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95" r:id="rId2"/>
    <p:sldId id="656" r:id="rId3"/>
    <p:sldId id="654" r:id="rId4"/>
    <p:sldId id="658" r:id="rId5"/>
    <p:sldId id="657" r:id="rId6"/>
    <p:sldId id="659" r:id="rId7"/>
    <p:sldId id="663" r:id="rId8"/>
    <p:sldId id="660" r:id="rId9"/>
    <p:sldId id="661" r:id="rId10"/>
    <p:sldId id="662" r:id="rId11"/>
    <p:sldId id="297" r:id="rId12"/>
  </p:sldIdLst>
  <p:sldSz cx="12801600" cy="9601200" type="A3"/>
  <p:notesSz cx="6797675" cy="9926638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MueSbE62kbmpCtAmY9uSQA==" hashData="ZiEUXBIYhHS5yFJrcZM48Ywx3mk="/>
  <p:extLst>
    <p:ext uri="{EFAFB233-063F-42B5-8137-9DF3F51BA10A}">
      <p15:sldGuideLst xmlns="" xmlns:p15="http://schemas.microsoft.com/office/powerpoint/2012/main">
        <p15:guide id="1" orient="horz" pos="2736">
          <p15:clr>
            <a:srgbClr val="A4A3A4"/>
          </p15:clr>
        </p15:guide>
        <p15:guide id="2" pos="405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E75"/>
    <a:srgbClr val="FFF7DD"/>
    <a:srgbClr val="009900"/>
    <a:srgbClr val="008000"/>
    <a:srgbClr val="33CC33"/>
    <a:srgbClr val="336600"/>
    <a:srgbClr val="333300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8066" autoAdjust="0"/>
  </p:normalViewPr>
  <p:slideViewPr>
    <p:cSldViewPr showGuides="1">
      <p:cViewPr>
        <p:scale>
          <a:sx n="50" d="100"/>
          <a:sy n="50" d="100"/>
        </p:scale>
        <p:origin x="-1374" y="54"/>
      </p:cViewPr>
      <p:guideLst>
        <p:guide orient="horz" pos="2736"/>
        <p:guide pos="4056"/>
      </p:guideLst>
    </p:cSldViewPr>
  </p:slideViewPr>
  <p:outlineViewPr>
    <p:cViewPr>
      <p:scale>
        <a:sx n="25" d="100"/>
        <a:sy n="25" d="100"/>
      </p:scale>
      <p:origin x="0" y="8064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5910"/>
    </p:cViewPr>
  </p:sorterViewPr>
  <p:notesViewPr>
    <p:cSldViewPr>
      <p:cViewPr>
        <p:scale>
          <a:sx n="100" d="100"/>
          <a:sy n="100" d="100"/>
        </p:scale>
        <p:origin x="-3507" y="-36"/>
      </p:cViewPr>
      <p:guideLst>
        <p:guide orient="horz" pos="3127"/>
        <p:guide pos="2141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8419"/>
          </a:xfrm>
          <a:prstGeom prst="rect">
            <a:avLst/>
          </a:prstGeom>
        </p:spPr>
        <p:txBody>
          <a:bodyPr vert="horz" wrap="square" lIns="91426" tIns="45712" rIns="91426" bIns="45712" numCol="1" anchor="t" anchorCtr="0" compatLnSpc="1"/>
          <a:lstStyle>
            <a:lvl1pPr eaLnBrk="0" hangingPunct="0">
              <a:buFontTx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617" y="2"/>
            <a:ext cx="2944971" cy="498419"/>
          </a:xfrm>
          <a:prstGeom prst="rect">
            <a:avLst/>
          </a:prstGeom>
        </p:spPr>
        <p:txBody>
          <a:bodyPr vert="horz" wrap="square" lIns="91426" tIns="45712" rIns="91426" bIns="45712" numCol="1" anchor="t" anchorCtr="0" compatLnSpc="1"/>
          <a:lstStyle>
            <a:lvl1pPr algn="r" eaLnBrk="0" hangingPunct="0">
              <a:buFontTx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23"/>
            <a:ext cx="2946058" cy="498419"/>
          </a:xfrm>
          <a:prstGeom prst="rect">
            <a:avLst/>
          </a:prstGeom>
        </p:spPr>
        <p:txBody>
          <a:bodyPr vert="horz" wrap="square" lIns="91426" tIns="45712" rIns="91426" bIns="45712" numCol="1" anchor="b" anchorCtr="0" compatLnSpc="1"/>
          <a:lstStyle>
            <a:lvl1pPr eaLnBrk="0" hangingPunct="0">
              <a:buFontTx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617" y="9428223"/>
            <a:ext cx="2944971" cy="498419"/>
          </a:xfrm>
          <a:prstGeom prst="rect">
            <a:avLst/>
          </a:prstGeom>
        </p:spPr>
        <p:txBody>
          <a:bodyPr vert="horz" wrap="square" lIns="91426" tIns="45712" rIns="91426" bIns="45712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zh-CN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90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473" y="4715271"/>
            <a:ext cx="4988730" cy="446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921" tIns="46961" rIns="93921" bIns="4696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18" y="9430540"/>
            <a:ext cx="2946058" cy="49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921" tIns="46961" rIns="93921" bIns="46961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80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80000" indent="-180000" algn="l" rtl="0" eaLnBrk="0" fontAlgn="base" hangingPunct="0"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80000" indent="-180000" algn="l" rtl="0" eaLnBrk="0" fontAlgn="base" hangingPunct="0"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80000" indent="-180000" algn="l" rtl="0" eaLnBrk="0" fontAlgn="base" hangingPunct="0"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80000" indent="-180000" algn="l" rtl="0" eaLnBrk="0" fontAlgn="base" hangingPunct="0"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0000" indent="-180000" algn="l" rtl="0" eaLnBrk="0" fontAlgn="base" hangingPunct="0">
      <a:spcBef>
        <a:spcPct val="30000"/>
      </a:spcBef>
      <a:spcAft>
        <a:spcPts val="30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/>
        <p:txBody>
          <a:bodyPr wrap="square" lIns="93921" tIns="46961" rIns="93921" bIns="46961" anchor="t"/>
          <a:lstStyle/>
          <a:p>
            <a:pPr marL="228600" lvl="0" indent="-228600" eaLnBrk="1" hangingPunct="1">
              <a:buFont typeface="+mj-lt"/>
              <a:buAutoNum type="arabicPeriod"/>
            </a:pPr>
            <a:endParaRPr lang="en-US" altLang="en-US" sz="1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39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10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42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/>
        <p:txBody>
          <a:bodyPr wrap="square" lIns="93921" tIns="46961" rIns="93921" bIns="46961" anchor="t"/>
          <a:lstStyle/>
          <a:p>
            <a:pPr marL="228600" lvl="0" indent="-228600" eaLnBrk="1" hangingPunct="1">
              <a:buFont typeface="+mj-lt"/>
              <a:buAutoNum type="arabicPeriod"/>
            </a:pPr>
            <a:endParaRPr lang="en-US" altLang="en-US" sz="1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11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47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42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3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42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4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42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5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42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6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42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7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42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8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42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en-US" sz="1200" strike="noStrike" noProof="1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9</a:t>
            </a:fld>
            <a:endParaRPr lang="en-US" altLang="en-US" sz="1200" strike="noStrike" noProof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42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38" y="2982913"/>
            <a:ext cx="10880725" cy="20574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875" y="5440363"/>
            <a:ext cx="8959850" cy="2454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838" y="6721475"/>
            <a:ext cx="7680325" cy="79216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838" y="857250"/>
            <a:ext cx="7680325" cy="5761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2795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838" y="7513638"/>
            <a:ext cx="7680325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84175"/>
            <a:ext cx="11522075" cy="160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2239963"/>
            <a:ext cx="11522075" cy="633730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70906">
            <a:off x="566507" y="4185054"/>
            <a:ext cx="11522076" cy="1600200"/>
          </a:xfrm>
          <a:prstGeom prst="rect">
            <a:avLst/>
          </a:prstGeom>
          <a:noFill/>
        </p:spPr>
        <p:txBody>
          <a:bodyPr lIns="93876" tIns="46938" rIns="93876" bIns="46938"/>
          <a:lstStyle>
            <a:lvl1pPr>
              <a:defRPr sz="9200" baseline="0">
                <a:solidFill>
                  <a:schemeClr val="tx2">
                    <a:alpha val="19000"/>
                  </a:schemeClr>
                </a:solidFill>
                <a:latin typeface="+mj-ea"/>
                <a:ea typeface="+mj-ea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</p:spTree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70906">
            <a:off x="566507" y="4185054"/>
            <a:ext cx="11522076" cy="1600200"/>
          </a:xfrm>
          <a:prstGeom prst="rect">
            <a:avLst/>
          </a:prstGeom>
          <a:noFill/>
        </p:spPr>
        <p:txBody>
          <a:bodyPr lIns="93876" tIns="46938" rIns="93876" bIns="46938"/>
          <a:lstStyle>
            <a:lvl1pPr>
              <a:defRPr sz="9200" baseline="0">
                <a:solidFill>
                  <a:schemeClr val="tx2">
                    <a:alpha val="19000"/>
                  </a:schemeClr>
                </a:solidFill>
                <a:latin typeface="+mj-ea"/>
                <a:ea typeface="+mj-ea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</p:spTree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70906">
            <a:off x="566507" y="4185054"/>
            <a:ext cx="11522076" cy="1600200"/>
          </a:xfrm>
          <a:prstGeom prst="rect">
            <a:avLst/>
          </a:prstGeom>
          <a:noFill/>
        </p:spPr>
        <p:txBody>
          <a:bodyPr lIns="93876" tIns="46938" rIns="93876" bIns="46938"/>
          <a:lstStyle>
            <a:lvl1pPr>
              <a:defRPr sz="9200" baseline="0">
                <a:solidFill>
                  <a:schemeClr val="tx2">
                    <a:alpha val="19000"/>
                  </a:schemeClr>
                </a:solidFill>
                <a:latin typeface="+mj-ea"/>
                <a:ea typeface="+mj-ea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4" y="288002"/>
            <a:ext cx="11520085" cy="72000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336600"/>
                </a:solidFill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63" y="1676400"/>
            <a:ext cx="11522075" cy="6900863"/>
          </a:xfrm>
          <a:prstGeom prst="rect">
            <a:avLst/>
          </a:prstGeom>
        </p:spPr>
        <p:txBody>
          <a:bodyPr/>
          <a:lstStyle>
            <a:lvl1pPr marL="341630" indent="-34163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659237"/>
              </a:buClr>
              <a:defRPr sz="3200"/>
            </a:lvl1pPr>
            <a:lvl2pPr marL="68453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659237"/>
              </a:buClr>
              <a:defRPr sz="2400"/>
            </a:lvl2pPr>
            <a:lvl3pPr marL="97028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659237"/>
              </a:buClr>
              <a:defRPr sz="2400"/>
            </a:lvl3pPr>
            <a:lvl4pPr marL="1311275" indent="-34163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659237"/>
              </a:buClr>
              <a:defRPr sz="2000"/>
            </a:lvl4pPr>
            <a:lvl5pPr marL="1598930" indent="-28765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659237"/>
              </a:buClr>
              <a:defRPr sz="20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025"/>
            <a:ext cx="10880725" cy="19081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8763"/>
            <a:ext cx="10880725" cy="21002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6004" y="108001"/>
            <a:ext cx="11520085" cy="72000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763" y="2149475"/>
            <a:ext cx="5656262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63" y="3044825"/>
            <a:ext cx="5656262" cy="5532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2400" y="2149475"/>
            <a:ext cx="5659438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3044825"/>
            <a:ext cx="5659438" cy="5532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4" y="108001"/>
            <a:ext cx="11520085" cy="72000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0" marR="0" algn="l" defTabSz="1279525" rtl="0" eaLnBrk="0" fontAlgn="base" latinLnBrk="0" hangingPunct="0">
              <a:lnSpc>
                <a:spcPct val="100000"/>
              </a:lnSpc>
              <a:buNone/>
              <a:defRPr kumimoji="0" lang="en-US" sz="4400" b="0" i="0" u="none" strike="noStrike" kern="0" cap="none" spc="0" normalizeH="0" baseline="0" noProof="1" dirty="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+mj-cs"/>
                <a:sym typeface="+mn-ea"/>
              </a:defRPr>
            </a:lvl1pPr>
          </a:lstStyle>
          <a:p>
            <a:pPr lvl="0" fontAlgn="base"/>
            <a:r>
              <a:rPr strike="noStrike" noProof="1">
                <a:sym typeface="+mn-ea"/>
              </a:rPr>
              <a:t>Click to edit Master title style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6004" y="288002"/>
            <a:ext cx="11520085" cy="72000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6004" y="288002"/>
            <a:ext cx="11520085" cy="72000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599" y="1348169"/>
            <a:ext cx="11522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None/>
              <a:defRPr lang="en-US" sz="2800" b="1" kern="1200" smtClean="0">
                <a:solidFill>
                  <a:srgbClr val="076B3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indent="0">
              <a:buNone/>
              <a:defRPr lang="en-US" sz="2400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indent="0">
              <a:buNone/>
              <a:defRPr lang="en-US" sz="2400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indent="0">
              <a:buNone/>
              <a:defRPr lang="en-US" sz="2400" kern="1200" smtClean="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indent="0">
              <a:buNone/>
              <a:defRPr lang="en-US" sz="2400" kern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82588"/>
            <a:ext cx="4211637" cy="16271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388" y="382588"/>
            <a:ext cx="7156450" cy="81946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763" y="2009775"/>
            <a:ext cx="4211637" cy="6567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252413" y="9108067"/>
            <a:ext cx="3459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Create a Better Life for People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9576212" y="9108067"/>
            <a:ext cx="2879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r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Proprietary Material of TWS</a:t>
            </a:r>
          </a:p>
        </p:txBody>
      </p:sp>
      <p:pic>
        <p:nvPicPr>
          <p:cNvPr id="3" name="图片 2" descr="logo_new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544810" y="357505"/>
            <a:ext cx="1911350" cy="9086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split orient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1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40130" indent="-401955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2240280" indent="-319405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879725" indent="-319405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3336925" indent="-319405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6pPr>
      <a:lvl7pPr marL="3794125" indent="-319405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7pPr>
      <a:lvl8pPr marL="4251325" indent="-319405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8pPr>
      <a:lvl9pPr marL="4708525" indent="-319405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5" descr="TWS_PPT_120112_cover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635"/>
            <a:ext cx="12804775" cy="9602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46113" y="4953000"/>
            <a:ext cx="11506200" cy="317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05" tIns="64002" rIns="128005" bIns="64002">
            <a:spAutoFit/>
          </a:bodyPr>
          <a:lstStyle/>
          <a:p>
            <a:pPr marL="0" marR="0" lvl="0" indent="0" algn="ctr" defTabSz="127952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江苏明美新能源科技有限公司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lvl="0" algn="ctr" defTabSz="1279525" eaLnBrk="0" hangingPunct="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lt"/>
              </a:rPr>
              <a:t>汽车动力蓄电池编码</a:t>
            </a:r>
            <a:r>
              <a:rPr lang="zh-CN" altLang="en-US" sz="4400" b="1" dirty="0" smtClean="0">
                <a:solidFill>
                  <a:schemeClr val="bg1"/>
                </a:solidFill>
                <a:latin typeface="+mj-lt"/>
              </a:rPr>
              <a:t>规则</a:t>
            </a:r>
            <a:r>
              <a:rPr lang="en-US" altLang="zh-CN" sz="4400" b="1" dirty="0" smtClean="0">
                <a:solidFill>
                  <a:schemeClr val="bg1"/>
                </a:solidFill>
                <a:latin typeface="+mj-lt"/>
              </a:rPr>
              <a:t>&amp;</a:t>
            </a:r>
            <a:r>
              <a:rPr lang="zh-CN" altLang="en-US" sz="4400" b="1" smtClean="0">
                <a:solidFill>
                  <a:schemeClr val="bg1"/>
                </a:solidFill>
                <a:latin typeface="+mj-lt"/>
              </a:rPr>
              <a:t>型号编码</a:t>
            </a:r>
            <a:endParaRPr lang="en-US" altLang="zh-CN" sz="4400" b="1" dirty="0">
              <a:solidFill>
                <a:schemeClr val="bg1"/>
              </a:solidFill>
              <a:latin typeface="+mj-lt"/>
            </a:endParaRPr>
          </a:p>
          <a:p>
            <a:pPr lvl="0" algn="ctr" defTabSz="1279525" eaLnBrk="0" hangingPunct="0">
              <a:lnSpc>
                <a:spcPct val="150000"/>
              </a:lnSpc>
              <a:defRPr/>
            </a:pPr>
            <a:fld id="{D3FC6868-8061-4F9A-8781-387CBDAD691E}" type="datetime1"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n-cs"/>
              </a:rPr>
              <a:pPr lvl="0" algn="ctr" defTabSz="1279525" eaLnBrk="0" hangingPunct="0">
                <a:lnSpc>
                  <a:spcPct val="150000"/>
                </a:lnSpc>
                <a:defRPr/>
              </a:pPr>
              <a:t>2018/4/8</a:t>
            </a:fld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-104775"/>
            <a:ext cx="12804775" cy="46228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209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36104" y="28655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79525">
              <a:defRPr sz="3600" b="1">
                <a:solidFill>
                  <a:srgbClr val="336600"/>
                </a:solidFill>
              </a:defRPr>
            </a:lvl1pPr>
          </a:lstStyle>
          <a:p>
            <a:r>
              <a:rPr lang="zh-CN" altLang="en-US" dirty="0" smtClean="0"/>
              <a:t>衍生品概率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609752" y="2057472"/>
            <a:ext cx="8000790" cy="10667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rPr>
              <a:t>单体电池</a:t>
            </a:r>
            <a:r>
              <a:rPr lang="zh-CN" altLang="en-US" dirty="0" smtClean="0">
                <a:latin typeface="宋体" pitchFamily="2" charset="-122"/>
              </a:rPr>
              <a:t>：外壳、保护膜、极柱等不影响产品的容量或外形尺寸在规定范围内变化的。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90722" y="3429036"/>
            <a:ext cx="8000790" cy="10667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itchFamily="2" charset="-122"/>
              </a:rPr>
              <a:t>电池模块：是否灌胶、</a:t>
            </a:r>
            <a:r>
              <a:rPr lang="en-US" altLang="zh-CN" dirty="0" smtClean="0">
                <a:latin typeface="宋体" pitchFamily="2" charset="-122"/>
              </a:rPr>
              <a:t>FPC</a:t>
            </a:r>
            <a:r>
              <a:rPr lang="zh-CN" altLang="en-US" dirty="0" smtClean="0">
                <a:latin typeface="宋体" pitchFamily="2" charset="-122"/>
              </a:rPr>
              <a:t>或采集线束、是否按照支架。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90722" y="5105392"/>
            <a:ext cx="8000790" cy="10667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宋体" pitchFamily="2" charset="-122"/>
              </a:rPr>
              <a:t>电池包：是否有加热系统、是否有冷却系统。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1608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5" descr="TWS_PPT_120112_cover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635"/>
            <a:ext cx="12804775" cy="9602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4419600"/>
            <a:ext cx="11506200" cy="162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8005" tIns="64002" rIns="128005" bIns="64002">
            <a:spAutoFit/>
          </a:bodyPr>
          <a:lstStyle/>
          <a:p>
            <a:pPr marL="0" marR="0" lvl="0" indent="0" algn="ctr" defTabSz="1279525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+mn-cs"/>
              </a:rPr>
              <a:t>Thank You</a:t>
            </a:r>
          </a:p>
        </p:txBody>
      </p:sp>
      <p:pic>
        <p:nvPicPr>
          <p:cNvPr id="57347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2063"/>
            <a:ext cx="12801600" cy="2928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36104" y="28655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79525"/>
            <a:r>
              <a:rPr lang="zh-CN" altLang="en-US" sz="3600" b="1" dirty="0" smtClean="0">
                <a:solidFill>
                  <a:srgbClr val="336600"/>
                </a:solidFill>
              </a:rPr>
              <a:t>背景说明</a:t>
            </a:r>
            <a:endParaRPr lang="en-US" altLang="zh-CN" sz="3600" b="1" dirty="0">
              <a:solidFill>
                <a:srgbClr val="3366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752" y="1524086"/>
            <a:ext cx="1104871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2018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年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月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日，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GB/T </a:t>
            </a:r>
            <a:r>
              <a:rPr lang="en-US" altLang="zh-CN" dirty="0">
                <a:latin typeface="宋体" pitchFamily="2" charset="-122"/>
                <a:cs typeface="Times New Roman" pitchFamily="18" charset="0"/>
              </a:rPr>
              <a:t>34014-2017《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汽车动力蓄电池编码规则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》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正式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生效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latin typeface="宋体" pitchFamily="2" charset="-122"/>
                <a:cs typeface="Times New Roman" pitchFamily="18" charset="0"/>
              </a:rPr>
              <a:t>《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汽车动力蓄电池编码规则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》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明确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定义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了电池单体、模块（模组）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以及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电池包（</a:t>
            </a:r>
            <a:r>
              <a:rPr lang="en-US" altLang="zh-CN" dirty="0" smtClean="0">
                <a:latin typeface="宋体" pitchFamily="2" charset="-122"/>
                <a:cs typeface="Times New Roman" pitchFamily="18" charset="0"/>
              </a:rPr>
              <a:t>Pack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）的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编码</a:t>
            </a:r>
            <a:r>
              <a:rPr lang="zh-CN" altLang="en-US" dirty="0" smtClean="0">
                <a:latin typeface="宋体" pitchFamily="2" charset="-122"/>
                <a:cs typeface="Times New Roman" pitchFamily="18" charset="0"/>
              </a:rPr>
              <a:t>规则。</a:t>
            </a:r>
            <a:endParaRPr lang="en-US" altLang="zh-CN" dirty="0" smtClean="0">
              <a:latin typeface="宋体" pitchFamily="2" charset="-122"/>
              <a:cs typeface="Times New Roman" pitchFamily="18" charset="0"/>
            </a:endParaRPr>
          </a:p>
          <a:p>
            <a:pPr marL="7200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cs typeface="Times New Roman" pitchFamily="18" charset="0"/>
              </a:rPr>
              <a:t>汽车动力蓄电池产品有</a:t>
            </a:r>
            <a:r>
              <a:rPr lang="en-US" altLang="zh-CN" sz="2000" dirty="0" smtClean="0">
                <a:latin typeface="宋体" pitchFamily="2" charset="-122"/>
                <a:cs typeface="Times New Roman" pitchFamily="18" charset="0"/>
              </a:rPr>
              <a:t>24</a:t>
            </a:r>
            <a:r>
              <a:rPr lang="zh-CN" altLang="en-US" sz="2000" dirty="0" smtClean="0">
                <a:latin typeface="宋体" pitchFamily="2" charset="-122"/>
                <a:cs typeface="Times New Roman" pitchFamily="18" charset="0"/>
              </a:rPr>
              <a:t>位编码，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X1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～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X3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厂商代码需统一分配，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X6</a:t>
            </a:r>
            <a:r>
              <a:rPr lang="zh-CN" altLang="en-US" sz="2000" dirty="0" smtClean="0">
                <a:solidFill>
                  <a:srgbClr val="000000"/>
                </a:solidFill>
                <a:latin typeface="宋体"/>
                <a:ea typeface="宋体"/>
              </a:rPr>
              <a:t>～</a:t>
            </a:r>
            <a:r>
              <a:rPr lang="en-US" altLang="zh-CN" sz="2000" dirty="0" smtClean="0">
                <a:solidFill>
                  <a:srgbClr val="000000"/>
                </a:solidFill>
                <a:latin typeface="宋体"/>
                <a:ea typeface="宋体"/>
              </a:rPr>
              <a:t>X14</a:t>
            </a:r>
            <a:r>
              <a:rPr lang="zh-CN" altLang="en-US" sz="2000" dirty="0" smtClean="0">
                <a:solidFill>
                  <a:srgbClr val="000000"/>
                </a:solidFill>
                <a:latin typeface="宋体"/>
                <a:ea typeface="宋体"/>
              </a:rPr>
              <a:t>编码中的规格代码和追溯信息代码需进行编码规则备案（其中</a:t>
            </a:r>
            <a:r>
              <a:rPr lang="en-US" altLang="zh-CN" sz="2000" dirty="0" smtClean="0">
                <a:solidFill>
                  <a:srgbClr val="000000"/>
                </a:solidFill>
                <a:latin typeface="宋体"/>
                <a:ea typeface="宋体"/>
              </a:rPr>
              <a:t>X14</a:t>
            </a:r>
            <a:r>
              <a:rPr lang="zh-CN" altLang="en-US" sz="2000" dirty="0" smtClean="0">
                <a:solidFill>
                  <a:srgbClr val="000000"/>
                </a:solidFill>
                <a:latin typeface="宋体"/>
                <a:ea typeface="宋体"/>
              </a:rPr>
              <a:t>为生产地址位）。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宋体" pitchFamily="2" charset="-122"/>
            </a:endParaRPr>
          </a:p>
          <a:p>
            <a:pPr marL="7200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cs typeface="Times New Roman" pitchFamily="18" charset="0"/>
              </a:rPr>
              <a:t>梯次利用汽车动力蓄电池有</a:t>
            </a:r>
            <a:r>
              <a:rPr lang="en-US" altLang="zh-CN" sz="2000" dirty="0" smtClean="0">
                <a:latin typeface="宋体" pitchFamily="2" charset="-122"/>
                <a:cs typeface="Times New Roman" pitchFamily="18" charset="0"/>
              </a:rPr>
              <a:t>19</a:t>
            </a:r>
            <a:r>
              <a:rPr lang="zh-CN" altLang="en-US" sz="2000" dirty="0" smtClean="0">
                <a:latin typeface="宋体" pitchFamily="2" charset="-122"/>
                <a:cs typeface="Times New Roman" pitchFamily="18" charset="0"/>
              </a:rPr>
              <a:t>位编码，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X1</a:t>
            </a:r>
            <a:r>
              <a:rPr lang="en-US" altLang="zh-CN" sz="2000" dirty="0">
                <a:solidFill>
                  <a:srgbClr val="000000"/>
                </a:solidFill>
                <a:latin typeface="宋体"/>
                <a:ea typeface="宋体"/>
              </a:rPr>
              <a:t>～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</a:rPr>
              <a:t>X3</a:t>
            </a:r>
            <a:r>
              <a:rPr lang="zh-CN" altLang="en-US" sz="2000" dirty="0">
                <a:solidFill>
                  <a:srgbClr val="000000"/>
                </a:solidFill>
                <a:latin typeface="宋体" pitchFamily="2" charset="-122"/>
              </a:rPr>
              <a:t>厂商代码需统一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分配，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</a:rPr>
              <a:t> X6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～</a:t>
            </a:r>
            <a:r>
              <a:rPr lang="en-US" altLang="zh-CN" sz="2000" dirty="0" smtClean="0">
                <a:solidFill>
                  <a:srgbClr val="000000"/>
                </a:solidFill>
                <a:latin typeface="宋体"/>
                <a:ea typeface="宋体"/>
              </a:rPr>
              <a:t>X7</a:t>
            </a:r>
            <a:r>
              <a:rPr lang="zh-CN" altLang="en-US" sz="2000" dirty="0" smtClean="0">
                <a:solidFill>
                  <a:srgbClr val="000000"/>
                </a:solidFill>
                <a:latin typeface="宋体"/>
                <a:ea typeface="宋体"/>
              </a:rPr>
              <a:t>编码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中的规格</a:t>
            </a:r>
            <a:r>
              <a:rPr lang="zh-CN" altLang="en-US" sz="2000" dirty="0" smtClean="0">
                <a:solidFill>
                  <a:srgbClr val="000000"/>
                </a:solidFill>
                <a:latin typeface="宋体"/>
                <a:ea typeface="宋体"/>
              </a:rPr>
              <a:t>代码需</a:t>
            </a:r>
            <a:r>
              <a:rPr lang="zh-CN" altLang="en-US" sz="2000" dirty="0">
                <a:solidFill>
                  <a:srgbClr val="000000"/>
                </a:solidFill>
                <a:latin typeface="宋体"/>
                <a:ea typeface="宋体"/>
              </a:rPr>
              <a:t>进行编码规则</a:t>
            </a:r>
            <a:r>
              <a:rPr lang="zh-CN" altLang="en-US" sz="2000" dirty="0" smtClean="0">
                <a:solidFill>
                  <a:srgbClr val="000000"/>
                </a:solidFill>
                <a:latin typeface="宋体"/>
                <a:ea typeface="宋体"/>
              </a:rPr>
              <a:t>备案</a:t>
            </a:r>
            <a:r>
              <a:rPr lang="zh-CN" altLang="en-US" sz="2000" dirty="0">
                <a:latin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latin typeface="宋体" pitchFamily="2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9" y="5125072"/>
            <a:ext cx="8524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608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36104" y="28655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79525">
              <a:defRPr sz="3600" b="1">
                <a:solidFill>
                  <a:srgbClr val="336600"/>
                </a:solidFill>
              </a:defRPr>
            </a:lvl1pPr>
          </a:lstStyle>
          <a:p>
            <a:r>
              <a:rPr lang="zh-CN" altLang="en-US" dirty="0"/>
              <a:t>汽车动力蓄电池</a:t>
            </a:r>
            <a:r>
              <a:rPr lang="en-US" altLang="zh-CN" dirty="0"/>
              <a:t>24</a:t>
            </a:r>
            <a:r>
              <a:rPr lang="zh-CN" altLang="en-US" dirty="0"/>
              <a:t>位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设计信息</a:t>
            </a:r>
            <a:endParaRPr lang="en-US" altLang="zh-CN" dirty="0"/>
          </a:p>
        </p:txBody>
      </p:sp>
      <p:sp>
        <p:nvSpPr>
          <p:cNvPr id="91" name="TextBox 90"/>
          <p:cNvSpPr txBox="1"/>
          <p:nvPr/>
        </p:nvSpPr>
        <p:spPr>
          <a:xfrm>
            <a:off x="4125663" y="1621786"/>
            <a:ext cx="28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cs typeface="Arial Unicode MS" panose="020B0604020202020204" pitchFamily="34" charset="-122"/>
              </a:rPr>
              <a:t>04GPEBKB030R11</a:t>
            </a:r>
            <a:endParaRPr lang="zh-CN" altLang="en-US" sz="2000" dirty="0">
              <a:latin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14860" y="20598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cs typeface="Arial Unicode MS" panose="020B0604020202020204" pitchFamily="34" charset="-122"/>
              </a:rPr>
              <a:t>8410000001</a:t>
            </a:r>
            <a:endParaRPr lang="zh-CN" altLang="en-US" sz="2000" dirty="0">
              <a:latin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347" y="1627796"/>
            <a:ext cx="3202337" cy="38809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第一部分代码为设计信息，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14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348" y="2158338"/>
            <a:ext cx="3202336" cy="4055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第二部分代码为生产信息，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9328" y="3962422"/>
            <a:ext cx="119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宋体" pitchFamily="2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04G  </a:t>
            </a:r>
            <a:r>
              <a:rPr lang="zh-CN" altLang="en-US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1600" b="1" dirty="0" smtClean="0">
                <a:solidFill>
                  <a:srgbClr val="0000CC"/>
                </a:solidFill>
                <a:latin typeface="宋体" pitchFamily="2" charset="-122"/>
                <a:cs typeface="Arial Unicode MS" panose="020B0604020202020204" pitchFamily="34" charset="-122"/>
              </a:rPr>
              <a:t>P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      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B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宋体" pitchFamily="2" charset="-122"/>
                <a:cs typeface="Arial Unicode MS" panose="020B0604020202020204" pitchFamily="34" charset="-122"/>
              </a:rPr>
              <a:t>  7E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宋体" pitchFamily="2" charset="-122"/>
                <a:cs typeface="Arial Unicode MS" panose="020B0604020202020204" pitchFamily="34" charset="-122"/>
              </a:rPr>
              <a:t>04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 24         1         1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</a:t>
            </a:r>
            <a:endParaRPr lang="zh-CN" altLang="en-US" sz="1600" b="1" dirty="0">
              <a:latin typeface="宋体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406843" y="436247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83682"/>
              </p:ext>
            </p:extLst>
          </p:nvPr>
        </p:nvGraphicFramePr>
        <p:xfrm>
          <a:off x="1792915" y="4893000"/>
          <a:ext cx="1488097" cy="14952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6950"/>
                <a:gridCol w="1201147"/>
              </a:tblGrid>
              <a:tr h="3522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00FF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rgbClr val="0000FF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rgbClr val="0000FF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电池系统</a:t>
                      </a:r>
                      <a:endParaRPr lang="zh-CN" altLang="en-US" sz="1600" b="0" dirty="0">
                        <a:solidFill>
                          <a:srgbClr val="0000FF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电池包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电池模块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单体电池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8919"/>
              </p:ext>
            </p:extLst>
          </p:nvPr>
        </p:nvGraphicFramePr>
        <p:xfrm>
          <a:off x="3657672" y="4876798"/>
          <a:ext cx="1621892" cy="2682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6978"/>
                <a:gridCol w="1344914"/>
              </a:tblGrid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镍氢电池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磷酸铁锂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锰酸锂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钴酸锂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三元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超级电容器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钛酸锂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Z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其它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2" name="直接连接符 101"/>
          <p:cNvCxnSpPr/>
          <p:nvPr/>
        </p:nvCxnSpPr>
        <p:spPr>
          <a:xfrm>
            <a:off x="783138" y="4343412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下箭头 102"/>
          <p:cNvSpPr/>
          <p:nvPr/>
        </p:nvSpPr>
        <p:spPr>
          <a:xfrm>
            <a:off x="755536" y="4401577"/>
            <a:ext cx="324036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633753" y="4842150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企业申请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由中机按顺序提供编号</a:t>
            </a:r>
            <a:endParaRPr lang="zh-CN" altLang="en-US" sz="1600" dirty="0">
              <a:solidFill>
                <a:schemeClr val="bg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05" name="下箭头 104"/>
          <p:cNvSpPr/>
          <p:nvPr/>
        </p:nvSpPr>
        <p:spPr>
          <a:xfrm>
            <a:off x="2390136" y="4425797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/>
          <p:cNvCxnSpPr/>
          <p:nvPr/>
        </p:nvCxnSpPr>
        <p:spPr>
          <a:xfrm>
            <a:off x="4279850" y="438872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下箭头 107"/>
          <p:cNvSpPr/>
          <p:nvPr/>
        </p:nvSpPr>
        <p:spPr>
          <a:xfrm>
            <a:off x="6072602" y="4455643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/>
          <p:nvPr/>
        </p:nvCxnSpPr>
        <p:spPr>
          <a:xfrm>
            <a:off x="6069722" y="4343412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下箭头 110"/>
          <p:cNvSpPr/>
          <p:nvPr/>
        </p:nvSpPr>
        <p:spPr>
          <a:xfrm>
            <a:off x="7306343" y="4425797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416932" y="2880111"/>
            <a:ext cx="1080144" cy="9194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sz="1600" dirty="0" smtClean="0">
                <a:latin typeface="宋体" pitchFamily="2" charset="-122"/>
                <a:ea typeface="宋体" pitchFamily="2" charset="-122"/>
              </a:rPr>
              <a:t>厂商码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>
                <a:latin typeface="宋体"/>
                <a:ea typeface="宋体"/>
              </a:rPr>
              <a:t>3</a:t>
            </a:r>
            <a:r>
              <a:rPr lang="zh-CN" altLang="en-US" sz="1600" dirty="0">
                <a:latin typeface="宋体"/>
                <a:ea typeface="宋体"/>
              </a:rPr>
              <a:t>位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X1</a:t>
            </a:r>
            <a:r>
              <a:rPr lang="zh-CN" altLang="en-US" sz="1600" dirty="0" smtClean="0">
                <a:latin typeface="宋体"/>
                <a:ea typeface="宋体"/>
              </a:rPr>
              <a:t>～</a:t>
            </a:r>
            <a:r>
              <a:rPr lang="en-US" altLang="zh-CN" sz="1600" dirty="0" smtClean="0">
                <a:latin typeface="宋体"/>
                <a:ea typeface="宋体"/>
              </a:rPr>
              <a:t>X3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1752722" y="2880110"/>
            <a:ext cx="1661887" cy="9194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sz="1600" dirty="0">
                <a:latin typeface="宋体" pitchFamily="2" charset="-122"/>
                <a:ea typeface="宋体" pitchFamily="2" charset="-122"/>
              </a:rPr>
              <a:t>产品类型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X4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3604076" y="2853725"/>
            <a:ext cx="1529855" cy="9194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电池</a:t>
            </a:r>
            <a:r>
              <a:rPr lang="zh-CN" altLang="zh-CN" sz="1600" dirty="0">
                <a:latin typeface="宋体" pitchFamily="2" charset="-122"/>
                <a:ea typeface="宋体" pitchFamily="2" charset="-122"/>
              </a:rPr>
              <a:t>类型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X5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5632223" y="2853724"/>
            <a:ext cx="1225765" cy="9194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规格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X6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X7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7186148" y="2853724"/>
            <a:ext cx="5005700" cy="9194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追溯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信息码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X8</a:t>
            </a:r>
            <a:r>
              <a:rPr lang="zh-CN" altLang="en-US" sz="1600" dirty="0" smtClean="0">
                <a:latin typeface="宋体"/>
                <a:ea typeface="宋体"/>
              </a:rPr>
              <a:t>～</a:t>
            </a:r>
            <a:r>
              <a:rPr lang="en-US" altLang="zh-CN" sz="1600" dirty="0" smtClean="0">
                <a:latin typeface="宋体"/>
                <a:ea typeface="宋体"/>
              </a:rPr>
              <a:t>X14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7338563" y="4300976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872157" y="4300976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下箭头 127"/>
          <p:cNvSpPr/>
          <p:nvPr/>
        </p:nvSpPr>
        <p:spPr>
          <a:xfrm>
            <a:off x="8854157" y="4425797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 bwMode="auto">
          <a:xfrm>
            <a:off x="1812352" y="6663614"/>
            <a:ext cx="1308439" cy="533386"/>
          </a:xfrm>
          <a:prstGeom prst="round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S</a:t>
            </a: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为电池系统，为我司自定义</a:t>
            </a:r>
          </a:p>
        </p:txBody>
      </p:sp>
      <p:sp>
        <p:nvSpPr>
          <p:cNvPr id="132" name="圆角矩形 131"/>
          <p:cNvSpPr/>
          <p:nvPr/>
        </p:nvSpPr>
        <p:spPr bwMode="auto">
          <a:xfrm>
            <a:off x="5641631" y="8362772"/>
            <a:ext cx="6893053" cy="533386"/>
          </a:xfrm>
          <a:prstGeom prst="round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规格码和追溯信息码须进行备案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5" name="下箭头 134"/>
          <p:cNvSpPr/>
          <p:nvPr/>
        </p:nvSpPr>
        <p:spPr>
          <a:xfrm>
            <a:off x="4267256" y="4480784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圆角矩形 136"/>
          <p:cNvSpPr/>
          <p:nvPr/>
        </p:nvSpPr>
        <p:spPr>
          <a:xfrm>
            <a:off x="5961304" y="4876798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电池容量，用两位“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140" name="表格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04551"/>
              </p:ext>
            </p:extLst>
          </p:nvPr>
        </p:nvGraphicFramePr>
        <p:xfrm>
          <a:off x="6887590" y="4876798"/>
          <a:ext cx="1341962" cy="16154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0656"/>
                <a:gridCol w="881306"/>
              </a:tblGrid>
              <a:tr h="6095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补全位（设计信息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+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权重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  <a:tr h="311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-1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zh-CN" altLang="en-US" sz="1600" b="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1" name="圆角矩形 140"/>
          <p:cNvSpPr/>
          <p:nvPr/>
        </p:nvSpPr>
        <p:spPr>
          <a:xfrm>
            <a:off x="8696356" y="4842150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电池并联数，用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9694656" y="4842150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电池串联数，用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9900502" y="426721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下箭头 144"/>
          <p:cNvSpPr/>
          <p:nvPr/>
        </p:nvSpPr>
        <p:spPr>
          <a:xfrm>
            <a:off x="9882502" y="4392035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/>
          <p:cNvCxnSpPr/>
          <p:nvPr/>
        </p:nvCxnSpPr>
        <p:spPr>
          <a:xfrm>
            <a:off x="10972680" y="426721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下箭头 146"/>
          <p:cNvSpPr/>
          <p:nvPr/>
        </p:nvSpPr>
        <p:spPr>
          <a:xfrm>
            <a:off x="10972680" y="4343412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10778879" y="4842150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生产</a:t>
            </a:r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线别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1858245" y="4813559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生产地址，用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12016046" y="426721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下箭头 152"/>
          <p:cNvSpPr/>
          <p:nvPr/>
        </p:nvSpPr>
        <p:spPr>
          <a:xfrm>
            <a:off x="12016046" y="4343412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48" y="1397901"/>
            <a:ext cx="1323884" cy="13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4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36104" y="28655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79525">
              <a:defRPr sz="3600" b="1">
                <a:solidFill>
                  <a:srgbClr val="336600"/>
                </a:solidFill>
              </a:defRPr>
            </a:lvl1pPr>
          </a:lstStyle>
          <a:p>
            <a:r>
              <a:rPr lang="zh-CN" altLang="en-US" dirty="0"/>
              <a:t>汽车动力蓄电池</a:t>
            </a:r>
            <a:r>
              <a:rPr lang="en-US" altLang="zh-CN" dirty="0"/>
              <a:t>24</a:t>
            </a:r>
            <a:r>
              <a:rPr lang="zh-CN" altLang="en-US" dirty="0"/>
              <a:t>位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生产信息</a:t>
            </a:r>
            <a:endParaRPr lang="en-US" altLang="zh-CN" dirty="0"/>
          </a:p>
        </p:txBody>
      </p:sp>
      <p:sp>
        <p:nvSpPr>
          <p:cNvPr id="91" name="TextBox 90"/>
          <p:cNvSpPr txBox="1"/>
          <p:nvPr/>
        </p:nvSpPr>
        <p:spPr>
          <a:xfrm>
            <a:off x="4125663" y="1621786"/>
            <a:ext cx="28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cs typeface="Arial Unicode MS" panose="020B0604020202020204" pitchFamily="34" charset="-122"/>
              </a:rPr>
              <a:t>04GPEBKB030R11</a:t>
            </a:r>
            <a:endParaRPr lang="zh-CN" altLang="en-US" sz="2000" dirty="0">
              <a:latin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14860" y="20598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cs typeface="Arial Unicode MS" panose="020B0604020202020204" pitchFamily="34" charset="-122"/>
              </a:rPr>
              <a:t>8410000001</a:t>
            </a:r>
            <a:endParaRPr lang="zh-CN" altLang="en-US" sz="2000" dirty="0">
              <a:latin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347" y="1627796"/>
            <a:ext cx="3202337" cy="388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第一部分代码为设计信息，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14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348" y="2158338"/>
            <a:ext cx="3202336" cy="40556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第二部分代码为生产信息，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9328" y="3962422"/>
            <a:ext cx="11927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宋体" pitchFamily="2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8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 </a:t>
            </a:r>
            <a:r>
              <a:rPr lang="zh-CN" altLang="en-US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   </a:t>
            </a:r>
            <a:r>
              <a:rPr lang="en-US" altLang="zh-CN" sz="1600" b="1" dirty="0">
                <a:solidFill>
                  <a:srgbClr val="0000CC"/>
                </a:solidFill>
                <a:latin typeface="宋体" pitchFamily="2" charset="-122"/>
                <a:cs typeface="Arial Unicode MS" panose="020B0604020202020204" pitchFamily="34" charset="-122"/>
              </a:rPr>
              <a:t>3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      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B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宋体" pitchFamily="2" charset="-122"/>
                <a:cs typeface="Arial Unicode MS" panose="020B0604020202020204" pitchFamily="34" charset="-122"/>
              </a:rPr>
              <a:t>                    0000001</a:t>
            </a:r>
            <a:endParaRPr lang="zh-CN" altLang="en-US" sz="1600" b="1" dirty="0">
              <a:latin typeface="宋体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406843" y="436247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416932" y="4842150"/>
            <a:ext cx="954800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生产年份码，用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</a:t>
            </a:r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表示。</a:t>
            </a:r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2011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年起算，每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30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年循环。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05" name="下箭头 104"/>
          <p:cNvSpPr/>
          <p:nvPr/>
        </p:nvSpPr>
        <p:spPr>
          <a:xfrm>
            <a:off x="2390136" y="4425797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/>
          <p:cNvCxnSpPr/>
          <p:nvPr/>
        </p:nvCxnSpPr>
        <p:spPr>
          <a:xfrm>
            <a:off x="4279850" y="438872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下箭头 107"/>
          <p:cNvSpPr/>
          <p:nvPr/>
        </p:nvSpPr>
        <p:spPr>
          <a:xfrm>
            <a:off x="8126569" y="4455643"/>
            <a:ext cx="460382" cy="268759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/>
          <p:nvPr/>
        </p:nvCxnSpPr>
        <p:spPr>
          <a:xfrm>
            <a:off x="7924760" y="4343412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416932" y="2880111"/>
            <a:ext cx="4217966" cy="9194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生产日期</a:t>
            </a:r>
            <a:r>
              <a:rPr lang="zh-CN" altLang="zh-CN" sz="1600" dirty="0" smtClean="0">
                <a:latin typeface="宋体" pitchFamily="2" charset="-122"/>
                <a:ea typeface="宋体" pitchFamily="2" charset="-122"/>
              </a:rPr>
              <a:t>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>
                <a:latin typeface="宋体"/>
                <a:ea typeface="宋体"/>
              </a:rPr>
              <a:t>3</a:t>
            </a:r>
            <a:r>
              <a:rPr lang="zh-CN" altLang="en-US" sz="1600" dirty="0">
                <a:latin typeface="宋体"/>
                <a:ea typeface="宋体"/>
              </a:rPr>
              <a:t>位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X15</a:t>
            </a:r>
            <a:r>
              <a:rPr lang="zh-CN" altLang="en-US" sz="1600" dirty="0" smtClean="0">
                <a:latin typeface="宋体"/>
                <a:ea typeface="宋体"/>
              </a:rPr>
              <a:t>～</a:t>
            </a:r>
            <a:r>
              <a:rPr lang="en-US" altLang="zh-CN" sz="1600" dirty="0" smtClean="0">
                <a:latin typeface="宋体"/>
                <a:ea typeface="宋体"/>
              </a:rPr>
              <a:t>X17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5715018" y="2853724"/>
            <a:ext cx="5005700" cy="9194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序列号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X18</a:t>
            </a:r>
            <a:r>
              <a:rPr lang="zh-CN" altLang="en-US" sz="1600" dirty="0" smtClean="0">
                <a:latin typeface="宋体"/>
                <a:ea typeface="宋体"/>
              </a:rPr>
              <a:t>～</a:t>
            </a:r>
            <a:r>
              <a:rPr lang="en-US" altLang="zh-CN" sz="1600" dirty="0" smtClean="0">
                <a:latin typeface="宋体"/>
                <a:ea typeface="宋体"/>
              </a:rPr>
              <a:t>X24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5" name="下箭头 134"/>
          <p:cNvSpPr/>
          <p:nvPr/>
        </p:nvSpPr>
        <p:spPr>
          <a:xfrm>
            <a:off x="4267256" y="4480784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圆角矩形 140"/>
          <p:cNvSpPr/>
          <p:nvPr/>
        </p:nvSpPr>
        <p:spPr>
          <a:xfrm>
            <a:off x="7772364" y="4842150"/>
            <a:ext cx="1087199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同一生产地同一流水线的产品流水号，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进制表示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02657" y="4341263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685950" y="4404586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231042" y="4851637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生产月份码，用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067296" y="4876798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生产日别码，用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进制”表示（见附表），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代表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日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48" y="1397901"/>
            <a:ext cx="1323884" cy="13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681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36104" y="28655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79525"/>
            <a:r>
              <a:rPr lang="zh-CN" altLang="en-US" sz="3600" b="1" dirty="0" smtClean="0">
                <a:solidFill>
                  <a:srgbClr val="336600"/>
                </a:solidFill>
              </a:rPr>
              <a:t>“</a:t>
            </a:r>
            <a:r>
              <a:rPr lang="en-US" altLang="zh-CN" sz="3600" b="1" dirty="0" smtClean="0">
                <a:solidFill>
                  <a:srgbClr val="336600"/>
                </a:solidFill>
              </a:rPr>
              <a:t>31</a:t>
            </a:r>
            <a:r>
              <a:rPr lang="zh-CN" altLang="en-US" sz="3600" b="1" dirty="0" smtClean="0">
                <a:solidFill>
                  <a:srgbClr val="336600"/>
                </a:solidFill>
              </a:rPr>
              <a:t>进制”编码对照表</a:t>
            </a:r>
            <a:endParaRPr lang="en-US" altLang="zh-CN" sz="3600" b="1" dirty="0">
              <a:solidFill>
                <a:srgbClr val="3366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19619"/>
              </p:ext>
            </p:extLst>
          </p:nvPr>
        </p:nvGraphicFramePr>
        <p:xfrm>
          <a:off x="1143138" y="1676482"/>
          <a:ext cx="9600952" cy="5029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19"/>
                <a:gridCol w="1200119"/>
                <a:gridCol w="1200119"/>
                <a:gridCol w="1200119"/>
                <a:gridCol w="1200119"/>
                <a:gridCol w="1200119"/>
                <a:gridCol w="1200119"/>
                <a:gridCol w="1200119"/>
              </a:tblGrid>
              <a:tr h="45718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代码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代码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代码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代码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不用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不用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不用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不用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不用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9027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36104" y="28655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79525"/>
            <a:r>
              <a:rPr lang="zh-CN" altLang="en-US" sz="3600" b="1" dirty="0" smtClean="0">
                <a:solidFill>
                  <a:srgbClr val="336600"/>
                </a:solidFill>
              </a:rPr>
              <a:t>举例说明：规格</a:t>
            </a:r>
            <a:r>
              <a:rPr lang="en-US" altLang="zh-CN" sz="3600" b="1" dirty="0" smtClean="0">
                <a:solidFill>
                  <a:srgbClr val="336600"/>
                </a:solidFill>
              </a:rPr>
              <a:t>——</a:t>
            </a:r>
            <a:r>
              <a:rPr lang="zh-CN" altLang="en-US" sz="3600" b="1" dirty="0" smtClean="0">
                <a:solidFill>
                  <a:srgbClr val="336600"/>
                </a:solidFill>
              </a:rPr>
              <a:t>容量对照对照表</a:t>
            </a:r>
            <a:endParaRPr lang="en-US" altLang="zh-CN" sz="3600" b="1" dirty="0">
              <a:solidFill>
                <a:srgbClr val="336600"/>
              </a:solidFill>
            </a:endParaRPr>
          </a:p>
        </p:txBody>
      </p:sp>
      <p:sp>
        <p:nvSpPr>
          <p:cNvPr id="6" name="流程图: 延期 5"/>
          <p:cNvSpPr/>
          <p:nvPr/>
        </p:nvSpPr>
        <p:spPr bwMode="auto">
          <a:xfrm>
            <a:off x="4495850" y="8000916"/>
            <a:ext cx="3428910" cy="1142970"/>
          </a:xfrm>
          <a:prstGeom prst="flowChartDelay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rPr>
              <a:t>其他的编号可以直接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rPr>
              <a:t>在</a:t>
            </a:r>
            <a:r>
              <a:rPr lang="zh-CN" altLang="en-US" sz="2000" dirty="0">
                <a:latin typeface="宋体" pitchFamily="2" charset="-122"/>
              </a:rPr>
              <a:t>附表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rPr>
              <a:t>中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</a:rPr>
              <a:t>输入对应的信息查询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90512"/>
              </p:ext>
            </p:extLst>
          </p:nvPr>
        </p:nvGraphicFramePr>
        <p:xfrm>
          <a:off x="609752" y="1362553"/>
          <a:ext cx="11353501" cy="64859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0496"/>
                <a:gridCol w="4553937"/>
                <a:gridCol w="2133544"/>
                <a:gridCol w="1904950"/>
                <a:gridCol w="990574"/>
              </a:tblGrid>
              <a:tr h="4580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产品容量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变化点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X6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</a:rPr>
                        <a:t>～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</a:rPr>
                        <a:t>X8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代码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计算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2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2.6Ah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0TA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(0*31+26)*10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endParaRPr lang="en-US" altLang="zh-CN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3.2Ah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11A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(1*31+1)*10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75Ah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2D2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(2*31+13)*10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372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(3*31+7)*10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120Ah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3V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(3*31+27)*10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135Ah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4BB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(4*31+11)*10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152Ah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4WB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(4*31+28)*10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176Ah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5MB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(5*31+5)*10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176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202Ah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6GE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(6*31+16)*10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240Ah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7PE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(7*31+23)*10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277Ah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8XE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(8*31+29)*10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360Ah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BK5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(11*31+19)*10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480Ah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FFB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(15*31+15)*10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480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554Ah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HVB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(17*31+27)*10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1000Ah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37C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(3*31+7)*10</a:t>
                      </a:r>
                      <a:r>
                        <a:rPr lang="en-US" altLang="zh-CN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97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容量≤</a:t>
                      </a:r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96Ah</a:t>
                      </a:r>
                      <a:r>
                        <a:rPr lang="zh-CN" altLang="en-US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，保留</a:t>
                      </a:r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位小数点。小数点第二位做进位处理。如：</a:t>
                      </a:r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3.22Ah→3.3Ah</a:t>
                      </a:r>
                      <a:b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960Ah≥</a:t>
                      </a:r>
                      <a:r>
                        <a:rPr lang="zh-CN" altLang="en-US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容量＞</a:t>
                      </a:r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96Ah</a:t>
                      </a:r>
                      <a:r>
                        <a:rPr lang="zh-CN" altLang="en-US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，不保留小数点，直接进位。如：</a:t>
                      </a:r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96.2Ah→97Ah</a:t>
                      </a:r>
                      <a:b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lang="zh-CN" altLang="en-US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容量＞</a:t>
                      </a:r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960Ah</a:t>
                      </a:r>
                      <a:r>
                        <a:rPr lang="zh-CN" altLang="en-US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，个位进位。如</a:t>
                      </a:r>
                      <a:r>
                        <a:rPr lang="en-US" altLang="zh-CN" sz="1600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962Ah→970Ah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0911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36104" y="28655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79525"/>
            <a:r>
              <a:rPr lang="zh-CN" altLang="en-US" sz="3600" b="1" dirty="0" smtClean="0">
                <a:solidFill>
                  <a:srgbClr val="336600"/>
                </a:solidFill>
              </a:rPr>
              <a:t>举例说明：规格</a:t>
            </a:r>
            <a:r>
              <a:rPr lang="en-US" altLang="zh-CN" sz="3600" b="1" dirty="0" smtClean="0">
                <a:solidFill>
                  <a:srgbClr val="336600"/>
                </a:solidFill>
              </a:rPr>
              <a:t>——</a:t>
            </a:r>
            <a:r>
              <a:rPr lang="zh-CN" altLang="en-US" sz="3600" b="1" dirty="0">
                <a:solidFill>
                  <a:srgbClr val="336600"/>
                </a:solidFill>
              </a:rPr>
              <a:t>补</a:t>
            </a:r>
            <a:r>
              <a:rPr lang="zh-CN" altLang="en-US" sz="3600" b="1" dirty="0" smtClean="0">
                <a:solidFill>
                  <a:srgbClr val="336600"/>
                </a:solidFill>
              </a:rPr>
              <a:t>全码</a:t>
            </a:r>
            <a:endParaRPr lang="en-US" altLang="zh-CN" sz="3600" b="1" dirty="0">
              <a:solidFill>
                <a:srgbClr val="3366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96101"/>
              </p:ext>
            </p:extLst>
          </p:nvPr>
        </p:nvGraphicFramePr>
        <p:xfrm>
          <a:off x="1524128" y="1524086"/>
          <a:ext cx="7467405" cy="649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950"/>
                <a:gridCol w="1677494"/>
                <a:gridCol w="3884961"/>
              </a:tblGrid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代码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chemeClr val="dk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权重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变化点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-1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zh-CN" altLang="en-US" sz="1600" b="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-1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zh-CN" altLang="en-US" sz="1600" b="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面向非喷码右为正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-1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zh-CN" altLang="en-US" sz="1600" b="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altLang="zh-C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altLang="zh-C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-1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altLang="zh-C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zh-CN" altLang="en-US" sz="1600" b="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altLang="zh-C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电芯厂变化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面向非喷码右为负</a:t>
                      </a:r>
                      <a:endParaRPr lang="en-US" altLang="zh-C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41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其他编号根据实际进行不同进行补全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7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36104" y="28655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79525"/>
            <a:r>
              <a:rPr lang="zh-CN" altLang="en-US" sz="3600" b="1" dirty="0" smtClean="0">
                <a:solidFill>
                  <a:srgbClr val="336600"/>
                </a:solidFill>
              </a:rPr>
              <a:t>关于型号</a:t>
            </a:r>
            <a:endParaRPr lang="en-US" altLang="zh-CN" sz="3600" b="1" dirty="0">
              <a:solidFill>
                <a:srgbClr val="33660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47930" y="1600284"/>
            <a:ext cx="9296156" cy="5181464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宋体"/>
                <a:ea typeface="宋体"/>
              </a:rPr>
              <a:t>1</a:t>
            </a:r>
            <a:r>
              <a:rPr lang="zh-CN" altLang="en-US" dirty="0">
                <a:latin typeface="宋体"/>
                <a:ea typeface="宋体"/>
              </a:rPr>
              <a:t>、可以自定义。</a:t>
            </a:r>
            <a:endParaRPr lang="en-US" altLang="zh-CN" dirty="0">
              <a:latin typeface="宋体"/>
              <a:ea typeface="宋体"/>
            </a:endParaRPr>
          </a:p>
          <a:p>
            <a:pPr marL="0" marR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宋体"/>
                <a:ea typeface="宋体"/>
              </a:rPr>
              <a:t>2</a:t>
            </a:r>
            <a:r>
              <a:rPr lang="zh-CN" altLang="en-US" dirty="0" smtClean="0">
                <a:latin typeface="宋体"/>
                <a:ea typeface="宋体"/>
              </a:rPr>
              <a:t>、取设计信息中的</a:t>
            </a:r>
            <a:r>
              <a:rPr lang="en-US" altLang="zh-CN" dirty="0" smtClean="0">
                <a:latin typeface="宋体"/>
                <a:ea typeface="宋体"/>
              </a:rPr>
              <a:t>X1</a:t>
            </a:r>
            <a:r>
              <a:rPr lang="zh-CN" altLang="en-US" dirty="0">
                <a:latin typeface="宋体"/>
                <a:ea typeface="宋体"/>
              </a:rPr>
              <a:t>～</a:t>
            </a:r>
            <a:r>
              <a:rPr lang="en-US" altLang="zh-CN" dirty="0">
                <a:latin typeface="宋体"/>
                <a:ea typeface="宋体"/>
              </a:rPr>
              <a:t>X12,</a:t>
            </a:r>
            <a:r>
              <a:rPr lang="zh-CN" altLang="en-US" dirty="0" smtClean="0">
                <a:latin typeface="宋体"/>
                <a:ea typeface="宋体"/>
              </a:rPr>
              <a:t>增加</a:t>
            </a:r>
            <a:r>
              <a:rPr lang="zh-CN" altLang="en-US" dirty="0">
                <a:latin typeface="宋体"/>
                <a:ea typeface="宋体"/>
              </a:rPr>
              <a:t>部分</a:t>
            </a:r>
            <a:r>
              <a:rPr lang="zh-CN" altLang="en-US" dirty="0" smtClean="0">
                <a:latin typeface="宋体"/>
                <a:ea typeface="宋体"/>
              </a:rPr>
              <a:t>代码，比如：箱号或尺寸。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88647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136104" y="28655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79525">
              <a:defRPr sz="3600" b="1">
                <a:solidFill>
                  <a:srgbClr val="336600"/>
                </a:solidFill>
              </a:defRPr>
            </a:lvl1pPr>
          </a:lstStyle>
          <a:p>
            <a:r>
              <a:rPr lang="zh-CN" altLang="en-US" dirty="0" smtClean="0"/>
              <a:t>设计型号编码规则</a:t>
            </a:r>
            <a:endParaRPr lang="en-US" altLang="zh-CN" dirty="0"/>
          </a:p>
        </p:txBody>
      </p:sp>
      <p:sp>
        <p:nvSpPr>
          <p:cNvPr id="91" name="TextBox 90"/>
          <p:cNvSpPr txBox="1"/>
          <p:nvPr/>
        </p:nvSpPr>
        <p:spPr>
          <a:xfrm>
            <a:off x="4125663" y="1621786"/>
            <a:ext cx="28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  <a:cs typeface="Arial Unicode MS" panose="020B0604020202020204" pitchFamily="34" charset="-122"/>
              </a:rPr>
              <a:t>PEBKBTC</a:t>
            </a:r>
            <a:endParaRPr lang="zh-CN" altLang="en-US" sz="2000" dirty="0">
              <a:latin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347" y="1627796"/>
            <a:ext cx="3202337" cy="38809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型号码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43138" y="3962422"/>
            <a:ext cx="1074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CC"/>
                </a:solidFill>
                <a:latin typeface="宋体" pitchFamily="2" charset="-122"/>
                <a:cs typeface="Arial Unicode MS" panose="020B0604020202020204" pitchFamily="34" charset="-122"/>
              </a:rPr>
              <a:t>P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     </a:t>
            </a:r>
            <a:r>
              <a:rPr lang="en-US" altLang="zh-CN" sz="1600" b="1" dirty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E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宋体" pitchFamily="2" charset="-122"/>
                <a:cs typeface="Arial Unicode MS" panose="020B0604020202020204" pitchFamily="34" charset="-122"/>
              </a:rPr>
              <a:t>BK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B 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宋体" pitchFamily="2" charset="-122"/>
                <a:cs typeface="Arial Unicode MS" panose="020B0604020202020204" pitchFamily="34" charset="-122"/>
              </a:rPr>
              <a:t>03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   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0R              </a:t>
            </a:r>
            <a:r>
              <a:rPr lang="en-US" altLang="zh-CN" sz="1600" b="1" dirty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cs typeface="Arial Unicode MS" panose="020B0604020202020204" pitchFamily="34" charset="-122"/>
              </a:rPr>
              <a:t>1                1</a:t>
            </a:r>
            <a:r>
              <a:rPr lang="en-US" altLang="zh-CN" sz="1600" b="1" dirty="0" smtClean="0">
                <a:latin typeface="宋体" pitchFamily="2" charset="-122"/>
                <a:cs typeface="Arial Unicode MS" panose="020B0604020202020204" pitchFamily="34" charset="-122"/>
              </a:rPr>
              <a:t>       </a:t>
            </a:r>
            <a:endParaRPr lang="zh-CN" altLang="en-US" sz="1600" b="1" dirty="0">
              <a:latin typeface="宋体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1187675" y="436247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72129"/>
              </p:ext>
            </p:extLst>
          </p:nvPr>
        </p:nvGraphicFramePr>
        <p:xfrm>
          <a:off x="573747" y="4893000"/>
          <a:ext cx="1488097" cy="14952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6950"/>
                <a:gridCol w="1201147"/>
              </a:tblGrid>
              <a:tr h="3522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00FF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rgbClr val="0000FF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rgbClr val="0000FF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电池系统</a:t>
                      </a:r>
                      <a:endParaRPr lang="zh-CN" altLang="en-US" sz="1600" b="0" dirty="0">
                        <a:solidFill>
                          <a:srgbClr val="0000FF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电池包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电池模块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单体电池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28121"/>
              </p:ext>
            </p:extLst>
          </p:nvPr>
        </p:nvGraphicFramePr>
        <p:xfrm>
          <a:off x="2340572" y="4876798"/>
          <a:ext cx="1621892" cy="2682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6978"/>
                <a:gridCol w="1344914"/>
              </a:tblGrid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镍氢电池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磷酸铁锂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锰酸锂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钴酸锂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三元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超级电容器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G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钛酸锂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029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宋体" pitchFamily="2" charset="-122"/>
                          <a:ea typeface="宋体" pitchFamily="2" charset="-122"/>
                        </a:rPr>
                        <a:t>Z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宋体" pitchFamily="2" charset="-122"/>
                          <a:ea typeface="宋体" pitchFamily="2" charset="-122"/>
                        </a:rPr>
                        <a:t>其它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下箭头 104"/>
          <p:cNvSpPr/>
          <p:nvPr/>
        </p:nvSpPr>
        <p:spPr>
          <a:xfrm>
            <a:off x="1170968" y="4425797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/>
          <p:cNvCxnSpPr/>
          <p:nvPr/>
        </p:nvCxnSpPr>
        <p:spPr>
          <a:xfrm>
            <a:off x="2962750" y="438872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下箭头 107"/>
          <p:cNvSpPr/>
          <p:nvPr/>
        </p:nvSpPr>
        <p:spPr>
          <a:xfrm>
            <a:off x="4302356" y="4455643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/>
          <p:nvPr/>
        </p:nvCxnSpPr>
        <p:spPr>
          <a:xfrm>
            <a:off x="4299476" y="4343412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下箭头 110"/>
          <p:cNvSpPr/>
          <p:nvPr/>
        </p:nvSpPr>
        <p:spPr>
          <a:xfrm>
            <a:off x="5371791" y="4425797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533554" y="2880110"/>
            <a:ext cx="1661887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sz="1600" dirty="0">
                <a:latin typeface="宋体" pitchFamily="2" charset="-122"/>
                <a:ea typeface="宋体" pitchFamily="2" charset="-122"/>
              </a:rPr>
              <a:t>产品类型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X1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356411" y="2853725"/>
            <a:ext cx="1529855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电池</a:t>
            </a:r>
            <a:r>
              <a:rPr lang="zh-CN" altLang="zh-CN" sz="1600" dirty="0">
                <a:latin typeface="宋体" pitchFamily="2" charset="-122"/>
                <a:ea typeface="宋体" pitchFamily="2" charset="-122"/>
              </a:rPr>
              <a:t>类型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X2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4038662" y="2853724"/>
            <a:ext cx="2102042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容量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X3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～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X5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6324602" y="2853724"/>
            <a:ext cx="1178420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并联数码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X6</a:t>
            </a:r>
            <a:r>
              <a:rPr lang="zh-CN" altLang="en-US" sz="1600" dirty="0" smtClean="0">
                <a:latin typeface="宋体"/>
                <a:ea typeface="宋体"/>
              </a:rPr>
              <a:t>、</a:t>
            </a:r>
            <a:r>
              <a:rPr lang="en-US" altLang="zh-CN" sz="1600" dirty="0" smtClean="0">
                <a:latin typeface="宋体"/>
                <a:ea typeface="宋体"/>
              </a:rPr>
              <a:t>X7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5404011" y="4300976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6728997" y="4300976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下箭头 127"/>
          <p:cNvSpPr/>
          <p:nvPr/>
        </p:nvSpPr>
        <p:spPr>
          <a:xfrm>
            <a:off x="6710997" y="4425797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下箭头 134"/>
          <p:cNvSpPr/>
          <p:nvPr/>
        </p:nvSpPr>
        <p:spPr>
          <a:xfrm>
            <a:off x="2950156" y="4480784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圆角矩形 136"/>
          <p:cNvSpPr/>
          <p:nvPr/>
        </p:nvSpPr>
        <p:spPr>
          <a:xfrm>
            <a:off x="4191058" y="4876798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电池容量，用两位“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6553196" y="4842150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电池并联数，用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7738148" y="4842150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电池串联数，用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7943994" y="426721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下箭头 144"/>
          <p:cNvSpPr/>
          <p:nvPr/>
        </p:nvSpPr>
        <p:spPr>
          <a:xfrm>
            <a:off x="7925994" y="4392035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/>
          <p:cNvCxnSpPr/>
          <p:nvPr/>
        </p:nvCxnSpPr>
        <p:spPr>
          <a:xfrm>
            <a:off x="9620045" y="426721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下箭头 146"/>
          <p:cNvSpPr/>
          <p:nvPr/>
        </p:nvSpPr>
        <p:spPr>
          <a:xfrm>
            <a:off x="9607451" y="4343412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圆角矩形 148"/>
          <p:cNvSpPr/>
          <p:nvPr/>
        </p:nvSpPr>
        <p:spPr>
          <a:xfrm>
            <a:off x="9444244" y="4800600"/>
            <a:ext cx="567602" cy="3349262"/>
          </a:xfrm>
          <a:prstGeom prst="roundRect">
            <a:avLst>
              <a:gd name="adj" fmla="val 3508"/>
            </a:avLst>
          </a:prstGeom>
          <a:noFill/>
          <a:ln>
            <a:solidFill>
              <a:srgbClr val="92D05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衍生品，用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位“</a:t>
            </a:r>
            <a:r>
              <a:rPr lang="en-US" altLang="zh-CN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31</a:t>
            </a:r>
            <a:r>
              <a:rPr lang="zh-CN" altLang="en-US" sz="16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anose="020B0604020202020204" pitchFamily="34" charset="-122"/>
              </a:rPr>
              <a:t>进制”表示（见附表）</a:t>
            </a:r>
            <a:endParaRPr lang="zh-CN" altLang="en-US" sz="16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11467598" y="4267214"/>
            <a:ext cx="2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下箭头 152"/>
          <p:cNvSpPr/>
          <p:nvPr/>
        </p:nvSpPr>
        <p:spPr>
          <a:xfrm>
            <a:off x="11467598" y="4343412"/>
            <a:ext cx="252000" cy="319816"/>
          </a:xfrm>
          <a:prstGeom prst="down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7619968" y="2853723"/>
            <a:ext cx="1178420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串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联数码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X8</a:t>
            </a:r>
            <a:r>
              <a:rPr lang="zh-CN" altLang="en-US" sz="1600" dirty="0" smtClean="0">
                <a:latin typeface="宋体"/>
                <a:ea typeface="宋体"/>
              </a:rPr>
              <a:t>、</a:t>
            </a:r>
            <a:r>
              <a:rPr lang="en-US" altLang="zh-CN" sz="1600" dirty="0" smtClean="0">
                <a:latin typeface="宋体"/>
                <a:ea typeface="宋体"/>
              </a:rPr>
              <a:t>X9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0855298" y="2853721"/>
            <a:ext cx="1656600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补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全码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X12</a:t>
            </a:r>
            <a:r>
              <a:rPr lang="zh-CN" altLang="en-US" sz="1600" dirty="0" smtClean="0">
                <a:latin typeface="宋体"/>
                <a:ea typeface="宋体"/>
              </a:rPr>
              <a:t>、</a:t>
            </a:r>
            <a:r>
              <a:rPr lang="en-US" altLang="zh-CN" sz="1600" dirty="0" smtClean="0">
                <a:latin typeface="宋体"/>
                <a:ea typeface="宋体"/>
              </a:rPr>
              <a:t>X13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905151" y="2853722"/>
            <a:ext cx="1656600" cy="9194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衍生品码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位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X1</a:t>
            </a:r>
            <a:r>
              <a:rPr lang="en-US" altLang="zh-CN" sz="1600" dirty="0">
                <a:latin typeface="宋体"/>
                <a:ea typeface="宋体"/>
              </a:rPr>
              <a:t>0</a:t>
            </a:r>
            <a:r>
              <a:rPr lang="zh-CN" altLang="en-US" sz="1600" dirty="0" smtClean="0">
                <a:latin typeface="宋体"/>
                <a:ea typeface="宋体"/>
              </a:rPr>
              <a:t>、</a:t>
            </a:r>
            <a:r>
              <a:rPr lang="en-US" altLang="zh-CN" sz="1600" dirty="0" smtClean="0">
                <a:latin typeface="宋体"/>
                <a:ea typeface="宋体"/>
              </a:rPr>
              <a:t>X11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71791" y="8458008"/>
            <a:ext cx="3426597" cy="609680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 smtClean="0">
                <a:ea typeface="MS PGothic" panose="020B0600070205080204" pitchFamily="34" charset="-128"/>
              </a:rPr>
              <a:t>电池模块、电池包、电池系统使用，电芯以“</a:t>
            </a:r>
            <a:r>
              <a:rPr lang="en-US" altLang="zh-CN" sz="1800" dirty="0" smtClean="0">
                <a:ea typeface="MS PGothic" panose="020B0600070205080204" pitchFamily="34" charset="-128"/>
              </a:rPr>
              <a:t>0000</a:t>
            </a:r>
            <a:r>
              <a:rPr lang="zh-CN" altLang="en-US" sz="1800" dirty="0" smtClean="0">
                <a:ea typeface="MS PGothic" panose="020B0600070205080204" pitchFamily="34" charset="-128"/>
              </a:rPr>
              <a:t>”填充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MS PGothic" panose="020B0600070205080204" pitchFamily="34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0855299" y="4876798"/>
            <a:ext cx="1656600" cy="106677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以“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00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”填充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738148" y="1621786"/>
            <a:ext cx="2624948" cy="5880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T02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电池包举例</a:t>
            </a:r>
          </a:p>
        </p:txBody>
      </p:sp>
      <p:sp>
        <p:nvSpPr>
          <p:cNvPr id="49" name="矩形 48"/>
          <p:cNvSpPr/>
          <p:nvPr/>
        </p:nvSpPr>
        <p:spPr bwMode="auto">
          <a:xfrm>
            <a:off x="9050621" y="8457720"/>
            <a:ext cx="1511129" cy="609584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ea typeface="MS PGothic" panose="020B0600070205080204" pitchFamily="34" charset="-128"/>
              </a:rPr>
              <a:t>首</a:t>
            </a:r>
            <a:r>
              <a:rPr lang="zh-CN" altLang="en-US" sz="1800" dirty="0" smtClean="0">
                <a:ea typeface="MS PGothic" panose="020B0600070205080204" pitchFamily="34" charset="-128"/>
              </a:rPr>
              <a:t>款产品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以“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00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anose="020B0600070205080204" pitchFamily="34" charset="-128"/>
              </a:rPr>
              <a:t>”填充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54070"/>
              </p:ext>
            </p:extLst>
          </p:nvPr>
        </p:nvGraphicFramePr>
        <p:xfrm>
          <a:off x="4949030" y="4907242"/>
          <a:ext cx="1341962" cy="19507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0656"/>
                <a:gridCol w="881306"/>
              </a:tblGrid>
              <a:tr h="6095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补全位（设计信息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+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权重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）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  <a:tr h="311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-1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0</a:t>
                      </a:r>
                      <a:endParaRPr lang="zh-CN" altLang="en-US" sz="1600" b="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10</a:t>
                      </a:r>
                      <a:r>
                        <a:rPr lang="en-US" altLang="zh-CN" sz="1600" b="0" kern="1200" baseline="300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zh-CN" altLang="en-US" sz="1600" b="0" kern="1200" baseline="300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Arial Unicode MS" panose="020B0604020202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913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ctr" eaLnBrk="1" hangingPunct="1">
          <a:defRPr sz="1800" b="1">
            <a:ea typeface="新宋体" panose="02010609030101010101" pitchFamily="49" charset="-122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9959</TotalTime>
  <Words>1344</Words>
  <Application>Microsoft Office PowerPoint</Application>
  <PresentationFormat>A3 纸张(297x420 毫米)</PresentationFormat>
  <Paragraphs>377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base creative consultants company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</dc:creator>
  <cp:lastModifiedBy>Shaw</cp:lastModifiedBy>
  <cp:revision>1440</cp:revision>
  <cp:lastPrinted>2017-11-08T02:18:04Z</cp:lastPrinted>
  <dcterms:created xsi:type="dcterms:W3CDTF">2012-01-12T08:37:00Z</dcterms:created>
  <dcterms:modified xsi:type="dcterms:W3CDTF">2018-04-08T01:57:44Z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