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8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3" r:id="rId17"/>
    <p:sldId id="262" r:id="rId18"/>
    <p:sldId id="267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4706" autoAdjust="0"/>
  </p:normalViewPr>
  <p:slideViewPr>
    <p:cSldViewPr>
      <p:cViewPr>
        <p:scale>
          <a:sx n="100" d="100"/>
          <a:sy n="100" d="100"/>
        </p:scale>
        <p:origin x="-98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smtClean="0"/>
              <a:t>GLBSDK</a:t>
            </a:r>
            <a:r>
              <a:rPr lang="zh-CN" altLang="en-US" dirty="0" smtClean="0"/>
              <a:t>设计文档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直角坐标的旋转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143636" y="2071678"/>
          <a:ext cx="2286016" cy="3628148"/>
        </p:xfrm>
        <a:graphic>
          <a:graphicData uri="http://schemas.openxmlformats.org/presentationml/2006/ole">
            <p:oleObj spid="_x0000_s102402" name="公式" r:id="rId3" imgW="1168200" imgH="1854000" progId="Equation.3">
              <p:embed/>
            </p:oleObj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714348" y="1571612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直角坐标的旋转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sz="3200" dirty="0" smtClean="0"/>
              <a:t>glbGlobePoint2ScreenPoint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直角坐标的逆旋转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altLang="zh-CN" sz="3200" dirty="0" smtClean="0"/>
              <a:t>glbScreenPoint2GlobePoint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直角坐标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圆饼坐标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直角坐标转换为圆饼坐标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glbPointRect2PointRound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圆饼坐标转换为直角坐标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glbPointRound2PointRect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00760" y="1571612"/>
          <a:ext cx="2843212" cy="2128837"/>
        </p:xfrm>
        <a:graphic>
          <a:graphicData uri="http://schemas.openxmlformats.org/presentationml/2006/ole">
            <p:oleObj spid="_x0000_s103426" name="公式" r:id="rId3" imgW="1866600" imgH="13968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15074" y="3929066"/>
          <a:ext cx="2357463" cy="2768118"/>
        </p:xfrm>
        <a:graphic>
          <a:graphicData uri="http://schemas.openxmlformats.org/presentationml/2006/ole">
            <p:oleObj spid="_x0000_s103427" name="公式" r:id="rId4" imgW="138420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球面上任意两点间的旋转轴和转角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球面上两点间的旋转角度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glbAngleBetweenPoints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球面上两点间的旋转轴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glbPivotBetweenPoints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13425" y="1785938"/>
          <a:ext cx="2838450" cy="2005012"/>
        </p:xfrm>
        <a:graphic>
          <a:graphicData uri="http://schemas.openxmlformats.org/presentationml/2006/ole">
            <p:oleObj spid="_x0000_s104450" name="公式" r:id="rId3" imgW="1726920" imgH="121896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00760" y="4286256"/>
          <a:ext cx="2509648" cy="2286016"/>
        </p:xfrm>
        <a:graphic>
          <a:graphicData uri="http://schemas.openxmlformats.org/presentationml/2006/ole">
            <p:oleObj spid="_x0000_s104451" name="公式" r:id="rId4" imgW="1282680" imgH="1168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计算球面上任意曲线的长度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将曲线划分成足够多的段，使每一段可以近似的用直线表示，计算每一段的长度，并求和</a:t>
            </a:r>
            <a:endParaRPr lang="en-US" altLang="zh-CN" dirty="0" smtClean="0"/>
          </a:p>
          <a:p>
            <a:r>
              <a:rPr lang="zh-CN" altLang="en-US" dirty="0" smtClean="0"/>
              <a:t>球面上两点间的距离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所以曲线的</a:t>
            </a:r>
            <a:r>
              <a:rPr lang="zh-CN" altLang="en-US" dirty="0" smtClean="0"/>
              <a:t>长度为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926" y="3857628"/>
          <a:ext cx="3000396" cy="447427"/>
        </p:xfrm>
        <a:graphic>
          <a:graphicData uri="http://schemas.openxmlformats.org/presentationml/2006/ole">
            <p:oleObj spid="_x0000_s105474" name="公式" r:id="rId3" imgW="1447560" imgH="215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488" y="5500702"/>
          <a:ext cx="3191951" cy="742954"/>
        </p:xfrm>
        <a:graphic>
          <a:graphicData uri="http://schemas.openxmlformats.org/presentationml/2006/ole">
            <p:oleObj spid="_x0000_s105475" name="公式" r:id="rId4" imgW="147312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计算球面上封闭曲线的面积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将曲线划分成足够多的段，使每一段可以近似的用直线表示</a:t>
            </a:r>
            <a:r>
              <a:rPr lang="zh-CN" altLang="en-US" dirty="0" smtClean="0"/>
              <a:t>，计算相邻两段的转角，则封闭曲线的面积为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但此公式计算的面积和曲线的方向是顺时针还是逆时针有关，为了消除这种关系，在计算面积后还需要判断结果是否大于整个球面面积的一半，若大于一般，则需要使用球面面积减去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得到真实的面积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57488" y="3286124"/>
          <a:ext cx="3667143" cy="600078"/>
        </p:xfrm>
        <a:graphic>
          <a:graphicData uri="http://schemas.openxmlformats.org/presentationml/2006/ole">
            <p:oleObj spid="_x0000_s106498" name="公式" r:id="rId3" imgW="209520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包含了显示输出，触摸点输入等功能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GlbCore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分片贴图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17274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 smtClean="0"/>
              <a:t>将材质分割成小面片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可以是矩形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也可以是三角形</a:t>
            </a:r>
            <a:r>
              <a:rPr lang="en-US" altLang="zh-CN" sz="1600" dirty="0" smtClean="0"/>
              <a:t>),</a:t>
            </a:r>
            <a:r>
              <a:rPr lang="zh-CN" altLang="en-US" sz="1600" dirty="0" smtClean="0"/>
              <a:t>计算小面片顶点在圆饼坐标系下的坐标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将面片的边近似为直线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以减少计算量</a:t>
            </a:r>
            <a:endParaRPr lang="zh-CN" altLang="en-US" sz="16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549417" y="3238792"/>
            <a:ext cx="8808929" cy="3619208"/>
            <a:chOff x="571472" y="2947700"/>
            <a:chExt cx="8808929" cy="3619208"/>
          </a:xfrm>
        </p:grpSpPr>
        <p:pic>
          <p:nvPicPr>
            <p:cNvPr id="4" name="Picture 3" descr="D:\vic\MyUniverse\trunk\src\Debug\image\earth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3714752"/>
              <a:ext cx="2071702" cy="1035851"/>
            </a:xfrm>
            <a:prstGeom prst="rect">
              <a:avLst/>
            </a:prstGeom>
            <a:noFill/>
          </p:spPr>
        </p:pic>
        <p:grpSp>
          <p:nvGrpSpPr>
            <p:cNvPr id="5" name="Group 1"/>
            <p:cNvGrpSpPr>
              <a:grpSpLocks noChangeAspect="1"/>
            </p:cNvGrpSpPr>
            <p:nvPr/>
          </p:nvGrpSpPr>
          <p:grpSpPr bwMode="auto">
            <a:xfrm>
              <a:off x="2928926" y="3071810"/>
              <a:ext cx="3451077" cy="2316125"/>
              <a:chOff x="1753" y="1606"/>
              <a:chExt cx="8400" cy="5638"/>
            </a:xfrm>
            <a:noFill/>
          </p:grpSpPr>
          <p:sp>
            <p:nvSpPr>
              <p:cNvPr id="6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1606"/>
                <a:ext cx="8400" cy="56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3630" y="2161"/>
                <a:ext cx="4470" cy="4512"/>
                <a:chOff x="3031" y="2322"/>
                <a:chExt cx="2789" cy="2790"/>
              </a:xfrm>
              <a:grpFill/>
            </p:grpSpPr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3031" y="2322"/>
                  <a:ext cx="2789" cy="279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AutoShape 15"/>
                <p:cNvSpPr>
                  <a:spLocks/>
                </p:cNvSpPr>
                <p:nvPr/>
              </p:nvSpPr>
              <p:spPr bwMode="auto">
                <a:xfrm rot="16200000">
                  <a:off x="4201" y="2568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AutoShape 14"/>
                <p:cNvSpPr>
                  <a:spLocks/>
                </p:cNvSpPr>
                <p:nvPr/>
              </p:nvSpPr>
              <p:spPr bwMode="auto">
                <a:xfrm rot="5400000">
                  <a:off x="4201" y="2121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AutoShape 12"/>
              <p:cNvSpPr>
                <a:spLocks noChangeShapeType="1"/>
              </p:cNvSpPr>
              <p:nvPr/>
            </p:nvSpPr>
            <p:spPr bwMode="auto">
              <a:xfrm>
                <a:off x="5880" y="204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AutoShape 11"/>
              <p:cNvSpPr>
                <a:spLocks noChangeShapeType="1"/>
              </p:cNvSpPr>
              <p:nvPr/>
            </p:nvSpPr>
            <p:spPr bwMode="auto">
              <a:xfrm>
                <a:off x="5895" y="6556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AutoShape 10"/>
              <p:cNvSpPr>
                <a:spLocks noChangeShapeType="1"/>
              </p:cNvSpPr>
              <p:nvPr/>
            </p:nvSpPr>
            <p:spPr bwMode="auto">
              <a:xfrm>
                <a:off x="5205" y="504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AutoShape 9"/>
              <p:cNvSpPr>
                <a:spLocks noChangeShapeType="1"/>
              </p:cNvSpPr>
              <p:nvPr/>
            </p:nvSpPr>
            <p:spPr bwMode="auto">
              <a:xfrm>
                <a:off x="6495" y="3628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AutoShape 8"/>
              <p:cNvSpPr>
                <a:spLocks noChangeShapeType="1"/>
              </p:cNvSpPr>
              <p:nvPr/>
            </p:nvSpPr>
            <p:spPr bwMode="auto">
              <a:xfrm>
                <a:off x="5879" y="1643"/>
                <a:ext cx="1" cy="2733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AutoShape 7"/>
              <p:cNvSpPr>
                <a:spLocks noChangeShapeType="1"/>
              </p:cNvSpPr>
              <p:nvPr/>
            </p:nvSpPr>
            <p:spPr bwMode="auto">
              <a:xfrm>
                <a:off x="5879" y="5197"/>
                <a:ext cx="1" cy="1958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836" y="1606"/>
                <a:ext cx="614" cy="40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8361" y="3693"/>
                <a:ext cx="494" cy="45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3492" y="5780"/>
                <a:ext cx="524" cy="4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Z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AutoShape 3"/>
              <p:cNvSpPr>
                <a:spLocks noChangeShapeType="1"/>
              </p:cNvSpPr>
              <p:nvPr/>
            </p:nvSpPr>
            <p:spPr bwMode="auto">
              <a:xfrm flipH="1">
                <a:off x="5879" y="4375"/>
                <a:ext cx="297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AutoShape 2"/>
              <p:cNvSpPr>
                <a:spLocks noChangeShapeType="1"/>
              </p:cNvSpPr>
              <p:nvPr/>
            </p:nvSpPr>
            <p:spPr bwMode="auto">
              <a:xfrm flipV="1">
                <a:off x="3990" y="4375"/>
                <a:ext cx="1905" cy="208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Group 12"/>
            <p:cNvGrpSpPr>
              <a:grpSpLocks noChangeAspect="1"/>
            </p:cNvGrpSpPr>
            <p:nvPr/>
          </p:nvGrpSpPr>
          <p:grpSpPr bwMode="auto">
            <a:xfrm>
              <a:off x="5929322" y="3000372"/>
              <a:ext cx="3451079" cy="2714643"/>
              <a:chOff x="1753" y="1163"/>
              <a:chExt cx="8400" cy="6608"/>
            </a:xfrm>
            <a:noFill/>
          </p:grpSpPr>
          <p:sp>
            <p:nvSpPr>
              <p:cNvPr id="23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1163"/>
                <a:ext cx="8400" cy="6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3630" y="2161"/>
                <a:ext cx="4470" cy="451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AutoShape 17"/>
              <p:cNvSpPr>
                <a:spLocks noChangeShapeType="1"/>
              </p:cNvSpPr>
              <p:nvPr/>
            </p:nvSpPr>
            <p:spPr bwMode="auto">
              <a:xfrm>
                <a:off x="5880" y="204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AutoShape 16"/>
              <p:cNvSpPr>
                <a:spLocks noChangeShapeType="1"/>
              </p:cNvSpPr>
              <p:nvPr/>
            </p:nvSpPr>
            <p:spPr bwMode="auto">
              <a:xfrm>
                <a:off x="5879" y="1643"/>
                <a:ext cx="1" cy="2733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5836" y="1606"/>
                <a:ext cx="614" cy="40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8534" y="3771"/>
                <a:ext cx="494" cy="45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9" name="AutoShape 13"/>
              <p:cNvSpPr>
                <a:spLocks noChangeShapeType="1"/>
              </p:cNvSpPr>
              <p:nvPr/>
            </p:nvSpPr>
            <p:spPr bwMode="auto">
              <a:xfrm flipH="1">
                <a:off x="5879" y="4375"/>
                <a:ext cx="297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14348" y="5643578"/>
              <a:ext cx="20313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球面材质坐标系</a:t>
              </a:r>
              <a:endParaRPr lang="en-US" altLang="zh-CN" dirty="0" smtClean="0"/>
            </a:p>
            <a:p>
              <a:r>
                <a:rPr lang="zh-CN" altLang="en-US" dirty="0" smtClean="0"/>
                <a:t>（经纬度坐标系）</a:t>
              </a:r>
              <a:endParaRPr lang="en-US" altLang="zh-CN" dirty="0" smtClean="0"/>
            </a:p>
            <a:p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00496" y="564357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直角坐标系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00892" y="564357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圆饼坐标系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571604" y="3857628"/>
              <a:ext cx="214314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4071934" y="3643314"/>
              <a:ext cx="434898" cy="357190"/>
            </a:xfrm>
            <a:custGeom>
              <a:avLst/>
              <a:gdLst>
                <a:gd name="connsiteX0" fmla="*/ 211873 w 434898"/>
                <a:gd name="connsiteY0" fmla="*/ 0 h 490654"/>
                <a:gd name="connsiteX1" fmla="*/ 256478 w 434898"/>
                <a:gd name="connsiteY1" fmla="*/ 44605 h 490654"/>
                <a:gd name="connsiteX2" fmla="*/ 334537 w 434898"/>
                <a:gd name="connsiteY2" fmla="*/ 89210 h 490654"/>
                <a:gd name="connsiteX3" fmla="*/ 434898 w 434898"/>
                <a:gd name="connsiteY3" fmla="*/ 100361 h 490654"/>
                <a:gd name="connsiteX4" fmla="*/ 401444 w 434898"/>
                <a:gd name="connsiteY4" fmla="*/ 479503 h 490654"/>
                <a:gd name="connsiteX5" fmla="*/ 323386 w 434898"/>
                <a:gd name="connsiteY5" fmla="*/ 490654 h 490654"/>
                <a:gd name="connsiteX6" fmla="*/ 200722 w 434898"/>
                <a:gd name="connsiteY6" fmla="*/ 479503 h 490654"/>
                <a:gd name="connsiteX7" fmla="*/ 89210 w 434898"/>
                <a:gd name="connsiteY7" fmla="*/ 423747 h 490654"/>
                <a:gd name="connsiteX8" fmla="*/ 0 w 434898"/>
                <a:gd name="connsiteY8" fmla="*/ 356839 h 490654"/>
                <a:gd name="connsiteX9" fmla="*/ 211873 w 434898"/>
                <a:gd name="connsiteY9" fmla="*/ 0 h 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98" h="490654">
                  <a:moveTo>
                    <a:pt x="211873" y="0"/>
                  </a:moveTo>
                  <a:lnTo>
                    <a:pt x="256478" y="44605"/>
                  </a:lnTo>
                  <a:lnTo>
                    <a:pt x="334537" y="89210"/>
                  </a:lnTo>
                  <a:lnTo>
                    <a:pt x="434898" y="100361"/>
                  </a:lnTo>
                  <a:lnTo>
                    <a:pt x="401444" y="479503"/>
                  </a:lnTo>
                  <a:lnTo>
                    <a:pt x="323386" y="490654"/>
                  </a:lnTo>
                  <a:lnTo>
                    <a:pt x="200722" y="479503"/>
                  </a:lnTo>
                  <a:lnTo>
                    <a:pt x="89210" y="423747"/>
                  </a:lnTo>
                  <a:lnTo>
                    <a:pt x="0" y="356839"/>
                  </a:lnTo>
                  <a:lnTo>
                    <a:pt x="21187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7715272" y="3929066"/>
              <a:ext cx="285752" cy="285753"/>
            </a:xfrm>
            <a:custGeom>
              <a:avLst/>
              <a:gdLst>
                <a:gd name="connsiteX0" fmla="*/ 0 w 546410"/>
                <a:gd name="connsiteY0" fmla="*/ 334537 h 568713"/>
                <a:gd name="connsiteX1" fmla="*/ 66907 w 546410"/>
                <a:gd name="connsiteY1" fmla="*/ 367991 h 568713"/>
                <a:gd name="connsiteX2" fmla="*/ 111512 w 546410"/>
                <a:gd name="connsiteY2" fmla="*/ 412596 h 568713"/>
                <a:gd name="connsiteX3" fmla="*/ 156117 w 546410"/>
                <a:gd name="connsiteY3" fmla="*/ 479503 h 568713"/>
                <a:gd name="connsiteX4" fmla="*/ 167268 w 546410"/>
                <a:gd name="connsiteY4" fmla="*/ 557561 h 568713"/>
                <a:gd name="connsiteX5" fmla="*/ 546410 w 546410"/>
                <a:gd name="connsiteY5" fmla="*/ 568713 h 568713"/>
                <a:gd name="connsiteX6" fmla="*/ 546410 w 546410"/>
                <a:gd name="connsiteY6" fmla="*/ 501805 h 568713"/>
                <a:gd name="connsiteX7" fmla="*/ 535259 w 546410"/>
                <a:gd name="connsiteY7" fmla="*/ 379142 h 568713"/>
                <a:gd name="connsiteX8" fmla="*/ 479503 w 546410"/>
                <a:gd name="connsiteY8" fmla="*/ 267630 h 568713"/>
                <a:gd name="connsiteX9" fmla="*/ 390293 w 546410"/>
                <a:gd name="connsiteY9" fmla="*/ 156118 h 568713"/>
                <a:gd name="connsiteX10" fmla="*/ 323385 w 546410"/>
                <a:gd name="connsiteY10" fmla="*/ 89210 h 568713"/>
                <a:gd name="connsiteX11" fmla="*/ 234176 w 546410"/>
                <a:gd name="connsiteY11" fmla="*/ 33454 h 568713"/>
                <a:gd name="connsiteX12" fmla="*/ 200722 w 546410"/>
                <a:gd name="connsiteY12" fmla="*/ 11152 h 568713"/>
                <a:gd name="connsiteX13" fmla="*/ 144966 w 546410"/>
                <a:gd name="connsiteY13" fmla="*/ 0 h 568713"/>
                <a:gd name="connsiteX14" fmla="*/ 89210 w 546410"/>
                <a:gd name="connsiteY14" fmla="*/ 0 h 568713"/>
                <a:gd name="connsiteX15" fmla="*/ 66907 w 546410"/>
                <a:gd name="connsiteY15" fmla="*/ 0 h 568713"/>
                <a:gd name="connsiteX16" fmla="*/ 0 w 546410"/>
                <a:gd name="connsiteY16" fmla="*/ 334537 h 56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6410" h="568713">
                  <a:moveTo>
                    <a:pt x="0" y="334537"/>
                  </a:moveTo>
                  <a:lnTo>
                    <a:pt x="66907" y="367991"/>
                  </a:lnTo>
                  <a:lnTo>
                    <a:pt x="111512" y="412596"/>
                  </a:lnTo>
                  <a:lnTo>
                    <a:pt x="156117" y="479503"/>
                  </a:lnTo>
                  <a:lnTo>
                    <a:pt x="167268" y="557561"/>
                  </a:lnTo>
                  <a:lnTo>
                    <a:pt x="546410" y="568713"/>
                  </a:lnTo>
                  <a:lnTo>
                    <a:pt x="546410" y="501805"/>
                  </a:lnTo>
                  <a:cubicBezTo>
                    <a:pt x="534889" y="386594"/>
                    <a:pt x="535259" y="427649"/>
                    <a:pt x="535259" y="379142"/>
                  </a:cubicBezTo>
                  <a:lnTo>
                    <a:pt x="479503" y="267630"/>
                  </a:lnTo>
                  <a:lnTo>
                    <a:pt x="390293" y="156118"/>
                  </a:lnTo>
                  <a:lnTo>
                    <a:pt x="323385" y="89210"/>
                  </a:lnTo>
                  <a:lnTo>
                    <a:pt x="234176" y="33454"/>
                  </a:lnTo>
                  <a:lnTo>
                    <a:pt x="200722" y="11152"/>
                  </a:lnTo>
                  <a:lnTo>
                    <a:pt x="144966" y="0"/>
                  </a:lnTo>
                  <a:lnTo>
                    <a:pt x="89210" y="0"/>
                  </a:lnTo>
                  <a:lnTo>
                    <a:pt x="66907" y="0"/>
                  </a:lnTo>
                  <a:lnTo>
                    <a:pt x="0" y="33453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弧形箭头 52"/>
            <p:cNvSpPr/>
            <p:nvPr/>
          </p:nvSpPr>
          <p:spPr>
            <a:xfrm rot="21367642">
              <a:off x="1662288" y="2947700"/>
              <a:ext cx="2693527" cy="661009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上弧形箭头 53"/>
            <p:cNvSpPr/>
            <p:nvPr/>
          </p:nvSpPr>
          <p:spPr>
            <a:xfrm rot="20869106" flipV="1">
              <a:off x="5135859" y="4580993"/>
              <a:ext cx="2919641" cy="707157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 rot="12277980" flipH="1">
              <a:off x="4865993" y="4413113"/>
              <a:ext cx="369534" cy="357190"/>
            </a:xfrm>
            <a:custGeom>
              <a:avLst/>
              <a:gdLst>
                <a:gd name="connsiteX0" fmla="*/ 211873 w 434898"/>
                <a:gd name="connsiteY0" fmla="*/ 0 h 490654"/>
                <a:gd name="connsiteX1" fmla="*/ 256478 w 434898"/>
                <a:gd name="connsiteY1" fmla="*/ 44605 h 490654"/>
                <a:gd name="connsiteX2" fmla="*/ 334537 w 434898"/>
                <a:gd name="connsiteY2" fmla="*/ 89210 h 490654"/>
                <a:gd name="connsiteX3" fmla="*/ 434898 w 434898"/>
                <a:gd name="connsiteY3" fmla="*/ 100361 h 490654"/>
                <a:gd name="connsiteX4" fmla="*/ 401444 w 434898"/>
                <a:gd name="connsiteY4" fmla="*/ 479503 h 490654"/>
                <a:gd name="connsiteX5" fmla="*/ 323386 w 434898"/>
                <a:gd name="connsiteY5" fmla="*/ 490654 h 490654"/>
                <a:gd name="connsiteX6" fmla="*/ 200722 w 434898"/>
                <a:gd name="connsiteY6" fmla="*/ 479503 h 490654"/>
                <a:gd name="connsiteX7" fmla="*/ 89210 w 434898"/>
                <a:gd name="connsiteY7" fmla="*/ 423747 h 490654"/>
                <a:gd name="connsiteX8" fmla="*/ 0 w 434898"/>
                <a:gd name="connsiteY8" fmla="*/ 356839 h 490654"/>
                <a:gd name="connsiteX9" fmla="*/ 211873 w 434898"/>
                <a:gd name="connsiteY9" fmla="*/ 0 h 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98" h="490654">
                  <a:moveTo>
                    <a:pt x="211873" y="0"/>
                  </a:moveTo>
                  <a:lnTo>
                    <a:pt x="256478" y="44605"/>
                  </a:lnTo>
                  <a:lnTo>
                    <a:pt x="334537" y="89210"/>
                  </a:lnTo>
                  <a:lnTo>
                    <a:pt x="434898" y="100361"/>
                  </a:lnTo>
                  <a:lnTo>
                    <a:pt x="401444" y="479503"/>
                  </a:lnTo>
                  <a:lnTo>
                    <a:pt x="323386" y="490654"/>
                  </a:lnTo>
                  <a:lnTo>
                    <a:pt x="200722" y="479503"/>
                  </a:lnTo>
                  <a:lnTo>
                    <a:pt x="89210" y="423747"/>
                  </a:lnTo>
                  <a:lnTo>
                    <a:pt x="0" y="356839"/>
                  </a:lnTo>
                  <a:lnTo>
                    <a:pt x="21187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上弧形箭头 56"/>
            <p:cNvSpPr/>
            <p:nvPr/>
          </p:nvSpPr>
          <p:spPr>
            <a:xfrm rot="2653727">
              <a:off x="4617109" y="3524371"/>
              <a:ext cx="1114085" cy="518812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022683" y="3280784"/>
              <a:ext cx="12618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直角坐标的旋转</a:t>
              </a:r>
              <a:endParaRPr lang="zh-CN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分片贴图的特殊情况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在靠近直角坐标南极点（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）的位置，小面片转换到圆饼坐标后会有非常大的形变，这时小面片的边已经不再适合近似为直线。此时，程序会判断小面片的边长是否大于某一阈值，如果大于阈值，则不显示该面片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点击映射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717274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 smtClean="0"/>
              <a:t>触摸点击（或鼠标点击）最先映射到屏幕坐标，也就是圆饼坐标。这一坐标可以转化为直角坐标，进而转化为经纬度坐标</a:t>
            </a:r>
            <a:endParaRPr lang="zh-CN" altLang="en-US" sz="1600" dirty="0"/>
          </a:p>
        </p:txBody>
      </p:sp>
      <p:pic>
        <p:nvPicPr>
          <p:cNvPr id="4" name="Picture 3" descr="D:\vic\MyUniverse\trunk\src\Debug\image\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417" y="3720093"/>
            <a:ext cx="2071702" cy="1035851"/>
          </a:xfrm>
          <a:prstGeom prst="rect">
            <a:avLst/>
          </a:prstGeom>
          <a:noFill/>
        </p:spPr>
      </p:pic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906871" y="3077151"/>
            <a:ext cx="3451077" cy="2316125"/>
            <a:chOff x="1753" y="1606"/>
            <a:chExt cx="8400" cy="5638"/>
          </a:xfrm>
          <a:noFill/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753" y="1606"/>
              <a:ext cx="8400" cy="5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630" y="2161"/>
              <a:ext cx="4470" cy="4512"/>
              <a:chOff x="3031" y="2322"/>
              <a:chExt cx="2789" cy="2790"/>
            </a:xfrm>
            <a:grpFill/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3031" y="2322"/>
                <a:ext cx="2789" cy="27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AutoShape 15"/>
              <p:cNvSpPr>
                <a:spLocks/>
              </p:cNvSpPr>
              <p:nvPr/>
            </p:nvSpPr>
            <p:spPr bwMode="auto">
              <a:xfrm rot="16200000">
                <a:off x="4201" y="2568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14"/>
              <p:cNvSpPr>
                <a:spLocks/>
              </p:cNvSpPr>
              <p:nvPr/>
            </p:nvSpPr>
            <p:spPr bwMode="auto">
              <a:xfrm rot="5400000">
                <a:off x="4201" y="2121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AutoShape 12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ShapeType="1"/>
            </p:cNvSpPr>
            <p:nvPr/>
          </p:nvSpPr>
          <p:spPr bwMode="auto">
            <a:xfrm>
              <a:off x="5895" y="6556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AutoShape 10"/>
            <p:cNvSpPr>
              <a:spLocks noChangeShapeType="1"/>
            </p:cNvSpPr>
            <p:nvPr/>
          </p:nvSpPr>
          <p:spPr bwMode="auto">
            <a:xfrm>
              <a:off x="5205" y="5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ShapeType="1"/>
            </p:cNvSpPr>
            <p:nvPr/>
          </p:nvSpPr>
          <p:spPr bwMode="auto">
            <a:xfrm>
              <a:off x="6495" y="3628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AutoShape 7"/>
            <p:cNvSpPr>
              <a:spLocks noChangeShapeType="1"/>
            </p:cNvSpPr>
            <p:nvPr/>
          </p:nvSpPr>
          <p:spPr bwMode="auto">
            <a:xfrm>
              <a:off x="5879" y="5197"/>
              <a:ext cx="1" cy="195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361" y="369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492" y="5780"/>
              <a:ext cx="524" cy="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 flipV="1">
              <a:off x="3990" y="4375"/>
              <a:ext cx="1905" cy="208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12"/>
          <p:cNvGrpSpPr>
            <a:grpSpLocks noChangeAspect="1"/>
          </p:cNvGrpSpPr>
          <p:nvPr/>
        </p:nvGrpSpPr>
        <p:grpSpPr bwMode="auto">
          <a:xfrm>
            <a:off x="5907267" y="3005713"/>
            <a:ext cx="3451079" cy="2714643"/>
            <a:chOff x="1753" y="1163"/>
            <a:chExt cx="8400" cy="6608"/>
          </a:xfrm>
          <a:noFill/>
        </p:grpSpPr>
        <p:sp>
          <p:nvSpPr>
            <p:cNvPr id="2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692293" y="5648919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球面材质坐标系</a:t>
            </a:r>
            <a:endParaRPr lang="en-US" altLang="zh-CN" dirty="0" smtClean="0"/>
          </a:p>
          <a:p>
            <a:r>
              <a:rPr lang="zh-CN" altLang="en-US" dirty="0" smtClean="0"/>
              <a:t>（经纬度坐标系）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78441" y="56489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直角坐标系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78837" y="564891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圆饼坐标系</a:t>
            </a:r>
            <a:endParaRPr lang="zh-CN" altLang="en-US" dirty="0"/>
          </a:p>
        </p:txBody>
      </p:sp>
      <p:sp>
        <p:nvSpPr>
          <p:cNvPr id="53" name="上弧形箭头 52"/>
          <p:cNvSpPr/>
          <p:nvPr/>
        </p:nvSpPr>
        <p:spPr>
          <a:xfrm rot="10468652" flipV="1">
            <a:off x="1524156" y="3128521"/>
            <a:ext cx="2693527" cy="628486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上弧形箭头 53"/>
          <p:cNvSpPr/>
          <p:nvPr/>
        </p:nvSpPr>
        <p:spPr>
          <a:xfrm rot="9997847">
            <a:off x="5097772" y="4490456"/>
            <a:ext cx="2871929" cy="564635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571604" y="3929067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286248" y="3786191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786710" y="3929067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000628" y="4643447"/>
            <a:ext cx="71438" cy="714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弧形箭头 43"/>
          <p:cNvSpPr/>
          <p:nvPr/>
        </p:nvSpPr>
        <p:spPr>
          <a:xfrm rot="2653727" flipH="1">
            <a:off x="4458785" y="3656329"/>
            <a:ext cx="1067467" cy="51881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43504" y="350043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直角坐标的旋转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投影鱼眼镜头畸变校正</a:t>
            </a:r>
            <a:endParaRPr lang="en-US" altLang="zh-CN" dirty="0" smtClean="0"/>
          </a:p>
        </p:txBody>
      </p:sp>
      <p:grpSp>
        <p:nvGrpSpPr>
          <p:cNvPr id="5" name="Group 12"/>
          <p:cNvGrpSpPr>
            <a:grpSpLocks noChangeAspect="1"/>
          </p:cNvGrpSpPr>
          <p:nvPr/>
        </p:nvGrpSpPr>
        <p:grpSpPr bwMode="auto">
          <a:xfrm>
            <a:off x="1714480" y="1928802"/>
            <a:ext cx="2724536" cy="2143140"/>
            <a:chOff x="1753" y="1163"/>
            <a:chExt cx="8400" cy="6608"/>
          </a:xfrm>
          <a:noFill/>
        </p:grpSpPr>
        <p:sp>
          <p:nvSpPr>
            <p:cNvPr id="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1704588" y="4214818"/>
            <a:ext cx="2724536" cy="2143140"/>
            <a:chOff x="1753" y="1163"/>
            <a:chExt cx="8400" cy="6608"/>
          </a:xfrm>
          <a:noFill/>
        </p:grpSpPr>
        <p:sp>
          <p:nvSpPr>
            <p:cNvPr id="14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29322" y="2143116"/>
            <a:ext cx="1571636" cy="1928826"/>
            <a:chOff x="6429388" y="2500306"/>
            <a:chExt cx="1571636" cy="1928826"/>
          </a:xfrm>
          <a:noFill/>
        </p:grpSpPr>
        <p:sp>
          <p:nvSpPr>
            <p:cNvPr id="23" name="弧形 22"/>
            <p:cNvSpPr/>
            <p:nvPr/>
          </p:nvSpPr>
          <p:spPr>
            <a:xfrm>
              <a:off x="6429388" y="2500306"/>
              <a:ext cx="1571636" cy="1571636"/>
            </a:xfrm>
            <a:prstGeom prst="arc">
              <a:avLst>
                <a:gd name="adj1" fmla="val 6771593"/>
                <a:gd name="adj2" fmla="val 417148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7000892" y="3929066"/>
              <a:ext cx="428628" cy="50006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29322" y="4429132"/>
            <a:ext cx="1571636" cy="1928826"/>
            <a:chOff x="6429388" y="2500306"/>
            <a:chExt cx="1571636" cy="1928826"/>
          </a:xfrm>
          <a:noFill/>
        </p:grpSpPr>
        <p:sp>
          <p:nvSpPr>
            <p:cNvPr id="27" name="弧形 26"/>
            <p:cNvSpPr/>
            <p:nvPr/>
          </p:nvSpPr>
          <p:spPr>
            <a:xfrm>
              <a:off x="6429388" y="2500306"/>
              <a:ext cx="1571636" cy="1571636"/>
            </a:xfrm>
            <a:prstGeom prst="arc">
              <a:avLst>
                <a:gd name="adj1" fmla="val 6771593"/>
                <a:gd name="adj2" fmla="val 417148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7000892" y="3929066"/>
              <a:ext cx="428628" cy="50006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000760" y="2643182"/>
            <a:ext cx="14287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15074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929322" y="307022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43636" y="342900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429388" y="221455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929322" y="5214950"/>
            <a:ext cx="157163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000760" y="485776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000760" y="557214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286512" y="585789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286512" y="457200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4286248" y="2643182"/>
            <a:ext cx="1428760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鱼眼镜头投影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214810" y="4929198"/>
            <a:ext cx="1428760" cy="5715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鱼眼镜头投影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455762" y="2368010"/>
            <a:ext cx="1198800" cy="1198800"/>
            <a:chOff x="2515944" y="2730266"/>
            <a:chExt cx="1198800" cy="1198800"/>
          </a:xfrm>
        </p:grpSpPr>
        <p:sp>
          <p:nvSpPr>
            <p:cNvPr id="71" name="Oval 18"/>
            <p:cNvSpPr>
              <a:spLocks noChangeArrowheads="1"/>
            </p:cNvSpPr>
            <p:nvPr/>
          </p:nvSpPr>
          <p:spPr bwMode="auto">
            <a:xfrm>
              <a:off x="2749944" y="2967866"/>
              <a:ext cx="723600" cy="723600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8"/>
            <p:cNvSpPr>
              <a:spLocks noChangeAspect="1" noChangeArrowheads="1"/>
            </p:cNvSpPr>
            <p:nvPr/>
          </p:nvSpPr>
          <p:spPr bwMode="auto">
            <a:xfrm>
              <a:off x="2640965" y="2850866"/>
              <a:ext cx="948758" cy="9576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18"/>
            <p:cNvSpPr>
              <a:spLocks noChangeAspect="1" noChangeArrowheads="1"/>
            </p:cNvSpPr>
            <p:nvPr/>
          </p:nvSpPr>
          <p:spPr bwMode="auto">
            <a:xfrm>
              <a:off x="2515944" y="2730266"/>
              <a:ext cx="1198800" cy="11988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18"/>
            <p:cNvSpPr>
              <a:spLocks noChangeAspect="1" noChangeArrowheads="1"/>
            </p:cNvSpPr>
            <p:nvPr/>
          </p:nvSpPr>
          <p:spPr bwMode="auto">
            <a:xfrm>
              <a:off x="2878676" y="3090266"/>
              <a:ext cx="473336" cy="4788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18"/>
            <p:cNvSpPr>
              <a:spLocks noChangeAspect="1" noChangeArrowheads="1"/>
            </p:cNvSpPr>
            <p:nvPr/>
          </p:nvSpPr>
          <p:spPr bwMode="auto">
            <a:xfrm>
              <a:off x="2997523" y="3210866"/>
              <a:ext cx="235643" cy="2376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57422" y="4572008"/>
            <a:ext cx="1372968" cy="1372968"/>
            <a:chOff x="2515944" y="2730266"/>
            <a:chExt cx="1198800" cy="1198800"/>
          </a:xfrm>
        </p:grpSpPr>
        <p:sp>
          <p:nvSpPr>
            <p:cNvPr id="78" name="Oval 18"/>
            <p:cNvSpPr>
              <a:spLocks noChangeArrowheads="1"/>
            </p:cNvSpPr>
            <p:nvPr/>
          </p:nvSpPr>
          <p:spPr bwMode="auto">
            <a:xfrm>
              <a:off x="2640695" y="2850593"/>
              <a:ext cx="949297" cy="958146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18"/>
            <p:cNvSpPr>
              <a:spLocks noChangeAspect="1" noChangeArrowheads="1"/>
            </p:cNvSpPr>
            <p:nvPr/>
          </p:nvSpPr>
          <p:spPr bwMode="auto">
            <a:xfrm>
              <a:off x="2578321" y="2787636"/>
              <a:ext cx="1074049" cy="108406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8"/>
            <p:cNvSpPr>
              <a:spLocks noChangeAspect="1" noChangeArrowheads="1"/>
            </p:cNvSpPr>
            <p:nvPr/>
          </p:nvSpPr>
          <p:spPr bwMode="auto">
            <a:xfrm>
              <a:off x="2515944" y="2730266"/>
              <a:ext cx="1198800" cy="1198800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18"/>
            <p:cNvSpPr>
              <a:spLocks noChangeAspect="1" noChangeArrowheads="1"/>
            </p:cNvSpPr>
            <p:nvPr/>
          </p:nvSpPr>
          <p:spPr bwMode="auto">
            <a:xfrm>
              <a:off x="2765448" y="2975730"/>
              <a:ext cx="699794" cy="707874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8"/>
            <p:cNvSpPr>
              <a:spLocks noChangeAspect="1" noChangeArrowheads="1"/>
            </p:cNvSpPr>
            <p:nvPr/>
          </p:nvSpPr>
          <p:spPr bwMode="auto">
            <a:xfrm>
              <a:off x="2890198" y="3102650"/>
              <a:ext cx="450291" cy="454032"/>
            </a:xfrm>
            <a:prstGeom prst="ellipse">
              <a:avLst/>
            </a:prstGeom>
            <a:noFill/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28662" y="2786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纬度等间距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910" y="50720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纬度不等间距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72396" y="2714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赤道位置错误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502902" y="5000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赤道位置正确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 rot="5400000">
            <a:off x="2536017" y="4107661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 flipH="1" flipV="1">
            <a:off x="2964645" y="4107661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785918" y="3929066"/>
            <a:ext cx="11160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/>
              <a:t>glbDistortRadius</a:t>
            </a:r>
            <a:endParaRPr lang="en-US" altLang="zh-CN" sz="1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3286116" y="3929066"/>
            <a:ext cx="1124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 smtClean="0"/>
              <a:t>glbUnDistortRadius</a:t>
            </a:r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空间几何相关运算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GlbRot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球面材质坐标系</a:t>
            </a:r>
            <a:endParaRPr lang="zh-CN" altLang="en-US" dirty="0"/>
          </a:p>
        </p:txBody>
      </p:sp>
      <p:pic>
        <p:nvPicPr>
          <p:cNvPr id="78851" name="Picture 3" descr="D:\vic\MyUniverse\trunk\src\Debug\image\ear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643182"/>
            <a:ext cx="5929354" cy="2964677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>
            <a:off x="1214414" y="4143380"/>
            <a:ext cx="664373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2643968" y="4142586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00562" y="2143116"/>
            <a:ext cx="1037590" cy="59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北纬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Latitude = +90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00562" y="5643578"/>
            <a:ext cx="1037590" cy="4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南纬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Latitude = -90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00958" y="3714752"/>
            <a:ext cx="1199515" cy="5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度经线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+180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7158" y="3714752"/>
            <a:ext cx="1199515" cy="5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度经线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-180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428860" y="4286256"/>
            <a:ext cx="1256030" cy="4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西经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-90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572132" y="4286256"/>
            <a:ext cx="1256030" cy="4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东经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90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AutoShape 12"/>
          <p:cNvSpPr>
            <a:spLocks noChangeShapeType="1"/>
          </p:cNvSpPr>
          <p:nvPr/>
        </p:nvSpPr>
        <p:spPr bwMode="auto">
          <a:xfrm>
            <a:off x="3071167" y="4071942"/>
            <a:ext cx="635" cy="142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/>
          <p:cNvSpPr>
            <a:spLocks noChangeShapeType="1"/>
          </p:cNvSpPr>
          <p:nvPr/>
        </p:nvSpPr>
        <p:spPr bwMode="auto">
          <a:xfrm>
            <a:off x="6072198" y="4071942"/>
            <a:ext cx="635" cy="142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714744" y="4286256"/>
            <a:ext cx="1037590" cy="5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度经线</a:t>
            </a:r>
            <a:endParaRPr kumimoji="0" lang="zh-CN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Longitude = 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经纬度坐标系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GlbPointGeo</a:t>
            </a:r>
            <a:r>
              <a:rPr lang="en-US" altLang="zh-CN" dirty="0" smtClean="0"/>
              <a:t>)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dirty="0" smtClean="0"/>
              <a:t>与球面材质坐标是一一对应的</a:t>
            </a:r>
            <a:endParaRPr lang="zh-CN" altLang="en-US" sz="1600" dirty="0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5777" name="Group 1"/>
          <p:cNvGrpSpPr>
            <a:grpSpLocks noChangeAspect="1"/>
          </p:cNvGrpSpPr>
          <p:nvPr/>
        </p:nvGrpSpPr>
        <p:grpSpPr bwMode="auto">
          <a:xfrm>
            <a:off x="3357554" y="2285992"/>
            <a:ext cx="5334000" cy="3956050"/>
            <a:chOff x="1753" y="1163"/>
            <a:chExt cx="8400" cy="6231"/>
          </a:xfrm>
          <a:noFill/>
        </p:grpSpPr>
        <p:sp>
          <p:nvSpPr>
            <p:cNvPr id="7579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23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784" name="Group 8"/>
            <p:cNvGrpSpPr>
              <a:grpSpLocks/>
            </p:cNvGrpSpPr>
            <p:nvPr/>
          </p:nvGrpSpPr>
          <p:grpSpPr bwMode="auto">
            <a:xfrm>
              <a:off x="3630" y="1643"/>
              <a:ext cx="4470" cy="5512"/>
              <a:chOff x="3480" y="1568"/>
              <a:chExt cx="4470" cy="5512"/>
            </a:xfrm>
            <a:grpFill/>
          </p:grpSpPr>
          <p:grpSp>
            <p:nvGrpSpPr>
              <p:cNvPr id="75791" name="Group 15"/>
              <p:cNvGrpSpPr>
                <a:grpSpLocks/>
              </p:cNvGrpSpPr>
              <p:nvPr/>
            </p:nvGrpSpPr>
            <p:grpSpPr bwMode="auto">
              <a:xfrm>
                <a:off x="3480" y="2086"/>
                <a:ext cx="4470" cy="4512"/>
                <a:chOff x="3031" y="2322"/>
                <a:chExt cx="2789" cy="2790"/>
              </a:xfrm>
              <a:grpFill/>
            </p:grpSpPr>
            <p:sp>
              <p:nvSpPr>
                <p:cNvPr id="75794" name="Oval 18"/>
                <p:cNvSpPr>
                  <a:spLocks noChangeArrowheads="1"/>
                </p:cNvSpPr>
                <p:nvPr/>
              </p:nvSpPr>
              <p:spPr bwMode="auto">
                <a:xfrm>
                  <a:off x="3031" y="2322"/>
                  <a:ext cx="2789" cy="279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93" name="AutoShape 17"/>
                <p:cNvSpPr>
                  <a:spLocks/>
                </p:cNvSpPr>
                <p:nvPr/>
              </p:nvSpPr>
              <p:spPr bwMode="auto">
                <a:xfrm rot="16200000">
                  <a:off x="4201" y="2568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92" name="AutoShape 16"/>
                <p:cNvSpPr>
                  <a:spLocks/>
                </p:cNvSpPr>
                <p:nvPr/>
              </p:nvSpPr>
              <p:spPr bwMode="auto">
                <a:xfrm rot="5400000">
                  <a:off x="4201" y="2121"/>
                  <a:ext cx="450" cy="2789"/>
                </a:xfrm>
                <a:prstGeom prst="leftBracket">
                  <a:avLst>
                    <a:gd name="adj" fmla="val 309889"/>
                  </a:avLst>
                </a:prstGeom>
                <a:grp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5790" name="AutoShape 14"/>
              <p:cNvSpPr>
                <a:spLocks noChangeShapeType="1"/>
              </p:cNvSpPr>
              <p:nvPr/>
            </p:nvSpPr>
            <p:spPr bwMode="auto">
              <a:xfrm>
                <a:off x="5730" y="1966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9" name="AutoShape 13"/>
              <p:cNvSpPr>
                <a:spLocks noChangeShapeType="1"/>
              </p:cNvSpPr>
              <p:nvPr/>
            </p:nvSpPr>
            <p:spPr bwMode="auto">
              <a:xfrm>
                <a:off x="5745" y="6481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8" name="AutoShape 12"/>
              <p:cNvSpPr>
                <a:spLocks noChangeShapeType="1"/>
              </p:cNvSpPr>
              <p:nvPr/>
            </p:nvSpPr>
            <p:spPr bwMode="auto">
              <a:xfrm>
                <a:off x="5055" y="4966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7" name="AutoShape 11"/>
              <p:cNvSpPr>
                <a:spLocks noChangeShapeType="1"/>
              </p:cNvSpPr>
              <p:nvPr/>
            </p:nvSpPr>
            <p:spPr bwMode="auto">
              <a:xfrm>
                <a:off x="6345" y="3553"/>
                <a:ext cx="1" cy="22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6" name="AutoShape 10"/>
              <p:cNvSpPr>
                <a:spLocks noChangeShapeType="1"/>
              </p:cNvSpPr>
              <p:nvPr/>
            </p:nvSpPr>
            <p:spPr bwMode="auto">
              <a:xfrm>
                <a:off x="5729" y="1568"/>
                <a:ext cx="1" cy="2733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85" name="AutoShape 9"/>
              <p:cNvSpPr>
                <a:spLocks noChangeShapeType="1"/>
              </p:cNvSpPr>
              <p:nvPr/>
            </p:nvSpPr>
            <p:spPr bwMode="auto">
              <a:xfrm>
                <a:off x="5729" y="5122"/>
                <a:ext cx="1" cy="1958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5881" y="1486"/>
              <a:ext cx="1634" cy="9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北纬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Latitude = +90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5896" y="6673"/>
              <a:ext cx="1634" cy="7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南纬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Latitude = -90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8101" y="4216"/>
              <a:ext cx="1634" cy="7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度经线</a:t>
              </a:r>
              <a:endParaRPr kumimoji="0" lang="zh-CN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80" name="Text Box 4"/>
            <p:cNvSpPr txBox="1">
              <a:spLocks noChangeArrowheads="1"/>
            </p:cNvSpPr>
            <p:nvPr/>
          </p:nvSpPr>
          <p:spPr bwMode="auto">
            <a:xfrm>
              <a:off x="1876" y="4047"/>
              <a:ext cx="1889" cy="7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180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度经线</a:t>
              </a:r>
              <a:endParaRPr kumimoji="0" lang="zh-CN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+180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5972" y="2907"/>
              <a:ext cx="1978" cy="7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东经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778" name="Text Box 2"/>
            <p:cNvSpPr txBox="1">
              <a:spLocks noChangeArrowheads="1"/>
            </p:cNvSpPr>
            <p:nvPr/>
          </p:nvSpPr>
          <p:spPr bwMode="auto">
            <a:xfrm>
              <a:off x="4276" y="5146"/>
              <a:ext cx="1978" cy="7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西经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90 </a:t>
              </a:r>
              <a:endParaRPr kumimoji="0" lang="en-US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Longitude = -90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直角坐标系（</a:t>
            </a:r>
            <a:r>
              <a:rPr lang="en-US" altLang="zh-CN" dirty="0" smtClean="0"/>
              <a:t>GlbPoint3d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825" name="Group 1"/>
          <p:cNvGrpSpPr>
            <a:grpSpLocks noChangeAspect="1"/>
          </p:cNvGrpSpPr>
          <p:nvPr/>
        </p:nvGrpSpPr>
        <p:grpSpPr bwMode="auto">
          <a:xfrm>
            <a:off x="3357554" y="2571744"/>
            <a:ext cx="5334000" cy="3579813"/>
            <a:chOff x="1753" y="1606"/>
            <a:chExt cx="8400" cy="5638"/>
          </a:xfrm>
          <a:noFill/>
        </p:grpSpPr>
        <p:sp>
          <p:nvSpPr>
            <p:cNvPr id="77841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753" y="1606"/>
              <a:ext cx="8400" cy="5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837" name="Group 13"/>
            <p:cNvGrpSpPr>
              <a:grpSpLocks/>
            </p:cNvGrpSpPr>
            <p:nvPr/>
          </p:nvGrpSpPr>
          <p:grpSpPr bwMode="auto">
            <a:xfrm>
              <a:off x="3630" y="2161"/>
              <a:ext cx="4470" cy="4512"/>
              <a:chOff x="3031" y="2322"/>
              <a:chExt cx="2789" cy="2790"/>
            </a:xfrm>
            <a:grpFill/>
          </p:grpSpPr>
          <p:sp>
            <p:nvSpPr>
              <p:cNvPr id="77840" name="Oval 16"/>
              <p:cNvSpPr>
                <a:spLocks noChangeArrowheads="1"/>
              </p:cNvSpPr>
              <p:nvPr/>
            </p:nvSpPr>
            <p:spPr bwMode="auto">
              <a:xfrm>
                <a:off x="3031" y="2322"/>
                <a:ext cx="2789" cy="27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39" name="AutoShape 15"/>
              <p:cNvSpPr>
                <a:spLocks/>
              </p:cNvSpPr>
              <p:nvPr/>
            </p:nvSpPr>
            <p:spPr bwMode="auto">
              <a:xfrm rot="16200000">
                <a:off x="4201" y="2568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38" name="AutoShape 14"/>
              <p:cNvSpPr>
                <a:spLocks/>
              </p:cNvSpPr>
              <p:nvPr/>
            </p:nvSpPr>
            <p:spPr bwMode="auto">
              <a:xfrm rot="5400000">
                <a:off x="4201" y="2121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836" name="AutoShape 12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5" name="AutoShape 11"/>
            <p:cNvSpPr>
              <a:spLocks noChangeShapeType="1"/>
            </p:cNvSpPr>
            <p:nvPr/>
          </p:nvSpPr>
          <p:spPr bwMode="auto">
            <a:xfrm>
              <a:off x="5895" y="6556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4" name="AutoShape 10"/>
            <p:cNvSpPr>
              <a:spLocks noChangeShapeType="1"/>
            </p:cNvSpPr>
            <p:nvPr/>
          </p:nvSpPr>
          <p:spPr bwMode="auto">
            <a:xfrm>
              <a:off x="5205" y="5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3" name="AutoShape 9"/>
            <p:cNvSpPr>
              <a:spLocks noChangeShapeType="1"/>
            </p:cNvSpPr>
            <p:nvPr/>
          </p:nvSpPr>
          <p:spPr bwMode="auto">
            <a:xfrm>
              <a:off x="6495" y="3628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2" name="AutoShape 8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1" name="AutoShape 7"/>
            <p:cNvSpPr>
              <a:spLocks noChangeShapeType="1"/>
            </p:cNvSpPr>
            <p:nvPr/>
          </p:nvSpPr>
          <p:spPr bwMode="auto">
            <a:xfrm>
              <a:off x="5879" y="5197"/>
              <a:ext cx="1" cy="195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3706" y="6033"/>
              <a:ext cx="524" cy="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827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26" name="AutoShape 2"/>
            <p:cNvSpPr>
              <a:spLocks noChangeShapeType="1"/>
            </p:cNvSpPr>
            <p:nvPr/>
          </p:nvSpPr>
          <p:spPr bwMode="auto">
            <a:xfrm flipV="1">
              <a:off x="3990" y="4375"/>
              <a:ext cx="1905" cy="208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圆饼坐标系（</a:t>
            </a:r>
            <a:r>
              <a:rPr lang="en-US" altLang="zh-CN" dirty="0" smtClean="0"/>
              <a:t>GlbPoint2d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800" dirty="0" smtClean="0"/>
              <a:t>与屏幕坐标是一一对应的</a:t>
            </a:r>
            <a:endParaRPr lang="zh-CN" altLang="en-US" sz="1800" dirty="0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873" name="Group 1"/>
          <p:cNvGrpSpPr>
            <a:grpSpLocks noChangeAspect="1"/>
          </p:cNvGrpSpPr>
          <p:nvPr/>
        </p:nvGrpSpPr>
        <p:grpSpPr bwMode="auto">
          <a:xfrm>
            <a:off x="0" y="3357562"/>
            <a:ext cx="5334000" cy="1785938"/>
            <a:chOff x="1753" y="2974"/>
            <a:chExt cx="8400" cy="2812"/>
          </a:xfrm>
          <a:noFill/>
        </p:grpSpPr>
        <p:sp>
          <p:nvSpPr>
            <p:cNvPr id="7988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53" y="2974"/>
              <a:ext cx="8400" cy="28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9" name="AutoShape 7"/>
            <p:cNvSpPr>
              <a:spLocks/>
            </p:cNvSpPr>
            <p:nvPr/>
          </p:nvSpPr>
          <p:spPr bwMode="auto">
            <a:xfrm rot="16200000">
              <a:off x="5501" y="2580"/>
              <a:ext cx="728" cy="4470"/>
            </a:xfrm>
            <a:prstGeom prst="leftBracket">
              <a:avLst>
                <a:gd name="adj" fmla="val 30700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8" name="AutoShape 6"/>
            <p:cNvSpPr>
              <a:spLocks/>
            </p:cNvSpPr>
            <p:nvPr/>
          </p:nvSpPr>
          <p:spPr bwMode="auto">
            <a:xfrm rot="5400000">
              <a:off x="5501" y="1857"/>
              <a:ext cx="728" cy="4470"/>
            </a:xfrm>
            <a:prstGeom prst="leftBracket">
              <a:avLst>
                <a:gd name="adj" fmla="val 30700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7216" y="3343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75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74" name="AutoShape 2"/>
            <p:cNvSpPr>
              <a:spLocks noChangeShapeType="1"/>
            </p:cNvSpPr>
            <p:nvPr/>
          </p:nvSpPr>
          <p:spPr bwMode="auto">
            <a:xfrm flipH="1">
              <a:off x="5895" y="3343"/>
              <a:ext cx="1440" cy="103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884" name="Group 12"/>
          <p:cNvGrpSpPr>
            <a:grpSpLocks noChangeAspect="1"/>
          </p:cNvGrpSpPr>
          <p:nvPr/>
        </p:nvGrpSpPr>
        <p:grpSpPr bwMode="auto">
          <a:xfrm>
            <a:off x="4429124" y="2143116"/>
            <a:ext cx="5334000" cy="4195763"/>
            <a:chOff x="1753" y="1163"/>
            <a:chExt cx="8400" cy="6608"/>
          </a:xfrm>
          <a:noFill/>
        </p:grpSpPr>
        <p:sp>
          <p:nvSpPr>
            <p:cNvPr id="7989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90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89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88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885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6786578" y="60722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俯视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85984" y="6060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斜视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圆饼坐标与屏幕坐标的对应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428736"/>
            <a:ext cx="7772400" cy="4572000"/>
          </a:xfrm>
        </p:spPr>
        <p:txBody>
          <a:bodyPr/>
          <a:lstStyle/>
          <a:p>
            <a:pPr lvl="1"/>
            <a:r>
              <a:rPr lang="zh-CN" altLang="en-US" sz="1600" dirty="0" smtClean="0"/>
              <a:t>圆饼坐标（白色）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>
                <a:solidFill>
                  <a:schemeClr val="accent1"/>
                </a:solidFill>
              </a:rPr>
              <a:t>屏幕坐标（绿色）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2000232" y="2214554"/>
            <a:ext cx="5334000" cy="4195763"/>
            <a:chOff x="1753" y="1163"/>
            <a:chExt cx="8400" cy="6608"/>
          </a:xfrm>
          <a:noFill/>
        </p:grpSpPr>
        <p:sp>
          <p:nvSpPr>
            <p:cNvPr id="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444" y="400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57356" y="2428868"/>
            <a:ext cx="5965195" cy="3787008"/>
            <a:chOff x="1857356" y="2428868"/>
            <a:chExt cx="5965195" cy="3787008"/>
          </a:xfrm>
        </p:grpSpPr>
        <p:sp>
          <p:nvSpPr>
            <p:cNvPr id="12" name="矩形 11"/>
            <p:cNvSpPr/>
            <p:nvPr/>
          </p:nvSpPr>
          <p:spPr>
            <a:xfrm>
              <a:off x="2214546" y="2857496"/>
              <a:ext cx="4786346" cy="28575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214546" y="2857496"/>
              <a:ext cx="5357850" cy="1588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535753" y="4536289"/>
              <a:ext cx="3357586" cy="1588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57356" y="2500306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(0,0)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4546" y="5715016"/>
              <a:ext cx="8418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(0,768)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43702" y="2428868"/>
              <a:ext cx="9576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(1024,0)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702" y="5715016"/>
              <a:ext cx="11788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(1024,768)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14810" y="42148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72198" y="4286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(1,0)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3438" y="28574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(0,1)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7686" y="53578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(0,-1)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1736" y="414338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(-1,0)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坐标转换（及其逆变换）</a:t>
            </a:r>
            <a:endParaRPr lang="zh-CN" altLang="en-US" dirty="0"/>
          </a:p>
        </p:txBody>
      </p:sp>
      <p:pic>
        <p:nvPicPr>
          <p:cNvPr id="4" name="Picture 3" descr="D:\vic\MyUniverse\trunk\src\Debug\image\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429000"/>
            <a:ext cx="2071702" cy="1035851"/>
          </a:xfrm>
          <a:prstGeom prst="rect">
            <a:avLst/>
          </a:prstGeom>
          <a:noFill/>
        </p:spPr>
      </p:pic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28926" y="2786058"/>
            <a:ext cx="3451077" cy="2316125"/>
            <a:chOff x="1753" y="1606"/>
            <a:chExt cx="8400" cy="5638"/>
          </a:xfrm>
          <a:noFill/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753" y="1606"/>
              <a:ext cx="8400" cy="5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630" y="2161"/>
              <a:ext cx="4470" cy="4512"/>
              <a:chOff x="3031" y="2322"/>
              <a:chExt cx="2789" cy="2790"/>
            </a:xfrm>
            <a:grpFill/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3031" y="2322"/>
                <a:ext cx="2789" cy="27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AutoShape 15"/>
              <p:cNvSpPr>
                <a:spLocks/>
              </p:cNvSpPr>
              <p:nvPr/>
            </p:nvSpPr>
            <p:spPr bwMode="auto">
              <a:xfrm rot="16200000">
                <a:off x="4201" y="2568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14"/>
              <p:cNvSpPr>
                <a:spLocks/>
              </p:cNvSpPr>
              <p:nvPr/>
            </p:nvSpPr>
            <p:spPr bwMode="auto">
              <a:xfrm rot="5400000">
                <a:off x="4201" y="2121"/>
                <a:ext cx="450" cy="2789"/>
              </a:xfrm>
              <a:prstGeom prst="leftBracket">
                <a:avLst>
                  <a:gd name="adj" fmla="val 309889"/>
                </a:avLst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AutoShape 12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ShapeType="1"/>
            </p:cNvSpPr>
            <p:nvPr/>
          </p:nvSpPr>
          <p:spPr bwMode="auto">
            <a:xfrm>
              <a:off x="5895" y="6556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AutoShape 10"/>
            <p:cNvSpPr>
              <a:spLocks noChangeShapeType="1"/>
            </p:cNvSpPr>
            <p:nvPr/>
          </p:nvSpPr>
          <p:spPr bwMode="auto">
            <a:xfrm>
              <a:off x="5205" y="5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AutoShape 9"/>
            <p:cNvSpPr>
              <a:spLocks noChangeShapeType="1"/>
            </p:cNvSpPr>
            <p:nvPr/>
          </p:nvSpPr>
          <p:spPr bwMode="auto">
            <a:xfrm>
              <a:off x="6495" y="3628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AutoShape 7"/>
            <p:cNvSpPr>
              <a:spLocks noChangeShapeType="1"/>
            </p:cNvSpPr>
            <p:nvPr/>
          </p:nvSpPr>
          <p:spPr bwMode="auto">
            <a:xfrm>
              <a:off x="5879" y="5197"/>
              <a:ext cx="1" cy="195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361" y="3693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492" y="5780"/>
              <a:ext cx="524" cy="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AutoShape 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 flipV="1">
              <a:off x="3990" y="4375"/>
              <a:ext cx="1905" cy="208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12"/>
          <p:cNvGrpSpPr>
            <a:grpSpLocks noChangeAspect="1"/>
          </p:cNvGrpSpPr>
          <p:nvPr/>
        </p:nvGrpSpPr>
        <p:grpSpPr bwMode="auto">
          <a:xfrm>
            <a:off x="5929322" y="2714620"/>
            <a:ext cx="3451079" cy="2714643"/>
            <a:chOff x="1753" y="1163"/>
            <a:chExt cx="8400" cy="6608"/>
          </a:xfrm>
          <a:noFill/>
        </p:grpSpPr>
        <p:sp>
          <p:nvSpPr>
            <p:cNvPr id="2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753" y="1163"/>
              <a:ext cx="8400" cy="660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3630" y="2161"/>
              <a:ext cx="4470" cy="451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17"/>
            <p:cNvSpPr>
              <a:spLocks noChangeShapeType="1"/>
            </p:cNvSpPr>
            <p:nvPr/>
          </p:nvSpPr>
          <p:spPr bwMode="auto">
            <a:xfrm>
              <a:off x="5880" y="2041"/>
              <a:ext cx="1" cy="22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AutoShape 16"/>
            <p:cNvSpPr>
              <a:spLocks noChangeShapeType="1"/>
            </p:cNvSpPr>
            <p:nvPr/>
          </p:nvSpPr>
          <p:spPr bwMode="auto">
            <a:xfrm>
              <a:off x="5879" y="1643"/>
              <a:ext cx="1" cy="273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836" y="1606"/>
              <a:ext cx="614" cy="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534" y="3771"/>
              <a:ext cx="494" cy="4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AutoShape 13"/>
            <p:cNvSpPr>
              <a:spLocks noChangeShapeType="1"/>
            </p:cNvSpPr>
            <p:nvPr/>
          </p:nvSpPr>
          <p:spPr bwMode="auto">
            <a:xfrm flipH="1">
              <a:off x="5879" y="4375"/>
              <a:ext cx="2970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714348" y="5357826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球面材质坐标系</a:t>
            </a:r>
            <a:endParaRPr lang="en-US" altLang="zh-CN" dirty="0" smtClean="0"/>
          </a:p>
          <a:p>
            <a:r>
              <a:rPr lang="zh-CN" altLang="en-US" dirty="0" smtClean="0"/>
              <a:t>（经纬度坐标系）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000496" y="5357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直角坐标系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000892" y="5357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圆饼坐标系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786050" y="3857628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71736" y="3571876"/>
            <a:ext cx="1317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glbPointGeo2PointRect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10800000">
            <a:off x="2786050" y="4000504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571736" y="4071942"/>
            <a:ext cx="1317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glbPointRect2PointGeo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857884" y="3857628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0800000">
            <a:off x="5857884" y="4000504"/>
            <a:ext cx="7858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500694" y="3500438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glbPointRect2PointRound</a:t>
            </a:r>
          </a:p>
        </p:txBody>
      </p:sp>
      <p:sp>
        <p:nvSpPr>
          <p:cNvPr id="48" name="矩形 47"/>
          <p:cNvSpPr/>
          <p:nvPr/>
        </p:nvSpPr>
        <p:spPr>
          <a:xfrm>
            <a:off x="5429256" y="4071942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glbPointRound2PointRect</a:t>
            </a:r>
          </a:p>
        </p:txBody>
      </p:sp>
      <p:sp>
        <p:nvSpPr>
          <p:cNvPr id="56" name="弧形 55"/>
          <p:cNvSpPr/>
          <p:nvPr/>
        </p:nvSpPr>
        <p:spPr>
          <a:xfrm rot="15519840">
            <a:off x="4991730" y="2560543"/>
            <a:ext cx="692149" cy="694731"/>
          </a:xfrm>
          <a:prstGeom prst="arc">
            <a:avLst>
              <a:gd name="adj1" fmla="val 16200000"/>
              <a:gd name="adj2" fmla="val 10800000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357818" y="2143116"/>
            <a:ext cx="1736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glbGlobePoint2ScreenPoint</a:t>
            </a:r>
          </a:p>
        </p:txBody>
      </p:sp>
      <p:sp>
        <p:nvSpPr>
          <p:cNvPr id="58" name="矩形 57"/>
          <p:cNvSpPr/>
          <p:nvPr/>
        </p:nvSpPr>
        <p:spPr>
          <a:xfrm>
            <a:off x="5357818" y="2317828"/>
            <a:ext cx="1736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glbScreenPoint2GlobePoint</a:t>
            </a:r>
          </a:p>
        </p:txBody>
      </p:sp>
      <p:sp>
        <p:nvSpPr>
          <p:cNvPr id="43" name="矩形 42"/>
          <p:cNvSpPr/>
          <p:nvPr/>
        </p:nvSpPr>
        <p:spPr>
          <a:xfrm>
            <a:off x="5286380" y="178592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直角坐标</a:t>
            </a:r>
            <a:r>
              <a:rPr lang="zh-CN" altLang="en-US" dirty="0" smtClean="0"/>
              <a:t>系内的旋转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经纬度坐标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直角坐标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经纬度坐标 转换为直角坐标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glbPointGeo2PointRect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直角坐标转换为经纬度坐标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glbPointRect2PointGeo</a:t>
            </a: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00364" y="5143512"/>
          <a:ext cx="2500330" cy="1271355"/>
        </p:xfrm>
        <a:graphic>
          <a:graphicData uri="http://schemas.openxmlformats.org/presentationml/2006/ole">
            <p:oleObj spid="_x0000_s80899" name="公式" r:id="rId3" imgW="1498320" imgH="76176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86050" y="2857496"/>
          <a:ext cx="3058096" cy="1000132"/>
        </p:xfrm>
        <a:graphic>
          <a:graphicData uri="http://schemas.openxmlformats.org/presentationml/2006/ole">
            <p:oleObj spid="_x0000_s80901" name="公式" r:id="rId4" imgW="20192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352</TotalTime>
  <Words>655</Words>
  <PresentationFormat>全屏显示(4:3)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穿越</vt:lpstr>
      <vt:lpstr>Microsoft 公式 3.0</vt:lpstr>
      <vt:lpstr>GLBSDK设计文档</vt:lpstr>
      <vt:lpstr>GlbRot</vt:lpstr>
      <vt:lpstr>球面材质坐标系</vt:lpstr>
      <vt:lpstr>经纬度坐标系(GlbPointGeo)</vt:lpstr>
      <vt:lpstr>直角坐标系（GlbPoint3d）</vt:lpstr>
      <vt:lpstr>圆饼坐标系（GlbPoint2d）</vt:lpstr>
      <vt:lpstr>圆饼坐标与屏幕坐标的对应</vt:lpstr>
      <vt:lpstr>坐标转换（及其逆变换）</vt:lpstr>
      <vt:lpstr>经纬度坐标 VS 直角坐标</vt:lpstr>
      <vt:lpstr>直角坐标的旋转</vt:lpstr>
      <vt:lpstr>直角坐标 VS 圆饼坐标</vt:lpstr>
      <vt:lpstr>球面上任意两点间的旋转轴和转角</vt:lpstr>
      <vt:lpstr>计算球面上任意曲线的长度</vt:lpstr>
      <vt:lpstr>计算球面上封闭曲线的面积</vt:lpstr>
      <vt:lpstr>GlbCore</vt:lpstr>
      <vt:lpstr>分片贴图</vt:lpstr>
      <vt:lpstr>分片贴图的特殊情况</vt:lpstr>
      <vt:lpstr>点击映射</vt:lpstr>
      <vt:lpstr>投影鱼眼镜头畸变校正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GLBSDK设计文档</dc:title>
  <cp:lastModifiedBy>Blueds</cp:lastModifiedBy>
  <cp:revision>36</cp:revision>
  <dcterms:modified xsi:type="dcterms:W3CDTF">2013-10-13T07:40:52Z</dcterms:modified>
</cp:coreProperties>
</file>