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5"/>
  </p:sldMasterIdLst>
  <p:notesMasterIdLst>
    <p:notesMasterId r:id="rId183"/>
  </p:notesMasterIdLst>
  <p:sldIdLst>
    <p:sldId id="922" r:id="rId6"/>
    <p:sldId id="820" r:id="rId7"/>
    <p:sldId id="891" r:id="rId8"/>
    <p:sldId id="256" r:id="rId9"/>
    <p:sldId id="260" r:id="rId10"/>
    <p:sldId id="261" r:id="rId11"/>
    <p:sldId id="821" r:id="rId12"/>
    <p:sldId id="258" r:id="rId13"/>
    <p:sldId id="872" r:id="rId14"/>
    <p:sldId id="873" r:id="rId15"/>
    <p:sldId id="874" r:id="rId16"/>
    <p:sldId id="875" r:id="rId17"/>
    <p:sldId id="274" r:id="rId18"/>
    <p:sldId id="275" r:id="rId19"/>
    <p:sldId id="267" r:id="rId20"/>
    <p:sldId id="268"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822" r:id="rId36"/>
    <p:sldId id="823" r:id="rId37"/>
    <p:sldId id="824" r:id="rId38"/>
    <p:sldId id="825" r:id="rId39"/>
    <p:sldId id="812" r:id="rId40"/>
    <p:sldId id="813" r:id="rId41"/>
    <p:sldId id="814" r:id="rId42"/>
    <p:sldId id="826" r:id="rId43"/>
    <p:sldId id="830" r:id="rId44"/>
    <p:sldId id="829" r:id="rId45"/>
    <p:sldId id="828" r:id="rId46"/>
    <p:sldId id="827" r:id="rId47"/>
    <p:sldId id="834" r:id="rId48"/>
    <p:sldId id="833" r:id="rId49"/>
    <p:sldId id="831" r:id="rId50"/>
    <p:sldId id="835" r:id="rId51"/>
    <p:sldId id="836" r:id="rId52"/>
    <p:sldId id="864" r:id="rId53"/>
    <p:sldId id="837" r:id="rId54"/>
    <p:sldId id="841" r:id="rId55"/>
    <p:sldId id="840" r:id="rId56"/>
    <p:sldId id="816" r:id="rId57"/>
    <p:sldId id="863" r:id="rId58"/>
    <p:sldId id="832" r:id="rId59"/>
    <p:sldId id="842" r:id="rId60"/>
    <p:sldId id="844" r:id="rId61"/>
    <p:sldId id="843" r:id="rId62"/>
    <p:sldId id="845" r:id="rId63"/>
    <p:sldId id="862" r:id="rId64"/>
    <p:sldId id="881" r:id="rId65"/>
    <p:sldId id="846" r:id="rId66"/>
    <p:sldId id="871" r:id="rId67"/>
    <p:sldId id="847" r:id="rId68"/>
    <p:sldId id="876" r:id="rId69"/>
    <p:sldId id="877" r:id="rId70"/>
    <p:sldId id="878" r:id="rId71"/>
    <p:sldId id="879" r:id="rId72"/>
    <p:sldId id="849" r:id="rId73"/>
    <p:sldId id="848" r:id="rId74"/>
    <p:sldId id="880" r:id="rId75"/>
    <p:sldId id="852" r:id="rId76"/>
    <p:sldId id="817" r:id="rId77"/>
    <p:sldId id="859" r:id="rId78"/>
    <p:sldId id="851" r:id="rId79"/>
    <p:sldId id="853" r:id="rId80"/>
    <p:sldId id="850" r:id="rId81"/>
    <p:sldId id="818" r:id="rId82"/>
    <p:sldId id="860" r:id="rId83"/>
    <p:sldId id="854" r:id="rId84"/>
    <p:sldId id="918" r:id="rId85"/>
    <p:sldId id="919" r:id="rId86"/>
    <p:sldId id="291" r:id="rId87"/>
    <p:sldId id="292" r:id="rId88"/>
    <p:sldId id="293" r:id="rId89"/>
    <p:sldId id="294" r:id="rId90"/>
    <p:sldId id="295" r:id="rId91"/>
    <p:sldId id="297" r:id="rId92"/>
    <p:sldId id="857" r:id="rId93"/>
    <p:sldId id="861" r:id="rId94"/>
    <p:sldId id="914" r:id="rId95"/>
    <p:sldId id="913" r:id="rId96"/>
    <p:sldId id="867" r:id="rId97"/>
    <p:sldId id="868" r:id="rId98"/>
    <p:sldId id="869" r:id="rId99"/>
    <p:sldId id="915" r:id="rId100"/>
    <p:sldId id="886" r:id="rId101"/>
    <p:sldId id="916" r:id="rId102"/>
    <p:sldId id="870" r:id="rId103"/>
    <p:sldId id="887" r:id="rId104"/>
    <p:sldId id="917" r:id="rId105"/>
    <p:sldId id="346" r:id="rId106"/>
    <p:sldId id="347" r:id="rId107"/>
    <p:sldId id="348" r:id="rId108"/>
    <p:sldId id="349" r:id="rId109"/>
    <p:sldId id="350" r:id="rId110"/>
    <p:sldId id="352" r:id="rId111"/>
    <p:sldId id="356" r:id="rId112"/>
    <p:sldId id="894" r:id="rId113"/>
    <p:sldId id="895" r:id="rId114"/>
    <p:sldId id="896" r:id="rId115"/>
    <p:sldId id="897" r:id="rId116"/>
    <p:sldId id="898" r:id="rId117"/>
    <p:sldId id="899" r:id="rId118"/>
    <p:sldId id="901" r:id="rId119"/>
    <p:sldId id="902" r:id="rId120"/>
    <p:sldId id="903" r:id="rId121"/>
    <p:sldId id="904" r:id="rId122"/>
    <p:sldId id="905" r:id="rId123"/>
    <p:sldId id="906" r:id="rId124"/>
    <p:sldId id="907" r:id="rId125"/>
    <p:sldId id="908" r:id="rId126"/>
    <p:sldId id="909" r:id="rId127"/>
    <p:sldId id="391" r:id="rId128"/>
    <p:sldId id="392" r:id="rId129"/>
    <p:sldId id="393" r:id="rId130"/>
    <p:sldId id="394" r:id="rId131"/>
    <p:sldId id="882" r:id="rId132"/>
    <p:sldId id="399" r:id="rId133"/>
    <p:sldId id="400" r:id="rId134"/>
    <p:sldId id="402" r:id="rId135"/>
    <p:sldId id="403" r:id="rId136"/>
    <p:sldId id="405" r:id="rId137"/>
    <p:sldId id="407" r:id="rId138"/>
    <p:sldId id="408" r:id="rId139"/>
    <p:sldId id="409" r:id="rId140"/>
    <p:sldId id="410" r:id="rId141"/>
    <p:sldId id="411" r:id="rId142"/>
    <p:sldId id="412" r:id="rId143"/>
    <p:sldId id="413" r:id="rId144"/>
    <p:sldId id="414" r:id="rId145"/>
    <p:sldId id="416" r:id="rId146"/>
    <p:sldId id="418" r:id="rId147"/>
    <p:sldId id="422" r:id="rId148"/>
    <p:sldId id="423" r:id="rId149"/>
    <p:sldId id="424" r:id="rId150"/>
    <p:sldId id="465" r:id="rId151"/>
    <p:sldId id="466" r:id="rId152"/>
    <p:sldId id="467" r:id="rId153"/>
    <p:sldId id="470" r:id="rId154"/>
    <p:sldId id="473" r:id="rId155"/>
    <p:sldId id="474" r:id="rId156"/>
    <p:sldId id="483" r:id="rId157"/>
    <p:sldId id="484" r:id="rId158"/>
    <p:sldId id="485" r:id="rId159"/>
    <p:sldId id="487" r:id="rId160"/>
    <p:sldId id="488" r:id="rId161"/>
    <p:sldId id="490" r:id="rId162"/>
    <p:sldId id="499" r:id="rId163"/>
    <p:sldId id="500" r:id="rId164"/>
    <p:sldId id="501" r:id="rId165"/>
    <p:sldId id="502" r:id="rId166"/>
    <p:sldId id="512" r:id="rId167"/>
    <p:sldId id="513" r:id="rId168"/>
    <p:sldId id="514" r:id="rId169"/>
    <p:sldId id="515" r:id="rId170"/>
    <p:sldId id="516" r:id="rId171"/>
    <p:sldId id="517" r:id="rId172"/>
    <p:sldId id="518" r:id="rId173"/>
    <p:sldId id="519" r:id="rId174"/>
    <p:sldId id="520" r:id="rId175"/>
    <p:sldId id="521" r:id="rId176"/>
    <p:sldId id="522" r:id="rId177"/>
    <p:sldId id="523" r:id="rId178"/>
    <p:sldId id="524" r:id="rId179"/>
    <p:sldId id="807" r:id="rId180"/>
    <p:sldId id="810" r:id="rId181"/>
    <p:sldId id="910" r:id="rId182"/>
  </p:sldIdLst>
  <p:sldSz cx="10396538" cy="77978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1BF35D2-59C5-4869-BB2D-C4E2C9E84504}">
          <p14:sldIdLst>
            <p14:sldId id="922"/>
            <p14:sldId id="820"/>
            <p14:sldId id="891"/>
            <p14:sldId id="256"/>
          </p14:sldIdLst>
        </p14:section>
        <p14:section name="1 Course Intro" id="{10E8DC0A-0783-4F0F-BAAE-BF02D5AC0426}">
          <p14:sldIdLst>
            <p14:sldId id="260"/>
            <p14:sldId id="261"/>
            <p14:sldId id="821"/>
            <p14:sldId id="258"/>
            <p14:sldId id="872"/>
            <p14:sldId id="873"/>
            <p14:sldId id="874"/>
            <p14:sldId id="875"/>
          </p14:sldIdLst>
        </p14:section>
        <p14:section name="2 Basics" id="{31FE65C3-7927-4473-8778-701BA4A7A50E}">
          <p14:sldIdLst>
            <p14:sldId id="274"/>
            <p14:sldId id="275"/>
            <p14:sldId id="267"/>
            <p14:sldId id="268"/>
            <p14:sldId id="276"/>
            <p14:sldId id="277"/>
            <p14:sldId id="278"/>
            <p14:sldId id="280"/>
            <p14:sldId id="281"/>
            <p14:sldId id="282"/>
            <p14:sldId id="283"/>
            <p14:sldId id="284"/>
            <p14:sldId id="285"/>
            <p14:sldId id="286"/>
            <p14:sldId id="287"/>
          </p14:sldIdLst>
        </p14:section>
        <p14:section name="3 Overview of the Course" id="{B8A9FE53-8C81-4D1D-A5A5-125F4EC89146}">
          <p14:sldIdLst>
            <p14:sldId id="288"/>
            <p14:sldId id="289"/>
            <p14:sldId id="290"/>
            <p14:sldId id="822"/>
            <p14:sldId id="823"/>
            <p14:sldId id="824"/>
            <p14:sldId id="825"/>
          </p14:sldIdLst>
        </p14:section>
        <p14:section name="4 Modelling" id="{78D7AD6C-9F4D-4890-A386-8A09023C45A2}">
          <p14:sldIdLst>
            <p14:sldId id="812"/>
            <p14:sldId id="813"/>
            <p14:sldId id="814"/>
            <p14:sldId id="826"/>
            <p14:sldId id="830"/>
            <p14:sldId id="829"/>
            <p14:sldId id="828"/>
            <p14:sldId id="827"/>
            <p14:sldId id="834"/>
            <p14:sldId id="833"/>
            <p14:sldId id="831"/>
            <p14:sldId id="835"/>
          </p14:sldIdLst>
        </p14:section>
        <p14:section name="5 Hierarchy and Inheritance" id="{FD18917D-0FE4-4763-87A0-3778156B976C}">
          <p14:sldIdLst>
            <p14:sldId id="836"/>
            <p14:sldId id="864"/>
            <p14:sldId id="837"/>
            <p14:sldId id="841"/>
            <p14:sldId id="840"/>
          </p14:sldIdLst>
        </p14:section>
        <p14:section name="6 Running Simulations" id="{93F26382-A945-4944-BC75-21A74046889B}">
          <p14:sldIdLst>
            <p14:sldId id="816"/>
            <p14:sldId id="863"/>
            <p14:sldId id="832"/>
            <p14:sldId id="842"/>
            <p14:sldId id="844"/>
            <p14:sldId id="843"/>
          </p14:sldIdLst>
        </p14:section>
        <p14:section name="7 GUC Model Part 1" id="{C10AA91E-3031-4DC1-98B4-930E63A4E786}">
          <p14:sldIdLst>
            <p14:sldId id="845"/>
            <p14:sldId id="862"/>
            <p14:sldId id="881"/>
            <p14:sldId id="846"/>
            <p14:sldId id="871"/>
            <p14:sldId id="847"/>
            <p14:sldId id="876"/>
            <p14:sldId id="877"/>
            <p14:sldId id="878"/>
            <p14:sldId id="879"/>
            <p14:sldId id="849"/>
            <p14:sldId id="848"/>
            <p14:sldId id="880"/>
            <p14:sldId id="852"/>
          </p14:sldIdLst>
        </p14:section>
        <p14:section name="8 Analyzing Results" id="{8D1C71DC-2808-4E43-BFA2-344849E924C6}">
          <p14:sldIdLst>
            <p14:sldId id="817"/>
            <p14:sldId id="859"/>
            <p14:sldId id="851"/>
            <p14:sldId id="853"/>
            <p14:sldId id="850"/>
          </p14:sldIdLst>
        </p14:section>
        <p14:section name="9 Building Szenarios" id="{5825AA42-E67E-4945-AB7F-9B560003CE32}">
          <p14:sldIdLst>
            <p14:sldId id="818"/>
            <p14:sldId id="860"/>
            <p14:sldId id="854"/>
            <p14:sldId id="918"/>
            <p14:sldId id="919"/>
          </p14:sldIdLst>
        </p14:section>
        <p14:section name="10 Managing and Configuring Objects" id="{E7DF0022-9472-4AE7-A6E5-64E2C9792746}">
          <p14:sldIdLst>
            <p14:sldId id="291"/>
            <p14:sldId id="292"/>
            <p14:sldId id="293"/>
            <p14:sldId id="294"/>
            <p14:sldId id="295"/>
            <p14:sldId id="297"/>
          </p14:sldIdLst>
        </p14:section>
        <p14:section name="11 GUC Model Part 2" id="{42F5F740-C1C3-4983-94C3-B2EA4A0ACB5E}">
          <p14:sldIdLst>
            <p14:sldId id="857"/>
            <p14:sldId id="861"/>
            <p14:sldId id="914"/>
            <p14:sldId id="913"/>
            <p14:sldId id="867"/>
            <p14:sldId id="868"/>
            <p14:sldId id="869"/>
            <p14:sldId id="915"/>
            <p14:sldId id="886"/>
            <p14:sldId id="916"/>
            <p14:sldId id="870"/>
            <p14:sldId id="887"/>
            <p14:sldId id="917"/>
          </p14:sldIdLst>
        </p14:section>
        <p14:section name="12 Method Debugger" id="{C7311374-C54F-4EB0-B388-BC57E5F22E76}">
          <p14:sldIdLst>
            <p14:sldId id="346"/>
            <p14:sldId id="347"/>
            <p14:sldId id="348"/>
            <p14:sldId id="349"/>
            <p14:sldId id="350"/>
            <p14:sldId id="352"/>
            <p14:sldId id="356"/>
          </p14:sldIdLst>
        </p14:section>
        <p14:section name="13 Experiment Manager Basics" id="{92847D1D-64A7-408D-B57B-709FD3C973E2}">
          <p14:sldIdLst>
            <p14:sldId id="894"/>
            <p14:sldId id="895"/>
            <p14:sldId id="896"/>
            <p14:sldId id="897"/>
            <p14:sldId id="898"/>
            <p14:sldId id="899"/>
            <p14:sldId id="901"/>
          </p14:sldIdLst>
        </p14:section>
        <p14:section name="14 HTML Report" id="{01F6229B-A37E-4960-82F1-C75E62DB8417}">
          <p14:sldIdLst>
            <p14:sldId id="902"/>
            <p14:sldId id="903"/>
            <p14:sldId id="904"/>
            <p14:sldId id="905"/>
          </p14:sldIdLst>
        </p14:section>
        <p14:section name="15 Save and Load Objects" id="{795D7E77-EC35-42EC-84C5-2EBC6A659273}">
          <p14:sldIdLst>
            <p14:sldId id="906"/>
            <p14:sldId id="907"/>
            <p14:sldId id="908"/>
            <p14:sldId id="909"/>
          </p14:sldIdLst>
        </p14:section>
        <p14:section name="16 Distributions" id="{90DA7769-5C84-4E6E-80D3-FFE9E7417B9A}">
          <p14:sldIdLst>
            <p14:sldId id="391"/>
            <p14:sldId id="392"/>
            <p14:sldId id="393"/>
            <p14:sldId id="394"/>
            <p14:sldId id="882"/>
            <p14:sldId id="399"/>
            <p14:sldId id="400"/>
            <p14:sldId id="402"/>
            <p14:sldId id="403"/>
            <p14:sldId id="405"/>
          </p14:sldIdLst>
        </p14:section>
        <p14:section name="17 Random Numbers" id="{9FBE2F8C-6E7B-4ABB-A81E-EF7CE3F514AA}">
          <p14:sldIdLst>
            <p14:sldId id="407"/>
            <p14:sldId id="408"/>
            <p14:sldId id="409"/>
            <p14:sldId id="410"/>
            <p14:sldId id="411"/>
            <p14:sldId id="412"/>
            <p14:sldId id="413"/>
            <p14:sldId id="414"/>
            <p14:sldId id="416"/>
            <p14:sldId id="418"/>
            <p14:sldId id="422"/>
            <p14:sldId id="423"/>
            <p14:sldId id="424"/>
          </p14:sldIdLst>
        </p14:section>
        <p14:section name="18 Confidence Intervals" id="{82D63E99-3740-45C8-A8F6-A573137FBB4F}">
          <p14:sldIdLst>
            <p14:sldId id="465"/>
            <p14:sldId id="466"/>
            <p14:sldId id="467"/>
            <p14:sldId id="470"/>
            <p14:sldId id="473"/>
            <p14:sldId id="474"/>
          </p14:sldIdLst>
        </p14:section>
        <p14:section name="19 Variable" id="{2F9233A0-BD34-4C29-87AB-C3FE8AFA3175}">
          <p14:sldIdLst>
            <p14:sldId id="483"/>
            <p14:sldId id="484"/>
            <p14:sldId id="485"/>
            <p14:sldId id="487"/>
            <p14:sldId id="488"/>
            <p14:sldId id="490"/>
          </p14:sldIdLst>
        </p14:section>
        <p14:section name="20 Experiment Manager" id="{15CD607B-2BFC-45B1-8958-BA453C76F47A}">
          <p14:sldIdLst>
            <p14:sldId id="499"/>
            <p14:sldId id="500"/>
            <p14:sldId id="501"/>
            <p14:sldId id="502"/>
            <p14:sldId id="512"/>
            <p14:sldId id="513"/>
            <p14:sldId id="514"/>
            <p14:sldId id="515"/>
            <p14:sldId id="516"/>
            <p14:sldId id="517"/>
            <p14:sldId id="518"/>
            <p14:sldId id="519"/>
            <p14:sldId id="520"/>
            <p14:sldId id="521"/>
            <p14:sldId id="522"/>
            <p14:sldId id="523"/>
            <p14:sldId id="524"/>
          </p14:sldIdLst>
        </p14:section>
        <p14:section name="Final" id="{8461B9D0-6FF2-4B99-ABD3-363EED89A37D}">
          <p14:sldIdLst>
            <p14:sldId id="807"/>
            <p14:sldId id="810"/>
            <p14:sldId id="910"/>
          </p14:sldIdLst>
        </p14:section>
      </p14:sectionLst>
    </p:ext>
    <p:ext uri="{EFAFB233-063F-42B5-8137-9DF3F51BA10A}">
      <p15:sldGuideLst xmlns:p15="http://schemas.microsoft.com/office/powerpoint/2012/main">
        <p15:guide id="1" orient="horz" pos="2880" userDrawn="1">
          <p15:clr>
            <a:srgbClr val="A4A3A4"/>
          </p15:clr>
        </p15:guide>
        <p15:guide id="2" pos="22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4" autoAdjust="0"/>
    <p:restoredTop sz="94660"/>
  </p:normalViewPr>
  <p:slideViewPr>
    <p:cSldViewPr>
      <p:cViewPr varScale="1">
        <p:scale>
          <a:sx n="62" d="100"/>
          <a:sy n="62" d="100"/>
        </p:scale>
        <p:origin x="1332" y="66"/>
      </p:cViewPr>
      <p:guideLst>
        <p:guide orient="horz" pos="2880"/>
        <p:guide pos="22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1.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theme" Target="theme/theme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tableStyles" Target="tableStyles.xml"/><Relationship Id="rId1" Type="http://schemas.openxmlformats.org/officeDocument/2006/relationships/customXml" Target="../customXml/item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028244" cy="351091"/>
          </a:xfrm>
          <a:prstGeom prst="rect">
            <a:avLst/>
          </a:prstGeom>
        </p:spPr>
        <p:txBody>
          <a:bodyPr vert="horz" lIns="83558" tIns="41779" rIns="83558" bIns="41779" rtlCol="0"/>
          <a:lstStyle>
            <a:lvl1pPr algn="l">
              <a:defRPr sz="1100"/>
            </a:lvl1pPr>
          </a:lstStyle>
          <a:p>
            <a:endParaRPr lang="de-DE"/>
          </a:p>
        </p:txBody>
      </p:sp>
      <p:sp>
        <p:nvSpPr>
          <p:cNvPr id="3" name="Datumsplatzhalter 2"/>
          <p:cNvSpPr>
            <a:spLocks noGrp="1"/>
          </p:cNvSpPr>
          <p:nvPr>
            <p:ph type="dt" idx="1"/>
          </p:nvPr>
        </p:nvSpPr>
        <p:spPr>
          <a:xfrm>
            <a:off x="5265218" y="0"/>
            <a:ext cx="4029714" cy="351091"/>
          </a:xfrm>
          <a:prstGeom prst="rect">
            <a:avLst/>
          </a:prstGeom>
        </p:spPr>
        <p:txBody>
          <a:bodyPr vert="horz" lIns="83558" tIns="41779" rIns="83558" bIns="41779" rtlCol="0"/>
          <a:lstStyle>
            <a:lvl1pPr algn="r">
              <a:defRPr sz="1100"/>
            </a:lvl1pPr>
          </a:lstStyle>
          <a:p>
            <a:fld id="{7EB80942-881B-4769-9E09-01FD084FBB92}" type="datetimeFigureOut">
              <a:rPr lang="de-DE" smtClean="0"/>
              <a:t>16.10.2017</a:t>
            </a:fld>
            <a:endParaRPr lang="de-DE"/>
          </a:p>
        </p:txBody>
      </p:sp>
      <p:sp>
        <p:nvSpPr>
          <p:cNvPr id="4" name="Folienbildplatzhalter 3"/>
          <p:cNvSpPr>
            <a:spLocks noGrp="1" noRot="1" noChangeAspect="1"/>
          </p:cNvSpPr>
          <p:nvPr>
            <p:ph type="sldImg" idx="2"/>
          </p:nvPr>
        </p:nvSpPr>
        <p:spPr>
          <a:xfrm>
            <a:off x="3071813" y="876300"/>
            <a:ext cx="3152775" cy="2366963"/>
          </a:xfrm>
          <a:prstGeom prst="rect">
            <a:avLst/>
          </a:prstGeom>
          <a:noFill/>
          <a:ln w="12700">
            <a:solidFill>
              <a:prstClr val="black"/>
            </a:solidFill>
          </a:ln>
        </p:spPr>
        <p:txBody>
          <a:bodyPr vert="horz" lIns="83558" tIns="41779" rIns="83558" bIns="41779" rtlCol="0" anchor="ctr"/>
          <a:lstStyle/>
          <a:p>
            <a:endParaRPr lang="de-DE"/>
          </a:p>
        </p:txBody>
      </p:sp>
      <p:sp>
        <p:nvSpPr>
          <p:cNvPr id="5" name="Notizenplatzhalter 4"/>
          <p:cNvSpPr>
            <a:spLocks noGrp="1"/>
          </p:cNvSpPr>
          <p:nvPr>
            <p:ph type="body" sz="quarter" idx="3"/>
          </p:nvPr>
        </p:nvSpPr>
        <p:spPr>
          <a:xfrm>
            <a:off x="929935" y="3373898"/>
            <a:ext cx="7436532" cy="2760202"/>
          </a:xfrm>
          <a:prstGeom prst="rect">
            <a:avLst/>
          </a:prstGeom>
        </p:spPr>
        <p:txBody>
          <a:bodyPr vert="horz" lIns="83558" tIns="41779" rIns="83558" bIns="4177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6659310"/>
            <a:ext cx="4028244" cy="351091"/>
          </a:xfrm>
          <a:prstGeom prst="rect">
            <a:avLst/>
          </a:prstGeom>
        </p:spPr>
        <p:txBody>
          <a:bodyPr vert="horz" lIns="83558" tIns="41779" rIns="83558" bIns="41779" rtlCol="0" anchor="b"/>
          <a:lstStyle>
            <a:lvl1pPr algn="l">
              <a:defRPr sz="1100"/>
            </a:lvl1pPr>
          </a:lstStyle>
          <a:p>
            <a:endParaRPr lang="de-DE"/>
          </a:p>
        </p:txBody>
      </p:sp>
      <p:sp>
        <p:nvSpPr>
          <p:cNvPr id="7" name="Foliennummernplatzhalter 6"/>
          <p:cNvSpPr>
            <a:spLocks noGrp="1"/>
          </p:cNvSpPr>
          <p:nvPr>
            <p:ph type="sldNum" sz="quarter" idx="5"/>
          </p:nvPr>
        </p:nvSpPr>
        <p:spPr>
          <a:xfrm>
            <a:off x="5265218" y="6659310"/>
            <a:ext cx="4029714" cy="351091"/>
          </a:xfrm>
          <a:prstGeom prst="rect">
            <a:avLst/>
          </a:prstGeom>
        </p:spPr>
        <p:txBody>
          <a:bodyPr vert="horz" lIns="83558" tIns="41779" rIns="83558" bIns="41779" rtlCol="0" anchor="b"/>
          <a:lstStyle>
            <a:lvl1pPr algn="r">
              <a:defRPr sz="1100"/>
            </a:lvl1pPr>
          </a:lstStyle>
          <a:p>
            <a:fld id="{10CCA46A-A6D4-4BC6-B47C-11A8F43F3A13}" type="slidenum">
              <a:rPr lang="de-DE" smtClean="0"/>
              <a:t>‹#›</a:t>
            </a:fld>
            <a:endParaRPr lang="de-DE"/>
          </a:p>
        </p:txBody>
      </p:sp>
    </p:spTree>
    <p:extLst>
      <p:ext uri="{BB962C8B-B14F-4D97-AF65-F5344CB8AC3E}">
        <p14:creationId xmlns:p14="http://schemas.microsoft.com/office/powerpoint/2010/main" val="302545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3071813" y="876300"/>
            <a:ext cx="3152775" cy="2366963"/>
          </a:xfrm>
          <a:noFill/>
        </p:spPr>
      </p:sp>
      <p:sp>
        <p:nvSpPr>
          <p:cNvPr id="177155" name="Rectangle 3"/>
          <p:cNvSpPr>
            <a:spLocks noGrp="1" noChangeArrowheads="1"/>
          </p:cNvSpPr>
          <p:nvPr>
            <p:ph type="body" idx="1"/>
          </p:nvPr>
        </p:nvSpPr>
        <p:spPr/>
        <p:txBody>
          <a:bodyPr/>
          <a:lstStyle/>
          <a:p>
            <a:endParaRPr lang="en-US" dirty="0" smtClean="0"/>
          </a:p>
        </p:txBody>
      </p:sp>
    </p:spTree>
    <p:extLst>
      <p:ext uri="{BB962C8B-B14F-4D97-AF65-F5344CB8AC3E}">
        <p14:creationId xmlns:p14="http://schemas.microsoft.com/office/powerpoint/2010/main" val="239729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69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04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69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01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a:xfrm>
            <a:off x="3071813" y="876300"/>
            <a:ext cx="3152775" cy="2366963"/>
          </a:xfrm>
          <a:ln/>
        </p:spPr>
      </p:sp>
      <p:sp>
        <p:nvSpPr>
          <p:cNvPr id="892931" name="Rectangle 3"/>
          <p:cNvSpPr>
            <a:spLocks noGrp="1" noChangeArrowheads="1"/>
          </p:cNvSpPr>
          <p:nvPr>
            <p:ph type="body" idx="1"/>
          </p:nvPr>
        </p:nvSpPr>
        <p:spPr/>
        <p:txBody>
          <a:bodyPr/>
          <a:lstStyle/>
          <a:p>
            <a:r>
              <a:rPr lang="de-DE" dirty="0"/>
              <a:t>Die Teilnehmer lassen ihre Modelle laufen und beobachten. Muss nicht live gezeigt werden.</a:t>
            </a:r>
            <a:endParaRPr lang="en-GB" dirty="0"/>
          </a:p>
        </p:txBody>
      </p:sp>
    </p:spTree>
    <p:extLst>
      <p:ext uri="{BB962C8B-B14F-4D97-AF65-F5344CB8AC3E}">
        <p14:creationId xmlns:p14="http://schemas.microsoft.com/office/powerpoint/2010/main" val="326171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jpeg"/><Relationship Id="rId2" Type="http://schemas.openxmlformats.org/officeDocument/2006/relationships/tags" Target="../tags/tag1.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tags" Target="../tags/tag4.xml"/><Relationship Id="rId4"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ee Content" preserve="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r>
              <a:rPr lang="en-US" dirty="0" smtClean="0"/>
              <a:t>Click to edit Master title style</a:t>
            </a:r>
            <a:endParaRPr dirty="0"/>
          </a:p>
        </p:txBody>
      </p:sp>
      <p:sp>
        <p:nvSpPr>
          <p:cNvPr id="3" name="Holder 3"/>
          <p:cNvSpPr>
            <a:spLocks noGrp="1"/>
          </p:cNvSpPr>
          <p:nvPr>
            <p:ph type="ftr" sz="quarter" idx="5"/>
          </p:nvPr>
        </p:nvSpPr>
        <p:spPr>
          <a:xfrm>
            <a:off x="3535048" y="7251954"/>
            <a:ext cx="3327102" cy="389890"/>
          </a:xfrm>
          <a:prstGeom prst="rect">
            <a:avLst/>
          </a:prstGeom>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a:xfrm>
            <a:off x="519864" y="7251954"/>
            <a:ext cx="2391355" cy="38989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10/16/2017</a:t>
            </a:fld>
            <a:endParaRPr lang="en-US" dirty="0"/>
          </a:p>
        </p:txBody>
      </p:sp>
      <p:sp>
        <p:nvSpPr>
          <p:cNvPr id="5" name="Holder 5"/>
          <p:cNvSpPr>
            <a:spLocks noGrp="1"/>
          </p:cNvSpPr>
          <p:nvPr>
            <p:ph type="sldNum" sz="quarter" idx="7"/>
          </p:nvPr>
        </p:nvSpPr>
        <p:spPr>
          <a:xfrm>
            <a:off x="7485984" y="7251954"/>
            <a:ext cx="2391355" cy="389890"/>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535048" y="7251954"/>
            <a:ext cx="3327102" cy="389890"/>
          </a:xfrm>
          <a:prstGeom prst="rect">
            <a:avLst/>
          </a:prstGeom>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a:xfrm>
            <a:off x="519864" y="7251954"/>
            <a:ext cx="2391355" cy="38989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t>10/16/2017</a:t>
            </a:fld>
            <a:endParaRPr lang="en-US" dirty="0"/>
          </a:p>
        </p:txBody>
      </p:sp>
      <p:sp>
        <p:nvSpPr>
          <p:cNvPr id="4" name="Holder 4"/>
          <p:cNvSpPr>
            <a:spLocks noGrp="1"/>
          </p:cNvSpPr>
          <p:nvPr>
            <p:ph type="sldNum" sz="quarter" idx="7"/>
          </p:nvPr>
        </p:nvSpPr>
        <p:spPr>
          <a:xfrm>
            <a:off x="7485984" y="7251954"/>
            <a:ext cx="2391355" cy="389890"/>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 Index/Contact" userDrawn="1">
  <p:cSld name="Image + Index/Contact">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3"/>
            <a:ext cx="10396538" cy="1442233"/>
          </a:xfrm>
        </p:spPr>
        <p:txBody>
          <a:bodyPr/>
          <a:lstStyle/>
          <a:p>
            <a:r>
              <a:rPr lang="en-US" smtClean="0"/>
              <a:t>Titelmasterformat durch Klicken bearbeiten</a:t>
            </a:r>
            <a:endParaRPr lang="en-US" dirty="0"/>
          </a:p>
        </p:txBody>
      </p:sp>
      <p:sp>
        <p:nvSpPr>
          <p:cNvPr id="11" name="cdtPicture Placeholder 10 Id11"/>
          <p:cNvSpPr>
            <a:spLocks noGrp="1"/>
          </p:cNvSpPr>
          <p:nvPr>
            <p:ph type="pic" sz="quarter" idx="13" hasCustomPrompt="1"/>
            <p:custDataLst>
              <p:tags r:id="rId3"/>
            </p:custDataLst>
          </p:nvPr>
        </p:nvSpPr>
        <p:spPr>
          <a:xfrm>
            <a:off x="0" y="1606495"/>
            <a:ext cx="5198269" cy="5404309"/>
          </a:xfrm>
        </p:spPr>
        <p:txBody>
          <a:bodyPr/>
          <a:lstStyle>
            <a:lvl1pPr>
              <a:defRPr/>
            </a:lvl1pPr>
          </a:lstStyle>
          <a:p>
            <a:r>
              <a:rPr lang="de-DE" dirty="0" smtClean="0"/>
              <a:t> </a:t>
            </a:r>
            <a:endParaRPr lang="de-DE" dirty="0"/>
          </a:p>
        </p:txBody>
      </p:sp>
      <p:sp>
        <p:nvSpPr>
          <p:cNvPr id="13" name="cdtText Placeholder 12 Id13"/>
          <p:cNvSpPr>
            <a:spLocks noGrp="1"/>
          </p:cNvSpPr>
          <p:nvPr>
            <p:ph type="body" sz="quarter" idx="14" hasCustomPrompt="1"/>
            <p:custDataLst>
              <p:tags r:id="rId4"/>
            </p:custDataLst>
          </p:nvPr>
        </p:nvSpPr>
        <p:spPr bwMode="auto">
          <a:xfrm>
            <a:off x="5362523" y="1618794"/>
            <a:ext cx="5034017" cy="5404309"/>
          </a:xfrm>
          <a:solidFill>
            <a:schemeClr val="bg1"/>
          </a:solidFill>
        </p:spPr>
        <p:txBody>
          <a:bodyPr lIns="252000" tIns="144000" rIns="396000" bIns="144000"/>
          <a:lstStyle>
            <a:lvl1pPr marL="0" indent="0">
              <a:lnSpc>
                <a:spcPct val="100000"/>
              </a:lnSpc>
              <a:spcBef>
                <a:spcPts val="568"/>
              </a:spcBef>
              <a:spcAft>
                <a:spcPts val="568"/>
              </a:spcAft>
              <a:buClr>
                <a:schemeClr val="bg2"/>
              </a:buClr>
              <a:buFont typeface="Arial" pitchFamily="34" charset="0"/>
              <a:buNone/>
              <a:tabLst>
                <a:tab pos="4290234" algn="r"/>
              </a:tabLst>
              <a:defRPr>
                <a:solidFill>
                  <a:srgbClr val="000000"/>
                </a:solidFill>
              </a:defRPr>
            </a:lvl1pPr>
            <a:lvl2pPr marL="203954" indent="-202148">
              <a:lnSpc>
                <a:spcPct val="100000"/>
              </a:lnSpc>
              <a:spcBef>
                <a:spcPts val="568"/>
              </a:spcBef>
              <a:spcAft>
                <a:spcPts val="568"/>
              </a:spcAft>
              <a:buClr>
                <a:schemeClr val="accent1"/>
              </a:buClr>
              <a:buFont typeface="Arial" pitchFamily="34" charset="0"/>
              <a:buChar char="•"/>
              <a:tabLst>
                <a:tab pos="4290234" algn="r"/>
              </a:tabLst>
              <a:defRPr b="0">
                <a:solidFill>
                  <a:srgbClr val="000000"/>
                </a:solidFill>
              </a:defRPr>
            </a:lvl2pPr>
            <a:lvl3pPr marL="202148" indent="-202148">
              <a:lnSpc>
                <a:spcPct val="100000"/>
              </a:lnSpc>
              <a:spcBef>
                <a:spcPts val="568"/>
              </a:spcBef>
              <a:spcAft>
                <a:spcPts val="568"/>
              </a:spcAft>
              <a:buClr>
                <a:schemeClr val="accent1"/>
              </a:buClr>
              <a:buFont typeface="Arial" pitchFamily="34" charset="0"/>
              <a:buChar char="•"/>
              <a:tabLst>
                <a:tab pos="4290234" algn="r"/>
              </a:tabLst>
              <a:defRPr b="1">
                <a:solidFill>
                  <a:srgbClr val="000000"/>
                </a:solidFill>
              </a:defRPr>
            </a:lvl3pPr>
            <a:lvl4pPr marL="407906" indent="-202148">
              <a:lnSpc>
                <a:spcPct val="100000"/>
              </a:lnSpc>
              <a:spcBef>
                <a:spcPts val="568"/>
              </a:spcBef>
              <a:spcAft>
                <a:spcPts val="568"/>
              </a:spcAft>
              <a:buClr>
                <a:schemeClr val="accent1"/>
              </a:buClr>
              <a:buFont typeface="Arial" pitchFamily="34" charset="0"/>
              <a:buChar char="•"/>
              <a:tabLst>
                <a:tab pos="4290234" algn="r"/>
              </a:tabLst>
              <a:defRPr b="0" baseline="0">
                <a:solidFill>
                  <a:srgbClr val="000000"/>
                </a:solidFill>
              </a:defRPr>
            </a:lvl4pPr>
            <a:lvl5pPr marL="406102" indent="-202148">
              <a:lnSpc>
                <a:spcPct val="100000"/>
              </a:lnSpc>
              <a:spcBef>
                <a:spcPts val="568"/>
              </a:spcBef>
              <a:spcAft>
                <a:spcPts val="568"/>
              </a:spcAft>
              <a:buClr>
                <a:schemeClr val="accent1"/>
              </a:buClr>
              <a:buFont typeface="Arial" pitchFamily="34" charset="0"/>
              <a:buChar char="•"/>
              <a:tabLst>
                <a:tab pos="4290234" algn="r"/>
              </a:tabLst>
              <a:defRPr b="1" baseline="0">
                <a:solidFill>
                  <a:srgbClr val="000000"/>
                </a:solidFill>
              </a:defRPr>
            </a:lvl5pPr>
            <a:lvl6pPr marL="409712" indent="-205758">
              <a:lnSpc>
                <a:spcPct val="100000"/>
              </a:lnSpc>
              <a:spcBef>
                <a:spcPts val="568"/>
              </a:spcBef>
              <a:spcAft>
                <a:spcPts val="568"/>
              </a:spcAft>
              <a:buFont typeface="Arial" pitchFamily="34" charset="0"/>
              <a:buChar char="•"/>
              <a:tabLst>
                <a:tab pos="4290234"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fr-FR" dirty="0" smtClean="0"/>
              <a:t>active </a:t>
            </a:r>
            <a:r>
              <a:rPr lang="fr-FR" dirty="0" err="1" smtClean="0"/>
              <a:t>chapter</a:t>
            </a:r>
            <a:endParaRPr lang="fr-FR" dirty="0" smtClean="0"/>
          </a:p>
          <a:p>
            <a:pPr lvl="3"/>
            <a:r>
              <a:rPr lang="fr-FR" dirty="0" err="1" smtClean="0"/>
              <a:t>subchapter</a:t>
            </a:r>
            <a:endParaRPr lang="fr-FR" dirty="0" smtClean="0"/>
          </a:p>
          <a:p>
            <a:pPr lvl="4"/>
            <a:r>
              <a:rPr lang="fr-FR" dirty="0" smtClean="0"/>
              <a:t>active </a:t>
            </a:r>
            <a:r>
              <a:rPr lang="fr-FR" dirty="0" err="1" smtClean="0"/>
              <a:t>subchapter</a:t>
            </a:r>
            <a:endParaRPr lang="fr-FR" dirty="0" smtClean="0"/>
          </a:p>
        </p:txBody>
      </p:sp>
      <p:pic>
        <p:nvPicPr>
          <p:cNvPr id="7" name="Bildplatzhalter 12"/>
          <p:cNvPicPr>
            <a:picLocks noChangeAspect="1"/>
          </p:cNvPicPr>
          <p:nvPr userDrawn="1">
            <p:custDataLst>
              <p:tags r:id="rId5"/>
            </p:custDataLst>
          </p:nvPr>
        </p:nvPicPr>
        <p:blipFill rotWithShape="1">
          <a:blip r:embed="rId7" cstate="screen">
            <a:extLst>
              <a:ext uri="{28A0092B-C50C-407E-A947-70E740481C1C}">
                <a14:useLocalDpi xmlns:a14="http://schemas.microsoft.com/office/drawing/2010/main"/>
              </a:ext>
            </a:extLst>
          </a:blip>
          <a:srcRect/>
          <a:stretch/>
        </p:blipFill>
        <p:spPr bwMode="ltGray">
          <a:xfrm>
            <a:off x="0" y="1606494"/>
            <a:ext cx="5198269" cy="5412345"/>
          </a:xfrm>
          <a:prstGeom prst="rect">
            <a:avLst/>
          </a:prstGeom>
          <a:noFill/>
          <a:ln w="9525">
            <a:noFill/>
            <a:miter lim="800000"/>
            <a:headEnd/>
            <a:tailEnd/>
          </a:ln>
        </p:spPr>
      </p:pic>
    </p:spTree>
    <p:custDataLst>
      <p:custData r:id="rId1"/>
    </p:custDataLst>
    <p:extLst>
      <p:ext uri="{BB962C8B-B14F-4D97-AF65-F5344CB8AC3E}">
        <p14:creationId xmlns:p14="http://schemas.microsoft.com/office/powerpoint/2010/main" val="11279039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ingle large ima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smtClean="0"/>
              <a:t>Click </a:t>
            </a:r>
            <a:r>
              <a:rPr lang="de-DE" dirty="0" err="1" smtClean="0"/>
              <a:t>to</a:t>
            </a:r>
            <a:r>
              <a:rPr lang="de-DE" dirty="0" smtClean="0"/>
              <a:t> </a:t>
            </a:r>
            <a:r>
              <a:rPr lang="de-DE" dirty="0" err="1" smtClean="0"/>
              <a:t>edit</a:t>
            </a:r>
            <a:r>
              <a:rPr lang="de-DE" dirty="0" smtClean="0"/>
              <a:t> title</a:t>
            </a:r>
            <a:endParaRPr lang="fr-FR" dirty="0"/>
          </a:p>
        </p:txBody>
      </p:sp>
      <p:sp>
        <p:nvSpPr>
          <p:cNvPr id="4" name="Bildplatzhalter 3"/>
          <p:cNvSpPr>
            <a:spLocks noGrp="1"/>
          </p:cNvSpPr>
          <p:nvPr>
            <p:ph type="pic" sz="quarter" idx="10"/>
          </p:nvPr>
        </p:nvSpPr>
        <p:spPr>
          <a:xfrm>
            <a:off x="0" y="1606496"/>
            <a:ext cx="10395217" cy="5404307"/>
          </a:xfrm>
        </p:spPr>
        <p:txBody>
          <a:bodyPr tIns="1800000"/>
          <a:lstStyle>
            <a:lvl1pPr algn="ctr">
              <a:defRPr/>
            </a:lvl1pPr>
          </a:lstStyle>
          <a:p>
            <a:r>
              <a:rPr lang="en-US" smtClean="0"/>
              <a:t>Click icon to add picture</a:t>
            </a:r>
            <a:endParaRPr lang="fr-FR" dirty="0"/>
          </a:p>
        </p:txBody>
      </p:sp>
    </p:spTree>
    <p:extLst>
      <p:ext uri="{BB962C8B-B14F-4D97-AF65-F5344CB8AC3E}">
        <p14:creationId xmlns:p14="http://schemas.microsoft.com/office/powerpoint/2010/main" val="361164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3" name="Textfeld 12"/>
          <p:cNvSpPr txBox="1"/>
          <p:nvPr/>
        </p:nvSpPr>
        <p:spPr>
          <a:xfrm>
            <a:off x="2" y="7503080"/>
            <a:ext cx="2898749" cy="294720"/>
          </a:xfrm>
          <a:prstGeom prst="rect">
            <a:avLst/>
          </a:prstGeom>
          <a:noFill/>
        </p:spPr>
        <p:txBody>
          <a:bodyPr wrap="square" lIns="1703216" tIns="0" rIns="0" bIns="132934" rtlCol="0">
            <a:noAutofit/>
          </a:bodyPr>
          <a:lstStyle/>
          <a:p>
            <a:pPr>
              <a:lnSpc>
                <a:spcPct val="110000"/>
              </a:lnSpc>
              <a:spcBef>
                <a:spcPts val="0"/>
              </a:spcBef>
            </a:pPr>
            <a:endParaRPr lang="en-US" sz="1138" noProof="0" dirty="0" smtClean="0">
              <a:solidFill>
                <a:schemeClr val="tx1"/>
              </a:solidFill>
            </a:endParaRPr>
          </a:p>
        </p:txBody>
      </p:sp>
      <p:sp>
        <p:nvSpPr>
          <p:cNvPr id="9" name="Text Box 133"/>
          <p:cNvSpPr txBox="1">
            <a:spLocks noChangeArrowheads="1"/>
          </p:cNvSpPr>
          <p:nvPr/>
        </p:nvSpPr>
        <p:spPr bwMode="auto">
          <a:xfrm>
            <a:off x="0" y="7010804"/>
            <a:ext cx="10396538" cy="490973"/>
          </a:xfrm>
          <a:prstGeom prst="rect">
            <a:avLst/>
          </a:prstGeom>
          <a:noFill/>
          <a:ln w="9525">
            <a:noFill/>
            <a:miter lim="800000"/>
            <a:headEnd/>
            <a:tailEnd/>
          </a:ln>
          <a:effectLst/>
        </p:spPr>
        <p:txBody>
          <a:bodyPr lIns="623128" tIns="166167" rIns="2450969" bIns="0" anchor="ctr"/>
          <a:lstStyle/>
          <a:p>
            <a:r>
              <a:rPr lang="en-US" sz="1138" b="1" noProof="0" dirty="0" smtClean="0"/>
              <a:t>Unrestricted © Siemens AG 2017 All rights reserved.</a:t>
            </a:r>
          </a:p>
        </p:txBody>
      </p:sp>
      <p:sp>
        <p:nvSpPr>
          <p:cNvPr id="7" name="Rectangle 12"/>
          <p:cNvSpPr>
            <a:spLocks noChangeArrowheads="1"/>
          </p:cNvSpPr>
          <p:nvPr/>
        </p:nvSpPr>
        <p:spPr bwMode="gray">
          <a:xfrm>
            <a:off x="0" y="3"/>
            <a:ext cx="10396538" cy="1442233"/>
          </a:xfrm>
          <a:prstGeom prst="rect">
            <a:avLst/>
          </a:prstGeom>
          <a:solidFill>
            <a:srgbClr val="ADBECB"/>
          </a:solidFill>
          <a:ln w="9525">
            <a:noFill/>
            <a:miter lim="800000"/>
            <a:headEnd/>
            <a:tailEnd/>
          </a:ln>
          <a:effectLst/>
        </p:spPr>
        <p:txBody>
          <a:bodyPr wrap="none" lIns="105517" tIns="52758" rIns="105517" bIns="52758" anchor="ctr"/>
          <a:lstStyle/>
          <a:p>
            <a:endParaRPr lang="en-US" sz="1863" noProof="0" dirty="0"/>
          </a:p>
        </p:txBody>
      </p:sp>
      <p:sp>
        <p:nvSpPr>
          <p:cNvPr id="3078" name="Rectangle 115"/>
          <p:cNvSpPr>
            <a:spLocks noGrp="1" noChangeArrowheads="1"/>
          </p:cNvSpPr>
          <p:nvPr>
            <p:ph type="title"/>
          </p:nvPr>
        </p:nvSpPr>
        <p:spPr bwMode="auto">
          <a:xfrm>
            <a:off x="0" y="4"/>
            <a:ext cx="10396538" cy="1435003"/>
          </a:xfrm>
          <a:prstGeom prst="rect">
            <a:avLst/>
          </a:prstGeom>
          <a:noFill/>
          <a:ln w="9525">
            <a:noFill/>
            <a:miter lim="800000"/>
            <a:headEnd/>
            <a:tailEnd/>
          </a:ln>
        </p:spPr>
        <p:txBody>
          <a:bodyPr vert="horz" wrap="square" lIns="602100" tIns="441540" rIns="2368260" bIns="260910" numCol="1" anchor="b" anchorCtr="0" compatLnSpc="1">
            <a:prstTxWarp prst="textNoShape">
              <a:avLst/>
            </a:prstTxWarp>
          </a:bodyPr>
          <a:lstStyle/>
          <a:p>
            <a:pPr lvl="0"/>
            <a:endParaRPr lang="en-US" noProof="0" dirty="0" smtClean="0"/>
          </a:p>
        </p:txBody>
      </p:sp>
      <p:sp>
        <p:nvSpPr>
          <p:cNvPr id="3079" name="Rectangle 116"/>
          <p:cNvSpPr>
            <a:spLocks noGrp="1" noChangeArrowheads="1"/>
          </p:cNvSpPr>
          <p:nvPr>
            <p:ph type="body" idx="1"/>
          </p:nvPr>
        </p:nvSpPr>
        <p:spPr bwMode="auto">
          <a:xfrm>
            <a:off x="613684" y="1606493"/>
            <a:ext cx="9333420" cy="54043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dirty="0" smtClean="0"/>
          </a:p>
        </p:txBody>
      </p:sp>
      <p:sp>
        <p:nvSpPr>
          <p:cNvPr id="12" name="Textfeld 11"/>
          <p:cNvSpPr txBox="1"/>
          <p:nvPr/>
        </p:nvSpPr>
        <p:spPr>
          <a:xfrm>
            <a:off x="2" y="7503080"/>
            <a:ext cx="1420486" cy="294720"/>
          </a:xfrm>
          <a:prstGeom prst="rect">
            <a:avLst/>
          </a:prstGeom>
          <a:noFill/>
        </p:spPr>
        <p:txBody>
          <a:bodyPr wrap="square" lIns="623128" tIns="0" rIns="0" bIns="132934" rtlCol="0" anchor="t" anchorCtr="0">
            <a:noAutofit/>
          </a:bodyPr>
          <a:lstStyle/>
          <a:p>
            <a:pPr>
              <a:lnSpc>
                <a:spcPct val="110000"/>
              </a:lnSpc>
              <a:spcBef>
                <a:spcPts val="0"/>
              </a:spcBef>
            </a:pPr>
            <a:r>
              <a:rPr lang="en-US" sz="1138" noProof="0" dirty="0" smtClean="0">
                <a:solidFill>
                  <a:schemeClr val="tx1"/>
                </a:solidFill>
              </a:rPr>
              <a:t>Page </a:t>
            </a:r>
            <a:fld id="{91E7552C-A157-4A4F-8E99-698C0325FC94}" type="slidenum">
              <a:rPr lang="en-US" sz="1138" noProof="0" smtClean="0">
                <a:solidFill>
                  <a:schemeClr val="tx1"/>
                </a:solidFill>
              </a:rPr>
              <a:pPr>
                <a:lnSpc>
                  <a:spcPct val="110000"/>
                </a:lnSpc>
                <a:spcBef>
                  <a:spcPts val="0"/>
                </a:spcBef>
              </a:pPr>
              <a:t>‹#›</a:t>
            </a:fld>
            <a:endParaRPr lang="en-US" sz="1138" noProof="0" dirty="0" smtClean="0">
              <a:solidFill>
                <a:schemeClr val="tx1"/>
              </a:solidFill>
            </a:endParaRPr>
          </a:p>
        </p:txBody>
      </p:sp>
      <p:sp>
        <p:nvSpPr>
          <p:cNvPr id="14" name="Textfeld 13"/>
          <p:cNvSpPr txBox="1"/>
          <p:nvPr/>
        </p:nvSpPr>
        <p:spPr>
          <a:xfrm>
            <a:off x="3063000" y="7503080"/>
            <a:ext cx="7333538" cy="294720"/>
          </a:xfrm>
          <a:prstGeom prst="rect">
            <a:avLst/>
          </a:prstGeom>
          <a:noFill/>
        </p:spPr>
        <p:txBody>
          <a:bodyPr wrap="square" lIns="0" tIns="0" rIns="427881" bIns="132934" rtlCol="0">
            <a:noAutofit/>
          </a:bodyPr>
          <a:lstStyle/>
          <a:p>
            <a:pPr algn="r">
              <a:lnSpc>
                <a:spcPct val="110000"/>
              </a:lnSpc>
              <a:spcBef>
                <a:spcPts val="0"/>
              </a:spcBef>
            </a:pPr>
            <a:r>
              <a:rPr lang="en-US" sz="1138" noProof="0" dirty="0" smtClean="0">
                <a:solidFill>
                  <a:schemeClr val="tx1"/>
                </a:solidFill>
              </a:rPr>
              <a:t>Siemens PLM Software</a:t>
            </a:r>
          </a:p>
        </p:txBody>
      </p:sp>
      <p:pic>
        <p:nvPicPr>
          <p:cNvPr id="11" name="Grafik 10" descr="SIE_Logo_Layer_Petrol_RGB_A3_76mm.wmf"/>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309855" y="4"/>
            <a:ext cx="1637250" cy="917053"/>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txStyles>
    <p:titleStyle>
      <a:lvl1pPr algn="l" rtl="0" eaLnBrk="1" fontAlgn="base" hangingPunct="1">
        <a:spcBef>
          <a:spcPct val="0"/>
        </a:spcBef>
        <a:spcAft>
          <a:spcPct val="0"/>
        </a:spcAft>
        <a:defRPr sz="2277"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277" b="1">
          <a:solidFill>
            <a:schemeClr val="tx1"/>
          </a:solidFill>
          <a:latin typeface="Arial" charset="0"/>
          <a:ea typeface="ＭＳ Ｐゴシック" charset="-128"/>
        </a:defRPr>
      </a:lvl2pPr>
      <a:lvl3pPr algn="l" rtl="0" eaLnBrk="1" fontAlgn="base" hangingPunct="1">
        <a:spcBef>
          <a:spcPct val="0"/>
        </a:spcBef>
        <a:spcAft>
          <a:spcPct val="0"/>
        </a:spcAft>
        <a:defRPr sz="2277" b="1">
          <a:solidFill>
            <a:schemeClr val="tx1"/>
          </a:solidFill>
          <a:latin typeface="Arial" charset="0"/>
          <a:ea typeface="ＭＳ Ｐゴシック" charset="-128"/>
        </a:defRPr>
      </a:lvl3pPr>
      <a:lvl4pPr algn="l" rtl="0" eaLnBrk="1" fontAlgn="base" hangingPunct="1">
        <a:spcBef>
          <a:spcPct val="0"/>
        </a:spcBef>
        <a:spcAft>
          <a:spcPct val="0"/>
        </a:spcAft>
        <a:defRPr sz="2277" b="1">
          <a:solidFill>
            <a:schemeClr val="tx1"/>
          </a:solidFill>
          <a:latin typeface="Arial" charset="0"/>
          <a:ea typeface="ＭＳ Ｐゴシック" charset="-128"/>
        </a:defRPr>
      </a:lvl4pPr>
      <a:lvl5pPr algn="l" rtl="0" eaLnBrk="1" fontAlgn="base" hangingPunct="1">
        <a:spcBef>
          <a:spcPct val="0"/>
        </a:spcBef>
        <a:spcAft>
          <a:spcPct val="0"/>
        </a:spcAft>
        <a:defRPr sz="2277" b="1">
          <a:solidFill>
            <a:schemeClr val="tx1"/>
          </a:solidFill>
          <a:latin typeface="Arial" charset="0"/>
          <a:ea typeface="ＭＳ Ｐゴシック" charset="-128"/>
        </a:defRPr>
      </a:lvl5pPr>
      <a:lvl6pPr marL="527569" algn="l" rtl="0" eaLnBrk="1" fontAlgn="base" hangingPunct="1">
        <a:spcBef>
          <a:spcPct val="0"/>
        </a:spcBef>
        <a:spcAft>
          <a:spcPct val="0"/>
        </a:spcAft>
        <a:defRPr sz="2277" b="1">
          <a:solidFill>
            <a:schemeClr val="tx1"/>
          </a:solidFill>
          <a:latin typeface="Arial" charset="0"/>
          <a:ea typeface="ヒラギノ角ゴ Pro W3" charset="0"/>
        </a:defRPr>
      </a:lvl6pPr>
      <a:lvl7pPr marL="1055139" algn="l" rtl="0" eaLnBrk="1" fontAlgn="base" hangingPunct="1">
        <a:spcBef>
          <a:spcPct val="0"/>
        </a:spcBef>
        <a:spcAft>
          <a:spcPct val="0"/>
        </a:spcAft>
        <a:defRPr sz="2277" b="1">
          <a:solidFill>
            <a:schemeClr val="tx1"/>
          </a:solidFill>
          <a:latin typeface="Arial" charset="0"/>
          <a:ea typeface="ヒラギノ角ゴ Pro W3" charset="0"/>
        </a:defRPr>
      </a:lvl7pPr>
      <a:lvl8pPr marL="1582708" algn="l" rtl="0" eaLnBrk="1" fontAlgn="base" hangingPunct="1">
        <a:spcBef>
          <a:spcPct val="0"/>
        </a:spcBef>
        <a:spcAft>
          <a:spcPct val="0"/>
        </a:spcAft>
        <a:defRPr sz="2277" b="1">
          <a:solidFill>
            <a:schemeClr val="tx1"/>
          </a:solidFill>
          <a:latin typeface="Arial" charset="0"/>
          <a:ea typeface="ヒラギノ角ゴ Pro W3" charset="0"/>
        </a:defRPr>
      </a:lvl8pPr>
      <a:lvl9pPr marL="2110277" algn="l" rtl="0" eaLnBrk="1" fontAlgn="base" hangingPunct="1">
        <a:spcBef>
          <a:spcPct val="0"/>
        </a:spcBef>
        <a:spcAft>
          <a:spcPct val="0"/>
        </a:spcAft>
        <a:defRPr sz="2277"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206999" indent="-205166"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413995" indent="-205166"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620994" indent="-205166"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827990" indent="-205166"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408684" indent="-21798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936253" indent="-21798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463823" indent="-21798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991392" indent="-217989"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1055139" rtl="0" eaLnBrk="1" latinLnBrk="0" hangingPunct="1">
        <a:defRPr sz="2070" kern="1200">
          <a:solidFill>
            <a:schemeClr val="tx1"/>
          </a:solidFill>
          <a:latin typeface="+mn-lt"/>
          <a:ea typeface="+mn-ea"/>
          <a:cs typeface="+mn-cs"/>
        </a:defRPr>
      </a:lvl1pPr>
      <a:lvl2pPr marL="527569" algn="l" defTabSz="1055139" rtl="0" eaLnBrk="1" latinLnBrk="0" hangingPunct="1">
        <a:defRPr sz="2070" kern="1200">
          <a:solidFill>
            <a:schemeClr val="tx1"/>
          </a:solidFill>
          <a:latin typeface="+mn-lt"/>
          <a:ea typeface="+mn-ea"/>
          <a:cs typeface="+mn-cs"/>
        </a:defRPr>
      </a:lvl2pPr>
      <a:lvl3pPr marL="1055139" algn="l" defTabSz="1055139" rtl="0" eaLnBrk="1" latinLnBrk="0" hangingPunct="1">
        <a:defRPr sz="2070" kern="1200">
          <a:solidFill>
            <a:schemeClr val="tx1"/>
          </a:solidFill>
          <a:latin typeface="+mn-lt"/>
          <a:ea typeface="+mn-ea"/>
          <a:cs typeface="+mn-cs"/>
        </a:defRPr>
      </a:lvl3pPr>
      <a:lvl4pPr marL="1582708" algn="l" defTabSz="1055139" rtl="0" eaLnBrk="1" latinLnBrk="0" hangingPunct="1">
        <a:defRPr sz="2070" kern="1200">
          <a:solidFill>
            <a:schemeClr val="tx1"/>
          </a:solidFill>
          <a:latin typeface="+mn-lt"/>
          <a:ea typeface="+mn-ea"/>
          <a:cs typeface="+mn-cs"/>
        </a:defRPr>
      </a:lvl4pPr>
      <a:lvl5pPr marL="2110277" algn="l" defTabSz="1055139" rtl="0" eaLnBrk="1" latinLnBrk="0" hangingPunct="1">
        <a:defRPr sz="2070" kern="1200">
          <a:solidFill>
            <a:schemeClr val="tx1"/>
          </a:solidFill>
          <a:latin typeface="+mn-lt"/>
          <a:ea typeface="+mn-ea"/>
          <a:cs typeface="+mn-cs"/>
        </a:defRPr>
      </a:lvl5pPr>
      <a:lvl6pPr marL="2637846" algn="l" defTabSz="1055139" rtl="0" eaLnBrk="1" latinLnBrk="0" hangingPunct="1">
        <a:defRPr sz="2070" kern="1200">
          <a:solidFill>
            <a:schemeClr val="tx1"/>
          </a:solidFill>
          <a:latin typeface="+mn-lt"/>
          <a:ea typeface="+mn-ea"/>
          <a:cs typeface="+mn-cs"/>
        </a:defRPr>
      </a:lvl6pPr>
      <a:lvl7pPr marL="3165416" algn="l" defTabSz="1055139" rtl="0" eaLnBrk="1" latinLnBrk="0" hangingPunct="1">
        <a:defRPr sz="2070" kern="1200">
          <a:solidFill>
            <a:schemeClr val="tx1"/>
          </a:solidFill>
          <a:latin typeface="+mn-lt"/>
          <a:ea typeface="+mn-ea"/>
          <a:cs typeface="+mn-cs"/>
        </a:defRPr>
      </a:lvl7pPr>
      <a:lvl8pPr marL="3692985" algn="l" defTabSz="1055139" rtl="0" eaLnBrk="1" latinLnBrk="0" hangingPunct="1">
        <a:defRPr sz="2070" kern="1200">
          <a:solidFill>
            <a:schemeClr val="tx1"/>
          </a:solidFill>
          <a:latin typeface="+mn-lt"/>
          <a:ea typeface="+mn-ea"/>
          <a:cs typeface="+mn-cs"/>
        </a:defRPr>
      </a:lvl8pPr>
      <a:lvl9pPr marL="4220554" algn="l" defTabSz="1055139" rtl="0" eaLnBrk="1" latinLnBrk="0" hangingPunct="1">
        <a:defRPr sz="20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41.jpeg"/><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118.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157.jp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image" Target="../media/image161.jpg"/><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image" Target="../media/image162.jp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163.jp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164.jp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8.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3" Type="http://schemas.openxmlformats.org/officeDocument/2006/relationships/hyperlink" Target="http://community.plm.automation.siemens.com/t5/Plant-Simulation-Forum/bd-p/Plant-Simulation-Tecnomatix" TargetMode="External"/><Relationship Id="rId2" Type="http://schemas.openxmlformats.org/officeDocument/2006/relationships/hyperlink" Target="http://www.plm.automation.siemens.com/en_us/academic/resources/tecnomatix/index.shtml" TargetMode="Externa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17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plm.automation.siemens.com/en_us/academic/resources/tecnomatix/simulation-download.cf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5.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6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94.png"/><Relationship Id="rId4" Type="http://schemas.openxmlformats.org/officeDocument/2006/relationships/image" Target="../media/image93.png"/></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3.png"/></Relationships>
</file>

<file path=ppt/slides/_rels/slide7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8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plm.automation.siemens.com/t5/Academic-News/Learning-Advantage-online-training-FREE-for-students-and/ba-p/344250" TargetMode="External"/><Relationship Id="rId2" Type="http://schemas.openxmlformats.org/officeDocument/2006/relationships/hyperlink" Target="http://training.industrysoftware.automation.siemens.com/" TargetMode="Externa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9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9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9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 </a:t>
            </a:r>
            <a:endParaRPr lang="de-DE" dirty="0"/>
          </a:p>
        </p:txBody>
      </p:sp>
      <p:sp>
        <p:nvSpPr>
          <p:cNvPr id="7" name="Bildplatzhalter 6"/>
          <p:cNvSpPr>
            <a:spLocks noGrp="1"/>
          </p:cNvSpPr>
          <p:nvPr>
            <p:ph type="pic" sz="quarter" idx="13"/>
          </p:nvPr>
        </p:nvSpPr>
        <p:spPr/>
      </p:sp>
      <p:sp>
        <p:nvSpPr>
          <p:cNvPr id="8" name="Textplatzhalter 7"/>
          <p:cNvSpPr>
            <a:spLocks noGrp="1"/>
          </p:cNvSpPr>
          <p:nvPr>
            <p:ph type="body" sz="quarter" idx="14"/>
          </p:nvPr>
        </p:nvSpPr>
        <p:spPr/>
        <p:txBody>
          <a:bodyPr/>
          <a:lstStyle/>
          <a:p>
            <a:r>
              <a:rPr lang="de-DE" sz="2400" b="1" dirty="0" err="1" smtClean="0"/>
              <a:t>Tecnomatix</a:t>
            </a:r>
            <a:r>
              <a:rPr lang="de-DE" sz="2400" b="1" dirty="0" smtClean="0"/>
              <a:t> Plant Simulation</a:t>
            </a:r>
          </a:p>
          <a:p>
            <a:r>
              <a:rPr lang="de-DE" dirty="0" smtClean="0"/>
              <a:t>Compact Student Training</a:t>
            </a:r>
          </a:p>
          <a:p>
            <a:endParaRPr lang="de-DE" dirty="0" smtClean="0"/>
          </a:p>
          <a:p>
            <a:endParaRPr lang="de-DE" dirty="0"/>
          </a:p>
          <a:p>
            <a:endParaRPr lang="de-DE" dirty="0" smtClean="0"/>
          </a:p>
          <a:p>
            <a:endParaRPr lang="de-DE" dirty="0" smtClean="0"/>
          </a:p>
          <a:p>
            <a:r>
              <a:rPr lang="de-DE" dirty="0" err="1" smtClean="0"/>
              <a:t>Accompanying</a:t>
            </a:r>
            <a:r>
              <a:rPr lang="de-DE" dirty="0" smtClean="0"/>
              <a:t> Simulation Model: </a:t>
            </a:r>
            <a:r>
              <a:rPr lang="de-DE" i="1" dirty="0"/>
              <a:t>Compact_Student_Training_PS13.spp</a:t>
            </a:r>
            <a:endParaRPr lang="de-DE" i="1" dirty="0" smtClean="0"/>
          </a:p>
          <a:p>
            <a:endParaRPr lang="de-DE" dirty="0" smtClean="0"/>
          </a:p>
          <a:p>
            <a:endParaRPr lang="de-DE" dirty="0"/>
          </a:p>
          <a:p>
            <a:r>
              <a:rPr lang="de-DE" dirty="0" smtClean="0"/>
              <a:t>Release 03 </a:t>
            </a:r>
          </a:p>
          <a:p>
            <a:r>
              <a:rPr lang="de-DE" dirty="0"/>
              <a:t>Release </a:t>
            </a:r>
            <a:r>
              <a:rPr lang="de-DE" dirty="0" smtClean="0"/>
              <a:t>Date 11/08/2016</a:t>
            </a:r>
            <a:endParaRPr lang="de-DE" dirty="0"/>
          </a:p>
        </p:txBody>
      </p:sp>
    </p:spTree>
    <p:extLst>
      <p:ext uri="{BB962C8B-B14F-4D97-AF65-F5344CB8AC3E}">
        <p14:creationId xmlns:p14="http://schemas.microsoft.com/office/powerpoint/2010/main" val="271797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457" y="1454203"/>
            <a:ext cx="9506720" cy="5740359"/>
          </a:xfrm>
          <a:prstGeom prst="rect">
            <a:avLst/>
          </a:prstGeom>
        </p:spPr>
        <p:txBody>
          <a:bodyPr vert="horz" wrap="square" lIns="0" tIns="0" rIns="0" bIns="0" rtlCol="0">
            <a:spAutoFit/>
          </a:bodyPr>
          <a:lstStyle/>
          <a:p>
            <a:pPr marL="1148061"/>
            <a:r>
              <a:rPr sz="2070" b="1" spc="-52" dirty="0">
                <a:solidFill>
                  <a:srgbClr val="0066FF"/>
                </a:solidFill>
                <a:latin typeface="Arial"/>
                <a:cs typeface="Arial"/>
              </a:rPr>
              <a:t>T</a:t>
            </a:r>
            <a:r>
              <a:rPr sz="2070" b="1" spc="-10" dirty="0">
                <a:solidFill>
                  <a:srgbClr val="0066FF"/>
                </a:solidFill>
                <a:latin typeface="Arial"/>
                <a:cs typeface="Arial"/>
              </a:rPr>
              <a:t>ip</a:t>
            </a:r>
            <a:endParaRPr sz="2070" dirty="0">
              <a:latin typeface="Arial"/>
              <a:cs typeface="Arial"/>
            </a:endParaRPr>
          </a:p>
          <a:p>
            <a:pPr marL="1148061" marR="175462">
              <a:lnSpc>
                <a:spcPts val="2266"/>
              </a:lnSpc>
              <a:spcBef>
                <a:spcPts val="864"/>
              </a:spcBef>
            </a:pPr>
            <a:r>
              <a:rPr sz="2070" spc="-93" dirty="0">
                <a:latin typeface="Arial"/>
                <a:cs typeface="Arial"/>
              </a:rPr>
              <a:t>T</a:t>
            </a:r>
            <a:r>
              <a:rPr sz="2070" spc="-10" dirty="0">
                <a:latin typeface="Arial"/>
                <a:cs typeface="Arial"/>
              </a:rPr>
              <a:t>ips</a:t>
            </a:r>
            <a:r>
              <a:rPr sz="2070" spc="16" dirty="0">
                <a:latin typeface="Arial"/>
                <a:cs typeface="Arial"/>
              </a:rPr>
              <a:t> </a:t>
            </a:r>
            <a:r>
              <a:rPr sz="2070" spc="-10" dirty="0">
                <a:latin typeface="Arial"/>
                <a:cs typeface="Arial"/>
              </a:rPr>
              <a:t>are</a:t>
            </a:r>
            <a:r>
              <a:rPr sz="2070" spc="16" dirty="0">
                <a:latin typeface="Arial"/>
                <a:cs typeface="Arial"/>
              </a:rPr>
              <a:t> </a:t>
            </a:r>
            <a:r>
              <a:rPr sz="2070" spc="-16" dirty="0">
                <a:latin typeface="Arial"/>
                <a:cs typeface="Arial"/>
              </a:rPr>
              <a:t>used</a:t>
            </a:r>
            <a:r>
              <a:rPr sz="2070" spc="16" dirty="0">
                <a:latin typeface="Arial"/>
                <a:cs typeface="Arial"/>
              </a:rPr>
              <a:t> </a:t>
            </a:r>
            <a:r>
              <a:rPr sz="2070" spc="-10" dirty="0">
                <a:latin typeface="Arial"/>
                <a:cs typeface="Arial"/>
              </a:rPr>
              <a:t>to</a:t>
            </a:r>
            <a:r>
              <a:rPr sz="2070" spc="16" dirty="0">
                <a:latin typeface="Arial"/>
                <a:cs typeface="Arial"/>
              </a:rPr>
              <a:t> </a:t>
            </a:r>
            <a:r>
              <a:rPr sz="2070" spc="-16" dirty="0">
                <a:latin typeface="Arial"/>
                <a:cs typeface="Arial"/>
              </a:rPr>
              <a:t>show</a:t>
            </a:r>
            <a:r>
              <a:rPr sz="2070" spc="16" dirty="0">
                <a:latin typeface="Arial"/>
                <a:cs typeface="Arial"/>
              </a:rPr>
              <a:t> </a:t>
            </a:r>
            <a:r>
              <a:rPr sz="2070" spc="-10" dirty="0">
                <a:latin typeface="Arial"/>
                <a:cs typeface="Arial"/>
              </a:rPr>
              <a:t>tips</a:t>
            </a:r>
            <a:r>
              <a:rPr sz="2070" spc="16" dirty="0">
                <a:latin typeface="Arial"/>
                <a:cs typeface="Arial"/>
              </a:rPr>
              <a:t> </a:t>
            </a:r>
            <a:r>
              <a:rPr sz="2070" spc="-10" dirty="0">
                <a:latin typeface="Arial"/>
                <a:cs typeface="Arial"/>
              </a:rPr>
              <a:t>that</a:t>
            </a:r>
            <a:r>
              <a:rPr sz="2070" spc="16" dirty="0">
                <a:latin typeface="Arial"/>
                <a:cs typeface="Arial"/>
              </a:rPr>
              <a:t> </a:t>
            </a:r>
            <a:r>
              <a:rPr sz="2070" spc="-16" dirty="0">
                <a:latin typeface="Arial"/>
                <a:cs typeface="Arial"/>
              </a:rPr>
              <a:t>may</a:t>
            </a:r>
            <a:r>
              <a:rPr sz="2070" spc="16" dirty="0">
                <a:latin typeface="Arial"/>
                <a:cs typeface="Arial"/>
              </a:rPr>
              <a:t> </a:t>
            </a:r>
            <a:r>
              <a:rPr sz="2070" spc="-16" dirty="0">
                <a:latin typeface="Arial"/>
                <a:cs typeface="Arial"/>
              </a:rPr>
              <a:t>be</a:t>
            </a:r>
            <a:r>
              <a:rPr sz="2070" spc="16" dirty="0">
                <a:latin typeface="Arial"/>
                <a:cs typeface="Arial"/>
              </a:rPr>
              <a:t> </a:t>
            </a:r>
            <a:r>
              <a:rPr sz="2070" spc="-10" dirty="0">
                <a:latin typeface="Arial"/>
                <a:cs typeface="Arial"/>
              </a:rPr>
              <a:t>helpful</a:t>
            </a:r>
            <a:r>
              <a:rPr sz="2070" spc="16" dirty="0">
                <a:latin typeface="Arial"/>
                <a:cs typeface="Arial"/>
              </a:rPr>
              <a:t> </a:t>
            </a:r>
            <a:r>
              <a:rPr sz="2070" spc="-10" dirty="0">
                <a:latin typeface="Arial"/>
                <a:cs typeface="Arial"/>
              </a:rPr>
              <a:t>after</a:t>
            </a:r>
            <a:r>
              <a:rPr sz="2070" spc="16" dirty="0">
                <a:latin typeface="Arial"/>
                <a:cs typeface="Arial"/>
              </a:rPr>
              <a:t> </a:t>
            </a:r>
            <a:r>
              <a:rPr sz="2070" spc="-10" dirty="0">
                <a:latin typeface="Arial"/>
                <a:cs typeface="Arial"/>
              </a:rPr>
              <a:t>class.</a:t>
            </a:r>
            <a:r>
              <a:rPr sz="2070" spc="248" dirty="0">
                <a:latin typeface="Arial"/>
                <a:cs typeface="Arial"/>
              </a:rPr>
              <a:t> </a:t>
            </a:r>
            <a:r>
              <a:rPr sz="2070" spc="-16" dirty="0">
                <a:latin typeface="Arial"/>
                <a:cs typeface="Arial"/>
              </a:rPr>
              <a:t>The</a:t>
            </a:r>
            <a:r>
              <a:rPr sz="2070" spc="16" dirty="0">
                <a:latin typeface="Arial"/>
                <a:cs typeface="Arial"/>
              </a:rPr>
              <a:t> </a:t>
            </a:r>
            <a:r>
              <a:rPr sz="2070" spc="-16" dirty="0">
                <a:latin typeface="Arial"/>
                <a:cs typeface="Arial"/>
              </a:rPr>
              <a:t>manual </a:t>
            </a:r>
            <a:r>
              <a:rPr lang="en-US" sz="2070" spc="-16" dirty="0">
                <a:latin typeface="Arial"/>
                <a:cs typeface="Arial"/>
              </a:rPr>
              <a:t>will </a:t>
            </a:r>
            <a:r>
              <a:rPr sz="2070" spc="-10" dirty="0">
                <a:latin typeface="Arial"/>
                <a:cs typeface="Arial"/>
              </a:rPr>
              <a:t>only</a:t>
            </a:r>
            <a:r>
              <a:rPr sz="2070" spc="36" dirty="0">
                <a:latin typeface="Arial"/>
                <a:cs typeface="Arial"/>
              </a:rPr>
              <a:t> </a:t>
            </a:r>
            <a:r>
              <a:rPr sz="2070" spc="-16" dirty="0">
                <a:latin typeface="Arial"/>
                <a:cs typeface="Arial"/>
              </a:rPr>
              <a:t>have</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sparingly</a:t>
            </a:r>
            <a:r>
              <a:rPr sz="2070" spc="36" dirty="0">
                <a:latin typeface="Arial"/>
                <a:cs typeface="Arial"/>
              </a:rPr>
              <a:t> </a:t>
            </a:r>
            <a:r>
              <a:rPr sz="2070" spc="-16" dirty="0">
                <a:latin typeface="Arial"/>
                <a:cs typeface="Arial"/>
              </a:rPr>
              <a:t>few</a:t>
            </a:r>
            <a:r>
              <a:rPr sz="2070" spc="36" dirty="0">
                <a:latin typeface="Arial"/>
                <a:cs typeface="Arial"/>
              </a:rPr>
              <a:t> </a:t>
            </a:r>
            <a:r>
              <a:rPr sz="2070" spc="-16" dirty="0">
                <a:latin typeface="Arial"/>
                <a:cs typeface="Arial"/>
              </a:rPr>
              <a:t>number</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these.</a:t>
            </a:r>
            <a:endParaRPr sz="2070" dirty="0">
              <a:latin typeface="Arial"/>
              <a:cs typeface="Arial"/>
            </a:endParaRPr>
          </a:p>
          <a:p>
            <a:pPr>
              <a:lnSpc>
                <a:spcPts val="2277"/>
              </a:lnSpc>
              <a:spcBef>
                <a:spcPts val="33"/>
              </a:spcBef>
            </a:pPr>
            <a:endParaRPr sz="2277" dirty="0"/>
          </a:p>
          <a:p>
            <a:pPr marL="1148061"/>
            <a:r>
              <a:rPr sz="2070" b="1" spc="-16" dirty="0">
                <a:solidFill>
                  <a:srgbClr val="0066FF"/>
                </a:solidFill>
                <a:latin typeface="Arial"/>
                <a:cs typeface="Arial"/>
              </a:rPr>
              <a:t>Caution</a:t>
            </a:r>
            <a:endParaRPr sz="2070" dirty="0">
              <a:latin typeface="Arial"/>
              <a:cs typeface="Arial"/>
            </a:endParaRPr>
          </a:p>
          <a:p>
            <a:pPr marL="1148061">
              <a:lnSpc>
                <a:spcPts val="2375"/>
              </a:lnSpc>
              <a:spcBef>
                <a:spcPts val="605"/>
              </a:spcBef>
            </a:pPr>
            <a:r>
              <a:rPr sz="2070" spc="-98" dirty="0">
                <a:latin typeface="Arial"/>
                <a:cs typeface="Arial"/>
              </a:rPr>
              <a:t>W</a:t>
            </a:r>
            <a:r>
              <a:rPr sz="2070" spc="-10" dirty="0">
                <a:latin typeface="Arial"/>
                <a:cs typeface="Arial"/>
              </a:rPr>
              <a:t>arning</a:t>
            </a:r>
            <a:r>
              <a:rPr sz="2070" spc="41" dirty="0">
                <a:latin typeface="Arial"/>
                <a:cs typeface="Arial"/>
              </a:rPr>
              <a:t> </a:t>
            </a:r>
            <a:r>
              <a:rPr sz="2070" spc="-16" dirty="0">
                <a:latin typeface="Arial"/>
                <a:cs typeface="Arial"/>
              </a:rPr>
              <a:t>and</a:t>
            </a:r>
            <a:r>
              <a:rPr sz="2070" spc="41" dirty="0">
                <a:latin typeface="Arial"/>
                <a:cs typeface="Arial"/>
              </a:rPr>
              <a:t> </a:t>
            </a:r>
            <a:r>
              <a:rPr sz="2070" spc="-10" dirty="0">
                <a:latin typeface="Arial"/>
                <a:cs typeface="Arial"/>
              </a:rPr>
              <a:t>Cautions</a:t>
            </a:r>
            <a:r>
              <a:rPr sz="2070" spc="41" dirty="0">
                <a:latin typeface="Arial"/>
                <a:cs typeface="Arial"/>
              </a:rPr>
              <a:t> </a:t>
            </a:r>
            <a:r>
              <a:rPr sz="2070" spc="-16" dirty="0">
                <a:latin typeface="Arial"/>
                <a:cs typeface="Arial"/>
              </a:rPr>
              <a:t>show</a:t>
            </a:r>
            <a:r>
              <a:rPr sz="2070" spc="41" dirty="0">
                <a:latin typeface="Arial"/>
                <a:cs typeface="Arial"/>
              </a:rPr>
              <a:t> </a:t>
            </a:r>
            <a:r>
              <a:rPr sz="2070" spc="-10" dirty="0">
                <a:latin typeface="Arial"/>
                <a:cs typeface="Arial"/>
              </a:rPr>
              <a:t>areas</a:t>
            </a:r>
            <a:r>
              <a:rPr sz="2070" spc="41" dirty="0">
                <a:latin typeface="Arial"/>
                <a:cs typeface="Arial"/>
              </a:rPr>
              <a:t> </a:t>
            </a:r>
            <a:r>
              <a:rPr sz="2070" spc="-16" dirty="0">
                <a:latin typeface="Arial"/>
                <a:cs typeface="Arial"/>
              </a:rPr>
              <a:t>where</a:t>
            </a:r>
            <a:r>
              <a:rPr sz="2070" spc="41" dirty="0">
                <a:latin typeface="Arial"/>
                <a:cs typeface="Arial"/>
              </a:rPr>
              <a:t> </a:t>
            </a:r>
            <a:r>
              <a:rPr sz="2070" spc="-10" dirty="0">
                <a:latin typeface="Arial"/>
                <a:cs typeface="Arial"/>
              </a:rPr>
              <a:t>students</a:t>
            </a:r>
            <a:r>
              <a:rPr sz="2070" spc="41" dirty="0">
                <a:latin typeface="Arial"/>
                <a:cs typeface="Arial"/>
              </a:rPr>
              <a:t> </a:t>
            </a:r>
            <a:r>
              <a:rPr lang="en-US" sz="2070" spc="-10" dirty="0">
                <a:latin typeface="Arial"/>
                <a:cs typeface="Arial"/>
              </a:rPr>
              <a:t>might need special attention to proceed with their model.</a:t>
            </a:r>
            <a:endParaRPr sz="2070" dirty="0">
              <a:latin typeface="Arial"/>
              <a:cs typeface="Arial"/>
            </a:endParaRPr>
          </a:p>
          <a:p>
            <a:pPr>
              <a:lnSpc>
                <a:spcPts val="2691"/>
              </a:lnSpc>
            </a:pPr>
            <a:endParaRPr sz="2691" dirty="0"/>
          </a:p>
          <a:p>
            <a:pPr marL="13143"/>
            <a:r>
              <a:rPr sz="2070" b="1" spc="-10" dirty="0">
                <a:solidFill>
                  <a:srgbClr val="0066FF"/>
                </a:solidFill>
                <a:latin typeface="Arial"/>
                <a:cs typeface="Arial"/>
              </a:rPr>
              <a:t>Activity</a:t>
            </a:r>
            <a:r>
              <a:rPr sz="2070" b="1" spc="67" dirty="0">
                <a:solidFill>
                  <a:srgbClr val="0066FF"/>
                </a:solidFill>
                <a:latin typeface="Arial"/>
                <a:cs typeface="Arial"/>
              </a:rPr>
              <a:t> </a:t>
            </a:r>
            <a:r>
              <a:rPr sz="2070" b="1" spc="-16" dirty="0">
                <a:solidFill>
                  <a:srgbClr val="0066FF"/>
                </a:solidFill>
                <a:latin typeface="Arial"/>
                <a:cs typeface="Arial"/>
              </a:rPr>
              <a:t>Button</a:t>
            </a:r>
            <a:r>
              <a:rPr sz="2070" b="1" spc="67" dirty="0">
                <a:solidFill>
                  <a:srgbClr val="0066FF"/>
                </a:solidFill>
                <a:latin typeface="Arial"/>
                <a:cs typeface="Arial"/>
              </a:rPr>
              <a:t> </a:t>
            </a:r>
            <a:r>
              <a:rPr sz="2070" b="1" spc="-10" dirty="0">
                <a:solidFill>
                  <a:srgbClr val="0066FF"/>
                </a:solidFill>
                <a:latin typeface="Arial"/>
                <a:cs typeface="Arial"/>
              </a:rPr>
              <a:t>Click</a:t>
            </a:r>
            <a:r>
              <a:rPr sz="2070" b="1" spc="67" dirty="0">
                <a:solidFill>
                  <a:srgbClr val="0066FF"/>
                </a:solidFill>
                <a:latin typeface="Arial"/>
                <a:cs typeface="Arial"/>
              </a:rPr>
              <a:t> </a:t>
            </a:r>
            <a:r>
              <a:rPr sz="2070" b="1" spc="-16" dirty="0">
                <a:solidFill>
                  <a:srgbClr val="0066FF"/>
                </a:solidFill>
                <a:latin typeface="Arial"/>
                <a:cs typeface="Arial"/>
              </a:rPr>
              <a:t>Conventions</a:t>
            </a:r>
            <a:endParaRPr sz="2070" dirty="0">
              <a:latin typeface="Arial"/>
              <a:cs typeface="Arial"/>
            </a:endParaRPr>
          </a:p>
          <a:p>
            <a:pPr marL="536901" marR="266808" indent="-523758">
              <a:lnSpc>
                <a:spcPts val="2266"/>
              </a:lnSpc>
              <a:spcBef>
                <a:spcPts val="1071"/>
              </a:spcBef>
              <a:buFont typeface="Arial"/>
              <a:buChar char="•"/>
              <a:tabLst>
                <a:tab pos="536901" algn="l"/>
              </a:tabLst>
            </a:pPr>
            <a:r>
              <a:rPr sz="2070" spc="-10" dirty="0">
                <a:latin typeface="Arial"/>
                <a:cs typeface="Arial"/>
              </a:rPr>
              <a:t>In</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activity</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titles</a:t>
            </a:r>
            <a:r>
              <a:rPr sz="2070" spc="31" dirty="0">
                <a:latin typeface="Arial"/>
                <a:cs typeface="Arial"/>
              </a:rPr>
              <a:t> </a:t>
            </a:r>
            <a:r>
              <a:rPr sz="2070" spc="-10" dirty="0">
                <a:latin typeface="Arial"/>
                <a:cs typeface="Arial"/>
              </a:rPr>
              <a:t>of</a:t>
            </a:r>
            <a:r>
              <a:rPr sz="2070" spc="31" dirty="0">
                <a:latin typeface="Arial"/>
                <a:cs typeface="Arial"/>
              </a:rPr>
              <a:t> </a:t>
            </a:r>
            <a:r>
              <a:rPr sz="2070" spc="-10" dirty="0">
                <a:latin typeface="Arial"/>
                <a:cs typeface="Arial"/>
              </a:rPr>
              <a:t>views/dialog</a:t>
            </a:r>
            <a:r>
              <a:rPr sz="2070" spc="31" dirty="0">
                <a:latin typeface="Arial"/>
                <a:cs typeface="Arial"/>
              </a:rPr>
              <a:t> </a:t>
            </a:r>
            <a:r>
              <a:rPr sz="2070" spc="-10" dirty="0">
                <a:latin typeface="Arial"/>
                <a:cs typeface="Arial"/>
              </a:rPr>
              <a:t>boxes,</a:t>
            </a:r>
            <a:r>
              <a:rPr sz="2070" spc="36" dirty="0">
                <a:latin typeface="Arial"/>
                <a:cs typeface="Arial"/>
              </a:rPr>
              <a:t> </a:t>
            </a:r>
            <a:r>
              <a:rPr sz="2070" spc="-10" dirty="0">
                <a:latin typeface="Arial"/>
                <a:cs typeface="Arial"/>
              </a:rPr>
              <a:t>pop-ups,</a:t>
            </a:r>
            <a:r>
              <a:rPr sz="2070" spc="36" dirty="0">
                <a:latin typeface="Arial"/>
                <a:cs typeface="Arial"/>
              </a:rPr>
              <a:t> </a:t>
            </a:r>
            <a:r>
              <a:rPr sz="2070" spc="-10" dirty="0">
                <a:latin typeface="Arial"/>
                <a:cs typeface="Arial"/>
              </a:rPr>
              <a:t>toolbars,</a:t>
            </a:r>
            <a:r>
              <a:rPr sz="2070" spc="36" dirty="0">
                <a:latin typeface="Arial"/>
                <a:cs typeface="Arial"/>
              </a:rPr>
              <a:t> </a:t>
            </a:r>
            <a:r>
              <a:rPr sz="2070" spc="-10" dirty="0">
                <a:latin typeface="Arial"/>
                <a:cs typeface="Arial"/>
              </a:rPr>
              <a:t>or</a:t>
            </a:r>
            <a:r>
              <a:rPr sz="2070" spc="31" dirty="0">
                <a:latin typeface="Arial"/>
                <a:cs typeface="Arial"/>
              </a:rPr>
              <a:t> </a:t>
            </a:r>
            <a:r>
              <a:rPr sz="2070" spc="-10" dirty="0">
                <a:latin typeface="Arial"/>
                <a:cs typeface="Arial"/>
              </a:rPr>
              <a:t>viewers are</a:t>
            </a:r>
            <a:r>
              <a:rPr sz="2070" spc="93" dirty="0">
                <a:latin typeface="Arial"/>
                <a:cs typeface="Arial"/>
              </a:rPr>
              <a:t> </a:t>
            </a:r>
            <a:r>
              <a:rPr sz="2070" spc="-16" dirty="0">
                <a:latin typeface="Arial"/>
                <a:cs typeface="Arial"/>
              </a:rPr>
              <a:t>shown</a:t>
            </a:r>
            <a:r>
              <a:rPr sz="2070" spc="93" dirty="0">
                <a:latin typeface="Arial"/>
                <a:cs typeface="Arial"/>
              </a:rPr>
              <a:t> </a:t>
            </a:r>
            <a:r>
              <a:rPr sz="2070" spc="-10" dirty="0">
                <a:latin typeface="Arial"/>
                <a:cs typeface="Arial"/>
              </a:rPr>
              <a:t>in</a:t>
            </a:r>
            <a:r>
              <a:rPr sz="2070" spc="93" dirty="0">
                <a:latin typeface="Arial"/>
                <a:cs typeface="Arial"/>
              </a:rPr>
              <a:t> </a:t>
            </a:r>
            <a:r>
              <a:rPr sz="2070" i="1" spc="-10" dirty="0">
                <a:latin typeface="Arial"/>
                <a:cs typeface="Arial"/>
              </a:rPr>
              <a:t>italic</a:t>
            </a:r>
            <a:r>
              <a:rPr sz="2070" spc="-10" dirty="0">
                <a:latin typeface="Arial"/>
                <a:cs typeface="Arial"/>
              </a:rPr>
              <a:t>.</a:t>
            </a:r>
            <a:endParaRPr sz="2070" dirty="0">
              <a:latin typeface="Arial"/>
              <a:cs typeface="Arial"/>
            </a:endParaRPr>
          </a:p>
          <a:p>
            <a:pPr>
              <a:lnSpc>
                <a:spcPts val="2380"/>
              </a:lnSpc>
              <a:spcBef>
                <a:spcPts val="95"/>
              </a:spcBef>
              <a:buFont typeface="Arial"/>
              <a:buChar char="•"/>
            </a:pPr>
            <a:endParaRPr sz="2380" dirty="0"/>
          </a:p>
          <a:p>
            <a:pPr marL="536901" marR="6572" indent="-523758">
              <a:lnSpc>
                <a:spcPts val="2266"/>
              </a:lnSpc>
              <a:buFont typeface="Arial"/>
              <a:buChar char="•"/>
              <a:tabLst>
                <a:tab pos="536901" algn="l"/>
              </a:tabLst>
            </a:pPr>
            <a:r>
              <a:rPr sz="2070" spc="-10" dirty="0">
                <a:latin typeface="Arial"/>
                <a:cs typeface="Arial"/>
              </a:rPr>
              <a:t>Items</a:t>
            </a:r>
            <a:r>
              <a:rPr sz="2070" spc="-57" dirty="0">
                <a:latin typeface="Arial"/>
                <a:cs typeface="Arial"/>
              </a:rPr>
              <a:t> </a:t>
            </a:r>
            <a:r>
              <a:rPr sz="2070" spc="-10" dirty="0">
                <a:latin typeface="Arial"/>
                <a:cs typeface="Arial"/>
              </a:rPr>
              <a:t>that</a:t>
            </a:r>
            <a:r>
              <a:rPr sz="2070" spc="-57" dirty="0">
                <a:latin typeface="Arial"/>
                <a:cs typeface="Arial"/>
              </a:rPr>
              <a:t> </a:t>
            </a:r>
            <a:r>
              <a:rPr sz="2070" spc="-10" dirty="0">
                <a:latin typeface="Arial"/>
                <a:cs typeface="Arial"/>
              </a:rPr>
              <a:t>should</a:t>
            </a:r>
            <a:r>
              <a:rPr sz="2070" spc="-57" dirty="0">
                <a:latin typeface="Arial"/>
                <a:cs typeface="Arial"/>
              </a:rPr>
              <a:t> </a:t>
            </a:r>
            <a:r>
              <a:rPr sz="2070" spc="-16" dirty="0">
                <a:latin typeface="Arial"/>
                <a:cs typeface="Arial"/>
              </a:rPr>
              <a:t>be</a:t>
            </a:r>
            <a:r>
              <a:rPr sz="2070" spc="-57" dirty="0">
                <a:latin typeface="Arial"/>
                <a:cs typeface="Arial"/>
              </a:rPr>
              <a:t> </a:t>
            </a:r>
            <a:r>
              <a:rPr sz="2070" spc="-10" dirty="0">
                <a:latin typeface="Arial"/>
                <a:cs typeface="Arial"/>
              </a:rPr>
              <a:t>clicked</a:t>
            </a:r>
            <a:r>
              <a:rPr sz="2070" spc="-57" dirty="0">
                <a:latin typeface="Arial"/>
                <a:cs typeface="Arial"/>
              </a:rPr>
              <a:t> </a:t>
            </a:r>
            <a:r>
              <a:rPr sz="2070" spc="-10" dirty="0">
                <a:latin typeface="Arial"/>
                <a:cs typeface="Arial"/>
              </a:rPr>
              <a:t>with</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mouse</a:t>
            </a:r>
            <a:r>
              <a:rPr sz="2070" spc="-57" dirty="0">
                <a:latin typeface="Arial"/>
                <a:cs typeface="Arial"/>
              </a:rPr>
              <a:t> </a:t>
            </a:r>
            <a:r>
              <a:rPr sz="2070" spc="-10" dirty="0">
                <a:latin typeface="Arial"/>
                <a:cs typeface="Arial"/>
              </a:rPr>
              <a:t>(such</a:t>
            </a:r>
            <a:r>
              <a:rPr sz="2070" spc="-57" dirty="0">
                <a:latin typeface="Arial"/>
                <a:cs typeface="Arial"/>
              </a:rPr>
              <a:t> </a:t>
            </a:r>
            <a:r>
              <a:rPr sz="2070" spc="-16" dirty="0">
                <a:latin typeface="Arial"/>
                <a:cs typeface="Arial"/>
              </a:rPr>
              <a:t>as</a:t>
            </a:r>
            <a:r>
              <a:rPr sz="2070" spc="-57" dirty="0">
                <a:latin typeface="Arial"/>
                <a:cs typeface="Arial"/>
              </a:rPr>
              <a:t> </a:t>
            </a:r>
            <a:r>
              <a:rPr sz="2070" spc="-10" dirty="0">
                <a:latin typeface="Arial"/>
                <a:cs typeface="Arial"/>
              </a:rPr>
              <a:t>action</a:t>
            </a:r>
            <a:r>
              <a:rPr sz="2070" spc="-57" dirty="0">
                <a:latin typeface="Arial"/>
                <a:cs typeface="Arial"/>
              </a:rPr>
              <a:t> </a:t>
            </a:r>
            <a:r>
              <a:rPr sz="2070" spc="-10" dirty="0">
                <a:latin typeface="Arial"/>
                <a:cs typeface="Arial"/>
              </a:rPr>
              <a:t>items),</a:t>
            </a:r>
            <a:r>
              <a:rPr sz="2070" spc="-47" dirty="0">
                <a:latin typeface="Arial"/>
                <a:cs typeface="Arial"/>
              </a:rPr>
              <a:t> </a:t>
            </a:r>
            <a:r>
              <a:rPr sz="2070" spc="-10" dirty="0">
                <a:latin typeface="Arial"/>
                <a:cs typeface="Arial"/>
              </a:rPr>
              <a:t>are</a:t>
            </a:r>
            <a:r>
              <a:rPr sz="2070" spc="-57" dirty="0">
                <a:latin typeface="Arial"/>
                <a:cs typeface="Arial"/>
              </a:rPr>
              <a:t> </a:t>
            </a:r>
            <a:r>
              <a:rPr sz="2070" spc="-16" dirty="0">
                <a:latin typeface="Arial"/>
                <a:cs typeface="Arial"/>
              </a:rPr>
              <a:t>shown</a:t>
            </a:r>
            <a:r>
              <a:rPr sz="2070" spc="-10" dirty="0">
                <a:latin typeface="Arial"/>
                <a:cs typeface="Arial"/>
              </a:rPr>
              <a:t> in</a:t>
            </a:r>
            <a:r>
              <a:rPr sz="2070" spc="16" dirty="0">
                <a:latin typeface="Arial"/>
                <a:cs typeface="Arial"/>
              </a:rPr>
              <a:t> </a:t>
            </a:r>
            <a:r>
              <a:rPr sz="2070" b="1" spc="-16" dirty="0">
                <a:latin typeface="Arial"/>
                <a:cs typeface="Arial"/>
              </a:rPr>
              <a:t>bold</a:t>
            </a:r>
            <a:r>
              <a:rPr sz="2070" spc="-10" dirty="0">
                <a:latin typeface="Arial"/>
                <a:cs typeface="Arial"/>
              </a:rPr>
              <a:t>.</a:t>
            </a:r>
            <a:r>
              <a:rPr sz="2070" spc="254" dirty="0">
                <a:latin typeface="Arial"/>
                <a:cs typeface="Arial"/>
              </a:rPr>
              <a:t> </a:t>
            </a:r>
            <a:r>
              <a:rPr sz="2070" spc="-10" dirty="0">
                <a:latin typeface="Arial"/>
                <a:cs typeface="Arial"/>
              </a:rPr>
              <a:t>For</a:t>
            </a:r>
            <a:r>
              <a:rPr sz="2070" spc="16" dirty="0">
                <a:latin typeface="Arial"/>
                <a:cs typeface="Arial"/>
              </a:rPr>
              <a:t> </a:t>
            </a:r>
            <a:r>
              <a:rPr sz="2070" spc="-16" dirty="0">
                <a:latin typeface="Arial"/>
                <a:cs typeface="Arial"/>
              </a:rPr>
              <a:t>example:</a:t>
            </a:r>
            <a:r>
              <a:rPr sz="2070" spc="233" dirty="0">
                <a:latin typeface="Arial"/>
                <a:cs typeface="Arial"/>
              </a:rPr>
              <a:t> </a:t>
            </a:r>
            <a:r>
              <a:rPr sz="2070" spc="-10" dirty="0">
                <a:latin typeface="Arial"/>
                <a:cs typeface="Arial"/>
              </a:rPr>
              <a:t>objects,</a:t>
            </a:r>
            <a:r>
              <a:rPr sz="2070" spc="26" dirty="0">
                <a:latin typeface="Arial"/>
                <a:cs typeface="Arial"/>
              </a:rPr>
              <a:t> </a:t>
            </a:r>
            <a:r>
              <a:rPr sz="2070" spc="-10" dirty="0">
                <a:latin typeface="Arial"/>
                <a:cs typeface="Arial"/>
              </a:rPr>
              <a:t>buttons,</a:t>
            </a:r>
            <a:r>
              <a:rPr sz="2070" spc="26" dirty="0">
                <a:latin typeface="Arial"/>
                <a:cs typeface="Arial"/>
              </a:rPr>
              <a:t> </a:t>
            </a:r>
            <a:r>
              <a:rPr sz="2070" spc="-10" dirty="0">
                <a:latin typeface="Arial"/>
                <a:cs typeface="Arial"/>
              </a:rPr>
              <a:t>icons,</a:t>
            </a:r>
            <a:r>
              <a:rPr sz="2070" spc="26" dirty="0">
                <a:latin typeface="Arial"/>
                <a:cs typeface="Arial"/>
              </a:rPr>
              <a:t> </a:t>
            </a:r>
            <a:r>
              <a:rPr sz="2070" spc="-16" dirty="0">
                <a:latin typeface="Arial"/>
                <a:cs typeface="Arial"/>
              </a:rPr>
              <a:t>menu</a:t>
            </a:r>
            <a:r>
              <a:rPr sz="2070" spc="16" dirty="0">
                <a:latin typeface="Arial"/>
                <a:cs typeface="Arial"/>
              </a:rPr>
              <a:t> </a:t>
            </a:r>
            <a:r>
              <a:rPr sz="2070" spc="-10" dirty="0">
                <a:latin typeface="Arial"/>
                <a:cs typeface="Arial"/>
              </a:rPr>
              <a:t>selections.</a:t>
            </a:r>
            <a:endParaRPr sz="2070" dirty="0">
              <a:latin typeface="Arial"/>
              <a:cs typeface="Arial"/>
            </a:endParaRPr>
          </a:p>
          <a:p>
            <a:pPr>
              <a:lnSpc>
                <a:spcPts val="2380"/>
              </a:lnSpc>
              <a:spcBef>
                <a:spcPts val="95"/>
              </a:spcBef>
              <a:buFont typeface="Arial"/>
              <a:buChar char="•"/>
            </a:pPr>
            <a:endParaRPr sz="2380" dirty="0"/>
          </a:p>
          <a:p>
            <a:pPr marL="536901" marR="277979" indent="-523758">
              <a:lnSpc>
                <a:spcPts val="2266"/>
              </a:lnSpc>
              <a:buFont typeface="Arial"/>
              <a:buChar char="•"/>
              <a:tabLst>
                <a:tab pos="536901" algn="l"/>
              </a:tabLst>
            </a:pPr>
            <a:r>
              <a:rPr sz="2070" spc="-16" dirty="0">
                <a:latin typeface="Arial"/>
                <a:cs typeface="Arial"/>
              </a:rPr>
              <a:t>Keys</a:t>
            </a:r>
            <a:r>
              <a:rPr sz="2070" spc="31" dirty="0">
                <a:latin typeface="Arial"/>
                <a:cs typeface="Arial"/>
              </a:rPr>
              <a:t> </a:t>
            </a:r>
            <a:r>
              <a:rPr sz="2070" spc="-10" dirty="0">
                <a:latin typeface="Arial"/>
                <a:cs typeface="Arial"/>
              </a:rPr>
              <a:t>from</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keyboard</a:t>
            </a:r>
            <a:r>
              <a:rPr sz="2070" spc="31" dirty="0">
                <a:latin typeface="Arial"/>
                <a:cs typeface="Arial"/>
              </a:rPr>
              <a:t> </a:t>
            </a:r>
            <a:r>
              <a:rPr sz="2070" spc="-10" dirty="0">
                <a:latin typeface="Arial"/>
                <a:cs typeface="Arial"/>
              </a:rPr>
              <a:t>are</a:t>
            </a:r>
            <a:r>
              <a:rPr sz="2070" spc="31" dirty="0">
                <a:latin typeface="Arial"/>
                <a:cs typeface="Arial"/>
              </a:rPr>
              <a:t> </a:t>
            </a:r>
            <a:r>
              <a:rPr sz="2070" spc="-16" dirty="0">
                <a:latin typeface="Arial"/>
                <a:cs typeface="Arial"/>
              </a:rPr>
              <a:t>shown</a:t>
            </a:r>
            <a:r>
              <a:rPr sz="2070" spc="31" dirty="0">
                <a:latin typeface="Arial"/>
                <a:cs typeface="Arial"/>
              </a:rPr>
              <a:t> </a:t>
            </a:r>
            <a:r>
              <a:rPr sz="2070" spc="-10" dirty="0">
                <a:latin typeface="Arial"/>
                <a:cs typeface="Arial"/>
              </a:rPr>
              <a:t>in</a:t>
            </a:r>
            <a:r>
              <a:rPr sz="2070" spc="31" dirty="0">
                <a:latin typeface="Arial"/>
                <a:cs typeface="Arial"/>
              </a:rPr>
              <a:t> </a:t>
            </a:r>
            <a:r>
              <a:rPr sz="2070" spc="-10" dirty="0">
                <a:latin typeface="Arial"/>
                <a:cs typeface="Arial"/>
              </a:rPr>
              <a:t>brackets.</a:t>
            </a:r>
            <a:r>
              <a:rPr sz="2070" dirty="0">
                <a:latin typeface="Arial"/>
                <a:cs typeface="Arial"/>
              </a:rPr>
              <a:t> </a:t>
            </a:r>
            <a:r>
              <a:rPr sz="2070" spc="-285" dirty="0">
                <a:latin typeface="Arial"/>
                <a:cs typeface="Arial"/>
              </a:rPr>
              <a:t> </a:t>
            </a:r>
            <a:r>
              <a:rPr sz="2070" spc="-10" dirty="0">
                <a:latin typeface="Arial"/>
                <a:cs typeface="Arial"/>
              </a:rPr>
              <a:t>For</a:t>
            </a:r>
            <a:r>
              <a:rPr sz="2070" spc="31" dirty="0">
                <a:latin typeface="Arial"/>
                <a:cs typeface="Arial"/>
              </a:rPr>
              <a:t> </a:t>
            </a:r>
            <a:r>
              <a:rPr sz="2070" spc="-16" dirty="0">
                <a:latin typeface="Arial"/>
                <a:cs typeface="Arial"/>
              </a:rPr>
              <a:t>example:</a:t>
            </a:r>
            <a:r>
              <a:rPr sz="2070" spc="254" dirty="0">
                <a:latin typeface="Arial"/>
                <a:cs typeface="Arial"/>
              </a:rPr>
              <a:t> </a:t>
            </a:r>
            <a:r>
              <a:rPr sz="2070" spc="-10" dirty="0">
                <a:latin typeface="Arial"/>
                <a:cs typeface="Arial"/>
              </a:rPr>
              <a:t>[Enter],</a:t>
            </a:r>
            <a:r>
              <a:rPr sz="2070" spc="41" dirty="0">
                <a:latin typeface="Arial"/>
                <a:cs typeface="Arial"/>
              </a:rPr>
              <a:t> </a:t>
            </a:r>
            <a:r>
              <a:rPr sz="2070" spc="-10" dirty="0">
                <a:latin typeface="Arial"/>
                <a:cs typeface="Arial"/>
              </a:rPr>
              <a:t>[Alt], [Ctrl],</a:t>
            </a:r>
            <a:r>
              <a:rPr sz="2070" spc="114" dirty="0">
                <a:latin typeface="Arial"/>
                <a:cs typeface="Arial"/>
              </a:rPr>
              <a:t> </a:t>
            </a:r>
            <a:r>
              <a:rPr sz="2070" spc="-10" dirty="0">
                <a:latin typeface="Arial"/>
                <a:cs typeface="Arial"/>
              </a:rPr>
              <a:t>[Delete],</a:t>
            </a:r>
            <a:r>
              <a:rPr sz="2070" spc="114" dirty="0">
                <a:latin typeface="Arial"/>
                <a:cs typeface="Arial"/>
              </a:rPr>
              <a:t> </a:t>
            </a:r>
            <a:r>
              <a:rPr sz="2070" spc="-10" dirty="0">
                <a:latin typeface="Arial"/>
                <a:cs typeface="Arial"/>
              </a:rPr>
              <a:t>etc..</a:t>
            </a:r>
            <a:endParaRPr sz="2070" dirty="0">
              <a:latin typeface="Arial"/>
              <a:cs typeface="Arial"/>
            </a:endParaRPr>
          </a:p>
        </p:txBody>
      </p:sp>
      <p:sp>
        <p:nvSpPr>
          <p:cNvPr id="4" name="Titel 3"/>
          <p:cNvSpPr>
            <a:spLocks noGrp="1"/>
          </p:cNvSpPr>
          <p:nvPr>
            <p:ph type="title"/>
          </p:nvPr>
        </p:nvSpPr>
        <p:spPr/>
        <p:txBody>
          <a:bodyPr/>
          <a:lstStyle/>
          <a:p>
            <a:r>
              <a:rPr lang="en-US" sz="2070" spc="-16" dirty="0">
                <a:latin typeface="Arial"/>
                <a:cs typeface="Arial"/>
              </a:rPr>
              <a:t>Student</a:t>
            </a:r>
            <a:r>
              <a:rPr lang="en-US" sz="2070" spc="52" dirty="0">
                <a:latin typeface="Arial"/>
                <a:cs typeface="Arial"/>
              </a:rPr>
              <a:t> </a:t>
            </a:r>
            <a:r>
              <a:rPr lang="en-US" sz="2070" spc="-16" dirty="0">
                <a:latin typeface="Arial"/>
                <a:cs typeface="Arial"/>
              </a:rPr>
              <a:t>Guide</a:t>
            </a:r>
            <a:r>
              <a:rPr lang="en-US" sz="2070" spc="52" dirty="0">
                <a:latin typeface="Arial"/>
                <a:cs typeface="Arial"/>
              </a:rPr>
              <a:t> </a:t>
            </a:r>
            <a:r>
              <a:rPr lang="en-US" sz="2070" spc="-171" dirty="0">
                <a:latin typeface="Arial"/>
                <a:cs typeface="Arial"/>
              </a:rPr>
              <a:t>T</a:t>
            </a:r>
            <a:r>
              <a:rPr lang="en-US" sz="2070" spc="-16" dirty="0">
                <a:latin typeface="Arial"/>
                <a:cs typeface="Arial"/>
              </a:rPr>
              <a:t>ypographical</a:t>
            </a:r>
            <a:r>
              <a:rPr lang="en-US" sz="2070" spc="52" dirty="0">
                <a:latin typeface="Arial"/>
                <a:cs typeface="Arial"/>
              </a:rPr>
              <a:t> </a:t>
            </a:r>
            <a:r>
              <a:rPr lang="en-US" sz="2070" spc="-16" dirty="0">
                <a:latin typeface="Arial"/>
                <a:cs typeface="Arial"/>
              </a:rPr>
              <a:t>Conventions</a:t>
            </a:r>
            <a:endParaRPr lang="de-DE" dirty="0"/>
          </a:p>
        </p:txBody>
      </p:sp>
    </p:spTree>
    <p:extLst>
      <p:ext uri="{BB962C8B-B14F-4D97-AF65-F5344CB8AC3E}">
        <p14:creationId xmlns:p14="http://schemas.microsoft.com/office/powerpoint/2010/main" val="9442029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Save your Model</a:t>
            </a:r>
            <a:endParaRPr lang="en-US" dirty="0"/>
          </a:p>
        </p:txBody>
      </p:sp>
      <p:sp>
        <p:nvSpPr>
          <p:cNvPr id="3" name="Inhaltsplatzhalter 2"/>
          <p:cNvSpPr>
            <a:spLocks noGrp="1"/>
          </p:cNvSpPr>
          <p:nvPr>
            <p:ph idx="1"/>
          </p:nvPr>
        </p:nvSpPr>
        <p:spPr/>
        <p:txBody>
          <a:bodyPr/>
          <a:lstStyle/>
          <a:p>
            <a:r>
              <a:rPr lang="en-US" sz="2000" dirty="0" smtClean="0"/>
              <a:t>You have reached the maximum simulation objects permitted with the free Student license. Additional simulation objects are allowed, but the Model can no longer be saved.</a:t>
            </a:r>
          </a:p>
          <a:p>
            <a:endParaRPr lang="en-US" sz="2000" dirty="0"/>
          </a:p>
          <a:p>
            <a:r>
              <a:rPr lang="en-US" sz="2000" dirty="0" smtClean="0"/>
              <a:t>If you exit without saving, only the work saved last will be preserved.</a:t>
            </a:r>
          </a:p>
          <a:p>
            <a:endParaRPr lang="en-US" sz="2000" dirty="0"/>
          </a:p>
          <a:p>
            <a:r>
              <a:rPr lang="en-US" sz="2000" dirty="0" smtClean="0"/>
              <a:t>We will continue with a few additional Objects. You will not be able to save the Model after adding them, but it will be simple to add them every time you require to do so.</a:t>
            </a:r>
          </a:p>
          <a:p>
            <a:endParaRPr lang="en-US" sz="2000" dirty="0"/>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50650" y="4632576"/>
            <a:ext cx="1895238" cy="2009524"/>
          </a:xfrm>
          <a:prstGeom prst="rect">
            <a:avLst/>
          </a:prstGeom>
        </p:spPr>
      </p:pic>
    </p:spTree>
    <p:extLst>
      <p:ext uri="{BB962C8B-B14F-4D97-AF65-F5344CB8AC3E}">
        <p14:creationId xmlns:p14="http://schemas.microsoft.com/office/powerpoint/2010/main" val="21020243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02664" y="1967099"/>
            <a:ext cx="5582060" cy="1283813"/>
          </a:xfrm>
          <a:prstGeom prst="rect">
            <a:avLst/>
          </a:prstGeom>
        </p:spPr>
        <p:txBody>
          <a:bodyPr vert="horz" wrap="square" lIns="0" tIns="0" rIns="0" bIns="0" rtlCol="0">
            <a:spAutoFit/>
          </a:bodyPr>
          <a:lstStyle/>
          <a:p>
            <a:pPr algn="ctr">
              <a:tabLst>
                <a:tab pos="2185062" algn="l"/>
              </a:tabLst>
            </a:pPr>
            <a:r>
              <a:rPr sz="4088" b="1" dirty="0">
                <a:latin typeface="Arial"/>
                <a:cs typeface="Arial"/>
              </a:rPr>
              <a:t>Lesson	12</a:t>
            </a:r>
            <a:endParaRPr sz="4088" dirty="0">
              <a:latin typeface="Arial"/>
              <a:cs typeface="Arial"/>
            </a:endParaRPr>
          </a:p>
          <a:p>
            <a:pPr algn="ctr">
              <a:spcBef>
                <a:spcPts val="248"/>
              </a:spcBef>
            </a:pPr>
            <a:r>
              <a:rPr sz="4088" b="1" dirty="0">
                <a:latin typeface="Arial"/>
                <a:cs typeface="Arial"/>
              </a:rPr>
              <a:t>The</a:t>
            </a:r>
            <a:r>
              <a:rPr sz="4088" b="1" spc="114" dirty="0">
                <a:latin typeface="Arial"/>
                <a:cs typeface="Arial"/>
              </a:rPr>
              <a:t> </a:t>
            </a:r>
            <a:r>
              <a:rPr sz="4088" b="1" dirty="0">
                <a:latin typeface="Arial"/>
                <a:cs typeface="Arial"/>
              </a:rPr>
              <a:t>Method</a:t>
            </a:r>
            <a:r>
              <a:rPr sz="4088" b="1" spc="114" dirty="0">
                <a:latin typeface="Arial"/>
                <a:cs typeface="Arial"/>
              </a:rPr>
              <a:t> </a:t>
            </a:r>
            <a:r>
              <a:rPr sz="4088" b="1" dirty="0">
                <a:latin typeface="Arial"/>
                <a:cs typeface="Arial"/>
              </a:rPr>
              <a:t>Debugger</a:t>
            </a:r>
            <a:endParaRPr sz="4088" dirty="0">
              <a:latin typeface="Arial"/>
              <a:cs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555345"/>
            <a:ext cx="7953154" cy="3114699"/>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In</a:t>
            </a:r>
            <a:r>
              <a:rPr sz="2070" spc="47" dirty="0">
                <a:latin typeface="Arial"/>
                <a:cs typeface="Arial"/>
              </a:rPr>
              <a:t> </a:t>
            </a:r>
            <a:r>
              <a:rPr sz="2070" spc="-10" dirty="0">
                <a:latin typeface="Arial"/>
                <a:cs typeface="Arial"/>
              </a:rPr>
              <a:t>this</a:t>
            </a:r>
            <a:r>
              <a:rPr sz="2070" spc="47" dirty="0">
                <a:latin typeface="Arial"/>
                <a:cs typeface="Arial"/>
              </a:rPr>
              <a:t> </a:t>
            </a:r>
            <a:r>
              <a:rPr sz="2070" spc="-10" dirty="0">
                <a:latin typeface="Arial"/>
                <a:cs typeface="Arial"/>
              </a:rPr>
              <a:t>lesson,</a:t>
            </a:r>
            <a:r>
              <a:rPr sz="2070" spc="5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method</a:t>
            </a:r>
            <a:r>
              <a:rPr sz="2070" spc="47" dirty="0">
                <a:latin typeface="Arial"/>
                <a:cs typeface="Arial"/>
              </a:rPr>
              <a:t> </a:t>
            </a:r>
            <a:r>
              <a:rPr sz="2070" spc="-16" dirty="0">
                <a:latin typeface="Arial"/>
                <a:cs typeface="Arial"/>
              </a:rPr>
              <a:t>debugger</a:t>
            </a:r>
            <a:r>
              <a:rPr sz="2070" spc="47" dirty="0">
                <a:latin typeface="Arial"/>
                <a:cs typeface="Arial"/>
              </a:rPr>
              <a:t> </a:t>
            </a:r>
            <a:r>
              <a:rPr sz="2070" spc="-10" dirty="0">
                <a:latin typeface="Arial"/>
                <a:cs typeface="Arial"/>
              </a:rPr>
              <a:t>is</a:t>
            </a:r>
            <a:r>
              <a:rPr sz="2070" spc="47" dirty="0">
                <a:latin typeface="Arial"/>
                <a:cs typeface="Arial"/>
              </a:rPr>
              <a:t> </a:t>
            </a:r>
            <a:r>
              <a:rPr sz="2070" spc="-10" dirty="0">
                <a:latin typeface="Arial"/>
                <a:cs typeface="Arial"/>
              </a:rPr>
              <a:t>discussed.</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Debug</a:t>
            </a:r>
            <a:r>
              <a:rPr sz="2070" spc="16" dirty="0">
                <a:latin typeface="Arial"/>
                <a:cs typeface="Arial"/>
              </a:rPr>
              <a:t> </a:t>
            </a:r>
            <a:r>
              <a:rPr sz="2070" spc="-16" dirty="0">
                <a:latin typeface="Arial"/>
                <a:cs typeface="Arial"/>
              </a:rPr>
              <a:t>methods</a:t>
            </a:r>
            <a:r>
              <a:rPr sz="2070" spc="16" dirty="0">
                <a:latin typeface="Arial"/>
                <a:cs typeface="Arial"/>
              </a:rPr>
              <a:t> </a:t>
            </a:r>
            <a:r>
              <a:rPr sz="2070" spc="-10" dirty="0">
                <a:latin typeface="Arial"/>
                <a:cs typeface="Arial"/>
              </a:rPr>
              <a:t>using</a:t>
            </a:r>
            <a:r>
              <a:rPr sz="2070" spc="16" dirty="0">
                <a:latin typeface="Arial"/>
                <a:cs typeface="Arial"/>
              </a:rPr>
              <a:t> </a:t>
            </a:r>
            <a:r>
              <a:rPr sz="2070" spc="-10" dirty="0">
                <a:latin typeface="Arial"/>
                <a:cs typeface="Arial"/>
              </a:rPr>
              <a:t>the</a:t>
            </a:r>
            <a:r>
              <a:rPr sz="2070" spc="16" dirty="0">
                <a:latin typeface="Arial"/>
                <a:cs typeface="Arial"/>
              </a:rPr>
              <a:t> </a:t>
            </a:r>
            <a:r>
              <a:rPr sz="2070" spc="-16" dirty="0">
                <a:latin typeface="Arial"/>
                <a:cs typeface="Arial"/>
              </a:rPr>
              <a:t>watch</a:t>
            </a:r>
            <a:r>
              <a:rPr sz="2070" spc="16" dirty="0">
                <a:latin typeface="Arial"/>
                <a:cs typeface="Arial"/>
              </a:rPr>
              <a:t> </a:t>
            </a:r>
            <a:r>
              <a:rPr sz="2070" spc="-16" dirty="0">
                <a:latin typeface="Arial"/>
                <a:cs typeface="Arial"/>
              </a:rPr>
              <a:t>window</a:t>
            </a:r>
            <a:r>
              <a:rPr sz="2070" spc="16" dirty="0">
                <a:latin typeface="Arial"/>
                <a:cs typeface="Arial"/>
              </a:rPr>
              <a:t> </a:t>
            </a:r>
            <a:r>
              <a:rPr sz="2070" spc="-16" dirty="0">
                <a:latin typeface="Arial"/>
                <a:cs typeface="Arial"/>
              </a:rPr>
              <a:t>and</a:t>
            </a:r>
            <a:r>
              <a:rPr sz="2070" spc="16" dirty="0">
                <a:latin typeface="Arial"/>
                <a:cs typeface="Arial"/>
              </a:rPr>
              <a:t> </a:t>
            </a:r>
            <a:r>
              <a:rPr sz="2070" spc="-16" dirty="0">
                <a:latin typeface="Arial"/>
                <a:cs typeface="Arial"/>
              </a:rPr>
              <a:t>debugger</a:t>
            </a:r>
            <a:r>
              <a:rPr sz="2070" spc="16"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a:p>
            <a:pPr>
              <a:lnSpc>
                <a:spcPts val="2173"/>
              </a:lnSpc>
              <a:spcBef>
                <a:spcPts val="85"/>
              </a:spcBef>
            </a:pPr>
            <a:endParaRPr sz="2173" dirty="0"/>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812"/>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p:txBody>
      </p:sp>
      <p:sp>
        <p:nvSpPr>
          <p:cNvPr id="3" name="object 3"/>
          <p:cNvSpPr txBox="1"/>
          <p:nvPr/>
        </p:nvSpPr>
        <p:spPr>
          <a:xfrm>
            <a:off x="540372" y="4899900"/>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4" name="object 4"/>
          <p:cNvSpPr txBox="1"/>
          <p:nvPr/>
        </p:nvSpPr>
        <p:spPr>
          <a:xfrm>
            <a:off x="1064153" y="4899899"/>
            <a:ext cx="8982950" cy="615553"/>
          </a:xfrm>
          <a:prstGeom prst="rect">
            <a:avLst/>
          </a:prstGeom>
        </p:spPr>
        <p:txBody>
          <a:bodyPr vert="horz" wrap="square" lIns="0" tIns="0" rIns="0" bIns="0" rtlCol="0">
            <a:spAutoFit/>
          </a:bodyPr>
          <a:lstStyle/>
          <a:p>
            <a:pPr marL="85431">
              <a:lnSpc>
                <a:spcPts val="2375"/>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Information</a:t>
            </a:r>
            <a:r>
              <a:rPr sz="2070" i="1" spc="-5" dirty="0">
                <a:latin typeface="Arial"/>
                <a:cs typeface="Arial"/>
              </a:rPr>
              <a:t> </a:t>
            </a:r>
            <a:r>
              <a:rPr sz="2070" i="1" spc="-16" dirty="0">
                <a:latin typeface="Arial"/>
                <a:cs typeface="Arial"/>
              </a:rPr>
              <a:t>Flow</a:t>
            </a:r>
            <a:r>
              <a:rPr sz="2070" i="1" spc="-5" dirty="0">
                <a:latin typeface="Arial"/>
                <a:cs typeface="Arial"/>
              </a:rPr>
              <a:t> </a:t>
            </a:r>
            <a:r>
              <a:rPr sz="2070" i="1" spc="-10" dirty="0">
                <a:latin typeface="Arial"/>
                <a:cs typeface="Arial"/>
              </a:rPr>
              <a:t>Objects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Method</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The</a:t>
            </a:r>
            <a:r>
              <a:rPr sz="2070" i="1" spc="-5" dirty="0">
                <a:latin typeface="Arial"/>
                <a:cs typeface="Arial"/>
              </a:rPr>
              <a:t> </a:t>
            </a:r>
            <a:r>
              <a:rPr sz="2070" i="1" spc="-16" dirty="0">
                <a:latin typeface="Arial"/>
                <a:cs typeface="Arial"/>
              </a:rPr>
              <a:t>Method</a:t>
            </a:r>
            <a:r>
              <a:rPr sz="2070" i="1" spc="-5" dirty="0">
                <a:latin typeface="Arial"/>
                <a:cs typeface="Arial"/>
              </a:rPr>
              <a:t> </a:t>
            </a:r>
            <a:r>
              <a:rPr sz="2070" i="1" spc="-41" dirty="0">
                <a:latin typeface="Arial"/>
                <a:cs typeface="Arial"/>
              </a:rPr>
              <a:t>W</a:t>
            </a:r>
            <a:r>
              <a:rPr sz="2070" i="1" spc="-16" dirty="0">
                <a:latin typeface="Arial"/>
                <a:cs typeface="Arial"/>
              </a:rPr>
              <a:t>indow</a:t>
            </a:r>
            <a:endParaRPr sz="2070" dirty="0">
              <a:latin typeface="Arial"/>
              <a:cs typeface="Arial"/>
            </a:endParaRPr>
          </a:p>
          <a:p>
            <a:pPr marL="13143">
              <a:lnSpc>
                <a:spcPts val="2375"/>
              </a:lnSpc>
            </a:pPr>
            <a:r>
              <a:rPr sz="2070" i="1" spc="-16" dirty="0">
                <a:latin typeface="Arial"/>
                <a:cs typeface="Arial"/>
              </a:rPr>
              <a:t>&gt;</a:t>
            </a:r>
            <a:r>
              <a:rPr sz="2070" i="1" spc="88" dirty="0">
                <a:latin typeface="Arial"/>
                <a:cs typeface="Arial"/>
              </a:rPr>
              <a:t> </a:t>
            </a:r>
            <a:r>
              <a:rPr sz="2070" i="1" spc="-16" dirty="0">
                <a:latin typeface="Arial"/>
                <a:cs typeface="Arial"/>
              </a:rPr>
              <a:t>Method</a:t>
            </a:r>
            <a:r>
              <a:rPr sz="2070" i="1" spc="88" dirty="0">
                <a:latin typeface="Arial"/>
                <a:cs typeface="Arial"/>
              </a:rPr>
              <a:t> </a:t>
            </a:r>
            <a:r>
              <a:rPr sz="2070" i="1" spc="-16" dirty="0">
                <a:latin typeface="Arial"/>
                <a:cs typeface="Arial"/>
              </a:rPr>
              <a:t>Debugger</a:t>
            </a:r>
            <a:endParaRPr sz="2070" dirty="0">
              <a:latin typeface="Arial"/>
              <a:cs typeface="Arial"/>
            </a:endParaRPr>
          </a:p>
        </p:txBody>
      </p:sp>
      <p:sp>
        <p:nvSpPr>
          <p:cNvPr id="5" name="Titel 4"/>
          <p:cNvSpPr>
            <a:spLocks noGrp="1"/>
          </p:cNvSpPr>
          <p:nvPr>
            <p:ph type="title"/>
          </p:nvPr>
        </p:nvSpPr>
        <p:spPr/>
        <p:txBody>
          <a:bodyPr/>
          <a:lstStyle/>
          <a:p>
            <a:pPr marL="13143"/>
            <a:r>
              <a:rPr lang="en-US" sz="2484" spc="-16" dirty="0">
                <a:latin typeface="Arial"/>
                <a:cs typeface="Arial"/>
              </a:rPr>
              <a:t>The</a:t>
            </a:r>
            <a:r>
              <a:rPr lang="en-US" sz="2484" spc="83" dirty="0">
                <a:latin typeface="Arial"/>
                <a:cs typeface="Arial"/>
              </a:rPr>
              <a:t> </a:t>
            </a:r>
            <a:r>
              <a:rPr lang="en-US" sz="2484" spc="-16" dirty="0">
                <a:latin typeface="Arial"/>
                <a:cs typeface="Arial"/>
              </a:rPr>
              <a:t>Method</a:t>
            </a:r>
            <a:r>
              <a:rPr lang="en-US" sz="2484" spc="83" dirty="0">
                <a:latin typeface="Arial"/>
                <a:cs typeface="Arial"/>
              </a:rPr>
              <a:t> </a:t>
            </a:r>
            <a:r>
              <a:rPr lang="en-US" sz="2484" spc="-16" dirty="0">
                <a:latin typeface="Arial"/>
                <a:cs typeface="Arial"/>
              </a:rPr>
              <a:t>Debugger</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3" y="1765386"/>
            <a:ext cx="7508245" cy="3168047"/>
          </a:xfrm>
          <a:prstGeom prst="rect">
            <a:avLst/>
          </a:prstGeom>
        </p:spPr>
        <p:txBody>
          <a:bodyPr vert="horz" wrap="square" lIns="0" tIns="0" rIns="0" bIns="0" rtlCol="0">
            <a:spAutoFit/>
          </a:bodyPr>
          <a:lstStyle/>
          <a:p>
            <a:pPr marL="13143"/>
            <a:r>
              <a:rPr sz="2070" spc="-16" dirty="0">
                <a:latin typeface="Arial"/>
                <a:cs typeface="Arial"/>
              </a:rPr>
              <a:t>The</a:t>
            </a:r>
            <a:r>
              <a:rPr sz="2070" spc="72" dirty="0">
                <a:latin typeface="Arial"/>
                <a:cs typeface="Arial"/>
              </a:rPr>
              <a:t> </a:t>
            </a:r>
            <a:r>
              <a:rPr sz="2070" spc="-16" dirty="0">
                <a:latin typeface="Arial"/>
                <a:cs typeface="Arial"/>
              </a:rPr>
              <a:t>Debugger</a:t>
            </a:r>
            <a:r>
              <a:rPr sz="2070" spc="72" dirty="0">
                <a:latin typeface="Arial"/>
                <a:cs typeface="Arial"/>
              </a:rPr>
              <a:t> </a:t>
            </a:r>
            <a:r>
              <a:rPr sz="2070" spc="-10" dirty="0">
                <a:latin typeface="Arial"/>
                <a:cs typeface="Arial"/>
              </a:rPr>
              <a:t>enables</a:t>
            </a:r>
            <a:r>
              <a:rPr sz="2070" spc="72" dirty="0">
                <a:latin typeface="Arial"/>
                <a:cs typeface="Arial"/>
              </a:rPr>
              <a:t> </a:t>
            </a:r>
            <a:r>
              <a:rPr sz="2070" spc="-16" dirty="0">
                <a:latin typeface="Arial"/>
                <a:cs typeface="Arial"/>
              </a:rPr>
              <a:t>you</a:t>
            </a:r>
            <a:r>
              <a:rPr sz="2070" spc="72"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0" dirty="0">
                <a:latin typeface="Arial"/>
                <a:cs typeface="Arial"/>
              </a:rPr>
              <a:t>Follow</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course</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execution</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Method.</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6" dirty="0">
                <a:latin typeface="Arial"/>
                <a:cs typeface="Arial"/>
              </a:rPr>
              <a:t>Step</a:t>
            </a:r>
            <a:r>
              <a:rPr sz="2070" spc="26" dirty="0">
                <a:latin typeface="Arial"/>
                <a:cs typeface="Arial"/>
              </a:rPr>
              <a:t> </a:t>
            </a:r>
            <a:r>
              <a:rPr sz="2070" spc="-10" dirty="0">
                <a:latin typeface="Arial"/>
                <a:cs typeface="Arial"/>
              </a:rPr>
              <a:t>through</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source</a:t>
            </a:r>
            <a:r>
              <a:rPr sz="2070" spc="26" dirty="0">
                <a:latin typeface="Arial"/>
                <a:cs typeface="Arial"/>
              </a:rPr>
              <a:t> </a:t>
            </a:r>
            <a:r>
              <a:rPr sz="2070" spc="-16" dirty="0">
                <a:latin typeface="Arial"/>
                <a:cs typeface="Arial"/>
              </a:rPr>
              <a:t>code</a:t>
            </a:r>
            <a:r>
              <a:rPr sz="2070" spc="26" dirty="0">
                <a:latin typeface="Arial"/>
                <a:cs typeface="Arial"/>
              </a:rPr>
              <a:t> </a:t>
            </a:r>
            <a:r>
              <a:rPr sz="2070" spc="-10" dirty="0">
                <a:latin typeface="Arial"/>
                <a:cs typeface="Arial"/>
              </a:rPr>
              <a:t>from</a:t>
            </a:r>
            <a:r>
              <a:rPr sz="2070" spc="26" dirty="0">
                <a:latin typeface="Arial"/>
                <a:cs typeface="Arial"/>
              </a:rPr>
              <a:t> </a:t>
            </a:r>
            <a:r>
              <a:rPr sz="2070" spc="-10" dirty="0">
                <a:latin typeface="Arial"/>
                <a:cs typeface="Arial"/>
              </a:rPr>
              <a:t>instruction</a:t>
            </a:r>
            <a:r>
              <a:rPr sz="2070" spc="26" dirty="0">
                <a:latin typeface="Arial"/>
                <a:cs typeface="Arial"/>
              </a:rPr>
              <a:t> </a:t>
            </a:r>
            <a:r>
              <a:rPr sz="2070" spc="-10" dirty="0">
                <a:latin typeface="Arial"/>
                <a:cs typeface="Arial"/>
              </a:rPr>
              <a:t>to</a:t>
            </a:r>
            <a:r>
              <a:rPr sz="2070" spc="26" dirty="0">
                <a:latin typeface="Arial"/>
                <a:cs typeface="Arial"/>
              </a:rPr>
              <a:t> </a:t>
            </a:r>
            <a:r>
              <a:rPr sz="2070" spc="-10" dirty="0">
                <a:latin typeface="Arial"/>
                <a:cs typeface="Arial"/>
              </a:rPr>
              <a:t>instruction.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98" dirty="0">
                <a:latin typeface="Arial"/>
                <a:cs typeface="Arial"/>
              </a:rPr>
              <a:t>W</a:t>
            </a:r>
            <a:r>
              <a:rPr sz="2070" spc="-10" dirty="0">
                <a:latin typeface="Arial"/>
                <a:cs typeface="Arial"/>
              </a:rPr>
              <a:t>atch</a:t>
            </a:r>
            <a:r>
              <a:rPr sz="2070" spc="57" dirty="0">
                <a:latin typeface="Arial"/>
                <a:cs typeface="Arial"/>
              </a:rPr>
              <a:t> </a:t>
            </a:r>
            <a:r>
              <a:rPr sz="2070" spc="-10" dirty="0">
                <a:latin typeface="Arial"/>
                <a:cs typeface="Arial"/>
              </a:rPr>
              <a:t>local</a:t>
            </a:r>
            <a:r>
              <a:rPr sz="2070" spc="57" dirty="0">
                <a:latin typeface="Arial"/>
                <a:cs typeface="Arial"/>
              </a:rPr>
              <a:t> </a:t>
            </a:r>
            <a:r>
              <a:rPr sz="2070" spc="-10" dirty="0">
                <a:latin typeface="Arial"/>
                <a:cs typeface="Arial"/>
              </a:rPr>
              <a:t>variables</a:t>
            </a:r>
            <a:r>
              <a:rPr sz="2070" spc="57" dirty="0">
                <a:latin typeface="Arial"/>
                <a:cs typeface="Arial"/>
              </a:rPr>
              <a:t> </a:t>
            </a:r>
            <a:r>
              <a:rPr sz="2070" spc="-16" dirty="0">
                <a:latin typeface="Arial"/>
                <a:cs typeface="Arial"/>
              </a:rPr>
              <a:t>and</a:t>
            </a:r>
            <a:r>
              <a:rPr sz="2070" spc="57" dirty="0">
                <a:latin typeface="Arial"/>
                <a:cs typeface="Arial"/>
              </a:rPr>
              <a:t> </a:t>
            </a:r>
            <a:r>
              <a:rPr sz="2070" spc="-10" dirty="0">
                <a:latin typeface="Arial"/>
                <a:cs typeface="Arial"/>
              </a:rPr>
              <a:t>parameters.</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98" dirty="0">
                <a:latin typeface="Arial"/>
                <a:cs typeface="Arial"/>
              </a:rPr>
              <a:t>W</a:t>
            </a:r>
            <a:r>
              <a:rPr sz="2070" spc="-10" dirty="0">
                <a:latin typeface="Arial"/>
                <a:cs typeface="Arial"/>
              </a:rPr>
              <a:t>atch</a:t>
            </a:r>
            <a:r>
              <a:rPr sz="2070" spc="88" dirty="0">
                <a:latin typeface="Arial"/>
                <a:cs typeface="Arial"/>
              </a:rPr>
              <a:t> </a:t>
            </a:r>
            <a:r>
              <a:rPr sz="2070" spc="-10" dirty="0">
                <a:latin typeface="Arial"/>
                <a:cs typeface="Arial"/>
              </a:rPr>
              <a:t>the</a:t>
            </a:r>
            <a:r>
              <a:rPr sz="2070" spc="88" dirty="0">
                <a:latin typeface="Arial"/>
                <a:cs typeface="Arial"/>
              </a:rPr>
              <a:t> </a:t>
            </a:r>
            <a:r>
              <a:rPr sz="2070" spc="-10" dirty="0">
                <a:latin typeface="Arial"/>
                <a:cs typeface="Arial"/>
              </a:rPr>
              <a:t>call</a:t>
            </a:r>
            <a:r>
              <a:rPr sz="2070" spc="88" dirty="0">
                <a:latin typeface="Arial"/>
                <a:cs typeface="Arial"/>
              </a:rPr>
              <a:t> </a:t>
            </a:r>
            <a:r>
              <a:rPr sz="2070" spc="-10" dirty="0">
                <a:latin typeface="Arial"/>
                <a:cs typeface="Arial"/>
              </a:rPr>
              <a:t>chains.</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98" dirty="0">
                <a:latin typeface="Arial"/>
                <a:cs typeface="Arial"/>
              </a:rPr>
              <a:t>W</a:t>
            </a:r>
            <a:r>
              <a:rPr sz="2070" spc="-10" dirty="0">
                <a:latin typeface="Arial"/>
                <a:cs typeface="Arial"/>
              </a:rPr>
              <a:t>atch</a:t>
            </a:r>
            <a:r>
              <a:rPr sz="2070" spc="62" dirty="0">
                <a:latin typeface="Arial"/>
                <a:cs typeface="Arial"/>
              </a:rPr>
              <a:t> </a:t>
            </a:r>
            <a:r>
              <a:rPr sz="2070" spc="-10" dirty="0">
                <a:latin typeface="Arial"/>
                <a:cs typeface="Arial"/>
              </a:rPr>
              <a:t>currently</a:t>
            </a:r>
            <a:r>
              <a:rPr sz="2070" spc="62" dirty="0">
                <a:latin typeface="Arial"/>
                <a:cs typeface="Arial"/>
              </a:rPr>
              <a:t> </a:t>
            </a:r>
            <a:r>
              <a:rPr sz="2070" spc="-16" dirty="0">
                <a:latin typeface="Arial"/>
                <a:cs typeface="Arial"/>
              </a:rPr>
              <a:t>scheduled</a:t>
            </a:r>
            <a:r>
              <a:rPr sz="2070" spc="62" dirty="0">
                <a:latin typeface="Arial"/>
                <a:cs typeface="Arial"/>
              </a:rPr>
              <a:t> </a:t>
            </a:r>
            <a:r>
              <a:rPr sz="2070" spc="-16" dirty="0">
                <a:latin typeface="Arial"/>
                <a:cs typeface="Arial"/>
              </a:rPr>
              <a:t>methods.</a:t>
            </a:r>
            <a:endParaRPr sz="2070" dirty="0">
              <a:latin typeface="Arial"/>
              <a:cs typeface="Arial"/>
            </a:endParaRPr>
          </a:p>
        </p:txBody>
      </p:sp>
      <p:sp>
        <p:nvSpPr>
          <p:cNvPr id="3" name="Titel 2"/>
          <p:cNvSpPr>
            <a:spLocks noGrp="1"/>
          </p:cNvSpPr>
          <p:nvPr>
            <p:ph type="title"/>
          </p:nvPr>
        </p:nvSpPr>
        <p:spPr/>
        <p:txBody>
          <a:bodyPr/>
          <a:lstStyle/>
          <a:p>
            <a:pPr marL="13143"/>
            <a:r>
              <a:rPr lang="en-US" sz="2484" spc="-16" dirty="0">
                <a:latin typeface="Arial"/>
                <a:cs typeface="Arial"/>
              </a:rPr>
              <a:t>The</a:t>
            </a:r>
            <a:r>
              <a:rPr lang="en-US" sz="2484" spc="83" dirty="0">
                <a:latin typeface="Arial"/>
                <a:cs typeface="Arial"/>
              </a:rPr>
              <a:t> </a:t>
            </a:r>
            <a:r>
              <a:rPr lang="en-US" sz="2484" spc="-16" dirty="0">
                <a:latin typeface="Arial"/>
                <a:cs typeface="Arial"/>
              </a:rPr>
              <a:t>Method</a:t>
            </a:r>
            <a:r>
              <a:rPr lang="en-US" sz="2484" spc="83" dirty="0">
                <a:latin typeface="Arial"/>
                <a:cs typeface="Arial"/>
              </a:rPr>
              <a:t> </a:t>
            </a:r>
            <a:r>
              <a:rPr lang="en-US" sz="2484" spc="-16" dirty="0">
                <a:latin typeface="Arial"/>
                <a:cs typeface="Arial"/>
              </a:rPr>
              <a:t>Debugger</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8601" y="1927370"/>
            <a:ext cx="9279337" cy="3595089"/>
          </a:xfrm>
          <a:prstGeom prst="rect">
            <a:avLst/>
          </a:prstGeom>
        </p:spPr>
        <p:txBody>
          <a:bodyPr vert="horz" wrap="square" lIns="0" tIns="0" rIns="0" bIns="0" rtlCol="0">
            <a:spAutoFit/>
          </a:bodyPr>
          <a:lstStyle/>
          <a:p>
            <a:pPr marL="13143"/>
            <a:r>
              <a:rPr sz="2070" spc="-16" dirty="0">
                <a:latin typeface="Arial"/>
                <a:cs typeface="Arial"/>
              </a:rPr>
              <a:t>Open</a:t>
            </a:r>
            <a:r>
              <a:rPr sz="2070" spc="88" dirty="0">
                <a:latin typeface="Arial"/>
                <a:cs typeface="Arial"/>
              </a:rPr>
              <a:t> </a:t>
            </a:r>
            <a:r>
              <a:rPr sz="2070" spc="-10" dirty="0">
                <a:latin typeface="Arial"/>
                <a:cs typeface="Arial"/>
              </a:rPr>
              <a:t>the</a:t>
            </a:r>
            <a:r>
              <a:rPr sz="2070" spc="88" dirty="0">
                <a:latin typeface="Arial"/>
                <a:cs typeface="Arial"/>
              </a:rPr>
              <a:t> </a:t>
            </a:r>
            <a:r>
              <a:rPr sz="2070" spc="-16" dirty="0">
                <a:latin typeface="Arial"/>
                <a:cs typeface="Arial"/>
              </a:rPr>
              <a:t>Debugger</a:t>
            </a:r>
            <a:r>
              <a:rPr sz="2070" spc="88" dirty="0">
                <a:latin typeface="Arial"/>
                <a:cs typeface="Arial"/>
              </a:rPr>
              <a:t> </a:t>
            </a:r>
            <a:r>
              <a:rPr sz="2070" spc="-10" dirty="0">
                <a:latin typeface="Arial"/>
                <a:cs typeface="Arial"/>
              </a:rPr>
              <a:t>by:</a:t>
            </a:r>
            <a:endParaRPr sz="2070" dirty="0">
              <a:latin typeface="Arial"/>
              <a:cs typeface="Arial"/>
            </a:endParaRPr>
          </a:p>
          <a:p>
            <a:pPr marL="536901" indent="-523758">
              <a:spcBef>
                <a:spcPts val="605"/>
              </a:spcBef>
              <a:buFont typeface="Arial"/>
              <a:buChar char="•"/>
              <a:tabLst>
                <a:tab pos="536901" algn="l"/>
              </a:tabLst>
            </a:pPr>
            <a:r>
              <a:rPr lang="en-US" sz="2070" spc="-10" dirty="0">
                <a:latin typeface="Arial"/>
                <a:cs typeface="Arial"/>
              </a:rPr>
              <a:t>Pressing</a:t>
            </a:r>
            <a:r>
              <a:rPr lang="en-US" sz="2070" spc="83" dirty="0">
                <a:latin typeface="Arial"/>
                <a:cs typeface="Arial"/>
              </a:rPr>
              <a:t> </a:t>
            </a:r>
            <a:r>
              <a:rPr lang="en-US" sz="2070" spc="-10" dirty="0">
                <a:latin typeface="Arial"/>
                <a:cs typeface="Arial"/>
              </a:rPr>
              <a:t>the</a:t>
            </a:r>
            <a:r>
              <a:rPr lang="en-US" sz="2070" spc="83" dirty="0">
                <a:latin typeface="Arial"/>
                <a:cs typeface="Arial"/>
              </a:rPr>
              <a:t> </a:t>
            </a:r>
            <a:r>
              <a:rPr lang="en-US" sz="2070" spc="-10" dirty="0">
                <a:latin typeface="Arial"/>
                <a:cs typeface="Arial"/>
              </a:rPr>
              <a:t>[F</a:t>
            </a:r>
            <a:r>
              <a:rPr lang="en-US" sz="2070" spc="-171" dirty="0">
                <a:latin typeface="Arial"/>
                <a:cs typeface="Arial"/>
              </a:rPr>
              <a:t>1</a:t>
            </a:r>
            <a:r>
              <a:rPr lang="en-US" sz="2070" spc="-10" dirty="0">
                <a:latin typeface="Arial"/>
                <a:cs typeface="Arial"/>
              </a:rPr>
              <a:t>1]</a:t>
            </a:r>
            <a:r>
              <a:rPr lang="en-US" sz="2070" spc="83" dirty="0">
                <a:latin typeface="Arial"/>
                <a:cs typeface="Arial"/>
              </a:rPr>
              <a:t> </a:t>
            </a:r>
            <a:r>
              <a:rPr lang="en-US" sz="2070" spc="-16" dirty="0">
                <a:latin typeface="Arial"/>
                <a:cs typeface="Arial"/>
              </a:rPr>
              <a:t>ke</a:t>
            </a:r>
            <a:r>
              <a:rPr lang="en-US" sz="2070" spc="-166" dirty="0">
                <a:latin typeface="Arial"/>
                <a:cs typeface="Arial"/>
              </a:rPr>
              <a:t>y</a:t>
            </a:r>
            <a:r>
              <a:rPr lang="en-US" sz="2070" spc="-10" dirty="0">
                <a:latin typeface="Arial"/>
                <a:cs typeface="Arial"/>
              </a:rPr>
              <a:t> in an active Method window.</a:t>
            </a:r>
            <a:endParaRPr lang="en-US" sz="2070" dirty="0">
              <a:latin typeface="Arial"/>
              <a:cs typeface="Arial"/>
            </a:endParaRPr>
          </a:p>
          <a:p>
            <a:pPr>
              <a:lnSpc>
                <a:spcPts val="2173"/>
              </a:lnSpc>
              <a:spcBef>
                <a:spcPts val="85"/>
              </a:spcBef>
              <a:buFont typeface="Arial"/>
              <a:buChar char="•"/>
            </a:pPr>
            <a:endParaRPr lang="en-US" sz="2173" dirty="0"/>
          </a:p>
          <a:p>
            <a:pPr marL="536901" indent="-523758">
              <a:buFont typeface="Arial"/>
              <a:buChar char="•"/>
              <a:tabLst>
                <a:tab pos="536901" algn="l"/>
              </a:tabLst>
            </a:pPr>
            <a:r>
              <a:rPr lang="en-US" sz="2070" spc="-10" dirty="0">
                <a:latin typeface="Arial"/>
                <a:cs typeface="Arial"/>
              </a:rPr>
              <a:t>Select</a:t>
            </a:r>
            <a:r>
              <a:rPr lang="en-US" sz="2070" spc="31" dirty="0">
                <a:latin typeface="Arial"/>
                <a:cs typeface="Arial"/>
              </a:rPr>
              <a:t> </a:t>
            </a:r>
            <a:r>
              <a:rPr lang="en-US" sz="2070" b="1" spc="-16" dirty="0">
                <a:latin typeface="Arial"/>
                <a:cs typeface="Arial"/>
              </a:rPr>
              <a:t>Tools</a:t>
            </a:r>
            <a:r>
              <a:rPr lang="en-US" sz="2070" b="1" spc="31" dirty="0">
                <a:latin typeface="Arial"/>
                <a:cs typeface="Arial"/>
              </a:rPr>
              <a:t> </a:t>
            </a:r>
            <a:r>
              <a:rPr lang="en-US" sz="2070" b="1" spc="-10" dirty="0">
                <a:latin typeface="Arial"/>
                <a:cs typeface="Arial"/>
              </a:rPr>
              <a:t>-&gt;</a:t>
            </a:r>
            <a:r>
              <a:rPr lang="en-US" sz="2070" b="1" spc="31" dirty="0">
                <a:latin typeface="Arial"/>
                <a:cs typeface="Arial"/>
              </a:rPr>
              <a:t> </a:t>
            </a:r>
            <a:r>
              <a:rPr lang="en-US" sz="2070" b="1" spc="-16" dirty="0">
                <a:latin typeface="Arial"/>
                <a:cs typeface="Arial"/>
              </a:rPr>
              <a:t>Debug</a:t>
            </a:r>
            <a:r>
              <a:rPr lang="en-US" sz="2070" b="1" spc="31" dirty="0">
                <a:latin typeface="Arial"/>
                <a:cs typeface="Arial"/>
              </a:rPr>
              <a:t> </a:t>
            </a:r>
            <a:r>
              <a:rPr lang="en-US" sz="2070" spc="-10" dirty="0">
                <a:latin typeface="Arial"/>
                <a:cs typeface="Arial"/>
              </a:rPr>
              <a:t>from</a:t>
            </a:r>
            <a:r>
              <a:rPr lang="en-US" sz="2070" spc="31" dirty="0">
                <a:latin typeface="Arial"/>
                <a:cs typeface="Arial"/>
              </a:rPr>
              <a:t> </a:t>
            </a:r>
            <a:r>
              <a:rPr lang="en-US" sz="2070" spc="-10" dirty="0">
                <a:latin typeface="Arial"/>
                <a:cs typeface="Arial"/>
              </a:rPr>
              <a:t>the</a:t>
            </a:r>
            <a:r>
              <a:rPr lang="en-US" sz="2070" spc="31" dirty="0">
                <a:latin typeface="Arial"/>
                <a:cs typeface="Arial"/>
              </a:rPr>
              <a:t> </a:t>
            </a:r>
            <a:r>
              <a:rPr lang="en-US" sz="2070" spc="-16" dirty="0">
                <a:latin typeface="Arial"/>
                <a:cs typeface="Arial"/>
              </a:rPr>
              <a:t>ribbon bar</a:t>
            </a:r>
            <a:r>
              <a:rPr lang="en-US" sz="2070" spc="-10" dirty="0">
                <a:latin typeface="Arial"/>
                <a:cs typeface="Arial"/>
              </a:rPr>
              <a:t>.</a:t>
            </a:r>
            <a:endParaRPr lang="en-US" sz="2070" dirty="0">
              <a:latin typeface="Arial"/>
              <a:cs typeface="Arial"/>
            </a:endParaRPr>
          </a:p>
          <a:p>
            <a:pPr>
              <a:lnSpc>
                <a:spcPts val="2173"/>
              </a:lnSpc>
              <a:spcBef>
                <a:spcPts val="46"/>
              </a:spcBef>
            </a:pPr>
            <a:endParaRPr lang="en-US" sz="2173" dirty="0"/>
          </a:p>
          <a:p>
            <a:pPr marL="536901" indent="-523758">
              <a:buFont typeface="Arial"/>
              <a:buChar char="•"/>
              <a:tabLst>
                <a:tab pos="536901" algn="l"/>
              </a:tabLst>
            </a:pPr>
            <a:r>
              <a:rPr lang="en-US" sz="2070" spc="-10" dirty="0">
                <a:latin typeface="Arial"/>
                <a:cs typeface="Arial"/>
              </a:rPr>
              <a:t>Setting</a:t>
            </a:r>
            <a:r>
              <a:rPr lang="en-US" sz="2070" spc="5" dirty="0">
                <a:latin typeface="Arial"/>
                <a:cs typeface="Arial"/>
              </a:rPr>
              <a:t> </a:t>
            </a:r>
            <a:r>
              <a:rPr lang="en-US" sz="2070" spc="-16" dirty="0">
                <a:latin typeface="Arial"/>
                <a:cs typeface="Arial"/>
              </a:rPr>
              <a:t>a</a:t>
            </a:r>
            <a:r>
              <a:rPr lang="en-US" sz="2070" spc="5" dirty="0">
                <a:latin typeface="Arial"/>
                <a:cs typeface="Arial"/>
              </a:rPr>
              <a:t> </a:t>
            </a:r>
            <a:r>
              <a:rPr lang="en-US" sz="2070" spc="-10" dirty="0">
                <a:latin typeface="Arial"/>
                <a:cs typeface="Arial"/>
              </a:rPr>
              <a:t>breakpoint</a:t>
            </a:r>
            <a:r>
              <a:rPr lang="en-US" sz="2070" spc="5" dirty="0">
                <a:latin typeface="Arial"/>
                <a:cs typeface="Arial"/>
              </a:rPr>
              <a:t> </a:t>
            </a:r>
            <a:r>
              <a:rPr lang="en-US" sz="2070" spc="-10" dirty="0">
                <a:latin typeface="Arial"/>
                <a:cs typeface="Arial"/>
              </a:rPr>
              <a:t>in</a:t>
            </a:r>
            <a:r>
              <a:rPr lang="en-US" sz="2070" spc="5" dirty="0">
                <a:latin typeface="Arial"/>
                <a:cs typeface="Arial"/>
              </a:rPr>
              <a:t> </a:t>
            </a:r>
            <a:r>
              <a:rPr lang="en-US" sz="2070" spc="-16" dirty="0">
                <a:latin typeface="Arial"/>
                <a:cs typeface="Arial"/>
              </a:rPr>
              <a:t>a</a:t>
            </a:r>
            <a:r>
              <a:rPr lang="en-US" sz="2070" spc="5" dirty="0">
                <a:latin typeface="Arial"/>
                <a:cs typeface="Arial"/>
              </a:rPr>
              <a:t> </a:t>
            </a:r>
            <a:r>
              <a:rPr lang="en-US" sz="2070" spc="-16" dirty="0">
                <a:latin typeface="Arial"/>
                <a:cs typeface="Arial"/>
              </a:rPr>
              <a:t>method</a:t>
            </a:r>
            <a:r>
              <a:rPr lang="en-US" sz="2070" spc="5" dirty="0">
                <a:latin typeface="Arial"/>
                <a:cs typeface="Arial"/>
              </a:rPr>
              <a:t> </a:t>
            </a:r>
            <a:r>
              <a:rPr lang="en-US" sz="2070" spc="-16" dirty="0">
                <a:latin typeface="Arial"/>
                <a:cs typeface="Arial"/>
              </a:rPr>
              <a:t>and</a:t>
            </a:r>
            <a:r>
              <a:rPr lang="en-US" sz="2070" spc="5" dirty="0">
                <a:latin typeface="Arial"/>
                <a:cs typeface="Arial"/>
              </a:rPr>
              <a:t> </a:t>
            </a:r>
            <a:r>
              <a:rPr lang="en-US" sz="2070" spc="-10" dirty="0">
                <a:latin typeface="Arial"/>
                <a:cs typeface="Arial"/>
              </a:rPr>
              <a:t>starting</a:t>
            </a:r>
            <a:r>
              <a:rPr lang="en-US" sz="2070" spc="5" dirty="0">
                <a:latin typeface="Arial"/>
                <a:cs typeface="Arial"/>
              </a:rPr>
              <a:t> </a:t>
            </a:r>
            <a:r>
              <a:rPr lang="en-US" sz="2070" spc="-10" dirty="0">
                <a:latin typeface="Arial"/>
                <a:cs typeface="Arial"/>
              </a:rPr>
              <a:t>the</a:t>
            </a:r>
            <a:r>
              <a:rPr lang="en-US" sz="2070" spc="5" dirty="0">
                <a:latin typeface="Arial"/>
                <a:cs typeface="Arial"/>
              </a:rPr>
              <a:t> </a:t>
            </a:r>
            <a:r>
              <a:rPr lang="en-US" sz="2070" spc="-10" dirty="0">
                <a:latin typeface="Arial"/>
                <a:cs typeface="Arial"/>
              </a:rPr>
              <a:t>simulation</a:t>
            </a:r>
            <a:r>
              <a:rPr lang="en-US" sz="2070" spc="5" dirty="0">
                <a:latin typeface="Arial"/>
                <a:cs typeface="Arial"/>
              </a:rPr>
              <a:t> </a:t>
            </a:r>
            <a:r>
              <a:rPr lang="en-US" sz="2070" spc="-10" dirty="0">
                <a:latin typeface="Arial"/>
                <a:cs typeface="Arial"/>
              </a:rPr>
              <a:t>(or</a:t>
            </a:r>
            <a:r>
              <a:rPr lang="en-US" sz="2070" spc="5" dirty="0">
                <a:latin typeface="Arial"/>
                <a:cs typeface="Arial"/>
              </a:rPr>
              <a:t> </a:t>
            </a:r>
            <a:r>
              <a:rPr lang="en-US" sz="2070" spc="-10" dirty="0">
                <a:latin typeface="Arial"/>
                <a:cs typeface="Arial"/>
              </a:rPr>
              <a:t>method).</a:t>
            </a:r>
            <a:endParaRPr lang="en-US" sz="2070" dirty="0">
              <a:latin typeface="Arial"/>
              <a:cs typeface="Arial"/>
            </a:endParaRPr>
          </a:p>
          <a:p>
            <a:pPr>
              <a:lnSpc>
                <a:spcPts val="2173"/>
              </a:lnSpc>
              <a:spcBef>
                <a:spcPts val="85"/>
              </a:spcBef>
              <a:buFont typeface="Arial"/>
              <a:buChar char="•"/>
            </a:pPr>
            <a:endParaRPr lang="en-US" sz="2173" dirty="0"/>
          </a:p>
          <a:p>
            <a:pPr marL="536901" indent="-523758">
              <a:buFont typeface="Arial"/>
              <a:buChar char="•"/>
              <a:tabLst>
                <a:tab pos="536901" algn="l"/>
              </a:tabLst>
            </a:pPr>
            <a:r>
              <a:rPr lang="en-US" sz="2070" spc="-10" dirty="0">
                <a:latin typeface="Arial"/>
                <a:cs typeface="Arial"/>
              </a:rPr>
              <a:t>Pressing</a:t>
            </a:r>
            <a:r>
              <a:rPr lang="en-US" sz="2070" spc="21" dirty="0">
                <a:latin typeface="Arial"/>
                <a:cs typeface="Arial"/>
              </a:rPr>
              <a:t> </a:t>
            </a:r>
            <a:r>
              <a:rPr lang="en-US" sz="2070" spc="-10" dirty="0">
                <a:latin typeface="Arial"/>
                <a:cs typeface="Arial"/>
              </a:rPr>
              <a:t>the</a:t>
            </a:r>
            <a:r>
              <a:rPr lang="en-US" sz="2070" spc="21" dirty="0">
                <a:latin typeface="Arial"/>
                <a:cs typeface="Arial"/>
              </a:rPr>
              <a:t> </a:t>
            </a:r>
            <a:r>
              <a:rPr lang="en-US" sz="2070" spc="-10" dirty="0">
                <a:latin typeface="Arial"/>
                <a:cs typeface="Arial"/>
              </a:rPr>
              <a:t>[Ctrl]-[Shift]-[Alt]</a:t>
            </a:r>
            <a:r>
              <a:rPr lang="en-US" sz="2070" spc="21" dirty="0">
                <a:latin typeface="Arial"/>
                <a:cs typeface="Arial"/>
              </a:rPr>
              <a:t> </a:t>
            </a:r>
            <a:r>
              <a:rPr lang="en-US" sz="2070" spc="-16" dirty="0">
                <a:latin typeface="Arial"/>
                <a:cs typeface="Arial"/>
              </a:rPr>
              <a:t>keys</a:t>
            </a:r>
            <a:r>
              <a:rPr lang="en-US" sz="2070" spc="21" dirty="0">
                <a:latin typeface="Arial"/>
                <a:cs typeface="Arial"/>
              </a:rPr>
              <a:t> </a:t>
            </a:r>
            <a:r>
              <a:rPr lang="en-US" sz="2070" spc="-16" dirty="0">
                <a:latin typeface="Arial"/>
                <a:cs typeface="Arial"/>
              </a:rPr>
              <a:t>(when</a:t>
            </a:r>
            <a:r>
              <a:rPr lang="en-US" sz="2070" spc="21" dirty="0">
                <a:latin typeface="Arial"/>
                <a:cs typeface="Arial"/>
              </a:rPr>
              <a:t> </a:t>
            </a:r>
            <a:r>
              <a:rPr lang="en-US" sz="2070" spc="-16" dirty="0">
                <a:latin typeface="Arial"/>
                <a:cs typeface="Arial"/>
              </a:rPr>
              <a:t>a</a:t>
            </a:r>
            <a:r>
              <a:rPr lang="en-US" sz="2070" spc="21" dirty="0">
                <a:latin typeface="Arial"/>
                <a:cs typeface="Arial"/>
              </a:rPr>
              <a:t> </a:t>
            </a:r>
            <a:r>
              <a:rPr lang="en-US" sz="2070" spc="-16" dirty="0">
                <a:latin typeface="Arial"/>
                <a:cs typeface="Arial"/>
              </a:rPr>
              <a:t>method</a:t>
            </a:r>
            <a:r>
              <a:rPr lang="en-US" sz="2070" spc="21" dirty="0">
                <a:latin typeface="Arial"/>
                <a:cs typeface="Arial"/>
              </a:rPr>
              <a:t> </a:t>
            </a:r>
            <a:r>
              <a:rPr lang="en-US" sz="2070" spc="-10" dirty="0">
                <a:latin typeface="Arial"/>
                <a:cs typeface="Arial"/>
              </a:rPr>
              <a:t>is</a:t>
            </a:r>
            <a:r>
              <a:rPr lang="en-US" sz="2070" spc="21" dirty="0">
                <a:latin typeface="Arial"/>
                <a:cs typeface="Arial"/>
              </a:rPr>
              <a:t> </a:t>
            </a:r>
            <a:r>
              <a:rPr lang="en-US" sz="2070" spc="-10" dirty="0">
                <a:latin typeface="Arial"/>
                <a:cs typeface="Arial"/>
              </a:rPr>
              <a:t>running: important action when a method is in an endless loop!).</a:t>
            </a:r>
            <a:endParaRPr lang="en-US" sz="2070" dirty="0">
              <a:latin typeface="Arial"/>
              <a:cs typeface="Arial"/>
            </a:endParaRPr>
          </a:p>
          <a:p>
            <a:pPr>
              <a:lnSpc>
                <a:spcPts val="2173"/>
              </a:lnSpc>
              <a:spcBef>
                <a:spcPts val="85"/>
              </a:spcBef>
              <a:buFont typeface="Arial"/>
              <a:buChar char="•"/>
            </a:pPr>
            <a:endParaRPr lang="en-US" sz="2173" dirty="0"/>
          </a:p>
          <a:p>
            <a:pPr marL="536901" indent="-523758">
              <a:buFont typeface="Arial"/>
              <a:buChar char="•"/>
              <a:tabLst>
                <a:tab pos="536901" algn="l"/>
              </a:tabLst>
            </a:pPr>
            <a:r>
              <a:rPr lang="en-US" sz="2070" spc="-10" dirty="0">
                <a:latin typeface="Arial"/>
                <a:cs typeface="Arial"/>
              </a:rPr>
              <a:t>Getting</a:t>
            </a:r>
            <a:r>
              <a:rPr lang="en-US" sz="2070" spc="83" dirty="0">
                <a:latin typeface="Arial"/>
                <a:cs typeface="Arial"/>
              </a:rPr>
              <a:t> </a:t>
            </a:r>
            <a:r>
              <a:rPr lang="en-US" sz="2070" spc="-16" dirty="0">
                <a:latin typeface="Arial"/>
                <a:cs typeface="Arial"/>
              </a:rPr>
              <a:t>a</a:t>
            </a:r>
            <a:r>
              <a:rPr lang="en-US" sz="2070" spc="83" dirty="0">
                <a:latin typeface="Arial"/>
                <a:cs typeface="Arial"/>
              </a:rPr>
              <a:t> </a:t>
            </a:r>
            <a:r>
              <a:rPr lang="en-US" sz="2070" spc="-10" dirty="0">
                <a:latin typeface="Arial"/>
                <a:cs typeface="Arial"/>
              </a:rPr>
              <a:t>run</a:t>
            </a:r>
            <a:r>
              <a:rPr lang="en-US" sz="2070" spc="83" dirty="0">
                <a:latin typeface="Arial"/>
                <a:cs typeface="Arial"/>
              </a:rPr>
              <a:t> </a:t>
            </a:r>
            <a:r>
              <a:rPr lang="en-US" sz="2070" spc="-10" dirty="0">
                <a:latin typeface="Arial"/>
                <a:cs typeface="Arial"/>
              </a:rPr>
              <a:t>time</a:t>
            </a:r>
            <a:r>
              <a:rPr lang="en-US" sz="2070" spc="83" dirty="0">
                <a:latin typeface="Arial"/>
                <a:cs typeface="Arial"/>
              </a:rPr>
              <a:t> </a:t>
            </a:r>
            <a:r>
              <a:rPr lang="en-US" sz="2070" spc="-10" dirty="0">
                <a:latin typeface="Arial"/>
                <a:cs typeface="Arial"/>
              </a:rPr>
              <a:t>erro</a:t>
            </a:r>
            <a:r>
              <a:rPr lang="en-US" sz="2070" spc="-124" dirty="0">
                <a:latin typeface="Arial"/>
                <a:cs typeface="Arial"/>
              </a:rPr>
              <a:t>r</a:t>
            </a:r>
            <a:r>
              <a:rPr lang="en-US" sz="2070" spc="-10" dirty="0">
                <a:latin typeface="Arial"/>
                <a:cs typeface="Arial"/>
              </a:rPr>
              <a:t>.</a:t>
            </a:r>
            <a:endParaRPr lang="en-US" sz="2070" dirty="0">
              <a:latin typeface="Arial"/>
              <a:cs typeface="Arial"/>
            </a:endParaRPr>
          </a:p>
        </p:txBody>
      </p:sp>
      <p:sp>
        <p:nvSpPr>
          <p:cNvPr id="4" name="Titel 3"/>
          <p:cNvSpPr>
            <a:spLocks noGrp="1"/>
          </p:cNvSpPr>
          <p:nvPr>
            <p:ph type="title"/>
          </p:nvPr>
        </p:nvSpPr>
        <p:spPr/>
        <p:txBody>
          <a:bodyPr/>
          <a:lstStyle/>
          <a:p>
            <a:r>
              <a:rPr lang="en-US" dirty="0" smtClean="0"/>
              <a:t>Opening the Debugger</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45457" y="1611927"/>
            <a:ext cx="9506720" cy="5194242"/>
          </a:xfrm>
          <a:prstGeom prst="rect">
            <a:avLst/>
          </a:prstGeom>
        </p:spPr>
        <p:txBody>
          <a:bodyPr vert="horz" wrap="square" lIns="0" tIns="0" rIns="0" bIns="0" rtlCol="0">
            <a:spAutoFit/>
          </a:bodyPr>
          <a:lstStyle/>
          <a:p>
            <a:pPr marL="536901" indent="-523758">
              <a:spcBef>
                <a:spcPts val="605"/>
              </a:spcBef>
              <a:buFont typeface="Arial"/>
              <a:buChar char="•"/>
              <a:tabLst>
                <a:tab pos="536901" algn="l"/>
                <a:tab pos="3278579" algn="l"/>
              </a:tabLst>
            </a:pPr>
            <a:r>
              <a:rPr sz="2000" b="1" spc="-16" dirty="0">
                <a:latin typeface="Arial"/>
                <a:cs typeface="Arial"/>
              </a:rPr>
              <a:t>Switch</a:t>
            </a:r>
            <a:r>
              <a:rPr sz="2000" b="1" spc="31" dirty="0">
                <a:latin typeface="Arial"/>
                <a:cs typeface="Arial"/>
              </a:rPr>
              <a:t> </a:t>
            </a:r>
            <a:r>
              <a:rPr sz="2000" b="1" spc="-10" dirty="0">
                <a:latin typeface="Arial"/>
                <a:cs typeface="Arial"/>
              </a:rPr>
              <a:t>to</a:t>
            </a:r>
            <a:r>
              <a:rPr sz="2000" b="1" spc="31" dirty="0">
                <a:latin typeface="Arial"/>
                <a:cs typeface="Arial"/>
              </a:rPr>
              <a:t> </a:t>
            </a:r>
            <a:r>
              <a:rPr sz="2000" b="1" spc="-16" dirty="0">
                <a:latin typeface="Arial"/>
                <a:cs typeface="Arial"/>
              </a:rPr>
              <a:t>Debugger</a:t>
            </a:r>
            <a:r>
              <a:rPr sz="2000" b="1" dirty="0">
                <a:latin typeface="Arial"/>
                <a:cs typeface="Arial"/>
              </a:rPr>
              <a:t>	</a:t>
            </a:r>
            <a:r>
              <a:rPr sz="2000" spc="-21" dirty="0">
                <a:latin typeface="Arial"/>
                <a:cs typeface="Arial"/>
              </a:rPr>
              <a:t>—</a:t>
            </a:r>
            <a:r>
              <a:rPr sz="2000" spc="31" dirty="0">
                <a:latin typeface="Arial"/>
                <a:cs typeface="Arial"/>
              </a:rPr>
              <a:t> </a:t>
            </a:r>
            <a:r>
              <a:rPr sz="2000" spc="-16" dirty="0">
                <a:latin typeface="Arial"/>
                <a:cs typeface="Arial"/>
              </a:rPr>
              <a:t>Opens</a:t>
            </a:r>
            <a:r>
              <a:rPr sz="2000" spc="31" dirty="0">
                <a:latin typeface="Arial"/>
                <a:cs typeface="Arial"/>
              </a:rPr>
              <a:t> </a:t>
            </a:r>
            <a:r>
              <a:rPr sz="2000" spc="-10" dirty="0">
                <a:latin typeface="Arial"/>
                <a:cs typeface="Arial"/>
              </a:rPr>
              <a:t>the</a:t>
            </a:r>
            <a:r>
              <a:rPr sz="2000" spc="31" dirty="0">
                <a:latin typeface="Arial"/>
                <a:cs typeface="Arial"/>
              </a:rPr>
              <a:t> </a:t>
            </a:r>
            <a:r>
              <a:rPr sz="2000" i="1" spc="-16" dirty="0">
                <a:latin typeface="Arial"/>
                <a:cs typeface="Arial"/>
              </a:rPr>
              <a:t>Debugger</a:t>
            </a:r>
            <a:r>
              <a:rPr sz="2000" i="1" spc="3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endParaRPr sz="2000" dirty="0">
              <a:latin typeface="Arial"/>
              <a:cs typeface="Arial"/>
            </a:endParaRPr>
          </a:p>
          <a:p>
            <a:pPr>
              <a:lnSpc>
                <a:spcPts val="2173"/>
              </a:lnSpc>
              <a:spcBef>
                <a:spcPts val="80"/>
              </a:spcBef>
              <a:buFont typeface="Arial"/>
              <a:buChar char="•"/>
            </a:pPr>
            <a:endParaRPr sz="2000" dirty="0"/>
          </a:p>
          <a:p>
            <a:pPr marL="536901" indent="-523758">
              <a:buFont typeface="Arial"/>
              <a:buChar char="•"/>
              <a:tabLst>
                <a:tab pos="536901" algn="l"/>
                <a:tab pos="2889539" algn="l"/>
              </a:tabLst>
            </a:pPr>
            <a:r>
              <a:rPr sz="2000" b="1" spc="-16" dirty="0">
                <a:latin typeface="Arial"/>
                <a:cs typeface="Arial"/>
              </a:rPr>
              <a:t>Stop</a:t>
            </a:r>
            <a:r>
              <a:rPr sz="2000" b="1" spc="-5" dirty="0">
                <a:latin typeface="Arial"/>
                <a:cs typeface="Arial"/>
              </a:rPr>
              <a:t> </a:t>
            </a:r>
            <a:r>
              <a:rPr sz="2000" b="1" spc="-16" dirty="0">
                <a:latin typeface="Arial"/>
                <a:cs typeface="Arial"/>
              </a:rPr>
              <a:t>on</a:t>
            </a:r>
            <a:r>
              <a:rPr sz="2000" b="1" spc="-5" dirty="0">
                <a:latin typeface="Arial"/>
                <a:cs typeface="Arial"/>
              </a:rPr>
              <a:t> </a:t>
            </a:r>
            <a:r>
              <a:rPr sz="2000" b="1" spc="-10" dirty="0">
                <a:latin typeface="Arial"/>
                <a:cs typeface="Arial"/>
              </a:rPr>
              <a:t>controls</a:t>
            </a:r>
            <a:r>
              <a:rPr sz="2000" b="1" dirty="0">
                <a:latin typeface="Arial"/>
                <a:cs typeface="Arial"/>
              </a:rPr>
              <a:t>	</a:t>
            </a:r>
            <a:r>
              <a:rPr sz="2000" spc="-21" dirty="0">
                <a:latin typeface="Arial"/>
                <a:cs typeface="Arial"/>
              </a:rPr>
              <a:t>—</a:t>
            </a:r>
            <a:r>
              <a:rPr sz="2000" spc="-5" dirty="0">
                <a:latin typeface="Arial"/>
                <a:cs typeface="Arial"/>
              </a:rPr>
              <a:t> </a:t>
            </a:r>
            <a:r>
              <a:rPr sz="2000" spc="-16" dirty="0">
                <a:latin typeface="Arial"/>
                <a:cs typeface="Arial"/>
              </a:rPr>
              <a:t>Opens</a:t>
            </a:r>
            <a:r>
              <a:rPr sz="2000" spc="-5" dirty="0">
                <a:latin typeface="Arial"/>
                <a:cs typeface="Arial"/>
              </a:rPr>
              <a:t> </a:t>
            </a:r>
            <a:r>
              <a:rPr sz="2000" spc="-10" dirty="0">
                <a:latin typeface="Arial"/>
                <a:cs typeface="Arial"/>
              </a:rPr>
              <a:t>the</a:t>
            </a:r>
            <a:r>
              <a:rPr sz="2000" spc="-5" dirty="0">
                <a:latin typeface="Arial"/>
                <a:cs typeface="Arial"/>
              </a:rPr>
              <a:t> </a:t>
            </a:r>
            <a:r>
              <a:rPr sz="2000" i="1" spc="-16" dirty="0">
                <a:latin typeface="Arial"/>
                <a:cs typeface="Arial"/>
              </a:rPr>
              <a:t>Debugger</a:t>
            </a:r>
            <a:r>
              <a:rPr sz="2000" i="1" spc="-5" dirty="0">
                <a:latin typeface="Arial"/>
                <a:cs typeface="Arial"/>
              </a:rPr>
              <a:t> </a:t>
            </a:r>
            <a:r>
              <a:rPr sz="2000" spc="-16" dirty="0">
                <a:latin typeface="Arial"/>
                <a:cs typeface="Arial"/>
              </a:rPr>
              <a:t>whenever</a:t>
            </a:r>
            <a:r>
              <a:rPr sz="2000" spc="-5" dirty="0">
                <a:latin typeface="Arial"/>
                <a:cs typeface="Arial"/>
              </a:rPr>
              <a:t> </a:t>
            </a:r>
            <a:r>
              <a:rPr sz="2000" spc="-16" dirty="0">
                <a:latin typeface="Arial"/>
                <a:cs typeface="Arial"/>
              </a:rPr>
              <a:t>a</a:t>
            </a:r>
            <a:r>
              <a:rPr sz="2000" spc="-5" dirty="0">
                <a:latin typeface="Arial"/>
                <a:cs typeface="Arial"/>
              </a:rPr>
              <a:t> </a:t>
            </a:r>
            <a:r>
              <a:rPr sz="2000" spc="-10" dirty="0">
                <a:latin typeface="Arial"/>
                <a:cs typeface="Arial"/>
              </a:rPr>
              <a:t>control</a:t>
            </a:r>
            <a:r>
              <a:rPr sz="2000" spc="-5" dirty="0">
                <a:latin typeface="Arial"/>
                <a:cs typeface="Arial"/>
              </a:rPr>
              <a:t> </a:t>
            </a:r>
            <a:r>
              <a:rPr sz="2000" spc="-10" dirty="0">
                <a:latin typeface="Arial"/>
                <a:cs typeface="Arial"/>
              </a:rPr>
              <a:t>is</a:t>
            </a:r>
            <a:r>
              <a:rPr sz="2000" spc="-5" dirty="0">
                <a:latin typeface="Arial"/>
                <a:cs typeface="Arial"/>
              </a:rPr>
              <a:t> </a:t>
            </a:r>
            <a:r>
              <a:rPr sz="2000" spc="-10" dirty="0">
                <a:latin typeface="Arial"/>
                <a:cs typeface="Arial"/>
              </a:rPr>
              <a:t>triggered.</a:t>
            </a:r>
            <a:endParaRPr sz="2000" dirty="0">
              <a:latin typeface="Arial"/>
              <a:cs typeface="Arial"/>
            </a:endParaRPr>
          </a:p>
          <a:p>
            <a:pPr>
              <a:lnSpc>
                <a:spcPts val="2484"/>
              </a:lnSpc>
              <a:spcBef>
                <a:spcPts val="26"/>
              </a:spcBef>
              <a:buFont typeface="Arial"/>
              <a:buChar char="•"/>
            </a:pPr>
            <a:endParaRPr sz="2000" dirty="0"/>
          </a:p>
          <a:p>
            <a:pPr marL="536901" marR="893082" indent="-523758">
              <a:lnSpc>
                <a:spcPts val="2266"/>
              </a:lnSpc>
              <a:buFont typeface="Arial"/>
              <a:buChar char="•"/>
              <a:tabLst>
                <a:tab pos="536901" algn="l"/>
                <a:tab pos="3105088" algn="l"/>
              </a:tabLst>
            </a:pPr>
            <a:r>
              <a:rPr sz="2000" b="1" spc="-16" dirty="0">
                <a:latin typeface="Arial"/>
                <a:cs typeface="Arial"/>
              </a:rPr>
              <a:t>Stop</a:t>
            </a:r>
            <a:r>
              <a:rPr sz="2000" b="1" spc="109" dirty="0">
                <a:latin typeface="Arial"/>
                <a:cs typeface="Arial"/>
              </a:rPr>
              <a:t> </a:t>
            </a:r>
            <a:r>
              <a:rPr sz="2000" b="1" spc="-16" dirty="0">
                <a:latin typeface="Arial"/>
                <a:cs typeface="Arial"/>
              </a:rPr>
              <a:t>on</a:t>
            </a:r>
            <a:r>
              <a:rPr sz="2000" b="1" spc="109" dirty="0">
                <a:latin typeface="Arial"/>
                <a:cs typeface="Arial"/>
              </a:rPr>
              <a:t> </a:t>
            </a:r>
            <a:r>
              <a:rPr sz="2000" b="1" spc="-16" dirty="0">
                <a:latin typeface="Arial"/>
                <a:cs typeface="Arial"/>
              </a:rPr>
              <a:t>Formulas</a:t>
            </a:r>
            <a:r>
              <a:rPr sz="2000" b="1" dirty="0">
                <a:latin typeface="Arial"/>
                <a:cs typeface="Arial"/>
              </a:rPr>
              <a:t>	</a:t>
            </a:r>
            <a:r>
              <a:rPr sz="2000" spc="-21" dirty="0">
                <a:latin typeface="Arial"/>
                <a:cs typeface="Arial"/>
              </a:rPr>
              <a:t>—</a:t>
            </a:r>
            <a:r>
              <a:rPr sz="2000" spc="109" dirty="0">
                <a:latin typeface="Arial"/>
                <a:cs typeface="Arial"/>
              </a:rPr>
              <a:t> </a:t>
            </a:r>
            <a:r>
              <a:rPr sz="2000" spc="-16" dirty="0">
                <a:latin typeface="Arial"/>
                <a:cs typeface="Arial"/>
              </a:rPr>
              <a:t>Opens</a:t>
            </a:r>
            <a:r>
              <a:rPr sz="2000" spc="109" dirty="0">
                <a:latin typeface="Arial"/>
                <a:cs typeface="Arial"/>
              </a:rPr>
              <a:t> </a:t>
            </a:r>
            <a:r>
              <a:rPr sz="2000" spc="-10" dirty="0">
                <a:latin typeface="Arial"/>
                <a:cs typeface="Arial"/>
              </a:rPr>
              <a:t>the</a:t>
            </a:r>
            <a:r>
              <a:rPr sz="2000" spc="109" dirty="0">
                <a:latin typeface="Arial"/>
                <a:cs typeface="Arial"/>
              </a:rPr>
              <a:t> </a:t>
            </a:r>
            <a:r>
              <a:rPr sz="2000" i="1" spc="-16" dirty="0">
                <a:latin typeface="Arial"/>
                <a:cs typeface="Arial"/>
              </a:rPr>
              <a:t>Debugger</a:t>
            </a:r>
            <a:r>
              <a:rPr sz="2000" i="1" spc="109" dirty="0">
                <a:latin typeface="Arial"/>
                <a:cs typeface="Arial"/>
              </a:rPr>
              <a:t> </a:t>
            </a:r>
            <a:r>
              <a:rPr sz="2000" spc="-16" dirty="0">
                <a:latin typeface="Arial"/>
                <a:cs typeface="Arial"/>
              </a:rPr>
              <a:t>whenever</a:t>
            </a:r>
            <a:r>
              <a:rPr sz="2000" spc="109" dirty="0">
                <a:latin typeface="Arial"/>
                <a:cs typeface="Arial"/>
              </a:rPr>
              <a:t> </a:t>
            </a:r>
            <a:r>
              <a:rPr sz="2000" spc="-16" dirty="0">
                <a:latin typeface="Arial"/>
                <a:cs typeface="Arial"/>
              </a:rPr>
              <a:t>a</a:t>
            </a:r>
            <a:r>
              <a:rPr sz="2000" spc="109" dirty="0">
                <a:latin typeface="Arial"/>
                <a:cs typeface="Arial"/>
              </a:rPr>
              <a:t> </a:t>
            </a:r>
            <a:r>
              <a:rPr sz="2000" spc="-10" dirty="0">
                <a:latin typeface="Arial"/>
                <a:cs typeface="Arial"/>
              </a:rPr>
              <a:t>formula</a:t>
            </a:r>
            <a:r>
              <a:rPr sz="2000" spc="109" dirty="0">
                <a:latin typeface="Arial"/>
                <a:cs typeface="Arial"/>
              </a:rPr>
              <a:t> </a:t>
            </a:r>
            <a:r>
              <a:rPr sz="2000" spc="-10" dirty="0">
                <a:latin typeface="Arial"/>
                <a:cs typeface="Arial"/>
              </a:rPr>
              <a:t>is calculated.</a:t>
            </a:r>
            <a:endParaRPr sz="2000" dirty="0">
              <a:latin typeface="Arial"/>
              <a:cs typeface="Arial"/>
            </a:endParaRPr>
          </a:p>
          <a:p>
            <a:pPr>
              <a:lnSpc>
                <a:spcPts val="2380"/>
              </a:lnSpc>
              <a:spcBef>
                <a:spcPts val="90"/>
              </a:spcBef>
              <a:buFont typeface="Arial"/>
              <a:buChar char="•"/>
            </a:pPr>
            <a:endParaRPr sz="2000" dirty="0"/>
          </a:p>
          <a:p>
            <a:pPr marL="536901" marR="6572" indent="-523758">
              <a:lnSpc>
                <a:spcPts val="2266"/>
              </a:lnSpc>
              <a:buFont typeface="Arial"/>
              <a:buChar char="•"/>
              <a:tabLst>
                <a:tab pos="536901" algn="l"/>
                <a:tab pos="3367953" algn="l"/>
              </a:tabLst>
            </a:pPr>
            <a:r>
              <a:rPr sz="2000" b="1" spc="-16" dirty="0">
                <a:latin typeface="Arial"/>
                <a:cs typeface="Arial"/>
              </a:rPr>
              <a:t>Stop</a:t>
            </a:r>
            <a:r>
              <a:rPr sz="2000" b="1" spc="-36" dirty="0">
                <a:latin typeface="Arial"/>
                <a:cs typeface="Arial"/>
              </a:rPr>
              <a:t> </a:t>
            </a:r>
            <a:r>
              <a:rPr sz="2000" b="1" spc="-16" dirty="0">
                <a:latin typeface="Arial"/>
                <a:cs typeface="Arial"/>
              </a:rPr>
              <a:t>on</a:t>
            </a:r>
            <a:r>
              <a:rPr sz="2000" b="1" spc="-36" dirty="0">
                <a:latin typeface="Arial"/>
                <a:cs typeface="Arial"/>
              </a:rPr>
              <a:t> </a:t>
            </a:r>
            <a:r>
              <a:rPr sz="2000" b="1" spc="-16" dirty="0">
                <a:latin typeface="Arial"/>
                <a:cs typeface="Arial"/>
              </a:rPr>
              <a:t>Subroutines</a:t>
            </a:r>
            <a:r>
              <a:rPr sz="2000" b="1" dirty="0">
                <a:latin typeface="Arial"/>
                <a:cs typeface="Arial"/>
              </a:rPr>
              <a:t>	</a:t>
            </a:r>
            <a:r>
              <a:rPr sz="2000" spc="-21" dirty="0">
                <a:latin typeface="Arial"/>
                <a:cs typeface="Arial"/>
              </a:rPr>
              <a:t>—</a:t>
            </a:r>
            <a:r>
              <a:rPr sz="2000" spc="-36" dirty="0">
                <a:latin typeface="Arial"/>
                <a:cs typeface="Arial"/>
              </a:rPr>
              <a:t> </a:t>
            </a:r>
            <a:r>
              <a:rPr sz="2000" spc="-16" dirty="0">
                <a:latin typeface="Arial"/>
                <a:cs typeface="Arial"/>
              </a:rPr>
              <a:t>Opens</a:t>
            </a:r>
            <a:r>
              <a:rPr sz="2000" spc="-36" dirty="0">
                <a:latin typeface="Arial"/>
                <a:cs typeface="Arial"/>
              </a:rPr>
              <a:t> </a:t>
            </a:r>
            <a:r>
              <a:rPr sz="2000" spc="-10" dirty="0">
                <a:latin typeface="Arial"/>
                <a:cs typeface="Arial"/>
              </a:rPr>
              <a:t>the</a:t>
            </a:r>
            <a:r>
              <a:rPr sz="2000" spc="-36" dirty="0">
                <a:latin typeface="Arial"/>
                <a:cs typeface="Arial"/>
              </a:rPr>
              <a:t> </a:t>
            </a:r>
            <a:r>
              <a:rPr sz="2000" i="1" spc="-16" dirty="0">
                <a:latin typeface="Arial"/>
                <a:cs typeface="Arial"/>
              </a:rPr>
              <a:t>Debugger</a:t>
            </a:r>
            <a:r>
              <a:rPr sz="2000" i="1" spc="-36" dirty="0">
                <a:latin typeface="Arial"/>
                <a:cs typeface="Arial"/>
              </a:rPr>
              <a:t> </a:t>
            </a:r>
            <a:r>
              <a:rPr sz="2000" spc="-16" dirty="0">
                <a:latin typeface="Arial"/>
                <a:cs typeface="Arial"/>
              </a:rPr>
              <a:t>whenever</a:t>
            </a:r>
            <a:r>
              <a:rPr sz="2000" spc="-36" dirty="0">
                <a:latin typeface="Arial"/>
                <a:cs typeface="Arial"/>
              </a:rPr>
              <a:t> </a:t>
            </a:r>
            <a:r>
              <a:rPr sz="2000" spc="-16" dirty="0">
                <a:latin typeface="Arial"/>
                <a:cs typeface="Arial"/>
              </a:rPr>
              <a:t>a</a:t>
            </a:r>
            <a:r>
              <a:rPr sz="2000" spc="-36" dirty="0">
                <a:latin typeface="Arial"/>
                <a:cs typeface="Arial"/>
              </a:rPr>
              <a:t> </a:t>
            </a:r>
            <a:r>
              <a:rPr sz="2000" spc="-16" dirty="0">
                <a:latin typeface="Arial"/>
                <a:cs typeface="Arial"/>
              </a:rPr>
              <a:t>method</a:t>
            </a:r>
            <a:r>
              <a:rPr sz="2000" spc="-36" dirty="0">
                <a:latin typeface="Arial"/>
                <a:cs typeface="Arial"/>
              </a:rPr>
              <a:t> </a:t>
            </a:r>
            <a:r>
              <a:rPr sz="2000" spc="-10" dirty="0">
                <a:latin typeface="Arial"/>
                <a:cs typeface="Arial"/>
              </a:rPr>
              <a:t>is</a:t>
            </a:r>
            <a:r>
              <a:rPr sz="2000" spc="-36" dirty="0">
                <a:latin typeface="Arial"/>
                <a:cs typeface="Arial"/>
              </a:rPr>
              <a:t> </a:t>
            </a:r>
            <a:r>
              <a:rPr sz="2000" spc="-10" dirty="0">
                <a:latin typeface="Arial"/>
                <a:cs typeface="Arial"/>
              </a:rPr>
              <a:t>called by</a:t>
            </a:r>
            <a:r>
              <a:rPr sz="2000" spc="98" dirty="0">
                <a:latin typeface="Arial"/>
                <a:cs typeface="Arial"/>
              </a:rPr>
              <a:t> </a:t>
            </a:r>
            <a:r>
              <a:rPr sz="2000" spc="-16" dirty="0">
                <a:latin typeface="Arial"/>
                <a:cs typeface="Arial"/>
              </a:rPr>
              <a:t>a</a:t>
            </a:r>
            <a:r>
              <a:rPr sz="2000" spc="98" dirty="0">
                <a:latin typeface="Arial"/>
                <a:cs typeface="Arial"/>
              </a:rPr>
              <a:t> </a:t>
            </a:r>
            <a:r>
              <a:rPr sz="2000" spc="-16" dirty="0">
                <a:latin typeface="Arial"/>
                <a:cs typeface="Arial"/>
              </a:rPr>
              <a:t>method.</a:t>
            </a:r>
            <a:endParaRPr sz="2000" dirty="0">
              <a:latin typeface="Arial"/>
              <a:cs typeface="Arial"/>
            </a:endParaRPr>
          </a:p>
          <a:p>
            <a:pPr>
              <a:lnSpc>
                <a:spcPts val="2173"/>
              </a:lnSpc>
              <a:spcBef>
                <a:spcPts val="40"/>
              </a:spcBef>
              <a:buFont typeface="Arial"/>
              <a:buChar char="•"/>
            </a:pPr>
            <a:endParaRPr sz="2000" dirty="0"/>
          </a:p>
          <a:p>
            <a:pPr marL="536901" indent="-523758">
              <a:buFont typeface="Arial"/>
              <a:buChar char="•"/>
              <a:tabLst>
                <a:tab pos="536901" algn="l"/>
                <a:tab pos="3199062" algn="l"/>
              </a:tabLst>
            </a:pPr>
            <a:r>
              <a:rPr sz="2000" b="1" spc="-16" dirty="0">
                <a:latin typeface="Arial"/>
                <a:cs typeface="Arial"/>
              </a:rPr>
              <a:t>Ignore</a:t>
            </a:r>
            <a:r>
              <a:rPr sz="2000" b="1" spc="21" dirty="0">
                <a:latin typeface="Arial"/>
                <a:cs typeface="Arial"/>
              </a:rPr>
              <a:t> </a:t>
            </a:r>
            <a:r>
              <a:rPr sz="2000" b="1" spc="-16" dirty="0">
                <a:latin typeface="Arial"/>
                <a:cs typeface="Arial"/>
              </a:rPr>
              <a:t>Breakpoints</a:t>
            </a:r>
            <a:r>
              <a:rPr sz="2000" b="1" dirty="0">
                <a:latin typeface="Arial"/>
                <a:cs typeface="Arial"/>
              </a:rPr>
              <a:t>	</a:t>
            </a:r>
            <a:r>
              <a:rPr sz="2000" spc="-10" dirty="0">
                <a:latin typeface="Arial"/>
                <a:cs typeface="Arial"/>
              </a:rPr>
              <a:t>-</a:t>
            </a:r>
            <a:r>
              <a:rPr sz="2000" spc="21" dirty="0">
                <a:latin typeface="Arial"/>
                <a:cs typeface="Arial"/>
              </a:rPr>
              <a:t> </a:t>
            </a:r>
            <a:r>
              <a:rPr sz="2000" spc="-10" dirty="0">
                <a:latin typeface="Arial"/>
                <a:cs typeface="Arial"/>
              </a:rPr>
              <a:t>Ignores</a:t>
            </a:r>
            <a:r>
              <a:rPr sz="2000" spc="21" dirty="0">
                <a:latin typeface="Arial"/>
                <a:cs typeface="Arial"/>
              </a:rPr>
              <a:t> </a:t>
            </a:r>
            <a:r>
              <a:rPr sz="2000" spc="-10" dirty="0">
                <a:latin typeface="Arial"/>
                <a:cs typeface="Arial"/>
              </a:rPr>
              <a:t>all</a:t>
            </a:r>
            <a:r>
              <a:rPr sz="2000" spc="21" dirty="0">
                <a:latin typeface="Arial"/>
                <a:cs typeface="Arial"/>
              </a:rPr>
              <a:t> </a:t>
            </a:r>
            <a:r>
              <a:rPr sz="2000" spc="-10" dirty="0">
                <a:latin typeface="Arial"/>
                <a:cs typeface="Arial"/>
              </a:rPr>
              <a:t>user</a:t>
            </a:r>
            <a:r>
              <a:rPr sz="2000" spc="21" dirty="0">
                <a:latin typeface="Arial"/>
                <a:cs typeface="Arial"/>
              </a:rPr>
              <a:t> </a:t>
            </a:r>
            <a:r>
              <a:rPr sz="2000" spc="-10" dirty="0">
                <a:latin typeface="Arial"/>
                <a:cs typeface="Arial"/>
              </a:rPr>
              <a:t>defined</a:t>
            </a:r>
            <a:r>
              <a:rPr sz="2000" spc="21" dirty="0">
                <a:latin typeface="Arial"/>
                <a:cs typeface="Arial"/>
              </a:rPr>
              <a:t> </a:t>
            </a:r>
            <a:r>
              <a:rPr sz="2000" spc="-10" dirty="0">
                <a:latin typeface="Arial"/>
                <a:cs typeface="Arial"/>
              </a:rPr>
              <a:t>breakpoints.</a:t>
            </a:r>
            <a:endParaRPr sz="2000" dirty="0">
              <a:latin typeface="Arial"/>
              <a:cs typeface="Arial"/>
            </a:endParaRPr>
          </a:p>
          <a:p>
            <a:pPr>
              <a:lnSpc>
                <a:spcPts val="2173"/>
              </a:lnSpc>
              <a:spcBef>
                <a:spcPts val="80"/>
              </a:spcBef>
              <a:buFont typeface="Arial"/>
              <a:buChar char="•"/>
            </a:pPr>
            <a:endParaRPr sz="2000" dirty="0"/>
          </a:p>
          <a:p>
            <a:pPr marL="536901" indent="-523758">
              <a:buFont typeface="Arial"/>
              <a:buChar char="•"/>
              <a:tabLst>
                <a:tab pos="536901" algn="l"/>
              </a:tabLst>
            </a:pPr>
            <a:r>
              <a:rPr sz="2000" b="1" spc="-16" dirty="0">
                <a:latin typeface="Arial"/>
                <a:cs typeface="Arial"/>
              </a:rPr>
              <a:t>Ignore</a:t>
            </a:r>
            <a:r>
              <a:rPr sz="2000" b="1" spc="16" dirty="0">
                <a:latin typeface="Arial"/>
                <a:cs typeface="Arial"/>
              </a:rPr>
              <a:t> </a:t>
            </a:r>
            <a:r>
              <a:rPr sz="2000" b="1" spc="-10" dirty="0">
                <a:latin typeface="Arial"/>
                <a:cs typeface="Arial"/>
              </a:rPr>
              <a:t>Errors</a:t>
            </a:r>
            <a:r>
              <a:rPr sz="2000" b="1" spc="16" dirty="0">
                <a:latin typeface="Arial"/>
                <a:cs typeface="Arial"/>
              </a:rPr>
              <a:t> </a:t>
            </a:r>
            <a:r>
              <a:rPr sz="2000" spc="-21" dirty="0">
                <a:latin typeface="Arial"/>
                <a:cs typeface="Arial"/>
              </a:rPr>
              <a:t>—</a:t>
            </a:r>
            <a:r>
              <a:rPr sz="2000" spc="16" dirty="0">
                <a:latin typeface="Arial"/>
                <a:cs typeface="Arial"/>
              </a:rPr>
              <a:t> </a:t>
            </a:r>
            <a:r>
              <a:rPr sz="2000" spc="-10" dirty="0">
                <a:latin typeface="Arial"/>
                <a:cs typeface="Arial"/>
              </a:rPr>
              <a:t>Ignores</a:t>
            </a:r>
            <a:r>
              <a:rPr sz="2000" spc="16" dirty="0">
                <a:latin typeface="Arial"/>
                <a:cs typeface="Arial"/>
              </a:rPr>
              <a:t> </a:t>
            </a:r>
            <a:r>
              <a:rPr sz="2000" spc="-10" dirty="0">
                <a:latin typeface="Arial"/>
                <a:cs typeface="Arial"/>
              </a:rPr>
              <a:t>errors</a:t>
            </a:r>
            <a:r>
              <a:rPr sz="2000" spc="16" dirty="0">
                <a:latin typeface="Arial"/>
                <a:cs typeface="Arial"/>
              </a:rPr>
              <a:t> </a:t>
            </a:r>
            <a:r>
              <a:rPr sz="2000" spc="-10" dirty="0">
                <a:latin typeface="Arial"/>
                <a:cs typeface="Arial"/>
              </a:rPr>
              <a:t>in</a:t>
            </a:r>
            <a:r>
              <a:rPr sz="2000" spc="16" dirty="0">
                <a:latin typeface="Arial"/>
                <a:cs typeface="Arial"/>
              </a:rPr>
              <a:t> </a:t>
            </a:r>
            <a:r>
              <a:rPr sz="2000" spc="-16" dirty="0">
                <a:latin typeface="Arial"/>
                <a:cs typeface="Arial"/>
              </a:rPr>
              <a:t>methods,</a:t>
            </a:r>
            <a:r>
              <a:rPr sz="2000" spc="21" dirty="0">
                <a:latin typeface="Arial"/>
                <a:cs typeface="Arial"/>
              </a:rPr>
              <a:t> </a:t>
            </a:r>
            <a:r>
              <a:rPr sz="2000" spc="-10" dirty="0">
                <a:latin typeface="Arial"/>
                <a:cs typeface="Arial"/>
              </a:rPr>
              <a:t>simulation</a:t>
            </a:r>
            <a:r>
              <a:rPr sz="2000" spc="16" dirty="0">
                <a:latin typeface="Arial"/>
                <a:cs typeface="Arial"/>
              </a:rPr>
              <a:t> </a:t>
            </a:r>
            <a:r>
              <a:rPr sz="2000" spc="-10" dirty="0">
                <a:latin typeface="Arial"/>
                <a:cs typeface="Arial"/>
              </a:rPr>
              <a:t>continues.</a:t>
            </a:r>
            <a:endParaRPr sz="2000" dirty="0">
              <a:latin typeface="Arial"/>
              <a:cs typeface="Arial"/>
            </a:endParaRPr>
          </a:p>
          <a:p>
            <a:pPr>
              <a:lnSpc>
                <a:spcPts val="2173"/>
              </a:lnSpc>
              <a:spcBef>
                <a:spcPts val="80"/>
              </a:spcBef>
              <a:buFont typeface="Arial"/>
              <a:buChar char="•"/>
            </a:pPr>
            <a:endParaRPr sz="2000" dirty="0"/>
          </a:p>
          <a:p>
            <a:pPr marL="536901" indent="-523758">
              <a:buFont typeface="Arial"/>
              <a:buChar char="•"/>
              <a:tabLst>
                <a:tab pos="536901" algn="l"/>
              </a:tabLst>
            </a:pPr>
            <a:r>
              <a:rPr sz="2000" b="1" spc="-16" dirty="0">
                <a:latin typeface="Arial"/>
                <a:cs typeface="Arial"/>
              </a:rPr>
              <a:t>Ignore</a:t>
            </a:r>
            <a:r>
              <a:rPr sz="2000" b="1" spc="21" dirty="0">
                <a:latin typeface="Arial"/>
                <a:cs typeface="Arial"/>
              </a:rPr>
              <a:t> </a:t>
            </a:r>
            <a:r>
              <a:rPr sz="2000" b="1" spc="-10" dirty="0">
                <a:latin typeface="Arial"/>
                <a:cs typeface="Arial"/>
              </a:rPr>
              <a:t>Errors</a:t>
            </a:r>
            <a:r>
              <a:rPr sz="2000" b="1" spc="21" dirty="0">
                <a:latin typeface="Arial"/>
                <a:cs typeface="Arial"/>
              </a:rPr>
              <a:t> </a:t>
            </a:r>
            <a:r>
              <a:rPr sz="2000" b="1" spc="-10" dirty="0">
                <a:latin typeface="Arial"/>
                <a:cs typeface="Arial"/>
              </a:rPr>
              <a:t>in</a:t>
            </a:r>
            <a:r>
              <a:rPr sz="2000" b="1" spc="21" dirty="0">
                <a:latin typeface="Arial"/>
                <a:cs typeface="Arial"/>
              </a:rPr>
              <a:t> </a:t>
            </a:r>
            <a:r>
              <a:rPr sz="2000" b="1" spc="-16" dirty="0">
                <a:latin typeface="Arial"/>
                <a:cs typeface="Arial"/>
              </a:rPr>
              <a:t>Formulas</a:t>
            </a:r>
            <a:r>
              <a:rPr sz="2000" b="1" spc="21" dirty="0">
                <a:latin typeface="Arial"/>
                <a:cs typeface="Arial"/>
              </a:rPr>
              <a:t> </a:t>
            </a:r>
            <a:r>
              <a:rPr sz="2000" spc="-21" dirty="0">
                <a:latin typeface="Arial"/>
                <a:cs typeface="Arial"/>
              </a:rPr>
              <a:t>—</a:t>
            </a:r>
            <a:r>
              <a:rPr sz="2000" spc="21" dirty="0">
                <a:latin typeface="Arial"/>
                <a:cs typeface="Arial"/>
              </a:rPr>
              <a:t> </a:t>
            </a:r>
            <a:r>
              <a:rPr sz="2000" spc="-10" dirty="0">
                <a:latin typeface="Arial"/>
                <a:cs typeface="Arial"/>
              </a:rPr>
              <a:t>Ignores</a:t>
            </a:r>
            <a:r>
              <a:rPr sz="2000" spc="21" dirty="0">
                <a:latin typeface="Arial"/>
                <a:cs typeface="Arial"/>
              </a:rPr>
              <a:t> </a:t>
            </a:r>
            <a:r>
              <a:rPr sz="2000" spc="-10" dirty="0">
                <a:latin typeface="Arial"/>
                <a:cs typeface="Arial"/>
              </a:rPr>
              <a:t>errors</a:t>
            </a:r>
            <a:r>
              <a:rPr sz="2000" spc="21" dirty="0">
                <a:latin typeface="Arial"/>
                <a:cs typeface="Arial"/>
              </a:rPr>
              <a:t> </a:t>
            </a:r>
            <a:r>
              <a:rPr sz="2000" spc="-10" dirty="0">
                <a:latin typeface="Arial"/>
                <a:cs typeface="Arial"/>
              </a:rPr>
              <a:t>within</a:t>
            </a:r>
            <a:r>
              <a:rPr sz="2000" spc="21" dirty="0">
                <a:latin typeface="Arial"/>
                <a:cs typeface="Arial"/>
              </a:rPr>
              <a:t> </a:t>
            </a:r>
            <a:r>
              <a:rPr sz="2000" spc="-10" dirty="0">
                <a:latin typeface="Arial"/>
                <a:cs typeface="Arial"/>
              </a:rPr>
              <a:t>formulas.</a:t>
            </a:r>
            <a:endParaRPr sz="2000" dirty="0">
              <a:latin typeface="Arial"/>
              <a:cs typeface="Arial"/>
            </a:endParaRPr>
          </a:p>
          <a:p>
            <a:pPr>
              <a:lnSpc>
                <a:spcPts val="2173"/>
              </a:lnSpc>
              <a:spcBef>
                <a:spcPts val="80"/>
              </a:spcBef>
              <a:buFont typeface="Arial"/>
              <a:buChar char="•"/>
            </a:pPr>
            <a:endParaRPr sz="2000" dirty="0"/>
          </a:p>
          <a:p>
            <a:pPr marL="536901" indent="-523758">
              <a:buFont typeface="Arial"/>
              <a:buChar char="•"/>
              <a:tabLst>
                <a:tab pos="536901" algn="l"/>
              </a:tabLst>
            </a:pPr>
            <a:r>
              <a:rPr sz="2000" b="1" spc="-16" dirty="0">
                <a:latin typeface="Arial"/>
                <a:cs typeface="Arial"/>
              </a:rPr>
              <a:t>Remove</a:t>
            </a:r>
            <a:r>
              <a:rPr sz="2000" b="1" spc="57" dirty="0">
                <a:latin typeface="Arial"/>
                <a:cs typeface="Arial"/>
              </a:rPr>
              <a:t> </a:t>
            </a:r>
            <a:r>
              <a:rPr sz="2000" b="1" spc="-16" dirty="0">
                <a:latin typeface="Arial"/>
                <a:cs typeface="Arial"/>
              </a:rPr>
              <a:t>Breakpoints</a:t>
            </a:r>
            <a:r>
              <a:rPr sz="2000" b="1" spc="57" dirty="0">
                <a:latin typeface="Arial"/>
                <a:cs typeface="Arial"/>
              </a:rPr>
              <a:t> </a:t>
            </a:r>
            <a:r>
              <a:rPr sz="2000" b="1" spc="-10" dirty="0">
                <a:latin typeface="Arial"/>
                <a:cs typeface="Arial"/>
              </a:rPr>
              <a:t>in</a:t>
            </a:r>
            <a:r>
              <a:rPr sz="2000" b="1" spc="57" dirty="0">
                <a:latin typeface="Arial"/>
                <a:cs typeface="Arial"/>
              </a:rPr>
              <a:t> </a:t>
            </a:r>
            <a:r>
              <a:rPr sz="2000" b="1" spc="-10" dirty="0">
                <a:latin typeface="Arial"/>
                <a:cs typeface="Arial"/>
              </a:rPr>
              <a:t>All</a:t>
            </a:r>
            <a:r>
              <a:rPr sz="2000" b="1" spc="57" dirty="0">
                <a:latin typeface="Arial"/>
                <a:cs typeface="Arial"/>
              </a:rPr>
              <a:t> </a:t>
            </a:r>
            <a:r>
              <a:rPr sz="2000" b="1" spc="-16" dirty="0">
                <a:latin typeface="Arial"/>
                <a:cs typeface="Arial"/>
              </a:rPr>
              <a:t>Methods</a:t>
            </a:r>
            <a:endParaRPr sz="2000" dirty="0">
              <a:latin typeface="Arial"/>
              <a:cs typeface="Arial"/>
            </a:endParaRPr>
          </a:p>
        </p:txBody>
      </p:sp>
      <p:sp>
        <p:nvSpPr>
          <p:cNvPr id="9" name="Titel 8"/>
          <p:cNvSpPr>
            <a:spLocks noGrp="1"/>
          </p:cNvSpPr>
          <p:nvPr>
            <p:ph type="title"/>
          </p:nvPr>
        </p:nvSpPr>
        <p:spPr/>
        <p:txBody>
          <a:bodyPr/>
          <a:lstStyle/>
          <a:p>
            <a:r>
              <a:rPr lang="en-US" dirty="0" smtClean="0"/>
              <a:t>The Debugger Ribbon</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7" y="1676923"/>
            <a:ext cx="9506720" cy="1221014"/>
          </a:xfrm>
          <a:prstGeom prst="rect">
            <a:avLst/>
          </a:prstGeom>
        </p:spPr>
        <p:txBody>
          <a:bodyPr vert="horz" wrap="square" lIns="0" tIns="0" rIns="0" bIns="0" rtlCol="0">
            <a:spAutoFit/>
          </a:bodyPr>
          <a:lstStyle/>
          <a:p>
            <a:pPr marL="13143" marR="6572">
              <a:lnSpc>
                <a:spcPts val="2266"/>
              </a:lnSpc>
            </a:pPr>
            <a:r>
              <a:rPr sz="2000" spc="-16" dirty="0">
                <a:latin typeface="Arial"/>
                <a:cs typeface="Arial"/>
              </a:rPr>
              <a:t>The</a:t>
            </a:r>
            <a:r>
              <a:rPr sz="2000" spc="10" dirty="0">
                <a:latin typeface="Arial"/>
                <a:cs typeface="Arial"/>
              </a:rPr>
              <a:t> </a:t>
            </a:r>
            <a:r>
              <a:rPr sz="2000" spc="-16" dirty="0">
                <a:latin typeface="Arial"/>
                <a:cs typeface="Arial"/>
              </a:rPr>
              <a:t>Debugger</a:t>
            </a:r>
            <a:r>
              <a:rPr sz="2000" spc="10" dirty="0">
                <a:latin typeface="Arial"/>
                <a:cs typeface="Arial"/>
              </a:rPr>
              <a:t> </a:t>
            </a:r>
            <a:r>
              <a:rPr sz="2000" spc="-16" dirty="0">
                <a:latin typeface="Arial"/>
                <a:cs typeface="Arial"/>
              </a:rPr>
              <a:t>window</a:t>
            </a:r>
            <a:r>
              <a:rPr sz="2000" spc="10" dirty="0">
                <a:latin typeface="Arial"/>
                <a:cs typeface="Arial"/>
              </a:rPr>
              <a:t> </a:t>
            </a:r>
            <a:r>
              <a:rPr sz="2000" spc="-10" dirty="0">
                <a:latin typeface="Arial"/>
                <a:cs typeface="Arial"/>
              </a:rPr>
              <a:t>is</a:t>
            </a:r>
            <a:r>
              <a:rPr sz="2000" spc="10" dirty="0">
                <a:latin typeface="Arial"/>
                <a:cs typeface="Arial"/>
              </a:rPr>
              <a:t> </a:t>
            </a:r>
            <a:r>
              <a:rPr sz="2000" spc="-10" dirty="0">
                <a:latin typeface="Arial"/>
                <a:cs typeface="Arial"/>
              </a:rPr>
              <a:t>almost</a:t>
            </a:r>
            <a:r>
              <a:rPr sz="2000" spc="10" dirty="0">
                <a:latin typeface="Arial"/>
                <a:cs typeface="Arial"/>
              </a:rPr>
              <a:t> </a:t>
            </a:r>
            <a:r>
              <a:rPr sz="2000" spc="-10" dirty="0">
                <a:latin typeface="Arial"/>
                <a:cs typeface="Arial"/>
              </a:rPr>
              <a:t>identical</a:t>
            </a:r>
            <a:r>
              <a:rPr sz="2000" spc="10" dirty="0">
                <a:latin typeface="Arial"/>
                <a:cs typeface="Arial"/>
              </a:rPr>
              <a:t> </a:t>
            </a:r>
            <a:r>
              <a:rPr sz="2000" spc="-10" dirty="0">
                <a:latin typeface="Arial"/>
                <a:cs typeface="Arial"/>
              </a:rPr>
              <a:t>with</a:t>
            </a:r>
            <a:r>
              <a:rPr sz="2000" spc="10" dirty="0">
                <a:latin typeface="Arial"/>
                <a:cs typeface="Arial"/>
              </a:rPr>
              <a:t> </a:t>
            </a:r>
            <a:r>
              <a:rPr sz="2000" spc="-10" dirty="0">
                <a:latin typeface="Arial"/>
                <a:cs typeface="Arial"/>
              </a:rPr>
              <a:t>the</a:t>
            </a:r>
            <a:r>
              <a:rPr sz="2000" spc="10" dirty="0">
                <a:latin typeface="Arial"/>
                <a:cs typeface="Arial"/>
              </a:rPr>
              <a:t> </a:t>
            </a:r>
            <a:r>
              <a:rPr sz="2000" spc="-16" dirty="0">
                <a:latin typeface="Arial"/>
                <a:cs typeface="Arial"/>
              </a:rPr>
              <a:t>Method</a:t>
            </a:r>
            <a:r>
              <a:rPr sz="2000" spc="10"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sz="2000" spc="228" dirty="0">
                <a:latin typeface="Arial"/>
                <a:cs typeface="Arial"/>
              </a:rPr>
              <a:t> </a:t>
            </a:r>
            <a:r>
              <a:rPr sz="2000" spc="-10" dirty="0">
                <a:latin typeface="Arial"/>
                <a:cs typeface="Arial"/>
              </a:rPr>
              <a:t>It</a:t>
            </a:r>
            <a:r>
              <a:rPr sz="2000" spc="10" dirty="0">
                <a:latin typeface="Arial"/>
                <a:cs typeface="Arial"/>
              </a:rPr>
              <a:t> </a:t>
            </a:r>
            <a:r>
              <a:rPr sz="2000" spc="-10" dirty="0">
                <a:latin typeface="Arial"/>
                <a:cs typeface="Arial"/>
              </a:rPr>
              <a:t>is</a:t>
            </a:r>
            <a:r>
              <a:rPr sz="2000" spc="10" dirty="0">
                <a:latin typeface="Arial"/>
                <a:cs typeface="Arial"/>
              </a:rPr>
              <a:t> </a:t>
            </a:r>
            <a:r>
              <a:rPr sz="2000" spc="-16" dirty="0">
                <a:latin typeface="Arial"/>
                <a:cs typeface="Arial"/>
              </a:rPr>
              <a:t>extended</a:t>
            </a:r>
            <a:r>
              <a:rPr sz="2000" spc="-10" dirty="0">
                <a:latin typeface="Arial"/>
                <a:cs typeface="Arial"/>
              </a:rPr>
              <a:t> by</a:t>
            </a:r>
            <a:r>
              <a:rPr sz="2000" spc="-36" dirty="0">
                <a:latin typeface="Arial"/>
                <a:cs typeface="Arial"/>
              </a:rPr>
              <a:t> </a:t>
            </a:r>
            <a:r>
              <a:rPr sz="2000" spc="-10" dirty="0">
                <a:latin typeface="Arial"/>
                <a:cs typeface="Arial"/>
              </a:rPr>
              <a:t>the</a:t>
            </a:r>
            <a:r>
              <a:rPr sz="2000" spc="-36" dirty="0">
                <a:latin typeface="Arial"/>
                <a:cs typeface="Arial"/>
              </a:rPr>
              <a:t> </a:t>
            </a:r>
            <a:r>
              <a:rPr sz="2000" spc="-98" dirty="0">
                <a:latin typeface="Arial"/>
                <a:cs typeface="Arial"/>
              </a:rPr>
              <a:t>W</a:t>
            </a:r>
            <a:r>
              <a:rPr sz="2000" spc="-10" dirty="0">
                <a:latin typeface="Arial"/>
                <a:cs typeface="Arial"/>
              </a:rPr>
              <a:t>atch</a:t>
            </a:r>
            <a:r>
              <a:rPr sz="2000" spc="-36" dirty="0">
                <a:latin typeface="Arial"/>
                <a:cs typeface="Arial"/>
              </a:rPr>
              <a:t> </a:t>
            </a:r>
            <a:r>
              <a:rPr sz="2000" spc="-16" dirty="0">
                <a:latin typeface="Arial"/>
                <a:cs typeface="Arial"/>
              </a:rPr>
              <a:t>Window</a:t>
            </a:r>
            <a:r>
              <a:rPr sz="2000" spc="-36" dirty="0">
                <a:latin typeface="Arial"/>
                <a:cs typeface="Arial"/>
              </a:rPr>
              <a:t> </a:t>
            </a:r>
            <a:r>
              <a:rPr sz="2000" spc="-10" dirty="0">
                <a:latin typeface="Arial"/>
                <a:cs typeface="Arial"/>
              </a:rPr>
              <a:t>area</a:t>
            </a:r>
            <a:r>
              <a:rPr sz="2000" spc="-36" dirty="0">
                <a:latin typeface="Arial"/>
                <a:cs typeface="Arial"/>
              </a:rPr>
              <a:t> </a:t>
            </a:r>
            <a:r>
              <a:rPr sz="2000" spc="-10" dirty="0">
                <a:latin typeface="Arial"/>
                <a:cs typeface="Arial"/>
              </a:rPr>
              <a:t>at</a:t>
            </a:r>
            <a:r>
              <a:rPr sz="2000" spc="-36" dirty="0">
                <a:latin typeface="Arial"/>
                <a:cs typeface="Arial"/>
              </a:rPr>
              <a:t> </a:t>
            </a:r>
            <a:r>
              <a:rPr sz="2000" spc="-10" dirty="0">
                <a:latin typeface="Arial"/>
                <a:cs typeface="Arial"/>
              </a:rPr>
              <a:t>the</a:t>
            </a:r>
            <a:r>
              <a:rPr sz="2000" spc="-36" dirty="0">
                <a:latin typeface="Arial"/>
                <a:cs typeface="Arial"/>
              </a:rPr>
              <a:t> </a:t>
            </a:r>
            <a:r>
              <a:rPr sz="2000" spc="-10" dirty="0">
                <a:latin typeface="Arial"/>
                <a:cs typeface="Arial"/>
              </a:rPr>
              <a:t>bottom.</a:t>
            </a:r>
            <a:r>
              <a:rPr sz="2000" spc="176" dirty="0">
                <a:latin typeface="Arial"/>
                <a:cs typeface="Arial"/>
              </a:rPr>
              <a:t> </a:t>
            </a:r>
            <a:r>
              <a:rPr sz="2000" spc="-16" dirty="0">
                <a:latin typeface="Arial"/>
                <a:cs typeface="Arial"/>
              </a:rPr>
              <a:t>Access</a:t>
            </a:r>
            <a:r>
              <a:rPr sz="2000" spc="-36" dirty="0">
                <a:latin typeface="Arial"/>
                <a:cs typeface="Arial"/>
              </a:rPr>
              <a:t> </a:t>
            </a:r>
            <a:r>
              <a:rPr sz="2000" spc="-10" dirty="0">
                <a:latin typeface="Arial"/>
                <a:cs typeface="Arial"/>
              </a:rPr>
              <a:t>its</a:t>
            </a:r>
            <a:r>
              <a:rPr sz="2000" spc="-36" dirty="0">
                <a:latin typeface="Arial"/>
                <a:cs typeface="Arial"/>
              </a:rPr>
              <a:t> </a:t>
            </a:r>
            <a:r>
              <a:rPr sz="2000" spc="-10" dirty="0">
                <a:latin typeface="Arial"/>
                <a:cs typeface="Arial"/>
              </a:rPr>
              <a:t>functions</a:t>
            </a:r>
            <a:r>
              <a:rPr sz="2000" spc="-36" dirty="0">
                <a:latin typeface="Arial"/>
                <a:cs typeface="Arial"/>
              </a:rPr>
              <a:t> </a:t>
            </a:r>
            <a:r>
              <a:rPr sz="2000" spc="-16" dirty="0">
                <a:latin typeface="Arial"/>
                <a:cs typeface="Arial"/>
              </a:rPr>
              <a:t>on</a:t>
            </a:r>
            <a:r>
              <a:rPr sz="2000" spc="-36" dirty="0">
                <a:latin typeface="Arial"/>
                <a:cs typeface="Arial"/>
              </a:rPr>
              <a:t> </a:t>
            </a:r>
            <a:r>
              <a:rPr sz="2000" spc="-10" dirty="0">
                <a:latin typeface="Arial"/>
                <a:cs typeface="Arial"/>
              </a:rPr>
              <a:t>the</a:t>
            </a:r>
            <a:r>
              <a:rPr sz="2000" spc="-36" dirty="0">
                <a:latin typeface="Arial"/>
                <a:cs typeface="Arial"/>
              </a:rPr>
              <a:t> </a:t>
            </a:r>
            <a:r>
              <a:rPr sz="2000" spc="-10" dirty="0">
                <a:latin typeface="Arial"/>
                <a:cs typeface="Arial"/>
              </a:rPr>
              <a:t>toolbar</a:t>
            </a:r>
            <a:r>
              <a:rPr sz="2000" spc="-36" dirty="0">
                <a:latin typeface="Arial"/>
                <a:cs typeface="Arial"/>
              </a:rPr>
              <a:t> </a:t>
            </a:r>
            <a:r>
              <a:rPr sz="2000" spc="-10" dirty="0">
                <a:latin typeface="Arial"/>
                <a:cs typeface="Arial"/>
              </a:rPr>
              <a:t>or</a:t>
            </a:r>
            <a:r>
              <a:rPr sz="2000" spc="-36" dirty="0">
                <a:latin typeface="Arial"/>
                <a:cs typeface="Arial"/>
              </a:rPr>
              <a:t> </a:t>
            </a:r>
            <a:r>
              <a:rPr sz="2000" spc="-16" dirty="0">
                <a:latin typeface="Arial"/>
                <a:cs typeface="Arial"/>
              </a:rPr>
              <a:t>on</a:t>
            </a:r>
            <a:r>
              <a:rPr sz="2000" spc="-10" dirty="0">
                <a:latin typeface="Arial"/>
                <a:cs typeface="Arial"/>
              </a:rPr>
              <a:t> the</a:t>
            </a:r>
            <a:r>
              <a:rPr sz="2000" spc="16" dirty="0">
                <a:latin typeface="Arial"/>
                <a:cs typeface="Arial"/>
              </a:rPr>
              <a:t> </a:t>
            </a:r>
            <a:r>
              <a:rPr sz="2000" spc="-16" dirty="0">
                <a:latin typeface="Arial"/>
                <a:cs typeface="Arial"/>
              </a:rPr>
              <a:t>menus.</a:t>
            </a:r>
            <a:r>
              <a:rPr sz="2000" spc="254" dirty="0">
                <a:latin typeface="Arial"/>
                <a:cs typeface="Arial"/>
              </a:rPr>
              <a:t> </a:t>
            </a:r>
            <a:r>
              <a:rPr sz="2000" spc="-207" dirty="0">
                <a:latin typeface="Arial"/>
                <a:cs typeface="Arial"/>
              </a:rPr>
              <a:t>Y</a:t>
            </a:r>
            <a:r>
              <a:rPr sz="2000" spc="-16" dirty="0">
                <a:latin typeface="Arial"/>
                <a:cs typeface="Arial"/>
              </a:rPr>
              <a:t>ou</a:t>
            </a:r>
            <a:r>
              <a:rPr sz="2000" spc="16" dirty="0">
                <a:latin typeface="Arial"/>
                <a:cs typeface="Arial"/>
              </a:rPr>
              <a:t> </a:t>
            </a:r>
            <a:r>
              <a:rPr sz="2000" spc="-16" dirty="0">
                <a:latin typeface="Arial"/>
                <a:cs typeface="Arial"/>
              </a:rPr>
              <a:t>can</a:t>
            </a:r>
            <a:r>
              <a:rPr sz="2000" spc="16" dirty="0">
                <a:latin typeface="Arial"/>
                <a:cs typeface="Arial"/>
              </a:rPr>
              <a:t> </a:t>
            </a:r>
            <a:r>
              <a:rPr sz="2000" spc="-10" dirty="0">
                <a:latin typeface="Arial"/>
                <a:cs typeface="Arial"/>
              </a:rPr>
              <a:t>also</a:t>
            </a:r>
            <a:r>
              <a:rPr sz="2000" spc="16" dirty="0">
                <a:latin typeface="Arial"/>
                <a:cs typeface="Arial"/>
              </a:rPr>
              <a:t> </a:t>
            </a:r>
            <a:r>
              <a:rPr sz="2000" spc="-16" dirty="0">
                <a:latin typeface="Arial"/>
                <a:cs typeface="Arial"/>
              </a:rPr>
              <a:t>open</a:t>
            </a:r>
            <a:r>
              <a:rPr sz="2000" spc="16" dirty="0">
                <a:latin typeface="Arial"/>
                <a:cs typeface="Arial"/>
              </a:rPr>
              <a:t> </a:t>
            </a:r>
            <a:r>
              <a:rPr sz="2000" spc="-16" dirty="0">
                <a:latin typeface="Arial"/>
                <a:cs typeface="Arial"/>
              </a:rPr>
              <a:t>a</a:t>
            </a:r>
            <a:r>
              <a:rPr sz="2000" spc="16" dirty="0">
                <a:latin typeface="Arial"/>
                <a:cs typeface="Arial"/>
              </a:rPr>
              <a:t> </a:t>
            </a:r>
            <a:r>
              <a:rPr sz="2000" spc="-10" dirty="0">
                <a:latin typeface="Arial"/>
                <a:cs typeface="Arial"/>
              </a:rPr>
              <a:t>separate</a:t>
            </a:r>
            <a:r>
              <a:rPr sz="2000" spc="16" dirty="0">
                <a:latin typeface="Arial"/>
                <a:cs typeface="Arial"/>
              </a:rPr>
              <a:t> </a:t>
            </a:r>
            <a:r>
              <a:rPr sz="2000" spc="-16" dirty="0">
                <a:latin typeface="Arial"/>
                <a:cs typeface="Arial"/>
              </a:rPr>
              <a:t>watch</a:t>
            </a:r>
            <a:r>
              <a:rPr sz="2000" spc="16" dirty="0">
                <a:latin typeface="Arial"/>
                <a:cs typeface="Arial"/>
              </a:rPr>
              <a:t> </a:t>
            </a:r>
            <a:r>
              <a:rPr sz="2000" spc="-16" dirty="0">
                <a:latin typeface="Arial"/>
                <a:cs typeface="Arial"/>
              </a:rPr>
              <a:t>Window</a:t>
            </a:r>
            <a:r>
              <a:rPr sz="2000" spc="16" dirty="0">
                <a:latin typeface="Arial"/>
                <a:cs typeface="Arial"/>
              </a:rPr>
              <a:t> </a:t>
            </a:r>
            <a:r>
              <a:rPr sz="2000" spc="-10" dirty="0">
                <a:latin typeface="Arial"/>
                <a:cs typeface="Arial"/>
              </a:rPr>
              <a:t>pressing</a:t>
            </a:r>
            <a:r>
              <a:rPr sz="2000" spc="16" dirty="0">
                <a:latin typeface="Arial"/>
                <a:cs typeface="Arial"/>
              </a:rPr>
              <a:t> </a:t>
            </a:r>
            <a:r>
              <a:rPr sz="2000" spc="-10" dirty="0">
                <a:latin typeface="Arial"/>
                <a:cs typeface="Arial"/>
              </a:rPr>
              <a:t>the</a:t>
            </a:r>
            <a:r>
              <a:rPr sz="2000" spc="16" dirty="0">
                <a:latin typeface="Arial"/>
                <a:cs typeface="Arial"/>
              </a:rPr>
              <a:t> </a:t>
            </a:r>
            <a:r>
              <a:rPr sz="2000" spc="-10" dirty="0">
                <a:latin typeface="Arial"/>
                <a:cs typeface="Arial"/>
              </a:rPr>
              <a:t>[F12]</a:t>
            </a:r>
            <a:r>
              <a:rPr sz="2000" spc="16" dirty="0">
                <a:latin typeface="Arial"/>
                <a:cs typeface="Arial"/>
              </a:rPr>
              <a:t> </a:t>
            </a:r>
            <a:r>
              <a:rPr sz="2000" spc="-16" dirty="0">
                <a:latin typeface="Arial"/>
                <a:cs typeface="Arial"/>
              </a:rPr>
              <a:t>key</a:t>
            </a:r>
            <a:r>
              <a:rPr sz="2000" spc="-10" dirty="0">
                <a:latin typeface="Arial"/>
                <a:cs typeface="Arial"/>
              </a:rPr>
              <a:t> or</a:t>
            </a:r>
            <a:r>
              <a:rPr sz="2000" spc="78" dirty="0">
                <a:latin typeface="Arial"/>
                <a:cs typeface="Arial"/>
              </a:rPr>
              <a:t> </a:t>
            </a:r>
            <a:r>
              <a:rPr sz="2000" spc="-10" dirty="0">
                <a:latin typeface="Arial"/>
                <a:cs typeface="Arial"/>
              </a:rPr>
              <a:t>the</a:t>
            </a:r>
            <a:r>
              <a:rPr sz="2000" spc="78" dirty="0">
                <a:latin typeface="Arial"/>
                <a:cs typeface="Arial"/>
              </a:rPr>
              <a:t> </a:t>
            </a:r>
            <a:r>
              <a:rPr sz="2000" spc="-10" dirty="0">
                <a:latin typeface="Arial"/>
                <a:cs typeface="Arial"/>
              </a:rPr>
              <a:t>corresponding</a:t>
            </a:r>
            <a:r>
              <a:rPr sz="2000" spc="78" dirty="0">
                <a:latin typeface="Arial"/>
                <a:cs typeface="Arial"/>
              </a:rPr>
              <a:t> </a:t>
            </a:r>
            <a:r>
              <a:rPr sz="2000" spc="-10" dirty="0">
                <a:latin typeface="Arial"/>
                <a:cs typeface="Arial"/>
              </a:rPr>
              <a:t>button.</a:t>
            </a:r>
            <a:endParaRPr sz="2000" dirty="0">
              <a:latin typeface="Arial"/>
              <a:cs typeface="Arial"/>
            </a:endParaRPr>
          </a:p>
        </p:txBody>
      </p:sp>
      <p:sp>
        <p:nvSpPr>
          <p:cNvPr id="4" name="Titel 3"/>
          <p:cNvSpPr>
            <a:spLocks noGrp="1"/>
          </p:cNvSpPr>
          <p:nvPr>
            <p:ph type="title"/>
          </p:nvPr>
        </p:nvSpPr>
        <p:spPr/>
        <p:txBody>
          <a:bodyPr/>
          <a:lstStyle/>
          <a:p>
            <a:pPr marL="13143"/>
            <a:r>
              <a:rPr lang="en-US" sz="2484" spc="-16" dirty="0">
                <a:latin typeface="Arial"/>
                <a:cs typeface="Arial"/>
              </a:rPr>
              <a:t>The</a:t>
            </a:r>
            <a:r>
              <a:rPr lang="en-US" sz="2484" spc="83" dirty="0">
                <a:latin typeface="Arial"/>
                <a:cs typeface="Arial"/>
              </a:rPr>
              <a:t> </a:t>
            </a:r>
            <a:r>
              <a:rPr lang="en-US" sz="2484" spc="-16" dirty="0">
                <a:latin typeface="Arial"/>
                <a:cs typeface="Arial"/>
              </a:rPr>
              <a:t>Debugger</a:t>
            </a:r>
            <a:r>
              <a:rPr lang="en-US" sz="2484" spc="83" dirty="0">
                <a:latin typeface="Arial"/>
                <a:cs typeface="Arial"/>
              </a:rPr>
              <a:t> </a:t>
            </a:r>
            <a:r>
              <a:rPr lang="en-US" sz="2484" spc="-41" dirty="0">
                <a:latin typeface="Arial"/>
                <a:cs typeface="Arial"/>
              </a:rPr>
              <a:t>W</a:t>
            </a:r>
            <a:r>
              <a:rPr lang="en-US" sz="2484" spc="-16" dirty="0">
                <a:latin typeface="Arial"/>
                <a:cs typeface="Arial"/>
              </a:rPr>
              <a:t>indow</a:t>
            </a:r>
            <a:endParaRPr lang="en-US" dirty="0"/>
          </a:p>
        </p:txBody>
      </p:sp>
      <p:pic>
        <p:nvPicPr>
          <p:cNvPr id="7" name="Grafik 6"/>
          <p:cNvPicPr>
            <a:picLocks noChangeAspect="1"/>
          </p:cNvPicPr>
          <p:nvPr/>
        </p:nvPicPr>
        <p:blipFill>
          <a:blip r:embed="rId2"/>
          <a:stretch>
            <a:fillRect/>
          </a:stretch>
        </p:blipFill>
        <p:spPr>
          <a:xfrm>
            <a:off x="3300959" y="3268010"/>
            <a:ext cx="3985536" cy="3671265"/>
          </a:xfrm>
          <a:prstGeom prst="rect">
            <a:avLst/>
          </a:prstGeom>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733864"/>
            <a:ext cx="7424784" cy="714042"/>
          </a:xfrm>
          <a:prstGeom prst="rect">
            <a:avLst/>
          </a:prstGeom>
        </p:spPr>
        <p:txBody>
          <a:bodyPr vert="horz" wrap="square" lIns="0" tIns="0" rIns="0" bIns="0" rtlCol="0">
            <a:spAutoFit/>
          </a:bodyPr>
          <a:lstStyle/>
          <a:p>
            <a:pPr marL="13143"/>
            <a:r>
              <a:rPr sz="2000" spc="-10" dirty="0">
                <a:latin typeface="Arial"/>
                <a:cs typeface="Arial"/>
              </a:rPr>
              <a:t>In</a:t>
            </a:r>
            <a:r>
              <a:rPr sz="2000" spc="26" dirty="0">
                <a:latin typeface="Arial"/>
                <a:cs typeface="Arial"/>
              </a:rPr>
              <a:t> </a:t>
            </a:r>
            <a:r>
              <a:rPr sz="2000" spc="-10" dirty="0">
                <a:latin typeface="Arial"/>
                <a:cs typeface="Arial"/>
              </a:rPr>
              <a:t>the</a:t>
            </a:r>
            <a:r>
              <a:rPr sz="2000" spc="26" dirty="0">
                <a:latin typeface="Arial"/>
                <a:cs typeface="Arial"/>
              </a:rPr>
              <a:t> </a:t>
            </a:r>
            <a:r>
              <a:rPr sz="2000" i="1" spc="-16" dirty="0">
                <a:latin typeface="Arial"/>
                <a:cs typeface="Arial"/>
              </a:rPr>
              <a:t>The</a:t>
            </a:r>
            <a:r>
              <a:rPr sz="2000" i="1" spc="26" dirty="0">
                <a:latin typeface="Arial"/>
                <a:cs typeface="Arial"/>
              </a:rPr>
              <a:t> </a:t>
            </a:r>
            <a:r>
              <a:rPr sz="2000" i="1" spc="-16" dirty="0">
                <a:latin typeface="Arial"/>
                <a:cs typeface="Arial"/>
              </a:rPr>
              <a:t>Method</a:t>
            </a:r>
            <a:r>
              <a:rPr sz="2000" i="1" spc="26" dirty="0">
                <a:latin typeface="Arial"/>
                <a:cs typeface="Arial"/>
              </a:rPr>
              <a:t> </a:t>
            </a:r>
            <a:r>
              <a:rPr sz="2000" i="1" spc="-16" dirty="0">
                <a:latin typeface="Arial"/>
                <a:cs typeface="Arial"/>
              </a:rPr>
              <a:t>Debugger</a:t>
            </a:r>
            <a:r>
              <a:rPr sz="2000" i="1" spc="26" dirty="0">
                <a:latin typeface="Arial"/>
                <a:cs typeface="Arial"/>
              </a:rPr>
              <a:t> </a:t>
            </a:r>
            <a:r>
              <a:rPr sz="2000" spc="-10" dirty="0">
                <a:latin typeface="Arial"/>
                <a:cs typeface="Arial"/>
              </a:rPr>
              <a:t>section,</a:t>
            </a:r>
            <a:r>
              <a:rPr sz="2000" spc="31" dirty="0">
                <a:latin typeface="Arial"/>
                <a:cs typeface="Arial"/>
              </a:rPr>
              <a:t> </a:t>
            </a:r>
            <a:r>
              <a:rPr sz="2000" spc="-16" dirty="0">
                <a:latin typeface="Arial"/>
                <a:cs typeface="Arial"/>
              </a:rPr>
              <a:t>do</a:t>
            </a:r>
            <a:r>
              <a:rPr sz="2000"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following</a:t>
            </a:r>
            <a:r>
              <a:rPr sz="2000" spc="26" dirty="0">
                <a:latin typeface="Arial"/>
                <a:cs typeface="Arial"/>
              </a:rPr>
              <a:t> </a:t>
            </a:r>
            <a:r>
              <a:rPr sz="2000" spc="-10" dirty="0">
                <a:latin typeface="Arial"/>
                <a:cs typeface="Arial"/>
              </a:rPr>
              <a:t>activities:</a:t>
            </a:r>
            <a:endParaRPr sz="2000" dirty="0">
              <a:latin typeface="Arial"/>
              <a:cs typeface="Arial"/>
            </a:endParaRPr>
          </a:p>
          <a:p>
            <a:pPr marL="536901" indent="-523758">
              <a:spcBef>
                <a:spcPts val="605"/>
              </a:spcBef>
              <a:buFont typeface="Arial"/>
              <a:buChar char="•"/>
              <a:tabLst>
                <a:tab pos="536901" algn="l"/>
              </a:tabLst>
            </a:pPr>
            <a:r>
              <a:rPr sz="2000" spc="-16" dirty="0">
                <a:latin typeface="Arial"/>
                <a:cs typeface="Arial"/>
              </a:rPr>
              <a:t>Using</a:t>
            </a:r>
            <a:r>
              <a:rPr sz="2000" spc="88" dirty="0">
                <a:latin typeface="Arial"/>
                <a:cs typeface="Arial"/>
              </a:rPr>
              <a:t> </a:t>
            </a:r>
            <a:r>
              <a:rPr sz="2000" spc="-10" dirty="0">
                <a:latin typeface="Arial"/>
                <a:cs typeface="Arial"/>
              </a:rPr>
              <a:t>the</a:t>
            </a:r>
            <a:r>
              <a:rPr sz="2000" spc="88" dirty="0">
                <a:latin typeface="Arial"/>
                <a:cs typeface="Arial"/>
              </a:rPr>
              <a:t> </a:t>
            </a:r>
            <a:r>
              <a:rPr sz="2000" spc="-16" dirty="0">
                <a:latin typeface="Arial"/>
                <a:cs typeface="Arial"/>
              </a:rPr>
              <a:t>Debugger</a:t>
            </a:r>
            <a:endParaRPr sz="2000" dirty="0">
              <a:latin typeface="Arial"/>
              <a:cs typeface="Arial"/>
            </a:endParaRPr>
          </a:p>
        </p:txBody>
      </p:sp>
      <p:sp>
        <p:nvSpPr>
          <p:cNvPr id="3" name="Titel 2"/>
          <p:cNvSpPr>
            <a:spLocks noGrp="1"/>
          </p:cNvSpPr>
          <p:nvPr>
            <p:ph type="title"/>
          </p:nvPr>
        </p:nvSpPr>
        <p:spPr/>
        <p:txBody>
          <a:bodyPr/>
          <a:lstStyle/>
          <a:p>
            <a:pPr marL="13143"/>
            <a:r>
              <a:rPr lang="en-US" sz="2484" spc="-10" dirty="0">
                <a:latin typeface="Arial"/>
                <a:cs typeface="Arial"/>
              </a:rPr>
              <a:t>Activities</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8078" y="1935328"/>
            <a:ext cx="7020383" cy="1981696"/>
          </a:xfrm>
          <a:prstGeom prst="rect">
            <a:avLst/>
          </a:prstGeom>
        </p:spPr>
        <p:txBody>
          <a:bodyPr vert="horz" wrap="none" lIns="0" tIns="0" rIns="0" bIns="0" rtlCol="0" anchor="ctr">
            <a:spAutoFit/>
          </a:bodyPr>
          <a:lstStyle/>
          <a:p>
            <a:pPr marR="6572" algn="ctr">
              <a:lnSpc>
                <a:spcPct val="105100"/>
              </a:lnSpc>
              <a:tabLst>
                <a:tab pos="4315580" algn="l"/>
              </a:tabLst>
            </a:pPr>
            <a:r>
              <a:rPr sz="4088" b="1" dirty="0" smtClean="0">
                <a:latin typeface="Arial"/>
                <a:cs typeface="Arial"/>
              </a:rPr>
              <a:t>Lesson</a:t>
            </a:r>
            <a:r>
              <a:rPr lang="en-US" sz="4088" b="1" dirty="0" smtClean="0">
                <a:latin typeface="Arial"/>
                <a:cs typeface="Arial"/>
              </a:rPr>
              <a:t> </a:t>
            </a:r>
            <a:r>
              <a:rPr lang="de-DE" sz="4088" b="1" dirty="0" smtClean="0">
                <a:latin typeface="Arial"/>
                <a:cs typeface="Arial"/>
              </a:rPr>
              <a:t>13</a:t>
            </a:r>
          </a:p>
          <a:p>
            <a:pPr marR="6572" algn="ctr">
              <a:lnSpc>
                <a:spcPct val="105100"/>
              </a:lnSpc>
              <a:tabLst>
                <a:tab pos="4315580" algn="l"/>
              </a:tabLst>
            </a:pPr>
            <a:r>
              <a:rPr sz="4088" b="1" dirty="0" smtClean="0">
                <a:latin typeface="Arial"/>
                <a:cs typeface="Arial"/>
              </a:rPr>
              <a:t>Experiment</a:t>
            </a:r>
            <a:r>
              <a:rPr sz="4088" b="1" spc="72" dirty="0" smtClean="0">
                <a:latin typeface="Arial"/>
                <a:cs typeface="Arial"/>
              </a:rPr>
              <a:t> </a:t>
            </a:r>
            <a:r>
              <a:rPr sz="4088" b="1" dirty="0" smtClean="0">
                <a:latin typeface="Arial"/>
                <a:cs typeface="Arial"/>
              </a:rPr>
              <a:t>Manager</a:t>
            </a:r>
            <a:r>
              <a:rPr lang="en-US" sz="4088" b="1" spc="72" dirty="0">
                <a:latin typeface="Arial"/>
                <a:cs typeface="Arial"/>
              </a:rPr>
              <a:t> </a:t>
            </a:r>
            <a:r>
              <a:rPr sz="4088" b="1" dirty="0" smtClean="0">
                <a:latin typeface="Arial"/>
                <a:cs typeface="Arial"/>
              </a:rPr>
              <a:t>Basics</a:t>
            </a:r>
            <a:endParaRPr lang="en-US" sz="4088" b="1" dirty="0" smtClean="0">
              <a:latin typeface="Arial"/>
              <a:cs typeface="Arial"/>
            </a:endParaRPr>
          </a:p>
          <a:p>
            <a:pPr marR="6572" algn="ctr">
              <a:lnSpc>
                <a:spcPct val="105100"/>
              </a:lnSpc>
              <a:tabLst>
                <a:tab pos="4315580" algn="l"/>
              </a:tabLst>
            </a:pPr>
            <a:r>
              <a:rPr lang="de-DE" sz="4088" b="1" dirty="0" smtClean="0">
                <a:solidFill>
                  <a:srgbClr val="009999"/>
                </a:solidFill>
                <a:cs typeface="Arial"/>
              </a:rPr>
              <a:t>(Additional Content)</a:t>
            </a:r>
            <a:endParaRPr lang="de-DE" sz="4088" dirty="0">
              <a:solidFill>
                <a:srgbClr val="009999"/>
              </a:solidFill>
              <a:cs typeface="Arial"/>
            </a:endParaRPr>
          </a:p>
        </p:txBody>
      </p:sp>
    </p:spTree>
    <p:extLst>
      <p:ext uri="{BB962C8B-B14F-4D97-AF65-F5344CB8AC3E}">
        <p14:creationId xmlns:p14="http://schemas.microsoft.com/office/powerpoint/2010/main" val="89740941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622004"/>
            <a:ext cx="9486348" cy="5194242"/>
          </a:xfrm>
          <a:prstGeom prst="rect">
            <a:avLst/>
          </a:prstGeom>
        </p:spPr>
        <p:txBody>
          <a:bodyPr vert="horz" wrap="square" lIns="0" tIns="0" rIns="0" bIns="0" rtlCol="0">
            <a:spAutoFit/>
          </a:bodyPr>
          <a:lstStyle/>
          <a:p>
            <a:pPr marL="13143"/>
            <a:r>
              <a:rPr sz="2070" b="1" spc="-16" dirty="0" smtClean="0">
                <a:solidFill>
                  <a:srgbClr val="0066FF"/>
                </a:solidFill>
                <a:latin typeface="Arial"/>
                <a:cs typeface="Arial"/>
              </a:rPr>
              <a:t>Purpose</a:t>
            </a:r>
            <a:endParaRPr sz="2070" dirty="0">
              <a:latin typeface="Arial"/>
              <a:cs typeface="Arial"/>
            </a:endParaRPr>
          </a:p>
          <a:p>
            <a:pPr marL="13143">
              <a:lnSpc>
                <a:spcPts val="2375"/>
              </a:lnSpc>
              <a:spcBef>
                <a:spcPts val="812"/>
              </a:spcBef>
            </a:pPr>
            <a:r>
              <a:rPr sz="2070" spc="-10" dirty="0">
                <a:latin typeface="Arial"/>
                <a:cs typeface="Arial"/>
              </a:rPr>
              <a:t>In this lesson, the </a:t>
            </a:r>
            <a:r>
              <a:rPr sz="2070" b="1" spc="-16" dirty="0">
                <a:solidFill>
                  <a:srgbClr val="0066FF"/>
                </a:solidFill>
                <a:latin typeface="Arial"/>
                <a:cs typeface="Arial"/>
              </a:rPr>
              <a:t>Experiment Manager </a:t>
            </a:r>
            <a:r>
              <a:rPr sz="2070" spc="-10" dirty="0">
                <a:latin typeface="Arial"/>
                <a:cs typeface="Arial"/>
              </a:rPr>
              <a:t>is discussed.</a:t>
            </a:r>
            <a:r>
              <a:rPr sz="2070" spc="197" dirty="0">
                <a:latin typeface="Arial"/>
                <a:cs typeface="Arial"/>
              </a:rPr>
              <a:t> </a:t>
            </a:r>
            <a:r>
              <a:rPr sz="2070" spc="-16" dirty="0">
                <a:latin typeface="Arial"/>
                <a:cs typeface="Arial"/>
              </a:rPr>
              <a:t>The</a:t>
            </a:r>
            <a:r>
              <a:rPr sz="2070" dirty="0">
                <a:latin typeface="Arial"/>
                <a:cs typeface="Arial"/>
              </a:rPr>
              <a:t> </a:t>
            </a:r>
            <a:r>
              <a:rPr sz="2070" b="1" spc="-16" dirty="0">
                <a:solidFill>
                  <a:srgbClr val="0066FF"/>
                </a:solidFill>
                <a:latin typeface="Arial"/>
                <a:cs typeface="Arial"/>
              </a:rPr>
              <a:t>Experiment</a:t>
            </a:r>
            <a:r>
              <a:rPr sz="2070" b="1" dirty="0">
                <a:solidFill>
                  <a:srgbClr val="0066FF"/>
                </a:solidFill>
                <a:latin typeface="Arial"/>
                <a:cs typeface="Arial"/>
              </a:rPr>
              <a:t> </a:t>
            </a:r>
            <a:r>
              <a:rPr sz="2070" b="1" spc="-16" dirty="0">
                <a:solidFill>
                  <a:srgbClr val="0066FF"/>
                </a:solidFill>
                <a:latin typeface="Arial"/>
                <a:cs typeface="Arial"/>
              </a:rPr>
              <a:t>Manager</a:t>
            </a:r>
            <a:endParaRPr sz="2070" dirty="0">
              <a:latin typeface="Arial"/>
              <a:cs typeface="Arial"/>
            </a:endParaRPr>
          </a:p>
          <a:p>
            <a:pPr marL="13143">
              <a:lnSpc>
                <a:spcPts val="2375"/>
              </a:lnSpc>
            </a:pPr>
            <a:r>
              <a:rPr sz="2070" spc="-10" dirty="0">
                <a:latin typeface="Arial"/>
                <a:cs typeface="Arial"/>
              </a:rPr>
              <a:t>allows</a:t>
            </a:r>
            <a:r>
              <a:rPr sz="2070" spc="26" dirty="0">
                <a:latin typeface="Arial"/>
                <a:cs typeface="Arial"/>
              </a:rPr>
              <a:t> </a:t>
            </a:r>
            <a:r>
              <a:rPr sz="2070" spc="-16" dirty="0">
                <a:latin typeface="Arial"/>
                <a:cs typeface="Arial"/>
              </a:rPr>
              <a:t>you</a:t>
            </a:r>
            <a:r>
              <a:rPr sz="2070" spc="26" dirty="0">
                <a:latin typeface="Arial"/>
                <a:cs typeface="Arial"/>
              </a:rPr>
              <a:t> </a:t>
            </a:r>
            <a:r>
              <a:rPr sz="2070" spc="-10" dirty="0">
                <a:latin typeface="Arial"/>
                <a:cs typeface="Arial"/>
              </a:rPr>
              <a:t>to</a:t>
            </a:r>
            <a:r>
              <a:rPr sz="2070" spc="26" dirty="0">
                <a:latin typeface="Arial"/>
                <a:cs typeface="Arial"/>
              </a:rPr>
              <a:t> </a:t>
            </a:r>
            <a:r>
              <a:rPr sz="2070" spc="-10" dirty="0">
                <a:latin typeface="Arial"/>
                <a:cs typeface="Arial"/>
              </a:rPr>
              <a:t>run</a:t>
            </a:r>
            <a:r>
              <a:rPr sz="2070" spc="26" dirty="0">
                <a:latin typeface="Arial"/>
                <a:cs typeface="Arial"/>
              </a:rPr>
              <a:t> </a:t>
            </a:r>
            <a:r>
              <a:rPr sz="2070" spc="-10" dirty="0">
                <a:latin typeface="Arial"/>
                <a:cs typeface="Arial"/>
              </a:rPr>
              <a:t>several</a:t>
            </a:r>
            <a:r>
              <a:rPr sz="2070" spc="26" dirty="0">
                <a:latin typeface="Arial"/>
                <a:cs typeface="Arial"/>
              </a:rPr>
              <a:t> </a:t>
            </a:r>
            <a:r>
              <a:rPr sz="2070" spc="-10" dirty="0">
                <a:latin typeface="Arial"/>
                <a:cs typeface="Arial"/>
              </a:rPr>
              <a:t>simulation</a:t>
            </a:r>
            <a:r>
              <a:rPr sz="2070" spc="26" dirty="0">
                <a:latin typeface="Arial"/>
                <a:cs typeface="Arial"/>
              </a:rPr>
              <a:t> </a:t>
            </a:r>
            <a:r>
              <a:rPr sz="2070" spc="-10" dirty="0">
                <a:latin typeface="Arial"/>
                <a:cs typeface="Arial"/>
              </a:rPr>
              <a:t>experiments</a:t>
            </a:r>
            <a:r>
              <a:rPr sz="2070" spc="26" dirty="0">
                <a:latin typeface="Arial"/>
                <a:cs typeface="Arial"/>
              </a:rPr>
              <a:t> </a:t>
            </a:r>
            <a:r>
              <a:rPr sz="2070" spc="-10" dirty="0">
                <a:latin typeface="Arial"/>
                <a:cs typeface="Arial"/>
              </a:rPr>
              <a:t>automaticall</a:t>
            </a:r>
            <a:r>
              <a:rPr sz="2070" spc="-166" dirty="0">
                <a:latin typeface="Arial"/>
                <a:cs typeface="Arial"/>
              </a:rPr>
              <a:t>y</a:t>
            </a:r>
            <a:r>
              <a:rPr sz="2070" spc="-10" dirty="0">
                <a:latin typeface="Arial"/>
                <a:cs typeface="Arial"/>
              </a:rPr>
              <a:t>.</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marR="73602">
              <a:lnSpc>
                <a:spcPts val="2266"/>
              </a:lnSpc>
              <a:spcBef>
                <a:spcPts val="1071"/>
              </a:spcBef>
            </a:pPr>
            <a:r>
              <a:rPr sz="2070" spc="-10" dirty="0">
                <a:latin typeface="Arial"/>
                <a:cs typeface="Arial"/>
              </a:rPr>
              <a:t>After</a:t>
            </a:r>
            <a:r>
              <a:rPr sz="2070" spc="5" dirty="0">
                <a:latin typeface="Arial"/>
                <a:cs typeface="Arial"/>
              </a:rPr>
              <a:t> </a:t>
            </a:r>
            <a:r>
              <a:rPr sz="2070" spc="-16" dirty="0">
                <a:latin typeface="Arial"/>
                <a:cs typeface="Arial"/>
              </a:rPr>
              <a:t>you</a:t>
            </a:r>
            <a:r>
              <a:rPr sz="2070" spc="5" dirty="0">
                <a:latin typeface="Arial"/>
                <a:cs typeface="Arial"/>
              </a:rPr>
              <a:t> </a:t>
            </a:r>
            <a:r>
              <a:rPr sz="2070" spc="-16" dirty="0">
                <a:latin typeface="Arial"/>
                <a:cs typeface="Arial"/>
              </a:rPr>
              <a:t>complete</a:t>
            </a:r>
            <a:r>
              <a:rPr sz="2070" spc="5" dirty="0">
                <a:latin typeface="Arial"/>
                <a:cs typeface="Arial"/>
              </a:rPr>
              <a:t> </a:t>
            </a:r>
            <a:r>
              <a:rPr sz="2070" spc="-10" dirty="0">
                <a:latin typeface="Arial"/>
                <a:cs typeface="Arial"/>
              </a:rPr>
              <a:t>this</a:t>
            </a:r>
            <a:r>
              <a:rPr sz="2070" spc="5" dirty="0">
                <a:latin typeface="Arial"/>
                <a:cs typeface="Arial"/>
              </a:rPr>
              <a:t> </a:t>
            </a:r>
            <a:r>
              <a:rPr sz="2070" spc="-10" dirty="0">
                <a:latin typeface="Arial"/>
                <a:cs typeface="Arial"/>
              </a:rPr>
              <a:t>lesson,</a:t>
            </a:r>
            <a:r>
              <a:rPr sz="2070" spc="10" dirty="0">
                <a:latin typeface="Arial"/>
                <a:cs typeface="Arial"/>
              </a:rPr>
              <a:t> </a:t>
            </a:r>
            <a:r>
              <a:rPr sz="2070" spc="-16" dirty="0">
                <a:latin typeface="Arial"/>
                <a:cs typeface="Arial"/>
              </a:rPr>
              <a:t>you</a:t>
            </a:r>
            <a:r>
              <a:rPr sz="2070" spc="5" dirty="0">
                <a:latin typeface="Arial"/>
                <a:cs typeface="Arial"/>
              </a:rPr>
              <a:t> </a:t>
            </a:r>
            <a:r>
              <a:rPr sz="2070" spc="-10" dirty="0">
                <a:latin typeface="Arial"/>
                <a:cs typeface="Arial"/>
              </a:rPr>
              <a:t>should</a:t>
            </a:r>
            <a:r>
              <a:rPr sz="2070" spc="5" dirty="0">
                <a:latin typeface="Arial"/>
                <a:cs typeface="Arial"/>
              </a:rPr>
              <a:t> </a:t>
            </a:r>
            <a:r>
              <a:rPr sz="2070" spc="-16" dirty="0">
                <a:latin typeface="Arial"/>
                <a:cs typeface="Arial"/>
              </a:rPr>
              <a:t>be</a:t>
            </a:r>
            <a:r>
              <a:rPr sz="2070" spc="5" dirty="0">
                <a:latin typeface="Arial"/>
                <a:cs typeface="Arial"/>
              </a:rPr>
              <a:t> </a:t>
            </a:r>
            <a:r>
              <a:rPr sz="2070" spc="-10" dirty="0">
                <a:latin typeface="Arial"/>
                <a:cs typeface="Arial"/>
              </a:rPr>
              <a:t>able</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carry</a:t>
            </a:r>
            <a:r>
              <a:rPr sz="2070" spc="5" dirty="0">
                <a:latin typeface="Arial"/>
                <a:cs typeface="Arial"/>
              </a:rPr>
              <a:t> </a:t>
            </a:r>
            <a:r>
              <a:rPr sz="2070" spc="-10" dirty="0">
                <a:latin typeface="Arial"/>
                <a:cs typeface="Arial"/>
              </a:rPr>
              <a:t>out</a:t>
            </a:r>
            <a:r>
              <a:rPr sz="2070" spc="5" dirty="0">
                <a:latin typeface="Arial"/>
                <a:cs typeface="Arial"/>
              </a:rPr>
              <a:t> </a:t>
            </a:r>
            <a:r>
              <a:rPr sz="2070" spc="-10" dirty="0">
                <a:latin typeface="Arial"/>
                <a:cs typeface="Arial"/>
              </a:rPr>
              <a:t>simulation</a:t>
            </a:r>
            <a:r>
              <a:rPr sz="2070" spc="5" dirty="0">
                <a:latin typeface="Arial"/>
                <a:cs typeface="Arial"/>
              </a:rPr>
              <a:t> </a:t>
            </a:r>
            <a:r>
              <a:rPr sz="2070" spc="-10" dirty="0">
                <a:latin typeface="Arial"/>
                <a:cs typeface="Arial"/>
              </a:rPr>
              <a:t>studies to:</a:t>
            </a:r>
            <a:endParaRPr sz="2070" dirty="0">
              <a:latin typeface="Arial"/>
              <a:cs typeface="Arial"/>
            </a:endParaRPr>
          </a:p>
          <a:p>
            <a:pPr marL="536901" indent="-523758">
              <a:spcBef>
                <a:spcPts val="569"/>
              </a:spcBef>
              <a:buFont typeface="Arial"/>
              <a:buChar char="•"/>
              <a:tabLst>
                <a:tab pos="536901" algn="l"/>
              </a:tabLst>
            </a:pPr>
            <a:r>
              <a:rPr sz="2070" spc="-10" dirty="0">
                <a:latin typeface="Arial"/>
                <a:cs typeface="Arial"/>
              </a:rPr>
              <a:t>Arrive</a:t>
            </a:r>
            <a:r>
              <a:rPr sz="2070" spc="67" dirty="0">
                <a:latin typeface="Arial"/>
                <a:cs typeface="Arial"/>
              </a:rPr>
              <a:t> </a:t>
            </a:r>
            <a:r>
              <a:rPr sz="2070" spc="-10" dirty="0">
                <a:latin typeface="Arial"/>
                <a:cs typeface="Arial"/>
              </a:rPr>
              <a:t>at</a:t>
            </a:r>
            <a:r>
              <a:rPr sz="2070" spc="67" dirty="0">
                <a:latin typeface="Arial"/>
                <a:cs typeface="Arial"/>
              </a:rPr>
              <a:t> </a:t>
            </a:r>
            <a:r>
              <a:rPr sz="2070" spc="-10" dirty="0">
                <a:latin typeface="Arial"/>
                <a:cs typeface="Arial"/>
              </a:rPr>
              <a:t>statistically</a:t>
            </a:r>
            <a:r>
              <a:rPr sz="2070" spc="67" dirty="0">
                <a:latin typeface="Arial"/>
                <a:cs typeface="Arial"/>
              </a:rPr>
              <a:t> </a:t>
            </a:r>
            <a:r>
              <a:rPr sz="2070" spc="-10" dirty="0">
                <a:latin typeface="Arial"/>
                <a:cs typeface="Arial"/>
              </a:rPr>
              <a:t>safe</a:t>
            </a:r>
            <a:r>
              <a:rPr sz="2070" spc="67" dirty="0">
                <a:latin typeface="Arial"/>
                <a:cs typeface="Arial"/>
              </a:rPr>
              <a:t> </a:t>
            </a:r>
            <a:r>
              <a:rPr sz="2070" spc="-10" dirty="0">
                <a:latin typeface="Arial"/>
                <a:cs typeface="Arial"/>
              </a:rPr>
              <a:t>results.</a:t>
            </a:r>
            <a:endParaRPr sz="2070" dirty="0">
              <a:latin typeface="Arial"/>
              <a:cs typeface="Arial"/>
            </a:endParaRPr>
          </a:p>
          <a:p>
            <a:pPr>
              <a:lnSpc>
                <a:spcPts val="2484"/>
              </a:lnSpc>
              <a:spcBef>
                <a:spcPts val="31"/>
              </a:spcBef>
              <a:buFont typeface="Arial"/>
              <a:buChar char="•"/>
            </a:pPr>
            <a:endParaRPr sz="2484" dirty="0"/>
          </a:p>
          <a:p>
            <a:pPr marL="536901" marR="626932" indent="-523758">
              <a:lnSpc>
                <a:spcPts val="2266"/>
              </a:lnSpc>
              <a:buFont typeface="Arial"/>
              <a:buChar char="•"/>
              <a:tabLst>
                <a:tab pos="536901" algn="l"/>
              </a:tabLst>
            </a:pPr>
            <a:r>
              <a:rPr sz="2070" spc="-10" dirty="0">
                <a:latin typeface="Arial"/>
                <a:cs typeface="Arial"/>
              </a:rPr>
              <a:t>Investigate</a:t>
            </a:r>
            <a:r>
              <a:rPr sz="2070" spc="78"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78" dirty="0">
                <a:latin typeface="Arial"/>
                <a:cs typeface="Arial"/>
              </a:rPr>
              <a:t> </a:t>
            </a:r>
            <a:r>
              <a:rPr sz="2070" spc="-10" dirty="0">
                <a:latin typeface="Arial"/>
                <a:cs typeface="Arial"/>
              </a:rPr>
              <a:t>variants</a:t>
            </a:r>
            <a:r>
              <a:rPr sz="2070" spc="78" dirty="0">
                <a:latin typeface="Arial"/>
                <a:cs typeface="Arial"/>
              </a:rPr>
              <a:t> </a:t>
            </a:r>
            <a:r>
              <a:rPr sz="2070" spc="-10" dirty="0">
                <a:latin typeface="Arial"/>
                <a:cs typeface="Arial"/>
              </a:rPr>
              <a:t>of</a:t>
            </a:r>
            <a:r>
              <a:rPr sz="2070" spc="78" dirty="0">
                <a:latin typeface="Arial"/>
                <a:cs typeface="Arial"/>
              </a:rPr>
              <a:t> </a:t>
            </a:r>
            <a:r>
              <a:rPr sz="2070" spc="-10" dirty="0">
                <a:latin typeface="Arial"/>
                <a:cs typeface="Arial"/>
              </a:rPr>
              <a:t>the</a:t>
            </a:r>
            <a:r>
              <a:rPr sz="2070" spc="78" dirty="0">
                <a:latin typeface="Arial"/>
                <a:cs typeface="Arial"/>
              </a:rPr>
              <a:t> </a:t>
            </a:r>
            <a:r>
              <a:rPr sz="2070" spc="-16" dirty="0">
                <a:latin typeface="Arial"/>
                <a:cs typeface="Arial"/>
              </a:rPr>
              <a:t>model</a:t>
            </a:r>
            <a:r>
              <a:rPr sz="2070" spc="78" dirty="0">
                <a:latin typeface="Arial"/>
                <a:cs typeface="Arial"/>
              </a:rPr>
              <a:t> </a:t>
            </a:r>
            <a:r>
              <a:rPr sz="2070" spc="-16" dirty="0">
                <a:latin typeface="Arial"/>
                <a:cs typeface="Arial"/>
              </a:rPr>
              <a:t>parameters</a:t>
            </a:r>
            <a:r>
              <a:rPr sz="2070" spc="78" dirty="0">
                <a:latin typeface="Arial"/>
                <a:cs typeface="Arial"/>
              </a:rPr>
              <a:t> </a:t>
            </a:r>
            <a:r>
              <a:rPr sz="2070" spc="-10" dirty="0">
                <a:latin typeface="Arial"/>
                <a:cs typeface="Arial"/>
              </a:rPr>
              <a:t>(i.e.</a:t>
            </a:r>
            <a:r>
              <a:rPr sz="2070" dirty="0">
                <a:latin typeface="Arial"/>
                <a:cs typeface="Arial"/>
              </a:rPr>
              <a:t> </a:t>
            </a:r>
            <a:r>
              <a:rPr sz="2070" spc="-145" dirty="0">
                <a:latin typeface="Arial"/>
                <a:cs typeface="Arial"/>
              </a:rPr>
              <a:t> </a:t>
            </a:r>
            <a:r>
              <a:rPr sz="2070" spc="-10" dirty="0">
                <a:latin typeface="Arial"/>
                <a:cs typeface="Arial"/>
              </a:rPr>
              <a:t>optimize</a:t>
            </a:r>
            <a:r>
              <a:rPr sz="2070" spc="78" dirty="0">
                <a:latin typeface="Arial"/>
                <a:cs typeface="Arial"/>
              </a:rPr>
              <a:t> </a:t>
            </a:r>
            <a:r>
              <a:rPr sz="2070" spc="-10" dirty="0">
                <a:latin typeface="Arial"/>
                <a:cs typeface="Arial"/>
              </a:rPr>
              <a:t>the results).</a:t>
            </a:r>
            <a:endParaRPr sz="2070" dirty="0">
              <a:latin typeface="Arial"/>
              <a:cs typeface="Arial"/>
            </a:endParaRPr>
          </a:p>
          <a:p>
            <a:pPr>
              <a:lnSpc>
                <a:spcPts val="2173"/>
              </a:lnSpc>
              <a:spcBef>
                <a:spcPts val="46"/>
              </a:spcBef>
              <a:buFont typeface="Arial"/>
              <a:buChar char="•"/>
            </a:pPr>
            <a:endParaRPr sz="2173" dirty="0"/>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812"/>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a:p>
            <a:pPr marL="615760" indent="-602617">
              <a:spcBef>
                <a:spcPts val="605"/>
              </a:spcBef>
              <a:buFont typeface="Arial"/>
              <a:buChar char="•"/>
              <a:tabLst>
                <a:tab pos="616417" algn="l"/>
              </a:tabLst>
            </a:pPr>
            <a:r>
              <a:rPr sz="2070" i="1" spc="-16" dirty="0">
                <a:latin typeface="Arial"/>
                <a:cs typeface="Arial"/>
              </a:rPr>
              <a:t>Reference</a:t>
            </a:r>
            <a:r>
              <a:rPr sz="2070" i="1" spc="47" dirty="0">
                <a:latin typeface="Arial"/>
                <a:cs typeface="Arial"/>
              </a:rPr>
              <a:t> </a:t>
            </a:r>
            <a:r>
              <a:rPr sz="2070" i="1" spc="-16" dirty="0">
                <a:latin typeface="Arial"/>
                <a:cs typeface="Arial"/>
              </a:rPr>
              <a:t>Help</a:t>
            </a:r>
            <a:r>
              <a:rPr sz="2070" i="1" spc="47" dirty="0">
                <a:latin typeface="Arial"/>
                <a:cs typeface="Arial"/>
              </a:rPr>
              <a:t> </a:t>
            </a:r>
            <a:r>
              <a:rPr sz="2070" i="1" spc="-16" dirty="0">
                <a:latin typeface="Arial"/>
                <a:cs typeface="Arial"/>
              </a:rPr>
              <a:t>&gt;</a:t>
            </a:r>
            <a:r>
              <a:rPr sz="2070" i="1" spc="47" dirty="0">
                <a:latin typeface="Arial"/>
                <a:cs typeface="Arial"/>
              </a:rPr>
              <a:t> </a:t>
            </a:r>
            <a:r>
              <a:rPr sz="2070" i="1" spc="-207" dirty="0">
                <a:latin typeface="Arial"/>
                <a:cs typeface="Arial"/>
              </a:rPr>
              <a:t>T</a:t>
            </a:r>
            <a:r>
              <a:rPr sz="2070" i="1" spc="-10" dirty="0">
                <a:latin typeface="Arial"/>
                <a:cs typeface="Arial"/>
              </a:rPr>
              <a:t>ools</a:t>
            </a:r>
            <a:r>
              <a:rPr sz="2070" i="1" spc="47" dirty="0">
                <a:latin typeface="Arial"/>
                <a:cs typeface="Arial"/>
              </a:rPr>
              <a:t> </a:t>
            </a:r>
            <a:r>
              <a:rPr sz="2070" i="1" spc="-16" dirty="0">
                <a:latin typeface="Arial"/>
                <a:cs typeface="Arial"/>
              </a:rPr>
              <a:t>&gt;</a:t>
            </a:r>
            <a:r>
              <a:rPr sz="2070" i="1" spc="47" dirty="0">
                <a:latin typeface="Arial"/>
                <a:cs typeface="Arial"/>
              </a:rPr>
              <a:t> </a:t>
            </a:r>
            <a:r>
              <a:rPr sz="2070" i="1" spc="-16" dirty="0">
                <a:latin typeface="Arial"/>
                <a:cs typeface="Arial"/>
              </a:rPr>
              <a:t>ExperimentManager</a:t>
            </a:r>
            <a:endParaRPr sz="2070" dirty="0">
              <a:latin typeface="Arial"/>
              <a:cs typeface="Arial"/>
            </a:endParaRPr>
          </a:p>
        </p:txBody>
      </p:sp>
      <p:sp>
        <p:nvSpPr>
          <p:cNvPr id="3" name="Titel 2"/>
          <p:cNvSpPr>
            <a:spLocks noGrp="1"/>
          </p:cNvSpPr>
          <p:nvPr>
            <p:ph type="title"/>
          </p:nvPr>
        </p:nvSpPr>
        <p:spPr/>
        <p:txBody>
          <a:bodyPr/>
          <a:lstStyle/>
          <a:p>
            <a:r>
              <a:rPr lang="de-DE" sz="2400" spc="-16" dirty="0">
                <a:latin typeface="Arial"/>
                <a:cs typeface="Arial"/>
              </a:rPr>
              <a:t>Experiment</a:t>
            </a:r>
            <a:r>
              <a:rPr lang="de-DE" sz="2400" spc="78" dirty="0">
                <a:latin typeface="Arial"/>
                <a:cs typeface="Arial"/>
              </a:rPr>
              <a:t> </a:t>
            </a:r>
            <a:r>
              <a:rPr lang="de-DE" sz="2400" spc="-16" dirty="0">
                <a:latin typeface="Arial"/>
                <a:cs typeface="Arial"/>
              </a:rPr>
              <a:t>Manager</a:t>
            </a:r>
            <a:r>
              <a:rPr lang="de-DE" sz="2400" spc="78" dirty="0">
                <a:latin typeface="Arial"/>
                <a:cs typeface="Arial"/>
              </a:rPr>
              <a:t> </a:t>
            </a:r>
            <a:r>
              <a:rPr lang="de-DE" sz="2400" spc="-16" dirty="0" smtClean="0">
                <a:latin typeface="Arial"/>
                <a:cs typeface="Arial"/>
              </a:rPr>
              <a:t>Basics</a:t>
            </a:r>
            <a:endParaRPr lang="de-DE" dirty="0"/>
          </a:p>
        </p:txBody>
      </p:sp>
    </p:spTree>
    <p:extLst>
      <p:ext uri="{BB962C8B-B14F-4D97-AF65-F5344CB8AC3E}">
        <p14:creationId xmlns:p14="http://schemas.microsoft.com/office/powerpoint/2010/main" val="2628849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8378" y="3681724"/>
            <a:ext cx="36765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5" name="object 5"/>
          <p:cNvSpPr txBox="1"/>
          <p:nvPr/>
        </p:nvSpPr>
        <p:spPr>
          <a:xfrm>
            <a:off x="492883" y="1935980"/>
            <a:ext cx="9410772" cy="2410916"/>
          </a:xfrm>
          <a:prstGeom prst="rect">
            <a:avLst/>
          </a:prstGeom>
        </p:spPr>
        <p:txBody>
          <a:bodyPr vert="horz" wrap="square" lIns="0" tIns="0" rIns="0" bIns="0" rtlCol="0">
            <a:spAutoFit/>
          </a:bodyPr>
          <a:lstStyle/>
          <a:p>
            <a:pPr marL="536901" marR="6572" indent="-523758">
              <a:lnSpc>
                <a:spcPts val="2266"/>
              </a:lnSpc>
              <a:buFont typeface="Arial"/>
              <a:buChar char="•"/>
              <a:tabLst>
                <a:tab pos="536901" algn="l"/>
              </a:tabLst>
            </a:pPr>
            <a:r>
              <a:rPr sz="2070" spc="-16" dirty="0">
                <a:latin typeface="Arial"/>
                <a:cs typeface="Arial"/>
              </a:rPr>
              <a:t>When</a:t>
            </a:r>
            <a:r>
              <a:rPr sz="2070" spc="5" dirty="0">
                <a:latin typeface="Arial"/>
                <a:cs typeface="Arial"/>
              </a:rPr>
              <a:t> </a:t>
            </a:r>
            <a:r>
              <a:rPr sz="2070" spc="-16" dirty="0">
                <a:latin typeface="Arial"/>
                <a:cs typeface="Arial"/>
              </a:rPr>
              <a:t>an</a:t>
            </a:r>
            <a:r>
              <a:rPr sz="2070" spc="5" dirty="0">
                <a:latin typeface="Arial"/>
                <a:cs typeface="Arial"/>
              </a:rPr>
              <a:t> </a:t>
            </a:r>
            <a:r>
              <a:rPr sz="2070" spc="-10" dirty="0">
                <a:latin typeface="Arial"/>
                <a:cs typeface="Arial"/>
              </a:rPr>
              <a:t>action</a:t>
            </a:r>
            <a:r>
              <a:rPr sz="2070" spc="5" dirty="0">
                <a:latin typeface="Arial"/>
                <a:cs typeface="Arial"/>
              </a:rPr>
              <a:t> </a:t>
            </a:r>
            <a:r>
              <a:rPr sz="2070" spc="-10" dirty="0">
                <a:latin typeface="Arial"/>
                <a:cs typeface="Arial"/>
              </a:rPr>
              <a:t>item</a:t>
            </a:r>
            <a:r>
              <a:rPr sz="2070" spc="5" dirty="0">
                <a:latin typeface="Arial"/>
                <a:cs typeface="Arial"/>
              </a:rPr>
              <a:t> </a:t>
            </a:r>
            <a:r>
              <a:rPr sz="2070" spc="-10" dirty="0">
                <a:latin typeface="Arial"/>
                <a:cs typeface="Arial"/>
              </a:rPr>
              <a:t>from</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top</a:t>
            </a:r>
            <a:r>
              <a:rPr sz="2070" spc="5" dirty="0">
                <a:latin typeface="Arial"/>
                <a:cs typeface="Arial"/>
              </a:rPr>
              <a:t> </a:t>
            </a:r>
            <a:r>
              <a:rPr sz="2070" spc="-16" dirty="0">
                <a:latin typeface="Arial"/>
                <a:cs typeface="Arial"/>
              </a:rPr>
              <a:t>menu</a:t>
            </a:r>
            <a:r>
              <a:rPr sz="2070" spc="5" dirty="0">
                <a:latin typeface="Arial"/>
                <a:cs typeface="Arial"/>
              </a:rPr>
              <a:t> </a:t>
            </a:r>
            <a:r>
              <a:rPr sz="2070" spc="-10" dirty="0">
                <a:latin typeface="Arial"/>
                <a:cs typeface="Arial"/>
              </a:rPr>
              <a:t>bar</a:t>
            </a:r>
            <a:r>
              <a:rPr sz="2070" spc="5" dirty="0">
                <a:latin typeface="Arial"/>
                <a:cs typeface="Arial"/>
              </a:rPr>
              <a:t> </a:t>
            </a:r>
            <a:r>
              <a:rPr sz="2070" spc="-10" dirty="0">
                <a:latin typeface="Arial"/>
                <a:cs typeface="Arial"/>
              </a:rPr>
              <a:t>is</a:t>
            </a:r>
            <a:r>
              <a:rPr sz="2070" spc="5" dirty="0">
                <a:latin typeface="Arial"/>
                <a:cs typeface="Arial"/>
              </a:rPr>
              <a:t> </a:t>
            </a:r>
            <a:r>
              <a:rPr sz="2070" spc="-10" dirty="0">
                <a:latin typeface="Arial"/>
                <a:cs typeface="Arial"/>
              </a:rPr>
              <a:t>found</a:t>
            </a:r>
            <a:r>
              <a:rPr sz="2070" spc="5" dirty="0">
                <a:latin typeface="Arial"/>
                <a:cs typeface="Arial"/>
              </a:rPr>
              <a:t> </a:t>
            </a:r>
            <a:r>
              <a:rPr sz="2070" spc="-10" dirty="0">
                <a:latin typeface="Arial"/>
                <a:cs typeface="Arial"/>
              </a:rPr>
              <a:t>in</a:t>
            </a:r>
            <a:r>
              <a:rPr sz="2070" spc="5" dirty="0">
                <a:latin typeface="Arial"/>
                <a:cs typeface="Arial"/>
              </a:rPr>
              <a:t> </a:t>
            </a:r>
            <a:r>
              <a:rPr sz="2070" spc="-16" dirty="0">
                <a:latin typeface="Arial"/>
                <a:cs typeface="Arial"/>
              </a:rPr>
              <a:t>an</a:t>
            </a:r>
            <a:r>
              <a:rPr sz="2070" spc="5" dirty="0">
                <a:latin typeface="Arial"/>
                <a:cs typeface="Arial"/>
              </a:rPr>
              <a:t> </a:t>
            </a:r>
            <a:r>
              <a:rPr sz="2070" spc="-10" dirty="0">
                <a:latin typeface="Arial"/>
                <a:cs typeface="Arial"/>
              </a:rPr>
              <a:t>activity</a:t>
            </a:r>
            <a:r>
              <a:rPr sz="2070" spc="5" dirty="0">
                <a:latin typeface="Arial"/>
                <a:cs typeface="Arial"/>
              </a:rPr>
              <a:t> </a:t>
            </a:r>
            <a:r>
              <a:rPr sz="2070" spc="-5" dirty="0">
                <a:latin typeface="Arial"/>
                <a:cs typeface="Arial"/>
              </a:rPr>
              <a:t>it</a:t>
            </a:r>
            <a:r>
              <a:rPr sz="2070" spc="5" dirty="0">
                <a:latin typeface="Arial"/>
                <a:cs typeface="Arial"/>
              </a:rPr>
              <a:t> </a:t>
            </a:r>
            <a:r>
              <a:rPr sz="2070" spc="-10" dirty="0">
                <a:latin typeface="Arial"/>
                <a:cs typeface="Arial"/>
              </a:rPr>
              <a:t>is</a:t>
            </a:r>
            <a:r>
              <a:rPr sz="2070" spc="5" dirty="0">
                <a:latin typeface="Arial"/>
                <a:cs typeface="Arial"/>
              </a:rPr>
              <a:t> </a:t>
            </a:r>
            <a:r>
              <a:rPr sz="2070" spc="-16" dirty="0">
                <a:latin typeface="Arial"/>
                <a:cs typeface="Arial"/>
              </a:rPr>
              <a:t>shown</a:t>
            </a:r>
            <a:r>
              <a:rPr sz="2070" spc="-10" dirty="0">
                <a:latin typeface="Arial"/>
                <a:cs typeface="Arial"/>
              </a:rPr>
              <a:t> with</a:t>
            </a:r>
            <a:r>
              <a:rPr sz="2070" spc="16" dirty="0">
                <a:latin typeface="Arial"/>
                <a:cs typeface="Arial"/>
              </a:rPr>
              <a:t> </a:t>
            </a:r>
            <a:r>
              <a:rPr sz="2070" spc="-16" dirty="0">
                <a:latin typeface="Arial"/>
                <a:cs typeface="Arial"/>
              </a:rPr>
              <a:t>an</a:t>
            </a:r>
            <a:r>
              <a:rPr sz="2070" spc="16" dirty="0">
                <a:latin typeface="Arial"/>
                <a:cs typeface="Arial"/>
              </a:rPr>
              <a:t> </a:t>
            </a:r>
            <a:r>
              <a:rPr sz="2070" spc="-10" dirty="0">
                <a:latin typeface="Arial"/>
                <a:cs typeface="Arial"/>
              </a:rPr>
              <a:t>arrow</a:t>
            </a:r>
            <a:r>
              <a:rPr sz="2070" spc="16" dirty="0">
                <a:latin typeface="Arial"/>
                <a:cs typeface="Arial"/>
              </a:rPr>
              <a:t> </a:t>
            </a:r>
            <a:r>
              <a:rPr sz="2070" spc="-16" dirty="0">
                <a:latin typeface="Arial"/>
                <a:cs typeface="Arial"/>
              </a:rPr>
              <a:t>between</a:t>
            </a:r>
            <a:r>
              <a:rPr sz="2070" spc="16"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top</a:t>
            </a:r>
            <a:r>
              <a:rPr sz="2070" spc="16" dirty="0">
                <a:latin typeface="Arial"/>
                <a:cs typeface="Arial"/>
              </a:rPr>
              <a:t> </a:t>
            </a:r>
            <a:r>
              <a:rPr sz="2070" spc="-16" dirty="0">
                <a:latin typeface="Arial"/>
                <a:cs typeface="Arial"/>
              </a:rPr>
              <a:t>menu</a:t>
            </a:r>
            <a:r>
              <a:rPr sz="2070" spc="16" dirty="0">
                <a:latin typeface="Arial"/>
                <a:cs typeface="Arial"/>
              </a:rPr>
              <a:t> </a:t>
            </a:r>
            <a:r>
              <a:rPr sz="2070" spc="-16" dirty="0">
                <a:latin typeface="Arial"/>
                <a:cs typeface="Arial"/>
              </a:rPr>
              <a:t>and</a:t>
            </a:r>
            <a:r>
              <a:rPr sz="2070" spc="16"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action</a:t>
            </a:r>
            <a:r>
              <a:rPr sz="2070" spc="16" dirty="0">
                <a:latin typeface="Arial"/>
                <a:cs typeface="Arial"/>
              </a:rPr>
              <a:t> </a:t>
            </a:r>
            <a:r>
              <a:rPr sz="2070" spc="-10" dirty="0">
                <a:latin typeface="Arial"/>
                <a:cs typeface="Arial"/>
              </a:rPr>
              <a:t>item.</a:t>
            </a:r>
            <a:r>
              <a:rPr sz="2070" spc="248" dirty="0">
                <a:latin typeface="Arial"/>
                <a:cs typeface="Arial"/>
              </a:rPr>
              <a:t> </a:t>
            </a:r>
            <a:r>
              <a:rPr sz="2070" spc="-10" dirty="0">
                <a:latin typeface="Arial"/>
                <a:cs typeface="Arial"/>
              </a:rPr>
              <a:t>For</a:t>
            </a:r>
            <a:r>
              <a:rPr sz="2070" spc="16" dirty="0">
                <a:latin typeface="Arial"/>
                <a:cs typeface="Arial"/>
              </a:rPr>
              <a:t> </a:t>
            </a:r>
            <a:r>
              <a:rPr sz="2070" spc="-16" dirty="0">
                <a:latin typeface="Arial"/>
                <a:cs typeface="Arial"/>
              </a:rPr>
              <a:t>example:</a:t>
            </a:r>
            <a:r>
              <a:rPr sz="2070" spc="228" dirty="0">
                <a:latin typeface="Arial"/>
                <a:cs typeface="Arial"/>
              </a:rPr>
              <a:t> </a:t>
            </a:r>
            <a:r>
              <a:rPr sz="2070" b="1" spc="-10" dirty="0">
                <a:solidFill>
                  <a:srgbClr val="0066FF"/>
                </a:solidFill>
                <a:latin typeface="Arial"/>
                <a:cs typeface="Arial"/>
              </a:rPr>
              <a:t>File</a:t>
            </a:r>
            <a:endParaRPr sz="2070" dirty="0">
              <a:latin typeface="Arial"/>
              <a:cs typeface="Arial"/>
            </a:endParaRPr>
          </a:p>
          <a:p>
            <a:pPr marL="536901">
              <a:lnSpc>
                <a:spcPts val="2230"/>
              </a:lnSpc>
            </a:pPr>
            <a:r>
              <a:rPr sz="2070" b="1" spc="-21" dirty="0">
                <a:solidFill>
                  <a:srgbClr val="0066FF"/>
                </a:solidFill>
                <a:latin typeface="Arial"/>
                <a:cs typeface="Arial"/>
              </a:rPr>
              <a:t>→</a:t>
            </a:r>
            <a:r>
              <a:rPr sz="2070" b="1" spc="109" dirty="0">
                <a:solidFill>
                  <a:srgbClr val="0066FF"/>
                </a:solidFill>
                <a:latin typeface="Arial"/>
                <a:cs typeface="Arial"/>
              </a:rPr>
              <a:t> </a:t>
            </a:r>
            <a:r>
              <a:rPr sz="2070" b="1" spc="-10" dirty="0">
                <a:solidFill>
                  <a:srgbClr val="0066FF"/>
                </a:solidFill>
                <a:latin typeface="Arial"/>
                <a:cs typeface="Arial"/>
              </a:rPr>
              <a:t>Exit</a:t>
            </a:r>
            <a:r>
              <a:rPr sz="2070" spc="-10" dirty="0">
                <a:latin typeface="Arial"/>
                <a:cs typeface="Arial"/>
              </a:rPr>
              <a:t>.</a:t>
            </a:r>
            <a:endParaRPr sz="2070" dirty="0">
              <a:latin typeface="Arial"/>
              <a:cs typeface="Arial"/>
            </a:endParaRPr>
          </a:p>
          <a:p>
            <a:pPr>
              <a:lnSpc>
                <a:spcPts val="2587"/>
              </a:lnSpc>
              <a:spcBef>
                <a:spcPts val="88"/>
              </a:spcBef>
            </a:pPr>
            <a:endParaRPr sz="2587" dirty="0"/>
          </a:p>
          <a:p>
            <a:pPr marL="536901" marR="260893" indent="-523758" algn="just">
              <a:lnSpc>
                <a:spcPts val="2266"/>
              </a:lnSpc>
              <a:buFont typeface="Arial"/>
              <a:buChar char="•"/>
              <a:tabLst>
                <a:tab pos="536901" algn="l"/>
                <a:tab pos="1444441" algn="l"/>
              </a:tabLst>
            </a:pPr>
            <a:r>
              <a:rPr sz="2070" spc="-16" dirty="0">
                <a:latin typeface="Arial"/>
                <a:cs typeface="Arial"/>
              </a:rPr>
              <a:t>When</a:t>
            </a:r>
            <a:r>
              <a:rPr sz="2070" spc="41" dirty="0">
                <a:latin typeface="Arial"/>
                <a:cs typeface="Arial"/>
              </a:rPr>
              <a:t> </a:t>
            </a:r>
            <a:r>
              <a:rPr sz="2070" spc="-16" dirty="0">
                <a:latin typeface="Arial"/>
                <a:cs typeface="Arial"/>
              </a:rPr>
              <a:t>an</a:t>
            </a:r>
            <a:r>
              <a:rPr sz="2070" spc="41" dirty="0">
                <a:latin typeface="Arial"/>
                <a:cs typeface="Arial"/>
              </a:rPr>
              <a:t> </a:t>
            </a:r>
            <a:r>
              <a:rPr sz="2070" spc="-10" dirty="0">
                <a:latin typeface="Arial"/>
                <a:cs typeface="Arial"/>
              </a:rPr>
              <a:t>icon</a:t>
            </a:r>
            <a:r>
              <a:rPr sz="2070"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referenced</a:t>
            </a:r>
            <a:r>
              <a:rPr sz="2070" spc="41" dirty="0">
                <a:latin typeface="Arial"/>
                <a:cs typeface="Arial"/>
              </a:rPr>
              <a:t> </a:t>
            </a:r>
            <a:r>
              <a:rPr sz="2070" spc="-10" dirty="0">
                <a:latin typeface="Arial"/>
                <a:cs typeface="Arial"/>
              </a:rPr>
              <a:t>in</a:t>
            </a:r>
            <a:r>
              <a:rPr sz="2070" spc="41" dirty="0">
                <a:latin typeface="Arial"/>
                <a:cs typeface="Arial"/>
              </a:rPr>
              <a:t> </a:t>
            </a:r>
            <a:r>
              <a:rPr sz="2070" spc="-16" dirty="0">
                <a:latin typeface="Arial"/>
                <a:cs typeface="Arial"/>
              </a:rPr>
              <a:t>an</a:t>
            </a:r>
            <a:r>
              <a:rPr sz="2070" spc="41" dirty="0">
                <a:latin typeface="Arial"/>
                <a:cs typeface="Arial"/>
              </a:rPr>
              <a:t> </a:t>
            </a:r>
            <a:r>
              <a:rPr sz="2070" spc="-10" dirty="0">
                <a:latin typeface="Arial"/>
                <a:cs typeface="Arial"/>
              </a:rPr>
              <a:t>activity</a:t>
            </a:r>
            <a:r>
              <a:rPr sz="2070" spc="41" dirty="0">
                <a:latin typeface="Arial"/>
                <a:cs typeface="Arial"/>
              </a:rPr>
              <a:t> </a:t>
            </a:r>
            <a:r>
              <a:rPr sz="2070" spc="-10" dirty="0">
                <a:latin typeface="Arial"/>
                <a:cs typeface="Arial"/>
              </a:rPr>
              <a:t>of</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training</a:t>
            </a:r>
            <a:r>
              <a:rPr sz="2070" spc="41" dirty="0">
                <a:latin typeface="Arial"/>
                <a:cs typeface="Arial"/>
              </a:rPr>
              <a:t> </a:t>
            </a:r>
            <a:r>
              <a:rPr sz="2070" spc="-16" dirty="0">
                <a:latin typeface="Arial"/>
                <a:cs typeface="Arial"/>
              </a:rPr>
              <a:t>manual,</a:t>
            </a:r>
            <a:r>
              <a:rPr sz="2070" spc="52" dirty="0">
                <a:latin typeface="Arial"/>
                <a:cs typeface="Arial"/>
              </a:rPr>
              <a:t> </a:t>
            </a:r>
            <a:r>
              <a:rPr sz="2070" spc="-10" dirty="0">
                <a:latin typeface="Arial"/>
                <a:cs typeface="Arial"/>
              </a:rPr>
              <a:t>the</a:t>
            </a:r>
            <a:r>
              <a:rPr sz="2070" spc="41" dirty="0">
                <a:latin typeface="Arial"/>
                <a:cs typeface="Arial"/>
              </a:rPr>
              <a:t> </a:t>
            </a:r>
            <a:r>
              <a:rPr sz="2070" spc="-16" dirty="0">
                <a:latin typeface="Arial"/>
                <a:cs typeface="Arial"/>
              </a:rPr>
              <a:t>name</a:t>
            </a:r>
            <a:r>
              <a:rPr sz="2070" spc="-10" dirty="0">
                <a:latin typeface="Arial"/>
                <a:cs typeface="Arial"/>
              </a:rPr>
              <a:t> of</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icon</a:t>
            </a:r>
            <a:r>
              <a:rPr sz="2070" spc="41" dirty="0">
                <a:latin typeface="Arial"/>
                <a:cs typeface="Arial"/>
              </a:rPr>
              <a:t> </a:t>
            </a:r>
            <a:r>
              <a:rPr sz="2070" spc="-16" dirty="0">
                <a:latin typeface="Arial"/>
                <a:cs typeface="Arial"/>
              </a:rPr>
              <a:t>appears</a:t>
            </a:r>
            <a:r>
              <a:rPr sz="2070" spc="41" dirty="0">
                <a:latin typeface="Arial"/>
                <a:cs typeface="Arial"/>
              </a:rPr>
              <a:t> </a:t>
            </a:r>
            <a:r>
              <a:rPr sz="2070" spc="-10" dirty="0">
                <a:latin typeface="Arial"/>
                <a:cs typeface="Arial"/>
              </a:rPr>
              <a:t>in</a:t>
            </a:r>
            <a:r>
              <a:rPr sz="2070" spc="41" dirty="0">
                <a:latin typeface="Arial"/>
                <a:cs typeface="Arial"/>
              </a:rPr>
              <a:t> </a:t>
            </a:r>
            <a:r>
              <a:rPr sz="2070" b="1" spc="-16" dirty="0">
                <a:latin typeface="Arial"/>
                <a:cs typeface="Arial"/>
              </a:rPr>
              <a:t>bold</a:t>
            </a:r>
            <a:r>
              <a:rPr sz="2070" b="1" spc="41" dirty="0">
                <a:latin typeface="Arial"/>
                <a:cs typeface="Arial"/>
              </a:rPr>
              <a:t> </a:t>
            </a:r>
            <a:r>
              <a:rPr sz="2070" spc="-10" dirty="0">
                <a:latin typeface="Arial"/>
                <a:cs typeface="Arial"/>
              </a:rPr>
              <a:t>in</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step</a:t>
            </a:r>
            <a:r>
              <a:rPr sz="2070" spc="41" dirty="0">
                <a:latin typeface="Arial"/>
                <a:cs typeface="Arial"/>
              </a:rPr>
              <a:t> </a:t>
            </a:r>
            <a:r>
              <a:rPr sz="2070" spc="-10" dirty="0">
                <a:latin typeface="Arial"/>
                <a:cs typeface="Arial"/>
              </a:rPr>
              <a:t>followed</a:t>
            </a:r>
            <a:r>
              <a:rPr sz="2070" spc="41" dirty="0">
                <a:latin typeface="Arial"/>
                <a:cs typeface="Arial"/>
              </a:rPr>
              <a:t> </a:t>
            </a:r>
            <a:r>
              <a:rPr sz="2070" spc="-16" dirty="0">
                <a:latin typeface="Arial"/>
                <a:cs typeface="Arial"/>
              </a:rPr>
              <a:t>by</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icon.</a:t>
            </a:r>
            <a:r>
              <a:rPr sz="2070" dirty="0">
                <a:latin typeface="Arial"/>
                <a:cs typeface="Arial"/>
              </a:rPr>
              <a:t> </a:t>
            </a:r>
            <a:r>
              <a:rPr sz="2070" spc="-243" dirty="0">
                <a:latin typeface="Arial"/>
                <a:cs typeface="Arial"/>
              </a:rPr>
              <a:t> </a:t>
            </a:r>
            <a:r>
              <a:rPr sz="2070" spc="-10" dirty="0">
                <a:latin typeface="Arial"/>
                <a:cs typeface="Arial"/>
              </a:rPr>
              <a:t>For</a:t>
            </a:r>
            <a:r>
              <a:rPr sz="2070" spc="41" dirty="0">
                <a:latin typeface="Arial"/>
                <a:cs typeface="Arial"/>
              </a:rPr>
              <a:t> </a:t>
            </a:r>
            <a:r>
              <a:rPr sz="2070" spc="-16" dirty="0">
                <a:latin typeface="Arial"/>
                <a:cs typeface="Arial"/>
              </a:rPr>
              <a:t>example:</a:t>
            </a:r>
            <a:r>
              <a:rPr sz="2070" spc="-10" dirty="0">
                <a:latin typeface="Arial"/>
                <a:cs typeface="Arial"/>
              </a:rPr>
              <a:t> </a:t>
            </a:r>
            <a:r>
              <a:rPr sz="2070" b="1" spc="-16" dirty="0">
                <a:latin typeface="Arial"/>
                <a:cs typeface="Arial"/>
              </a:rPr>
              <a:t>Open</a:t>
            </a:r>
            <a:r>
              <a:rPr lang="de-DE" sz="2070" b="1" spc="-16" dirty="0">
                <a:latin typeface="Arial"/>
                <a:cs typeface="Arial"/>
              </a:rPr>
              <a:t>      </a:t>
            </a:r>
            <a:r>
              <a:rPr sz="2070" spc="-10" dirty="0">
                <a:latin typeface="Arial"/>
                <a:cs typeface="Arial"/>
              </a:rPr>
              <a:t>.</a:t>
            </a:r>
            <a:endParaRPr sz="2070" dirty="0">
              <a:latin typeface="Arial"/>
              <a:cs typeface="Arial"/>
            </a:endParaRPr>
          </a:p>
          <a:p>
            <a:pPr>
              <a:lnSpc>
                <a:spcPts val="2277"/>
              </a:lnSpc>
              <a:spcBef>
                <a:spcPts val="102"/>
              </a:spcBef>
            </a:pPr>
            <a:endParaRPr sz="2277" dirty="0"/>
          </a:p>
        </p:txBody>
      </p:sp>
      <p:sp>
        <p:nvSpPr>
          <p:cNvPr id="7" name="Titel 6"/>
          <p:cNvSpPr>
            <a:spLocks noGrp="1"/>
          </p:cNvSpPr>
          <p:nvPr>
            <p:ph type="title"/>
          </p:nvPr>
        </p:nvSpPr>
        <p:spPr/>
        <p:txBody>
          <a:bodyPr/>
          <a:lstStyle/>
          <a:p>
            <a:r>
              <a:rPr lang="en-US" sz="2070" spc="-16" dirty="0">
                <a:latin typeface="Arial"/>
                <a:cs typeface="Arial"/>
              </a:rPr>
              <a:t>Student</a:t>
            </a:r>
            <a:r>
              <a:rPr lang="en-US" sz="2070" spc="52" dirty="0">
                <a:latin typeface="Arial"/>
                <a:cs typeface="Arial"/>
              </a:rPr>
              <a:t> </a:t>
            </a:r>
            <a:r>
              <a:rPr lang="en-US" sz="2070" spc="-16" dirty="0">
                <a:latin typeface="Arial"/>
                <a:cs typeface="Arial"/>
              </a:rPr>
              <a:t>Guide</a:t>
            </a:r>
            <a:r>
              <a:rPr lang="en-US" sz="2070" spc="52" dirty="0">
                <a:latin typeface="Arial"/>
                <a:cs typeface="Arial"/>
              </a:rPr>
              <a:t> </a:t>
            </a:r>
            <a:r>
              <a:rPr lang="en-US" sz="2070" spc="-171" dirty="0">
                <a:latin typeface="Arial"/>
                <a:cs typeface="Arial"/>
              </a:rPr>
              <a:t>T</a:t>
            </a:r>
            <a:r>
              <a:rPr lang="en-US" sz="2070" spc="-16" dirty="0">
                <a:latin typeface="Arial"/>
                <a:cs typeface="Arial"/>
              </a:rPr>
              <a:t>ypographical</a:t>
            </a:r>
            <a:r>
              <a:rPr lang="en-US" sz="2070" spc="52" dirty="0">
                <a:latin typeface="Arial"/>
                <a:cs typeface="Arial"/>
              </a:rPr>
              <a:t> </a:t>
            </a:r>
            <a:r>
              <a:rPr lang="en-US" sz="2070" spc="-16" dirty="0">
                <a:latin typeface="Arial"/>
                <a:cs typeface="Arial"/>
              </a:rPr>
              <a:t>Conventions</a:t>
            </a:r>
            <a:endParaRPr lang="de-DE" dirty="0"/>
          </a:p>
        </p:txBody>
      </p:sp>
    </p:spTree>
    <p:extLst>
      <p:ext uri="{BB962C8B-B14F-4D97-AF65-F5344CB8AC3E}">
        <p14:creationId xmlns:p14="http://schemas.microsoft.com/office/powerpoint/2010/main" val="193669792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3515" y="2051510"/>
            <a:ext cx="264974" cy="296694"/>
          </a:xfrm>
          <a:prstGeom prst="rect">
            <a:avLst/>
          </a:prstGeom>
          <a:blipFill>
            <a:blip r:embed="rId2" cstate="print"/>
            <a:stretch>
              <a:fillRect/>
            </a:stretch>
          </a:blipFill>
        </p:spPr>
        <p:txBody>
          <a:bodyPr wrap="square" lIns="0" tIns="0" rIns="0" bIns="0" rtlCol="0">
            <a:spAutoFit/>
          </a:bodyPr>
          <a:lstStyle/>
          <a:p>
            <a:endParaRPr lang="en-US" sz="1863" dirty="0"/>
          </a:p>
        </p:txBody>
      </p:sp>
      <p:sp>
        <p:nvSpPr>
          <p:cNvPr id="3" name="object 3"/>
          <p:cNvSpPr txBox="1"/>
          <p:nvPr/>
        </p:nvSpPr>
        <p:spPr>
          <a:xfrm>
            <a:off x="540373" y="1750989"/>
            <a:ext cx="9461375" cy="4989058"/>
          </a:xfrm>
          <a:prstGeom prst="rect">
            <a:avLst/>
          </a:prstGeom>
        </p:spPr>
        <p:txBody>
          <a:bodyPr vert="horz" wrap="square" lIns="0" tIns="0" rIns="0" bIns="0" rtlCol="0">
            <a:spAutoFit/>
          </a:bodyPr>
          <a:lstStyle/>
          <a:p>
            <a:pPr marL="13143">
              <a:lnSpc>
                <a:spcPts val="2453"/>
              </a:lnSpc>
            </a:pPr>
            <a:r>
              <a:rPr lang="en-US" sz="2070" spc="-243" dirty="0" smtClean="0">
                <a:latin typeface="Arial"/>
                <a:cs typeface="Arial"/>
              </a:rPr>
              <a:t>T</a:t>
            </a:r>
            <a:r>
              <a:rPr lang="en-US" sz="2070" spc="-16" dirty="0" smtClean="0">
                <a:latin typeface="Arial"/>
                <a:cs typeface="Arial"/>
              </a:rPr>
              <a:t>o</a:t>
            </a:r>
            <a:r>
              <a:rPr lang="en-US" sz="2070" dirty="0" smtClean="0">
                <a:latin typeface="Arial"/>
                <a:cs typeface="Arial"/>
              </a:rPr>
              <a:t> </a:t>
            </a:r>
            <a:r>
              <a:rPr lang="en-US" sz="2070" spc="-10" dirty="0" smtClean="0">
                <a:latin typeface="Arial"/>
                <a:cs typeface="Arial"/>
              </a:rPr>
              <a:t>insert</a:t>
            </a:r>
            <a:r>
              <a:rPr lang="en-US" sz="2070" dirty="0" smtClean="0">
                <a:latin typeface="Arial"/>
                <a:cs typeface="Arial"/>
              </a:rPr>
              <a:t> </a:t>
            </a:r>
            <a:r>
              <a:rPr lang="en-US" sz="2070" spc="-16" dirty="0" smtClean="0">
                <a:latin typeface="Arial"/>
                <a:cs typeface="Arial"/>
              </a:rPr>
              <a:t>an</a:t>
            </a:r>
            <a:r>
              <a:rPr lang="en-US" sz="2070" dirty="0" smtClean="0">
                <a:latin typeface="Arial"/>
                <a:cs typeface="Arial"/>
              </a:rPr>
              <a:t> </a:t>
            </a:r>
            <a:r>
              <a:rPr lang="en-US" sz="2070" i="1" spc="-16" dirty="0" smtClean="0">
                <a:latin typeface="Arial"/>
                <a:cs typeface="Arial"/>
              </a:rPr>
              <a:t>Experiment</a:t>
            </a:r>
            <a:r>
              <a:rPr lang="en-US" sz="2070" i="1" dirty="0" smtClean="0">
                <a:latin typeface="Arial"/>
                <a:cs typeface="Arial"/>
              </a:rPr>
              <a:t> </a:t>
            </a:r>
            <a:r>
              <a:rPr lang="en-US" sz="2070" i="1" spc="-16" dirty="0" smtClean="0">
                <a:latin typeface="Arial"/>
                <a:cs typeface="Arial"/>
              </a:rPr>
              <a:t>Manager</a:t>
            </a:r>
            <a:r>
              <a:rPr lang="en-US" sz="2070" i="1" dirty="0" smtClean="0">
                <a:latin typeface="Arial"/>
                <a:cs typeface="Arial"/>
              </a:rPr>
              <a:t> </a:t>
            </a:r>
            <a:r>
              <a:rPr lang="en-US" sz="2070" spc="-10" dirty="0" smtClean="0">
                <a:latin typeface="Arial"/>
                <a:cs typeface="Arial"/>
              </a:rPr>
              <a:t>into</a:t>
            </a:r>
            <a:r>
              <a:rPr lang="en-US" sz="2070" dirty="0" smtClean="0">
                <a:latin typeface="Arial"/>
                <a:cs typeface="Arial"/>
              </a:rPr>
              <a:t> </a:t>
            </a:r>
            <a:r>
              <a:rPr lang="en-US" sz="2070" spc="-10" dirty="0" smtClean="0">
                <a:latin typeface="Arial"/>
                <a:cs typeface="Arial"/>
              </a:rPr>
              <a:t>your</a:t>
            </a:r>
            <a:r>
              <a:rPr lang="en-US" sz="2070" dirty="0" smtClean="0">
                <a:latin typeface="Arial"/>
                <a:cs typeface="Arial"/>
              </a:rPr>
              <a:t> </a:t>
            </a:r>
            <a:r>
              <a:rPr lang="en-US" sz="2070" spc="-10" dirty="0" smtClean="0">
                <a:latin typeface="Arial"/>
                <a:cs typeface="Arial"/>
              </a:rPr>
              <a:t>model:</a:t>
            </a:r>
            <a:r>
              <a:rPr lang="en-US" sz="2070" spc="197" dirty="0" smtClean="0">
                <a:latin typeface="Arial"/>
                <a:cs typeface="Arial"/>
              </a:rPr>
              <a:t> </a:t>
            </a:r>
            <a:r>
              <a:rPr lang="en-US" sz="2070" spc="-10" dirty="0" smtClean="0">
                <a:latin typeface="Arial"/>
                <a:cs typeface="Arial"/>
              </a:rPr>
              <a:t>drag</a:t>
            </a:r>
            <a:r>
              <a:rPr lang="en-US" sz="2070" dirty="0" smtClean="0">
                <a:latin typeface="Arial"/>
                <a:cs typeface="Arial"/>
              </a:rPr>
              <a:t> </a:t>
            </a:r>
            <a:r>
              <a:rPr lang="en-US" sz="2070" spc="-10" dirty="0" smtClean="0">
                <a:latin typeface="Arial"/>
                <a:cs typeface="Arial"/>
              </a:rPr>
              <a:t>the</a:t>
            </a:r>
            <a:r>
              <a:rPr lang="en-US" sz="2070" dirty="0" smtClean="0">
                <a:latin typeface="Arial"/>
                <a:cs typeface="Arial"/>
              </a:rPr>
              <a:t> </a:t>
            </a:r>
            <a:r>
              <a:rPr lang="en-US" sz="2070" b="1" spc="-16" dirty="0" err="1" smtClean="0">
                <a:latin typeface="Arial"/>
                <a:cs typeface="Arial"/>
              </a:rPr>
              <a:t>ExperimentManager</a:t>
            </a:r>
            <a:endParaRPr lang="en-US" sz="2070" dirty="0" smtClean="0">
              <a:latin typeface="Arial"/>
              <a:cs typeface="Arial"/>
            </a:endParaRPr>
          </a:p>
          <a:p>
            <a:pPr marL="13143" marR="527044" indent="346324">
              <a:lnSpc>
                <a:spcPts val="2266"/>
              </a:lnSpc>
              <a:spcBef>
                <a:spcPts val="223"/>
              </a:spcBef>
            </a:pPr>
            <a:r>
              <a:rPr lang="en-US" sz="2070" spc="-10" dirty="0" smtClean="0">
                <a:latin typeface="Arial"/>
                <a:cs typeface="Arial"/>
              </a:rPr>
              <a:t>object</a:t>
            </a:r>
            <a:r>
              <a:rPr lang="en-US" sz="2070" spc="62" dirty="0" smtClean="0">
                <a:latin typeface="Arial"/>
                <a:cs typeface="Arial"/>
              </a:rPr>
              <a:t> </a:t>
            </a:r>
            <a:r>
              <a:rPr lang="en-US" sz="2070" spc="-10" dirty="0" smtClean="0">
                <a:latin typeface="Arial"/>
                <a:cs typeface="Arial"/>
              </a:rPr>
              <a:t>from</a:t>
            </a:r>
            <a:r>
              <a:rPr lang="en-US" sz="2070" spc="62" dirty="0" smtClean="0">
                <a:latin typeface="Arial"/>
                <a:cs typeface="Arial"/>
              </a:rPr>
              <a:t> </a:t>
            </a:r>
            <a:r>
              <a:rPr lang="en-US" sz="2070" spc="-10" dirty="0" smtClean="0">
                <a:latin typeface="Arial"/>
                <a:cs typeface="Arial"/>
              </a:rPr>
              <a:t>the</a:t>
            </a:r>
            <a:r>
              <a:rPr lang="en-US" sz="2070" spc="62" dirty="0" smtClean="0">
                <a:latin typeface="Arial"/>
                <a:cs typeface="Arial"/>
              </a:rPr>
              <a:t> </a:t>
            </a:r>
            <a:r>
              <a:rPr lang="en-US" sz="2070" b="1" spc="-171" dirty="0" smtClean="0">
                <a:latin typeface="Arial"/>
                <a:cs typeface="Arial"/>
              </a:rPr>
              <a:t>T</a:t>
            </a:r>
            <a:r>
              <a:rPr lang="en-US" sz="2070" b="1" spc="-16" dirty="0" smtClean="0">
                <a:latin typeface="Arial"/>
                <a:cs typeface="Arial"/>
              </a:rPr>
              <a:t>ools</a:t>
            </a:r>
            <a:r>
              <a:rPr lang="en-US" sz="2070" b="1" spc="62" dirty="0" smtClean="0">
                <a:latin typeface="Arial"/>
                <a:cs typeface="Arial"/>
              </a:rPr>
              <a:t> </a:t>
            </a:r>
            <a:r>
              <a:rPr lang="en-US" sz="2070" spc="-10" dirty="0" smtClean="0">
                <a:latin typeface="Arial"/>
                <a:cs typeface="Arial"/>
              </a:rPr>
              <a:t>tab</a:t>
            </a:r>
            <a:r>
              <a:rPr lang="en-US" sz="2070" spc="62" dirty="0" smtClean="0">
                <a:latin typeface="Arial"/>
                <a:cs typeface="Arial"/>
              </a:rPr>
              <a:t> </a:t>
            </a:r>
            <a:r>
              <a:rPr lang="en-US" sz="2070" spc="-10" dirty="0" smtClean="0">
                <a:latin typeface="Arial"/>
                <a:cs typeface="Arial"/>
              </a:rPr>
              <a:t>of</a:t>
            </a:r>
            <a:r>
              <a:rPr lang="en-US" sz="2070" spc="62" dirty="0" smtClean="0">
                <a:latin typeface="Arial"/>
                <a:cs typeface="Arial"/>
              </a:rPr>
              <a:t> </a:t>
            </a:r>
            <a:r>
              <a:rPr lang="en-US" sz="2070" spc="-10" dirty="0" smtClean="0">
                <a:latin typeface="Arial"/>
                <a:cs typeface="Arial"/>
              </a:rPr>
              <a:t>the</a:t>
            </a:r>
            <a:r>
              <a:rPr lang="en-US" sz="2070" spc="62" dirty="0" smtClean="0">
                <a:latin typeface="Arial"/>
                <a:cs typeface="Arial"/>
              </a:rPr>
              <a:t> </a:t>
            </a:r>
            <a:r>
              <a:rPr lang="en-US" sz="2070" i="1" spc="-207" dirty="0" smtClean="0">
                <a:latin typeface="Arial"/>
                <a:cs typeface="Arial"/>
              </a:rPr>
              <a:t>T</a:t>
            </a:r>
            <a:r>
              <a:rPr lang="en-US" sz="2070" i="1" spc="-10" dirty="0" smtClean="0">
                <a:latin typeface="Arial"/>
                <a:cs typeface="Arial"/>
              </a:rPr>
              <a:t>oolbox</a:t>
            </a:r>
            <a:r>
              <a:rPr lang="en-US" sz="2070" spc="-10" dirty="0" smtClean="0">
                <a:latin typeface="Arial"/>
                <a:cs typeface="Arial"/>
              </a:rPr>
              <a:t>,</a:t>
            </a:r>
            <a:r>
              <a:rPr lang="en-US" sz="2070" spc="83" dirty="0" smtClean="0">
                <a:latin typeface="Arial"/>
                <a:cs typeface="Arial"/>
              </a:rPr>
              <a:t> </a:t>
            </a:r>
            <a:r>
              <a:rPr lang="en-US" sz="2070" spc="-10" dirty="0" smtClean="0">
                <a:latin typeface="Arial"/>
                <a:cs typeface="Arial"/>
              </a:rPr>
              <a:t>into</a:t>
            </a:r>
            <a:r>
              <a:rPr lang="en-US" sz="2070" spc="62" dirty="0" smtClean="0">
                <a:latin typeface="Arial"/>
                <a:cs typeface="Arial"/>
              </a:rPr>
              <a:t> </a:t>
            </a:r>
            <a:r>
              <a:rPr lang="en-US" sz="2070" spc="-10" dirty="0" smtClean="0">
                <a:latin typeface="Arial"/>
                <a:cs typeface="Arial"/>
              </a:rPr>
              <a:t>the</a:t>
            </a:r>
            <a:r>
              <a:rPr lang="en-US" sz="2070" spc="62" dirty="0" smtClean="0">
                <a:latin typeface="Arial"/>
                <a:cs typeface="Arial"/>
              </a:rPr>
              <a:t> </a:t>
            </a:r>
            <a:r>
              <a:rPr lang="en-US" sz="2070" spc="-10" dirty="0" smtClean="0">
                <a:latin typeface="Arial"/>
                <a:cs typeface="Arial"/>
              </a:rPr>
              <a:t>top</a:t>
            </a:r>
            <a:r>
              <a:rPr lang="en-US" sz="2070" spc="62" dirty="0" smtClean="0">
                <a:latin typeface="Arial"/>
                <a:cs typeface="Arial"/>
              </a:rPr>
              <a:t> </a:t>
            </a:r>
            <a:r>
              <a:rPr lang="en-US" sz="2070" spc="-16" dirty="0" smtClean="0">
                <a:latin typeface="Arial"/>
                <a:cs typeface="Arial"/>
              </a:rPr>
              <a:t>most</a:t>
            </a:r>
            <a:r>
              <a:rPr lang="en-US" sz="2070" spc="62" dirty="0" smtClean="0">
                <a:latin typeface="Arial"/>
                <a:cs typeface="Arial"/>
              </a:rPr>
              <a:t> </a:t>
            </a:r>
            <a:r>
              <a:rPr lang="en-US" sz="2070" spc="-10" dirty="0" smtClean="0">
                <a:latin typeface="Arial"/>
                <a:cs typeface="Arial"/>
              </a:rPr>
              <a:t>(root)</a:t>
            </a:r>
            <a:r>
              <a:rPr lang="en-US" sz="2070" spc="62" dirty="0" smtClean="0">
                <a:latin typeface="Arial"/>
                <a:cs typeface="Arial"/>
              </a:rPr>
              <a:t> </a:t>
            </a:r>
            <a:r>
              <a:rPr lang="en-US" sz="2070" spc="-16" dirty="0" smtClean="0">
                <a:latin typeface="Arial"/>
                <a:cs typeface="Arial"/>
              </a:rPr>
              <a:t>frame</a:t>
            </a:r>
            <a:r>
              <a:rPr lang="en-US" sz="2070" spc="62" dirty="0" smtClean="0">
                <a:latin typeface="Arial"/>
                <a:cs typeface="Arial"/>
              </a:rPr>
              <a:t> </a:t>
            </a:r>
            <a:r>
              <a:rPr lang="en-US" sz="2070" spc="-10" dirty="0" smtClean="0">
                <a:latin typeface="Arial"/>
                <a:cs typeface="Arial"/>
              </a:rPr>
              <a:t>of your</a:t>
            </a:r>
            <a:r>
              <a:rPr lang="en-US" sz="2070" spc="103" dirty="0" smtClean="0">
                <a:latin typeface="Arial"/>
                <a:cs typeface="Arial"/>
              </a:rPr>
              <a:t> </a:t>
            </a:r>
            <a:r>
              <a:rPr lang="en-US" sz="2070" spc="-10" dirty="0" smtClean="0">
                <a:latin typeface="Arial"/>
                <a:cs typeface="Arial"/>
              </a:rPr>
              <a:t>model.</a:t>
            </a:r>
            <a:endParaRPr lang="en-US" sz="2070" dirty="0" smtClean="0">
              <a:latin typeface="Arial"/>
              <a:cs typeface="Arial"/>
            </a:endParaRPr>
          </a:p>
          <a:p>
            <a:pPr marL="13143">
              <a:spcBef>
                <a:spcPts val="1304"/>
              </a:spcBef>
            </a:pPr>
            <a:r>
              <a:rPr lang="en-US" sz="2070" b="1" spc="-16" dirty="0" smtClean="0">
                <a:solidFill>
                  <a:srgbClr val="0066FF"/>
                </a:solidFill>
                <a:latin typeface="Arial"/>
                <a:cs typeface="Arial"/>
              </a:rPr>
              <a:t>Usage</a:t>
            </a:r>
            <a:endParaRPr lang="en-US" sz="2070" dirty="0" smtClean="0">
              <a:latin typeface="Arial"/>
              <a:cs typeface="Arial"/>
            </a:endParaRPr>
          </a:p>
          <a:p>
            <a:pPr marL="13143" marR="145890">
              <a:lnSpc>
                <a:spcPts val="2266"/>
              </a:lnSpc>
              <a:spcBef>
                <a:spcPts val="921"/>
              </a:spcBef>
            </a:pPr>
            <a:r>
              <a:rPr lang="en-US" sz="2070" spc="-16" dirty="0" smtClean="0">
                <a:latin typeface="Arial"/>
                <a:cs typeface="Arial"/>
              </a:rPr>
              <a:t>A</a:t>
            </a:r>
            <a:r>
              <a:rPr lang="en-US" sz="2070" spc="16" dirty="0" smtClean="0">
                <a:latin typeface="Arial"/>
                <a:cs typeface="Arial"/>
              </a:rPr>
              <a:t> </a:t>
            </a:r>
            <a:r>
              <a:rPr lang="en-US" sz="2070" b="1" spc="-10" dirty="0" smtClean="0">
                <a:latin typeface="Arial"/>
                <a:cs typeface="Arial"/>
              </a:rPr>
              <a:t>simulation</a:t>
            </a:r>
            <a:r>
              <a:rPr lang="en-US" sz="2070" b="1" spc="16" dirty="0" smtClean="0">
                <a:latin typeface="Arial"/>
                <a:cs typeface="Arial"/>
              </a:rPr>
              <a:t> </a:t>
            </a:r>
            <a:r>
              <a:rPr lang="en-US" sz="2070" b="1" spc="-16" dirty="0" smtClean="0">
                <a:latin typeface="Arial"/>
                <a:cs typeface="Arial"/>
              </a:rPr>
              <a:t>study</a:t>
            </a:r>
            <a:r>
              <a:rPr lang="en-US" sz="2070" b="1" spc="16" dirty="0" smtClean="0">
                <a:latin typeface="Arial"/>
                <a:cs typeface="Arial"/>
              </a:rPr>
              <a:t> </a:t>
            </a:r>
            <a:r>
              <a:rPr lang="en-US" sz="2070" spc="-10" dirty="0" smtClean="0">
                <a:latin typeface="Arial"/>
                <a:cs typeface="Arial"/>
              </a:rPr>
              <a:t>contains</a:t>
            </a:r>
            <a:r>
              <a:rPr lang="en-US" sz="2070" spc="16" dirty="0" smtClean="0">
                <a:latin typeface="Arial"/>
                <a:cs typeface="Arial"/>
              </a:rPr>
              <a:t> </a:t>
            </a:r>
            <a:r>
              <a:rPr lang="en-US" sz="2070" spc="-10" dirty="0" smtClean="0">
                <a:latin typeface="Arial"/>
                <a:cs typeface="Arial"/>
              </a:rPr>
              <a:t>several</a:t>
            </a:r>
            <a:r>
              <a:rPr lang="en-US" sz="2070" spc="16" dirty="0" smtClean="0">
                <a:latin typeface="Arial"/>
                <a:cs typeface="Arial"/>
              </a:rPr>
              <a:t> </a:t>
            </a:r>
            <a:r>
              <a:rPr lang="en-US" sz="2070" b="1" spc="-16" dirty="0" smtClean="0">
                <a:latin typeface="Arial"/>
                <a:cs typeface="Arial"/>
              </a:rPr>
              <a:t>experiments</a:t>
            </a:r>
            <a:r>
              <a:rPr lang="en-US" sz="2070" spc="-10" dirty="0" smtClean="0">
                <a:latin typeface="Arial"/>
                <a:cs typeface="Arial"/>
              </a:rPr>
              <a:t>.</a:t>
            </a:r>
            <a:r>
              <a:rPr lang="en-US" sz="2070" spc="254" dirty="0" smtClean="0">
                <a:latin typeface="Arial"/>
                <a:cs typeface="Arial"/>
              </a:rPr>
              <a:t> </a:t>
            </a:r>
            <a:r>
              <a:rPr lang="en-US" sz="2070" spc="-16" dirty="0" smtClean="0">
                <a:latin typeface="Arial"/>
                <a:cs typeface="Arial"/>
              </a:rPr>
              <a:t>Each</a:t>
            </a:r>
            <a:r>
              <a:rPr lang="en-US" sz="2070" spc="16" dirty="0" smtClean="0">
                <a:latin typeface="Arial"/>
                <a:cs typeface="Arial"/>
              </a:rPr>
              <a:t> </a:t>
            </a:r>
            <a:r>
              <a:rPr lang="en-US" sz="2070" b="1" spc="-16" dirty="0" smtClean="0">
                <a:latin typeface="Arial"/>
                <a:cs typeface="Arial"/>
              </a:rPr>
              <a:t>experiment</a:t>
            </a:r>
            <a:r>
              <a:rPr lang="en-US" sz="2070" b="1" spc="16" dirty="0" smtClean="0">
                <a:latin typeface="Arial"/>
                <a:cs typeface="Arial"/>
              </a:rPr>
              <a:t> </a:t>
            </a:r>
            <a:r>
              <a:rPr lang="en-US" sz="2070" spc="-10" dirty="0" smtClean="0">
                <a:latin typeface="Arial"/>
                <a:cs typeface="Arial"/>
              </a:rPr>
              <a:t>executes several</a:t>
            </a:r>
            <a:r>
              <a:rPr lang="en-US" sz="2070" spc="21" dirty="0" smtClean="0">
                <a:latin typeface="Arial"/>
                <a:cs typeface="Arial"/>
              </a:rPr>
              <a:t> </a:t>
            </a:r>
            <a:r>
              <a:rPr lang="en-US" sz="2070" b="1" spc="-10" dirty="0" smtClean="0">
                <a:latin typeface="Arial"/>
                <a:cs typeface="Arial"/>
              </a:rPr>
              <a:t>simulation</a:t>
            </a:r>
            <a:r>
              <a:rPr lang="en-US" sz="2070" b="1" spc="21" dirty="0" smtClean="0">
                <a:latin typeface="Arial"/>
                <a:cs typeface="Arial"/>
              </a:rPr>
              <a:t> </a:t>
            </a:r>
            <a:r>
              <a:rPr lang="en-US" sz="2070" b="1" spc="-16" dirty="0" smtClean="0">
                <a:latin typeface="Arial"/>
                <a:cs typeface="Arial"/>
              </a:rPr>
              <a:t>runs</a:t>
            </a:r>
            <a:r>
              <a:rPr lang="en-US" sz="2070" spc="-10" dirty="0" smtClean="0">
                <a:latin typeface="Arial"/>
                <a:cs typeface="Arial"/>
              </a:rPr>
              <a:t>,</a:t>
            </a:r>
            <a:r>
              <a:rPr lang="en-US" sz="2070" spc="26" dirty="0" smtClean="0">
                <a:latin typeface="Arial"/>
                <a:cs typeface="Arial"/>
              </a:rPr>
              <a:t> </a:t>
            </a:r>
            <a:r>
              <a:rPr lang="en-US" sz="2070" spc="-16" dirty="0" smtClean="0">
                <a:latin typeface="Arial"/>
                <a:cs typeface="Arial"/>
              </a:rPr>
              <a:t>each</a:t>
            </a:r>
            <a:r>
              <a:rPr lang="en-US" sz="2070" spc="21" dirty="0" smtClean="0">
                <a:latin typeface="Arial"/>
                <a:cs typeface="Arial"/>
              </a:rPr>
              <a:t> </a:t>
            </a:r>
            <a:r>
              <a:rPr lang="en-US" sz="2070" spc="-10" dirty="0" smtClean="0">
                <a:latin typeface="Arial"/>
                <a:cs typeface="Arial"/>
              </a:rPr>
              <a:t>of</a:t>
            </a:r>
            <a:r>
              <a:rPr lang="en-US" sz="2070" spc="21" dirty="0" smtClean="0">
                <a:latin typeface="Arial"/>
                <a:cs typeface="Arial"/>
              </a:rPr>
              <a:t> </a:t>
            </a:r>
            <a:r>
              <a:rPr lang="en-US" sz="2070" spc="-16" dirty="0" smtClean="0">
                <a:latin typeface="Arial"/>
                <a:cs typeface="Arial"/>
              </a:rPr>
              <a:t>which</a:t>
            </a:r>
            <a:r>
              <a:rPr lang="en-US" sz="2070" spc="21" dirty="0" smtClean="0">
                <a:latin typeface="Arial"/>
                <a:cs typeface="Arial"/>
              </a:rPr>
              <a:t> </a:t>
            </a:r>
            <a:r>
              <a:rPr lang="en-US" sz="2070" spc="-10" dirty="0" smtClean="0">
                <a:latin typeface="Arial"/>
                <a:cs typeface="Arial"/>
              </a:rPr>
              <a:t>leads</a:t>
            </a:r>
            <a:r>
              <a:rPr lang="en-US" sz="2070" spc="21" dirty="0" smtClean="0">
                <a:latin typeface="Arial"/>
                <a:cs typeface="Arial"/>
              </a:rPr>
              <a:t> </a:t>
            </a:r>
            <a:r>
              <a:rPr lang="en-US" sz="2070" spc="-10" dirty="0" smtClean="0">
                <a:latin typeface="Arial"/>
                <a:cs typeface="Arial"/>
              </a:rPr>
              <a:t>to</a:t>
            </a:r>
            <a:r>
              <a:rPr lang="en-US" sz="2070" spc="21" dirty="0" smtClean="0">
                <a:latin typeface="Arial"/>
                <a:cs typeface="Arial"/>
              </a:rPr>
              <a:t> </a:t>
            </a:r>
            <a:r>
              <a:rPr lang="en-US" sz="2070" spc="-16" dirty="0" smtClean="0">
                <a:latin typeface="Arial"/>
                <a:cs typeface="Arial"/>
              </a:rPr>
              <a:t>an</a:t>
            </a:r>
            <a:r>
              <a:rPr lang="en-US" sz="2070" spc="21" dirty="0" smtClean="0">
                <a:latin typeface="Arial"/>
                <a:cs typeface="Arial"/>
              </a:rPr>
              <a:t> </a:t>
            </a:r>
            <a:r>
              <a:rPr lang="en-US" sz="2070" b="1" spc="-16" dirty="0" smtClean="0">
                <a:latin typeface="Arial"/>
                <a:cs typeface="Arial"/>
              </a:rPr>
              <a:t>observatio</a:t>
            </a:r>
            <a:r>
              <a:rPr lang="en-US" sz="2070" b="1" spc="-21" dirty="0" smtClean="0">
                <a:latin typeface="Arial"/>
                <a:cs typeface="Arial"/>
              </a:rPr>
              <a:t>n</a:t>
            </a:r>
            <a:r>
              <a:rPr lang="en-US" sz="2070" spc="-10" dirty="0" smtClean="0">
                <a:latin typeface="Arial"/>
                <a:cs typeface="Arial"/>
              </a:rPr>
              <a:t>.</a:t>
            </a:r>
            <a:endParaRPr lang="en-US" sz="2070" dirty="0" smtClean="0">
              <a:latin typeface="Arial"/>
              <a:cs typeface="Arial"/>
            </a:endParaRPr>
          </a:p>
          <a:p>
            <a:pPr marL="13143">
              <a:spcBef>
                <a:spcPts val="419"/>
              </a:spcBef>
            </a:pPr>
            <a:r>
              <a:rPr lang="en-US" sz="2070" spc="-16" dirty="0" smtClean="0">
                <a:latin typeface="Arial"/>
                <a:cs typeface="Arial"/>
              </a:rPr>
              <a:t>The </a:t>
            </a:r>
            <a:r>
              <a:rPr lang="en-US" sz="2070" spc="-10" dirty="0" smtClean="0">
                <a:latin typeface="Arial"/>
                <a:cs typeface="Arial"/>
              </a:rPr>
              <a:t>first three steps </a:t>
            </a:r>
            <a:r>
              <a:rPr lang="en-US" sz="2070" spc="-16" dirty="0" smtClean="0">
                <a:latin typeface="Arial"/>
                <a:cs typeface="Arial"/>
              </a:rPr>
              <a:t>shown below </a:t>
            </a:r>
            <a:r>
              <a:rPr lang="en-US" sz="2070" spc="-10" dirty="0" smtClean="0">
                <a:latin typeface="Arial"/>
                <a:cs typeface="Arial"/>
              </a:rPr>
              <a:t>are </a:t>
            </a:r>
            <a:r>
              <a:rPr lang="en-US" sz="2070" spc="-16" dirty="0" smtClean="0">
                <a:latin typeface="Arial"/>
                <a:cs typeface="Arial"/>
              </a:rPr>
              <a:t>mandator</a:t>
            </a:r>
            <a:r>
              <a:rPr lang="en-US" sz="2070" spc="-166" dirty="0" smtClean="0">
                <a:latin typeface="Arial"/>
                <a:cs typeface="Arial"/>
              </a:rPr>
              <a:t>y</a:t>
            </a:r>
            <a:r>
              <a:rPr lang="en-US" sz="2070" spc="-10" dirty="0" smtClean="0">
                <a:latin typeface="Arial"/>
                <a:cs typeface="Arial"/>
              </a:rPr>
              <a:t>.</a:t>
            </a:r>
            <a:r>
              <a:rPr lang="en-US" sz="2070" spc="202" dirty="0" smtClean="0">
                <a:latin typeface="Arial"/>
                <a:cs typeface="Arial"/>
              </a:rPr>
              <a:t> </a:t>
            </a:r>
            <a:r>
              <a:rPr lang="en-US" sz="2070" spc="-16" dirty="0" smtClean="0">
                <a:latin typeface="Arial"/>
                <a:cs typeface="Arial"/>
              </a:rPr>
              <a:t>The</a:t>
            </a:r>
            <a:r>
              <a:rPr lang="en-US" sz="2070" dirty="0" smtClean="0">
                <a:latin typeface="Arial"/>
                <a:cs typeface="Arial"/>
              </a:rPr>
              <a:t> </a:t>
            </a:r>
            <a:r>
              <a:rPr lang="en-US" sz="2070" spc="-10" dirty="0" smtClean="0">
                <a:latin typeface="Arial"/>
                <a:cs typeface="Arial"/>
              </a:rPr>
              <a:t>other</a:t>
            </a:r>
            <a:r>
              <a:rPr lang="en-US" sz="2070" dirty="0" smtClean="0">
                <a:latin typeface="Arial"/>
                <a:cs typeface="Arial"/>
              </a:rPr>
              <a:t> </a:t>
            </a:r>
            <a:r>
              <a:rPr lang="en-US" sz="2070" spc="-10" dirty="0" smtClean="0">
                <a:latin typeface="Arial"/>
                <a:cs typeface="Arial"/>
              </a:rPr>
              <a:t>steps</a:t>
            </a:r>
            <a:r>
              <a:rPr lang="en-US" sz="2070" dirty="0" smtClean="0">
                <a:latin typeface="Arial"/>
                <a:cs typeface="Arial"/>
              </a:rPr>
              <a:t> </a:t>
            </a:r>
            <a:r>
              <a:rPr lang="en-US" sz="2070" spc="-10" dirty="0" smtClean="0">
                <a:latin typeface="Arial"/>
                <a:cs typeface="Arial"/>
              </a:rPr>
              <a:t>are</a:t>
            </a:r>
            <a:r>
              <a:rPr lang="en-US" sz="2070" dirty="0" smtClean="0">
                <a:latin typeface="Arial"/>
                <a:cs typeface="Arial"/>
              </a:rPr>
              <a:t> </a:t>
            </a:r>
            <a:r>
              <a:rPr lang="en-US" sz="2070" spc="-10" dirty="0" smtClean="0">
                <a:latin typeface="Arial"/>
                <a:cs typeface="Arial"/>
              </a:rPr>
              <a:t>optional.</a:t>
            </a:r>
            <a:endParaRPr lang="en-US" sz="2070" dirty="0" smtClean="0">
              <a:latin typeface="Arial"/>
              <a:cs typeface="Arial"/>
            </a:endParaRPr>
          </a:p>
          <a:p>
            <a:pPr marL="536901" indent="-523758">
              <a:spcBef>
                <a:spcPts val="461"/>
              </a:spcBef>
              <a:buFont typeface="Arial"/>
              <a:buAutoNum type="arabicPeriod"/>
              <a:tabLst>
                <a:tab pos="536901" algn="l"/>
              </a:tabLst>
            </a:pPr>
            <a:r>
              <a:rPr lang="en-US" sz="2070" spc="-10" dirty="0" smtClean="0">
                <a:latin typeface="Arial"/>
                <a:cs typeface="Arial"/>
              </a:rPr>
              <a:t>Create</a:t>
            </a:r>
            <a:r>
              <a:rPr lang="en-US" sz="2070" spc="67" dirty="0" smtClean="0">
                <a:latin typeface="Arial"/>
                <a:cs typeface="Arial"/>
              </a:rPr>
              <a:t> </a:t>
            </a:r>
            <a:r>
              <a:rPr lang="en-US" sz="2070" spc="-16" dirty="0" smtClean="0">
                <a:latin typeface="Arial"/>
                <a:cs typeface="Arial"/>
              </a:rPr>
              <a:t>a</a:t>
            </a:r>
            <a:r>
              <a:rPr lang="en-US" sz="2070" spc="67" dirty="0" smtClean="0">
                <a:latin typeface="Arial"/>
                <a:cs typeface="Arial"/>
              </a:rPr>
              <a:t> </a:t>
            </a:r>
            <a:r>
              <a:rPr lang="en-US" sz="2070" spc="-10" dirty="0" smtClean="0">
                <a:latin typeface="Arial"/>
                <a:cs typeface="Arial"/>
              </a:rPr>
              <a:t>simple</a:t>
            </a:r>
            <a:r>
              <a:rPr lang="en-US" sz="2070" spc="67" dirty="0" smtClean="0">
                <a:latin typeface="Arial"/>
                <a:cs typeface="Arial"/>
              </a:rPr>
              <a:t> </a:t>
            </a:r>
            <a:r>
              <a:rPr lang="en-US" sz="2070" spc="-10" dirty="0" smtClean="0">
                <a:latin typeface="Arial"/>
                <a:cs typeface="Arial"/>
              </a:rPr>
              <a:t>simulation</a:t>
            </a:r>
            <a:r>
              <a:rPr lang="en-US" sz="2070" spc="67" dirty="0" smtClean="0">
                <a:latin typeface="Arial"/>
                <a:cs typeface="Arial"/>
              </a:rPr>
              <a:t> </a:t>
            </a:r>
            <a:r>
              <a:rPr lang="en-US" sz="2070" spc="-10" dirty="0" smtClean="0">
                <a:latin typeface="Arial"/>
                <a:cs typeface="Arial"/>
              </a:rPr>
              <a:t>stud</a:t>
            </a:r>
            <a:r>
              <a:rPr lang="en-US" sz="2070" spc="-166" dirty="0" smtClean="0">
                <a:latin typeface="Arial"/>
                <a:cs typeface="Arial"/>
              </a:rPr>
              <a:t>y</a:t>
            </a:r>
            <a:r>
              <a:rPr lang="en-US" sz="2070" spc="-10" dirty="0" smtClean="0">
                <a:latin typeface="Arial"/>
                <a:cs typeface="Arial"/>
              </a:rPr>
              <a:t>.</a:t>
            </a:r>
            <a:endParaRPr lang="en-US" sz="2070" dirty="0" smtClean="0">
              <a:latin typeface="Arial"/>
              <a:cs typeface="Arial"/>
            </a:endParaRPr>
          </a:p>
          <a:p>
            <a:pPr>
              <a:lnSpc>
                <a:spcPts val="1915"/>
              </a:lnSpc>
              <a:spcBef>
                <a:spcPts val="49"/>
              </a:spcBef>
              <a:buFont typeface="Arial"/>
              <a:buAutoNum type="arabicPeriod"/>
            </a:pPr>
            <a:endParaRPr lang="en-US" sz="1915" dirty="0" smtClean="0"/>
          </a:p>
          <a:p>
            <a:pPr marL="536901" indent="-523758">
              <a:buFont typeface="Arial"/>
              <a:buAutoNum type="arabicPeriod"/>
              <a:tabLst>
                <a:tab pos="536901" algn="l"/>
              </a:tabLst>
            </a:pPr>
            <a:r>
              <a:rPr lang="en-US" sz="2070" spc="-16" dirty="0" smtClean="0">
                <a:latin typeface="Arial"/>
                <a:cs typeface="Arial"/>
              </a:rPr>
              <a:t>Execute</a:t>
            </a:r>
            <a:r>
              <a:rPr lang="en-US" sz="2070" spc="72" dirty="0" smtClean="0">
                <a:latin typeface="Arial"/>
                <a:cs typeface="Arial"/>
              </a:rPr>
              <a:t> </a:t>
            </a:r>
            <a:r>
              <a:rPr lang="en-US" sz="2070" spc="-10" dirty="0" smtClean="0">
                <a:latin typeface="Arial"/>
                <a:cs typeface="Arial"/>
              </a:rPr>
              <a:t>the</a:t>
            </a:r>
            <a:r>
              <a:rPr lang="en-US" sz="2070" spc="72" dirty="0" smtClean="0">
                <a:latin typeface="Arial"/>
                <a:cs typeface="Arial"/>
              </a:rPr>
              <a:t> </a:t>
            </a:r>
            <a:r>
              <a:rPr lang="en-US" sz="2070" spc="-10" dirty="0" smtClean="0">
                <a:latin typeface="Arial"/>
                <a:cs typeface="Arial"/>
              </a:rPr>
              <a:t>simulation</a:t>
            </a:r>
            <a:r>
              <a:rPr lang="en-US" sz="2070" spc="72" dirty="0" smtClean="0">
                <a:latin typeface="Arial"/>
                <a:cs typeface="Arial"/>
              </a:rPr>
              <a:t> </a:t>
            </a:r>
            <a:r>
              <a:rPr lang="en-US" sz="2070" spc="-10" dirty="0" smtClean="0">
                <a:latin typeface="Arial"/>
                <a:cs typeface="Arial"/>
              </a:rPr>
              <a:t>stud</a:t>
            </a:r>
            <a:r>
              <a:rPr lang="en-US" sz="2070" spc="-166" dirty="0" smtClean="0">
                <a:latin typeface="Arial"/>
                <a:cs typeface="Arial"/>
              </a:rPr>
              <a:t>y</a:t>
            </a:r>
            <a:r>
              <a:rPr lang="en-US" sz="2070" spc="-10" dirty="0" smtClean="0">
                <a:latin typeface="Arial"/>
                <a:cs typeface="Arial"/>
              </a:rPr>
              <a:t>.</a:t>
            </a:r>
            <a:endParaRPr lang="en-US" sz="2070" dirty="0" smtClean="0">
              <a:latin typeface="Arial"/>
              <a:cs typeface="Arial"/>
            </a:endParaRPr>
          </a:p>
          <a:p>
            <a:pPr>
              <a:lnSpc>
                <a:spcPts val="1915"/>
              </a:lnSpc>
              <a:spcBef>
                <a:spcPts val="49"/>
              </a:spcBef>
              <a:buFont typeface="Arial"/>
              <a:buAutoNum type="arabicPeriod"/>
            </a:pPr>
            <a:endParaRPr lang="en-US" sz="1915" dirty="0" smtClean="0"/>
          </a:p>
          <a:p>
            <a:pPr marL="536901" indent="-523758">
              <a:buFont typeface="Arial"/>
              <a:buAutoNum type="arabicPeriod"/>
              <a:tabLst>
                <a:tab pos="536901" algn="l"/>
              </a:tabLst>
            </a:pPr>
            <a:r>
              <a:rPr lang="en-US" sz="2070" spc="-10" dirty="0" smtClean="0">
                <a:latin typeface="Arial"/>
                <a:cs typeface="Arial"/>
              </a:rPr>
              <a:t>Evaluate</a:t>
            </a:r>
            <a:r>
              <a:rPr lang="en-US" sz="2070" spc="88" dirty="0" smtClean="0">
                <a:latin typeface="Arial"/>
                <a:cs typeface="Arial"/>
              </a:rPr>
              <a:t> </a:t>
            </a:r>
            <a:r>
              <a:rPr lang="en-US" sz="2070" spc="-10" dirty="0" smtClean="0">
                <a:latin typeface="Arial"/>
                <a:cs typeface="Arial"/>
              </a:rPr>
              <a:t>the</a:t>
            </a:r>
            <a:r>
              <a:rPr lang="en-US" sz="2070" spc="88" dirty="0" smtClean="0">
                <a:latin typeface="Arial"/>
                <a:cs typeface="Arial"/>
              </a:rPr>
              <a:t> </a:t>
            </a:r>
            <a:r>
              <a:rPr lang="en-US" sz="2070" spc="-10" dirty="0" smtClean="0">
                <a:latin typeface="Arial"/>
                <a:cs typeface="Arial"/>
              </a:rPr>
              <a:t>results.</a:t>
            </a:r>
            <a:endParaRPr lang="en-US" sz="2070" dirty="0" smtClean="0">
              <a:latin typeface="Arial"/>
              <a:cs typeface="Arial"/>
            </a:endParaRPr>
          </a:p>
          <a:p>
            <a:pPr>
              <a:lnSpc>
                <a:spcPts val="1915"/>
              </a:lnSpc>
              <a:spcBef>
                <a:spcPts val="49"/>
              </a:spcBef>
              <a:buFont typeface="Arial"/>
              <a:buAutoNum type="arabicPeriod"/>
            </a:pPr>
            <a:endParaRPr lang="en-US" sz="1915" dirty="0" smtClean="0"/>
          </a:p>
          <a:p>
            <a:pPr marL="536901" indent="-523758">
              <a:buFont typeface="Arial"/>
              <a:buAutoNum type="arabicPeriod"/>
              <a:tabLst>
                <a:tab pos="536901" algn="l"/>
              </a:tabLst>
            </a:pPr>
            <a:r>
              <a:rPr lang="en-US" sz="2070" spc="-10" dirty="0" smtClean="0">
                <a:latin typeface="Arial"/>
                <a:cs typeface="Arial"/>
              </a:rPr>
              <a:t>Refine</a:t>
            </a:r>
            <a:r>
              <a:rPr lang="en-US" sz="2070" spc="52" dirty="0" smtClean="0">
                <a:latin typeface="Arial"/>
                <a:cs typeface="Arial"/>
              </a:rPr>
              <a:t> </a:t>
            </a:r>
            <a:r>
              <a:rPr lang="en-US" sz="2070" spc="-10" dirty="0" smtClean="0">
                <a:latin typeface="Arial"/>
                <a:cs typeface="Arial"/>
              </a:rPr>
              <a:t>the</a:t>
            </a:r>
            <a:r>
              <a:rPr lang="en-US" sz="2070" spc="52" dirty="0" smtClean="0">
                <a:latin typeface="Arial"/>
                <a:cs typeface="Arial"/>
              </a:rPr>
              <a:t> </a:t>
            </a:r>
            <a:r>
              <a:rPr lang="en-US" sz="2070" spc="-10" dirty="0" smtClean="0">
                <a:latin typeface="Arial"/>
                <a:cs typeface="Arial"/>
              </a:rPr>
              <a:t>settings</a:t>
            </a:r>
            <a:r>
              <a:rPr lang="en-US" sz="2070" spc="52" dirty="0" smtClean="0">
                <a:latin typeface="Arial"/>
                <a:cs typeface="Arial"/>
              </a:rPr>
              <a:t> </a:t>
            </a:r>
            <a:r>
              <a:rPr lang="en-US" sz="2070" spc="-10" dirty="0" smtClean="0">
                <a:latin typeface="Arial"/>
                <a:cs typeface="Arial"/>
              </a:rPr>
              <a:t>(several</a:t>
            </a:r>
            <a:r>
              <a:rPr lang="en-US" sz="2070" spc="52" dirty="0" smtClean="0">
                <a:latin typeface="Arial"/>
                <a:cs typeface="Arial"/>
              </a:rPr>
              <a:t> </a:t>
            </a:r>
            <a:r>
              <a:rPr lang="en-US" sz="2070" spc="-10" dirty="0" smtClean="0">
                <a:latin typeface="Arial"/>
                <a:cs typeface="Arial"/>
              </a:rPr>
              <a:t>optional</a:t>
            </a:r>
            <a:r>
              <a:rPr lang="en-US" sz="2070" spc="52" dirty="0" smtClean="0">
                <a:latin typeface="Arial"/>
                <a:cs typeface="Arial"/>
              </a:rPr>
              <a:t> </a:t>
            </a:r>
            <a:r>
              <a:rPr lang="en-US" sz="2070" spc="-10" dirty="0" smtClean="0">
                <a:latin typeface="Arial"/>
                <a:cs typeface="Arial"/>
              </a:rPr>
              <a:t>steps.)</a:t>
            </a:r>
            <a:endParaRPr lang="en-US" sz="2070" dirty="0" smtClean="0">
              <a:latin typeface="Arial"/>
              <a:cs typeface="Arial"/>
            </a:endParaRPr>
          </a:p>
          <a:p>
            <a:pPr>
              <a:lnSpc>
                <a:spcPts val="1915"/>
              </a:lnSpc>
              <a:spcBef>
                <a:spcPts val="49"/>
              </a:spcBef>
            </a:pPr>
            <a:endParaRPr lang="en-US" sz="1915" dirty="0"/>
          </a:p>
        </p:txBody>
      </p:sp>
      <p:sp>
        <p:nvSpPr>
          <p:cNvPr id="4" name="Titel 3"/>
          <p:cNvSpPr>
            <a:spLocks noGrp="1"/>
          </p:cNvSpPr>
          <p:nvPr>
            <p:ph type="title"/>
          </p:nvPr>
        </p:nvSpPr>
        <p:spPr/>
        <p:txBody>
          <a:bodyPr/>
          <a:lstStyle/>
          <a:p>
            <a:r>
              <a:rPr lang="en-US" sz="2400" spc="-16" dirty="0" smtClean="0">
                <a:latin typeface="Arial"/>
                <a:cs typeface="Arial"/>
              </a:rPr>
              <a:t>Experiment</a:t>
            </a:r>
            <a:r>
              <a:rPr lang="en-US" sz="2400" spc="72" dirty="0" smtClean="0">
                <a:latin typeface="Arial"/>
                <a:cs typeface="Arial"/>
              </a:rPr>
              <a:t> </a:t>
            </a:r>
            <a:r>
              <a:rPr lang="en-US" sz="2400" spc="-16" dirty="0" smtClean="0">
                <a:latin typeface="Arial"/>
                <a:cs typeface="Arial"/>
              </a:rPr>
              <a:t>Manager</a:t>
            </a:r>
            <a:r>
              <a:rPr lang="en-US" sz="2400" spc="72" dirty="0" smtClean="0">
                <a:latin typeface="Arial"/>
                <a:cs typeface="Arial"/>
              </a:rPr>
              <a:t> </a:t>
            </a:r>
            <a:r>
              <a:rPr lang="en-US" sz="2400" spc="-16" dirty="0" smtClean="0">
                <a:latin typeface="Arial"/>
                <a:cs typeface="Arial"/>
              </a:rPr>
              <a:t>Overview</a:t>
            </a:r>
            <a:endParaRPr lang="en-US" dirty="0"/>
          </a:p>
        </p:txBody>
      </p:sp>
    </p:spTree>
    <p:extLst>
      <p:ext uri="{BB962C8B-B14F-4D97-AF65-F5344CB8AC3E}">
        <p14:creationId xmlns:p14="http://schemas.microsoft.com/office/powerpoint/2010/main" val="6558554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4" y="2070100"/>
            <a:ext cx="9173531" cy="2475037"/>
          </a:xfrm>
          <a:prstGeom prst="rect">
            <a:avLst/>
          </a:prstGeom>
        </p:spPr>
        <p:txBody>
          <a:bodyPr vert="horz" wrap="square" lIns="0" tIns="0" rIns="0" bIns="0" rtlCol="0">
            <a:spAutoFit/>
          </a:bodyPr>
          <a:lstStyle/>
          <a:p>
            <a:pPr marL="13143">
              <a:spcBef>
                <a:spcPts val="668"/>
              </a:spcBef>
              <a:tabLst>
                <a:tab pos="536243" algn="l"/>
              </a:tabLst>
            </a:pPr>
            <a:r>
              <a:rPr lang="en-US" sz="2000" b="1" spc="-10" dirty="0" smtClean="0">
                <a:cs typeface="Arial"/>
              </a:rPr>
              <a:t>1</a:t>
            </a:r>
            <a:r>
              <a:rPr lang="en-US" sz="2000" b="1" spc="-10" dirty="0">
                <a:cs typeface="Arial"/>
              </a:rPr>
              <a:t>.</a:t>
            </a:r>
            <a:r>
              <a:rPr lang="en-US" sz="2000" spc="-10" dirty="0">
                <a:cs typeface="Arial"/>
              </a:rPr>
              <a:t>	</a:t>
            </a:r>
            <a:r>
              <a:rPr lang="en-US" sz="2000" b="1" spc="-16" dirty="0">
                <a:cs typeface="Arial"/>
              </a:rPr>
              <a:t>Define</a:t>
            </a:r>
            <a:r>
              <a:rPr lang="en-US" sz="2000" b="1" spc="83" dirty="0">
                <a:cs typeface="Arial"/>
              </a:rPr>
              <a:t> </a:t>
            </a:r>
            <a:r>
              <a:rPr lang="en-US" sz="2000" b="1" spc="-10" dirty="0">
                <a:cs typeface="Arial"/>
              </a:rPr>
              <a:t>the</a:t>
            </a:r>
            <a:r>
              <a:rPr lang="en-US" sz="2000" b="1" spc="83" dirty="0">
                <a:cs typeface="Arial"/>
              </a:rPr>
              <a:t> </a:t>
            </a:r>
            <a:r>
              <a:rPr lang="en-US" sz="2000" b="1" spc="-16" dirty="0">
                <a:cs typeface="Arial"/>
              </a:rPr>
              <a:t>Experiments</a:t>
            </a:r>
            <a:endParaRPr lang="en-US" sz="2000" dirty="0">
              <a:cs typeface="Arial"/>
            </a:endParaRPr>
          </a:p>
          <a:p>
            <a:pPr marL="1060659" indent="-523758">
              <a:spcBef>
                <a:spcPts val="600"/>
              </a:spcBef>
              <a:spcAft>
                <a:spcPts val="600"/>
              </a:spcAft>
              <a:buFont typeface="Arial"/>
              <a:buChar char="•"/>
              <a:tabLst>
                <a:tab pos="1061316" algn="l"/>
              </a:tabLst>
            </a:pPr>
            <a:r>
              <a:rPr sz="2000" spc="-16" dirty="0" smtClean="0">
                <a:latin typeface="Arial"/>
                <a:cs typeface="Arial"/>
              </a:rPr>
              <a:t>Manual</a:t>
            </a:r>
            <a:r>
              <a:rPr sz="2000" spc="47" dirty="0" smtClean="0">
                <a:latin typeface="Arial"/>
                <a:cs typeface="Arial"/>
              </a:rPr>
              <a:t> </a:t>
            </a:r>
            <a:r>
              <a:rPr sz="2000" spc="-10" dirty="0">
                <a:latin typeface="Arial"/>
                <a:cs typeface="Arial"/>
              </a:rPr>
              <a:t>creation</a:t>
            </a:r>
            <a:r>
              <a:rPr sz="2000" spc="47" dirty="0">
                <a:latin typeface="Arial"/>
                <a:cs typeface="Arial"/>
              </a:rPr>
              <a:t> </a:t>
            </a:r>
            <a:r>
              <a:rPr sz="2000" spc="-10" dirty="0">
                <a:latin typeface="Arial"/>
                <a:cs typeface="Arial"/>
              </a:rPr>
              <a:t>of</a:t>
            </a:r>
            <a:r>
              <a:rPr sz="2000" spc="47" dirty="0">
                <a:latin typeface="Arial"/>
                <a:cs typeface="Arial"/>
              </a:rPr>
              <a:t> </a:t>
            </a:r>
            <a:r>
              <a:rPr sz="2000" spc="-10" dirty="0">
                <a:latin typeface="Arial"/>
                <a:cs typeface="Arial"/>
              </a:rPr>
              <a:t>input</a:t>
            </a:r>
            <a:r>
              <a:rPr sz="2000" spc="47" dirty="0">
                <a:latin typeface="Arial"/>
                <a:cs typeface="Arial"/>
              </a:rPr>
              <a:t> </a:t>
            </a:r>
            <a:r>
              <a:rPr sz="2000" spc="-16" dirty="0">
                <a:latin typeface="Arial"/>
                <a:cs typeface="Arial"/>
              </a:rPr>
              <a:t>and</a:t>
            </a:r>
            <a:r>
              <a:rPr sz="2000" spc="47" dirty="0">
                <a:latin typeface="Arial"/>
                <a:cs typeface="Arial"/>
              </a:rPr>
              <a:t> </a:t>
            </a:r>
            <a:r>
              <a:rPr sz="2000" spc="-10" dirty="0">
                <a:latin typeface="Arial"/>
                <a:cs typeface="Arial"/>
              </a:rPr>
              <a:t>output</a:t>
            </a:r>
            <a:r>
              <a:rPr sz="2000" spc="47" dirty="0">
                <a:latin typeface="Arial"/>
                <a:cs typeface="Arial"/>
              </a:rPr>
              <a:t> </a:t>
            </a:r>
            <a:r>
              <a:rPr sz="2000" spc="-10" dirty="0">
                <a:latin typeface="Arial"/>
                <a:cs typeface="Arial"/>
              </a:rPr>
              <a:t>values</a:t>
            </a:r>
            <a:r>
              <a:rPr sz="2000" spc="-10" dirty="0" smtClean="0">
                <a:latin typeface="Arial"/>
                <a:cs typeface="Arial"/>
              </a:rPr>
              <a:t>.</a:t>
            </a:r>
            <a:endParaRPr sz="2000" dirty="0"/>
          </a:p>
          <a:p>
            <a:pPr marL="1060659" indent="-523758">
              <a:buFont typeface="Arial"/>
              <a:buChar char="•"/>
              <a:tabLst>
                <a:tab pos="1061316" algn="l"/>
              </a:tabLst>
            </a:pPr>
            <a:r>
              <a:rPr sz="2000" spc="-10" dirty="0">
                <a:latin typeface="Arial"/>
                <a:cs typeface="Arial"/>
              </a:rPr>
              <a:t>This </a:t>
            </a:r>
            <a:r>
              <a:rPr sz="2000" spc="-16" dirty="0">
                <a:latin typeface="Arial"/>
                <a:cs typeface="Arial"/>
              </a:rPr>
              <a:t>can be done </a:t>
            </a:r>
            <a:r>
              <a:rPr sz="2000" spc="-10" dirty="0">
                <a:latin typeface="Arial"/>
                <a:cs typeface="Arial"/>
              </a:rPr>
              <a:t>using the </a:t>
            </a:r>
            <a:r>
              <a:rPr sz="2000" b="1" spc="-10" dirty="0">
                <a:solidFill>
                  <a:srgbClr val="0066FF"/>
                </a:solidFill>
                <a:latin typeface="Arial"/>
                <a:cs typeface="Arial"/>
              </a:rPr>
              <a:t>Definition </a:t>
            </a:r>
            <a:r>
              <a:rPr sz="2000" spc="-10" dirty="0">
                <a:latin typeface="Arial"/>
                <a:cs typeface="Arial"/>
              </a:rPr>
              <a:t>tab of the </a:t>
            </a:r>
            <a:r>
              <a:rPr sz="2000" i="1" spc="-16" dirty="0">
                <a:latin typeface="Arial"/>
                <a:cs typeface="Arial"/>
              </a:rPr>
              <a:t>ExperimentManager</a:t>
            </a:r>
            <a:r>
              <a:rPr sz="2000" spc="-10" dirty="0">
                <a:latin typeface="Arial"/>
                <a:cs typeface="Arial"/>
              </a:rPr>
              <a:t>.</a:t>
            </a:r>
            <a:endParaRPr sz="2000" dirty="0">
              <a:latin typeface="Arial"/>
              <a:cs typeface="Arial"/>
            </a:endParaRPr>
          </a:p>
          <a:p>
            <a:pPr>
              <a:lnSpc>
                <a:spcPts val="2484"/>
              </a:lnSpc>
              <a:spcBef>
                <a:spcPts val="26"/>
              </a:spcBef>
            </a:pPr>
            <a:endParaRPr sz="2000" dirty="0"/>
          </a:p>
          <a:p>
            <a:pPr marL="536901" indent="-523758">
              <a:buFont typeface="Arial"/>
              <a:buAutoNum type="arabicPeriod" startAt="2"/>
              <a:tabLst>
                <a:tab pos="536901" algn="l"/>
              </a:tabLst>
            </a:pPr>
            <a:r>
              <a:rPr sz="2000" b="1" spc="-16" dirty="0">
                <a:latin typeface="Arial"/>
                <a:cs typeface="Arial"/>
              </a:rPr>
              <a:t>Control</a:t>
            </a:r>
            <a:r>
              <a:rPr sz="2000" b="1" spc="72" dirty="0">
                <a:latin typeface="Arial"/>
                <a:cs typeface="Arial"/>
              </a:rPr>
              <a:t> </a:t>
            </a:r>
            <a:r>
              <a:rPr sz="2000" b="1" spc="-10" dirty="0">
                <a:latin typeface="Arial"/>
                <a:cs typeface="Arial"/>
              </a:rPr>
              <a:t>the</a:t>
            </a:r>
            <a:r>
              <a:rPr sz="2000" b="1" spc="72" dirty="0">
                <a:latin typeface="Arial"/>
                <a:cs typeface="Arial"/>
              </a:rPr>
              <a:t> </a:t>
            </a:r>
            <a:r>
              <a:rPr sz="2000" b="1" spc="-16" dirty="0">
                <a:latin typeface="Arial"/>
                <a:cs typeface="Arial"/>
              </a:rPr>
              <a:t>Experiment</a:t>
            </a:r>
            <a:r>
              <a:rPr sz="2000" b="1" spc="72" dirty="0">
                <a:latin typeface="Arial"/>
                <a:cs typeface="Arial"/>
              </a:rPr>
              <a:t> </a:t>
            </a:r>
            <a:r>
              <a:rPr sz="2000" b="1" spc="-16" dirty="0">
                <a:latin typeface="Arial"/>
                <a:cs typeface="Arial"/>
              </a:rPr>
              <a:t>Runs</a:t>
            </a:r>
            <a:endParaRPr sz="2000" dirty="0">
              <a:latin typeface="Arial"/>
              <a:cs typeface="Arial"/>
            </a:endParaRPr>
          </a:p>
          <a:p>
            <a:pPr marL="1060659" lvl="1" indent="-523758">
              <a:spcBef>
                <a:spcPts val="600"/>
              </a:spcBef>
              <a:spcAft>
                <a:spcPts val="600"/>
              </a:spcAft>
              <a:buFont typeface="Arial"/>
              <a:buChar char="•"/>
              <a:tabLst>
                <a:tab pos="1061316" algn="l"/>
              </a:tabLst>
            </a:pPr>
            <a:r>
              <a:rPr sz="2000" spc="-16" dirty="0">
                <a:latin typeface="Arial"/>
                <a:cs typeface="Arial"/>
              </a:rPr>
              <a:t>Perform</a:t>
            </a:r>
            <a:r>
              <a:rPr sz="2000" spc="78" dirty="0">
                <a:latin typeface="Arial"/>
                <a:cs typeface="Arial"/>
              </a:rPr>
              <a:t> </a:t>
            </a:r>
            <a:r>
              <a:rPr sz="2000" spc="-10" dirty="0">
                <a:latin typeface="Arial"/>
                <a:cs typeface="Arial"/>
              </a:rPr>
              <a:t>the</a:t>
            </a:r>
            <a:r>
              <a:rPr sz="2000" spc="78" dirty="0">
                <a:latin typeface="Arial"/>
                <a:cs typeface="Arial"/>
              </a:rPr>
              <a:t> </a:t>
            </a:r>
            <a:r>
              <a:rPr sz="2000" spc="-10" dirty="0">
                <a:latin typeface="Arial"/>
                <a:cs typeface="Arial"/>
              </a:rPr>
              <a:t>experiment</a:t>
            </a:r>
            <a:r>
              <a:rPr sz="2000" spc="-10" dirty="0" smtClean="0">
                <a:latin typeface="Arial"/>
                <a:cs typeface="Arial"/>
              </a:rPr>
              <a:t>.</a:t>
            </a:r>
            <a:endParaRPr sz="2000" dirty="0"/>
          </a:p>
          <a:p>
            <a:pPr marL="1060659" lvl="1" indent="-523758">
              <a:buFont typeface="Arial"/>
              <a:buChar char="•"/>
              <a:tabLst>
                <a:tab pos="1061316" algn="l"/>
              </a:tabLst>
            </a:pPr>
            <a:r>
              <a:rPr sz="2000" spc="-10" dirty="0">
                <a:latin typeface="Arial"/>
                <a:cs typeface="Arial"/>
              </a:rPr>
              <a:t>This</a:t>
            </a:r>
            <a:r>
              <a:rPr sz="2000" spc="26" dirty="0">
                <a:latin typeface="Arial"/>
                <a:cs typeface="Arial"/>
              </a:rPr>
              <a:t> </a:t>
            </a:r>
            <a:r>
              <a:rPr sz="2000" spc="-10" dirty="0">
                <a:latin typeface="Arial"/>
                <a:cs typeface="Arial"/>
              </a:rPr>
              <a:t>is</a:t>
            </a:r>
            <a:r>
              <a:rPr sz="2000" spc="26" dirty="0">
                <a:latin typeface="Arial"/>
                <a:cs typeface="Arial"/>
              </a:rPr>
              <a:t> </a:t>
            </a:r>
            <a:r>
              <a:rPr sz="2000" spc="-16" dirty="0">
                <a:latin typeface="Arial"/>
                <a:cs typeface="Arial"/>
              </a:rPr>
              <a:t>done</a:t>
            </a:r>
            <a:r>
              <a:rPr sz="2000" spc="26" dirty="0">
                <a:latin typeface="Arial"/>
                <a:cs typeface="Arial"/>
              </a:rPr>
              <a:t> </a:t>
            </a:r>
            <a:r>
              <a:rPr sz="2000" spc="-10" dirty="0">
                <a:latin typeface="Arial"/>
                <a:cs typeface="Arial"/>
              </a:rPr>
              <a:t>using</a:t>
            </a:r>
            <a:r>
              <a:rPr sz="2000" spc="26" dirty="0">
                <a:latin typeface="Arial"/>
                <a:cs typeface="Arial"/>
              </a:rPr>
              <a:t> </a:t>
            </a:r>
            <a:r>
              <a:rPr sz="2000" spc="-10" dirty="0">
                <a:latin typeface="Arial"/>
                <a:cs typeface="Arial"/>
              </a:rPr>
              <a:t>top</a:t>
            </a:r>
            <a:r>
              <a:rPr sz="2000" spc="26" dirty="0">
                <a:latin typeface="Arial"/>
                <a:cs typeface="Arial"/>
              </a:rPr>
              <a:t> </a:t>
            </a:r>
            <a:r>
              <a:rPr sz="2000" spc="-10" dirty="0">
                <a:latin typeface="Arial"/>
                <a:cs typeface="Arial"/>
              </a:rPr>
              <a:t>half</a:t>
            </a:r>
            <a:r>
              <a:rPr sz="2000" spc="26" dirty="0">
                <a:latin typeface="Arial"/>
                <a:cs typeface="Arial"/>
              </a:rPr>
              <a:t> </a:t>
            </a:r>
            <a:r>
              <a:rPr sz="2000" spc="-10" dirty="0">
                <a:latin typeface="Arial"/>
                <a:cs typeface="Arial"/>
              </a:rPr>
              <a:t>of</a:t>
            </a:r>
            <a:r>
              <a:rPr sz="2000" spc="26" dirty="0">
                <a:latin typeface="Arial"/>
                <a:cs typeface="Arial"/>
              </a:rPr>
              <a:t> </a:t>
            </a:r>
            <a:r>
              <a:rPr sz="2000" spc="-10" dirty="0">
                <a:latin typeface="Arial"/>
                <a:cs typeface="Arial"/>
              </a:rPr>
              <a:t>the</a:t>
            </a:r>
            <a:r>
              <a:rPr sz="2000" spc="26" dirty="0">
                <a:latin typeface="Arial"/>
                <a:cs typeface="Arial"/>
              </a:rPr>
              <a:t> </a:t>
            </a:r>
            <a:r>
              <a:rPr sz="2000" i="1" spc="-16" dirty="0">
                <a:latin typeface="Arial"/>
                <a:cs typeface="Arial"/>
              </a:rPr>
              <a:t>ExperimentManager</a:t>
            </a:r>
            <a:r>
              <a:rPr sz="2000" spc="-10" dirty="0">
                <a:latin typeface="Arial"/>
                <a:cs typeface="Arial"/>
              </a:rPr>
              <a:t>.</a:t>
            </a:r>
            <a:endParaRPr sz="2000" dirty="0">
              <a:latin typeface="Arial"/>
              <a:cs typeface="Arial"/>
            </a:endParaRPr>
          </a:p>
        </p:txBody>
      </p:sp>
      <p:sp>
        <p:nvSpPr>
          <p:cNvPr id="2" name="object 2"/>
          <p:cNvSpPr/>
          <p:nvPr/>
        </p:nvSpPr>
        <p:spPr>
          <a:xfrm>
            <a:off x="6722269" y="2431226"/>
            <a:ext cx="1524000" cy="302942"/>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a:spLocks/>
          </p:cNvSpPr>
          <p:nvPr/>
        </p:nvSpPr>
        <p:spPr>
          <a:xfrm>
            <a:off x="6391999" y="3398807"/>
            <a:ext cx="1854270" cy="804893"/>
          </a:xfrm>
          <a:prstGeom prst="rect">
            <a:avLst/>
          </a:prstGeom>
          <a:blipFill>
            <a:blip r:embed="rId3" cstate="print"/>
            <a:stretch>
              <a:fillRect/>
            </a:stretch>
          </a:blipFill>
        </p:spPr>
        <p:txBody>
          <a:bodyPr wrap="square" lIns="0" tIns="0" rIns="0" bIns="0" rtlCol="0">
            <a:spAutoFit/>
          </a:bodyPr>
          <a:lstStyle/>
          <a:p>
            <a:endParaRPr sz="1863" dirty="0"/>
          </a:p>
        </p:txBody>
      </p:sp>
      <p:sp>
        <p:nvSpPr>
          <p:cNvPr id="5" name="object 5"/>
          <p:cNvSpPr txBox="1"/>
          <p:nvPr/>
        </p:nvSpPr>
        <p:spPr>
          <a:xfrm>
            <a:off x="540371" y="4954136"/>
            <a:ext cx="8412520" cy="1378839"/>
          </a:xfrm>
          <a:prstGeom prst="rect">
            <a:avLst/>
          </a:prstGeom>
        </p:spPr>
        <p:txBody>
          <a:bodyPr vert="horz" wrap="square" lIns="0" tIns="0" rIns="0" bIns="0" rtlCol="0">
            <a:spAutoFit/>
          </a:bodyPr>
          <a:lstStyle/>
          <a:p>
            <a:pPr marL="536901" indent="-523758">
              <a:buFont typeface="Arial"/>
              <a:buAutoNum type="arabicPeriod" startAt="3"/>
              <a:tabLst>
                <a:tab pos="536901" algn="l"/>
              </a:tabLst>
            </a:pPr>
            <a:r>
              <a:rPr sz="2070" b="1" spc="-52" dirty="0">
                <a:latin typeface="Arial"/>
                <a:cs typeface="Arial"/>
              </a:rPr>
              <a:t>V</a:t>
            </a:r>
            <a:r>
              <a:rPr sz="2070" b="1" spc="-16" dirty="0">
                <a:latin typeface="Arial"/>
                <a:cs typeface="Arial"/>
              </a:rPr>
              <a:t>iew</a:t>
            </a:r>
            <a:r>
              <a:rPr sz="2070" b="1" spc="88" dirty="0">
                <a:latin typeface="Arial"/>
                <a:cs typeface="Arial"/>
              </a:rPr>
              <a:t> </a:t>
            </a:r>
            <a:r>
              <a:rPr sz="2070" b="1" spc="-10" dirty="0">
                <a:latin typeface="Arial"/>
                <a:cs typeface="Arial"/>
              </a:rPr>
              <a:t>the</a:t>
            </a:r>
            <a:r>
              <a:rPr sz="2070" b="1" spc="88" dirty="0">
                <a:latin typeface="Arial"/>
                <a:cs typeface="Arial"/>
              </a:rPr>
              <a:t> </a:t>
            </a:r>
            <a:r>
              <a:rPr sz="2070" b="1" spc="-16" dirty="0">
                <a:latin typeface="Arial"/>
                <a:cs typeface="Arial"/>
              </a:rPr>
              <a:t>Evaluations</a:t>
            </a:r>
            <a:endParaRPr sz="2070" dirty="0">
              <a:latin typeface="Arial"/>
              <a:cs typeface="Arial"/>
            </a:endParaRPr>
          </a:p>
          <a:p>
            <a:pPr marL="1060659" lvl="1" indent="-523758">
              <a:spcBef>
                <a:spcPts val="600"/>
              </a:spcBef>
              <a:spcAft>
                <a:spcPts val="600"/>
              </a:spcAft>
              <a:buFont typeface="Arial"/>
              <a:buChar char="•"/>
              <a:tabLst>
                <a:tab pos="1061316" algn="l"/>
              </a:tabLst>
            </a:pPr>
            <a:r>
              <a:rPr sz="2070" spc="-52" dirty="0">
                <a:latin typeface="Arial"/>
                <a:cs typeface="Arial"/>
              </a:rPr>
              <a:t>V</a:t>
            </a:r>
            <a:r>
              <a:rPr sz="2070" spc="-10" dirty="0">
                <a:latin typeface="Arial"/>
                <a:cs typeface="Arial"/>
              </a:rPr>
              <a:t>iew</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HTML</a:t>
            </a:r>
            <a:r>
              <a:rPr sz="2070" spc="57" dirty="0">
                <a:latin typeface="Arial"/>
                <a:cs typeface="Arial"/>
              </a:rPr>
              <a:t> </a:t>
            </a:r>
            <a:r>
              <a:rPr sz="2070" spc="-10" dirty="0">
                <a:latin typeface="Arial"/>
                <a:cs typeface="Arial"/>
              </a:rPr>
              <a:t>report</a:t>
            </a:r>
            <a:r>
              <a:rPr sz="2070" spc="57" dirty="0">
                <a:latin typeface="Arial"/>
                <a:cs typeface="Arial"/>
              </a:rPr>
              <a:t> </a:t>
            </a:r>
            <a:r>
              <a:rPr sz="2070" spc="-10" dirty="0">
                <a:latin typeface="Arial"/>
                <a:cs typeface="Arial"/>
              </a:rPr>
              <a:t>of</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results</a:t>
            </a:r>
            <a:r>
              <a:rPr sz="2070" spc="-10" dirty="0" smtClean="0">
                <a:latin typeface="Arial"/>
                <a:cs typeface="Arial"/>
              </a:rPr>
              <a:t>.</a:t>
            </a:r>
            <a:endParaRPr sz="2070" dirty="0"/>
          </a:p>
          <a:p>
            <a:pPr marL="1060659" lvl="1" indent="-523758">
              <a:buFont typeface="Arial"/>
              <a:buChar char="•"/>
              <a:tabLst>
                <a:tab pos="1061316" algn="l"/>
              </a:tabLst>
            </a:pPr>
            <a:r>
              <a:rPr sz="2070" spc="-10" dirty="0">
                <a:latin typeface="Arial"/>
                <a:cs typeface="Arial"/>
              </a:rPr>
              <a:t>This</a:t>
            </a:r>
            <a:r>
              <a:rPr sz="2070" spc="10" dirty="0">
                <a:latin typeface="Arial"/>
                <a:cs typeface="Arial"/>
              </a:rPr>
              <a:t> </a:t>
            </a:r>
            <a:r>
              <a:rPr sz="2070" spc="-10" dirty="0">
                <a:latin typeface="Arial"/>
                <a:cs typeface="Arial"/>
              </a:rPr>
              <a:t>is</a:t>
            </a:r>
            <a:r>
              <a:rPr sz="2070" spc="10" dirty="0">
                <a:latin typeface="Arial"/>
                <a:cs typeface="Arial"/>
              </a:rPr>
              <a:t> </a:t>
            </a:r>
            <a:r>
              <a:rPr sz="2070" spc="-16" dirty="0">
                <a:latin typeface="Arial"/>
                <a:cs typeface="Arial"/>
              </a:rPr>
              <a:t>done</a:t>
            </a:r>
            <a:r>
              <a:rPr sz="2070" spc="10" dirty="0">
                <a:latin typeface="Arial"/>
                <a:cs typeface="Arial"/>
              </a:rPr>
              <a:t> </a:t>
            </a:r>
            <a:r>
              <a:rPr sz="2070" spc="-10" dirty="0">
                <a:latin typeface="Arial"/>
                <a:cs typeface="Arial"/>
              </a:rPr>
              <a:t>using</a:t>
            </a:r>
            <a:r>
              <a:rPr sz="2070" spc="10" dirty="0">
                <a:latin typeface="Arial"/>
                <a:cs typeface="Arial"/>
              </a:rPr>
              <a:t> </a:t>
            </a:r>
            <a:r>
              <a:rPr sz="2070" spc="-10" dirty="0">
                <a:latin typeface="Arial"/>
                <a:cs typeface="Arial"/>
              </a:rPr>
              <a:t>the</a:t>
            </a:r>
            <a:r>
              <a:rPr sz="2070" spc="10" dirty="0">
                <a:latin typeface="Arial"/>
                <a:cs typeface="Arial"/>
              </a:rPr>
              <a:t> </a:t>
            </a:r>
            <a:r>
              <a:rPr sz="2070" b="1" spc="-16" dirty="0">
                <a:solidFill>
                  <a:srgbClr val="0066FF"/>
                </a:solidFill>
                <a:latin typeface="Arial"/>
                <a:cs typeface="Arial"/>
              </a:rPr>
              <a:t>Evaluation</a:t>
            </a:r>
            <a:r>
              <a:rPr sz="2070" b="1" spc="10" dirty="0">
                <a:solidFill>
                  <a:srgbClr val="0066FF"/>
                </a:solidFill>
                <a:latin typeface="Arial"/>
                <a:cs typeface="Arial"/>
              </a:rPr>
              <a:t> </a:t>
            </a:r>
            <a:r>
              <a:rPr sz="2070" spc="-10" dirty="0">
                <a:latin typeface="Arial"/>
                <a:cs typeface="Arial"/>
              </a:rPr>
              <a:t>tab</a:t>
            </a:r>
            <a:r>
              <a:rPr sz="2070" spc="10" dirty="0">
                <a:latin typeface="Arial"/>
                <a:cs typeface="Arial"/>
              </a:rPr>
              <a:t> </a:t>
            </a:r>
            <a:r>
              <a:rPr sz="2070" spc="-10" dirty="0">
                <a:latin typeface="Arial"/>
                <a:cs typeface="Arial"/>
              </a:rPr>
              <a:t>the</a:t>
            </a:r>
            <a:r>
              <a:rPr sz="2070" spc="10" dirty="0">
                <a:latin typeface="Arial"/>
                <a:cs typeface="Arial"/>
              </a:rPr>
              <a:t> </a:t>
            </a:r>
            <a:r>
              <a:rPr sz="2070" i="1" spc="-16" dirty="0">
                <a:latin typeface="Arial"/>
                <a:cs typeface="Arial"/>
              </a:rPr>
              <a:t>ExperimentManager</a:t>
            </a:r>
            <a:r>
              <a:rPr sz="2070" spc="-10" dirty="0">
                <a:latin typeface="Arial"/>
                <a:cs typeface="Arial"/>
              </a:rPr>
              <a:t>.</a:t>
            </a:r>
            <a:endParaRPr sz="2070" dirty="0">
              <a:latin typeface="Arial"/>
              <a:cs typeface="Arial"/>
            </a:endParaRPr>
          </a:p>
          <a:p>
            <a:pPr lvl="1">
              <a:lnSpc>
                <a:spcPts val="2070"/>
              </a:lnSpc>
              <a:spcBef>
                <a:spcPts val="26"/>
              </a:spcBef>
              <a:buFont typeface="Arial"/>
              <a:buChar char="•"/>
            </a:pPr>
            <a:endParaRPr sz="2070" dirty="0"/>
          </a:p>
        </p:txBody>
      </p:sp>
      <p:sp>
        <p:nvSpPr>
          <p:cNvPr id="6" name="Titel 5"/>
          <p:cNvSpPr>
            <a:spLocks noGrp="1"/>
          </p:cNvSpPr>
          <p:nvPr>
            <p:ph type="title"/>
          </p:nvPr>
        </p:nvSpPr>
        <p:spPr/>
        <p:txBody>
          <a:bodyPr/>
          <a:lstStyle/>
          <a:p>
            <a:r>
              <a:rPr lang="en-US" smtClean="0"/>
              <a:t>Mandatory Steps to Create and Execute a Simulation Study</a:t>
            </a:r>
            <a:endParaRPr lang="de-DE" dirty="0"/>
          </a:p>
        </p:txBody>
      </p:sp>
    </p:spTree>
    <p:extLst>
      <p:ext uri="{BB962C8B-B14F-4D97-AF65-F5344CB8AC3E}">
        <p14:creationId xmlns:p14="http://schemas.microsoft.com/office/powerpoint/2010/main" val="149082705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6605" y="1689100"/>
            <a:ext cx="8519640" cy="1406539"/>
          </a:xfrm>
          <a:prstGeom prst="rect">
            <a:avLst/>
          </a:prstGeom>
        </p:spPr>
        <p:txBody>
          <a:bodyPr vert="horz" wrap="square" lIns="0" tIns="0" rIns="0" bIns="0" rtlCol="0">
            <a:spAutoFit/>
          </a:bodyPr>
          <a:lstStyle/>
          <a:p>
            <a:pPr marL="536901" indent="-523758">
              <a:spcBef>
                <a:spcPts val="735"/>
              </a:spcBef>
              <a:buFont typeface="Arial"/>
              <a:buAutoNum type="arabicPeriod" startAt="4"/>
              <a:tabLst>
                <a:tab pos="536901" algn="l"/>
              </a:tabLst>
            </a:pPr>
            <a:r>
              <a:rPr lang="en-US" sz="2070" b="1" spc="-10" dirty="0" smtClean="0">
                <a:cs typeface="Arial"/>
              </a:rPr>
              <a:t>Automatically</a:t>
            </a:r>
            <a:r>
              <a:rPr lang="en-US" sz="2070" b="1" spc="57" dirty="0" smtClean="0">
                <a:cs typeface="Arial"/>
              </a:rPr>
              <a:t> </a:t>
            </a:r>
            <a:r>
              <a:rPr lang="en-US" sz="2070" b="1" spc="-16" dirty="0">
                <a:cs typeface="Arial"/>
              </a:rPr>
              <a:t>Creating</a:t>
            </a:r>
            <a:r>
              <a:rPr lang="en-US" sz="2070" b="1" spc="57" dirty="0">
                <a:cs typeface="Arial"/>
              </a:rPr>
              <a:t> </a:t>
            </a:r>
            <a:r>
              <a:rPr lang="en-US" sz="2070" b="1" spc="-16" dirty="0">
                <a:cs typeface="Arial"/>
              </a:rPr>
              <a:t>Experiments</a:t>
            </a:r>
            <a:endParaRPr lang="en-US" sz="2070" dirty="0">
              <a:cs typeface="Arial"/>
            </a:endParaRPr>
          </a:p>
          <a:p>
            <a:pPr marL="994101" lvl="1" indent="-523758">
              <a:spcBef>
                <a:spcPts val="600"/>
              </a:spcBef>
              <a:spcAft>
                <a:spcPts val="600"/>
              </a:spcAft>
              <a:buFont typeface="Arial"/>
              <a:buChar char="•"/>
              <a:tabLst>
                <a:tab pos="536901" algn="l"/>
              </a:tabLst>
            </a:pPr>
            <a:r>
              <a:rPr sz="2070" spc="-10" dirty="0" smtClean="0">
                <a:latin typeface="Arial"/>
                <a:cs typeface="Arial"/>
              </a:rPr>
              <a:t>Automatic</a:t>
            </a:r>
            <a:r>
              <a:rPr sz="2070" spc="62" dirty="0" smtClean="0">
                <a:latin typeface="Arial"/>
                <a:cs typeface="Arial"/>
              </a:rPr>
              <a:t> </a:t>
            </a:r>
            <a:r>
              <a:rPr sz="2070" spc="-10" dirty="0">
                <a:latin typeface="Arial"/>
                <a:cs typeface="Arial"/>
              </a:rPr>
              <a:t>creation</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input</a:t>
            </a:r>
            <a:r>
              <a:rPr sz="2070" spc="62" dirty="0">
                <a:latin typeface="Arial"/>
                <a:cs typeface="Arial"/>
              </a:rPr>
              <a:t> </a:t>
            </a:r>
            <a:r>
              <a:rPr sz="2070" spc="-10" dirty="0">
                <a:latin typeface="Arial"/>
                <a:cs typeface="Arial"/>
              </a:rPr>
              <a:t>values</a:t>
            </a:r>
            <a:r>
              <a:rPr sz="2070" spc="-10" dirty="0" smtClean="0">
                <a:latin typeface="Arial"/>
                <a:cs typeface="Arial"/>
              </a:rPr>
              <a:t>.</a:t>
            </a:r>
            <a:endParaRPr sz="1915" dirty="0"/>
          </a:p>
          <a:p>
            <a:pPr marL="994101" lvl="1" indent="-523758">
              <a:lnSpc>
                <a:spcPts val="2375"/>
              </a:lnSpc>
              <a:buFont typeface="Arial"/>
              <a:buChar char="•"/>
              <a:tabLst>
                <a:tab pos="536901" algn="l"/>
              </a:tabLst>
            </a:pPr>
            <a:r>
              <a:rPr sz="2070" spc="-10" dirty="0">
                <a:latin typeface="Arial"/>
                <a:cs typeface="Arial"/>
              </a:rPr>
              <a:t>This</a:t>
            </a:r>
            <a:r>
              <a:rPr sz="2070" spc="57" dirty="0">
                <a:latin typeface="Arial"/>
                <a:cs typeface="Arial"/>
              </a:rPr>
              <a:t> </a:t>
            </a:r>
            <a:r>
              <a:rPr sz="2070" spc="-10" dirty="0">
                <a:latin typeface="Arial"/>
                <a:cs typeface="Arial"/>
              </a:rPr>
              <a:t>is</a:t>
            </a:r>
            <a:r>
              <a:rPr sz="2070" spc="57" dirty="0">
                <a:latin typeface="Arial"/>
                <a:cs typeface="Arial"/>
              </a:rPr>
              <a:t> </a:t>
            </a:r>
            <a:r>
              <a:rPr sz="2070" spc="-16" dirty="0">
                <a:latin typeface="Arial"/>
                <a:cs typeface="Arial"/>
              </a:rPr>
              <a:t>done</a:t>
            </a:r>
            <a:r>
              <a:rPr sz="2070" spc="57" dirty="0">
                <a:latin typeface="Arial"/>
                <a:cs typeface="Arial"/>
              </a:rPr>
              <a:t> </a:t>
            </a:r>
            <a:r>
              <a:rPr sz="2070" spc="-10" dirty="0">
                <a:latin typeface="Arial"/>
                <a:cs typeface="Arial"/>
              </a:rPr>
              <a:t>using</a:t>
            </a:r>
            <a:r>
              <a:rPr sz="2070" spc="57" dirty="0">
                <a:latin typeface="Arial"/>
                <a:cs typeface="Arial"/>
              </a:rPr>
              <a:t> </a:t>
            </a:r>
            <a:r>
              <a:rPr sz="2070" spc="-10" dirty="0">
                <a:latin typeface="Arial"/>
                <a:cs typeface="Arial"/>
              </a:rPr>
              <a:t>the</a:t>
            </a:r>
            <a:r>
              <a:rPr sz="2070" spc="57" dirty="0">
                <a:latin typeface="Arial"/>
                <a:cs typeface="Arial"/>
              </a:rPr>
              <a:t> </a:t>
            </a:r>
            <a:r>
              <a:rPr sz="2070" b="1" spc="-171" dirty="0">
                <a:latin typeface="Arial"/>
                <a:cs typeface="Arial"/>
              </a:rPr>
              <a:t>T</a:t>
            </a:r>
            <a:r>
              <a:rPr sz="2070" b="1" spc="-16" dirty="0">
                <a:latin typeface="Arial"/>
                <a:cs typeface="Arial"/>
              </a:rPr>
              <a:t>ools</a:t>
            </a:r>
            <a:r>
              <a:rPr sz="2070" b="1" spc="57" dirty="0">
                <a:latin typeface="Arial"/>
                <a:cs typeface="Arial"/>
              </a:rPr>
              <a:t> </a:t>
            </a:r>
            <a:r>
              <a:rPr sz="2070" spc="-16" dirty="0">
                <a:latin typeface="Arial"/>
                <a:cs typeface="Arial"/>
              </a:rPr>
              <a:t>menu</a:t>
            </a:r>
            <a:r>
              <a:rPr sz="2070" spc="57" dirty="0">
                <a:latin typeface="Arial"/>
                <a:cs typeface="Arial"/>
              </a:rPr>
              <a:t> </a:t>
            </a:r>
            <a:r>
              <a:rPr sz="2070" spc="-10" dirty="0">
                <a:latin typeface="Arial"/>
                <a:cs typeface="Arial"/>
              </a:rPr>
              <a:t>(i.e.</a:t>
            </a:r>
            <a:r>
              <a:rPr sz="2070" dirty="0">
                <a:latin typeface="Arial"/>
                <a:cs typeface="Arial"/>
              </a:rPr>
              <a:t> </a:t>
            </a:r>
            <a:r>
              <a:rPr sz="2070" spc="-202" dirty="0">
                <a:latin typeface="Arial"/>
                <a:cs typeface="Arial"/>
              </a:rPr>
              <a:t> </a:t>
            </a:r>
            <a:r>
              <a:rPr sz="2070" spc="-10" dirty="0">
                <a:latin typeface="Arial"/>
                <a:cs typeface="Arial"/>
              </a:rPr>
              <a:t>Experimental</a:t>
            </a:r>
            <a:r>
              <a:rPr sz="2070" spc="57" dirty="0">
                <a:latin typeface="Arial"/>
                <a:cs typeface="Arial"/>
              </a:rPr>
              <a:t> </a:t>
            </a:r>
            <a:r>
              <a:rPr sz="2070" spc="-10" dirty="0">
                <a:latin typeface="Arial"/>
                <a:cs typeface="Arial"/>
              </a:rPr>
              <a:t>Design)</a:t>
            </a:r>
            <a:r>
              <a:rPr sz="2070" spc="57" dirty="0">
                <a:latin typeface="Arial"/>
                <a:cs typeface="Arial"/>
              </a:rPr>
              <a:t> </a:t>
            </a:r>
            <a:r>
              <a:rPr sz="2070" spc="-10" dirty="0">
                <a:latin typeface="Arial"/>
                <a:cs typeface="Arial"/>
              </a:rPr>
              <a:t>of</a:t>
            </a:r>
            <a:r>
              <a:rPr sz="2070" spc="57" dirty="0">
                <a:latin typeface="Arial"/>
                <a:cs typeface="Arial"/>
              </a:rPr>
              <a:t> </a:t>
            </a:r>
            <a:r>
              <a:rPr sz="2070" spc="-10" dirty="0" smtClean="0">
                <a:latin typeface="Arial"/>
                <a:cs typeface="Arial"/>
              </a:rPr>
              <a:t>the</a:t>
            </a:r>
            <a:r>
              <a:rPr lang="de-DE" sz="2070" spc="-10" dirty="0" smtClean="0">
                <a:latin typeface="Arial"/>
                <a:cs typeface="Arial"/>
              </a:rPr>
              <a:t> </a:t>
            </a:r>
            <a:r>
              <a:rPr sz="2070" i="1" spc="-16" dirty="0" err="1" smtClean="0">
                <a:latin typeface="Arial"/>
                <a:cs typeface="Arial"/>
              </a:rPr>
              <a:t>ExperimentManager</a:t>
            </a:r>
            <a:r>
              <a:rPr sz="2070" spc="-10" dirty="0">
                <a:latin typeface="Arial"/>
                <a:cs typeface="Arial"/>
              </a:rPr>
              <a:t>.</a:t>
            </a:r>
            <a:endParaRPr sz="2070" dirty="0">
              <a:latin typeface="Arial"/>
              <a:cs typeface="Arial"/>
            </a:endParaRPr>
          </a:p>
        </p:txBody>
      </p:sp>
      <p:sp>
        <p:nvSpPr>
          <p:cNvPr id="3" name="object 3"/>
          <p:cNvSpPr/>
          <p:nvPr/>
        </p:nvSpPr>
        <p:spPr>
          <a:xfrm>
            <a:off x="6417469" y="1782769"/>
            <a:ext cx="2026620" cy="609600"/>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4" y="3584809"/>
            <a:ext cx="9498177" cy="1380891"/>
          </a:xfrm>
          <a:prstGeom prst="rect">
            <a:avLst/>
          </a:prstGeom>
        </p:spPr>
        <p:txBody>
          <a:bodyPr vert="horz" wrap="square" lIns="0" tIns="0" rIns="0" bIns="0" rtlCol="0">
            <a:spAutoFit/>
          </a:bodyPr>
          <a:lstStyle/>
          <a:p>
            <a:pPr marL="536901" indent="-523758">
              <a:buFont typeface="Arial"/>
              <a:buAutoNum type="arabicPeriod" startAt="5"/>
              <a:tabLst>
                <a:tab pos="536901" algn="l"/>
              </a:tabLst>
            </a:pPr>
            <a:r>
              <a:rPr sz="2070" b="1" spc="-16" dirty="0">
                <a:latin typeface="Arial"/>
                <a:cs typeface="Arial"/>
              </a:rPr>
              <a:t>Running</a:t>
            </a:r>
            <a:r>
              <a:rPr sz="2070" b="1" spc="62" dirty="0">
                <a:latin typeface="Arial"/>
                <a:cs typeface="Arial"/>
              </a:rPr>
              <a:t> </a:t>
            </a:r>
            <a:r>
              <a:rPr sz="2070" b="1" spc="-16" dirty="0">
                <a:latin typeface="Arial"/>
                <a:cs typeface="Arial"/>
              </a:rPr>
              <a:t>a</a:t>
            </a:r>
            <a:r>
              <a:rPr sz="2070" b="1" spc="62" dirty="0">
                <a:latin typeface="Arial"/>
                <a:cs typeface="Arial"/>
              </a:rPr>
              <a:t> </a:t>
            </a:r>
            <a:r>
              <a:rPr sz="2070" b="1" spc="-10" dirty="0">
                <a:latin typeface="Arial"/>
                <a:cs typeface="Arial"/>
              </a:rPr>
              <a:t>Distributed</a:t>
            </a:r>
            <a:r>
              <a:rPr sz="2070" b="1" spc="62" dirty="0">
                <a:latin typeface="Arial"/>
                <a:cs typeface="Arial"/>
              </a:rPr>
              <a:t> </a:t>
            </a:r>
            <a:r>
              <a:rPr sz="2070" b="1" spc="-16" dirty="0">
                <a:latin typeface="Arial"/>
                <a:cs typeface="Arial"/>
              </a:rPr>
              <a:t>Simulation</a:t>
            </a:r>
            <a:endParaRPr sz="2070" dirty="0">
              <a:latin typeface="Arial"/>
              <a:cs typeface="Arial"/>
            </a:endParaRPr>
          </a:p>
          <a:p>
            <a:pPr marL="1060659" lvl="1" indent="-523758">
              <a:spcBef>
                <a:spcPts val="600"/>
              </a:spcBef>
              <a:spcAft>
                <a:spcPts val="600"/>
              </a:spcAft>
              <a:buFont typeface="Arial"/>
              <a:buChar char="•"/>
              <a:tabLst>
                <a:tab pos="1061316" algn="l"/>
              </a:tabLst>
            </a:pPr>
            <a:r>
              <a:rPr sz="2070" spc="-16" dirty="0">
                <a:latin typeface="Arial"/>
                <a:cs typeface="Arial"/>
              </a:rPr>
              <a:t>Run</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large</a:t>
            </a:r>
            <a:r>
              <a:rPr sz="2070" spc="21" dirty="0">
                <a:latin typeface="Arial"/>
                <a:cs typeface="Arial"/>
              </a:rPr>
              <a:t> </a:t>
            </a:r>
            <a:r>
              <a:rPr sz="2070" spc="-10" dirty="0">
                <a:latin typeface="Arial"/>
                <a:cs typeface="Arial"/>
              </a:rPr>
              <a:t>experiment</a:t>
            </a:r>
            <a:r>
              <a:rPr sz="2070" spc="21" dirty="0">
                <a:latin typeface="Arial"/>
                <a:cs typeface="Arial"/>
              </a:rPr>
              <a:t> </a:t>
            </a:r>
            <a:r>
              <a:rPr sz="2070" spc="-10" dirty="0">
                <a:latin typeface="Arial"/>
                <a:cs typeface="Arial"/>
              </a:rPr>
              <a:t>using</a:t>
            </a:r>
            <a:r>
              <a:rPr sz="2070" spc="21" dirty="0">
                <a:latin typeface="Arial"/>
                <a:cs typeface="Arial"/>
              </a:rPr>
              <a:t> </a:t>
            </a:r>
            <a:r>
              <a:rPr sz="2070" spc="-10" dirty="0">
                <a:latin typeface="Arial"/>
                <a:cs typeface="Arial"/>
              </a:rPr>
              <a:t>several</a:t>
            </a:r>
            <a:r>
              <a:rPr sz="2070" spc="21" dirty="0">
                <a:latin typeface="Arial"/>
                <a:cs typeface="Arial"/>
              </a:rPr>
              <a:t> </a:t>
            </a:r>
            <a:r>
              <a:rPr sz="2070" spc="-16" dirty="0">
                <a:latin typeface="Arial"/>
                <a:cs typeface="Arial"/>
              </a:rPr>
              <a:t>computers</a:t>
            </a:r>
            <a:r>
              <a:rPr sz="2070" spc="21" dirty="0">
                <a:latin typeface="Arial"/>
                <a:cs typeface="Arial"/>
              </a:rPr>
              <a:t> </a:t>
            </a:r>
            <a:r>
              <a:rPr sz="2070" spc="-10" dirty="0">
                <a:latin typeface="Arial"/>
                <a:cs typeface="Arial"/>
              </a:rPr>
              <a:t>at</a:t>
            </a:r>
            <a:r>
              <a:rPr sz="2070" spc="21" dirty="0">
                <a:latin typeface="Arial"/>
                <a:cs typeface="Arial"/>
              </a:rPr>
              <a:t> </a:t>
            </a:r>
            <a:r>
              <a:rPr sz="2070" spc="-10" dirty="0">
                <a:latin typeface="Arial"/>
                <a:cs typeface="Arial"/>
              </a:rPr>
              <a:t>once</a:t>
            </a:r>
            <a:r>
              <a:rPr sz="2070" spc="-10" dirty="0" smtClean="0">
                <a:latin typeface="Arial"/>
                <a:cs typeface="Arial"/>
              </a:rPr>
              <a:t>.</a:t>
            </a:r>
            <a:endParaRPr sz="2173" dirty="0"/>
          </a:p>
          <a:p>
            <a:pPr marL="1060659" marR="6572" lvl="1" indent="-523758">
              <a:lnSpc>
                <a:spcPts val="2266"/>
              </a:lnSpc>
              <a:buFont typeface="Arial"/>
              <a:buChar char="•"/>
              <a:tabLst>
                <a:tab pos="1061316" algn="l"/>
              </a:tabLst>
            </a:pPr>
            <a:r>
              <a:rPr sz="2070" spc="-10" dirty="0">
                <a:latin typeface="Arial"/>
                <a:cs typeface="Arial"/>
              </a:rPr>
              <a:t>This</a:t>
            </a:r>
            <a:r>
              <a:rPr sz="2070" spc="-5" dirty="0">
                <a:latin typeface="Arial"/>
                <a:cs typeface="Arial"/>
              </a:rPr>
              <a:t> </a:t>
            </a:r>
            <a:r>
              <a:rPr sz="2070" spc="-10" dirty="0">
                <a:latin typeface="Arial"/>
                <a:cs typeface="Arial"/>
              </a:rPr>
              <a:t>is</a:t>
            </a:r>
            <a:r>
              <a:rPr sz="2070" spc="-5" dirty="0">
                <a:latin typeface="Arial"/>
                <a:cs typeface="Arial"/>
              </a:rPr>
              <a:t> </a:t>
            </a:r>
            <a:r>
              <a:rPr sz="2070" spc="-16" dirty="0">
                <a:latin typeface="Arial"/>
                <a:cs typeface="Arial"/>
              </a:rPr>
              <a:t>done</a:t>
            </a:r>
            <a:r>
              <a:rPr sz="2070" spc="-5" dirty="0">
                <a:latin typeface="Arial"/>
                <a:cs typeface="Arial"/>
              </a:rPr>
              <a:t> </a:t>
            </a:r>
            <a:r>
              <a:rPr sz="2070" spc="-16" dirty="0">
                <a:latin typeface="Arial"/>
                <a:cs typeface="Arial"/>
              </a:rPr>
              <a:t>by</a:t>
            </a:r>
            <a:r>
              <a:rPr sz="2070" spc="-5" dirty="0">
                <a:latin typeface="Arial"/>
                <a:cs typeface="Arial"/>
              </a:rPr>
              <a:t> </a:t>
            </a:r>
            <a:r>
              <a:rPr sz="2070" spc="-10" dirty="0">
                <a:latin typeface="Arial"/>
                <a:cs typeface="Arial"/>
              </a:rPr>
              <a:t>choosing</a:t>
            </a:r>
            <a:r>
              <a:rPr sz="2070" spc="-5" dirty="0">
                <a:latin typeface="Arial"/>
                <a:cs typeface="Arial"/>
              </a:rPr>
              <a:t> </a:t>
            </a:r>
            <a:r>
              <a:rPr sz="2070" b="1" spc="-171" dirty="0">
                <a:solidFill>
                  <a:srgbClr val="0066FF"/>
                </a:solidFill>
                <a:latin typeface="Arial"/>
                <a:cs typeface="Arial"/>
              </a:rPr>
              <a:t>T</a:t>
            </a:r>
            <a:r>
              <a:rPr sz="2070" b="1" spc="-16" dirty="0">
                <a:solidFill>
                  <a:srgbClr val="0066FF"/>
                </a:solidFill>
                <a:latin typeface="Arial"/>
                <a:cs typeface="Arial"/>
              </a:rPr>
              <a:t>ools</a:t>
            </a:r>
            <a:r>
              <a:rPr sz="2070" b="1" spc="-5" dirty="0">
                <a:solidFill>
                  <a:srgbClr val="0066FF"/>
                </a:solidFill>
                <a:latin typeface="Arial"/>
                <a:cs typeface="Arial"/>
              </a:rPr>
              <a:t> </a:t>
            </a:r>
            <a:r>
              <a:rPr sz="2070" b="1" spc="-21" dirty="0">
                <a:solidFill>
                  <a:srgbClr val="0066FF"/>
                </a:solidFill>
                <a:latin typeface="Arial"/>
                <a:cs typeface="Arial"/>
              </a:rPr>
              <a:t>→</a:t>
            </a:r>
            <a:r>
              <a:rPr sz="2070" b="1" spc="-5" dirty="0">
                <a:solidFill>
                  <a:srgbClr val="0066FF"/>
                </a:solidFill>
                <a:latin typeface="Arial"/>
                <a:cs typeface="Arial"/>
              </a:rPr>
              <a:t> </a:t>
            </a:r>
            <a:r>
              <a:rPr sz="2070" b="1" spc="-16" dirty="0">
                <a:solidFill>
                  <a:srgbClr val="0066FF"/>
                </a:solidFill>
                <a:latin typeface="Arial"/>
                <a:cs typeface="Arial"/>
              </a:rPr>
              <a:t>Advanced</a:t>
            </a:r>
            <a:r>
              <a:rPr sz="2070" b="1" spc="-5" dirty="0">
                <a:solidFill>
                  <a:srgbClr val="0066FF"/>
                </a:solidFill>
                <a:latin typeface="Arial"/>
                <a:cs typeface="Arial"/>
              </a:rPr>
              <a:t> </a:t>
            </a:r>
            <a:r>
              <a:rPr sz="2070" b="1" spc="-10" dirty="0">
                <a:solidFill>
                  <a:srgbClr val="0066FF"/>
                </a:solidFill>
                <a:latin typeface="Arial"/>
                <a:cs typeface="Arial"/>
              </a:rPr>
              <a:t>Settings</a:t>
            </a:r>
            <a:r>
              <a:rPr sz="2070" b="1" spc="-5" dirty="0">
                <a:solidFill>
                  <a:srgbClr val="0066FF"/>
                </a:solidFill>
                <a:latin typeface="Arial"/>
                <a:cs typeface="Arial"/>
              </a:rPr>
              <a:t> </a:t>
            </a:r>
            <a:r>
              <a:rPr sz="2070" spc="-16" dirty="0">
                <a:latin typeface="Arial"/>
                <a:cs typeface="Arial"/>
              </a:rPr>
              <a:t>and</a:t>
            </a:r>
            <a:r>
              <a:rPr sz="2070" spc="-5" dirty="0">
                <a:latin typeface="Arial"/>
                <a:cs typeface="Arial"/>
              </a:rPr>
              <a:t> </a:t>
            </a:r>
            <a:r>
              <a:rPr sz="2070" spc="-10" dirty="0">
                <a:latin typeface="Arial"/>
                <a:cs typeface="Arial"/>
              </a:rPr>
              <a:t>then</a:t>
            </a:r>
            <a:r>
              <a:rPr sz="2070" spc="-5" dirty="0">
                <a:latin typeface="Arial"/>
                <a:cs typeface="Arial"/>
              </a:rPr>
              <a:t> </a:t>
            </a:r>
            <a:r>
              <a:rPr sz="2070" spc="-10" dirty="0">
                <a:latin typeface="Arial"/>
                <a:cs typeface="Arial"/>
              </a:rPr>
              <a:t>clicking the</a:t>
            </a:r>
            <a:r>
              <a:rPr sz="2070" spc="26" dirty="0">
                <a:latin typeface="Arial"/>
                <a:cs typeface="Arial"/>
              </a:rPr>
              <a:t> </a:t>
            </a:r>
            <a:r>
              <a:rPr sz="2070" b="1" spc="-10" dirty="0">
                <a:solidFill>
                  <a:srgbClr val="0066FF"/>
                </a:solidFill>
                <a:latin typeface="Arial"/>
                <a:cs typeface="Arial"/>
              </a:rPr>
              <a:t>Distribution</a:t>
            </a:r>
            <a:r>
              <a:rPr sz="2070" b="1" spc="26" dirty="0">
                <a:solidFill>
                  <a:srgbClr val="0066FF"/>
                </a:solidFill>
                <a:latin typeface="Arial"/>
                <a:cs typeface="Arial"/>
              </a:rPr>
              <a:t> </a:t>
            </a:r>
            <a:r>
              <a:rPr sz="2070" spc="-10" dirty="0">
                <a:latin typeface="Arial"/>
                <a:cs typeface="Arial"/>
              </a:rPr>
              <a:t>tab</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the</a:t>
            </a:r>
            <a:r>
              <a:rPr sz="2070" spc="26" dirty="0">
                <a:latin typeface="Arial"/>
                <a:cs typeface="Arial"/>
              </a:rPr>
              <a:t> </a:t>
            </a:r>
            <a:r>
              <a:rPr sz="2070" i="1" spc="-16" dirty="0">
                <a:latin typeface="Arial"/>
                <a:cs typeface="Arial"/>
              </a:rPr>
              <a:t>Advanced</a:t>
            </a:r>
            <a:r>
              <a:rPr sz="2070" i="1" spc="26" dirty="0">
                <a:latin typeface="Arial"/>
                <a:cs typeface="Arial"/>
              </a:rPr>
              <a:t> </a:t>
            </a:r>
            <a:r>
              <a:rPr sz="2070" i="1" spc="-10" dirty="0">
                <a:latin typeface="Arial"/>
                <a:cs typeface="Arial"/>
              </a:rPr>
              <a:t>Settings</a:t>
            </a:r>
            <a:r>
              <a:rPr sz="2070" i="1" spc="26"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p:txBody>
      </p:sp>
      <p:sp>
        <p:nvSpPr>
          <p:cNvPr id="5" name="object 5"/>
          <p:cNvSpPr/>
          <p:nvPr/>
        </p:nvSpPr>
        <p:spPr>
          <a:xfrm>
            <a:off x="5731669" y="3481601"/>
            <a:ext cx="2057400" cy="498074"/>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spAutoFit/>
          </a:bodyPr>
          <a:lstStyle/>
          <a:p>
            <a:endParaRPr sz="1863" dirty="0"/>
          </a:p>
        </p:txBody>
      </p:sp>
      <p:sp>
        <p:nvSpPr>
          <p:cNvPr id="6" name="object 6"/>
          <p:cNvSpPr txBox="1"/>
          <p:nvPr/>
        </p:nvSpPr>
        <p:spPr>
          <a:xfrm>
            <a:off x="540374" y="5499100"/>
            <a:ext cx="9498177" cy="1380891"/>
          </a:xfrm>
          <a:prstGeom prst="rect">
            <a:avLst/>
          </a:prstGeom>
        </p:spPr>
        <p:txBody>
          <a:bodyPr vert="horz" wrap="square" lIns="0" tIns="0" rIns="0" bIns="0" rtlCol="0">
            <a:spAutoFit/>
          </a:bodyPr>
          <a:lstStyle/>
          <a:p>
            <a:pPr marL="536901" indent="-523758">
              <a:buFont typeface="Arial"/>
              <a:buAutoNum type="arabicPeriod" startAt="6"/>
              <a:tabLst>
                <a:tab pos="536901" algn="l"/>
              </a:tabLst>
            </a:pPr>
            <a:r>
              <a:rPr sz="2070" b="1" spc="-10" dirty="0">
                <a:latin typeface="Arial"/>
                <a:cs typeface="Arial"/>
              </a:rPr>
              <a:t>Defining</a:t>
            </a:r>
            <a:r>
              <a:rPr sz="2070" b="1" spc="72" dirty="0">
                <a:latin typeface="Arial"/>
                <a:cs typeface="Arial"/>
              </a:rPr>
              <a:t> </a:t>
            </a:r>
            <a:r>
              <a:rPr sz="2070" b="1" spc="-16" dirty="0">
                <a:latin typeface="Arial"/>
                <a:cs typeface="Arial"/>
              </a:rPr>
              <a:t>Rule-based</a:t>
            </a:r>
            <a:r>
              <a:rPr sz="2070" b="1" spc="72" dirty="0">
                <a:latin typeface="Arial"/>
                <a:cs typeface="Arial"/>
              </a:rPr>
              <a:t> </a:t>
            </a:r>
            <a:r>
              <a:rPr sz="2070" b="1" spc="-10" dirty="0">
                <a:latin typeface="Arial"/>
                <a:cs typeface="Arial"/>
              </a:rPr>
              <a:t>Settings</a:t>
            </a:r>
            <a:endParaRPr sz="2070" dirty="0">
              <a:latin typeface="Arial"/>
              <a:cs typeface="Arial"/>
            </a:endParaRPr>
          </a:p>
          <a:p>
            <a:pPr marL="1060659" lvl="1" indent="-523758">
              <a:spcBef>
                <a:spcPts val="600"/>
              </a:spcBef>
              <a:spcAft>
                <a:spcPts val="600"/>
              </a:spcAft>
              <a:buFont typeface="Arial"/>
              <a:buChar char="•"/>
              <a:tabLst>
                <a:tab pos="1061316" algn="l"/>
              </a:tabLst>
            </a:pPr>
            <a:r>
              <a:rPr sz="2070" spc="-16" dirty="0">
                <a:latin typeface="Arial"/>
                <a:cs typeface="Arial"/>
              </a:rPr>
              <a:t>Dynamic</a:t>
            </a:r>
            <a:r>
              <a:rPr sz="2070" spc="62" dirty="0">
                <a:latin typeface="Arial"/>
                <a:cs typeface="Arial"/>
              </a:rPr>
              <a:t> </a:t>
            </a:r>
            <a:r>
              <a:rPr sz="2070" spc="-10" dirty="0">
                <a:latin typeface="Arial"/>
                <a:cs typeface="Arial"/>
              </a:rPr>
              <a:t>creation</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input</a:t>
            </a:r>
            <a:r>
              <a:rPr sz="2070" spc="62" dirty="0">
                <a:latin typeface="Arial"/>
                <a:cs typeface="Arial"/>
              </a:rPr>
              <a:t> </a:t>
            </a:r>
            <a:r>
              <a:rPr sz="2070" spc="-10" dirty="0">
                <a:latin typeface="Arial"/>
                <a:cs typeface="Arial"/>
              </a:rPr>
              <a:t>values</a:t>
            </a:r>
            <a:r>
              <a:rPr sz="2070" spc="-10" dirty="0" smtClean="0">
                <a:latin typeface="Arial"/>
                <a:cs typeface="Arial"/>
              </a:rPr>
              <a:t>.</a:t>
            </a:r>
            <a:endParaRPr sz="2173" dirty="0"/>
          </a:p>
          <a:p>
            <a:pPr marL="1060659" marR="6572" lvl="1" indent="-523758">
              <a:lnSpc>
                <a:spcPts val="2266"/>
              </a:lnSpc>
              <a:buFont typeface="Arial"/>
              <a:buChar char="•"/>
              <a:tabLst>
                <a:tab pos="1061316" algn="l"/>
              </a:tabLst>
            </a:pPr>
            <a:r>
              <a:rPr sz="2070" spc="-10" dirty="0">
                <a:latin typeface="Arial"/>
                <a:cs typeface="Arial"/>
              </a:rPr>
              <a:t>This</a:t>
            </a:r>
            <a:r>
              <a:rPr sz="2070" spc="-5" dirty="0">
                <a:latin typeface="Arial"/>
                <a:cs typeface="Arial"/>
              </a:rPr>
              <a:t> </a:t>
            </a:r>
            <a:r>
              <a:rPr sz="2070" spc="-10" dirty="0">
                <a:latin typeface="Arial"/>
                <a:cs typeface="Arial"/>
              </a:rPr>
              <a:t>is</a:t>
            </a:r>
            <a:r>
              <a:rPr sz="2070" spc="-5" dirty="0">
                <a:latin typeface="Arial"/>
                <a:cs typeface="Arial"/>
              </a:rPr>
              <a:t> </a:t>
            </a:r>
            <a:r>
              <a:rPr sz="2070" spc="-16" dirty="0">
                <a:latin typeface="Arial"/>
                <a:cs typeface="Arial"/>
              </a:rPr>
              <a:t>done</a:t>
            </a:r>
            <a:r>
              <a:rPr sz="2070" spc="-5" dirty="0">
                <a:latin typeface="Arial"/>
                <a:cs typeface="Arial"/>
              </a:rPr>
              <a:t> </a:t>
            </a:r>
            <a:r>
              <a:rPr sz="2070" spc="-16" dirty="0">
                <a:latin typeface="Arial"/>
                <a:cs typeface="Arial"/>
              </a:rPr>
              <a:t>by</a:t>
            </a:r>
            <a:r>
              <a:rPr sz="2070" spc="-5" dirty="0">
                <a:latin typeface="Arial"/>
                <a:cs typeface="Arial"/>
              </a:rPr>
              <a:t> </a:t>
            </a:r>
            <a:r>
              <a:rPr sz="2070" spc="-10" dirty="0">
                <a:latin typeface="Arial"/>
                <a:cs typeface="Arial"/>
              </a:rPr>
              <a:t>choosing</a:t>
            </a:r>
            <a:r>
              <a:rPr sz="2070" spc="-5" dirty="0">
                <a:latin typeface="Arial"/>
                <a:cs typeface="Arial"/>
              </a:rPr>
              <a:t> </a:t>
            </a:r>
            <a:r>
              <a:rPr sz="2070" b="1" spc="-171" dirty="0">
                <a:solidFill>
                  <a:srgbClr val="0066FF"/>
                </a:solidFill>
                <a:latin typeface="Arial"/>
                <a:cs typeface="Arial"/>
              </a:rPr>
              <a:t>T</a:t>
            </a:r>
            <a:r>
              <a:rPr sz="2070" b="1" spc="-16" dirty="0">
                <a:solidFill>
                  <a:srgbClr val="0066FF"/>
                </a:solidFill>
                <a:latin typeface="Arial"/>
                <a:cs typeface="Arial"/>
              </a:rPr>
              <a:t>ools</a:t>
            </a:r>
            <a:r>
              <a:rPr sz="2070" b="1" spc="-5" dirty="0">
                <a:solidFill>
                  <a:srgbClr val="0066FF"/>
                </a:solidFill>
                <a:latin typeface="Arial"/>
                <a:cs typeface="Arial"/>
              </a:rPr>
              <a:t> </a:t>
            </a:r>
            <a:r>
              <a:rPr sz="2070" b="1" spc="-21" dirty="0">
                <a:solidFill>
                  <a:srgbClr val="0066FF"/>
                </a:solidFill>
                <a:latin typeface="Arial"/>
                <a:cs typeface="Arial"/>
              </a:rPr>
              <a:t>→</a:t>
            </a:r>
            <a:r>
              <a:rPr sz="2070" b="1" spc="-5" dirty="0">
                <a:solidFill>
                  <a:srgbClr val="0066FF"/>
                </a:solidFill>
                <a:latin typeface="Arial"/>
                <a:cs typeface="Arial"/>
              </a:rPr>
              <a:t> </a:t>
            </a:r>
            <a:r>
              <a:rPr sz="2070" b="1" spc="-16" dirty="0">
                <a:solidFill>
                  <a:srgbClr val="0066FF"/>
                </a:solidFill>
                <a:latin typeface="Arial"/>
                <a:cs typeface="Arial"/>
              </a:rPr>
              <a:t>Advanced</a:t>
            </a:r>
            <a:r>
              <a:rPr sz="2070" b="1" spc="-5" dirty="0">
                <a:solidFill>
                  <a:srgbClr val="0066FF"/>
                </a:solidFill>
                <a:latin typeface="Arial"/>
                <a:cs typeface="Arial"/>
              </a:rPr>
              <a:t> </a:t>
            </a:r>
            <a:r>
              <a:rPr sz="2070" b="1" spc="-10" dirty="0">
                <a:solidFill>
                  <a:srgbClr val="0066FF"/>
                </a:solidFill>
                <a:latin typeface="Arial"/>
                <a:cs typeface="Arial"/>
              </a:rPr>
              <a:t>Settings</a:t>
            </a:r>
            <a:r>
              <a:rPr sz="2070" b="1" spc="-5" dirty="0">
                <a:solidFill>
                  <a:srgbClr val="0066FF"/>
                </a:solidFill>
                <a:latin typeface="Arial"/>
                <a:cs typeface="Arial"/>
              </a:rPr>
              <a:t> </a:t>
            </a:r>
            <a:r>
              <a:rPr sz="2070" spc="-16" dirty="0">
                <a:latin typeface="Arial"/>
                <a:cs typeface="Arial"/>
              </a:rPr>
              <a:t>and</a:t>
            </a:r>
            <a:r>
              <a:rPr sz="2070" spc="-5" dirty="0">
                <a:latin typeface="Arial"/>
                <a:cs typeface="Arial"/>
              </a:rPr>
              <a:t> </a:t>
            </a:r>
            <a:r>
              <a:rPr sz="2070" spc="-10" dirty="0">
                <a:latin typeface="Arial"/>
                <a:cs typeface="Arial"/>
              </a:rPr>
              <a:t>then</a:t>
            </a:r>
            <a:r>
              <a:rPr sz="2070" spc="-5" dirty="0">
                <a:latin typeface="Arial"/>
                <a:cs typeface="Arial"/>
              </a:rPr>
              <a:t> </a:t>
            </a:r>
            <a:r>
              <a:rPr sz="2070" spc="-10" dirty="0">
                <a:latin typeface="Arial"/>
                <a:cs typeface="Arial"/>
              </a:rPr>
              <a:t>clicking the</a:t>
            </a:r>
            <a:r>
              <a:rPr sz="2070" spc="36" dirty="0">
                <a:latin typeface="Arial"/>
                <a:cs typeface="Arial"/>
              </a:rPr>
              <a:t> </a:t>
            </a:r>
            <a:r>
              <a:rPr sz="2070" b="1" spc="-16" dirty="0">
                <a:solidFill>
                  <a:srgbClr val="0066FF"/>
                </a:solidFill>
                <a:latin typeface="Arial"/>
                <a:cs typeface="Arial"/>
              </a:rPr>
              <a:t>Rules</a:t>
            </a:r>
            <a:r>
              <a:rPr sz="2070" b="1" spc="36" dirty="0">
                <a:solidFill>
                  <a:srgbClr val="0066FF"/>
                </a:solidFill>
                <a:latin typeface="Arial"/>
                <a:cs typeface="Arial"/>
              </a:rPr>
              <a:t> </a:t>
            </a:r>
            <a:r>
              <a:rPr sz="2070" spc="-10" dirty="0">
                <a:latin typeface="Arial"/>
                <a:cs typeface="Arial"/>
              </a:rPr>
              <a:t>tab</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the</a:t>
            </a:r>
            <a:r>
              <a:rPr sz="2070" spc="36" dirty="0">
                <a:latin typeface="Arial"/>
                <a:cs typeface="Arial"/>
              </a:rPr>
              <a:t> </a:t>
            </a:r>
            <a:r>
              <a:rPr sz="2070" i="1" spc="-16" dirty="0">
                <a:latin typeface="Arial"/>
                <a:cs typeface="Arial"/>
              </a:rPr>
              <a:t>Advanced</a:t>
            </a:r>
            <a:r>
              <a:rPr sz="2070" i="1" spc="36" dirty="0">
                <a:latin typeface="Arial"/>
                <a:cs typeface="Arial"/>
              </a:rPr>
              <a:t> </a:t>
            </a:r>
            <a:r>
              <a:rPr sz="2070" i="1" spc="-10" dirty="0">
                <a:latin typeface="Arial"/>
                <a:cs typeface="Arial"/>
              </a:rPr>
              <a:t>Settings</a:t>
            </a:r>
            <a:r>
              <a:rPr sz="2070" i="1" spc="36"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p:txBody>
      </p:sp>
      <p:sp>
        <p:nvSpPr>
          <p:cNvPr id="7" name="Titel 6"/>
          <p:cNvSpPr>
            <a:spLocks noGrp="1"/>
          </p:cNvSpPr>
          <p:nvPr>
            <p:ph type="title"/>
          </p:nvPr>
        </p:nvSpPr>
        <p:spPr/>
        <p:txBody>
          <a:bodyPr/>
          <a:lstStyle/>
          <a:p>
            <a:r>
              <a:rPr lang="en-US" smtClean="0"/>
              <a:t>Optional steps to Refine Simulation Study Settings</a:t>
            </a:r>
            <a:endParaRPr lang="de-DE" dirty="0"/>
          </a:p>
        </p:txBody>
      </p:sp>
    </p:spTree>
    <p:extLst>
      <p:ext uri="{BB962C8B-B14F-4D97-AF65-F5344CB8AC3E}">
        <p14:creationId xmlns:p14="http://schemas.microsoft.com/office/powerpoint/2010/main" val="25427859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536700"/>
            <a:ext cx="9498177" cy="4948534"/>
          </a:xfrm>
          <a:prstGeom prst="rect">
            <a:avLst/>
          </a:prstGeom>
        </p:spPr>
        <p:txBody>
          <a:bodyPr vert="horz" wrap="square" lIns="0" tIns="0" rIns="0" bIns="0" rtlCol="0">
            <a:spAutoFit/>
          </a:bodyPr>
          <a:lstStyle/>
          <a:p>
            <a:pPr marL="536901" indent="-523758">
              <a:buFont typeface="Arial"/>
              <a:buAutoNum type="arabicPeriod" startAt="7"/>
              <a:tabLst>
                <a:tab pos="536901" algn="l"/>
              </a:tabLst>
            </a:pPr>
            <a:r>
              <a:rPr sz="2070" b="1" spc="-16" dirty="0">
                <a:latin typeface="Arial"/>
                <a:cs typeface="Arial"/>
              </a:rPr>
              <a:t>Performing</a:t>
            </a:r>
            <a:r>
              <a:rPr sz="2070" b="1" spc="16" dirty="0">
                <a:latin typeface="Arial"/>
                <a:cs typeface="Arial"/>
              </a:rPr>
              <a:t> </a:t>
            </a:r>
            <a:r>
              <a:rPr sz="2070" b="1" spc="-16" dirty="0">
                <a:latin typeface="Arial"/>
                <a:cs typeface="Arial"/>
              </a:rPr>
              <a:t>an</a:t>
            </a:r>
            <a:r>
              <a:rPr sz="2070" b="1" spc="16" dirty="0">
                <a:latin typeface="Arial"/>
                <a:cs typeface="Arial"/>
              </a:rPr>
              <a:t> </a:t>
            </a:r>
            <a:r>
              <a:rPr sz="2070" b="1" spc="-16" dirty="0">
                <a:latin typeface="Arial"/>
                <a:cs typeface="Arial"/>
              </a:rPr>
              <a:t>Analysis</a:t>
            </a:r>
            <a:r>
              <a:rPr sz="2070" b="1" spc="16" dirty="0">
                <a:latin typeface="Arial"/>
                <a:cs typeface="Arial"/>
              </a:rPr>
              <a:t> </a:t>
            </a:r>
            <a:r>
              <a:rPr sz="2070" b="1" spc="-10" dirty="0">
                <a:latin typeface="Arial"/>
                <a:cs typeface="Arial"/>
              </a:rPr>
              <a:t>of</a:t>
            </a:r>
            <a:r>
              <a:rPr sz="2070" b="1" spc="16" dirty="0">
                <a:latin typeface="Arial"/>
                <a:cs typeface="Arial"/>
              </a:rPr>
              <a:t> </a:t>
            </a:r>
            <a:r>
              <a:rPr sz="2070" b="1" spc="-16" dirty="0">
                <a:latin typeface="Arial"/>
                <a:cs typeface="Arial"/>
              </a:rPr>
              <a:t>Factors</a:t>
            </a:r>
            <a:r>
              <a:rPr sz="2070" b="1" spc="16" dirty="0">
                <a:latin typeface="Arial"/>
                <a:cs typeface="Arial"/>
              </a:rPr>
              <a:t> </a:t>
            </a:r>
            <a:r>
              <a:rPr sz="2070" b="1" spc="-16" dirty="0">
                <a:latin typeface="Arial"/>
                <a:cs typeface="Arial"/>
              </a:rPr>
              <a:t>and</a:t>
            </a:r>
            <a:r>
              <a:rPr sz="2070" b="1" spc="16" dirty="0">
                <a:latin typeface="Arial"/>
                <a:cs typeface="Arial"/>
              </a:rPr>
              <a:t> </a:t>
            </a:r>
            <a:r>
              <a:rPr sz="2070" b="1" spc="-16" dirty="0">
                <a:latin typeface="Arial"/>
                <a:cs typeface="Arial"/>
              </a:rPr>
              <a:t>Analysis</a:t>
            </a:r>
            <a:r>
              <a:rPr sz="2070" b="1" spc="16" dirty="0">
                <a:latin typeface="Arial"/>
                <a:cs typeface="Arial"/>
              </a:rPr>
              <a:t> </a:t>
            </a:r>
            <a:r>
              <a:rPr sz="2070" b="1" spc="-10" dirty="0">
                <a:latin typeface="Arial"/>
                <a:cs typeface="Arial"/>
              </a:rPr>
              <a:t>of</a:t>
            </a:r>
            <a:r>
              <a:rPr sz="2070" b="1" spc="16" dirty="0">
                <a:latin typeface="Arial"/>
                <a:cs typeface="Arial"/>
              </a:rPr>
              <a:t> </a:t>
            </a:r>
            <a:r>
              <a:rPr sz="2070" b="1" spc="-129" dirty="0">
                <a:latin typeface="Arial"/>
                <a:cs typeface="Arial"/>
              </a:rPr>
              <a:t>V</a:t>
            </a:r>
            <a:r>
              <a:rPr sz="2070" b="1" spc="-10" dirty="0">
                <a:latin typeface="Arial"/>
                <a:cs typeface="Arial"/>
              </a:rPr>
              <a:t>ariance</a:t>
            </a:r>
            <a:endParaRPr sz="2070" dirty="0">
              <a:latin typeface="Arial"/>
              <a:cs typeface="Arial"/>
            </a:endParaRPr>
          </a:p>
          <a:p>
            <a:pPr>
              <a:lnSpc>
                <a:spcPts val="2587"/>
              </a:lnSpc>
              <a:spcBef>
                <a:spcPts val="48"/>
              </a:spcBef>
              <a:buFont typeface="Arial"/>
              <a:buAutoNum type="arabicPeriod" startAt="7"/>
            </a:pPr>
            <a:endParaRPr sz="2587" dirty="0"/>
          </a:p>
          <a:p>
            <a:pPr marL="536901" indent="-523758">
              <a:buFont typeface="Arial"/>
              <a:buAutoNum type="arabicPeriod" startAt="7"/>
              <a:tabLst>
                <a:tab pos="536901" algn="l"/>
              </a:tabLst>
            </a:pPr>
            <a:r>
              <a:rPr sz="2070" b="1" spc="-16" dirty="0">
                <a:latin typeface="Arial"/>
                <a:cs typeface="Arial"/>
              </a:rPr>
              <a:t>Other</a:t>
            </a:r>
            <a:r>
              <a:rPr sz="2070" b="1" spc="57" dirty="0">
                <a:latin typeface="Arial"/>
                <a:cs typeface="Arial"/>
              </a:rPr>
              <a:t> </a:t>
            </a:r>
            <a:r>
              <a:rPr sz="2070" b="1" spc="-16" dirty="0">
                <a:latin typeface="Arial"/>
                <a:cs typeface="Arial"/>
              </a:rPr>
              <a:t>ExperimentManager</a:t>
            </a:r>
            <a:r>
              <a:rPr sz="2070" b="1" spc="57" dirty="0">
                <a:latin typeface="Arial"/>
                <a:cs typeface="Arial"/>
              </a:rPr>
              <a:t> </a:t>
            </a:r>
            <a:r>
              <a:rPr sz="2070" b="1" spc="-16" dirty="0">
                <a:latin typeface="Arial"/>
                <a:cs typeface="Arial"/>
              </a:rPr>
              <a:t>Features</a:t>
            </a:r>
            <a:endParaRPr sz="2070" dirty="0">
              <a:latin typeface="Arial"/>
              <a:cs typeface="Arial"/>
            </a:endParaRPr>
          </a:p>
          <a:p>
            <a:pPr marL="1060659" lvl="1" indent="-523758">
              <a:spcBef>
                <a:spcPts val="983"/>
              </a:spcBef>
              <a:buFont typeface="Arial"/>
              <a:buChar char="•"/>
              <a:tabLst>
                <a:tab pos="1061316" algn="l"/>
              </a:tabLst>
            </a:pPr>
            <a:r>
              <a:rPr sz="2070" spc="-16" dirty="0">
                <a:latin typeface="Arial"/>
                <a:cs typeface="Arial"/>
              </a:rPr>
              <a:t>Using</a:t>
            </a:r>
            <a:r>
              <a:rPr sz="2070" spc="62" dirty="0">
                <a:latin typeface="Arial"/>
                <a:cs typeface="Arial"/>
              </a:rPr>
              <a:t> </a:t>
            </a:r>
            <a:r>
              <a:rPr sz="2070" spc="-10" dirty="0">
                <a:latin typeface="Arial"/>
                <a:cs typeface="Arial"/>
              </a:rPr>
              <a:t>antithetic</a:t>
            </a:r>
            <a:r>
              <a:rPr sz="2070" spc="62" dirty="0">
                <a:latin typeface="Arial"/>
                <a:cs typeface="Arial"/>
              </a:rPr>
              <a:t> </a:t>
            </a:r>
            <a:r>
              <a:rPr sz="2070" spc="-16" dirty="0">
                <a:latin typeface="Arial"/>
                <a:cs typeface="Arial"/>
              </a:rPr>
              <a:t>random</a:t>
            </a:r>
            <a:r>
              <a:rPr sz="2070" spc="62" dirty="0">
                <a:latin typeface="Arial"/>
                <a:cs typeface="Arial"/>
              </a:rPr>
              <a:t> </a:t>
            </a:r>
            <a:r>
              <a:rPr sz="2070" spc="-16" dirty="0">
                <a:latin typeface="Arial"/>
                <a:cs typeface="Arial"/>
              </a:rPr>
              <a:t>numbers</a:t>
            </a:r>
            <a:r>
              <a:rPr sz="2070" spc="-16" dirty="0" smtClean="0">
                <a:latin typeface="Arial"/>
                <a:cs typeface="Arial"/>
              </a:rPr>
              <a:t>.</a:t>
            </a:r>
            <a:endParaRPr sz="2587" dirty="0"/>
          </a:p>
          <a:p>
            <a:pPr marL="1060659" lvl="1" indent="-523758">
              <a:buFont typeface="Arial"/>
              <a:buChar char="•"/>
              <a:tabLst>
                <a:tab pos="1061316" algn="l"/>
              </a:tabLst>
            </a:pPr>
            <a:r>
              <a:rPr sz="2070" spc="-10" dirty="0">
                <a:latin typeface="Arial"/>
                <a:cs typeface="Arial"/>
              </a:rPr>
              <a:t>Outputting</a:t>
            </a:r>
            <a:r>
              <a:rPr sz="2070" spc="41" dirty="0">
                <a:latin typeface="Arial"/>
                <a:cs typeface="Arial"/>
              </a:rPr>
              <a:t> </a:t>
            </a:r>
            <a:r>
              <a:rPr sz="2070" spc="-16" dirty="0">
                <a:latin typeface="Arial"/>
                <a:cs typeface="Arial"/>
              </a:rPr>
              <a:t>models</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various</a:t>
            </a:r>
            <a:r>
              <a:rPr sz="2070" spc="41" dirty="0">
                <a:latin typeface="Arial"/>
                <a:cs typeface="Arial"/>
              </a:rPr>
              <a:t> </a:t>
            </a:r>
            <a:r>
              <a:rPr sz="2070" spc="-10" dirty="0">
                <a:latin typeface="Arial"/>
                <a:cs typeface="Arial"/>
              </a:rPr>
              <a:t>experiments</a:t>
            </a:r>
            <a:r>
              <a:rPr sz="2070" spc="-10" dirty="0" smtClean="0">
                <a:latin typeface="Arial"/>
                <a:cs typeface="Arial"/>
              </a:rPr>
              <a:t>.</a:t>
            </a:r>
            <a:endParaRPr sz="2587" dirty="0"/>
          </a:p>
          <a:p>
            <a:pPr marL="1060659" lvl="1" indent="-523758">
              <a:buFont typeface="Arial"/>
              <a:buChar char="•"/>
              <a:tabLst>
                <a:tab pos="1061316" algn="l"/>
              </a:tabLst>
            </a:pPr>
            <a:r>
              <a:rPr sz="2070" spc="-10" dirty="0">
                <a:latin typeface="Arial"/>
                <a:cs typeface="Arial"/>
              </a:rPr>
              <a:t>Setting</a:t>
            </a:r>
            <a:r>
              <a:rPr sz="2070" spc="72" dirty="0">
                <a:latin typeface="Arial"/>
                <a:cs typeface="Arial"/>
              </a:rPr>
              <a:t> </a:t>
            </a:r>
            <a:r>
              <a:rPr sz="2070" spc="-16" dirty="0">
                <a:latin typeface="Arial"/>
                <a:cs typeface="Arial"/>
              </a:rPr>
              <a:t>up</a:t>
            </a:r>
            <a:r>
              <a:rPr sz="2070" spc="72" dirty="0">
                <a:latin typeface="Arial"/>
                <a:cs typeface="Arial"/>
              </a:rPr>
              <a:t> </a:t>
            </a:r>
            <a:r>
              <a:rPr sz="2070" spc="-10" dirty="0">
                <a:latin typeface="Arial"/>
                <a:cs typeface="Arial"/>
              </a:rPr>
              <a:t>the</a:t>
            </a:r>
            <a:r>
              <a:rPr sz="2070" spc="72" dirty="0">
                <a:latin typeface="Arial"/>
                <a:cs typeface="Arial"/>
              </a:rPr>
              <a:t> </a:t>
            </a:r>
            <a:r>
              <a:rPr sz="2070" spc="-16" dirty="0">
                <a:latin typeface="Arial"/>
                <a:cs typeface="Arial"/>
              </a:rPr>
              <a:t>HTML</a:t>
            </a:r>
            <a:r>
              <a:rPr sz="2070" spc="72" dirty="0">
                <a:latin typeface="Arial"/>
                <a:cs typeface="Arial"/>
              </a:rPr>
              <a:t> </a:t>
            </a:r>
            <a:r>
              <a:rPr sz="2070" spc="-10" dirty="0">
                <a:latin typeface="Arial"/>
                <a:cs typeface="Arial"/>
              </a:rPr>
              <a:t>report</a:t>
            </a:r>
            <a:r>
              <a:rPr sz="2070" spc="-10" dirty="0" smtClean="0">
                <a:latin typeface="Arial"/>
                <a:cs typeface="Arial"/>
              </a:rPr>
              <a:t>.</a:t>
            </a:r>
            <a:endParaRPr sz="2587" dirty="0"/>
          </a:p>
          <a:p>
            <a:pPr marL="1060659" lvl="1" indent="-523758">
              <a:buFont typeface="Arial"/>
              <a:buChar char="•"/>
              <a:tabLst>
                <a:tab pos="1061316" algn="l"/>
              </a:tabLst>
            </a:pPr>
            <a:r>
              <a:rPr sz="2070" spc="-16" dirty="0">
                <a:latin typeface="Arial"/>
                <a:cs typeface="Arial"/>
              </a:rPr>
              <a:t>And</a:t>
            </a:r>
            <a:r>
              <a:rPr sz="2070" spc="103" dirty="0">
                <a:latin typeface="Arial"/>
                <a:cs typeface="Arial"/>
              </a:rPr>
              <a:t> </a:t>
            </a:r>
            <a:r>
              <a:rPr sz="2070" spc="-16" dirty="0">
                <a:latin typeface="Arial"/>
                <a:cs typeface="Arial"/>
              </a:rPr>
              <a:t>more</a:t>
            </a:r>
            <a:r>
              <a:rPr sz="2070" spc="-16" dirty="0" smtClean="0">
                <a:latin typeface="Arial"/>
                <a:cs typeface="Arial"/>
              </a:rPr>
              <a:t>.</a:t>
            </a:r>
            <a:endParaRPr sz="2794" dirty="0"/>
          </a:p>
          <a:p>
            <a:pPr marL="1060659" marR="6572" lvl="1" indent="-523758">
              <a:lnSpc>
                <a:spcPts val="2266"/>
              </a:lnSpc>
              <a:buFont typeface="Arial"/>
              <a:buChar char="•"/>
              <a:tabLst>
                <a:tab pos="1061316" algn="l"/>
              </a:tabLst>
            </a:pPr>
            <a:r>
              <a:rPr sz="2070" spc="-10" dirty="0">
                <a:latin typeface="Arial"/>
                <a:cs typeface="Arial"/>
              </a:rPr>
              <a:t>This</a:t>
            </a:r>
            <a:r>
              <a:rPr sz="2070" spc="-5" dirty="0">
                <a:latin typeface="Arial"/>
                <a:cs typeface="Arial"/>
              </a:rPr>
              <a:t> </a:t>
            </a:r>
            <a:r>
              <a:rPr sz="2070" spc="-10" dirty="0">
                <a:latin typeface="Arial"/>
                <a:cs typeface="Arial"/>
              </a:rPr>
              <a:t>is</a:t>
            </a:r>
            <a:r>
              <a:rPr sz="2070" spc="-5" dirty="0">
                <a:latin typeface="Arial"/>
                <a:cs typeface="Arial"/>
              </a:rPr>
              <a:t> </a:t>
            </a:r>
            <a:r>
              <a:rPr sz="2070" spc="-16" dirty="0">
                <a:latin typeface="Arial"/>
                <a:cs typeface="Arial"/>
              </a:rPr>
              <a:t>done</a:t>
            </a:r>
            <a:r>
              <a:rPr sz="2070" spc="-5" dirty="0">
                <a:latin typeface="Arial"/>
                <a:cs typeface="Arial"/>
              </a:rPr>
              <a:t> </a:t>
            </a:r>
            <a:r>
              <a:rPr sz="2070" spc="-16" dirty="0">
                <a:latin typeface="Arial"/>
                <a:cs typeface="Arial"/>
              </a:rPr>
              <a:t>by</a:t>
            </a:r>
            <a:r>
              <a:rPr sz="2070" spc="-5" dirty="0">
                <a:latin typeface="Arial"/>
                <a:cs typeface="Arial"/>
              </a:rPr>
              <a:t> </a:t>
            </a:r>
            <a:r>
              <a:rPr sz="2070" spc="-10" dirty="0">
                <a:latin typeface="Arial"/>
                <a:cs typeface="Arial"/>
              </a:rPr>
              <a:t>choosing</a:t>
            </a:r>
            <a:r>
              <a:rPr sz="2070" spc="-5" dirty="0">
                <a:latin typeface="Arial"/>
                <a:cs typeface="Arial"/>
              </a:rPr>
              <a:t> </a:t>
            </a:r>
            <a:r>
              <a:rPr sz="2070" b="1" spc="-171" dirty="0">
                <a:solidFill>
                  <a:srgbClr val="0066FF"/>
                </a:solidFill>
                <a:latin typeface="Arial"/>
                <a:cs typeface="Arial"/>
              </a:rPr>
              <a:t>T</a:t>
            </a:r>
            <a:r>
              <a:rPr sz="2070" b="1" spc="-16" dirty="0">
                <a:solidFill>
                  <a:srgbClr val="0066FF"/>
                </a:solidFill>
                <a:latin typeface="Arial"/>
                <a:cs typeface="Arial"/>
              </a:rPr>
              <a:t>ools</a:t>
            </a:r>
            <a:r>
              <a:rPr sz="2070" b="1" spc="-5" dirty="0">
                <a:solidFill>
                  <a:srgbClr val="0066FF"/>
                </a:solidFill>
                <a:latin typeface="Arial"/>
                <a:cs typeface="Arial"/>
              </a:rPr>
              <a:t> </a:t>
            </a:r>
            <a:r>
              <a:rPr sz="2070" b="1" spc="-21" dirty="0">
                <a:solidFill>
                  <a:srgbClr val="0066FF"/>
                </a:solidFill>
                <a:latin typeface="Arial"/>
                <a:cs typeface="Arial"/>
              </a:rPr>
              <a:t>→</a:t>
            </a:r>
            <a:r>
              <a:rPr sz="2070" b="1" spc="-5" dirty="0">
                <a:solidFill>
                  <a:srgbClr val="0066FF"/>
                </a:solidFill>
                <a:latin typeface="Arial"/>
                <a:cs typeface="Arial"/>
              </a:rPr>
              <a:t> </a:t>
            </a:r>
            <a:r>
              <a:rPr sz="2070" b="1" spc="-16" dirty="0">
                <a:solidFill>
                  <a:srgbClr val="0066FF"/>
                </a:solidFill>
                <a:latin typeface="Arial"/>
                <a:cs typeface="Arial"/>
              </a:rPr>
              <a:t>Advanced</a:t>
            </a:r>
            <a:r>
              <a:rPr sz="2070" b="1" spc="-5" dirty="0">
                <a:solidFill>
                  <a:srgbClr val="0066FF"/>
                </a:solidFill>
                <a:latin typeface="Arial"/>
                <a:cs typeface="Arial"/>
              </a:rPr>
              <a:t> </a:t>
            </a:r>
            <a:r>
              <a:rPr sz="2070" b="1" spc="-10" dirty="0">
                <a:solidFill>
                  <a:srgbClr val="0066FF"/>
                </a:solidFill>
                <a:latin typeface="Arial"/>
                <a:cs typeface="Arial"/>
              </a:rPr>
              <a:t>Settings</a:t>
            </a:r>
            <a:r>
              <a:rPr sz="2070" b="1" spc="-5" dirty="0">
                <a:solidFill>
                  <a:srgbClr val="0066FF"/>
                </a:solidFill>
                <a:latin typeface="Arial"/>
                <a:cs typeface="Arial"/>
              </a:rPr>
              <a:t> </a:t>
            </a:r>
            <a:r>
              <a:rPr sz="2070" spc="-16" dirty="0">
                <a:latin typeface="Arial"/>
                <a:cs typeface="Arial"/>
              </a:rPr>
              <a:t>and</a:t>
            </a:r>
            <a:r>
              <a:rPr sz="2070" spc="-5" dirty="0">
                <a:latin typeface="Arial"/>
                <a:cs typeface="Arial"/>
              </a:rPr>
              <a:t> </a:t>
            </a:r>
            <a:r>
              <a:rPr sz="2070" spc="-10" dirty="0">
                <a:latin typeface="Arial"/>
                <a:cs typeface="Arial"/>
              </a:rPr>
              <a:t>then</a:t>
            </a:r>
            <a:r>
              <a:rPr sz="2070" spc="-5" dirty="0">
                <a:latin typeface="Arial"/>
                <a:cs typeface="Arial"/>
              </a:rPr>
              <a:t> </a:t>
            </a:r>
            <a:r>
              <a:rPr sz="2070" spc="-10" dirty="0">
                <a:latin typeface="Arial"/>
                <a:cs typeface="Arial"/>
              </a:rPr>
              <a:t>clicking the</a:t>
            </a:r>
            <a:r>
              <a:rPr sz="2070" spc="-5" dirty="0">
                <a:latin typeface="Arial"/>
                <a:cs typeface="Arial"/>
              </a:rPr>
              <a:t> </a:t>
            </a:r>
            <a:r>
              <a:rPr sz="2070" b="1" spc="-10" dirty="0">
                <a:solidFill>
                  <a:srgbClr val="0066FF"/>
                </a:solidFill>
                <a:latin typeface="Arial"/>
                <a:cs typeface="Arial"/>
              </a:rPr>
              <a:t>Settings</a:t>
            </a:r>
            <a:r>
              <a:rPr sz="2070" spc="-10" dirty="0">
                <a:latin typeface="Arial"/>
                <a:cs typeface="Arial"/>
              </a:rPr>
              <a:t>,</a:t>
            </a:r>
            <a:r>
              <a:rPr sz="2070" spc="-5" dirty="0">
                <a:latin typeface="Arial"/>
                <a:cs typeface="Arial"/>
              </a:rPr>
              <a:t> </a:t>
            </a:r>
            <a:r>
              <a:rPr sz="2070" b="1" spc="-129" dirty="0">
                <a:solidFill>
                  <a:srgbClr val="0066FF"/>
                </a:solidFill>
                <a:latin typeface="Arial"/>
                <a:cs typeface="Arial"/>
              </a:rPr>
              <a:t>V</a:t>
            </a:r>
            <a:r>
              <a:rPr sz="2070" b="1" spc="-10" dirty="0">
                <a:solidFill>
                  <a:srgbClr val="0066FF"/>
                </a:solidFill>
                <a:latin typeface="Arial"/>
                <a:cs typeface="Arial"/>
              </a:rPr>
              <a:t>alidation</a:t>
            </a:r>
            <a:r>
              <a:rPr sz="2070" spc="-10" dirty="0">
                <a:latin typeface="Arial"/>
                <a:cs typeface="Arial"/>
              </a:rPr>
              <a:t>,</a:t>
            </a:r>
            <a:r>
              <a:rPr sz="2070" spc="-5" dirty="0">
                <a:latin typeface="Arial"/>
                <a:cs typeface="Arial"/>
              </a:rPr>
              <a:t> </a:t>
            </a:r>
            <a:r>
              <a:rPr sz="2070" spc="-16" dirty="0">
                <a:latin typeface="Arial"/>
                <a:cs typeface="Arial"/>
              </a:rPr>
              <a:t>and</a:t>
            </a:r>
            <a:r>
              <a:rPr sz="2070" spc="-5" dirty="0">
                <a:latin typeface="Arial"/>
                <a:cs typeface="Arial"/>
              </a:rPr>
              <a:t> </a:t>
            </a:r>
            <a:r>
              <a:rPr sz="2070" b="1" spc="-16" dirty="0">
                <a:solidFill>
                  <a:srgbClr val="0066FF"/>
                </a:solidFill>
                <a:latin typeface="Arial"/>
                <a:cs typeface="Arial"/>
              </a:rPr>
              <a:t>Report</a:t>
            </a:r>
            <a:r>
              <a:rPr sz="2070" b="1" spc="-5" dirty="0">
                <a:solidFill>
                  <a:srgbClr val="0066FF"/>
                </a:solidFill>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i="1" spc="-16" dirty="0">
                <a:latin typeface="Arial"/>
                <a:cs typeface="Arial"/>
              </a:rPr>
              <a:t>Advanced</a:t>
            </a:r>
            <a:r>
              <a:rPr sz="2070" i="1" spc="-5" dirty="0">
                <a:latin typeface="Arial"/>
                <a:cs typeface="Arial"/>
              </a:rPr>
              <a:t> </a:t>
            </a:r>
            <a:r>
              <a:rPr sz="2070" i="1" spc="-10" dirty="0">
                <a:latin typeface="Arial"/>
                <a:cs typeface="Arial"/>
              </a:rPr>
              <a:t>Settings</a:t>
            </a:r>
            <a:r>
              <a:rPr sz="2070" i="1" spc="-5"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a:p>
            <a:pPr lvl="1">
              <a:lnSpc>
                <a:spcPts val="2587"/>
              </a:lnSpc>
              <a:spcBef>
                <a:spcPts val="8"/>
              </a:spcBef>
              <a:buFont typeface="Arial"/>
              <a:buChar char="•"/>
            </a:pPr>
            <a:endParaRPr sz="2587" dirty="0"/>
          </a:p>
          <a:p>
            <a:pPr marL="536901" indent="-523758">
              <a:buFont typeface="Arial"/>
              <a:buAutoNum type="arabicPeriod" startAt="7"/>
              <a:tabLst>
                <a:tab pos="536901" algn="l"/>
              </a:tabLst>
            </a:pPr>
            <a:r>
              <a:rPr sz="2070" b="1" spc="-57" dirty="0">
                <a:latin typeface="Arial"/>
                <a:cs typeface="Arial"/>
              </a:rPr>
              <a:t>W</a:t>
            </a:r>
            <a:r>
              <a:rPr sz="2070" b="1" spc="-16" dirty="0">
                <a:latin typeface="Arial"/>
                <a:cs typeface="Arial"/>
              </a:rPr>
              <a:t>orking</a:t>
            </a:r>
            <a:r>
              <a:rPr sz="2070" b="1" spc="62" dirty="0">
                <a:latin typeface="Arial"/>
                <a:cs typeface="Arial"/>
              </a:rPr>
              <a:t> </a:t>
            </a:r>
            <a:r>
              <a:rPr sz="2070" b="1" spc="-10" dirty="0">
                <a:latin typeface="Arial"/>
                <a:cs typeface="Arial"/>
              </a:rPr>
              <a:t>with</a:t>
            </a:r>
            <a:r>
              <a:rPr sz="2070" b="1" spc="62" dirty="0">
                <a:latin typeface="Arial"/>
                <a:cs typeface="Arial"/>
              </a:rPr>
              <a:t> </a:t>
            </a:r>
            <a:r>
              <a:rPr sz="2070" b="1" spc="-10" dirty="0">
                <a:latin typeface="Arial"/>
                <a:cs typeface="Arial"/>
              </a:rPr>
              <a:t>the</a:t>
            </a:r>
            <a:r>
              <a:rPr sz="2070" b="1" spc="62" dirty="0">
                <a:latin typeface="Arial"/>
                <a:cs typeface="Arial"/>
              </a:rPr>
              <a:t> </a:t>
            </a:r>
            <a:r>
              <a:rPr sz="2070" b="1" spc="-16" dirty="0">
                <a:latin typeface="Arial"/>
                <a:cs typeface="Arial"/>
              </a:rPr>
              <a:t>Neural</a:t>
            </a:r>
            <a:r>
              <a:rPr sz="2070" b="1" spc="62" dirty="0">
                <a:latin typeface="Arial"/>
                <a:cs typeface="Arial"/>
              </a:rPr>
              <a:t> </a:t>
            </a:r>
            <a:r>
              <a:rPr sz="2070" b="1" spc="-16" dirty="0">
                <a:latin typeface="Arial"/>
                <a:cs typeface="Arial"/>
              </a:rPr>
              <a:t>Network</a:t>
            </a:r>
            <a:endParaRPr sz="2070" dirty="0">
              <a:latin typeface="Arial"/>
              <a:cs typeface="Arial"/>
            </a:endParaRPr>
          </a:p>
          <a:p>
            <a:pPr marL="1060659" marR="41401" lvl="1" indent="-523758">
              <a:lnSpc>
                <a:spcPts val="2266"/>
              </a:lnSpc>
              <a:spcBef>
                <a:spcPts val="1242"/>
              </a:spcBef>
              <a:buFont typeface="Arial"/>
              <a:buChar char="•"/>
              <a:tabLst>
                <a:tab pos="1061316" algn="l"/>
              </a:tabLst>
            </a:pPr>
            <a:r>
              <a:rPr sz="2070" spc="-16" dirty="0">
                <a:latin typeface="Arial"/>
                <a:cs typeface="Arial"/>
              </a:rPr>
              <a:t>A</a:t>
            </a:r>
            <a:r>
              <a:rPr sz="2070" spc="36" dirty="0">
                <a:latin typeface="Arial"/>
                <a:cs typeface="Arial"/>
              </a:rPr>
              <a:t> </a:t>
            </a:r>
            <a:r>
              <a:rPr sz="2070" spc="-16" dirty="0">
                <a:latin typeface="Arial"/>
                <a:cs typeface="Arial"/>
              </a:rPr>
              <a:t>way</a:t>
            </a:r>
            <a:r>
              <a:rPr sz="2070" spc="36" dirty="0">
                <a:latin typeface="Arial"/>
                <a:cs typeface="Arial"/>
              </a:rPr>
              <a:t> </a:t>
            </a:r>
            <a:r>
              <a:rPr sz="2070" spc="-10" dirty="0">
                <a:latin typeface="Arial"/>
                <a:cs typeface="Arial"/>
              </a:rPr>
              <a:t>to</a:t>
            </a:r>
            <a:r>
              <a:rPr sz="2070" spc="36" dirty="0">
                <a:latin typeface="Arial"/>
                <a:cs typeface="Arial"/>
              </a:rPr>
              <a:t> </a:t>
            </a:r>
            <a:r>
              <a:rPr sz="2070" spc="-10" dirty="0">
                <a:latin typeface="Arial"/>
                <a:cs typeface="Arial"/>
              </a:rPr>
              <a:t>run</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large</a:t>
            </a:r>
            <a:r>
              <a:rPr sz="2070" spc="36" dirty="0">
                <a:latin typeface="Arial"/>
                <a:cs typeface="Arial"/>
              </a:rPr>
              <a:t> </a:t>
            </a:r>
            <a:r>
              <a:rPr sz="2070" spc="-10" dirty="0">
                <a:latin typeface="Arial"/>
                <a:cs typeface="Arial"/>
              </a:rPr>
              <a:t>experiment</a:t>
            </a:r>
            <a:r>
              <a:rPr sz="2070" spc="36" dirty="0">
                <a:latin typeface="Arial"/>
                <a:cs typeface="Arial"/>
              </a:rPr>
              <a:t> </a:t>
            </a:r>
            <a:r>
              <a:rPr sz="2070" spc="-10" dirty="0">
                <a:latin typeface="Arial"/>
                <a:cs typeface="Arial"/>
              </a:rPr>
              <a:t>quickly</a:t>
            </a:r>
            <a:r>
              <a:rPr sz="2070" spc="36" dirty="0">
                <a:latin typeface="Arial"/>
                <a:cs typeface="Arial"/>
              </a:rPr>
              <a:t> </a:t>
            </a:r>
            <a:r>
              <a:rPr sz="2070" spc="-16" dirty="0">
                <a:latin typeface="Arial"/>
                <a:cs typeface="Arial"/>
              </a:rPr>
              <a:t>by</a:t>
            </a:r>
            <a:r>
              <a:rPr sz="2070" spc="36" dirty="0">
                <a:latin typeface="Arial"/>
                <a:cs typeface="Arial"/>
              </a:rPr>
              <a:t> </a:t>
            </a:r>
            <a:r>
              <a:rPr sz="2070" spc="-10" dirty="0">
                <a:latin typeface="Arial"/>
                <a:cs typeface="Arial"/>
              </a:rPr>
              <a:t>using</a:t>
            </a:r>
            <a:r>
              <a:rPr sz="2070" spc="36" dirty="0">
                <a:latin typeface="Arial"/>
                <a:cs typeface="Arial"/>
              </a:rPr>
              <a:t> </a:t>
            </a:r>
            <a:r>
              <a:rPr sz="2070" spc="-16" dirty="0">
                <a:latin typeface="Arial"/>
                <a:cs typeface="Arial"/>
              </a:rPr>
              <a:t>what</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experiment</a:t>
            </a:r>
            <a:r>
              <a:rPr sz="2070" spc="-16" dirty="0">
                <a:latin typeface="Arial"/>
                <a:cs typeface="Arial"/>
              </a:rPr>
              <a:t> manager</a:t>
            </a:r>
            <a:r>
              <a:rPr sz="2070" spc="36" dirty="0">
                <a:latin typeface="Arial"/>
                <a:cs typeface="Arial"/>
              </a:rPr>
              <a:t> </a:t>
            </a:r>
            <a:r>
              <a:rPr sz="2070" spc="-16" dirty="0">
                <a:latin typeface="Arial"/>
                <a:cs typeface="Arial"/>
              </a:rPr>
              <a:t>has</a:t>
            </a:r>
            <a:r>
              <a:rPr sz="2070" spc="36" dirty="0">
                <a:latin typeface="Arial"/>
                <a:cs typeface="Arial"/>
              </a:rPr>
              <a:t> </a:t>
            </a:r>
            <a:r>
              <a:rPr sz="2070" spc="-10" dirty="0">
                <a:latin typeface="Arial"/>
                <a:cs typeface="Arial"/>
              </a:rPr>
              <a:t>“learned”</a:t>
            </a:r>
            <a:r>
              <a:rPr sz="2070" spc="36" dirty="0">
                <a:latin typeface="Arial"/>
                <a:cs typeface="Arial"/>
              </a:rPr>
              <a:t> </a:t>
            </a:r>
            <a:r>
              <a:rPr sz="2070" spc="-10" dirty="0">
                <a:latin typeface="Arial"/>
                <a:cs typeface="Arial"/>
              </a:rPr>
              <a:t>about</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relationship</a:t>
            </a:r>
            <a:r>
              <a:rPr sz="2070" spc="36" dirty="0">
                <a:latin typeface="Arial"/>
                <a:cs typeface="Arial"/>
              </a:rPr>
              <a:t> </a:t>
            </a:r>
            <a:r>
              <a:rPr sz="2070" spc="-16" dirty="0">
                <a:latin typeface="Arial"/>
                <a:cs typeface="Arial"/>
              </a:rPr>
              <a:t>between</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given</a:t>
            </a:r>
            <a:r>
              <a:rPr sz="2070" spc="36" dirty="0">
                <a:latin typeface="Arial"/>
                <a:cs typeface="Arial"/>
              </a:rPr>
              <a:t> </a:t>
            </a:r>
            <a:r>
              <a:rPr sz="2070" spc="-10" dirty="0">
                <a:latin typeface="Arial"/>
                <a:cs typeface="Arial"/>
              </a:rPr>
              <a:t>input and</a:t>
            </a:r>
            <a:r>
              <a:rPr sz="2070" dirty="0">
                <a:latin typeface="Arial"/>
                <a:cs typeface="Arial"/>
              </a:rPr>
              <a:t> </a:t>
            </a:r>
            <a:r>
              <a:rPr sz="2070" spc="-10" dirty="0">
                <a:latin typeface="Arial"/>
                <a:cs typeface="Arial"/>
              </a:rPr>
              <a:t>output</a:t>
            </a:r>
            <a:r>
              <a:rPr sz="2070" dirty="0">
                <a:latin typeface="Arial"/>
                <a:cs typeface="Arial"/>
              </a:rPr>
              <a:t> </a:t>
            </a:r>
            <a:r>
              <a:rPr sz="2070" spc="-10" dirty="0">
                <a:latin typeface="Arial"/>
                <a:cs typeface="Arial"/>
              </a:rPr>
              <a:t>values.</a:t>
            </a:r>
            <a:r>
              <a:rPr sz="2070" spc="202" dirty="0">
                <a:latin typeface="Arial"/>
                <a:cs typeface="Arial"/>
              </a:rPr>
              <a:t> </a:t>
            </a:r>
            <a:r>
              <a:rPr sz="2070" spc="-16" dirty="0">
                <a:latin typeface="Arial"/>
                <a:cs typeface="Arial"/>
              </a:rPr>
              <a:t>The</a:t>
            </a:r>
            <a:r>
              <a:rPr sz="2070" dirty="0">
                <a:latin typeface="Arial"/>
                <a:cs typeface="Arial"/>
              </a:rPr>
              <a:t> </a:t>
            </a:r>
            <a:r>
              <a:rPr sz="2070" spc="-10" dirty="0">
                <a:latin typeface="Arial"/>
                <a:cs typeface="Arial"/>
              </a:rPr>
              <a:t>Neural</a:t>
            </a:r>
            <a:r>
              <a:rPr sz="2070" dirty="0">
                <a:latin typeface="Arial"/>
                <a:cs typeface="Arial"/>
              </a:rPr>
              <a:t> </a:t>
            </a:r>
            <a:r>
              <a:rPr sz="2070" spc="-16" dirty="0">
                <a:latin typeface="Arial"/>
                <a:cs typeface="Arial"/>
              </a:rPr>
              <a:t>Network</a:t>
            </a:r>
            <a:r>
              <a:rPr sz="2070" dirty="0">
                <a:latin typeface="Arial"/>
                <a:cs typeface="Arial"/>
              </a:rPr>
              <a:t> </a:t>
            </a:r>
            <a:r>
              <a:rPr sz="2070" spc="-16" dirty="0">
                <a:latin typeface="Arial"/>
                <a:cs typeface="Arial"/>
              </a:rPr>
              <a:t>can</a:t>
            </a:r>
            <a:r>
              <a:rPr sz="2070" dirty="0">
                <a:latin typeface="Arial"/>
                <a:cs typeface="Arial"/>
              </a:rPr>
              <a:t> </a:t>
            </a:r>
            <a:r>
              <a:rPr sz="2070" spc="-10" dirty="0">
                <a:latin typeface="Arial"/>
                <a:cs typeface="Arial"/>
              </a:rPr>
              <a:t>quickly</a:t>
            </a:r>
            <a:r>
              <a:rPr sz="2070" dirty="0">
                <a:latin typeface="Arial"/>
                <a:cs typeface="Arial"/>
              </a:rPr>
              <a:t> </a:t>
            </a:r>
            <a:r>
              <a:rPr sz="2070" spc="-10" dirty="0">
                <a:latin typeface="Arial"/>
                <a:cs typeface="Arial"/>
              </a:rPr>
              <a:t>get</a:t>
            </a:r>
            <a:r>
              <a:rPr sz="2070" dirty="0">
                <a:latin typeface="Arial"/>
                <a:cs typeface="Arial"/>
              </a:rPr>
              <a:t> </a:t>
            </a:r>
            <a:r>
              <a:rPr sz="2070" spc="-10" dirty="0">
                <a:latin typeface="Arial"/>
                <a:cs typeface="Arial"/>
              </a:rPr>
              <a:t>output</a:t>
            </a:r>
            <a:r>
              <a:rPr sz="2070" dirty="0">
                <a:latin typeface="Arial"/>
                <a:cs typeface="Arial"/>
              </a:rPr>
              <a:t> </a:t>
            </a:r>
            <a:r>
              <a:rPr sz="2070" spc="-10" dirty="0">
                <a:latin typeface="Arial"/>
                <a:cs typeface="Arial"/>
              </a:rPr>
              <a:t>values</a:t>
            </a:r>
            <a:r>
              <a:rPr sz="2070" dirty="0">
                <a:latin typeface="Arial"/>
                <a:cs typeface="Arial"/>
              </a:rPr>
              <a:t> </a:t>
            </a:r>
            <a:r>
              <a:rPr sz="2070" spc="-10" dirty="0">
                <a:latin typeface="Arial"/>
                <a:cs typeface="Arial"/>
              </a:rPr>
              <a:t>for other</a:t>
            </a:r>
            <a:r>
              <a:rPr sz="2070" spc="41" dirty="0">
                <a:latin typeface="Arial"/>
                <a:cs typeface="Arial"/>
              </a:rPr>
              <a:t> </a:t>
            </a:r>
            <a:r>
              <a:rPr sz="2070" spc="-10" dirty="0">
                <a:latin typeface="Arial"/>
                <a:cs typeface="Arial"/>
              </a:rPr>
              <a:t>input</a:t>
            </a:r>
            <a:r>
              <a:rPr sz="2070" spc="41" dirty="0">
                <a:latin typeface="Arial"/>
                <a:cs typeface="Arial"/>
              </a:rPr>
              <a:t> </a:t>
            </a:r>
            <a:r>
              <a:rPr sz="2070" spc="-10" dirty="0">
                <a:latin typeface="Arial"/>
                <a:cs typeface="Arial"/>
              </a:rPr>
              <a:t>values</a:t>
            </a:r>
            <a:r>
              <a:rPr sz="2070" spc="41" dirty="0">
                <a:latin typeface="Arial"/>
                <a:cs typeface="Arial"/>
              </a:rPr>
              <a:t> </a:t>
            </a:r>
            <a:r>
              <a:rPr sz="2070" spc="-10" dirty="0">
                <a:latin typeface="Arial"/>
                <a:cs typeface="Arial"/>
              </a:rPr>
              <a:t>using</a:t>
            </a:r>
            <a:r>
              <a:rPr sz="2070" spc="41" dirty="0">
                <a:latin typeface="Arial"/>
                <a:cs typeface="Arial"/>
              </a:rPr>
              <a:t> </a:t>
            </a:r>
            <a:r>
              <a:rPr sz="2070" spc="-16" dirty="0">
                <a:latin typeface="Arial"/>
                <a:cs typeface="Arial"/>
              </a:rPr>
              <a:t>what</a:t>
            </a:r>
            <a:r>
              <a:rPr sz="2070" spc="41" dirty="0">
                <a:latin typeface="Arial"/>
                <a:cs typeface="Arial"/>
              </a:rPr>
              <a:t> </a:t>
            </a:r>
            <a:r>
              <a:rPr sz="2070" spc="-5" dirty="0">
                <a:latin typeface="Arial"/>
                <a:cs typeface="Arial"/>
              </a:rPr>
              <a:t>it</a:t>
            </a:r>
            <a:r>
              <a:rPr sz="2070" spc="41" dirty="0">
                <a:latin typeface="Arial"/>
                <a:cs typeface="Arial"/>
              </a:rPr>
              <a:t> </a:t>
            </a:r>
            <a:r>
              <a:rPr sz="2070" spc="-16" dirty="0">
                <a:latin typeface="Arial"/>
                <a:cs typeface="Arial"/>
              </a:rPr>
              <a:t>has</a:t>
            </a:r>
            <a:r>
              <a:rPr sz="2070" spc="41" dirty="0">
                <a:latin typeface="Arial"/>
                <a:cs typeface="Arial"/>
              </a:rPr>
              <a:t> </a:t>
            </a:r>
            <a:r>
              <a:rPr sz="2070" spc="-10" dirty="0">
                <a:latin typeface="Arial"/>
                <a:cs typeface="Arial"/>
              </a:rPr>
              <a:t>“learned”.</a:t>
            </a:r>
            <a:endParaRPr sz="2070" dirty="0">
              <a:latin typeface="Arial"/>
              <a:cs typeface="Arial"/>
            </a:endParaRPr>
          </a:p>
        </p:txBody>
      </p:sp>
      <p:sp>
        <p:nvSpPr>
          <p:cNvPr id="3" name="object 2"/>
          <p:cNvSpPr/>
          <p:nvPr/>
        </p:nvSpPr>
        <p:spPr>
          <a:xfrm>
            <a:off x="5502654" y="6527296"/>
            <a:ext cx="305215" cy="27648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3"/>
          <p:cNvSpPr txBox="1"/>
          <p:nvPr/>
        </p:nvSpPr>
        <p:spPr>
          <a:xfrm>
            <a:off x="1007269" y="6485234"/>
            <a:ext cx="4431343" cy="615553"/>
          </a:xfrm>
          <a:prstGeom prst="rect">
            <a:avLst/>
          </a:prstGeom>
        </p:spPr>
        <p:txBody>
          <a:bodyPr vert="horz" wrap="square" lIns="0" tIns="0" rIns="0" bIns="0" rtlCol="0">
            <a:spAutoFit/>
          </a:bodyPr>
          <a:lstStyle/>
          <a:p>
            <a:pPr marL="536901" indent="-523758">
              <a:lnSpc>
                <a:spcPts val="2375"/>
              </a:lnSpc>
              <a:buFont typeface="Arial"/>
              <a:buChar char="•"/>
              <a:tabLst>
                <a:tab pos="536901" algn="l"/>
              </a:tabLst>
            </a:pPr>
            <a:r>
              <a:rPr sz="2070" spc="-10" dirty="0">
                <a:latin typeface="Arial"/>
                <a:cs typeface="Arial"/>
              </a:rPr>
              <a:t>This</a:t>
            </a:r>
            <a:r>
              <a:rPr sz="2070" spc="31" dirty="0">
                <a:latin typeface="Arial"/>
                <a:cs typeface="Arial"/>
              </a:rPr>
              <a:t> </a:t>
            </a:r>
            <a:r>
              <a:rPr sz="2070" spc="-10" dirty="0">
                <a:latin typeface="Arial"/>
                <a:cs typeface="Arial"/>
              </a:rPr>
              <a:t>is</a:t>
            </a:r>
            <a:r>
              <a:rPr sz="2070" spc="31" dirty="0">
                <a:latin typeface="Arial"/>
                <a:cs typeface="Arial"/>
              </a:rPr>
              <a:t> </a:t>
            </a:r>
            <a:r>
              <a:rPr sz="2070" spc="-16" dirty="0">
                <a:latin typeface="Arial"/>
                <a:cs typeface="Arial"/>
              </a:rPr>
              <a:t>done</a:t>
            </a:r>
            <a:r>
              <a:rPr sz="2070" spc="31" dirty="0">
                <a:latin typeface="Arial"/>
                <a:cs typeface="Arial"/>
              </a:rPr>
              <a:t> </a:t>
            </a:r>
            <a:r>
              <a:rPr sz="2070" spc="-10" dirty="0">
                <a:latin typeface="Arial"/>
                <a:cs typeface="Arial"/>
              </a:rPr>
              <a:t>using</a:t>
            </a:r>
            <a:r>
              <a:rPr sz="2070" spc="31" dirty="0">
                <a:latin typeface="Arial"/>
                <a:cs typeface="Arial"/>
              </a:rPr>
              <a:t> </a:t>
            </a:r>
            <a:r>
              <a:rPr sz="2070" spc="-10" dirty="0">
                <a:latin typeface="Arial"/>
                <a:cs typeface="Arial"/>
              </a:rPr>
              <a:t>the</a:t>
            </a:r>
            <a:r>
              <a:rPr sz="2070" spc="31" dirty="0">
                <a:latin typeface="Arial"/>
                <a:cs typeface="Arial"/>
              </a:rPr>
              <a:t> </a:t>
            </a:r>
            <a:r>
              <a:rPr sz="2070" b="1" spc="-16" dirty="0">
                <a:latin typeface="Arial"/>
                <a:cs typeface="Arial"/>
              </a:rPr>
              <a:t>NeuralNet</a:t>
            </a:r>
            <a:endParaRPr sz="2070" dirty="0">
              <a:latin typeface="Arial"/>
              <a:cs typeface="Arial"/>
            </a:endParaRPr>
          </a:p>
          <a:p>
            <a:pPr marL="536901">
              <a:lnSpc>
                <a:spcPts val="2375"/>
              </a:lnSpc>
            </a:pPr>
            <a:r>
              <a:rPr sz="2070" i="1" spc="-16" dirty="0">
                <a:latin typeface="Arial"/>
                <a:cs typeface="Arial"/>
              </a:rPr>
              <a:t>More</a:t>
            </a:r>
            <a:r>
              <a:rPr sz="2070" i="1" spc="88" dirty="0">
                <a:latin typeface="Arial"/>
                <a:cs typeface="Arial"/>
              </a:rPr>
              <a:t> </a:t>
            </a:r>
            <a:r>
              <a:rPr sz="2070" i="1" spc="-16" dirty="0">
                <a:latin typeface="Arial"/>
                <a:cs typeface="Arial"/>
              </a:rPr>
              <a:t>on</a:t>
            </a:r>
            <a:r>
              <a:rPr sz="2070" i="1" spc="88" dirty="0">
                <a:latin typeface="Arial"/>
                <a:cs typeface="Arial"/>
              </a:rPr>
              <a:t> </a:t>
            </a:r>
            <a:r>
              <a:rPr sz="2070" i="1" spc="-10" dirty="0">
                <a:latin typeface="Arial"/>
                <a:cs typeface="Arial"/>
              </a:rPr>
              <a:t>this</a:t>
            </a:r>
            <a:r>
              <a:rPr sz="2070" i="1" spc="88" dirty="0">
                <a:latin typeface="Arial"/>
                <a:cs typeface="Arial"/>
              </a:rPr>
              <a:t> </a:t>
            </a:r>
            <a:r>
              <a:rPr sz="2070" i="1" spc="-10" dirty="0">
                <a:latin typeface="Arial"/>
                <a:cs typeface="Arial"/>
              </a:rPr>
              <a:t>later</a:t>
            </a:r>
            <a:r>
              <a:rPr sz="2070" spc="-10" dirty="0">
                <a:latin typeface="Arial"/>
                <a:cs typeface="Arial"/>
              </a:rPr>
              <a:t>.</a:t>
            </a:r>
            <a:endParaRPr sz="2070" dirty="0">
              <a:latin typeface="Arial"/>
              <a:cs typeface="Arial"/>
            </a:endParaRPr>
          </a:p>
        </p:txBody>
      </p:sp>
      <p:sp>
        <p:nvSpPr>
          <p:cNvPr id="5" name="object 4"/>
          <p:cNvSpPr txBox="1"/>
          <p:nvPr/>
        </p:nvSpPr>
        <p:spPr>
          <a:xfrm>
            <a:off x="5911920" y="6485235"/>
            <a:ext cx="4010749" cy="318549"/>
          </a:xfrm>
          <a:prstGeom prst="rect">
            <a:avLst/>
          </a:prstGeom>
        </p:spPr>
        <p:txBody>
          <a:bodyPr vert="horz" wrap="square" lIns="0" tIns="0" rIns="0" bIns="0" rtlCol="0">
            <a:spAutoFit/>
          </a:bodyPr>
          <a:lstStyle/>
          <a:p>
            <a:pPr marL="13143"/>
            <a:r>
              <a:rPr sz="2070" spc="-10" dirty="0">
                <a:latin typeface="Arial"/>
                <a:cs typeface="Arial"/>
              </a:rPr>
              <a:t>object</a:t>
            </a:r>
            <a:r>
              <a:rPr sz="2070" spc="31" dirty="0">
                <a:latin typeface="Arial"/>
                <a:cs typeface="Arial"/>
              </a:rPr>
              <a:t> </a:t>
            </a:r>
            <a:r>
              <a:rPr sz="2070" spc="-10" dirty="0" smtClean="0">
                <a:latin typeface="Arial"/>
                <a:cs typeface="Arial"/>
              </a:rPr>
              <a:t>of</a:t>
            </a:r>
            <a:r>
              <a:rPr sz="2070" spc="31" dirty="0" smtClean="0">
                <a:latin typeface="Arial"/>
                <a:cs typeface="Arial"/>
              </a:rPr>
              <a:t> </a:t>
            </a:r>
            <a:r>
              <a:rPr sz="2070" spc="-10" dirty="0">
                <a:latin typeface="Arial"/>
                <a:cs typeface="Arial"/>
              </a:rPr>
              <a:t>the</a:t>
            </a:r>
            <a:r>
              <a:rPr sz="2070" spc="31" dirty="0">
                <a:latin typeface="Arial"/>
                <a:cs typeface="Arial"/>
              </a:rPr>
              <a:t> </a:t>
            </a:r>
            <a:r>
              <a:rPr sz="2070" i="1" spc="-207" dirty="0">
                <a:latin typeface="Arial"/>
                <a:cs typeface="Arial"/>
              </a:rPr>
              <a:t>T</a:t>
            </a:r>
            <a:r>
              <a:rPr sz="2070" i="1" spc="-10" dirty="0">
                <a:latin typeface="Arial"/>
                <a:cs typeface="Arial"/>
              </a:rPr>
              <a:t>oolbox</a:t>
            </a:r>
            <a:r>
              <a:rPr sz="2070" spc="-10" dirty="0">
                <a:latin typeface="Arial"/>
                <a:cs typeface="Arial"/>
              </a:rPr>
              <a:t>.</a:t>
            </a:r>
            <a:endParaRPr sz="2070" dirty="0">
              <a:latin typeface="Arial"/>
              <a:cs typeface="Arial"/>
            </a:endParaRPr>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40167446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727768"/>
            <a:ext cx="8069474" cy="1327543"/>
          </a:xfrm>
          <a:prstGeom prst="rect">
            <a:avLst/>
          </a:prstGeom>
        </p:spPr>
        <p:txBody>
          <a:bodyPr vert="horz" wrap="square" lIns="0" tIns="0" rIns="0" bIns="0" rtlCol="0">
            <a:spAutoFit/>
          </a:bodyPr>
          <a:lstStyle/>
          <a:p>
            <a:pPr marL="13143"/>
            <a:r>
              <a:rPr lang="en-US" sz="2070" spc="-10" dirty="0" smtClean="0">
                <a:latin typeface="Arial"/>
                <a:cs typeface="Arial"/>
              </a:rPr>
              <a:t>In</a:t>
            </a:r>
            <a:r>
              <a:rPr lang="en-US" sz="2070" spc="16" dirty="0" smtClean="0">
                <a:latin typeface="Arial"/>
                <a:cs typeface="Arial"/>
              </a:rPr>
              <a:t> </a:t>
            </a:r>
            <a:r>
              <a:rPr lang="en-US" sz="2070" spc="-10" dirty="0" smtClean="0">
                <a:latin typeface="Arial"/>
                <a:cs typeface="Arial"/>
              </a:rPr>
              <a:t>the</a:t>
            </a:r>
            <a:r>
              <a:rPr lang="en-US" sz="2070" spc="16" dirty="0" smtClean="0">
                <a:latin typeface="Arial"/>
                <a:cs typeface="Arial"/>
              </a:rPr>
              <a:t> </a:t>
            </a:r>
            <a:r>
              <a:rPr lang="en-US" sz="2070" i="1" spc="-16" dirty="0" smtClean="0">
                <a:latin typeface="Arial"/>
                <a:cs typeface="Arial"/>
              </a:rPr>
              <a:t>Experiment</a:t>
            </a:r>
            <a:r>
              <a:rPr lang="en-US" sz="2070" i="1" spc="16" dirty="0" smtClean="0">
                <a:latin typeface="Arial"/>
                <a:cs typeface="Arial"/>
              </a:rPr>
              <a:t> </a:t>
            </a:r>
            <a:r>
              <a:rPr lang="en-US" sz="2070" i="1" spc="-16" dirty="0" smtClean="0">
                <a:latin typeface="Arial"/>
                <a:cs typeface="Arial"/>
              </a:rPr>
              <a:t>Manager</a:t>
            </a:r>
            <a:r>
              <a:rPr lang="en-US" sz="2070" i="1" spc="16" dirty="0" smtClean="0">
                <a:latin typeface="Arial"/>
                <a:cs typeface="Arial"/>
              </a:rPr>
              <a:t> </a:t>
            </a:r>
            <a:r>
              <a:rPr lang="en-US" sz="2070" i="1" spc="-10" dirty="0" smtClean="0">
                <a:latin typeface="Arial"/>
                <a:cs typeface="Arial"/>
              </a:rPr>
              <a:t>Basics</a:t>
            </a:r>
            <a:r>
              <a:rPr lang="en-US" sz="2070" i="1" spc="16" dirty="0" smtClean="0">
                <a:latin typeface="Arial"/>
                <a:cs typeface="Arial"/>
              </a:rPr>
              <a:t> </a:t>
            </a:r>
            <a:r>
              <a:rPr lang="en-US" sz="2070" spc="-10" dirty="0" smtClean="0">
                <a:latin typeface="Arial"/>
                <a:cs typeface="Arial"/>
              </a:rPr>
              <a:t>section,</a:t>
            </a:r>
            <a:r>
              <a:rPr lang="en-US" sz="2070" spc="21" dirty="0" smtClean="0">
                <a:latin typeface="Arial"/>
                <a:cs typeface="Arial"/>
              </a:rPr>
              <a:t> </a:t>
            </a:r>
            <a:r>
              <a:rPr lang="en-US" sz="2070" spc="-16" dirty="0" smtClean="0">
                <a:latin typeface="Arial"/>
                <a:cs typeface="Arial"/>
              </a:rPr>
              <a:t>do</a:t>
            </a:r>
            <a:r>
              <a:rPr lang="en-US" sz="2070" spc="16" dirty="0" smtClean="0">
                <a:latin typeface="Arial"/>
                <a:cs typeface="Arial"/>
              </a:rPr>
              <a:t> </a:t>
            </a:r>
            <a:r>
              <a:rPr lang="en-US" sz="2070" spc="-10" dirty="0" smtClean="0">
                <a:latin typeface="Arial"/>
                <a:cs typeface="Arial"/>
              </a:rPr>
              <a:t>the</a:t>
            </a:r>
            <a:r>
              <a:rPr lang="en-US" sz="2070" spc="16" dirty="0" smtClean="0">
                <a:latin typeface="Arial"/>
                <a:cs typeface="Arial"/>
              </a:rPr>
              <a:t> </a:t>
            </a:r>
            <a:r>
              <a:rPr lang="en-US" sz="2070" spc="-10" dirty="0" smtClean="0">
                <a:latin typeface="Arial"/>
                <a:cs typeface="Arial"/>
              </a:rPr>
              <a:t>following</a:t>
            </a:r>
            <a:r>
              <a:rPr lang="en-US" sz="2070" spc="16" dirty="0" smtClean="0">
                <a:latin typeface="Arial"/>
                <a:cs typeface="Arial"/>
              </a:rPr>
              <a:t> </a:t>
            </a:r>
            <a:r>
              <a:rPr lang="en-US" sz="2070" spc="-10" dirty="0" smtClean="0">
                <a:latin typeface="Arial"/>
                <a:cs typeface="Arial"/>
              </a:rPr>
              <a:t>activities:</a:t>
            </a:r>
            <a:endParaRPr lang="en-US" sz="2070" dirty="0" smtClean="0">
              <a:latin typeface="Arial"/>
              <a:cs typeface="Arial"/>
            </a:endParaRPr>
          </a:p>
          <a:p>
            <a:pPr marL="536901" indent="-523758">
              <a:spcBef>
                <a:spcPts val="605"/>
              </a:spcBef>
              <a:buFont typeface="Arial"/>
              <a:buChar char="•"/>
              <a:tabLst>
                <a:tab pos="536901" algn="l"/>
              </a:tabLst>
            </a:pPr>
            <a:r>
              <a:rPr lang="en-US" sz="2070" spc="-10" dirty="0" smtClean="0">
                <a:latin typeface="Arial"/>
                <a:cs typeface="Arial"/>
              </a:rPr>
              <a:t>Setting</a:t>
            </a:r>
            <a:r>
              <a:rPr lang="en-US" sz="2070" spc="83" dirty="0" smtClean="0">
                <a:latin typeface="Arial"/>
                <a:cs typeface="Arial"/>
              </a:rPr>
              <a:t> </a:t>
            </a:r>
            <a:r>
              <a:rPr lang="en-US" sz="2070" spc="-16" dirty="0" smtClean="0">
                <a:latin typeface="Arial"/>
                <a:cs typeface="Arial"/>
              </a:rPr>
              <a:t>Up</a:t>
            </a:r>
            <a:r>
              <a:rPr lang="en-US" sz="2070" spc="83" dirty="0" smtClean="0">
                <a:latin typeface="Arial"/>
                <a:cs typeface="Arial"/>
              </a:rPr>
              <a:t> </a:t>
            </a:r>
            <a:r>
              <a:rPr lang="en-US" sz="2070" spc="-16" dirty="0" smtClean="0">
                <a:latin typeface="Arial"/>
                <a:cs typeface="Arial"/>
              </a:rPr>
              <a:t>a</a:t>
            </a:r>
            <a:r>
              <a:rPr lang="en-US" sz="2070" spc="83" dirty="0" smtClean="0">
                <a:latin typeface="Arial"/>
                <a:cs typeface="Arial"/>
              </a:rPr>
              <a:t> </a:t>
            </a:r>
            <a:r>
              <a:rPr lang="en-US" sz="2070" spc="-10" dirty="0" smtClean="0">
                <a:latin typeface="Arial"/>
                <a:cs typeface="Arial"/>
              </a:rPr>
              <a:t>Basic</a:t>
            </a:r>
            <a:r>
              <a:rPr lang="en-US" sz="2070" spc="83" dirty="0" smtClean="0">
                <a:latin typeface="Arial"/>
                <a:cs typeface="Arial"/>
              </a:rPr>
              <a:t> </a:t>
            </a:r>
            <a:r>
              <a:rPr lang="en-US" sz="2070" spc="-16" dirty="0" smtClean="0">
                <a:latin typeface="Arial"/>
                <a:cs typeface="Arial"/>
              </a:rPr>
              <a:t>Model</a:t>
            </a:r>
            <a:endParaRPr lang="en-US" sz="2070" dirty="0" smtClean="0">
              <a:latin typeface="Arial"/>
              <a:cs typeface="Arial"/>
            </a:endParaRPr>
          </a:p>
          <a:p>
            <a:pPr>
              <a:lnSpc>
                <a:spcPts val="2173"/>
              </a:lnSpc>
              <a:spcBef>
                <a:spcPts val="85"/>
              </a:spcBef>
              <a:buFont typeface="Arial"/>
              <a:buChar char="•"/>
            </a:pPr>
            <a:endParaRPr lang="en-US" sz="2173" dirty="0" smtClean="0"/>
          </a:p>
          <a:p>
            <a:pPr marL="536901" indent="-523758">
              <a:buFont typeface="Arial"/>
              <a:buChar char="•"/>
              <a:tabLst>
                <a:tab pos="536901" algn="l"/>
              </a:tabLst>
            </a:pPr>
            <a:r>
              <a:rPr lang="en-US" sz="2070" spc="-16" dirty="0" smtClean="0">
                <a:latin typeface="Arial"/>
                <a:cs typeface="Arial"/>
              </a:rPr>
              <a:t>Experiment</a:t>
            </a:r>
            <a:r>
              <a:rPr lang="en-US" sz="2070" spc="31" dirty="0" smtClean="0">
                <a:latin typeface="Arial"/>
                <a:cs typeface="Arial"/>
              </a:rPr>
              <a:t> </a:t>
            </a:r>
            <a:r>
              <a:rPr lang="en-US" sz="2070" spc="-16" dirty="0" smtClean="0">
                <a:latin typeface="Arial"/>
                <a:cs typeface="Arial"/>
              </a:rPr>
              <a:t>Manager</a:t>
            </a:r>
            <a:r>
              <a:rPr lang="en-US" sz="2070" spc="31" dirty="0" smtClean="0">
                <a:latin typeface="Arial"/>
                <a:cs typeface="Arial"/>
              </a:rPr>
              <a:t> </a:t>
            </a:r>
            <a:r>
              <a:rPr lang="en-US" sz="2070" spc="-10" dirty="0" smtClean="0">
                <a:latin typeface="Arial"/>
                <a:cs typeface="Arial"/>
              </a:rPr>
              <a:t>Basics</a:t>
            </a:r>
            <a:r>
              <a:rPr lang="en-US" sz="2070" spc="31" dirty="0" smtClean="0">
                <a:latin typeface="Arial"/>
                <a:cs typeface="Arial"/>
              </a:rPr>
              <a:t> </a:t>
            </a:r>
            <a:r>
              <a:rPr lang="en-US" sz="2070" spc="-10" dirty="0" smtClean="0">
                <a:latin typeface="Arial"/>
                <a:cs typeface="Arial"/>
              </a:rPr>
              <a:t>(Define,</a:t>
            </a:r>
            <a:r>
              <a:rPr lang="en-US" sz="2070" spc="36" dirty="0" smtClean="0">
                <a:latin typeface="Arial"/>
                <a:cs typeface="Arial"/>
              </a:rPr>
              <a:t> </a:t>
            </a:r>
            <a:r>
              <a:rPr lang="en-US" sz="2070" spc="-16" dirty="0" smtClean="0">
                <a:latin typeface="Arial"/>
                <a:cs typeface="Arial"/>
              </a:rPr>
              <a:t>Run,</a:t>
            </a:r>
            <a:r>
              <a:rPr lang="en-US" sz="2070" spc="36" dirty="0" smtClean="0">
                <a:latin typeface="Arial"/>
                <a:cs typeface="Arial"/>
              </a:rPr>
              <a:t> </a:t>
            </a:r>
            <a:r>
              <a:rPr lang="en-US" sz="2070" spc="-16" dirty="0" smtClean="0">
                <a:latin typeface="Arial"/>
                <a:cs typeface="Arial"/>
              </a:rPr>
              <a:t>and</a:t>
            </a:r>
            <a:r>
              <a:rPr lang="en-US" sz="2070" spc="31" dirty="0" smtClean="0">
                <a:latin typeface="Arial"/>
                <a:cs typeface="Arial"/>
              </a:rPr>
              <a:t> </a:t>
            </a:r>
            <a:r>
              <a:rPr lang="en-US" sz="2070" spc="-10" dirty="0" smtClean="0">
                <a:latin typeface="Arial"/>
                <a:cs typeface="Arial"/>
              </a:rPr>
              <a:t>Evaluate)</a:t>
            </a:r>
            <a:endParaRPr lang="en-US" sz="2070" dirty="0">
              <a:latin typeface="Arial"/>
              <a:cs typeface="Arial"/>
            </a:endParaRPr>
          </a:p>
        </p:txBody>
      </p:sp>
      <p:sp>
        <p:nvSpPr>
          <p:cNvPr id="3" name="Titel 2"/>
          <p:cNvSpPr>
            <a:spLocks noGrp="1"/>
          </p:cNvSpPr>
          <p:nvPr>
            <p:ph type="title"/>
          </p:nvPr>
        </p:nvSpPr>
        <p:spPr/>
        <p:txBody>
          <a:bodyPr/>
          <a:lstStyle/>
          <a:p>
            <a:r>
              <a:rPr lang="en-US" sz="2400" spc="-10" dirty="0" smtClean="0">
                <a:latin typeface="Arial"/>
                <a:cs typeface="Arial"/>
              </a:rPr>
              <a:t>Activities</a:t>
            </a:r>
            <a:endParaRPr lang="en-US" dirty="0"/>
          </a:p>
        </p:txBody>
      </p:sp>
    </p:spTree>
    <p:extLst>
      <p:ext uri="{BB962C8B-B14F-4D97-AF65-F5344CB8AC3E}">
        <p14:creationId xmlns:p14="http://schemas.microsoft.com/office/powerpoint/2010/main" val="25062875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6633" y="1967099"/>
            <a:ext cx="7483273" cy="1898597"/>
          </a:xfrm>
          <a:prstGeom prst="rect">
            <a:avLst/>
          </a:prstGeom>
        </p:spPr>
        <p:txBody>
          <a:bodyPr vert="horz" wrap="square" lIns="0" tIns="0" rIns="0" bIns="0" rtlCol="0">
            <a:spAutoFit/>
          </a:bodyPr>
          <a:lstStyle/>
          <a:p>
            <a:pPr algn="ctr">
              <a:tabLst>
                <a:tab pos="2185062" algn="l"/>
              </a:tabLst>
            </a:pPr>
            <a:r>
              <a:rPr sz="4088" b="1" dirty="0">
                <a:latin typeface="Arial"/>
                <a:cs typeface="Arial"/>
              </a:rPr>
              <a:t>Lesson	</a:t>
            </a:r>
            <a:r>
              <a:rPr lang="de-DE" sz="4088" b="1" dirty="0">
                <a:latin typeface="Arial"/>
                <a:cs typeface="Arial"/>
              </a:rPr>
              <a:t>14</a:t>
            </a:r>
            <a:endParaRPr sz="4088" dirty="0">
              <a:latin typeface="Arial"/>
              <a:cs typeface="Arial"/>
            </a:endParaRPr>
          </a:p>
          <a:p>
            <a:pPr algn="ctr">
              <a:spcBef>
                <a:spcPts val="248"/>
              </a:spcBef>
            </a:pPr>
            <a:r>
              <a:rPr sz="4088" b="1" dirty="0">
                <a:latin typeface="Arial"/>
                <a:cs typeface="Arial"/>
              </a:rPr>
              <a:t>HTML</a:t>
            </a:r>
            <a:r>
              <a:rPr sz="4088" b="1" spc="62" dirty="0">
                <a:latin typeface="Arial"/>
                <a:cs typeface="Arial"/>
              </a:rPr>
              <a:t> </a:t>
            </a:r>
            <a:r>
              <a:rPr lang="de-DE" sz="4088" b="1" spc="-36" dirty="0">
                <a:latin typeface="Arial"/>
                <a:cs typeface="Arial"/>
              </a:rPr>
              <a:t>Report</a:t>
            </a:r>
            <a:r>
              <a:rPr sz="4088" b="1" spc="62" dirty="0">
                <a:latin typeface="Arial"/>
                <a:cs typeface="Arial"/>
              </a:rPr>
              <a:t> </a:t>
            </a:r>
            <a:endParaRPr lang="de-DE" sz="4088" b="1" spc="62" dirty="0">
              <a:latin typeface="Arial"/>
              <a:cs typeface="Arial"/>
            </a:endParaRPr>
          </a:p>
          <a:p>
            <a:pPr marR="6572" algn="ctr">
              <a:lnSpc>
                <a:spcPct val="105100"/>
              </a:lnSpc>
              <a:tabLst>
                <a:tab pos="4315580" algn="l"/>
              </a:tabLst>
            </a:pPr>
            <a:r>
              <a:rPr lang="de-DE" sz="4088" b="1" dirty="0" smtClean="0">
                <a:solidFill>
                  <a:srgbClr val="009999"/>
                </a:solidFill>
                <a:cs typeface="Arial"/>
              </a:rPr>
              <a:t>(Additional Content)</a:t>
            </a:r>
            <a:endParaRPr lang="de-DE" sz="4088" dirty="0">
              <a:solidFill>
                <a:srgbClr val="009999"/>
              </a:solidFill>
              <a:cs typeface="Arial"/>
            </a:endParaRPr>
          </a:p>
        </p:txBody>
      </p:sp>
    </p:spTree>
    <p:extLst>
      <p:ext uri="{BB962C8B-B14F-4D97-AF65-F5344CB8AC3E}">
        <p14:creationId xmlns:p14="http://schemas.microsoft.com/office/powerpoint/2010/main" val="249881016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40373" y="1733668"/>
            <a:ext cx="7934496" cy="4341701"/>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In</a:t>
            </a:r>
            <a:r>
              <a:rPr sz="2070" spc="31" dirty="0">
                <a:latin typeface="Arial"/>
                <a:cs typeface="Arial"/>
              </a:rPr>
              <a:t> </a:t>
            </a:r>
            <a:r>
              <a:rPr sz="2070" spc="-10" dirty="0">
                <a:latin typeface="Arial"/>
                <a:cs typeface="Arial"/>
              </a:rPr>
              <a:t>this</a:t>
            </a:r>
            <a:r>
              <a:rPr sz="2070" spc="3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you</a:t>
            </a:r>
            <a:r>
              <a:rPr sz="2070" spc="31" dirty="0">
                <a:latin typeface="Arial"/>
                <a:cs typeface="Arial"/>
              </a:rPr>
              <a:t> </a:t>
            </a:r>
            <a:r>
              <a:rPr sz="2070" spc="-10" dirty="0">
                <a:latin typeface="Arial"/>
                <a:cs typeface="Arial"/>
              </a:rPr>
              <a:t>learn</a:t>
            </a:r>
            <a:r>
              <a:rPr sz="2070" spc="31" dirty="0">
                <a:latin typeface="Arial"/>
                <a:cs typeface="Arial"/>
              </a:rPr>
              <a:t> </a:t>
            </a:r>
            <a:r>
              <a:rPr sz="2070" spc="-10" dirty="0">
                <a:latin typeface="Arial"/>
                <a:cs typeface="Arial"/>
              </a:rPr>
              <a:t>about</a:t>
            </a:r>
            <a:r>
              <a:rPr sz="2070" spc="31" dirty="0">
                <a:latin typeface="Arial"/>
                <a:cs typeface="Arial"/>
              </a:rPr>
              <a:t> </a:t>
            </a:r>
            <a:r>
              <a:rPr sz="2070" spc="-10" dirty="0">
                <a:latin typeface="Arial"/>
                <a:cs typeface="Arial"/>
              </a:rPr>
              <a:t>the</a:t>
            </a:r>
            <a:r>
              <a:rPr sz="2070" spc="31" dirty="0">
                <a:latin typeface="Arial"/>
                <a:cs typeface="Arial"/>
              </a:rPr>
              <a:t> </a:t>
            </a:r>
            <a:r>
              <a:rPr sz="2070" b="1" spc="-16" dirty="0" smtClean="0">
                <a:latin typeface="Arial"/>
                <a:cs typeface="Arial"/>
              </a:rPr>
              <a:t>HTML</a:t>
            </a:r>
            <a:r>
              <a:rPr lang="de-DE" sz="2070" b="1" spc="-16" dirty="0" smtClean="0">
                <a:latin typeface="Arial"/>
                <a:cs typeface="Arial"/>
              </a:rPr>
              <a:t>Report       </a:t>
            </a:r>
            <a:r>
              <a:rPr lang="de-DE" sz="2070" spc="-10" dirty="0" err="1">
                <a:cs typeface="Arial"/>
              </a:rPr>
              <a:t>object</a:t>
            </a:r>
            <a:r>
              <a:rPr lang="de-DE" sz="2070" spc="-10" dirty="0">
                <a:cs typeface="Arial"/>
              </a:rPr>
              <a:t>.</a:t>
            </a:r>
            <a:endParaRPr lang="de-DE" sz="2070" dirty="0">
              <a:cs typeface="Arial"/>
            </a:endParaRPr>
          </a:p>
          <a:p>
            <a:pPr marL="13143">
              <a:spcBef>
                <a:spcPts val="812"/>
              </a:spcBef>
            </a:pPr>
            <a:r>
              <a:rPr sz="2070" b="1" spc="-16" dirty="0" smtClean="0">
                <a:solidFill>
                  <a:srgbClr val="0066FF"/>
                </a:solidFill>
                <a:latin typeface="Arial"/>
                <a:cs typeface="Arial"/>
              </a:rPr>
              <a:t>Objectives</a:t>
            </a:r>
            <a:endParaRPr lang="de-DE" sz="2070" b="1" spc="-16" dirty="0" smtClean="0">
              <a:solidFill>
                <a:srgbClr val="0066FF"/>
              </a:solidFill>
              <a:latin typeface="Arial"/>
              <a:cs typeface="Arial"/>
            </a:endParaRPr>
          </a:p>
          <a:p>
            <a:pPr marL="13143"/>
            <a:r>
              <a:rPr lang="en-US" sz="2070" spc="-10" dirty="0">
                <a:cs typeface="Arial"/>
              </a:rPr>
              <a:t>After</a:t>
            </a:r>
            <a:r>
              <a:rPr lang="en-US" sz="2070" spc="36" dirty="0">
                <a:cs typeface="Arial"/>
              </a:rPr>
              <a:t> </a:t>
            </a:r>
            <a:r>
              <a:rPr lang="en-US" sz="2070" spc="-16" dirty="0">
                <a:cs typeface="Arial"/>
              </a:rPr>
              <a:t>you</a:t>
            </a:r>
            <a:r>
              <a:rPr lang="en-US" sz="2070" spc="36" dirty="0">
                <a:cs typeface="Arial"/>
              </a:rPr>
              <a:t> </a:t>
            </a:r>
            <a:r>
              <a:rPr lang="en-US" sz="2070" spc="-16" dirty="0">
                <a:cs typeface="Arial"/>
              </a:rPr>
              <a:t>complete</a:t>
            </a:r>
            <a:r>
              <a:rPr lang="en-US" sz="2070" spc="36" dirty="0">
                <a:cs typeface="Arial"/>
              </a:rPr>
              <a:t> </a:t>
            </a:r>
            <a:r>
              <a:rPr lang="en-US" sz="2070" spc="-10" dirty="0">
                <a:cs typeface="Arial"/>
              </a:rPr>
              <a:t>this</a:t>
            </a:r>
            <a:r>
              <a:rPr lang="en-US" sz="2070" spc="36" dirty="0">
                <a:cs typeface="Arial"/>
              </a:rPr>
              <a:t> </a:t>
            </a:r>
            <a:r>
              <a:rPr lang="en-US" sz="2070" spc="-10" dirty="0">
                <a:cs typeface="Arial"/>
              </a:rPr>
              <a:t>lesson,</a:t>
            </a:r>
            <a:r>
              <a:rPr lang="en-US" sz="2070" spc="52" dirty="0">
                <a:cs typeface="Arial"/>
              </a:rPr>
              <a:t> </a:t>
            </a:r>
            <a:r>
              <a:rPr lang="en-US" sz="2070" spc="-16" dirty="0">
                <a:cs typeface="Arial"/>
              </a:rPr>
              <a:t>you</a:t>
            </a:r>
            <a:r>
              <a:rPr lang="en-US" sz="2070" spc="36" dirty="0">
                <a:cs typeface="Arial"/>
              </a:rPr>
              <a:t> </a:t>
            </a:r>
            <a:r>
              <a:rPr lang="en-US" sz="2070" spc="-10" dirty="0">
                <a:cs typeface="Arial"/>
              </a:rPr>
              <a:t>should</a:t>
            </a:r>
            <a:r>
              <a:rPr lang="en-US" sz="2070" spc="36" dirty="0">
                <a:cs typeface="Arial"/>
              </a:rPr>
              <a:t> </a:t>
            </a:r>
            <a:r>
              <a:rPr lang="en-US" sz="2070" spc="-16" dirty="0">
                <a:cs typeface="Arial"/>
              </a:rPr>
              <a:t>be</a:t>
            </a:r>
            <a:r>
              <a:rPr lang="en-US" sz="2070" spc="36" dirty="0">
                <a:cs typeface="Arial"/>
              </a:rPr>
              <a:t> </a:t>
            </a:r>
            <a:r>
              <a:rPr lang="en-US" sz="2070" spc="-10" dirty="0">
                <a:cs typeface="Arial"/>
              </a:rPr>
              <a:t>able</a:t>
            </a:r>
            <a:r>
              <a:rPr lang="en-US" sz="2070" spc="36" dirty="0">
                <a:cs typeface="Arial"/>
              </a:rPr>
              <a:t> </a:t>
            </a:r>
            <a:r>
              <a:rPr lang="en-US" sz="2070" spc="-10" dirty="0">
                <a:cs typeface="Arial"/>
              </a:rPr>
              <a:t>to:</a:t>
            </a:r>
            <a:endParaRPr lang="en-US" sz="2070" dirty="0">
              <a:cs typeface="Arial"/>
            </a:endParaRPr>
          </a:p>
          <a:p>
            <a:pPr marL="536901" indent="-523758">
              <a:spcBef>
                <a:spcPts val="605"/>
              </a:spcBef>
              <a:buFont typeface="Arial"/>
              <a:buChar char="•"/>
              <a:tabLst>
                <a:tab pos="536901" algn="l"/>
              </a:tabLst>
            </a:pPr>
            <a:r>
              <a:rPr lang="en-US" sz="2070" spc="-16" dirty="0">
                <a:cs typeface="Arial"/>
              </a:rPr>
              <a:t>See</a:t>
            </a:r>
            <a:r>
              <a:rPr lang="en-US" sz="2070" spc="67" dirty="0">
                <a:cs typeface="Arial"/>
              </a:rPr>
              <a:t> </a:t>
            </a:r>
            <a:r>
              <a:rPr lang="en-US" sz="2070" spc="-16" dirty="0">
                <a:cs typeface="Arial"/>
              </a:rPr>
              <a:t>how</a:t>
            </a:r>
            <a:r>
              <a:rPr lang="en-US" sz="2070" spc="67" dirty="0">
                <a:cs typeface="Arial"/>
              </a:rPr>
              <a:t> </a:t>
            </a:r>
            <a:r>
              <a:rPr lang="en-US" sz="2070" spc="-10" dirty="0">
                <a:cs typeface="Arial"/>
              </a:rPr>
              <a:t>the</a:t>
            </a:r>
            <a:r>
              <a:rPr lang="en-US" sz="2070" spc="67" dirty="0">
                <a:cs typeface="Arial"/>
              </a:rPr>
              <a:t> </a:t>
            </a:r>
            <a:r>
              <a:rPr lang="en-US" sz="2070" b="1" spc="-16" dirty="0">
                <a:solidFill>
                  <a:srgbClr val="0066FF"/>
                </a:solidFill>
                <a:cs typeface="Arial"/>
              </a:rPr>
              <a:t>HTML</a:t>
            </a:r>
            <a:r>
              <a:rPr lang="en-US" sz="2070" b="1" spc="67" dirty="0">
                <a:solidFill>
                  <a:srgbClr val="0066FF"/>
                </a:solidFill>
                <a:cs typeface="Arial"/>
              </a:rPr>
              <a:t> </a:t>
            </a:r>
            <a:r>
              <a:rPr lang="en-US" sz="2070" b="1" spc="-41" dirty="0">
                <a:solidFill>
                  <a:srgbClr val="0066FF"/>
                </a:solidFill>
                <a:cs typeface="Arial"/>
              </a:rPr>
              <a:t>W</a:t>
            </a:r>
            <a:r>
              <a:rPr lang="en-US" sz="2070" b="1" spc="-10" dirty="0">
                <a:solidFill>
                  <a:srgbClr val="0066FF"/>
                </a:solidFill>
                <a:cs typeface="Arial"/>
              </a:rPr>
              <a:t>izard</a:t>
            </a:r>
            <a:r>
              <a:rPr lang="en-US" sz="2070" b="1" spc="67" dirty="0">
                <a:solidFill>
                  <a:srgbClr val="0066FF"/>
                </a:solidFill>
                <a:cs typeface="Arial"/>
              </a:rPr>
              <a:t> </a:t>
            </a:r>
            <a:r>
              <a:rPr lang="en-US" sz="2070" spc="-10" dirty="0">
                <a:cs typeface="Arial"/>
              </a:rPr>
              <a:t>works.</a:t>
            </a:r>
            <a:endParaRPr lang="en-US" sz="2070" dirty="0">
              <a:cs typeface="Arial"/>
            </a:endParaRPr>
          </a:p>
          <a:p>
            <a:pPr>
              <a:lnSpc>
                <a:spcPts val="2173"/>
              </a:lnSpc>
              <a:spcBef>
                <a:spcPts val="85"/>
              </a:spcBef>
              <a:buFont typeface="Arial"/>
              <a:buChar char="•"/>
            </a:pPr>
            <a:endParaRPr lang="en-US" sz="2173" dirty="0"/>
          </a:p>
          <a:p>
            <a:pPr marL="13143"/>
            <a:r>
              <a:rPr lang="en-US" sz="2070" b="1" spc="-16" dirty="0">
                <a:solidFill>
                  <a:srgbClr val="0066FF"/>
                </a:solidFill>
                <a:cs typeface="Arial"/>
              </a:rPr>
              <a:t>Help</a:t>
            </a:r>
            <a:r>
              <a:rPr lang="en-US" sz="2070" b="1" spc="103" dirty="0">
                <a:solidFill>
                  <a:srgbClr val="0066FF"/>
                </a:solidFill>
                <a:cs typeface="Arial"/>
              </a:rPr>
              <a:t> </a:t>
            </a:r>
            <a:r>
              <a:rPr lang="en-US" sz="2070" b="1" spc="-10" dirty="0">
                <a:solidFill>
                  <a:srgbClr val="0066FF"/>
                </a:solidFill>
                <a:cs typeface="Arial"/>
              </a:rPr>
              <a:t>topics</a:t>
            </a:r>
            <a:endParaRPr lang="en-US" sz="2070" dirty="0">
              <a:cs typeface="Arial"/>
            </a:endParaRPr>
          </a:p>
          <a:p>
            <a:pPr marL="13143">
              <a:spcBef>
                <a:spcPts val="812"/>
              </a:spcBef>
            </a:pPr>
            <a:r>
              <a:rPr lang="en-US" sz="2070" spc="-10" dirty="0">
                <a:cs typeface="Arial"/>
              </a:rPr>
              <a:t>Additional</a:t>
            </a:r>
            <a:r>
              <a:rPr lang="en-US" sz="2070" spc="10" dirty="0">
                <a:cs typeface="Arial"/>
              </a:rPr>
              <a:t> </a:t>
            </a:r>
            <a:r>
              <a:rPr lang="en-US" sz="2070" spc="-10" dirty="0">
                <a:cs typeface="Arial"/>
              </a:rPr>
              <a:t>information</a:t>
            </a:r>
            <a:r>
              <a:rPr lang="en-US" sz="2070" spc="10" dirty="0">
                <a:cs typeface="Arial"/>
              </a:rPr>
              <a:t> </a:t>
            </a:r>
            <a:r>
              <a:rPr lang="en-US" sz="2070" spc="-10" dirty="0">
                <a:cs typeface="Arial"/>
              </a:rPr>
              <a:t>for</a:t>
            </a:r>
            <a:r>
              <a:rPr lang="en-US" sz="2070" spc="10" dirty="0">
                <a:cs typeface="Arial"/>
              </a:rPr>
              <a:t> </a:t>
            </a:r>
            <a:r>
              <a:rPr lang="en-US" sz="2070" spc="-10" dirty="0">
                <a:cs typeface="Arial"/>
              </a:rPr>
              <a:t>this</a:t>
            </a:r>
            <a:r>
              <a:rPr lang="en-US" sz="2070" spc="10" dirty="0">
                <a:cs typeface="Arial"/>
              </a:rPr>
              <a:t> </a:t>
            </a:r>
            <a:r>
              <a:rPr lang="en-US" sz="2070" spc="-10" dirty="0">
                <a:cs typeface="Arial"/>
              </a:rPr>
              <a:t>lesson</a:t>
            </a:r>
            <a:r>
              <a:rPr lang="en-US" sz="2070" spc="10" dirty="0">
                <a:cs typeface="Arial"/>
              </a:rPr>
              <a:t> </a:t>
            </a:r>
            <a:r>
              <a:rPr lang="en-US" sz="2070" spc="-16" dirty="0">
                <a:cs typeface="Arial"/>
              </a:rPr>
              <a:t>can</a:t>
            </a:r>
            <a:r>
              <a:rPr lang="en-US" sz="2070" spc="10" dirty="0">
                <a:cs typeface="Arial"/>
              </a:rPr>
              <a:t> </a:t>
            </a:r>
            <a:r>
              <a:rPr lang="en-US" sz="2070" spc="-16" dirty="0">
                <a:cs typeface="Arial"/>
              </a:rPr>
              <a:t>be</a:t>
            </a:r>
            <a:r>
              <a:rPr lang="en-US" sz="2070" spc="10" dirty="0">
                <a:cs typeface="Arial"/>
              </a:rPr>
              <a:t> </a:t>
            </a:r>
            <a:r>
              <a:rPr lang="en-US" sz="2070" spc="-10" dirty="0">
                <a:cs typeface="Arial"/>
              </a:rPr>
              <a:t>found</a:t>
            </a:r>
            <a:r>
              <a:rPr lang="en-US" sz="2070" spc="10" dirty="0">
                <a:cs typeface="Arial"/>
              </a:rPr>
              <a:t> </a:t>
            </a:r>
            <a:r>
              <a:rPr lang="en-US" sz="2070" spc="-16" dirty="0">
                <a:cs typeface="Arial"/>
              </a:rPr>
              <a:t>by</a:t>
            </a:r>
            <a:r>
              <a:rPr lang="en-US" sz="2070" spc="10" dirty="0">
                <a:cs typeface="Arial"/>
              </a:rPr>
              <a:t> </a:t>
            </a:r>
            <a:r>
              <a:rPr lang="en-US" sz="2070" spc="-10" dirty="0">
                <a:cs typeface="Arial"/>
              </a:rPr>
              <a:t>doing</a:t>
            </a:r>
            <a:r>
              <a:rPr lang="en-US" sz="2070" spc="10" dirty="0">
                <a:cs typeface="Arial"/>
              </a:rPr>
              <a:t> </a:t>
            </a:r>
            <a:r>
              <a:rPr lang="en-US" sz="2070" spc="-10" dirty="0">
                <a:cs typeface="Arial"/>
              </a:rPr>
              <a:t>the</a:t>
            </a:r>
            <a:r>
              <a:rPr lang="en-US" sz="2070" spc="10" dirty="0">
                <a:cs typeface="Arial"/>
              </a:rPr>
              <a:t> </a:t>
            </a:r>
            <a:r>
              <a:rPr lang="en-US" sz="2070" spc="-10" dirty="0">
                <a:cs typeface="Arial"/>
              </a:rPr>
              <a:t>following:</a:t>
            </a:r>
            <a:endParaRPr lang="en-US" sz="2070" dirty="0">
              <a:cs typeface="Arial"/>
            </a:endParaRPr>
          </a:p>
          <a:p>
            <a:pPr marL="536901" indent="-523758">
              <a:lnSpc>
                <a:spcPts val="2375"/>
              </a:lnSpc>
              <a:spcBef>
                <a:spcPts val="611"/>
              </a:spcBef>
              <a:buFont typeface="Arial"/>
              <a:buChar char="•"/>
              <a:tabLst>
                <a:tab pos="536901" algn="l"/>
                <a:tab pos="3749106" algn="l"/>
              </a:tabLst>
            </a:pPr>
            <a:r>
              <a:rPr lang="en-US" sz="2070" spc="-10" dirty="0">
                <a:cs typeface="Arial"/>
              </a:rPr>
              <a:t>Insert</a:t>
            </a:r>
            <a:r>
              <a:rPr lang="en-US" sz="2070" spc="5" dirty="0">
                <a:cs typeface="Arial"/>
              </a:rPr>
              <a:t> </a:t>
            </a:r>
            <a:r>
              <a:rPr lang="en-US" sz="2070" spc="-10" dirty="0">
                <a:cs typeface="Arial"/>
              </a:rPr>
              <a:t>the</a:t>
            </a:r>
            <a:r>
              <a:rPr lang="en-US" sz="2070" spc="5" dirty="0">
                <a:cs typeface="Arial"/>
              </a:rPr>
              <a:t> </a:t>
            </a:r>
            <a:r>
              <a:rPr lang="de-DE" sz="2070" b="1" spc="-16" dirty="0" err="1">
                <a:cs typeface="Arial"/>
              </a:rPr>
              <a:t>HTMLReport</a:t>
            </a:r>
            <a:r>
              <a:rPr lang="de-DE" sz="2070" b="1" spc="-16" dirty="0">
                <a:cs typeface="Arial"/>
              </a:rPr>
              <a:t> </a:t>
            </a:r>
            <a:r>
              <a:rPr lang="en-US" sz="2070" b="1" dirty="0">
                <a:cs typeface="Arial"/>
              </a:rPr>
              <a:t>	</a:t>
            </a:r>
            <a:r>
              <a:rPr lang="en-US" sz="2070" spc="-10" dirty="0">
                <a:cs typeface="Arial"/>
              </a:rPr>
              <a:t>into</a:t>
            </a:r>
            <a:r>
              <a:rPr lang="en-US" sz="2070" spc="5" dirty="0">
                <a:cs typeface="Arial"/>
              </a:rPr>
              <a:t> </a:t>
            </a:r>
            <a:r>
              <a:rPr lang="en-US" sz="2070" spc="-10" dirty="0">
                <a:cs typeface="Arial"/>
              </a:rPr>
              <a:t>your</a:t>
            </a:r>
            <a:r>
              <a:rPr lang="en-US" sz="2070" spc="5" dirty="0">
                <a:cs typeface="Arial"/>
              </a:rPr>
              <a:t> </a:t>
            </a:r>
            <a:r>
              <a:rPr lang="en-US" sz="2070" spc="-10" dirty="0">
                <a:cs typeface="Arial"/>
              </a:rPr>
              <a:t>model,</a:t>
            </a:r>
            <a:r>
              <a:rPr lang="en-US" sz="2070" spc="5" dirty="0">
                <a:cs typeface="Arial"/>
              </a:rPr>
              <a:t> </a:t>
            </a:r>
            <a:r>
              <a:rPr lang="en-US" sz="2070" spc="-10" dirty="0">
                <a:cs typeface="Arial"/>
              </a:rPr>
              <a:t>double-click</a:t>
            </a:r>
            <a:r>
              <a:rPr lang="en-US" sz="2070" spc="5" dirty="0">
                <a:cs typeface="Arial"/>
              </a:rPr>
              <a:t> </a:t>
            </a:r>
            <a:r>
              <a:rPr lang="en-US" sz="2070" spc="-10" dirty="0">
                <a:cs typeface="Arial"/>
              </a:rPr>
              <a:t>it,</a:t>
            </a:r>
            <a:r>
              <a:rPr lang="en-US" sz="2070" spc="5" dirty="0">
                <a:cs typeface="Arial"/>
              </a:rPr>
              <a:t> </a:t>
            </a:r>
            <a:r>
              <a:rPr lang="en-US" sz="2070" spc="-16" dirty="0">
                <a:cs typeface="Arial"/>
              </a:rPr>
              <a:t>and</a:t>
            </a:r>
            <a:r>
              <a:rPr lang="en-US" sz="2070" spc="5" dirty="0">
                <a:cs typeface="Arial"/>
              </a:rPr>
              <a:t> </a:t>
            </a:r>
            <a:r>
              <a:rPr lang="en-US" sz="2070" spc="-16" dirty="0">
                <a:cs typeface="Arial"/>
              </a:rPr>
              <a:t>choose</a:t>
            </a:r>
            <a:r>
              <a:rPr lang="en-US" sz="2070" spc="5" dirty="0">
                <a:cs typeface="Arial"/>
              </a:rPr>
              <a:t> </a:t>
            </a:r>
            <a:r>
              <a:rPr lang="en-US" sz="2070" b="1" spc="-16" dirty="0" smtClean="0">
                <a:solidFill>
                  <a:srgbClr val="0066FF"/>
                </a:solidFill>
                <a:cs typeface="Arial"/>
              </a:rPr>
              <a:t>Help </a:t>
            </a:r>
            <a:r>
              <a:rPr lang="en-US" sz="2070" b="1" spc="-21" dirty="0" smtClean="0">
                <a:solidFill>
                  <a:srgbClr val="0066FF"/>
                </a:solidFill>
                <a:cs typeface="Arial"/>
              </a:rPr>
              <a:t>→</a:t>
            </a:r>
            <a:r>
              <a:rPr lang="en-US" sz="2070" b="1" spc="88" dirty="0" smtClean="0">
                <a:solidFill>
                  <a:srgbClr val="0066FF"/>
                </a:solidFill>
                <a:cs typeface="Arial"/>
              </a:rPr>
              <a:t> </a:t>
            </a:r>
            <a:r>
              <a:rPr lang="en-US" sz="2070" b="1" spc="-16" dirty="0">
                <a:solidFill>
                  <a:srgbClr val="0066FF"/>
                </a:solidFill>
                <a:cs typeface="Arial"/>
              </a:rPr>
              <a:t>Help</a:t>
            </a:r>
            <a:r>
              <a:rPr lang="en-US" sz="2070" b="1" spc="88" dirty="0">
                <a:solidFill>
                  <a:srgbClr val="0066FF"/>
                </a:solidFill>
                <a:cs typeface="Arial"/>
              </a:rPr>
              <a:t> </a:t>
            </a:r>
            <a:r>
              <a:rPr lang="en-US" sz="2070" b="1" spc="-16" dirty="0">
                <a:solidFill>
                  <a:srgbClr val="0066FF"/>
                </a:solidFill>
                <a:cs typeface="Arial"/>
              </a:rPr>
              <a:t>on</a:t>
            </a:r>
            <a:r>
              <a:rPr lang="en-US" sz="2070" b="1" spc="88" dirty="0">
                <a:solidFill>
                  <a:srgbClr val="0066FF"/>
                </a:solidFill>
                <a:cs typeface="Arial"/>
              </a:rPr>
              <a:t> </a:t>
            </a:r>
            <a:r>
              <a:rPr lang="en-US" sz="2070" b="1" spc="-16" dirty="0">
                <a:solidFill>
                  <a:srgbClr val="0066FF"/>
                </a:solidFill>
                <a:cs typeface="Arial"/>
              </a:rPr>
              <a:t>Object</a:t>
            </a:r>
            <a:r>
              <a:rPr lang="en-US" sz="2070" spc="-10" dirty="0">
                <a:cs typeface="Arial"/>
              </a:rPr>
              <a:t>.</a:t>
            </a:r>
            <a:endParaRPr lang="en-US" sz="2070" dirty="0">
              <a:cs typeface="Arial"/>
            </a:endParaRPr>
          </a:p>
          <a:p>
            <a:pPr marL="13143">
              <a:spcBef>
                <a:spcPts val="812"/>
              </a:spcBef>
            </a:pPr>
            <a:endParaRPr sz="2070" dirty="0">
              <a:latin typeface="Arial"/>
              <a:cs typeface="Arial"/>
            </a:endParaRPr>
          </a:p>
        </p:txBody>
      </p:sp>
      <p:sp>
        <p:nvSpPr>
          <p:cNvPr id="9" name="Titel 8"/>
          <p:cNvSpPr>
            <a:spLocks noGrp="1"/>
          </p:cNvSpPr>
          <p:nvPr>
            <p:ph type="title"/>
          </p:nvPr>
        </p:nvSpPr>
        <p:spPr/>
        <p:txBody>
          <a:bodyPr/>
          <a:lstStyle/>
          <a:p>
            <a:r>
              <a:rPr lang="de-DE" spc="-16" dirty="0">
                <a:cs typeface="Arial"/>
              </a:rPr>
              <a:t>HTML</a:t>
            </a:r>
            <a:r>
              <a:rPr lang="de-DE" spc="72" dirty="0">
                <a:cs typeface="Arial"/>
              </a:rPr>
              <a:t> </a:t>
            </a:r>
            <a:r>
              <a:rPr lang="de-DE" spc="-41" dirty="0" smtClean="0">
                <a:cs typeface="Arial"/>
              </a:rPr>
              <a:t>Report</a:t>
            </a:r>
            <a:endParaRPr lang="de-DE" dirty="0"/>
          </a:p>
        </p:txBody>
      </p:sp>
      <p:pic>
        <p:nvPicPr>
          <p:cNvPr id="10" name="Grafik 9"/>
          <p:cNvPicPr>
            <a:picLocks noChangeAspect="1"/>
          </p:cNvPicPr>
          <p:nvPr/>
        </p:nvPicPr>
        <p:blipFill>
          <a:blip r:embed="rId2"/>
          <a:stretch>
            <a:fillRect/>
          </a:stretch>
        </p:blipFill>
        <p:spPr>
          <a:xfrm>
            <a:off x="6188869" y="2146300"/>
            <a:ext cx="310568" cy="310568"/>
          </a:xfrm>
          <a:prstGeom prst="rect">
            <a:avLst/>
          </a:prstGeom>
        </p:spPr>
      </p:pic>
      <p:pic>
        <p:nvPicPr>
          <p:cNvPr id="11" name="Grafik 10"/>
          <p:cNvPicPr>
            <a:picLocks noChangeAspect="1"/>
          </p:cNvPicPr>
          <p:nvPr/>
        </p:nvPicPr>
        <p:blipFill>
          <a:blip r:embed="rId2"/>
          <a:stretch>
            <a:fillRect/>
          </a:stretch>
        </p:blipFill>
        <p:spPr>
          <a:xfrm>
            <a:off x="3856165" y="4985364"/>
            <a:ext cx="310568" cy="310568"/>
          </a:xfrm>
          <a:prstGeom prst="rect">
            <a:avLst/>
          </a:prstGeom>
        </p:spPr>
      </p:pic>
    </p:spTree>
    <p:extLst>
      <p:ext uri="{BB962C8B-B14F-4D97-AF65-F5344CB8AC3E}">
        <p14:creationId xmlns:p14="http://schemas.microsoft.com/office/powerpoint/2010/main" val="11905637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02289" y="1782366"/>
            <a:ext cx="4588311" cy="4707334"/>
          </a:xfrm>
          <a:prstGeom prst="rect">
            <a:avLst/>
          </a:prstGeom>
        </p:spPr>
      </p:pic>
      <p:sp>
        <p:nvSpPr>
          <p:cNvPr id="4" name="object 4"/>
          <p:cNvSpPr txBox="1"/>
          <p:nvPr/>
        </p:nvSpPr>
        <p:spPr>
          <a:xfrm>
            <a:off x="540374" y="3758436"/>
            <a:ext cx="4734095" cy="2702278"/>
          </a:xfrm>
          <a:prstGeom prst="rect">
            <a:avLst/>
          </a:prstGeom>
        </p:spPr>
        <p:txBody>
          <a:bodyPr vert="horz" wrap="square" lIns="0" tIns="0" rIns="0" bIns="0" rtlCol="0">
            <a:spAutoFit/>
          </a:bodyPr>
          <a:lstStyle/>
          <a:p>
            <a:pPr marL="13143"/>
            <a:r>
              <a:rPr lang="en-US" sz="2070" b="1" spc="-16" dirty="0" smtClean="0">
                <a:solidFill>
                  <a:srgbClr val="0066FF"/>
                </a:solidFill>
                <a:latin typeface="Arial"/>
                <a:cs typeface="Arial"/>
              </a:rPr>
              <a:t>Note</a:t>
            </a:r>
            <a:endParaRPr lang="en-US" sz="2070" dirty="0" smtClean="0">
              <a:latin typeface="Arial"/>
              <a:cs typeface="Arial"/>
            </a:endParaRPr>
          </a:p>
          <a:p>
            <a:pPr marL="13143">
              <a:spcBef>
                <a:spcPts val="605"/>
              </a:spcBef>
            </a:pPr>
            <a:r>
              <a:rPr lang="en-US" sz="2070" spc="-16" dirty="0" smtClean="0">
                <a:latin typeface="Arial"/>
                <a:cs typeface="Arial"/>
              </a:rPr>
              <a:t>If not present in the </a:t>
            </a:r>
            <a:r>
              <a:rPr lang="en-US" sz="2070" b="1" spc="-16" dirty="0" smtClean="0">
                <a:latin typeface="Arial"/>
                <a:cs typeface="Arial"/>
              </a:rPr>
              <a:t>User Interface </a:t>
            </a:r>
            <a:r>
              <a:rPr lang="en-US" sz="2070" spc="-16" dirty="0" smtClean="0">
                <a:latin typeface="Arial"/>
                <a:cs typeface="Arial"/>
              </a:rPr>
              <a:t>tab, the</a:t>
            </a:r>
            <a:r>
              <a:rPr lang="en-US" sz="2070" spc="62" dirty="0" smtClean="0">
                <a:latin typeface="Arial"/>
                <a:cs typeface="Arial"/>
              </a:rPr>
              <a:t> </a:t>
            </a:r>
            <a:r>
              <a:rPr lang="en-US" sz="2070" b="1" spc="-16" dirty="0" err="1" smtClean="0">
                <a:cs typeface="Arial"/>
              </a:rPr>
              <a:t>HTMLReport</a:t>
            </a:r>
            <a:r>
              <a:rPr lang="en-US" sz="2070" b="1" spc="-16" dirty="0" smtClean="0">
                <a:cs typeface="Arial"/>
              </a:rPr>
              <a:t> </a:t>
            </a:r>
            <a:r>
              <a:rPr lang="en-US" sz="2070" spc="-16" dirty="0" smtClean="0">
                <a:latin typeface="Arial"/>
                <a:cs typeface="Arial"/>
              </a:rPr>
              <a:t>can</a:t>
            </a:r>
            <a:r>
              <a:rPr lang="en-US" sz="2070" spc="62" dirty="0" smtClean="0">
                <a:latin typeface="Arial"/>
                <a:cs typeface="Arial"/>
              </a:rPr>
              <a:t> </a:t>
            </a:r>
            <a:r>
              <a:rPr lang="en-US" sz="2070" spc="-16" dirty="0" smtClean="0">
                <a:latin typeface="Arial"/>
                <a:cs typeface="Arial"/>
              </a:rPr>
              <a:t>be</a:t>
            </a:r>
            <a:r>
              <a:rPr lang="en-US" sz="2070" spc="62" dirty="0" smtClean="0">
                <a:latin typeface="Arial"/>
                <a:cs typeface="Arial"/>
              </a:rPr>
              <a:t> </a:t>
            </a:r>
            <a:r>
              <a:rPr lang="en-US" sz="2070" spc="-16" dirty="0" smtClean="0">
                <a:latin typeface="Arial"/>
                <a:cs typeface="Arial"/>
              </a:rPr>
              <a:t>added</a:t>
            </a:r>
            <a:r>
              <a:rPr lang="en-US" sz="2070" spc="62" dirty="0" smtClean="0">
                <a:latin typeface="Arial"/>
                <a:cs typeface="Arial"/>
              </a:rPr>
              <a:t> </a:t>
            </a:r>
            <a:r>
              <a:rPr lang="en-US" sz="2070" spc="-10" dirty="0" smtClean="0">
                <a:latin typeface="Arial"/>
                <a:cs typeface="Arial"/>
              </a:rPr>
              <a:t>to</a:t>
            </a:r>
            <a:r>
              <a:rPr lang="en-US" sz="2070" spc="62" dirty="0" smtClean="0">
                <a:latin typeface="Arial"/>
                <a:cs typeface="Arial"/>
              </a:rPr>
              <a:t> </a:t>
            </a:r>
            <a:r>
              <a:rPr lang="en-US" sz="2070" spc="-10" dirty="0" smtClean="0">
                <a:latin typeface="Arial"/>
                <a:cs typeface="Arial"/>
              </a:rPr>
              <a:t>the</a:t>
            </a:r>
            <a:r>
              <a:rPr lang="en-US" sz="2070" spc="62" dirty="0" smtClean="0">
                <a:latin typeface="Arial"/>
                <a:cs typeface="Arial"/>
              </a:rPr>
              <a:t> </a:t>
            </a:r>
            <a:r>
              <a:rPr lang="en-US" sz="2070" i="1" spc="-10" dirty="0" smtClean="0">
                <a:latin typeface="Arial"/>
                <a:cs typeface="Arial"/>
              </a:rPr>
              <a:t>Class</a:t>
            </a:r>
            <a:r>
              <a:rPr lang="en-US" sz="2070" i="1" spc="62" dirty="0" smtClean="0">
                <a:latin typeface="Arial"/>
                <a:cs typeface="Arial"/>
              </a:rPr>
              <a:t> </a:t>
            </a:r>
            <a:r>
              <a:rPr lang="en-US" sz="2070" i="1" spc="-10" dirty="0" smtClean="0">
                <a:latin typeface="Arial"/>
                <a:cs typeface="Arial"/>
              </a:rPr>
              <a:t>Library      </a:t>
            </a:r>
            <a:r>
              <a:rPr lang="en-US" sz="2070" spc="-10" dirty="0" smtClean="0">
                <a:cs typeface="Arial"/>
              </a:rPr>
              <a:t>,</a:t>
            </a:r>
            <a:r>
              <a:rPr lang="en-US" sz="2070" spc="78" dirty="0" smtClean="0">
                <a:cs typeface="Arial"/>
              </a:rPr>
              <a:t> </a:t>
            </a:r>
            <a:r>
              <a:rPr lang="en-US" sz="2070" spc="-16" dirty="0" smtClean="0">
                <a:cs typeface="Arial"/>
              </a:rPr>
              <a:t>choose</a:t>
            </a:r>
            <a:r>
              <a:rPr lang="en-US" sz="2070" spc="62" dirty="0" smtClean="0">
                <a:cs typeface="Arial"/>
              </a:rPr>
              <a:t> </a:t>
            </a:r>
            <a:r>
              <a:rPr lang="en-US" sz="2070" b="1" spc="-10" dirty="0" smtClean="0">
                <a:solidFill>
                  <a:srgbClr val="0066FF"/>
                </a:solidFill>
                <a:cs typeface="Arial"/>
              </a:rPr>
              <a:t>Home </a:t>
            </a:r>
            <a:r>
              <a:rPr lang="en-US" sz="2070" b="1" spc="-21" dirty="0" smtClean="0">
                <a:solidFill>
                  <a:srgbClr val="0066FF"/>
                </a:solidFill>
                <a:cs typeface="Arial"/>
              </a:rPr>
              <a:t>→ </a:t>
            </a:r>
            <a:r>
              <a:rPr lang="en-US" sz="2070" b="1" spc="-16" dirty="0" smtClean="0">
                <a:solidFill>
                  <a:srgbClr val="0066FF"/>
                </a:solidFill>
                <a:cs typeface="Arial"/>
              </a:rPr>
              <a:t>Manage</a:t>
            </a:r>
            <a:r>
              <a:rPr lang="en-US" sz="2070" b="1" spc="36" dirty="0" smtClean="0">
                <a:solidFill>
                  <a:srgbClr val="0066FF"/>
                </a:solidFill>
                <a:cs typeface="Arial"/>
              </a:rPr>
              <a:t> </a:t>
            </a:r>
            <a:r>
              <a:rPr lang="en-US" sz="2070" b="1" spc="-16" dirty="0" smtClean="0">
                <a:solidFill>
                  <a:srgbClr val="0066FF"/>
                </a:solidFill>
                <a:cs typeface="Arial"/>
              </a:rPr>
              <a:t>Class</a:t>
            </a:r>
            <a:r>
              <a:rPr lang="en-US" sz="2070" b="1" spc="36" dirty="0" smtClean="0">
                <a:solidFill>
                  <a:srgbClr val="0066FF"/>
                </a:solidFill>
                <a:cs typeface="Arial"/>
              </a:rPr>
              <a:t> </a:t>
            </a:r>
            <a:r>
              <a:rPr lang="en-US" sz="2070" b="1" spc="-10" dirty="0" smtClean="0">
                <a:solidFill>
                  <a:srgbClr val="0066FF"/>
                </a:solidFill>
                <a:cs typeface="Arial"/>
              </a:rPr>
              <a:t>Library</a:t>
            </a:r>
            <a:r>
              <a:rPr lang="en-US" sz="2070" b="1" dirty="0" smtClean="0">
                <a:solidFill>
                  <a:srgbClr val="0066FF"/>
                </a:solidFill>
                <a:cs typeface="Arial"/>
              </a:rPr>
              <a:t>	    </a:t>
            </a:r>
            <a:r>
              <a:rPr lang="en-US" sz="2070" spc="-10" dirty="0" smtClean="0">
                <a:cs typeface="Arial"/>
              </a:rPr>
              <a:t>.</a:t>
            </a:r>
            <a:r>
              <a:rPr lang="en-US" sz="2070" dirty="0" smtClean="0">
                <a:cs typeface="Arial"/>
              </a:rPr>
              <a:t> </a:t>
            </a:r>
            <a:r>
              <a:rPr lang="en-US" sz="2070" spc="-274" dirty="0" smtClean="0">
                <a:cs typeface="Arial"/>
              </a:rPr>
              <a:t> </a:t>
            </a:r>
          </a:p>
          <a:p>
            <a:pPr marL="13143">
              <a:spcBef>
                <a:spcPts val="605"/>
              </a:spcBef>
            </a:pPr>
            <a:r>
              <a:rPr lang="en-US" sz="2070" spc="-16" dirty="0" smtClean="0">
                <a:cs typeface="Arial"/>
              </a:rPr>
              <a:t>The</a:t>
            </a:r>
            <a:r>
              <a:rPr lang="en-US" sz="2070" spc="36" dirty="0" smtClean="0">
                <a:cs typeface="Arial"/>
              </a:rPr>
              <a:t> </a:t>
            </a:r>
            <a:r>
              <a:rPr lang="en-US" sz="2070" b="1" spc="-16" dirty="0" err="1" smtClean="0">
                <a:cs typeface="Arial"/>
              </a:rPr>
              <a:t>HTMLReport</a:t>
            </a:r>
            <a:r>
              <a:rPr lang="en-US" sz="2070" spc="-10" dirty="0" smtClean="0">
                <a:cs typeface="Arial"/>
              </a:rPr>
              <a:t>,</a:t>
            </a:r>
            <a:r>
              <a:rPr lang="en-US" sz="2070" spc="41" dirty="0" smtClean="0">
                <a:cs typeface="Arial"/>
              </a:rPr>
              <a:t> </a:t>
            </a:r>
            <a:r>
              <a:rPr lang="en-US" sz="2070" spc="-16" dirty="0" smtClean="0">
                <a:cs typeface="Arial"/>
              </a:rPr>
              <a:t>when</a:t>
            </a:r>
            <a:r>
              <a:rPr lang="en-US" sz="2070" spc="36" dirty="0" smtClean="0">
                <a:cs typeface="Arial"/>
              </a:rPr>
              <a:t> </a:t>
            </a:r>
            <a:r>
              <a:rPr lang="en-US" sz="2070" spc="-16" dirty="0" smtClean="0">
                <a:cs typeface="Arial"/>
              </a:rPr>
              <a:t>added</a:t>
            </a:r>
            <a:r>
              <a:rPr lang="en-US" sz="2070" spc="36" dirty="0" smtClean="0">
                <a:cs typeface="Arial"/>
              </a:rPr>
              <a:t> </a:t>
            </a:r>
            <a:r>
              <a:rPr lang="en-US" sz="2070" spc="-10" dirty="0" smtClean="0">
                <a:cs typeface="Arial"/>
              </a:rPr>
              <a:t>to</a:t>
            </a:r>
            <a:r>
              <a:rPr lang="en-US" sz="2070" spc="36" dirty="0" smtClean="0">
                <a:cs typeface="Arial"/>
              </a:rPr>
              <a:t> </a:t>
            </a:r>
            <a:r>
              <a:rPr lang="en-US" sz="2070" spc="-16" dirty="0" smtClean="0">
                <a:cs typeface="Arial"/>
              </a:rPr>
              <a:t>a</a:t>
            </a:r>
            <a:r>
              <a:rPr lang="en-US" sz="2070" spc="36" dirty="0" smtClean="0">
                <a:cs typeface="Arial"/>
              </a:rPr>
              <a:t> </a:t>
            </a:r>
            <a:r>
              <a:rPr lang="en-US" sz="2070" spc="-10" dirty="0" smtClean="0">
                <a:cs typeface="Arial"/>
              </a:rPr>
              <a:t>model,</a:t>
            </a:r>
            <a:r>
              <a:rPr lang="en-US" sz="2070" spc="41" dirty="0" smtClean="0">
                <a:cs typeface="Arial"/>
              </a:rPr>
              <a:t> </a:t>
            </a:r>
            <a:r>
              <a:rPr lang="en-US" sz="2070" spc="-10" dirty="0" smtClean="0">
                <a:cs typeface="Arial"/>
              </a:rPr>
              <a:t>is</a:t>
            </a:r>
            <a:r>
              <a:rPr lang="en-US" sz="2070" spc="-16" dirty="0" smtClean="0">
                <a:cs typeface="Arial"/>
              </a:rPr>
              <a:t> shown</a:t>
            </a:r>
            <a:r>
              <a:rPr lang="en-US" sz="2070" spc="57" dirty="0" smtClean="0">
                <a:cs typeface="Arial"/>
              </a:rPr>
              <a:t> </a:t>
            </a:r>
            <a:r>
              <a:rPr lang="en-US" sz="2070" spc="-10" dirty="0" smtClean="0">
                <a:cs typeface="Arial"/>
              </a:rPr>
              <a:t>in</a:t>
            </a:r>
            <a:r>
              <a:rPr lang="en-US" sz="2070" spc="57" dirty="0" smtClean="0">
                <a:cs typeface="Arial"/>
              </a:rPr>
              <a:t> </a:t>
            </a:r>
            <a:r>
              <a:rPr lang="en-US" sz="2070" spc="-10" dirty="0" smtClean="0">
                <a:cs typeface="Arial"/>
              </a:rPr>
              <a:t>the</a:t>
            </a:r>
            <a:r>
              <a:rPr lang="en-US" sz="2070" spc="57" dirty="0" smtClean="0">
                <a:cs typeface="Arial"/>
              </a:rPr>
              <a:t> </a:t>
            </a:r>
            <a:r>
              <a:rPr lang="en-US" sz="2070" b="1" spc="-16" dirty="0" smtClean="0">
                <a:cs typeface="Arial"/>
              </a:rPr>
              <a:t>User Interface </a:t>
            </a:r>
            <a:r>
              <a:rPr lang="en-US" sz="2070" spc="-10" dirty="0" smtClean="0">
                <a:cs typeface="Arial"/>
              </a:rPr>
              <a:t>tab</a:t>
            </a:r>
            <a:r>
              <a:rPr lang="en-US" sz="2070" spc="57" dirty="0" smtClean="0">
                <a:cs typeface="Arial"/>
              </a:rPr>
              <a:t> </a:t>
            </a:r>
            <a:r>
              <a:rPr lang="en-US" sz="2070" spc="-10" dirty="0" smtClean="0">
                <a:cs typeface="Arial"/>
              </a:rPr>
              <a:t>of</a:t>
            </a:r>
            <a:r>
              <a:rPr lang="en-US" sz="2070" spc="57" dirty="0" smtClean="0">
                <a:cs typeface="Arial"/>
              </a:rPr>
              <a:t> </a:t>
            </a:r>
            <a:r>
              <a:rPr lang="en-US" sz="2070" spc="-10" dirty="0" smtClean="0">
                <a:cs typeface="Arial"/>
              </a:rPr>
              <a:t>the</a:t>
            </a:r>
            <a:r>
              <a:rPr lang="en-US" sz="2070" spc="57" dirty="0" smtClean="0">
                <a:cs typeface="Arial"/>
              </a:rPr>
              <a:t> </a:t>
            </a:r>
            <a:r>
              <a:rPr lang="en-US" sz="2070" i="1" spc="-207" dirty="0" smtClean="0">
                <a:cs typeface="Arial"/>
              </a:rPr>
              <a:t>T</a:t>
            </a:r>
            <a:r>
              <a:rPr lang="en-US" sz="2070" i="1" spc="-10" dirty="0" smtClean="0">
                <a:cs typeface="Arial"/>
              </a:rPr>
              <a:t>oolbox</a:t>
            </a:r>
            <a:r>
              <a:rPr lang="en-US" sz="2070" spc="-10" dirty="0" smtClean="0">
                <a:cs typeface="Arial"/>
              </a:rPr>
              <a:t>.</a:t>
            </a:r>
            <a:endParaRPr lang="en-US" sz="2070" dirty="0" smtClean="0">
              <a:cs typeface="Arial"/>
            </a:endParaRPr>
          </a:p>
        </p:txBody>
      </p:sp>
      <p:sp>
        <p:nvSpPr>
          <p:cNvPr id="5" name="object 5"/>
          <p:cNvSpPr/>
          <p:nvPr/>
        </p:nvSpPr>
        <p:spPr>
          <a:xfrm>
            <a:off x="2150269" y="4795680"/>
            <a:ext cx="304800" cy="286682"/>
          </a:xfrm>
          <a:prstGeom prst="rect">
            <a:avLst/>
          </a:prstGeom>
          <a:blipFill>
            <a:blip r:embed="rId3" cstate="print"/>
            <a:stretch>
              <a:fillRect/>
            </a:stretch>
          </a:blipFill>
        </p:spPr>
        <p:txBody>
          <a:bodyPr wrap="square" lIns="0" tIns="0" rIns="0" bIns="0" rtlCol="0">
            <a:spAutoFit/>
          </a:bodyPr>
          <a:lstStyle/>
          <a:p>
            <a:endParaRPr lang="en-US" sz="1863" dirty="0"/>
          </a:p>
        </p:txBody>
      </p:sp>
      <p:sp>
        <p:nvSpPr>
          <p:cNvPr id="7" name="object 7"/>
          <p:cNvSpPr/>
          <p:nvPr/>
        </p:nvSpPr>
        <p:spPr>
          <a:xfrm>
            <a:off x="3293269" y="5109812"/>
            <a:ext cx="248175" cy="286682"/>
          </a:xfrm>
          <a:prstGeom prst="rect">
            <a:avLst/>
          </a:prstGeom>
          <a:blipFill>
            <a:blip r:embed="rId4" cstate="print"/>
            <a:stretch>
              <a:fillRect/>
            </a:stretch>
          </a:blipFill>
        </p:spPr>
        <p:txBody>
          <a:bodyPr wrap="square" lIns="0" tIns="0" rIns="0" bIns="0" rtlCol="0">
            <a:spAutoFit/>
          </a:bodyPr>
          <a:lstStyle/>
          <a:p>
            <a:endParaRPr lang="en-US" sz="1863" dirty="0"/>
          </a:p>
        </p:txBody>
      </p:sp>
      <p:sp>
        <p:nvSpPr>
          <p:cNvPr id="10" name="Titel 9"/>
          <p:cNvSpPr>
            <a:spLocks noGrp="1"/>
          </p:cNvSpPr>
          <p:nvPr>
            <p:ph type="title"/>
          </p:nvPr>
        </p:nvSpPr>
        <p:spPr/>
        <p:txBody>
          <a:bodyPr/>
          <a:lstStyle/>
          <a:p>
            <a:r>
              <a:rPr lang="en-US" sz="2400" spc="-16" dirty="0" smtClean="0">
                <a:latin typeface="Arial"/>
                <a:cs typeface="Arial"/>
              </a:rPr>
              <a:t>Record</a:t>
            </a:r>
            <a:r>
              <a:rPr lang="en-US" sz="2400" spc="47" dirty="0" smtClean="0">
                <a:latin typeface="Arial"/>
                <a:cs typeface="Arial"/>
              </a:rPr>
              <a:t> </a:t>
            </a:r>
            <a:r>
              <a:rPr lang="en-US" sz="2400" spc="-10" dirty="0" smtClean="0">
                <a:latin typeface="Arial"/>
                <a:cs typeface="Arial"/>
              </a:rPr>
              <a:t>simulation</a:t>
            </a:r>
            <a:r>
              <a:rPr lang="en-US" sz="2400" spc="47" dirty="0" smtClean="0">
                <a:latin typeface="Arial"/>
                <a:cs typeface="Arial"/>
              </a:rPr>
              <a:t> </a:t>
            </a:r>
            <a:r>
              <a:rPr lang="en-US" sz="2400" spc="-16" dirty="0" smtClean="0">
                <a:latin typeface="Arial"/>
                <a:cs typeface="Arial"/>
              </a:rPr>
              <a:t>runs</a:t>
            </a:r>
            <a:r>
              <a:rPr lang="en-US" sz="2400" spc="47" dirty="0" smtClean="0">
                <a:latin typeface="Arial"/>
                <a:cs typeface="Arial"/>
              </a:rPr>
              <a:t> </a:t>
            </a:r>
            <a:r>
              <a:rPr lang="en-US" sz="2400" spc="-16" dirty="0" smtClean="0">
                <a:latin typeface="Arial"/>
                <a:cs typeface="Arial"/>
              </a:rPr>
              <a:t>using</a:t>
            </a:r>
            <a:r>
              <a:rPr lang="en-US" sz="2400" spc="47" dirty="0" smtClean="0">
                <a:latin typeface="Arial"/>
                <a:cs typeface="Arial"/>
              </a:rPr>
              <a:t> </a:t>
            </a:r>
            <a:r>
              <a:rPr lang="en-US" sz="2400" spc="-16" dirty="0" smtClean="0">
                <a:latin typeface="Arial"/>
                <a:cs typeface="Arial"/>
              </a:rPr>
              <a:t>a</a:t>
            </a:r>
            <a:r>
              <a:rPr lang="en-US" sz="2400" spc="47" dirty="0" smtClean="0">
                <a:latin typeface="Arial"/>
                <a:cs typeface="Arial"/>
              </a:rPr>
              <a:t> </a:t>
            </a:r>
            <a:r>
              <a:rPr lang="en-US" sz="2400" spc="-16" dirty="0" smtClean="0">
                <a:latin typeface="Arial"/>
                <a:cs typeface="Arial"/>
              </a:rPr>
              <a:t>HTML</a:t>
            </a:r>
            <a:r>
              <a:rPr lang="en-US" sz="2400" spc="47" dirty="0" smtClean="0">
                <a:latin typeface="Arial"/>
                <a:cs typeface="Arial"/>
              </a:rPr>
              <a:t> </a:t>
            </a:r>
            <a:r>
              <a:rPr lang="en-US" sz="2400" spc="-10" dirty="0" smtClean="0">
                <a:latin typeface="Arial"/>
                <a:cs typeface="Arial"/>
              </a:rPr>
              <a:t>report</a:t>
            </a:r>
            <a:endParaRPr lang="en-US" dirty="0"/>
          </a:p>
        </p:txBody>
      </p:sp>
    </p:spTree>
    <p:extLst>
      <p:ext uri="{BB962C8B-B14F-4D97-AF65-F5344CB8AC3E}">
        <p14:creationId xmlns:p14="http://schemas.microsoft.com/office/powerpoint/2010/main" val="2571672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269" y="1765300"/>
            <a:ext cx="8303429" cy="2871042"/>
          </a:xfrm>
          <a:prstGeom prst="rect">
            <a:avLst/>
          </a:prstGeom>
        </p:spPr>
        <p:txBody>
          <a:bodyPr vert="horz" wrap="square" lIns="0" tIns="0" rIns="0" bIns="0" rtlCol="0">
            <a:spAutoFit/>
          </a:bodyPr>
          <a:lstStyle/>
          <a:p>
            <a:pPr>
              <a:lnSpc>
                <a:spcPts val="1397"/>
              </a:lnSpc>
              <a:spcBef>
                <a:spcPts val="29"/>
              </a:spcBef>
            </a:pPr>
            <a:endParaRPr lang="en-US" sz="1397" dirty="0" smtClean="0"/>
          </a:p>
          <a:p>
            <a:pPr marL="13143"/>
            <a:r>
              <a:rPr lang="en-US" sz="2070" spc="-10" dirty="0" smtClean="0">
                <a:latin typeface="Arial"/>
                <a:cs typeface="Arial"/>
              </a:rPr>
              <a:t>In</a:t>
            </a:r>
            <a:r>
              <a:rPr lang="en-US" sz="2070" spc="10" dirty="0" smtClean="0">
                <a:latin typeface="Arial"/>
                <a:cs typeface="Arial"/>
              </a:rPr>
              <a:t> </a:t>
            </a:r>
            <a:r>
              <a:rPr lang="en-US" sz="2070" spc="-10" dirty="0" smtClean="0">
                <a:latin typeface="Arial"/>
                <a:cs typeface="Arial"/>
              </a:rPr>
              <a:t>the</a:t>
            </a:r>
            <a:r>
              <a:rPr lang="en-US" sz="2070" spc="10" dirty="0" smtClean="0">
                <a:latin typeface="Arial"/>
                <a:cs typeface="Arial"/>
              </a:rPr>
              <a:t> </a:t>
            </a:r>
            <a:r>
              <a:rPr lang="en-US" sz="2070" i="1" spc="-16" dirty="0" smtClean="0">
                <a:latin typeface="Arial"/>
                <a:cs typeface="Arial"/>
              </a:rPr>
              <a:t>HTML report</a:t>
            </a:r>
            <a:r>
              <a:rPr lang="en-US" sz="2070" i="1" spc="10" dirty="0" smtClean="0">
                <a:latin typeface="Arial"/>
                <a:cs typeface="Arial"/>
              </a:rPr>
              <a:t> </a:t>
            </a:r>
            <a:r>
              <a:rPr lang="en-US" sz="2070" i="1" spc="-10" dirty="0" smtClean="0">
                <a:latin typeface="Arial"/>
                <a:cs typeface="Arial"/>
              </a:rPr>
              <a:t>(Optional</a:t>
            </a:r>
            <a:r>
              <a:rPr lang="en-US" sz="2070" i="1" spc="10" dirty="0" smtClean="0">
                <a:latin typeface="Arial"/>
                <a:cs typeface="Arial"/>
              </a:rPr>
              <a:t> </a:t>
            </a:r>
            <a:r>
              <a:rPr lang="en-US" sz="2070" i="1" spc="-207" dirty="0" smtClean="0">
                <a:latin typeface="Arial"/>
                <a:cs typeface="Arial"/>
              </a:rPr>
              <a:t>T</a:t>
            </a:r>
            <a:r>
              <a:rPr lang="en-US" sz="2070" i="1" spc="-10" dirty="0" smtClean="0">
                <a:latin typeface="Arial"/>
                <a:cs typeface="Arial"/>
              </a:rPr>
              <a:t>opic)</a:t>
            </a:r>
            <a:r>
              <a:rPr lang="en-US" sz="2070" i="1" spc="10" dirty="0" smtClean="0">
                <a:latin typeface="Arial"/>
                <a:cs typeface="Arial"/>
              </a:rPr>
              <a:t> </a:t>
            </a:r>
            <a:r>
              <a:rPr lang="en-US" sz="2070" spc="-10" dirty="0" smtClean="0">
                <a:latin typeface="Arial"/>
                <a:cs typeface="Arial"/>
              </a:rPr>
              <a:t>section,</a:t>
            </a:r>
            <a:r>
              <a:rPr lang="en-US" sz="2070" spc="16" dirty="0" smtClean="0">
                <a:latin typeface="Arial"/>
                <a:cs typeface="Arial"/>
              </a:rPr>
              <a:t> </a:t>
            </a:r>
            <a:r>
              <a:rPr lang="en-US" sz="2070" spc="-16" dirty="0" smtClean="0">
                <a:latin typeface="Arial"/>
                <a:cs typeface="Arial"/>
              </a:rPr>
              <a:t>do</a:t>
            </a:r>
            <a:r>
              <a:rPr lang="en-US" sz="2070" spc="10" dirty="0" smtClean="0">
                <a:latin typeface="Arial"/>
                <a:cs typeface="Arial"/>
              </a:rPr>
              <a:t> </a:t>
            </a:r>
            <a:r>
              <a:rPr lang="en-US" sz="2070" spc="-10" dirty="0" smtClean="0">
                <a:latin typeface="Arial"/>
                <a:cs typeface="Arial"/>
              </a:rPr>
              <a:t>the</a:t>
            </a:r>
            <a:r>
              <a:rPr lang="en-US" sz="2070" spc="10" dirty="0" smtClean="0">
                <a:latin typeface="Arial"/>
                <a:cs typeface="Arial"/>
              </a:rPr>
              <a:t> </a:t>
            </a:r>
            <a:r>
              <a:rPr lang="en-US" sz="2070" spc="-10" dirty="0" smtClean="0">
                <a:latin typeface="Arial"/>
                <a:cs typeface="Arial"/>
              </a:rPr>
              <a:t>following</a:t>
            </a:r>
            <a:r>
              <a:rPr lang="en-US" sz="2070" spc="10" dirty="0" smtClean="0">
                <a:latin typeface="Arial"/>
                <a:cs typeface="Arial"/>
              </a:rPr>
              <a:t> </a:t>
            </a:r>
            <a:r>
              <a:rPr lang="en-US" sz="2070" spc="-10" dirty="0" smtClean="0">
                <a:latin typeface="Arial"/>
                <a:cs typeface="Arial"/>
              </a:rPr>
              <a:t>activities:</a:t>
            </a:r>
            <a:endParaRPr lang="en-US" sz="2070" dirty="0" smtClean="0">
              <a:latin typeface="Arial"/>
              <a:cs typeface="Arial"/>
            </a:endParaRPr>
          </a:p>
          <a:p>
            <a:pPr marL="536901" indent="-523758">
              <a:spcBef>
                <a:spcPts val="605"/>
              </a:spcBef>
              <a:buFont typeface="Arial"/>
              <a:buChar char="•"/>
              <a:tabLst>
                <a:tab pos="536901" algn="l"/>
              </a:tabLst>
            </a:pPr>
            <a:r>
              <a:rPr lang="en-US" sz="2070" spc="-16" dirty="0" smtClean="0">
                <a:latin typeface="Arial"/>
                <a:cs typeface="Arial"/>
              </a:rPr>
              <a:t>Insert the </a:t>
            </a:r>
            <a:r>
              <a:rPr lang="en-US" sz="2070" b="1" spc="-16" dirty="0" err="1" smtClean="0">
                <a:cs typeface="Arial"/>
              </a:rPr>
              <a:t>HTMLReport</a:t>
            </a:r>
            <a:r>
              <a:rPr lang="en-US" sz="2070" b="1" spc="-16" dirty="0" smtClean="0">
                <a:cs typeface="Arial"/>
              </a:rPr>
              <a:t> </a:t>
            </a:r>
            <a:r>
              <a:rPr lang="en-US" sz="2070" spc="-16" dirty="0" smtClean="0">
                <a:cs typeface="Arial"/>
              </a:rPr>
              <a:t>into the Training frame</a:t>
            </a:r>
          </a:p>
          <a:p>
            <a:pPr marL="536901" indent="-523758">
              <a:spcBef>
                <a:spcPts val="605"/>
              </a:spcBef>
              <a:buFont typeface="Arial"/>
              <a:buChar char="•"/>
              <a:tabLst>
                <a:tab pos="536901" algn="l"/>
              </a:tabLst>
            </a:pPr>
            <a:r>
              <a:rPr lang="en-US" sz="2070" spc="-16" dirty="0" smtClean="0">
                <a:latin typeface="Arial"/>
                <a:cs typeface="Arial"/>
              </a:rPr>
              <a:t>Run the simulation</a:t>
            </a:r>
          </a:p>
          <a:p>
            <a:pPr marL="536901" indent="-523758">
              <a:spcBef>
                <a:spcPts val="605"/>
              </a:spcBef>
              <a:buFont typeface="Arial"/>
              <a:buChar char="•"/>
              <a:tabLst>
                <a:tab pos="536901" algn="l"/>
              </a:tabLst>
            </a:pPr>
            <a:r>
              <a:rPr lang="en-US" sz="2070" spc="-16" dirty="0" smtClean="0">
                <a:latin typeface="Arial"/>
                <a:cs typeface="Arial"/>
              </a:rPr>
              <a:t>Open the </a:t>
            </a:r>
            <a:r>
              <a:rPr lang="en-US" sz="2070" b="1" spc="-16" dirty="0" err="1" smtClean="0">
                <a:cs typeface="Arial"/>
              </a:rPr>
              <a:t>HTMLReport</a:t>
            </a:r>
            <a:r>
              <a:rPr lang="en-US" sz="2070" b="1" spc="-16" dirty="0" smtClean="0">
                <a:cs typeface="Arial"/>
              </a:rPr>
              <a:t> </a:t>
            </a:r>
            <a:r>
              <a:rPr lang="en-US" sz="2070" spc="-16" dirty="0" smtClean="0">
                <a:latin typeface="Arial"/>
                <a:cs typeface="Arial"/>
              </a:rPr>
              <a:t>with its context menu </a:t>
            </a:r>
            <a:r>
              <a:rPr lang="en-US" sz="2070" spc="-16" dirty="0" smtClean="0">
                <a:latin typeface="Arial"/>
                <a:cs typeface="Arial"/>
                <a:sym typeface="Wingdings" panose="05000000000000000000" pitchFamily="2" charset="2"/>
              </a:rPr>
              <a:t> Show</a:t>
            </a:r>
            <a:endParaRPr lang="en-US" sz="2070" spc="-16" dirty="0" smtClean="0">
              <a:latin typeface="Arial"/>
              <a:cs typeface="Arial"/>
            </a:endParaRPr>
          </a:p>
          <a:p>
            <a:pPr marL="536901" indent="-523758">
              <a:spcBef>
                <a:spcPts val="605"/>
              </a:spcBef>
              <a:buFont typeface="Arial"/>
              <a:buChar char="•"/>
              <a:tabLst>
                <a:tab pos="536901" algn="l"/>
              </a:tabLst>
            </a:pPr>
            <a:endParaRPr lang="en-US" sz="2070" spc="-16" dirty="0" smtClean="0">
              <a:latin typeface="Arial"/>
              <a:cs typeface="Arial"/>
            </a:endParaRPr>
          </a:p>
          <a:p>
            <a:pPr marL="536901" indent="-523758">
              <a:spcBef>
                <a:spcPts val="605"/>
              </a:spcBef>
              <a:buFont typeface="Arial"/>
              <a:buChar char="•"/>
              <a:tabLst>
                <a:tab pos="536901" algn="l"/>
              </a:tabLst>
            </a:pPr>
            <a:endParaRPr lang="en-US" sz="2070" spc="-16" dirty="0">
              <a:latin typeface="Arial"/>
              <a:cs typeface="Arial"/>
            </a:endParaRPr>
          </a:p>
          <a:p>
            <a:pPr marL="536901" indent="-523758">
              <a:spcBef>
                <a:spcPts val="605"/>
              </a:spcBef>
              <a:buFont typeface="Arial"/>
              <a:buChar char="•"/>
              <a:tabLst>
                <a:tab pos="536901" algn="l"/>
              </a:tabLst>
            </a:pPr>
            <a:r>
              <a:rPr lang="en-US" sz="2070" spc="-16" dirty="0" smtClean="0">
                <a:latin typeface="Arial"/>
                <a:cs typeface="Arial"/>
              </a:rPr>
              <a:t>Demos</a:t>
            </a:r>
            <a:endParaRPr lang="en-US" sz="2070" dirty="0">
              <a:latin typeface="Arial"/>
              <a:cs typeface="Arial"/>
            </a:endParaRPr>
          </a:p>
        </p:txBody>
      </p:sp>
      <p:pic>
        <p:nvPicPr>
          <p:cNvPr id="3" name="Grafik 2"/>
          <p:cNvPicPr>
            <a:picLocks noChangeAspect="1"/>
          </p:cNvPicPr>
          <p:nvPr/>
        </p:nvPicPr>
        <p:blipFill>
          <a:blip r:embed="rId2"/>
          <a:stretch>
            <a:fillRect/>
          </a:stretch>
        </p:blipFill>
        <p:spPr>
          <a:xfrm>
            <a:off x="7636669" y="3200821"/>
            <a:ext cx="2139468" cy="731560"/>
          </a:xfrm>
          <a:prstGeom prst="rect">
            <a:avLst/>
          </a:prstGeom>
        </p:spPr>
      </p:pic>
      <p:sp>
        <p:nvSpPr>
          <p:cNvPr id="4" name="Titel 3"/>
          <p:cNvSpPr>
            <a:spLocks noGrp="1"/>
          </p:cNvSpPr>
          <p:nvPr>
            <p:ph type="title"/>
          </p:nvPr>
        </p:nvSpPr>
        <p:spPr/>
        <p:txBody>
          <a:bodyPr/>
          <a:lstStyle/>
          <a:p>
            <a:r>
              <a:rPr lang="en-US" sz="2400" spc="-10" dirty="0" smtClean="0">
                <a:latin typeface="Arial"/>
                <a:cs typeface="Arial"/>
              </a:rPr>
              <a:t>Activities</a:t>
            </a:r>
            <a:endParaRPr lang="en-US" dirty="0"/>
          </a:p>
        </p:txBody>
      </p:sp>
    </p:spTree>
    <p:extLst>
      <p:ext uri="{BB962C8B-B14F-4D97-AF65-F5344CB8AC3E}">
        <p14:creationId xmlns:p14="http://schemas.microsoft.com/office/powerpoint/2010/main" val="73056915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339" y="1967100"/>
            <a:ext cx="9046696" cy="3271345"/>
          </a:xfrm>
          <a:prstGeom prst="rect">
            <a:avLst/>
          </a:prstGeom>
        </p:spPr>
        <p:txBody>
          <a:bodyPr vert="horz" wrap="square" lIns="0" tIns="0" rIns="0" bIns="0" rtlCol="0">
            <a:spAutoFit/>
          </a:bodyPr>
          <a:lstStyle/>
          <a:p>
            <a:pPr algn="ctr">
              <a:tabLst>
                <a:tab pos="2185062" algn="l"/>
              </a:tabLst>
            </a:pPr>
            <a:r>
              <a:rPr sz="4088" b="1" dirty="0">
                <a:latin typeface="Arial"/>
                <a:cs typeface="Arial"/>
              </a:rPr>
              <a:t>Lesson	</a:t>
            </a:r>
            <a:r>
              <a:rPr lang="de-DE" sz="4088" b="1" dirty="0">
                <a:latin typeface="Arial"/>
                <a:cs typeface="Arial"/>
              </a:rPr>
              <a:t>1</a:t>
            </a:r>
            <a:r>
              <a:rPr lang="en-US" sz="4088" b="1" dirty="0">
                <a:latin typeface="Arial"/>
                <a:cs typeface="Arial"/>
              </a:rPr>
              <a:t>5</a:t>
            </a:r>
            <a:endParaRPr sz="4088" dirty="0">
              <a:latin typeface="Arial"/>
              <a:cs typeface="Arial"/>
            </a:endParaRPr>
          </a:p>
          <a:p>
            <a:pPr marL="12486" marR="6572" algn="ctr">
              <a:lnSpc>
                <a:spcPct val="105100"/>
              </a:lnSpc>
            </a:pPr>
            <a:r>
              <a:rPr sz="4088" b="1" dirty="0">
                <a:latin typeface="Arial"/>
                <a:cs typeface="Arial"/>
              </a:rPr>
              <a:t>Creating</a:t>
            </a:r>
            <a:r>
              <a:rPr sz="4088" b="1" spc="118" dirty="0">
                <a:latin typeface="Arial"/>
                <a:cs typeface="Arial"/>
              </a:rPr>
              <a:t> </a:t>
            </a:r>
            <a:r>
              <a:rPr sz="4088" b="1" dirty="0">
                <a:latin typeface="Arial"/>
                <a:cs typeface="Arial"/>
              </a:rPr>
              <a:t>and</a:t>
            </a:r>
            <a:r>
              <a:rPr sz="4088" b="1" spc="118" dirty="0">
                <a:latin typeface="Arial"/>
                <a:cs typeface="Arial"/>
              </a:rPr>
              <a:t> </a:t>
            </a:r>
            <a:r>
              <a:rPr sz="4088" b="1" dirty="0">
                <a:latin typeface="Arial"/>
                <a:cs typeface="Arial"/>
              </a:rPr>
              <a:t>Using</a:t>
            </a:r>
            <a:r>
              <a:rPr sz="4088" b="1" spc="118" dirty="0">
                <a:latin typeface="Arial"/>
                <a:cs typeface="Arial"/>
              </a:rPr>
              <a:t> </a:t>
            </a:r>
            <a:r>
              <a:rPr sz="4088" b="1" dirty="0">
                <a:latin typeface="Arial"/>
                <a:cs typeface="Arial"/>
              </a:rPr>
              <a:t>Custom</a:t>
            </a:r>
            <a:r>
              <a:rPr sz="4088" b="1" spc="118" dirty="0">
                <a:latin typeface="Arial"/>
                <a:cs typeface="Arial"/>
              </a:rPr>
              <a:t> </a:t>
            </a:r>
            <a:r>
              <a:rPr sz="4088" b="1" dirty="0" smtClean="0">
                <a:latin typeface="Arial"/>
                <a:cs typeface="Arial"/>
              </a:rPr>
              <a:t>Objects</a:t>
            </a:r>
            <a:endParaRPr lang="en-US" sz="4088" b="1" dirty="0" smtClean="0">
              <a:latin typeface="Arial"/>
              <a:cs typeface="Arial"/>
            </a:endParaRPr>
          </a:p>
          <a:p>
            <a:pPr marL="12486" marR="6572" algn="ctr">
              <a:lnSpc>
                <a:spcPct val="105100"/>
              </a:lnSpc>
            </a:pPr>
            <a:r>
              <a:rPr lang="de-DE" sz="4088" b="1" dirty="0" smtClean="0">
                <a:latin typeface="Arial"/>
                <a:cs typeface="Arial"/>
              </a:rPr>
              <a:t>Exchanging </a:t>
            </a:r>
            <a:r>
              <a:rPr lang="de-DE" sz="4088" b="1" dirty="0">
                <a:latin typeface="Arial"/>
                <a:cs typeface="Arial"/>
              </a:rPr>
              <a:t>Objects with other </a:t>
            </a:r>
            <a:r>
              <a:rPr lang="de-DE" sz="4088" b="1" dirty="0" smtClean="0">
                <a:latin typeface="Arial"/>
                <a:cs typeface="Arial"/>
              </a:rPr>
              <a:t>Users/Models</a:t>
            </a:r>
          </a:p>
          <a:p>
            <a:pPr marL="12486" marR="6572" algn="ctr">
              <a:lnSpc>
                <a:spcPct val="105100"/>
              </a:lnSpc>
            </a:pPr>
            <a:r>
              <a:rPr lang="de-DE" sz="4088" b="1" dirty="0" smtClean="0">
                <a:solidFill>
                  <a:srgbClr val="009999"/>
                </a:solidFill>
                <a:cs typeface="Arial"/>
              </a:rPr>
              <a:t>(Additional Content)</a:t>
            </a:r>
            <a:endParaRPr lang="de-DE" sz="4088" dirty="0">
              <a:solidFill>
                <a:srgbClr val="009999"/>
              </a:solidFill>
              <a:cs typeface="Arial"/>
            </a:endParaRPr>
          </a:p>
        </p:txBody>
      </p:sp>
    </p:spTree>
    <p:extLst>
      <p:ext uri="{BB962C8B-B14F-4D97-AF65-F5344CB8AC3E}">
        <p14:creationId xmlns:p14="http://schemas.microsoft.com/office/powerpoint/2010/main" val="127965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2041" y="1927371"/>
            <a:ext cx="8201567" cy="4224233"/>
          </a:xfrm>
          <a:prstGeom prst="rect">
            <a:avLst/>
          </a:prstGeom>
        </p:spPr>
        <p:txBody>
          <a:bodyPr vert="horz" wrap="square" lIns="0" tIns="0" rIns="0" bIns="0" rtlCol="0">
            <a:spAutoFit/>
          </a:bodyPr>
          <a:lstStyle/>
          <a:p>
            <a:pPr marL="13143"/>
            <a:r>
              <a:rPr lang="en-US" sz="2070" b="1" spc="-16" dirty="0">
                <a:solidFill>
                  <a:srgbClr val="0066FF"/>
                </a:solidFill>
                <a:cs typeface="Arial"/>
              </a:rPr>
              <a:t>Example</a:t>
            </a:r>
            <a:r>
              <a:rPr lang="en-US" sz="2070" b="1" spc="57" dirty="0">
                <a:solidFill>
                  <a:srgbClr val="0066FF"/>
                </a:solidFill>
                <a:cs typeface="Arial"/>
              </a:rPr>
              <a:t> </a:t>
            </a:r>
            <a:r>
              <a:rPr lang="en-US" sz="2070" b="1" spc="-16" dirty="0">
                <a:solidFill>
                  <a:srgbClr val="0066FF"/>
                </a:solidFill>
                <a:cs typeface="Arial"/>
              </a:rPr>
              <a:t>Usage</a:t>
            </a:r>
            <a:r>
              <a:rPr lang="en-US" sz="2070" b="1" spc="57" dirty="0">
                <a:solidFill>
                  <a:srgbClr val="0066FF"/>
                </a:solidFill>
                <a:cs typeface="Arial"/>
              </a:rPr>
              <a:t> </a:t>
            </a:r>
            <a:r>
              <a:rPr lang="en-US" sz="2070" b="1" spc="-10" dirty="0">
                <a:solidFill>
                  <a:srgbClr val="0066FF"/>
                </a:solidFill>
                <a:cs typeface="Arial"/>
              </a:rPr>
              <a:t>of</a:t>
            </a:r>
            <a:r>
              <a:rPr lang="en-US" sz="2070" b="1" spc="57" dirty="0">
                <a:solidFill>
                  <a:srgbClr val="0066FF"/>
                </a:solidFill>
                <a:cs typeface="Arial"/>
              </a:rPr>
              <a:t> </a:t>
            </a:r>
            <a:r>
              <a:rPr lang="en-US" sz="2070" b="1" spc="-10" dirty="0">
                <a:solidFill>
                  <a:srgbClr val="0066FF"/>
                </a:solidFill>
                <a:cs typeface="Arial"/>
              </a:rPr>
              <a:t>Activity</a:t>
            </a:r>
            <a:r>
              <a:rPr lang="en-US" sz="2070" b="1" spc="57" dirty="0">
                <a:solidFill>
                  <a:srgbClr val="0066FF"/>
                </a:solidFill>
                <a:cs typeface="Arial"/>
              </a:rPr>
              <a:t> </a:t>
            </a:r>
            <a:r>
              <a:rPr lang="en-US" sz="2070" b="1" spc="-16" dirty="0">
                <a:solidFill>
                  <a:srgbClr val="0066FF"/>
                </a:solidFill>
                <a:cs typeface="Arial"/>
              </a:rPr>
              <a:t>Conventions</a:t>
            </a:r>
            <a:endParaRPr lang="en-US" sz="2070" dirty="0">
              <a:cs typeface="Arial"/>
            </a:endParaRPr>
          </a:p>
          <a:p>
            <a:pPr marL="536901" indent="-523758">
              <a:spcBef>
                <a:spcPts val="895"/>
              </a:spcBef>
              <a:buFont typeface="Arial"/>
              <a:buAutoNum type="arabicPeriod"/>
              <a:tabLst>
                <a:tab pos="536901" algn="l"/>
              </a:tabLst>
            </a:pPr>
            <a:r>
              <a:rPr lang="en-US" sz="2070" spc="-243" dirty="0">
                <a:cs typeface="Arial"/>
              </a:rPr>
              <a:t>T</a:t>
            </a:r>
            <a:r>
              <a:rPr lang="en-US" sz="2070" spc="-16" dirty="0">
                <a:cs typeface="Arial"/>
              </a:rPr>
              <a:t>o</a:t>
            </a:r>
            <a:r>
              <a:rPr lang="en-US" sz="2070" spc="41" dirty="0">
                <a:cs typeface="Arial"/>
              </a:rPr>
              <a:t> </a:t>
            </a:r>
            <a:r>
              <a:rPr lang="en-US" sz="2070" spc="-10" dirty="0">
                <a:cs typeface="Arial"/>
              </a:rPr>
              <a:t>refer</a:t>
            </a:r>
            <a:r>
              <a:rPr lang="en-US" sz="2070" spc="41" dirty="0">
                <a:cs typeface="Arial"/>
              </a:rPr>
              <a:t> </a:t>
            </a:r>
            <a:r>
              <a:rPr lang="en-US" sz="2070" spc="-10" dirty="0">
                <a:cs typeface="Arial"/>
              </a:rPr>
              <a:t>to</a:t>
            </a:r>
            <a:r>
              <a:rPr lang="en-US" sz="2070" spc="41" dirty="0">
                <a:cs typeface="Arial"/>
              </a:rPr>
              <a:t> </a:t>
            </a:r>
            <a:r>
              <a:rPr lang="en-US" sz="2070" spc="-16" dirty="0">
                <a:cs typeface="Arial"/>
              </a:rPr>
              <a:t>a</a:t>
            </a:r>
            <a:r>
              <a:rPr lang="en-US" sz="2070" spc="41" dirty="0">
                <a:cs typeface="Arial"/>
              </a:rPr>
              <a:t> </a:t>
            </a:r>
            <a:r>
              <a:rPr lang="en-US" sz="2070" spc="-10" dirty="0">
                <a:cs typeface="Arial"/>
              </a:rPr>
              <a:t>top</a:t>
            </a:r>
            <a:r>
              <a:rPr lang="en-US" sz="2070" spc="41" dirty="0">
                <a:cs typeface="Arial"/>
              </a:rPr>
              <a:t> </a:t>
            </a:r>
            <a:r>
              <a:rPr lang="en-US" sz="2070" spc="-16" dirty="0">
                <a:cs typeface="Arial"/>
              </a:rPr>
              <a:t>menu</a:t>
            </a:r>
            <a:r>
              <a:rPr lang="en-US" sz="2070" spc="41" dirty="0">
                <a:cs typeface="Arial"/>
              </a:rPr>
              <a:t> </a:t>
            </a:r>
            <a:r>
              <a:rPr lang="en-US" sz="2070" spc="-16" dirty="0">
                <a:cs typeface="Arial"/>
              </a:rPr>
              <a:t>command</a:t>
            </a:r>
            <a:r>
              <a:rPr lang="en-US" sz="2070" spc="41" dirty="0">
                <a:cs typeface="Arial"/>
              </a:rPr>
              <a:t> </a:t>
            </a:r>
            <a:r>
              <a:rPr lang="en-US" sz="2070" spc="-16" dirty="0">
                <a:cs typeface="Arial"/>
              </a:rPr>
              <a:t>such</a:t>
            </a:r>
            <a:r>
              <a:rPr lang="en-US" sz="2070" spc="41" dirty="0">
                <a:cs typeface="Arial"/>
              </a:rPr>
              <a:t> </a:t>
            </a:r>
            <a:r>
              <a:rPr lang="en-US" sz="2070" spc="-16" dirty="0">
                <a:cs typeface="Arial"/>
              </a:rPr>
              <a:t>as</a:t>
            </a:r>
            <a:r>
              <a:rPr lang="en-US" sz="2070" spc="41" dirty="0">
                <a:cs typeface="Arial"/>
              </a:rPr>
              <a:t> </a:t>
            </a:r>
            <a:r>
              <a:rPr lang="en-US" sz="2070" b="1" spc="-16" dirty="0">
                <a:solidFill>
                  <a:srgbClr val="0066FF"/>
                </a:solidFill>
                <a:cs typeface="Arial"/>
              </a:rPr>
              <a:t>Save</a:t>
            </a:r>
            <a:r>
              <a:rPr lang="en-US" sz="2070" spc="-10" dirty="0">
                <a:cs typeface="Arial"/>
              </a:rPr>
              <a:t>:</a:t>
            </a:r>
            <a:endParaRPr lang="en-US" sz="2070" dirty="0">
              <a:cs typeface="Arial"/>
            </a:endParaRPr>
          </a:p>
          <a:p>
            <a:pPr marL="1060659" lvl="1" indent="-523758">
              <a:spcBef>
                <a:spcPts val="766"/>
              </a:spcBef>
              <a:buFont typeface="Arial"/>
              <a:buChar char="•"/>
              <a:tabLst>
                <a:tab pos="1061316" algn="l"/>
                <a:tab pos="3718877" algn="l"/>
              </a:tabLst>
            </a:pPr>
            <a:r>
              <a:rPr lang="en-US" sz="2070" spc="-16" dirty="0">
                <a:cs typeface="Arial"/>
              </a:rPr>
              <a:t>Choose</a:t>
            </a:r>
            <a:r>
              <a:rPr lang="en-US" sz="2070" spc="36" dirty="0">
                <a:cs typeface="Arial"/>
              </a:rPr>
              <a:t> </a:t>
            </a:r>
            <a:r>
              <a:rPr lang="en-US" sz="2070" b="1" spc="-10" dirty="0">
                <a:solidFill>
                  <a:srgbClr val="0066FF"/>
                </a:solidFill>
                <a:cs typeface="Arial"/>
              </a:rPr>
              <a:t>File</a:t>
            </a:r>
            <a:r>
              <a:rPr lang="en-US" sz="2070" b="1" spc="36" dirty="0">
                <a:solidFill>
                  <a:srgbClr val="0066FF"/>
                </a:solidFill>
                <a:cs typeface="Arial"/>
              </a:rPr>
              <a:t> </a:t>
            </a:r>
            <a:r>
              <a:rPr lang="en-US" sz="2070" b="1" spc="-21" dirty="0">
                <a:solidFill>
                  <a:srgbClr val="0066FF"/>
                </a:solidFill>
                <a:cs typeface="Arial"/>
              </a:rPr>
              <a:t>→</a:t>
            </a:r>
            <a:r>
              <a:rPr lang="en-US" sz="2070" b="1" spc="36" dirty="0">
                <a:solidFill>
                  <a:srgbClr val="0066FF"/>
                </a:solidFill>
                <a:cs typeface="Arial"/>
              </a:rPr>
              <a:t> </a:t>
            </a:r>
            <a:r>
              <a:rPr lang="en-US" sz="2070" b="1" spc="-16" dirty="0">
                <a:solidFill>
                  <a:srgbClr val="0066FF"/>
                </a:solidFill>
                <a:cs typeface="Arial"/>
              </a:rPr>
              <a:t>Save</a:t>
            </a:r>
            <a:r>
              <a:rPr lang="en-US" sz="2070" b="1" dirty="0">
                <a:solidFill>
                  <a:srgbClr val="0066FF"/>
                </a:solidFill>
                <a:cs typeface="Arial"/>
              </a:rPr>
              <a:t>	  </a:t>
            </a:r>
            <a:r>
              <a:rPr lang="en-US" sz="2070" spc="-10" dirty="0">
                <a:cs typeface="Arial"/>
              </a:rPr>
              <a:t>.</a:t>
            </a:r>
            <a:r>
              <a:rPr lang="en-US" sz="2070" dirty="0">
                <a:cs typeface="Arial"/>
              </a:rPr>
              <a:t> </a:t>
            </a:r>
            <a:r>
              <a:rPr lang="en-US" sz="2070" spc="-263" dirty="0">
                <a:cs typeface="Arial"/>
              </a:rPr>
              <a:t> </a:t>
            </a:r>
            <a:r>
              <a:rPr lang="en-US" sz="2070" spc="-16" dirty="0">
                <a:cs typeface="Arial"/>
              </a:rPr>
              <a:t>The</a:t>
            </a:r>
            <a:r>
              <a:rPr lang="en-US" sz="2070" spc="36" dirty="0">
                <a:cs typeface="Arial"/>
              </a:rPr>
              <a:t> </a:t>
            </a:r>
            <a:r>
              <a:rPr lang="en-US" sz="2070" spc="-10" dirty="0">
                <a:cs typeface="Arial"/>
              </a:rPr>
              <a:t>current</a:t>
            </a:r>
            <a:r>
              <a:rPr lang="en-US" sz="2070" spc="36" dirty="0">
                <a:cs typeface="Arial"/>
              </a:rPr>
              <a:t> </a:t>
            </a:r>
            <a:r>
              <a:rPr lang="en-US" sz="2070" spc="-10" dirty="0">
                <a:cs typeface="Arial"/>
              </a:rPr>
              <a:t>file</a:t>
            </a:r>
            <a:r>
              <a:rPr lang="en-US" sz="2070" spc="36" dirty="0">
                <a:cs typeface="Arial"/>
              </a:rPr>
              <a:t> </a:t>
            </a:r>
            <a:r>
              <a:rPr lang="en-US" sz="2070" spc="-10" dirty="0">
                <a:cs typeface="Arial"/>
              </a:rPr>
              <a:t>is</a:t>
            </a:r>
            <a:r>
              <a:rPr lang="en-US" sz="2070" spc="36" dirty="0">
                <a:cs typeface="Arial"/>
              </a:rPr>
              <a:t> </a:t>
            </a:r>
            <a:r>
              <a:rPr lang="en-US" sz="2070" spc="-10" dirty="0">
                <a:cs typeface="Arial"/>
              </a:rPr>
              <a:t>saved.</a:t>
            </a:r>
            <a:endParaRPr lang="en-US" sz="2070" dirty="0">
              <a:cs typeface="Arial"/>
            </a:endParaRPr>
          </a:p>
          <a:p>
            <a:pPr lvl="1">
              <a:lnSpc>
                <a:spcPts val="2380"/>
              </a:lnSpc>
              <a:spcBef>
                <a:spcPts val="38"/>
              </a:spcBef>
              <a:buFont typeface="Arial"/>
              <a:buChar char="•"/>
            </a:pPr>
            <a:endParaRPr lang="en-US" sz="2380" dirty="0"/>
          </a:p>
          <a:p>
            <a:pPr marL="536901" indent="-523758">
              <a:buFont typeface="Arial"/>
              <a:buAutoNum type="arabicPeriod"/>
              <a:tabLst>
                <a:tab pos="536901" algn="l"/>
              </a:tabLst>
            </a:pPr>
            <a:r>
              <a:rPr lang="en-US" sz="2070" spc="-16" dirty="0">
                <a:cs typeface="Arial"/>
              </a:rPr>
              <a:t>Here</a:t>
            </a:r>
            <a:r>
              <a:rPr lang="en-US" sz="2070" spc="21" dirty="0">
                <a:cs typeface="Arial"/>
              </a:rPr>
              <a:t> </a:t>
            </a:r>
            <a:r>
              <a:rPr lang="en-US" sz="2070" spc="-10" dirty="0">
                <a:cs typeface="Arial"/>
              </a:rPr>
              <a:t>is</a:t>
            </a:r>
            <a:r>
              <a:rPr lang="en-US" sz="2070" spc="21" dirty="0">
                <a:cs typeface="Arial"/>
              </a:rPr>
              <a:t> </a:t>
            </a:r>
            <a:r>
              <a:rPr lang="en-US" sz="2070" spc="-16" dirty="0">
                <a:cs typeface="Arial"/>
              </a:rPr>
              <a:t>how</a:t>
            </a:r>
            <a:r>
              <a:rPr lang="en-US" sz="2070" spc="21" dirty="0">
                <a:cs typeface="Arial"/>
              </a:rPr>
              <a:t> </a:t>
            </a:r>
            <a:r>
              <a:rPr lang="en-US" sz="2070" spc="-16" dirty="0">
                <a:cs typeface="Arial"/>
              </a:rPr>
              <a:t>an</a:t>
            </a:r>
            <a:r>
              <a:rPr lang="en-US" sz="2070" spc="21" dirty="0">
                <a:cs typeface="Arial"/>
              </a:rPr>
              <a:t> </a:t>
            </a:r>
            <a:r>
              <a:rPr lang="en-US" sz="2070" spc="-10" dirty="0">
                <a:cs typeface="Arial"/>
              </a:rPr>
              <a:t>icon</a:t>
            </a:r>
            <a:r>
              <a:rPr lang="en-US" sz="2070" spc="21" dirty="0">
                <a:cs typeface="Arial"/>
              </a:rPr>
              <a:t> </a:t>
            </a:r>
            <a:r>
              <a:rPr lang="en-US" sz="2070" spc="-10" dirty="0">
                <a:cs typeface="Arial"/>
              </a:rPr>
              <a:t>from</a:t>
            </a:r>
            <a:r>
              <a:rPr lang="en-US" sz="2070" spc="21" dirty="0">
                <a:cs typeface="Arial"/>
              </a:rPr>
              <a:t> </a:t>
            </a:r>
            <a:r>
              <a:rPr lang="en-US" sz="2070" spc="-16" dirty="0">
                <a:cs typeface="Arial"/>
              </a:rPr>
              <a:t>a</a:t>
            </a:r>
            <a:r>
              <a:rPr lang="en-US" sz="2070" spc="21" dirty="0">
                <a:cs typeface="Arial"/>
              </a:rPr>
              <a:t> </a:t>
            </a:r>
            <a:r>
              <a:rPr lang="en-US" sz="2070" spc="-10" dirty="0">
                <a:cs typeface="Arial"/>
              </a:rPr>
              <a:t>toolbar</a:t>
            </a:r>
            <a:r>
              <a:rPr lang="en-US" sz="2070" spc="21" dirty="0">
                <a:cs typeface="Arial"/>
              </a:rPr>
              <a:t> </a:t>
            </a:r>
            <a:r>
              <a:rPr lang="en-US" sz="2070" spc="-10" dirty="0">
                <a:cs typeface="Arial"/>
              </a:rPr>
              <a:t>is</a:t>
            </a:r>
            <a:r>
              <a:rPr lang="en-US" sz="2070" spc="21" dirty="0">
                <a:cs typeface="Arial"/>
              </a:rPr>
              <a:t> </a:t>
            </a:r>
            <a:r>
              <a:rPr lang="en-US" sz="2070" spc="-10" dirty="0">
                <a:cs typeface="Arial"/>
              </a:rPr>
              <a:t>referred</a:t>
            </a:r>
            <a:r>
              <a:rPr lang="en-US" sz="2070" spc="21" dirty="0">
                <a:cs typeface="Arial"/>
              </a:rPr>
              <a:t> </a:t>
            </a:r>
            <a:r>
              <a:rPr lang="en-US" sz="2070" spc="-10" dirty="0">
                <a:cs typeface="Arial"/>
              </a:rPr>
              <a:t>to</a:t>
            </a:r>
            <a:r>
              <a:rPr lang="en-US" sz="2070" spc="21" dirty="0">
                <a:cs typeface="Arial"/>
              </a:rPr>
              <a:t> </a:t>
            </a:r>
            <a:r>
              <a:rPr lang="en-US" sz="2070" spc="-10" dirty="0">
                <a:cs typeface="Arial"/>
              </a:rPr>
              <a:t>in</a:t>
            </a:r>
            <a:r>
              <a:rPr lang="en-US" sz="2070" spc="21" dirty="0">
                <a:cs typeface="Arial"/>
              </a:rPr>
              <a:t> </a:t>
            </a:r>
            <a:r>
              <a:rPr lang="en-US" sz="2070" spc="-16" dirty="0">
                <a:cs typeface="Arial"/>
              </a:rPr>
              <a:t>an</a:t>
            </a:r>
            <a:r>
              <a:rPr lang="en-US" sz="2070" spc="21" dirty="0">
                <a:cs typeface="Arial"/>
              </a:rPr>
              <a:t> </a:t>
            </a:r>
            <a:r>
              <a:rPr lang="en-US" sz="2070" spc="-10" dirty="0">
                <a:cs typeface="Arial"/>
              </a:rPr>
              <a:t>activity:</a:t>
            </a:r>
            <a:endParaRPr lang="en-US" sz="2070" dirty="0">
              <a:cs typeface="Arial"/>
            </a:endParaRPr>
          </a:p>
          <a:p>
            <a:pPr marL="1060659" lvl="1" indent="-523758">
              <a:spcBef>
                <a:spcPts val="766"/>
              </a:spcBef>
              <a:buFont typeface="Arial"/>
              <a:buChar char="•"/>
              <a:tabLst>
                <a:tab pos="1061316" algn="l"/>
                <a:tab pos="2599074" algn="l"/>
              </a:tabLst>
            </a:pPr>
            <a:r>
              <a:rPr lang="en-US" sz="2070" spc="-10" dirty="0">
                <a:cs typeface="Arial"/>
              </a:rPr>
              <a:t>Click</a:t>
            </a:r>
            <a:r>
              <a:rPr lang="en-US" sz="2070" spc="52" dirty="0">
                <a:cs typeface="Arial"/>
              </a:rPr>
              <a:t> </a:t>
            </a:r>
            <a:r>
              <a:rPr lang="en-US" sz="2070" b="1" spc="-16" dirty="0">
                <a:solidFill>
                  <a:srgbClr val="0066FF"/>
                </a:solidFill>
                <a:cs typeface="Arial"/>
              </a:rPr>
              <a:t>Save</a:t>
            </a:r>
            <a:r>
              <a:rPr lang="en-US" sz="2070" b="1" dirty="0">
                <a:solidFill>
                  <a:srgbClr val="0066FF"/>
                </a:solidFill>
                <a:cs typeface="Arial"/>
              </a:rPr>
              <a:t>	  </a:t>
            </a:r>
            <a:r>
              <a:rPr lang="en-US" sz="2070" spc="-10" dirty="0">
                <a:cs typeface="Arial"/>
              </a:rPr>
              <a:t>from</a:t>
            </a:r>
            <a:r>
              <a:rPr lang="en-US" sz="2070" spc="52" dirty="0">
                <a:cs typeface="Arial"/>
              </a:rPr>
              <a:t> </a:t>
            </a:r>
            <a:r>
              <a:rPr lang="en-US" sz="2070" spc="-10" dirty="0">
                <a:cs typeface="Arial"/>
              </a:rPr>
              <a:t>the</a:t>
            </a:r>
            <a:r>
              <a:rPr lang="en-US" sz="2070" spc="52" dirty="0">
                <a:cs typeface="Arial"/>
              </a:rPr>
              <a:t> </a:t>
            </a:r>
            <a:r>
              <a:rPr lang="en-US" sz="2070" i="1" spc="-16" dirty="0">
                <a:cs typeface="Arial"/>
              </a:rPr>
              <a:t>Standard</a:t>
            </a:r>
            <a:r>
              <a:rPr lang="en-US" sz="2070" i="1" spc="52" dirty="0">
                <a:cs typeface="Arial"/>
              </a:rPr>
              <a:t> </a:t>
            </a:r>
            <a:r>
              <a:rPr lang="en-US" sz="2070" spc="-10" dirty="0">
                <a:cs typeface="Arial"/>
              </a:rPr>
              <a:t>toolba</a:t>
            </a:r>
            <a:r>
              <a:rPr lang="en-US" sz="2070" spc="-124" dirty="0">
                <a:cs typeface="Arial"/>
              </a:rPr>
              <a:t>r</a:t>
            </a:r>
            <a:r>
              <a:rPr lang="en-US" sz="2070" spc="-10" dirty="0">
                <a:cs typeface="Arial"/>
              </a:rPr>
              <a:t>.</a:t>
            </a:r>
            <a:endParaRPr lang="en-US" sz="2070" dirty="0">
              <a:cs typeface="Arial"/>
            </a:endParaRPr>
          </a:p>
          <a:p>
            <a:pPr lvl="1">
              <a:lnSpc>
                <a:spcPts val="2380"/>
              </a:lnSpc>
              <a:spcBef>
                <a:spcPts val="38"/>
              </a:spcBef>
              <a:buFont typeface="Arial"/>
              <a:buChar char="•"/>
            </a:pPr>
            <a:endParaRPr lang="en-US" sz="2380" dirty="0"/>
          </a:p>
          <a:p>
            <a:pPr marL="536901" indent="-523758">
              <a:buFont typeface="Arial"/>
              <a:buAutoNum type="arabicPeriod"/>
              <a:tabLst>
                <a:tab pos="536901" algn="l"/>
              </a:tabLst>
            </a:pPr>
            <a:r>
              <a:rPr lang="en-US" sz="2070" spc="-16" dirty="0">
                <a:cs typeface="Arial"/>
              </a:rPr>
              <a:t>Here</a:t>
            </a:r>
            <a:r>
              <a:rPr lang="en-US" sz="2070" spc="16" dirty="0">
                <a:cs typeface="Arial"/>
              </a:rPr>
              <a:t> </a:t>
            </a:r>
            <a:r>
              <a:rPr lang="en-US" sz="2070" spc="-10" dirty="0">
                <a:cs typeface="Arial"/>
              </a:rPr>
              <a:t>is</a:t>
            </a:r>
            <a:r>
              <a:rPr lang="en-US" sz="2070" spc="16" dirty="0">
                <a:cs typeface="Arial"/>
              </a:rPr>
              <a:t> </a:t>
            </a:r>
            <a:r>
              <a:rPr lang="en-US" sz="2070" spc="-16" dirty="0">
                <a:cs typeface="Arial"/>
              </a:rPr>
              <a:t>how</a:t>
            </a:r>
            <a:r>
              <a:rPr lang="en-US" sz="2070" spc="16" dirty="0">
                <a:cs typeface="Arial"/>
              </a:rPr>
              <a:t> </a:t>
            </a:r>
            <a:r>
              <a:rPr lang="en-US" sz="2070" spc="-16" dirty="0">
                <a:cs typeface="Arial"/>
              </a:rPr>
              <a:t>a</a:t>
            </a:r>
            <a:r>
              <a:rPr lang="en-US" sz="2070" spc="16" dirty="0">
                <a:cs typeface="Arial"/>
              </a:rPr>
              <a:t> </a:t>
            </a:r>
            <a:r>
              <a:rPr lang="en-US" sz="2070" spc="-10" dirty="0">
                <a:cs typeface="Arial"/>
              </a:rPr>
              <a:t>button</a:t>
            </a:r>
            <a:r>
              <a:rPr lang="en-US" sz="2070" spc="16" dirty="0">
                <a:cs typeface="Arial"/>
              </a:rPr>
              <a:t> </a:t>
            </a:r>
            <a:r>
              <a:rPr lang="en-US" sz="2070" spc="-16" dirty="0">
                <a:cs typeface="Arial"/>
              </a:rPr>
              <a:t>on</a:t>
            </a:r>
            <a:r>
              <a:rPr lang="en-US" sz="2070" spc="16" dirty="0">
                <a:cs typeface="Arial"/>
              </a:rPr>
              <a:t> </a:t>
            </a:r>
            <a:r>
              <a:rPr lang="en-US" sz="2070" spc="-10" dirty="0">
                <a:cs typeface="Arial"/>
              </a:rPr>
              <a:t>the</a:t>
            </a:r>
            <a:r>
              <a:rPr lang="en-US" sz="2070" spc="16" dirty="0">
                <a:cs typeface="Arial"/>
              </a:rPr>
              <a:t> </a:t>
            </a:r>
            <a:r>
              <a:rPr lang="en-US" sz="2070" spc="-16" dirty="0">
                <a:cs typeface="Arial"/>
              </a:rPr>
              <a:t>keyboard</a:t>
            </a:r>
            <a:r>
              <a:rPr lang="en-US" sz="2070" spc="16" dirty="0">
                <a:cs typeface="Arial"/>
              </a:rPr>
              <a:t> </a:t>
            </a:r>
            <a:r>
              <a:rPr lang="en-US" sz="2070" spc="-10" dirty="0">
                <a:cs typeface="Arial"/>
              </a:rPr>
              <a:t>is</a:t>
            </a:r>
            <a:r>
              <a:rPr lang="en-US" sz="2070" spc="16" dirty="0">
                <a:cs typeface="Arial"/>
              </a:rPr>
              <a:t> </a:t>
            </a:r>
            <a:r>
              <a:rPr lang="en-US" sz="2070" spc="-10" dirty="0">
                <a:cs typeface="Arial"/>
              </a:rPr>
              <a:t>referred</a:t>
            </a:r>
            <a:r>
              <a:rPr lang="en-US" sz="2070" spc="16" dirty="0">
                <a:cs typeface="Arial"/>
              </a:rPr>
              <a:t> </a:t>
            </a:r>
            <a:r>
              <a:rPr lang="en-US" sz="2070" spc="-10" dirty="0">
                <a:cs typeface="Arial"/>
              </a:rPr>
              <a:t>to</a:t>
            </a:r>
            <a:r>
              <a:rPr lang="en-US" sz="2070" spc="16" dirty="0">
                <a:cs typeface="Arial"/>
              </a:rPr>
              <a:t> </a:t>
            </a:r>
            <a:r>
              <a:rPr lang="en-US" sz="2070" spc="-10" dirty="0">
                <a:cs typeface="Arial"/>
              </a:rPr>
              <a:t>in</a:t>
            </a:r>
            <a:r>
              <a:rPr lang="en-US" sz="2070" spc="16" dirty="0">
                <a:cs typeface="Arial"/>
              </a:rPr>
              <a:t> </a:t>
            </a:r>
            <a:r>
              <a:rPr lang="en-US" sz="2070" spc="-16" dirty="0">
                <a:cs typeface="Arial"/>
              </a:rPr>
              <a:t>an</a:t>
            </a:r>
            <a:r>
              <a:rPr lang="en-US" sz="2070" spc="16" dirty="0">
                <a:cs typeface="Arial"/>
              </a:rPr>
              <a:t> </a:t>
            </a:r>
            <a:r>
              <a:rPr lang="en-US" sz="2070" spc="-10" dirty="0">
                <a:cs typeface="Arial"/>
              </a:rPr>
              <a:t>activity:</a:t>
            </a:r>
            <a:endParaRPr lang="en-US" sz="2070" dirty="0">
              <a:cs typeface="Arial"/>
            </a:endParaRPr>
          </a:p>
          <a:p>
            <a:pPr marL="1060659" lvl="1" indent="-523758">
              <a:spcBef>
                <a:spcPts val="766"/>
              </a:spcBef>
              <a:buFont typeface="Arial"/>
              <a:buChar char="•"/>
              <a:tabLst>
                <a:tab pos="1061316" algn="l"/>
              </a:tabLst>
            </a:pPr>
            <a:r>
              <a:rPr lang="en-US" sz="2070" spc="-16" dirty="0">
                <a:cs typeface="Arial"/>
              </a:rPr>
              <a:t>Press</a:t>
            </a:r>
            <a:r>
              <a:rPr lang="en-US" sz="2070" spc="83" dirty="0">
                <a:cs typeface="Arial"/>
              </a:rPr>
              <a:t> </a:t>
            </a:r>
            <a:r>
              <a:rPr lang="en-US" sz="2070" spc="-10" dirty="0">
                <a:cs typeface="Arial"/>
              </a:rPr>
              <a:t>the</a:t>
            </a:r>
            <a:r>
              <a:rPr lang="en-US" sz="2070" spc="83" dirty="0">
                <a:cs typeface="Arial"/>
              </a:rPr>
              <a:t> </a:t>
            </a:r>
            <a:r>
              <a:rPr lang="en-US" sz="2070" spc="-10" dirty="0">
                <a:cs typeface="Arial"/>
              </a:rPr>
              <a:t>[Enter]</a:t>
            </a:r>
            <a:r>
              <a:rPr lang="en-US" sz="2070" spc="83" dirty="0">
                <a:cs typeface="Arial"/>
              </a:rPr>
              <a:t> </a:t>
            </a:r>
            <a:r>
              <a:rPr lang="en-US" sz="2070" spc="-16" dirty="0">
                <a:cs typeface="Arial"/>
              </a:rPr>
              <a:t>ke</a:t>
            </a:r>
            <a:r>
              <a:rPr lang="en-US" sz="2070" spc="-166" dirty="0">
                <a:cs typeface="Arial"/>
              </a:rPr>
              <a:t>y</a:t>
            </a:r>
            <a:r>
              <a:rPr lang="en-US" sz="2070" spc="-10" dirty="0">
                <a:cs typeface="Arial"/>
              </a:rPr>
              <a:t>.</a:t>
            </a:r>
            <a:endParaRPr lang="en-US" sz="2070" dirty="0">
              <a:cs typeface="Arial"/>
            </a:endParaRPr>
          </a:p>
          <a:p>
            <a:pPr marL="1060659" lvl="1" indent="-523758">
              <a:buFont typeface="Arial"/>
              <a:buChar char="•"/>
              <a:tabLst>
                <a:tab pos="1061316" algn="l"/>
              </a:tabLst>
            </a:pPr>
            <a:r>
              <a:rPr lang="en-US" sz="2070" spc="-16" dirty="0">
                <a:cs typeface="Arial"/>
              </a:rPr>
              <a:t>Press</a:t>
            </a:r>
            <a:r>
              <a:rPr lang="en-US" sz="2070" spc="88" dirty="0">
                <a:cs typeface="Arial"/>
              </a:rPr>
              <a:t> </a:t>
            </a:r>
            <a:r>
              <a:rPr lang="en-US" sz="2070" spc="-10" dirty="0">
                <a:cs typeface="Arial"/>
              </a:rPr>
              <a:t>the</a:t>
            </a:r>
            <a:r>
              <a:rPr lang="en-US" sz="2070" spc="88" dirty="0">
                <a:cs typeface="Arial"/>
              </a:rPr>
              <a:t> </a:t>
            </a:r>
            <a:r>
              <a:rPr lang="en-US" sz="2070" spc="-10" dirty="0">
                <a:cs typeface="Arial"/>
              </a:rPr>
              <a:t>[Esc]</a:t>
            </a:r>
            <a:r>
              <a:rPr lang="en-US" sz="2070" spc="88" dirty="0">
                <a:cs typeface="Arial"/>
              </a:rPr>
              <a:t> </a:t>
            </a:r>
            <a:r>
              <a:rPr lang="en-US" sz="2070" spc="-16" dirty="0">
                <a:cs typeface="Arial"/>
              </a:rPr>
              <a:t>ke</a:t>
            </a:r>
            <a:r>
              <a:rPr lang="en-US" sz="2070" spc="-166" dirty="0">
                <a:cs typeface="Arial"/>
              </a:rPr>
              <a:t>y</a:t>
            </a:r>
            <a:r>
              <a:rPr lang="en-US" sz="2070" spc="-10" dirty="0">
                <a:cs typeface="Arial"/>
              </a:rPr>
              <a:t>.</a:t>
            </a:r>
          </a:p>
          <a:p>
            <a:pPr marL="1060659" lvl="1" indent="-523758">
              <a:buFont typeface="Arial"/>
              <a:buChar char="•"/>
              <a:tabLst>
                <a:tab pos="1061316" algn="l"/>
              </a:tabLst>
            </a:pPr>
            <a:r>
              <a:rPr sz="2070" spc="-16" dirty="0">
                <a:latin typeface="Arial"/>
                <a:cs typeface="Arial"/>
              </a:rPr>
              <a:t>Press</a:t>
            </a:r>
            <a:r>
              <a:rPr sz="2070" spc="78" dirty="0">
                <a:latin typeface="Arial"/>
                <a:cs typeface="Arial"/>
              </a:rPr>
              <a:t> </a:t>
            </a:r>
            <a:r>
              <a:rPr sz="2070" spc="-10" dirty="0">
                <a:latin typeface="Arial"/>
                <a:cs typeface="Arial"/>
              </a:rPr>
              <a:t>the</a:t>
            </a:r>
            <a:r>
              <a:rPr sz="2070" spc="78" dirty="0">
                <a:latin typeface="Arial"/>
                <a:cs typeface="Arial"/>
              </a:rPr>
              <a:t> </a:t>
            </a:r>
            <a:r>
              <a:rPr sz="2070" spc="-10" dirty="0">
                <a:latin typeface="Arial"/>
                <a:cs typeface="Arial"/>
              </a:rPr>
              <a:t>[Ctrl]</a:t>
            </a:r>
            <a:r>
              <a:rPr sz="2070" spc="78" dirty="0">
                <a:latin typeface="Arial"/>
                <a:cs typeface="Arial"/>
              </a:rPr>
              <a:t> </a:t>
            </a:r>
            <a:r>
              <a:rPr sz="2070" spc="-10" dirty="0">
                <a:latin typeface="Arial"/>
                <a:cs typeface="Arial"/>
              </a:rPr>
              <a:t>or</a:t>
            </a:r>
            <a:r>
              <a:rPr sz="2070" spc="78" dirty="0">
                <a:latin typeface="Arial"/>
                <a:cs typeface="Arial"/>
              </a:rPr>
              <a:t> </a:t>
            </a:r>
            <a:r>
              <a:rPr sz="2070" spc="-10" dirty="0">
                <a:latin typeface="Arial"/>
                <a:cs typeface="Arial"/>
              </a:rPr>
              <a:t>[Alt]</a:t>
            </a:r>
            <a:r>
              <a:rPr sz="2070" spc="78" dirty="0">
                <a:latin typeface="Arial"/>
                <a:cs typeface="Arial"/>
              </a:rPr>
              <a:t> </a:t>
            </a:r>
            <a:r>
              <a:rPr sz="2070" spc="-16" dirty="0">
                <a:latin typeface="Arial"/>
                <a:cs typeface="Arial"/>
              </a:rPr>
              <a:t>ke</a:t>
            </a:r>
            <a:r>
              <a:rPr sz="2070" spc="-166" dirty="0">
                <a:latin typeface="Arial"/>
                <a:cs typeface="Arial"/>
              </a:rPr>
              <a:t>y</a:t>
            </a:r>
            <a:r>
              <a:rPr sz="2070" spc="-10" dirty="0">
                <a:latin typeface="Arial"/>
                <a:cs typeface="Arial"/>
              </a:rPr>
              <a:t>.</a:t>
            </a:r>
            <a:endParaRPr lang="de-DE" sz="2070" spc="-10" dirty="0">
              <a:latin typeface="Arial"/>
              <a:cs typeface="Arial"/>
            </a:endParaRPr>
          </a:p>
          <a:p>
            <a:pPr marL="1060659" lvl="1" indent="-523758">
              <a:buFont typeface="Arial"/>
              <a:buChar char="•"/>
              <a:tabLst>
                <a:tab pos="1061316" algn="l"/>
              </a:tabLst>
            </a:pPr>
            <a:r>
              <a:rPr sz="2070" spc="-16" dirty="0">
                <a:latin typeface="Arial"/>
                <a:cs typeface="Arial"/>
              </a:rPr>
              <a:t>Press</a:t>
            </a:r>
            <a:r>
              <a:rPr sz="2070" spc="88" dirty="0">
                <a:latin typeface="Arial"/>
                <a:cs typeface="Arial"/>
              </a:rPr>
              <a:t> </a:t>
            </a:r>
            <a:r>
              <a:rPr sz="2070" spc="-10" dirty="0">
                <a:latin typeface="Arial"/>
                <a:cs typeface="Arial"/>
              </a:rPr>
              <a:t>the</a:t>
            </a:r>
            <a:r>
              <a:rPr sz="2070" spc="88" dirty="0">
                <a:latin typeface="Arial"/>
                <a:cs typeface="Arial"/>
              </a:rPr>
              <a:t> </a:t>
            </a:r>
            <a:r>
              <a:rPr sz="2070" spc="-10" dirty="0">
                <a:latin typeface="Arial"/>
                <a:cs typeface="Arial"/>
              </a:rPr>
              <a:t>[F1]</a:t>
            </a:r>
            <a:r>
              <a:rPr sz="2070" spc="88" dirty="0">
                <a:latin typeface="Arial"/>
                <a:cs typeface="Arial"/>
              </a:rPr>
              <a:t> </a:t>
            </a:r>
            <a:r>
              <a:rPr sz="2070" spc="-16" dirty="0">
                <a:latin typeface="Arial"/>
                <a:cs typeface="Arial"/>
              </a:rPr>
              <a:t>ke</a:t>
            </a:r>
            <a:r>
              <a:rPr sz="2070" spc="-166" dirty="0">
                <a:latin typeface="Arial"/>
                <a:cs typeface="Arial"/>
              </a:rPr>
              <a:t>y</a:t>
            </a:r>
            <a:r>
              <a:rPr sz="2070" spc="-10" dirty="0">
                <a:latin typeface="Arial"/>
                <a:cs typeface="Arial"/>
              </a:rPr>
              <a:t>.</a:t>
            </a:r>
            <a:endParaRPr sz="2070" dirty="0">
              <a:latin typeface="Arial"/>
              <a:cs typeface="Arial"/>
            </a:endParaRPr>
          </a:p>
        </p:txBody>
      </p:sp>
      <p:sp>
        <p:nvSpPr>
          <p:cNvPr id="4" name="Titel 3"/>
          <p:cNvSpPr>
            <a:spLocks noGrp="1"/>
          </p:cNvSpPr>
          <p:nvPr>
            <p:ph type="title"/>
          </p:nvPr>
        </p:nvSpPr>
        <p:spPr/>
        <p:txBody>
          <a:bodyPr/>
          <a:lstStyle/>
          <a:p>
            <a:r>
              <a:rPr lang="en-US" sz="2070" spc="-16" dirty="0">
                <a:latin typeface="Arial"/>
                <a:cs typeface="Arial"/>
              </a:rPr>
              <a:t>Student</a:t>
            </a:r>
            <a:r>
              <a:rPr lang="en-US" sz="2070" spc="52" dirty="0">
                <a:latin typeface="Arial"/>
                <a:cs typeface="Arial"/>
              </a:rPr>
              <a:t> </a:t>
            </a:r>
            <a:r>
              <a:rPr lang="en-US" sz="2070" spc="-16" dirty="0">
                <a:latin typeface="Arial"/>
                <a:cs typeface="Arial"/>
              </a:rPr>
              <a:t>Guide</a:t>
            </a:r>
            <a:r>
              <a:rPr lang="en-US" sz="2070" spc="52" dirty="0">
                <a:latin typeface="Arial"/>
                <a:cs typeface="Arial"/>
              </a:rPr>
              <a:t> </a:t>
            </a:r>
            <a:r>
              <a:rPr lang="en-US" sz="2070" spc="-171" dirty="0">
                <a:latin typeface="Arial"/>
                <a:cs typeface="Arial"/>
              </a:rPr>
              <a:t>T</a:t>
            </a:r>
            <a:r>
              <a:rPr lang="en-US" sz="2070" spc="-16" dirty="0">
                <a:latin typeface="Arial"/>
                <a:cs typeface="Arial"/>
              </a:rPr>
              <a:t>ypographical</a:t>
            </a:r>
            <a:r>
              <a:rPr lang="en-US" sz="2070" spc="52" dirty="0">
                <a:latin typeface="Arial"/>
                <a:cs typeface="Arial"/>
              </a:rPr>
              <a:t> </a:t>
            </a:r>
            <a:r>
              <a:rPr lang="en-US" sz="2070" spc="-16" dirty="0">
                <a:latin typeface="Arial"/>
                <a:cs typeface="Arial"/>
              </a:rPr>
              <a:t>Conventions</a:t>
            </a:r>
            <a:endParaRPr lang="de-DE" dirty="0"/>
          </a:p>
        </p:txBody>
      </p:sp>
      <p:sp>
        <p:nvSpPr>
          <p:cNvPr id="5" name="object 3"/>
          <p:cNvSpPr/>
          <p:nvPr/>
        </p:nvSpPr>
        <p:spPr>
          <a:xfrm>
            <a:off x="4330796" y="2794845"/>
            <a:ext cx="26943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6" name="object 4"/>
          <p:cNvSpPr/>
          <p:nvPr/>
        </p:nvSpPr>
        <p:spPr>
          <a:xfrm>
            <a:off x="3147877" y="3820041"/>
            <a:ext cx="269436" cy="296694"/>
          </a:xfrm>
          <a:prstGeom prst="rect">
            <a:avLst/>
          </a:prstGeom>
          <a:blipFill>
            <a:blip r:embed="rId2" cstate="print"/>
            <a:stretch>
              <a:fillRect/>
            </a:stretch>
          </a:blipFill>
        </p:spPr>
        <p:txBody>
          <a:bodyPr wrap="square" lIns="0" tIns="0" rIns="0" bIns="0" rtlCol="0">
            <a:spAutoFit/>
          </a:bodyPr>
          <a:lstStyle/>
          <a:p>
            <a:endParaRPr sz="1863" dirty="0"/>
          </a:p>
        </p:txBody>
      </p:sp>
    </p:spTree>
    <p:extLst>
      <p:ext uri="{BB962C8B-B14F-4D97-AF65-F5344CB8AC3E}">
        <p14:creationId xmlns:p14="http://schemas.microsoft.com/office/powerpoint/2010/main" val="392477837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622401"/>
            <a:ext cx="6903643" cy="3114699"/>
          </a:xfrm>
          <a:prstGeom prst="rect">
            <a:avLst/>
          </a:prstGeom>
        </p:spPr>
        <p:txBody>
          <a:bodyPr vert="horz" wrap="square" lIns="0" tIns="0" rIns="0" bIns="0" rtlCol="0">
            <a:spAutoFit/>
          </a:bodyPr>
          <a:lstStyle/>
          <a:p>
            <a:pPr marL="13143"/>
            <a:r>
              <a:rPr lang="en-US" sz="2070" b="1" spc="-16" dirty="0" smtClean="0">
                <a:solidFill>
                  <a:srgbClr val="0066FF"/>
                </a:solidFill>
                <a:latin typeface="Arial"/>
                <a:cs typeface="Arial"/>
              </a:rPr>
              <a:t>Purpose</a:t>
            </a:r>
            <a:endParaRPr lang="en-US" sz="2070" dirty="0" smtClean="0">
              <a:latin typeface="Arial"/>
              <a:cs typeface="Arial"/>
            </a:endParaRPr>
          </a:p>
          <a:p>
            <a:pPr marL="13143">
              <a:spcBef>
                <a:spcPts val="812"/>
              </a:spcBef>
            </a:pPr>
            <a:r>
              <a:rPr lang="en-US" sz="2070" spc="-10" dirty="0" smtClean="0">
                <a:latin typeface="Arial"/>
                <a:cs typeface="Arial"/>
              </a:rPr>
              <a:t>In</a:t>
            </a:r>
            <a:r>
              <a:rPr lang="en-US" sz="2070" spc="31" dirty="0" smtClean="0">
                <a:latin typeface="Arial"/>
                <a:cs typeface="Arial"/>
              </a:rPr>
              <a:t> </a:t>
            </a:r>
            <a:r>
              <a:rPr lang="en-US" sz="2070" spc="-10" dirty="0" smtClean="0">
                <a:latin typeface="Arial"/>
                <a:cs typeface="Arial"/>
              </a:rPr>
              <a:t>this</a:t>
            </a:r>
            <a:r>
              <a:rPr lang="en-US" sz="2070" spc="31" dirty="0" smtClean="0">
                <a:latin typeface="Arial"/>
                <a:cs typeface="Arial"/>
              </a:rPr>
              <a:t> </a:t>
            </a:r>
            <a:r>
              <a:rPr lang="en-US" sz="2070" spc="-10" dirty="0" smtClean="0">
                <a:latin typeface="Arial"/>
                <a:cs typeface="Arial"/>
              </a:rPr>
              <a:t>lesson,</a:t>
            </a:r>
            <a:r>
              <a:rPr lang="en-US" sz="2070" spc="41" dirty="0" smtClean="0">
                <a:latin typeface="Arial"/>
                <a:cs typeface="Arial"/>
              </a:rPr>
              <a:t> </a:t>
            </a:r>
            <a:r>
              <a:rPr lang="en-US" sz="2070" spc="-16" dirty="0" smtClean="0">
                <a:latin typeface="Arial"/>
                <a:cs typeface="Arial"/>
              </a:rPr>
              <a:t>you</a:t>
            </a:r>
            <a:r>
              <a:rPr lang="en-US" sz="2070" spc="31" dirty="0" smtClean="0">
                <a:latin typeface="Arial"/>
                <a:cs typeface="Arial"/>
              </a:rPr>
              <a:t> </a:t>
            </a:r>
            <a:r>
              <a:rPr lang="en-US" sz="2070" spc="-10" dirty="0" smtClean="0">
                <a:latin typeface="Arial"/>
                <a:cs typeface="Arial"/>
              </a:rPr>
              <a:t>create</a:t>
            </a:r>
            <a:r>
              <a:rPr lang="en-US" sz="2070" spc="31" dirty="0" smtClean="0">
                <a:latin typeface="Arial"/>
                <a:cs typeface="Arial"/>
              </a:rPr>
              <a:t> </a:t>
            </a:r>
            <a:r>
              <a:rPr lang="en-US" sz="2070" spc="-16" dirty="0" smtClean="0">
                <a:latin typeface="Arial"/>
                <a:cs typeface="Arial"/>
              </a:rPr>
              <a:t>an</a:t>
            </a:r>
            <a:r>
              <a:rPr lang="en-US" sz="2070" spc="31" dirty="0" smtClean="0">
                <a:latin typeface="Arial"/>
                <a:cs typeface="Arial"/>
              </a:rPr>
              <a:t> </a:t>
            </a:r>
            <a:r>
              <a:rPr lang="en-US" sz="2070" spc="-16" dirty="0" smtClean="0">
                <a:latin typeface="Arial"/>
                <a:cs typeface="Arial"/>
              </a:rPr>
              <a:t>.OBJ</a:t>
            </a:r>
            <a:r>
              <a:rPr lang="en-US" sz="2070" spc="31" dirty="0" smtClean="0">
                <a:latin typeface="Arial"/>
                <a:cs typeface="Arial"/>
              </a:rPr>
              <a:t> </a:t>
            </a:r>
            <a:r>
              <a:rPr lang="en-US" sz="2070" spc="-10" dirty="0" smtClean="0">
                <a:latin typeface="Arial"/>
                <a:cs typeface="Arial"/>
              </a:rPr>
              <a:t>file</a:t>
            </a:r>
            <a:r>
              <a:rPr lang="en-US" sz="2070" spc="31" dirty="0" smtClean="0">
                <a:latin typeface="Arial"/>
                <a:cs typeface="Arial"/>
              </a:rPr>
              <a:t> </a:t>
            </a:r>
            <a:r>
              <a:rPr lang="en-US" sz="2070" spc="-10" dirty="0" smtClean="0">
                <a:latin typeface="Arial"/>
                <a:cs typeface="Arial"/>
              </a:rPr>
              <a:t>of</a:t>
            </a:r>
            <a:r>
              <a:rPr lang="en-US" sz="2070" spc="31" dirty="0" smtClean="0">
                <a:latin typeface="Arial"/>
                <a:cs typeface="Arial"/>
              </a:rPr>
              <a:t> </a:t>
            </a:r>
            <a:r>
              <a:rPr lang="en-US" sz="2070" spc="-10" dirty="0" smtClean="0">
                <a:latin typeface="Arial"/>
                <a:cs typeface="Arial"/>
              </a:rPr>
              <a:t>our</a:t>
            </a:r>
            <a:r>
              <a:rPr lang="en-US" sz="2070" spc="31" dirty="0" smtClean="0">
                <a:latin typeface="Arial"/>
                <a:cs typeface="Arial"/>
              </a:rPr>
              <a:t> </a:t>
            </a:r>
            <a:r>
              <a:rPr lang="en-US" sz="2070" spc="-16" dirty="0" smtClean="0">
                <a:latin typeface="Arial"/>
                <a:cs typeface="Arial"/>
              </a:rPr>
              <a:t>custom</a:t>
            </a:r>
            <a:r>
              <a:rPr lang="en-US" sz="2070" spc="31" dirty="0" smtClean="0">
                <a:latin typeface="Arial"/>
                <a:cs typeface="Arial"/>
              </a:rPr>
              <a:t> </a:t>
            </a:r>
            <a:r>
              <a:rPr lang="en-US" sz="2070" spc="-10" dirty="0" smtClean="0">
                <a:latin typeface="Arial"/>
                <a:cs typeface="Arial"/>
              </a:rPr>
              <a:t>object.</a:t>
            </a:r>
            <a:endParaRPr lang="en-US" sz="2070" dirty="0" smtClean="0">
              <a:latin typeface="Arial"/>
              <a:cs typeface="Arial"/>
            </a:endParaRPr>
          </a:p>
          <a:p>
            <a:pPr marL="13143">
              <a:spcBef>
                <a:spcPts val="1640"/>
              </a:spcBef>
            </a:pPr>
            <a:r>
              <a:rPr lang="en-US" sz="2070" b="1" spc="-16" dirty="0" smtClean="0">
                <a:solidFill>
                  <a:srgbClr val="0066FF"/>
                </a:solidFill>
                <a:latin typeface="Arial"/>
                <a:cs typeface="Arial"/>
              </a:rPr>
              <a:t>Objectives</a:t>
            </a:r>
            <a:endParaRPr lang="en-US" sz="2070" dirty="0" smtClean="0">
              <a:latin typeface="Arial"/>
              <a:cs typeface="Arial"/>
            </a:endParaRPr>
          </a:p>
          <a:p>
            <a:pPr marL="13143">
              <a:spcBef>
                <a:spcPts val="812"/>
              </a:spcBef>
            </a:pPr>
            <a:r>
              <a:rPr lang="en-US" sz="2070" spc="-10" dirty="0" smtClean="0">
                <a:latin typeface="Arial"/>
                <a:cs typeface="Arial"/>
              </a:rPr>
              <a:t>After</a:t>
            </a:r>
            <a:r>
              <a:rPr lang="en-US" sz="2070" spc="36" dirty="0" smtClean="0">
                <a:latin typeface="Arial"/>
                <a:cs typeface="Arial"/>
              </a:rPr>
              <a:t> </a:t>
            </a:r>
            <a:r>
              <a:rPr lang="en-US" sz="2070" spc="-16" dirty="0" smtClean="0">
                <a:latin typeface="Arial"/>
                <a:cs typeface="Arial"/>
              </a:rPr>
              <a:t>you</a:t>
            </a:r>
            <a:r>
              <a:rPr lang="en-US" sz="2070" spc="36" dirty="0" smtClean="0">
                <a:latin typeface="Arial"/>
                <a:cs typeface="Arial"/>
              </a:rPr>
              <a:t> </a:t>
            </a:r>
            <a:r>
              <a:rPr lang="en-US" sz="2070" spc="-16" dirty="0" smtClean="0">
                <a:latin typeface="Arial"/>
                <a:cs typeface="Arial"/>
              </a:rPr>
              <a:t>complete</a:t>
            </a:r>
            <a:r>
              <a:rPr lang="en-US" sz="2070" spc="36" dirty="0" smtClean="0">
                <a:latin typeface="Arial"/>
                <a:cs typeface="Arial"/>
              </a:rPr>
              <a:t> </a:t>
            </a:r>
            <a:r>
              <a:rPr lang="en-US" sz="2070" spc="-10" dirty="0" smtClean="0">
                <a:latin typeface="Arial"/>
                <a:cs typeface="Arial"/>
              </a:rPr>
              <a:t>this</a:t>
            </a:r>
            <a:r>
              <a:rPr lang="en-US" sz="2070" spc="36" dirty="0" smtClean="0">
                <a:latin typeface="Arial"/>
                <a:cs typeface="Arial"/>
              </a:rPr>
              <a:t> </a:t>
            </a:r>
            <a:r>
              <a:rPr lang="en-US" sz="2070" spc="-10" dirty="0" smtClean="0">
                <a:latin typeface="Arial"/>
                <a:cs typeface="Arial"/>
              </a:rPr>
              <a:t>lesson,</a:t>
            </a:r>
            <a:r>
              <a:rPr lang="en-US" sz="2070" spc="52" dirty="0" smtClean="0">
                <a:latin typeface="Arial"/>
                <a:cs typeface="Arial"/>
              </a:rPr>
              <a:t> </a:t>
            </a:r>
            <a:r>
              <a:rPr lang="en-US" sz="2070" spc="-16" dirty="0" smtClean="0">
                <a:latin typeface="Arial"/>
                <a:cs typeface="Arial"/>
              </a:rPr>
              <a:t>you</a:t>
            </a:r>
            <a:r>
              <a:rPr lang="en-US" sz="2070" spc="36" dirty="0" smtClean="0">
                <a:latin typeface="Arial"/>
                <a:cs typeface="Arial"/>
              </a:rPr>
              <a:t> </a:t>
            </a:r>
            <a:r>
              <a:rPr lang="en-US" sz="2070" spc="-10" dirty="0" smtClean="0">
                <a:latin typeface="Arial"/>
                <a:cs typeface="Arial"/>
              </a:rPr>
              <a:t>should</a:t>
            </a:r>
            <a:r>
              <a:rPr lang="en-US" sz="2070" spc="36" dirty="0" smtClean="0">
                <a:latin typeface="Arial"/>
                <a:cs typeface="Arial"/>
              </a:rPr>
              <a:t> </a:t>
            </a:r>
            <a:r>
              <a:rPr lang="en-US" sz="2070" spc="-16" dirty="0" smtClean="0">
                <a:latin typeface="Arial"/>
                <a:cs typeface="Arial"/>
              </a:rPr>
              <a:t>be</a:t>
            </a:r>
            <a:r>
              <a:rPr lang="en-US" sz="2070" spc="36" dirty="0" smtClean="0">
                <a:latin typeface="Arial"/>
                <a:cs typeface="Arial"/>
              </a:rPr>
              <a:t> </a:t>
            </a:r>
            <a:r>
              <a:rPr lang="en-US" sz="2070" spc="-10" dirty="0" smtClean="0">
                <a:latin typeface="Arial"/>
                <a:cs typeface="Arial"/>
              </a:rPr>
              <a:t>able</a:t>
            </a:r>
            <a:r>
              <a:rPr lang="en-US" sz="2070" spc="36" dirty="0" smtClean="0">
                <a:latin typeface="Arial"/>
                <a:cs typeface="Arial"/>
              </a:rPr>
              <a:t> </a:t>
            </a:r>
            <a:r>
              <a:rPr lang="en-US" sz="2070" spc="-10" dirty="0" smtClean="0">
                <a:latin typeface="Arial"/>
                <a:cs typeface="Arial"/>
              </a:rPr>
              <a:t>to:</a:t>
            </a:r>
            <a:endParaRPr lang="en-US" sz="2070" dirty="0" smtClean="0">
              <a:latin typeface="Arial"/>
              <a:cs typeface="Arial"/>
            </a:endParaRPr>
          </a:p>
          <a:p>
            <a:pPr marL="536901" indent="-523758">
              <a:spcBef>
                <a:spcPts val="605"/>
              </a:spcBef>
              <a:buFont typeface="Arial"/>
              <a:buChar char="•"/>
              <a:tabLst>
                <a:tab pos="536901" algn="l"/>
              </a:tabLst>
            </a:pPr>
            <a:r>
              <a:rPr lang="en-US" sz="2070" spc="-10" dirty="0" smtClean="0">
                <a:latin typeface="Arial"/>
                <a:cs typeface="Arial"/>
              </a:rPr>
              <a:t>Create</a:t>
            </a:r>
            <a:r>
              <a:rPr lang="en-US" sz="2070" spc="78" dirty="0" smtClean="0">
                <a:latin typeface="Arial"/>
                <a:cs typeface="Arial"/>
              </a:rPr>
              <a:t> </a:t>
            </a:r>
            <a:r>
              <a:rPr lang="en-US" sz="2070" spc="-16" dirty="0" smtClean="0">
                <a:latin typeface="Arial"/>
                <a:cs typeface="Arial"/>
              </a:rPr>
              <a:t>a</a:t>
            </a:r>
            <a:r>
              <a:rPr lang="en-US" sz="2070" spc="78" dirty="0" smtClean="0">
                <a:latin typeface="Arial"/>
                <a:cs typeface="Arial"/>
              </a:rPr>
              <a:t> </a:t>
            </a:r>
            <a:r>
              <a:rPr lang="en-US" sz="2070" spc="-16" dirty="0" smtClean="0">
                <a:latin typeface="Arial"/>
                <a:cs typeface="Arial"/>
              </a:rPr>
              <a:t>custom</a:t>
            </a:r>
            <a:r>
              <a:rPr lang="en-US" sz="2070" spc="78" dirty="0" smtClean="0">
                <a:latin typeface="Arial"/>
                <a:cs typeface="Arial"/>
              </a:rPr>
              <a:t> </a:t>
            </a:r>
            <a:r>
              <a:rPr lang="en-US" sz="2070" spc="-10" dirty="0" smtClean="0">
                <a:latin typeface="Arial"/>
                <a:cs typeface="Arial"/>
              </a:rPr>
              <a:t>object</a:t>
            </a:r>
            <a:r>
              <a:rPr lang="en-US" sz="2070" spc="78" dirty="0" smtClean="0">
                <a:latin typeface="Arial"/>
                <a:cs typeface="Arial"/>
              </a:rPr>
              <a:t> </a:t>
            </a:r>
            <a:r>
              <a:rPr lang="en-US" sz="2070" spc="-10" dirty="0" smtClean="0">
                <a:latin typeface="Arial"/>
                <a:cs typeface="Arial"/>
              </a:rPr>
              <a:t>file.</a:t>
            </a:r>
            <a:endParaRPr lang="en-US" sz="2070" dirty="0" smtClean="0">
              <a:latin typeface="Arial"/>
              <a:cs typeface="Arial"/>
            </a:endParaRPr>
          </a:p>
          <a:p>
            <a:pPr>
              <a:lnSpc>
                <a:spcPts val="2173"/>
              </a:lnSpc>
              <a:spcBef>
                <a:spcPts val="85"/>
              </a:spcBef>
            </a:pPr>
            <a:endParaRPr lang="en-US" sz="2173" dirty="0" smtClean="0"/>
          </a:p>
          <a:p>
            <a:pPr marL="13143"/>
            <a:r>
              <a:rPr lang="en-US" sz="2070" b="1" spc="-16" dirty="0" smtClean="0">
                <a:solidFill>
                  <a:srgbClr val="0066FF"/>
                </a:solidFill>
                <a:latin typeface="Arial"/>
                <a:cs typeface="Arial"/>
              </a:rPr>
              <a:t>Help</a:t>
            </a:r>
            <a:r>
              <a:rPr lang="en-US" sz="2070" b="1" spc="103" dirty="0" smtClean="0">
                <a:solidFill>
                  <a:srgbClr val="0066FF"/>
                </a:solidFill>
                <a:latin typeface="Arial"/>
                <a:cs typeface="Arial"/>
              </a:rPr>
              <a:t> </a:t>
            </a:r>
            <a:r>
              <a:rPr lang="en-US" sz="2070" b="1" spc="-10" dirty="0" smtClean="0">
                <a:solidFill>
                  <a:srgbClr val="0066FF"/>
                </a:solidFill>
                <a:latin typeface="Arial"/>
                <a:cs typeface="Arial"/>
              </a:rPr>
              <a:t>topics</a:t>
            </a:r>
            <a:endParaRPr lang="en-US" sz="2070" dirty="0" smtClean="0">
              <a:latin typeface="Arial"/>
              <a:cs typeface="Arial"/>
            </a:endParaRPr>
          </a:p>
          <a:p>
            <a:pPr marL="13143">
              <a:spcBef>
                <a:spcPts val="812"/>
              </a:spcBef>
            </a:pPr>
            <a:r>
              <a:rPr lang="en-US" sz="2070" spc="-10" dirty="0" smtClean="0">
                <a:latin typeface="Arial"/>
                <a:cs typeface="Arial"/>
              </a:rPr>
              <a:t>Additional</a:t>
            </a:r>
            <a:r>
              <a:rPr lang="en-US" sz="2070" spc="41" dirty="0" smtClean="0">
                <a:latin typeface="Arial"/>
                <a:cs typeface="Arial"/>
              </a:rPr>
              <a:t> </a:t>
            </a:r>
            <a:r>
              <a:rPr lang="en-US" sz="2070" spc="-10" dirty="0" smtClean="0">
                <a:latin typeface="Arial"/>
                <a:cs typeface="Arial"/>
              </a:rPr>
              <a:t>information</a:t>
            </a:r>
            <a:r>
              <a:rPr lang="en-US" sz="2070" spc="41" dirty="0" smtClean="0">
                <a:latin typeface="Arial"/>
                <a:cs typeface="Arial"/>
              </a:rPr>
              <a:t> </a:t>
            </a:r>
            <a:r>
              <a:rPr lang="en-US" sz="2070" spc="-10" dirty="0" smtClean="0">
                <a:latin typeface="Arial"/>
                <a:cs typeface="Arial"/>
              </a:rPr>
              <a:t>for</a:t>
            </a:r>
            <a:r>
              <a:rPr lang="en-US" sz="2070" spc="41" dirty="0" smtClean="0">
                <a:latin typeface="Arial"/>
                <a:cs typeface="Arial"/>
              </a:rPr>
              <a:t> </a:t>
            </a:r>
            <a:r>
              <a:rPr lang="en-US" sz="2070" spc="-10" dirty="0" smtClean="0">
                <a:latin typeface="Arial"/>
                <a:cs typeface="Arial"/>
              </a:rPr>
              <a:t>this</a:t>
            </a:r>
            <a:r>
              <a:rPr lang="en-US" sz="2070" spc="41" dirty="0" smtClean="0">
                <a:latin typeface="Arial"/>
                <a:cs typeface="Arial"/>
              </a:rPr>
              <a:t> </a:t>
            </a:r>
            <a:r>
              <a:rPr lang="en-US" sz="2070" spc="-10" dirty="0" smtClean="0">
                <a:latin typeface="Arial"/>
                <a:cs typeface="Arial"/>
              </a:rPr>
              <a:t>lesson</a:t>
            </a:r>
            <a:r>
              <a:rPr lang="en-US" sz="2070" spc="41" dirty="0" smtClean="0">
                <a:latin typeface="Arial"/>
                <a:cs typeface="Arial"/>
              </a:rPr>
              <a:t> </a:t>
            </a:r>
            <a:r>
              <a:rPr lang="en-US" sz="2070" spc="-16" dirty="0" smtClean="0">
                <a:latin typeface="Arial"/>
                <a:cs typeface="Arial"/>
              </a:rPr>
              <a:t>can</a:t>
            </a:r>
            <a:r>
              <a:rPr lang="en-US" sz="2070" spc="41" dirty="0" smtClean="0">
                <a:latin typeface="Arial"/>
                <a:cs typeface="Arial"/>
              </a:rPr>
              <a:t> </a:t>
            </a:r>
            <a:r>
              <a:rPr lang="en-US" sz="2070" spc="-16" dirty="0" smtClean="0">
                <a:latin typeface="Arial"/>
                <a:cs typeface="Arial"/>
              </a:rPr>
              <a:t>be</a:t>
            </a:r>
            <a:r>
              <a:rPr lang="en-US" sz="2070" spc="41" dirty="0" smtClean="0">
                <a:latin typeface="Arial"/>
                <a:cs typeface="Arial"/>
              </a:rPr>
              <a:t> </a:t>
            </a:r>
            <a:r>
              <a:rPr lang="en-US" sz="2070" spc="-10" dirty="0" smtClean="0">
                <a:latin typeface="Arial"/>
                <a:cs typeface="Arial"/>
              </a:rPr>
              <a:t>found</a:t>
            </a:r>
            <a:r>
              <a:rPr lang="en-US" sz="2070" spc="41" dirty="0" smtClean="0">
                <a:latin typeface="Arial"/>
                <a:cs typeface="Arial"/>
              </a:rPr>
              <a:t> </a:t>
            </a:r>
            <a:r>
              <a:rPr lang="en-US" sz="2070" spc="-10" dirty="0" smtClean="0">
                <a:latin typeface="Arial"/>
                <a:cs typeface="Arial"/>
              </a:rPr>
              <a:t>in:</a:t>
            </a:r>
            <a:endParaRPr lang="en-US" sz="2070" dirty="0">
              <a:latin typeface="Arial"/>
              <a:cs typeface="Arial"/>
            </a:endParaRPr>
          </a:p>
        </p:txBody>
      </p:sp>
      <p:sp>
        <p:nvSpPr>
          <p:cNvPr id="3" name="object 3"/>
          <p:cNvSpPr txBox="1"/>
          <p:nvPr/>
        </p:nvSpPr>
        <p:spPr>
          <a:xfrm>
            <a:off x="540373" y="4902518"/>
            <a:ext cx="118292" cy="329674"/>
          </a:xfrm>
          <a:prstGeom prst="rect">
            <a:avLst/>
          </a:prstGeom>
        </p:spPr>
        <p:txBody>
          <a:bodyPr vert="horz" wrap="square" lIns="0" tIns="0" rIns="0" bIns="0" rtlCol="0">
            <a:spAutoFit/>
          </a:bodyPr>
          <a:lstStyle/>
          <a:p>
            <a:pPr marL="13143"/>
            <a:r>
              <a:rPr lang="en-US" sz="2070" spc="-10" dirty="0" smtClean="0">
                <a:latin typeface="Arial"/>
                <a:cs typeface="Arial"/>
              </a:rPr>
              <a:t>•</a:t>
            </a:r>
            <a:endParaRPr lang="en-US" sz="2070" dirty="0">
              <a:latin typeface="Arial"/>
              <a:cs typeface="Arial"/>
            </a:endParaRPr>
          </a:p>
        </p:txBody>
      </p:sp>
      <p:sp>
        <p:nvSpPr>
          <p:cNvPr id="4" name="object 4"/>
          <p:cNvSpPr txBox="1"/>
          <p:nvPr/>
        </p:nvSpPr>
        <p:spPr>
          <a:xfrm>
            <a:off x="1064151" y="4935114"/>
            <a:ext cx="8946148" cy="1221014"/>
          </a:xfrm>
          <a:prstGeom prst="rect">
            <a:avLst/>
          </a:prstGeom>
        </p:spPr>
        <p:txBody>
          <a:bodyPr vert="horz" wrap="square" lIns="0" tIns="0" rIns="0" bIns="0" rtlCol="0">
            <a:spAutoFit/>
          </a:bodyPr>
          <a:lstStyle/>
          <a:p>
            <a:pPr marL="13143" marR="6572" indent="72945">
              <a:lnSpc>
                <a:spcPts val="2266"/>
              </a:lnSpc>
            </a:pPr>
            <a:r>
              <a:rPr lang="en-US" sz="2070" i="1" spc="-10" dirty="0" smtClean="0">
                <a:latin typeface="Arial"/>
                <a:cs typeface="Arial"/>
              </a:rPr>
              <a:t>Step-by-Step </a:t>
            </a:r>
            <a:r>
              <a:rPr lang="en-US" sz="2070" i="1" spc="-16" dirty="0" smtClean="0">
                <a:latin typeface="Arial"/>
                <a:cs typeface="Arial"/>
              </a:rPr>
              <a:t>Help &gt; Modeling </a:t>
            </a:r>
            <a:r>
              <a:rPr lang="en-US" sz="2070" i="1" spc="-10" dirty="0" smtClean="0">
                <a:latin typeface="Arial"/>
                <a:cs typeface="Arial"/>
              </a:rPr>
              <a:t>in </a:t>
            </a:r>
            <a:r>
              <a:rPr lang="en-US" sz="2070" i="1" spc="-207" dirty="0" err="1" smtClean="0">
                <a:latin typeface="Arial"/>
                <a:cs typeface="Arial"/>
              </a:rPr>
              <a:t>T</a:t>
            </a:r>
            <a:r>
              <a:rPr lang="en-US" sz="2070" i="1" spc="-16" dirty="0" err="1" smtClean="0">
                <a:latin typeface="Arial"/>
                <a:cs typeface="Arial"/>
              </a:rPr>
              <a:t>ecnomatix</a:t>
            </a:r>
            <a:r>
              <a:rPr lang="en-US" sz="2070" i="1" dirty="0" smtClean="0">
                <a:latin typeface="Arial"/>
                <a:cs typeface="Arial"/>
              </a:rPr>
              <a:t> </a:t>
            </a:r>
            <a:r>
              <a:rPr lang="en-US" sz="2070" i="1" spc="-10" dirty="0" smtClean="0">
                <a:latin typeface="Arial"/>
                <a:cs typeface="Arial"/>
              </a:rPr>
              <a:t>Plant</a:t>
            </a:r>
            <a:r>
              <a:rPr lang="en-US" sz="2070" i="1" dirty="0" smtClean="0">
                <a:latin typeface="Arial"/>
                <a:cs typeface="Arial"/>
              </a:rPr>
              <a:t> </a:t>
            </a:r>
            <a:r>
              <a:rPr lang="en-US" sz="2070" i="1" spc="-10" dirty="0" smtClean="0">
                <a:latin typeface="Arial"/>
                <a:cs typeface="Arial"/>
              </a:rPr>
              <a:t>Simulation</a:t>
            </a:r>
            <a:r>
              <a:rPr lang="en-US" sz="2070" i="1" dirty="0" smtClean="0">
                <a:latin typeface="Arial"/>
                <a:cs typeface="Arial"/>
              </a:rPr>
              <a:t> </a:t>
            </a:r>
            <a:r>
              <a:rPr lang="en-US" sz="2070" i="1" spc="-16" dirty="0" smtClean="0">
                <a:latin typeface="Arial"/>
                <a:cs typeface="Arial"/>
              </a:rPr>
              <a:t>2D</a:t>
            </a:r>
            <a:r>
              <a:rPr lang="en-US" sz="2070" i="1" dirty="0" smtClean="0">
                <a:latin typeface="Arial"/>
                <a:cs typeface="Arial"/>
              </a:rPr>
              <a:t> </a:t>
            </a:r>
            <a:r>
              <a:rPr lang="en-US" sz="2070" i="1" spc="-16" dirty="0" smtClean="0">
                <a:latin typeface="Arial"/>
                <a:cs typeface="Arial"/>
              </a:rPr>
              <a:t>&gt;</a:t>
            </a:r>
            <a:r>
              <a:rPr lang="en-US" sz="2070" i="1" dirty="0" smtClean="0">
                <a:latin typeface="Arial"/>
                <a:cs typeface="Arial"/>
              </a:rPr>
              <a:t> </a:t>
            </a:r>
            <a:r>
              <a:rPr lang="en-US" sz="2070" i="1" spc="-10" dirty="0" smtClean="0">
                <a:latin typeface="Arial"/>
                <a:cs typeface="Arial"/>
              </a:rPr>
              <a:t>Creating a</a:t>
            </a:r>
            <a:r>
              <a:rPr lang="en-US" sz="2070" i="1" spc="26" dirty="0" smtClean="0">
                <a:latin typeface="Arial"/>
                <a:cs typeface="Arial"/>
              </a:rPr>
              <a:t> </a:t>
            </a:r>
            <a:r>
              <a:rPr lang="en-US" sz="2070" i="1" spc="-10" dirty="0" smtClean="0">
                <a:latin typeface="Arial"/>
                <a:cs typeface="Arial"/>
              </a:rPr>
              <a:t>Simulation</a:t>
            </a:r>
            <a:r>
              <a:rPr lang="en-US" sz="2070" i="1" spc="26" dirty="0" smtClean="0">
                <a:latin typeface="Arial"/>
                <a:cs typeface="Arial"/>
              </a:rPr>
              <a:t> </a:t>
            </a:r>
            <a:r>
              <a:rPr lang="en-US" sz="2070" i="1" spc="-16" dirty="0" smtClean="0">
                <a:latin typeface="Arial"/>
                <a:cs typeface="Arial"/>
              </a:rPr>
              <a:t>Model</a:t>
            </a:r>
            <a:r>
              <a:rPr lang="en-US" sz="2070" i="1" spc="26" dirty="0" smtClean="0">
                <a:latin typeface="Arial"/>
                <a:cs typeface="Arial"/>
              </a:rPr>
              <a:t> </a:t>
            </a:r>
            <a:r>
              <a:rPr lang="en-US" sz="2070" i="1" spc="-16" dirty="0" smtClean="0">
                <a:latin typeface="Arial"/>
                <a:cs typeface="Arial"/>
              </a:rPr>
              <a:t>&gt;</a:t>
            </a:r>
            <a:r>
              <a:rPr lang="en-US" sz="2070" i="1" spc="26" dirty="0" smtClean="0">
                <a:latin typeface="Arial"/>
                <a:cs typeface="Arial"/>
              </a:rPr>
              <a:t> </a:t>
            </a:r>
            <a:r>
              <a:rPr lang="en-US" sz="2070" i="1" spc="-16" dirty="0" smtClean="0">
                <a:latin typeface="Arial"/>
                <a:cs typeface="Arial"/>
              </a:rPr>
              <a:t>Working</a:t>
            </a:r>
            <a:r>
              <a:rPr lang="en-US" sz="2070" i="1" spc="26" dirty="0" smtClean="0">
                <a:latin typeface="Arial"/>
                <a:cs typeface="Arial"/>
              </a:rPr>
              <a:t> </a:t>
            </a:r>
            <a:r>
              <a:rPr lang="en-US" sz="2070" i="1" spc="-10" dirty="0" smtClean="0">
                <a:latin typeface="Arial"/>
                <a:cs typeface="Arial"/>
              </a:rPr>
              <a:t>with</a:t>
            </a:r>
            <a:r>
              <a:rPr lang="en-US" sz="2070" i="1" spc="26" dirty="0" smtClean="0">
                <a:latin typeface="Arial"/>
                <a:cs typeface="Arial"/>
              </a:rPr>
              <a:t> </a:t>
            </a:r>
            <a:r>
              <a:rPr lang="en-US" sz="2070" i="1" spc="-16" dirty="0" smtClean="0">
                <a:latin typeface="Arial"/>
                <a:cs typeface="Arial"/>
              </a:rPr>
              <a:t>Classes</a:t>
            </a:r>
            <a:r>
              <a:rPr lang="en-US" sz="2070" i="1" spc="26" dirty="0" smtClean="0">
                <a:latin typeface="Arial"/>
                <a:cs typeface="Arial"/>
              </a:rPr>
              <a:t> </a:t>
            </a:r>
            <a:r>
              <a:rPr lang="en-US" sz="2070" i="1" spc="-10" dirty="0" smtClean="0">
                <a:latin typeface="Arial"/>
                <a:cs typeface="Arial"/>
              </a:rPr>
              <a:t>in</a:t>
            </a:r>
            <a:r>
              <a:rPr lang="en-US" sz="2070" i="1" spc="26" dirty="0" smtClean="0">
                <a:latin typeface="Arial"/>
                <a:cs typeface="Arial"/>
              </a:rPr>
              <a:t> </a:t>
            </a:r>
            <a:r>
              <a:rPr lang="en-US" sz="2070" i="1" spc="-10" dirty="0" smtClean="0">
                <a:latin typeface="Arial"/>
                <a:cs typeface="Arial"/>
              </a:rPr>
              <a:t>the</a:t>
            </a:r>
            <a:r>
              <a:rPr lang="en-US" sz="2070" i="1" spc="26" dirty="0" smtClean="0">
                <a:latin typeface="Arial"/>
                <a:cs typeface="Arial"/>
              </a:rPr>
              <a:t> </a:t>
            </a:r>
            <a:r>
              <a:rPr lang="en-US" sz="2070" i="1" spc="-10" dirty="0" smtClean="0">
                <a:latin typeface="Arial"/>
                <a:cs typeface="Arial"/>
              </a:rPr>
              <a:t>Class</a:t>
            </a:r>
            <a:r>
              <a:rPr lang="en-US" sz="2070" i="1" spc="26" dirty="0" smtClean="0">
                <a:latin typeface="Arial"/>
                <a:cs typeface="Arial"/>
              </a:rPr>
              <a:t> </a:t>
            </a:r>
            <a:r>
              <a:rPr lang="en-US" sz="2070" i="1" spc="-10" dirty="0" smtClean="0">
                <a:latin typeface="Arial"/>
                <a:cs typeface="Arial"/>
              </a:rPr>
              <a:t>Library</a:t>
            </a:r>
            <a:r>
              <a:rPr lang="en-US" sz="2070" i="1" spc="26" dirty="0" smtClean="0">
                <a:latin typeface="Arial"/>
                <a:cs typeface="Arial"/>
              </a:rPr>
              <a:t> </a:t>
            </a:r>
            <a:r>
              <a:rPr lang="en-US" sz="2070" i="1" spc="-16" dirty="0" smtClean="0">
                <a:latin typeface="Arial"/>
                <a:cs typeface="Arial"/>
              </a:rPr>
              <a:t>&gt;</a:t>
            </a:r>
            <a:r>
              <a:rPr lang="en-US" sz="2070" i="1" spc="26" dirty="0" smtClean="0">
                <a:latin typeface="Arial"/>
                <a:cs typeface="Arial"/>
              </a:rPr>
              <a:t> </a:t>
            </a:r>
            <a:r>
              <a:rPr lang="en-US" sz="2070" i="1" spc="-16" dirty="0" smtClean="0">
                <a:latin typeface="Arial"/>
                <a:cs typeface="Arial"/>
              </a:rPr>
              <a:t>Saving</a:t>
            </a:r>
            <a:r>
              <a:rPr lang="en-US" sz="2070" i="1" spc="26" dirty="0" smtClean="0">
                <a:latin typeface="Arial"/>
                <a:cs typeface="Arial"/>
              </a:rPr>
              <a:t> </a:t>
            </a:r>
            <a:r>
              <a:rPr lang="en-US" sz="2070" i="1" spc="-16" dirty="0" smtClean="0">
                <a:latin typeface="Arial"/>
                <a:cs typeface="Arial"/>
              </a:rPr>
              <a:t>a</a:t>
            </a:r>
            <a:r>
              <a:rPr lang="en-US" sz="2070" i="1" spc="-10" dirty="0" smtClean="0">
                <a:latin typeface="Arial"/>
                <a:cs typeface="Arial"/>
              </a:rPr>
              <a:t> Folder</a:t>
            </a:r>
            <a:r>
              <a:rPr lang="en-US" sz="2070" i="1" spc="5" dirty="0" smtClean="0">
                <a:latin typeface="Arial"/>
                <a:cs typeface="Arial"/>
              </a:rPr>
              <a:t> </a:t>
            </a:r>
            <a:r>
              <a:rPr lang="en-US" sz="2070" i="1" spc="-10" dirty="0" smtClean="0">
                <a:latin typeface="Arial"/>
                <a:cs typeface="Arial"/>
              </a:rPr>
              <a:t>or</a:t>
            </a:r>
            <a:r>
              <a:rPr lang="en-US" sz="2070" i="1" spc="5" dirty="0" smtClean="0">
                <a:latin typeface="Arial"/>
                <a:cs typeface="Arial"/>
              </a:rPr>
              <a:t> </a:t>
            </a:r>
            <a:r>
              <a:rPr lang="en-US" sz="2070" i="1" spc="-16" dirty="0" smtClean="0">
                <a:latin typeface="Arial"/>
                <a:cs typeface="Arial"/>
              </a:rPr>
              <a:t>an</a:t>
            </a:r>
            <a:r>
              <a:rPr lang="en-US" sz="2070" i="1" spc="5" dirty="0" smtClean="0">
                <a:latin typeface="Arial"/>
                <a:cs typeface="Arial"/>
              </a:rPr>
              <a:t> </a:t>
            </a:r>
            <a:r>
              <a:rPr lang="en-US" sz="2070" i="1" spc="-10" dirty="0" smtClean="0">
                <a:latin typeface="Arial"/>
                <a:cs typeface="Arial"/>
              </a:rPr>
              <a:t>Object</a:t>
            </a:r>
            <a:r>
              <a:rPr lang="en-US" sz="2070" i="1" spc="5" dirty="0" smtClean="0">
                <a:latin typeface="Arial"/>
                <a:cs typeface="Arial"/>
              </a:rPr>
              <a:t> </a:t>
            </a:r>
            <a:r>
              <a:rPr lang="en-US" sz="2070" i="1" spc="-16" dirty="0" smtClean="0">
                <a:latin typeface="Arial"/>
                <a:cs typeface="Arial"/>
              </a:rPr>
              <a:t>and</a:t>
            </a:r>
            <a:r>
              <a:rPr lang="en-US" sz="2070" i="1" spc="5" dirty="0" smtClean="0">
                <a:latin typeface="Arial"/>
                <a:cs typeface="Arial"/>
              </a:rPr>
              <a:t> </a:t>
            </a:r>
            <a:r>
              <a:rPr lang="en-US" sz="2070" i="1" spc="-16" dirty="0" smtClean="0">
                <a:latin typeface="Arial"/>
                <a:cs typeface="Arial"/>
              </a:rPr>
              <a:t>Loading</a:t>
            </a:r>
            <a:r>
              <a:rPr lang="en-US" sz="2070" i="1" spc="5" dirty="0" smtClean="0">
                <a:latin typeface="Arial"/>
                <a:cs typeface="Arial"/>
              </a:rPr>
              <a:t> </a:t>
            </a:r>
            <a:r>
              <a:rPr lang="en-US" sz="2070" i="1" spc="-5" dirty="0" smtClean="0">
                <a:latin typeface="Arial"/>
                <a:cs typeface="Arial"/>
              </a:rPr>
              <a:t>it</a:t>
            </a:r>
            <a:r>
              <a:rPr lang="en-US" sz="2070" i="1" spc="5" dirty="0" smtClean="0">
                <a:latin typeface="Arial"/>
                <a:cs typeface="Arial"/>
              </a:rPr>
              <a:t> </a:t>
            </a:r>
            <a:r>
              <a:rPr lang="en-US" sz="2070" i="1" spc="-10" dirty="0" smtClean="0">
                <a:latin typeface="Arial"/>
                <a:cs typeface="Arial"/>
              </a:rPr>
              <a:t>into</a:t>
            </a:r>
            <a:r>
              <a:rPr lang="en-US" sz="2070" i="1" spc="5" dirty="0" smtClean="0">
                <a:latin typeface="Arial"/>
                <a:cs typeface="Arial"/>
              </a:rPr>
              <a:t> </a:t>
            </a:r>
            <a:r>
              <a:rPr lang="en-US" sz="2070" i="1" spc="-10" dirty="0" smtClean="0">
                <a:latin typeface="Arial"/>
                <a:cs typeface="Arial"/>
              </a:rPr>
              <a:t>Another</a:t>
            </a:r>
            <a:r>
              <a:rPr lang="en-US" sz="2070" i="1" spc="5" dirty="0" smtClean="0">
                <a:latin typeface="Arial"/>
                <a:cs typeface="Arial"/>
              </a:rPr>
              <a:t> </a:t>
            </a:r>
            <a:r>
              <a:rPr lang="en-US" sz="2070" i="1" spc="-16" dirty="0" smtClean="0">
                <a:latin typeface="Arial"/>
                <a:cs typeface="Arial"/>
              </a:rPr>
              <a:t>Model</a:t>
            </a:r>
            <a:r>
              <a:rPr lang="en-US" sz="2070" i="1" spc="5" dirty="0" smtClean="0">
                <a:latin typeface="Arial"/>
                <a:cs typeface="Arial"/>
              </a:rPr>
              <a:t> </a:t>
            </a:r>
            <a:r>
              <a:rPr lang="en-US" sz="2070" i="1" spc="-16" dirty="0" smtClean="0">
                <a:latin typeface="Arial"/>
                <a:cs typeface="Arial"/>
              </a:rPr>
              <a:t>&gt;</a:t>
            </a:r>
            <a:r>
              <a:rPr lang="en-US" sz="2070" i="1" spc="5" dirty="0" smtClean="0">
                <a:latin typeface="Arial"/>
                <a:cs typeface="Arial"/>
              </a:rPr>
              <a:t> </a:t>
            </a:r>
            <a:r>
              <a:rPr lang="en-US" sz="2070" i="1" spc="-16" dirty="0" smtClean="0">
                <a:latin typeface="Arial"/>
                <a:cs typeface="Arial"/>
              </a:rPr>
              <a:t>Save</a:t>
            </a:r>
            <a:r>
              <a:rPr lang="en-US" sz="2070" i="1" spc="5" dirty="0" smtClean="0">
                <a:latin typeface="Arial"/>
                <a:cs typeface="Arial"/>
              </a:rPr>
              <a:t> </a:t>
            </a:r>
            <a:r>
              <a:rPr lang="en-US" sz="2070" i="1" spc="-16" dirty="0" smtClean="0">
                <a:latin typeface="Arial"/>
                <a:cs typeface="Arial"/>
              </a:rPr>
              <a:t>an</a:t>
            </a:r>
            <a:r>
              <a:rPr lang="en-US" sz="2070" i="1" spc="5" dirty="0" smtClean="0">
                <a:latin typeface="Arial"/>
                <a:cs typeface="Arial"/>
              </a:rPr>
              <a:t> </a:t>
            </a:r>
            <a:r>
              <a:rPr lang="en-US" sz="2070" i="1" spc="-10" dirty="0" smtClean="0">
                <a:latin typeface="Arial"/>
                <a:cs typeface="Arial"/>
              </a:rPr>
              <a:t>Object</a:t>
            </a:r>
            <a:r>
              <a:rPr lang="en-US" sz="2070" i="1" spc="5" dirty="0" smtClean="0">
                <a:latin typeface="Arial"/>
                <a:cs typeface="Arial"/>
              </a:rPr>
              <a:t> </a:t>
            </a:r>
            <a:r>
              <a:rPr lang="en-US" sz="2070" i="1" spc="-10" dirty="0" smtClean="0">
                <a:latin typeface="Arial"/>
                <a:cs typeface="Arial"/>
              </a:rPr>
              <a:t>or</a:t>
            </a:r>
            <a:r>
              <a:rPr lang="en-US" sz="2070" i="1" spc="5" dirty="0" smtClean="0">
                <a:latin typeface="Arial"/>
                <a:cs typeface="Arial"/>
              </a:rPr>
              <a:t> </a:t>
            </a:r>
            <a:r>
              <a:rPr lang="en-US" sz="2070" i="1" spc="-16" dirty="0" smtClean="0">
                <a:latin typeface="Arial"/>
                <a:cs typeface="Arial"/>
              </a:rPr>
              <a:t>a</a:t>
            </a:r>
            <a:r>
              <a:rPr lang="en-US" sz="2070" i="1" spc="-10" dirty="0" smtClean="0">
                <a:latin typeface="Arial"/>
                <a:cs typeface="Arial"/>
              </a:rPr>
              <a:t> Folder</a:t>
            </a:r>
            <a:r>
              <a:rPr lang="en-US" sz="2070" i="1" spc="88" dirty="0" smtClean="0">
                <a:latin typeface="Arial"/>
                <a:cs typeface="Arial"/>
              </a:rPr>
              <a:t> </a:t>
            </a:r>
            <a:r>
              <a:rPr lang="en-US" sz="2070" i="1" spc="-16" dirty="0" smtClean="0">
                <a:latin typeface="Arial"/>
                <a:cs typeface="Arial"/>
              </a:rPr>
              <a:t>as</a:t>
            </a:r>
            <a:r>
              <a:rPr lang="en-US" sz="2070" i="1" spc="88" dirty="0" smtClean="0">
                <a:latin typeface="Arial"/>
                <a:cs typeface="Arial"/>
              </a:rPr>
              <a:t> </a:t>
            </a:r>
            <a:r>
              <a:rPr lang="en-US" sz="2070" i="1" spc="-16" dirty="0" smtClean="0">
                <a:latin typeface="Arial"/>
                <a:cs typeface="Arial"/>
              </a:rPr>
              <a:t>an</a:t>
            </a:r>
            <a:r>
              <a:rPr lang="en-US" sz="2070" i="1" spc="88" dirty="0" smtClean="0">
                <a:latin typeface="Arial"/>
                <a:cs typeface="Arial"/>
              </a:rPr>
              <a:t> </a:t>
            </a:r>
            <a:r>
              <a:rPr lang="en-US" sz="2070" i="1" spc="-10" dirty="0" smtClean="0">
                <a:latin typeface="Arial"/>
                <a:cs typeface="Arial"/>
              </a:rPr>
              <a:t>Object</a:t>
            </a:r>
            <a:endParaRPr lang="en-US" sz="2070" dirty="0">
              <a:latin typeface="Arial"/>
              <a:cs typeface="Arial"/>
            </a:endParaRPr>
          </a:p>
        </p:txBody>
      </p:sp>
      <p:sp>
        <p:nvSpPr>
          <p:cNvPr id="5" name="Titel 4"/>
          <p:cNvSpPr>
            <a:spLocks noGrp="1"/>
          </p:cNvSpPr>
          <p:nvPr>
            <p:ph type="title"/>
          </p:nvPr>
        </p:nvSpPr>
        <p:spPr/>
        <p:txBody>
          <a:bodyPr/>
          <a:lstStyle/>
          <a:p>
            <a:r>
              <a:rPr lang="en-US" sz="2400" spc="-16" dirty="0" smtClean="0">
                <a:latin typeface="Arial"/>
                <a:cs typeface="Arial"/>
              </a:rPr>
              <a:t>Creating</a:t>
            </a:r>
            <a:r>
              <a:rPr lang="en-US" sz="2400" spc="36" dirty="0" smtClean="0">
                <a:latin typeface="Arial"/>
                <a:cs typeface="Arial"/>
              </a:rPr>
              <a:t> </a:t>
            </a:r>
            <a:r>
              <a:rPr lang="en-US" sz="2400" spc="-16" dirty="0" smtClean="0">
                <a:latin typeface="Arial"/>
                <a:cs typeface="Arial"/>
              </a:rPr>
              <a:t>and</a:t>
            </a:r>
            <a:r>
              <a:rPr lang="en-US" sz="2400" spc="36" dirty="0" smtClean="0">
                <a:latin typeface="Arial"/>
                <a:cs typeface="Arial"/>
              </a:rPr>
              <a:t> </a:t>
            </a:r>
            <a:r>
              <a:rPr lang="en-US" sz="2400" spc="-16" dirty="0" smtClean="0">
                <a:latin typeface="Arial"/>
                <a:cs typeface="Arial"/>
              </a:rPr>
              <a:t>Using</a:t>
            </a:r>
            <a:r>
              <a:rPr lang="en-US" sz="2400" spc="36" dirty="0" smtClean="0">
                <a:latin typeface="Arial"/>
                <a:cs typeface="Arial"/>
              </a:rPr>
              <a:t> </a:t>
            </a:r>
            <a:r>
              <a:rPr lang="en-US" sz="2400" spc="-16" dirty="0" smtClean="0">
                <a:latin typeface="Arial"/>
                <a:cs typeface="Arial"/>
              </a:rPr>
              <a:t>Custom</a:t>
            </a:r>
            <a:r>
              <a:rPr lang="en-US" sz="2400" spc="36" dirty="0" smtClean="0">
                <a:latin typeface="Arial"/>
                <a:cs typeface="Arial"/>
              </a:rPr>
              <a:t> </a:t>
            </a:r>
            <a:r>
              <a:rPr lang="en-US" sz="2400" spc="-16" dirty="0" smtClean="0">
                <a:latin typeface="Arial"/>
                <a:cs typeface="Arial"/>
              </a:rPr>
              <a:t>Objects</a:t>
            </a:r>
            <a:endParaRPr lang="en-US" dirty="0"/>
          </a:p>
        </p:txBody>
      </p:sp>
    </p:spTree>
    <p:extLst>
      <p:ext uri="{BB962C8B-B14F-4D97-AF65-F5344CB8AC3E}">
        <p14:creationId xmlns:p14="http://schemas.microsoft.com/office/powerpoint/2010/main" val="42595616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65933" y="3080364"/>
            <a:ext cx="218428" cy="286682"/>
          </a:xfrm>
          <a:prstGeom prst="rect">
            <a:avLst/>
          </a:prstGeom>
          <a:blipFill>
            <a:blip r:embed="rId2" cstate="print"/>
            <a:stretch>
              <a:fillRect/>
            </a:stretch>
          </a:blipFill>
        </p:spPr>
        <p:txBody>
          <a:bodyPr wrap="square" lIns="0" tIns="0" rIns="0" bIns="0" rtlCol="0">
            <a:spAutoFit/>
          </a:bodyPr>
          <a:lstStyle/>
          <a:p>
            <a:endParaRPr lang="en-US" sz="1863" dirty="0"/>
          </a:p>
        </p:txBody>
      </p:sp>
      <p:sp>
        <p:nvSpPr>
          <p:cNvPr id="3" name="object 3"/>
          <p:cNvSpPr txBox="1"/>
          <p:nvPr/>
        </p:nvSpPr>
        <p:spPr>
          <a:xfrm>
            <a:off x="540370" y="1838683"/>
            <a:ext cx="9234649" cy="4651017"/>
          </a:xfrm>
          <a:prstGeom prst="rect">
            <a:avLst/>
          </a:prstGeom>
        </p:spPr>
        <p:txBody>
          <a:bodyPr vert="horz" wrap="square" lIns="0" tIns="0" rIns="0" bIns="0" rtlCol="0">
            <a:spAutoFit/>
          </a:bodyPr>
          <a:lstStyle/>
          <a:p>
            <a:pPr marL="13143" marR="6572">
              <a:lnSpc>
                <a:spcPts val="2266"/>
              </a:lnSpc>
            </a:pPr>
            <a:r>
              <a:rPr lang="en-US" sz="2070" spc="-10" dirty="0" smtClean="0">
                <a:latin typeface="Arial"/>
                <a:cs typeface="Arial"/>
              </a:rPr>
              <a:t>It</a:t>
            </a:r>
            <a:r>
              <a:rPr lang="en-US" sz="2070" spc="26" dirty="0" smtClean="0">
                <a:latin typeface="Arial"/>
                <a:cs typeface="Arial"/>
              </a:rPr>
              <a:t> </a:t>
            </a:r>
            <a:r>
              <a:rPr lang="en-US" sz="2070" spc="-10" dirty="0" smtClean="0">
                <a:latin typeface="Arial"/>
                <a:cs typeface="Arial"/>
              </a:rPr>
              <a:t>is</a:t>
            </a:r>
            <a:r>
              <a:rPr lang="en-US" sz="2070" spc="26" dirty="0" smtClean="0">
                <a:latin typeface="Arial"/>
                <a:cs typeface="Arial"/>
              </a:rPr>
              <a:t> </a:t>
            </a:r>
            <a:r>
              <a:rPr lang="en-US" sz="2070" spc="-10" dirty="0" smtClean="0">
                <a:latin typeface="Arial"/>
                <a:cs typeface="Arial"/>
              </a:rPr>
              <a:t>possible</a:t>
            </a:r>
            <a:r>
              <a:rPr lang="en-US" sz="2070" spc="26" dirty="0" smtClean="0">
                <a:latin typeface="Arial"/>
                <a:cs typeface="Arial"/>
              </a:rPr>
              <a:t> </a:t>
            </a:r>
            <a:r>
              <a:rPr lang="en-US" sz="2070" spc="-10" dirty="0" smtClean="0">
                <a:latin typeface="Arial"/>
                <a:cs typeface="Arial"/>
              </a:rPr>
              <a:t>to</a:t>
            </a:r>
            <a:r>
              <a:rPr lang="en-US" sz="2070" spc="26" dirty="0" smtClean="0">
                <a:latin typeface="Arial"/>
                <a:cs typeface="Arial"/>
              </a:rPr>
              <a:t> </a:t>
            </a:r>
            <a:r>
              <a:rPr lang="en-US" sz="2070" spc="-10" dirty="0" smtClean="0">
                <a:latin typeface="Arial"/>
                <a:cs typeface="Arial"/>
              </a:rPr>
              <a:t>export</a:t>
            </a:r>
            <a:r>
              <a:rPr lang="en-US" sz="2070" spc="26" dirty="0" smtClean="0">
                <a:latin typeface="Arial"/>
                <a:cs typeface="Arial"/>
              </a:rPr>
              <a:t> </a:t>
            </a:r>
            <a:r>
              <a:rPr lang="en-US" sz="2070" spc="-10" dirty="0" smtClean="0">
                <a:latin typeface="Arial"/>
                <a:cs typeface="Arial"/>
              </a:rPr>
              <a:t>our</a:t>
            </a:r>
            <a:r>
              <a:rPr lang="en-US" sz="2070" spc="26" dirty="0" smtClean="0">
                <a:latin typeface="Arial"/>
                <a:cs typeface="Arial"/>
              </a:rPr>
              <a:t> </a:t>
            </a:r>
            <a:r>
              <a:rPr lang="en-US" sz="2070" spc="-16" dirty="0" smtClean="0">
                <a:latin typeface="Arial"/>
                <a:cs typeface="Arial"/>
              </a:rPr>
              <a:t>custom</a:t>
            </a:r>
            <a:r>
              <a:rPr lang="en-US" sz="2070" spc="26" dirty="0" smtClean="0">
                <a:latin typeface="Arial"/>
                <a:cs typeface="Arial"/>
              </a:rPr>
              <a:t> </a:t>
            </a:r>
            <a:r>
              <a:rPr lang="en-US" sz="2070" spc="-10" dirty="0" smtClean="0">
                <a:latin typeface="Arial"/>
                <a:cs typeface="Arial"/>
              </a:rPr>
              <a:t>object</a:t>
            </a:r>
            <a:r>
              <a:rPr lang="en-US" sz="2070" spc="26" dirty="0" smtClean="0">
                <a:latin typeface="Arial"/>
                <a:cs typeface="Arial"/>
              </a:rPr>
              <a:t> </a:t>
            </a:r>
            <a:r>
              <a:rPr lang="en-US" sz="2070" spc="-16" dirty="0" smtClean="0">
                <a:latin typeface="Arial"/>
                <a:cs typeface="Arial"/>
              </a:rPr>
              <a:t>as</a:t>
            </a:r>
            <a:r>
              <a:rPr lang="en-US" sz="2070" spc="26" dirty="0" smtClean="0">
                <a:latin typeface="Arial"/>
                <a:cs typeface="Arial"/>
              </a:rPr>
              <a:t> </a:t>
            </a:r>
            <a:r>
              <a:rPr lang="en-US" sz="2070" spc="-16" dirty="0" smtClean="0">
                <a:latin typeface="Arial"/>
                <a:cs typeface="Arial"/>
              </a:rPr>
              <a:t>an</a:t>
            </a:r>
            <a:r>
              <a:rPr lang="en-US" sz="2070" spc="26" dirty="0" smtClean="0">
                <a:latin typeface="Arial"/>
                <a:cs typeface="Arial"/>
              </a:rPr>
              <a:t> </a:t>
            </a:r>
            <a:r>
              <a:rPr lang="en-US" sz="2070" spc="-16" dirty="0" smtClean="0">
                <a:latin typeface="Arial"/>
                <a:cs typeface="Arial"/>
              </a:rPr>
              <a:t>.OBJ</a:t>
            </a:r>
            <a:r>
              <a:rPr lang="en-US" sz="2070" spc="26" dirty="0" smtClean="0">
                <a:latin typeface="Arial"/>
                <a:cs typeface="Arial"/>
              </a:rPr>
              <a:t> </a:t>
            </a:r>
            <a:r>
              <a:rPr lang="en-US" sz="2070" spc="-10" dirty="0" smtClean="0">
                <a:latin typeface="Arial"/>
                <a:cs typeface="Arial"/>
              </a:rPr>
              <a:t>file</a:t>
            </a:r>
            <a:r>
              <a:rPr lang="en-US" sz="2070" spc="26" dirty="0" smtClean="0">
                <a:latin typeface="Arial"/>
                <a:cs typeface="Arial"/>
              </a:rPr>
              <a:t> </a:t>
            </a:r>
            <a:r>
              <a:rPr lang="en-US" sz="2070" spc="-10" dirty="0" smtClean="0">
                <a:latin typeface="Arial"/>
                <a:cs typeface="Arial"/>
              </a:rPr>
              <a:t>from</a:t>
            </a:r>
            <a:r>
              <a:rPr lang="en-US" sz="2070" spc="26" dirty="0" smtClean="0">
                <a:latin typeface="Arial"/>
                <a:cs typeface="Arial"/>
              </a:rPr>
              <a:t> </a:t>
            </a:r>
            <a:r>
              <a:rPr lang="en-US" sz="2070" spc="-16" dirty="0" smtClean="0">
                <a:latin typeface="Arial"/>
                <a:cs typeface="Arial"/>
              </a:rPr>
              <a:t>one</a:t>
            </a:r>
            <a:r>
              <a:rPr lang="en-US" sz="2070" spc="26" dirty="0" smtClean="0">
                <a:latin typeface="Arial"/>
                <a:cs typeface="Arial"/>
              </a:rPr>
              <a:t> </a:t>
            </a:r>
            <a:r>
              <a:rPr lang="en-US" sz="2070" spc="-16" dirty="0" smtClean="0">
                <a:latin typeface="Arial"/>
                <a:cs typeface="Arial"/>
              </a:rPr>
              <a:t>.SPP</a:t>
            </a:r>
            <a:r>
              <a:rPr lang="en-US" sz="2070" spc="26" dirty="0" smtClean="0">
                <a:latin typeface="Arial"/>
                <a:cs typeface="Arial"/>
              </a:rPr>
              <a:t> </a:t>
            </a:r>
            <a:r>
              <a:rPr lang="en-US" sz="2070" spc="-10" dirty="0" smtClean="0">
                <a:latin typeface="Arial"/>
                <a:cs typeface="Arial"/>
              </a:rPr>
              <a:t>file</a:t>
            </a:r>
            <a:r>
              <a:rPr lang="en-US" sz="2070" spc="26" dirty="0" smtClean="0">
                <a:latin typeface="Arial"/>
                <a:cs typeface="Arial"/>
              </a:rPr>
              <a:t> </a:t>
            </a:r>
            <a:r>
              <a:rPr lang="en-US" sz="2070" spc="-16" dirty="0" smtClean="0">
                <a:latin typeface="Arial"/>
                <a:cs typeface="Arial"/>
              </a:rPr>
              <a:t>and</a:t>
            </a:r>
            <a:r>
              <a:rPr lang="en-US" sz="2070" spc="-10" dirty="0" smtClean="0">
                <a:latin typeface="Arial"/>
                <a:cs typeface="Arial"/>
              </a:rPr>
              <a:t> import</a:t>
            </a:r>
            <a:r>
              <a:rPr lang="en-US" sz="2070" spc="88" dirty="0" smtClean="0">
                <a:latin typeface="Arial"/>
                <a:cs typeface="Arial"/>
              </a:rPr>
              <a:t> </a:t>
            </a:r>
            <a:r>
              <a:rPr lang="en-US" sz="2070" spc="-5" dirty="0" smtClean="0">
                <a:latin typeface="Arial"/>
                <a:cs typeface="Arial"/>
              </a:rPr>
              <a:t>it</a:t>
            </a:r>
            <a:r>
              <a:rPr lang="en-US" sz="2070" spc="88" dirty="0" smtClean="0">
                <a:latin typeface="Arial"/>
                <a:cs typeface="Arial"/>
              </a:rPr>
              <a:t> </a:t>
            </a:r>
            <a:r>
              <a:rPr lang="en-US" sz="2070" spc="-10" dirty="0" smtClean="0">
                <a:latin typeface="Arial"/>
                <a:cs typeface="Arial"/>
              </a:rPr>
              <a:t>into</a:t>
            </a:r>
            <a:r>
              <a:rPr lang="en-US" sz="2070" spc="88" dirty="0" smtClean="0">
                <a:latin typeface="Arial"/>
                <a:cs typeface="Arial"/>
              </a:rPr>
              <a:t> </a:t>
            </a:r>
            <a:r>
              <a:rPr lang="en-US" sz="2070" spc="-16" dirty="0" smtClean="0">
                <a:latin typeface="Arial"/>
                <a:cs typeface="Arial"/>
              </a:rPr>
              <a:t>anothe</a:t>
            </a:r>
            <a:r>
              <a:rPr lang="en-US" sz="2070" spc="-124" dirty="0" smtClean="0">
                <a:latin typeface="Arial"/>
                <a:cs typeface="Arial"/>
              </a:rPr>
              <a:t>r</a:t>
            </a:r>
            <a:r>
              <a:rPr lang="en-US" sz="2070" spc="-10" dirty="0" smtClean="0">
                <a:latin typeface="Arial"/>
                <a:cs typeface="Arial"/>
              </a:rPr>
              <a:t>.</a:t>
            </a:r>
            <a:endParaRPr lang="en-US" sz="2070" dirty="0" smtClean="0">
              <a:latin typeface="Arial"/>
              <a:cs typeface="Arial"/>
            </a:endParaRPr>
          </a:p>
          <a:p>
            <a:pPr marL="13143">
              <a:spcBef>
                <a:spcPts val="1599"/>
              </a:spcBef>
            </a:pPr>
            <a:r>
              <a:rPr lang="en-US" sz="2070" b="1" spc="-16" dirty="0" smtClean="0">
                <a:solidFill>
                  <a:srgbClr val="0066FF"/>
                </a:solidFill>
                <a:latin typeface="Arial"/>
                <a:cs typeface="Arial"/>
              </a:rPr>
              <a:t>Problems</a:t>
            </a:r>
            <a:r>
              <a:rPr lang="en-US" sz="2070" b="1" spc="67" dirty="0" smtClean="0">
                <a:solidFill>
                  <a:srgbClr val="0066FF"/>
                </a:solidFill>
                <a:latin typeface="Arial"/>
                <a:cs typeface="Arial"/>
              </a:rPr>
              <a:t> </a:t>
            </a:r>
            <a:r>
              <a:rPr lang="en-US" sz="2070" b="1" spc="-10" dirty="0" smtClean="0">
                <a:solidFill>
                  <a:srgbClr val="0066FF"/>
                </a:solidFill>
                <a:latin typeface="Arial"/>
                <a:cs typeface="Arial"/>
              </a:rPr>
              <a:t>with</a:t>
            </a:r>
            <a:r>
              <a:rPr lang="en-US" sz="2070" b="1" spc="67" dirty="0" smtClean="0">
                <a:solidFill>
                  <a:srgbClr val="0066FF"/>
                </a:solidFill>
                <a:latin typeface="Arial"/>
                <a:cs typeface="Arial"/>
              </a:rPr>
              <a:t> </a:t>
            </a:r>
            <a:r>
              <a:rPr lang="en-US" sz="2070" b="1" spc="-16" dirty="0" smtClean="0">
                <a:solidFill>
                  <a:srgbClr val="0066FF"/>
                </a:solidFill>
                <a:latin typeface="Arial"/>
                <a:cs typeface="Arial"/>
              </a:rPr>
              <a:t>using</a:t>
            </a:r>
            <a:r>
              <a:rPr lang="en-US" sz="2070" b="1" spc="67" dirty="0" smtClean="0">
                <a:solidFill>
                  <a:srgbClr val="0066FF"/>
                </a:solidFill>
                <a:latin typeface="Arial"/>
                <a:cs typeface="Arial"/>
              </a:rPr>
              <a:t> </a:t>
            </a:r>
            <a:r>
              <a:rPr lang="en-US" sz="2070" b="1" spc="-16" dirty="0" smtClean="0">
                <a:solidFill>
                  <a:srgbClr val="0066FF"/>
                </a:solidFill>
                <a:latin typeface="Arial"/>
                <a:cs typeface="Arial"/>
              </a:rPr>
              <a:t>.OBJ</a:t>
            </a:r>
            <a:r>
              <a:rPr lang="en-US" sz="2070" b="1" spc="67" dirty="0" smtClean="0">
                <a:solidFill>
                  <a:srgbClr val="0066FF"/>
                </a:solidFill>
                <a:latin typeface="Arial"/>
                <a:cs typeface="Arial"/>
              </a:rPr>
              <a:t> </a:t>
            </a:r>
            <a:r>
              <a:rPr lang="en-US" sz="2070" b="1" spc="-10" dirty="0" smtClean="0">
                <a:solidFill>
                  <a:srgbClr val="0066FF"/>
                </a:solidFill>
                <a:latin typeface="Arial"/>
                <a:cs typeface="Arial"/>
              </a:rPr>
              <a:t>files:</a:t>
            </a:r>
            <a:endParaRPr lang="en-US" sz="2070" dirty="0" smtClean="0">
              <a:latin typeface="Arial"/>
              <a:cs typeface="Arial"/>
            </a:endParaRPr>
          </a:p>
          <a:p>
            <a:pPr marL="536901" marR="97260" indent="-523758" algn="just">
              <a:lnSpc>
                <a:spcPts val="2266"/>
              </a:lnSpc>
              <a:spcBef>
                <a:spcPts val="1071"/>
              </a:spcBef>
              <a:buFont typeface="Arial"/>
              <a:buChar char="•"/>
              <a:tabLst>
                <a:tab pos="536901" algn="l"/>
              </a:tabLst>
            </a:pPr>
            <a:r>
              <a:rPr lang="en-US" sz="2070" spc="-129" dirty="0" smtClean="0">
                <a:latin typeface="Arial"/>
                <a:cs typeface="Arial"/>
              </a:rPr>
              <a:t>T</a:t>
            </a:r>
            <a:r>
              <a:rPr lang="en-US" sz="2070" spc="-10" dirty="0" smtClean="0">
                <a:latin typeface="Arial"/>
                <a:cs typeface="Arial"/>
              </a:rPr>
              <a:t>ypically</a:t>
            </a:r>
            <a:r>
              <a:rPr lang="en-US" sz="2070" spc="41" dirty="0" smtClean="0">
                <a:latin typeface="Arial"/>
                <a:cs typeface="Arial"/>
              </a:rPr>
              <a:t> </a:t>
            </a:r>
            <a:r>
              <a:rPr lang="en-US" sz="2070" spc="-16" dirty="0" smtClean="0">
                <a:latin typeface="Arial"/>
                <a:cs typeface="Arial"/>
              </a:rPr>
              <a:t>when</a:t>
            </a:r>
            <a:r>
              <a:rPr lang="en-US" sz="2070" spc="41" dirty="0" smtClean="0">
                <a:latin typeface="Arial"/>
                <a:cs typeface="Arial"/>
              </a:rPr>
              <a:t> </a:t>
            </a:r>
            <a:r>
              <a:rPr lang="en-US" sz="2070" spc="-16" dirty="0" smtClean="0">
                <a:latin typeface="Arial"/>
                <a:cs typeface="Arial"/>
              </a:rPr>
              <a:t>you</a:t>
            </a:r>
            <a:r>
              <a:rPr lang="en-US" sz="2070" spc="41" dirty="0" smtClean="0">
                <a:latin typeface="Arial"/>
                <a:cs typeface="Arial"/>
              </a:rPr>
              <a:t> </a:t>
            </a:r>
            <a:r>
              <a:rPr lang="en-US" sz="2070" spc="-10" dirty="0" smtClean="0">
                <a:latin typeface="Arial"/>
                <a:cs typeface="Arial"/>
              </a:rPr>
              <a:t>import</a:t>
            </a:r>
            <a:r>
              <a:rPr lang="en-US" sz="2070" spc="41" dirty="0" smtClean="0">
                <a:latin typeface="Arial"/>
                <a:cs typeface="Arial"/>
              </a:rPr>
              <a:t> </a:t>
            </a:r>
            <a:r>
              <a:rPr lang="en-US" sz="2070" spc="-10" dirty="0" smtClean="0">
                <a:latin typeface="Arial"/>
                <a:cs typeface="Arial"/>
              </a:rPr>
              <a:t>the</a:t>
            </a:r>
            <a:r>
              <a:rPr lang="en-US" sz="2070" spc="41" dirty="0" smtClean="0">
                <a:latin typeface="Arial"/>
                <a:cs typeface="Arial"/>
              </a:rPr>
              <a:t> </a:t>
            </a:r>
            <a:r>
              <a:rPr lang="en-US" sz="2070" spc="-16" dirty="0" smtClean="0">
                <a:latin typeface="Arial"/>
                <a:cs typeface="Arial"/>
              </a:rPr>
              <a:t>.OBJ</a:t>
            </a:r>
            <a:r>
              <a:rPr lang="en-US" sz="2070" spc="41" dirty="0" smtClean="0">
                <a:latin typeface="Arial"/>
                <a:cs typeface="Arial"/>
              </a:rPr>
              <a:t> </a:t>
            </a:r>
            <a:r>
              <a:rPr lang="en-US" sz="2070" spc="-16" dirty="0" smtClean="0">
                <a:latin typeface="Arial"/>
                <a:cs typeface="Arial"/>
              </a:rPr>
              <a:t>you</a:t>
            </a:r>
            <a:r>
              <a:rPr lang="en-US" sz="2070" spc="41" dirty="0" smtClean="0">
                <a:latin typeface="Arial"/>
                <a:cs typeface="Arial"/>
              </a:rPr>
              <a:t> </a:t>
            </a:r>
            <a:r>
              <a:rPr lang="en-US" sz="2070" spc="-16" dirty="0" smtClean="0">
                <a:latin typeface="Arial"/>
                <a:cs typeface="Arial"/>
              </a:rPr>
              <a:t>use</a:t>
            </a:r>
            <a:r>
              <a:rPr lang="en-US" sz="2070" spc="41" dirty="0" smtClean="0">
                <a:latin typeface="Arial"/>
                <a:cs typeface="Arial"/>
              </a:rPr>
              <a:t> </a:t>
            </a:r>
            <a:r>
              <a:rPr lang="en-US" sz="2070" spc="-10" dirty="0" smtClean="0">
                <a:latin typeface="Arial"/>
                <a:cs typeface="Arial"/>
              </a:rPr>
              <a:t>the</a:t>
            </a:r>
            <a:r>
              <a:rPr lang="en-US" sz="2070" spc="41" dirty="0" smtClean="0">
                <a:latin typeface="Arial"/>
                <a:cs typeface="Arial"/>
              </a:rPr>
              <a:t> </a:t>
            </a:r>
            <a:r>
              <a:rPr lang="en-US" sz="2070" i="1" spc="-10" dirty="0" smtClean="0">
                <a:latin typeface="Arial"/>
                <a:cs typeface="Arial"/>
              </a:rPr>
              <a:t>Class</a:t>
            </a:r>
            <a:r>
              <a:rPr lang="en-US" sz="2070" i="1" spc="41" dirty="0" smtClean="0">
                <a:latin typeface="Arial"/>
                <a:cs typeface="Arial"/>
              </a:rPr>
              <a:t> </a:t>
            </a:r>
            <a:r>
              <a:rPr lang="en-US" sz="2070" i="1" spc="-10" dirty="0" smtClean="0">
                <a:latin typeface="Arial"/>
                <a:cs typeface="Arial"/>
              </a:rPr>
              <a:t>Library</a:t>
            </a:r>
            <a:r>
              <a:rPr lang="en-US" sz="2070" i="1" dirty="0" smtClean="0">
                <a:latin typeface="Arial"/>
                <a:cs typeface="Arial"/>
              </a:rPr>
              <a:t>   </a:t>
            </a:r>
            <a:r>
              <a:rPr lang="en-US" sz="2070" i="1" spc="-21" dirty="0" smtClean="0">
                <a:latin typeface="Arial"/>
                <a:cs typeface="Arial"/>
              </a:rPr>
              <a:t> </a:t>
            </a:r>
            <a:r>
              <a:rPr lang="en-US" sz="2070" spc="-10" dirty="0" smtClean="0">
                <a:latin typeface="Arial"/>
                <a:cs typeface="Arial"/>
              </a:rPr>
              <a:t>objects</a:t>
            </a:r>
            <a:r>
              <a:rPr lang="en-US" sz="2070" spc="41" dirty="0" smtClean="0">
                <a:latin typeface="Arial"/>
                <a:cs typeface="Arial"/>
              </a:rPr>
              <a:t> </a:t>
            </a:r>
            <a:r>
              <a:rPr lang="en-US" sz="2070" spc="-10" dirty="0" smtClean="0">
                <a:latin typeface="Arial"/>
                <a:cs typeface="Arial"/>
              </a:rPr>
              <a:t>of the</a:t>
            </a:r>
            <a:r>
              <a:rPr lang="en-US" sz="2070" spc="47" dirty="0" smtClean="0">
                <a:latin typeface="Arial"/>
                <a:cs typeface="Arial"/>
              </a:rPr>
              <a:t> </a:t>
            </a:r>
            <a:r>
              <a:rPr lang="en-US" sz="2070" spc="-16" dirty="0" smtClean="0">
                <a:latin typeface="Arial"/>
                <a:cs typeface="Arial"/>
              </a:rPr>
              <a:t>new</a:t>
            </a:r>
            <a:r>
              <a:rPr lang="en-US" sz="2070" spc="47" dirty="0" smtClean="0">
                <a:latin typeface="Arial"/>
                <a:cs typeface="Arial"/>
              </a:rPr>
              <a:t> </a:t>
            </a:r>
            <a:r>
              <a:rPr lang="en-US" sz="2070" spc="-16" dirty="0" smtClean="0">
                <a:latin typeface="Arial"/>
                <a:cs typeface="Arial"/>
              </a:rPr>
              <a:t>.SPP</a:t>
            </a:r>
            <a:r>
              <a:rPr lang="en-US" sz="2070" spc="47" dirty="0" smtClean="0">
                <a:latin typeface="Arial"/>
                <a:cs typeface="Arial"/>
              </a:rPr>
              <a:t> </a:t>
            </a:r>
            <a:r>
              <a:rPr lang="en-US" sz="2070" spc="-10" dirty="0" smtClean="0">
                <a:latin typeface="Arial"/>
                <a:cs typeface="Arial"/>
              </a:rPr>
              <a:t>file</a:t>
            </a:r>
            <a:r>
              <a:rPr lang="en-US" sz="2070" spc="47" dirty="0" smtClean="0">
                <a:latin typeface="Arial"/>
                <a:cs typeface="Arial"/>
              </a:rPr>
              <a:t> </a:t>
            </a:r>
            <a:r>
              <a:rPr lang="en-US" sz="2070" spc="-10" dirty="0" smtClean="0">
                <a:latin typeface="Arial"/>
                <a:cs typeface="Arial"/>
              </a:rPr>
              <a:t>(using</a:t>
            </a:r>
            <a:r>
              <a:rPr lang="en-US" sz="2070" spc="47" dirty="0" smtClean="0">
                <a:latin typeface="Arial"/>
                <a:cs typeface="Arial"/>
              </a:rPr>
              <a:t> </a:t>
            </a:r>
            <a:r>
              <a:rPr lang="en-US" sz="2070" b="1" spc="-16" dirty="0" smtClean="0">
                <a:solidFill>
                  <a:srgbClr val="0066FF"/>
                </a:solidFill>
                <a:latin typeface="Arial"/>
                <a:cs typeface="Arial"/>
              </a:rPr>
              <a:t>Save</a:t>
            </a:r>
            <a:r>
              <a:rPr lang="en-US" sz="2070" b="1" spc="47" dirty="0" smtClean="0">
                <a:solidFill>
                  <a:srgbClr val="0066FF"/>
                </a:solidFill>
                <a:latin typeface="Arial"/>
                <a:cs typeface="Arial"/>
              </a:rPr>
              <a:t> </a:t>
            </a:r>
            <a:r>
              <a:rPr lang="en-US" sz="2070" b="1" spc="-10" dirty="0" smtClean="0">
                <a:solidFill>
                  <a:srgbClr val="0066FF"/>
                </a:solidFill>
                <a:latin typeface="Arial"/>
                <a:cs typeface="Arial"/>
              </a:rPr>
              <a:t>/</a:t>
            </a:r>
            <a:r>
              <a:rPr lang="en-US" sz="2070" b="1" spc="47" dirty="0" smtClean="0">
                <a:solidFill>
                  <a:srgbClr val="0066FF"/>
                </a:solidFill>
                <a:latin typeface="Arial"/>
                <a:cs typeface="Arial"/>
              </a:rPr>
              <a:t> </a:t>
            </a:r>
            <a:r>
              <a:rPr lang="en-US" sz="2070" b="1" spc="-16" dirty="0" smtClean="0">
                <a:solidFill>
                  <a:srgbClr val="0066FF"/>
                </a:solidFill>
                <a:latin typeface="Arial"/>
                <a:cs typeface="Arial"/>
              </a:rPr>
              <a:t>Load</a:t>
            </a:r>
            <a:r>
              <a:rPr lang="en-US" sz="2070" b="1" spc="47" dirty="0" smtClean="0">
                <a:solidFill>
                  <a:srgbClr val="0066FF"/>
                </a:solidFill>
                <a:latin typeface="Arial"/>
                <a:cs typeface="Arial"/>
              </a:rPr>
              <a:t> </a:t>
            </a:r>
            <a:r>
              <a:rPr lang="en-US" sz="2070" b="1" spc="-21" dirty="0" smtClean="0">
                <a:solidFill>
                  <a:srgbClr val="0066FF"/>
                </a:solidFill>
                <a:latin typeface="Arial"/>
                <a:cs typeface="Arial"/>
              </a:rPr>
              <a:t>→</a:t>
            </a:r>
            <a:r>
              <a:rPr lang="en-US" sz="2070" b="1" spc="47" dirty="0" smtClean="0">
                <a:solidFill>
                  <a:srgbClr val="0066FF"/>
                </a:solidFill>
                <a:latin typeface="Arial"/>
                <a:cs typeface="Arial"/>
              </a:rPr>
              <a:t> </a:t>
            </a:r>
            <a:r>
              <a:rPr lang="en-US" sz="2070" b="1" spc="-16" dirty="0" smtClean="0">
                <a:solidFill>
                  <a:srgbClr val="0066FF"/>
                </a:solidFill>
                <a:latin typeface="Arial"/>
                <a:cs typeface="Arial"/>
              </a:rPr>
              <a:t>Load</a:t>
            </a:r>
            <a:r>
              <a:rPr lang="en-US" sz="2070" b="1" spc="47" dirty="0" smtClean="0">
                <a:solidFill>
                  <a:srgbClr val="0066FF"/>
                </a:solidFill>
                <a:latin typeface="Arial"/>
                <a:cs typeface="Arial"/>
              </a:rPr>
              <a:t> </a:t>
            </a:r>
            <a:r>
              <a:rPr lang="en-US" sz="2070" b="1" spc="-16" dirty="0" smtClean="0">
                <a:solidFill>
                  <a:srgbClr val="0066FF"/>
                </a:solidFill>
                <a:latin typeface="Arial"/>
                <a:cs typeface="Arial"/>
              </a:rPr>
              <a:t>Object</a:t>
            </a:r>
            <a:r>
              <a:rPr lang="en-US" sz="2070" spc="-10" dirty="0" smtClean="0">
                <a:latin typeface="Arial"/>
                <a:cs typeface="Arial"/>
              </a:rPr>
              <a:t>).</a:t>
            </a:r>
            <a:r>
              <a:rPr lang="en-US" sz="2070" dirty="0" smtClean="0">
                <a:latin typeface="Arial"/>
                <a:cs typeface="Arial"/>
              </a:rPr>
              <a:t> </a:t>
            </a:r>
            <a:r>
              <a:rPr lang="en-US" sz="2070" spc="-243" dirty="0" smtClean="0">
                <a:latin typeface="Arial"/>
                <a:cs typeface="Arial"/>
              </a:rPr>
              <a:t> </a:t>
            </a:r>
            <a:r>
              <a:rPr lang="en-US" sz="2070" spc="-10" dirty="0" smtClean="0">
                <a:latin typeface="Arial"/>
                <a:cs typeface="Arial"/>
              </a:rPr>
              <a:t>This</a:t>
            </a:r>
            <a:r>
              <a:rPr lang="en-US" sz="2070" spc="47" dirty="0" smtClean="0">
                <a:latin typeface="Arial"/>
                <a:cs typeface="Arial"/>
              </a:rPr>
              <a:t> </a:t>
            </a:r>
            <a:r>
              <a:rPr lang="en-US" sz="2070" spc="-16" dirty="0" smtClean="0">
                <a:latin typeface="Arial"/>
                <a:cs typeface="Arial"/>
              </a:rPr>
              <a:t>may</a:t>
            </a:r>
            <a:r>
              <a:rPr lang="en-US" sz="2070" spc="47" dirty="0" smtClean="0">
                <a:latin typeface="Arial"/>
                <a:cs typeface="Arial"/>
              </a:rPr>
              <a:t> </a:t>
            </a:r>
            <a:r>
              <a:rPr lang="en-US" sz="2070" spc="-16" dirty="0" smtClean="0">
                <a:latin typeface="Arial"/>
                <a:cs typeface="Arial"/>
              </a:rPr>
              <a:t>change</a:t>
            </a:r>
            <a:r>
              <a:rPr lang="en-US" sz="2070" spc="-10" dirty="0" smtClean="0">
                <a:latin typeface="Arial"/>
                <a:cs typeface="Arial"/>
              </a:rPr>
              <a:t> the</a:t>
            </a:r>
            <a:r>
              <a:rPr lang="en-US" sz="2070" spc="67" dirty="0" smtClean="0">
                <a:latin typeface="Arial"/>
                <a:cs typeface="Arial"/>
              </a:rPr>
              <a:t> </a:t>
            </a:r>
            <a:r>
              <a:rPr lang="en-US" sz="2070" spc="-10" dirty="0" smtClean="0">
                <a:latin typeface="Arial"/>
                <a:cs typeface="Arial"/>
              </a:rPr>
              <a:t>behavior</a:t>
            </a:r>
            <a:r>
              <a:rPr lang="en-US" sz="2070" spc="67" dirty="0" smtClean="0">
                <a:latin typeface="Arial"/>
                <a:cs typeface="Arial"/>
              </a:rPr>
              <a:t> </a:t>
            </a:r>
            <a:r>
              <a:rPr lang="en-US" sz="2070" spc="-10" dirty="0" smtClean="0">
                <a:latin typeface="Arial"/>
                <a:cs typeface="Arial"/>
              </a:rPr>
              <a:t>of</a:t>
            </a:r>
            <a:r>
              <a:rPr lang="en-US" sz="2070" spc="67" dirty="0" smtClean="0">
                <a:latin typeface="Arial"/>
                <a:cs typeface="Arial"/>
              </a:rPr>
              <a:t> </a:t>
            </a:r>
            <a:r>
              <a:rPr lang="en-US" sz="2070" spc="-10" dirty="0" smtClean="0">
                <a:latin typeface="Arial"/>
                <a:cs typeface="Arial"/>
              </a:rPr>
              <a:t>our</a:t>
            </a:r>
            <a:r>
              <a:rPr lang="en-US" sz="2070" spc="67" dirty="0" smtClean="0">
                <a:latin typeface="Arial"/>
                <a:cs typeface="Arial"/>
              </a:rPr>
              <a:t> </a:t>
            </a:r>
            <a:r>
              <a:rPr lang="en-US" sz="2070" spc="-16" dirty="0" smtClean="0">
                <a:latin typeface="Arial"/>
                <a:cs typeface="Arial"/>
              </a:rPr>
              <a:t>custom</a:t>
            </a:r>
            <a:r>
              <a:rPr lang="en-US" sz="2070" spc="67" dirty="0" smtClean="0">
                <a:latin typeface="Arial"/>
                <a:cs typeface="Arial"/>
              </a:rPr>
              <a:t> </a:t>
            </a:r>
            <a:r>
              <a:rPr lang="en-US" sz="2070" spc="-10" dirty="0" smtClean="0">
                <a:latin typeface="Arial"/>
                <a:cs typeface="Arial"/>
              </a:rPr>
              <a:t>object.</a:t>
            </a:r>
            <a:endParaRPr lang="en-US" sz="2070" dirty="0" smtClean="0">
              <a:latin typeface="Arial"/>
              <a:cs typeface="Arial"/>
            </a:endParaRPr>
          </a:p>
          <a:p>
            <a:pPr>
              <a:lnSpc>
                <a:spcPts val="2380"/>
              </a:lnSpc>
              <a:spcBef>
                <a:spcPts val="95"/>
              </a:spcBef>
              <a:buFont typeface="Arial"/>
              <a:buChar char="•"/>
            </a:pPr>
            <a:endParaRPr lang="en-US" sz="2380" dirty="0" smtClean="0"/>
          </a:p>
          <a:p>
            <a:pPr marL="536901" marR="181377" indent="-523758">
              <a:lnSpc>
                <a:spcPts val="2266"/>
              </a:lnSpc>
              <a:buFont typeface="Arial"/>
              <a:buChar char="•"/>
              <a:tabLst>
                <a:tab pos="536901" algn="l"/>
              </a:tabLst>
            </a:pPr>
            <a:r>
              <a:rPr lang="en-US" sz="2070" spc="-16" dirty="0" smtClean="0">
                <a:latin typeface="Arial"/>
                <a:cs typeface="Arial"/>
              </a:rPr>
              <a:t>When</a:t>
            </a:r>
            <a:r>
              <a:rPr lang="en-US" sz="2070" spc="52" dirty="0" smtClean="0">
                <a:latin typeface="Arial"/>
                <a:cs typeface="Arial"/>
              </a:rPr>
              <a:t> </a:t>
            </a:r>
            <a:r>
              <a:rPr lang="en-US" sz="2070" spc="-16" dirty="0" smtClean="0">
                <a:latin typeface="Arial"/>
                <a:cs typeface="Arial"/>
              </a:rPr>
              <a:t>changes</a:t>
            </a:r>
            <a:r>
              <a:rPr lang="en-US" sz="2070" spc="52" dirty="0" smtClean="0">
                <a:latin typeface="Arial"/>
                <a:cs typeface="Arial"/>
              </a:rPr>
              <a:t> </a:t>
            </a:r>
            <a:r>
              <a:rPr lang="en-US" sz="2070" spc="-10" dirty="0" smtClean="0">
                <a:latin typeface="Arial"/>
                <a:cs typeface="Arial"/>
              </a:rPr>
              <a:t>are</a:t>
            </a:r>
            <a:r>
              <a:rPr lang="en-US" sz="2070" spc="52" dirty="0" smtClean="0">
                <a:latin typeface="Arial"/>
                <a:cs typeface="Arial"/>
              </a:rPr>
              <a:t> </a:t>
            </a:r>
            <a:r>
              <a:rPr lang="en-US" sz="2070" spc="-16" dirty="0" smtClean="0">
                <a:latin typeface="Arial"/>
                <a:cs typeface="Arial"/>
              </a:rPr>
              <a:t>made</a:t>
            </a:r>
            <a:r>
              <a:rPr lang="en-US" sz="2070" spc="52" dirty="0" smtClean="0">
                <a:latin typeface="Arial"/>
                <a:cs typeface="Arial"/>
              </a:rPr>
              <a:t> </a:t>
            </a:r>
            <a:r>
              <a:rPr lang="en-US" sz="2070" spc="-10" dirty="0" smtClean="0">
                <a:latin typeface="Arial"/>
                <a:cs typeface="Arial"/>
              </a:rPr>
              <a:t>to</a:t>
            </a:r>
            <a:r>
              <a:rPr lang="en-US" sz="2070" spc="52" dirty="0" smtClean="0">
                <a:latin typeface="Arial"/>
                <a:cs typeface="Arial"/>
              </a:rPr>
              <a:t> </a:t>
            </a:r>
            <a:r>
              <a:rPr lang="en-US" sz="2070" spc="-10" dirty="0" smtClean="0">
                <a:latin typeface="Arial"/>
                <a:cs typeface="Arial"/>
              </a:rPr>
              <a:t>the</a:t>
            </a:r>
            <a:r>
              <a:rPr lang="en-US" sz="2070" spc="52" dirty="0" smtClean="0">
                <a:latin typeface="Arial"/>
                <a:cs typeface="Arial"/>
              </a:rPr>
              <a:t> </a:t>
            </a:r>
            <a:r>
              <a:rPr lang="en-US" sz="2070" spc="-10" dirty="0" smtClean="0">
                <a:latin typeface="Arial"/>
                <a:cs typeface="Arial"/>
              </a:rPr>
              <a:t>“original”</a:t>
            </a:r>
            <a:r>
              <a:rPr lang="en-US" sz="2070" spc="52" dirty="0" smtClean="0">
                <a:latin typeface="Arial"/>
                <a:cs typeface="Arial"/>
              </a:rPr>
              <a:t> </a:t>
            </a:r>
            <a:r>
              <a:rPr lang="en-US" sz="2070" spc="-10" dirty="0" smtClean="0">
                <a:latin typeface="Arial"/>
                <a:cs typeface="Arial"/>
              </a:rPr>
              <a:t>objects,</a:t>
            </a:r>
            <a:r>
              <a:rPr lang="en-US" sz="2070" spc="67" dirty="0" smtClean="0">
                <a:latin typeface="Arial"/>
                <a:cs typeface="Arial"/>
              </a:rPr>
              <a:t> </a:t>
            </a:r>
            <a:r>
              <a:rPr lang="en-US" sz="2070" spc="-10" dirty="0" smtClean="0">
                <a:latin typeface="Arial"/>
                <a:cs typeface="Arial"/>
              </a:rPr>
              <a:t>there</a:t>
            </a:r>
            <a:r>
              <a:rPr lang="en-US" sz="2070" spc="52" dirty="0" smtClean="0">
                <a:latin typeface="Arial"/>
                <a:cs typeface="Arial"/>
              </a:rPr>
              <a:t> </a:t>
            </a:r>
            <a:r>
              <a:rPr lang="en-US" sz="2070" spc="-10" dirty="0" smtClean="0">
                <a:latin typeface="Arial"/>
                <a:cs typeface="Arial"/>
              </a:rPr>
              <a:t>is</a:t>
            </a:r>
            <a:r>
              <a:rPr lang="en-US" sz="2070" spc="52" dirty="0" smtClean="0">
                <a:latin typeface="Arial"/>
                <a:cs typeface="Arial"/>
              </a:rPr>
              <a:t> </a:t>
            </a:r>
            <a:r>
              <a:rPr lang="en-US" sz="2070" spc="-16" dirty="0" smtClean="0">
                <a:latin typeface="Arial"/>
                <a:cs typeface="Arial"/>
              </a:rPr>
              <a:t>no</a:t>
            </a:r>
            <a:r>
              <a:rPr lang="en-US" sz="2070" spc="52" dirty="0" smtClean="0">
                <a:latin typeface="Arial"/>
                <a:cs typeface="Arial"/>
              </a:rPr>
              <a:t> </a:t>
            </a:r>
            <a:r>
              <a:rPr lang="en-US" sz="2070" spc="-16" dirty="0" smtClean="0">
                <a:latin typeface="Arial"/>
                <a:cs typeface="Arial"/>
              </a:rPr>
              <a:t>mechanism</a:t>
            </a:r>
            <a:r>
              <a:rPr lang="en-US" sz="2070" spc="-10" dirty="0" smtClean="0">
                <a:latin typeface="Arial"/>
                <a:cs typeface="Arial"/>
              </a:rPr>
              <a:t> to</a:t>
            </a:r>
            <a:r>
              <a:rPr lang="en-US" sz="2070" spc="52" dirty="0" smtClean="0">
                <a:latin typeface="Arial"/>
                <a:cs typeface="Arial"/>
              </a:rPr>
              <a:t> </a:t>
            </a:r>
            <a:r>
              <a:rPr lang="en-US" sz="2070" spc="-10" dirty="0" smtClean="0">
                <a:latin typeface="Arial"/>
                <a:cs typeface="Arial"/>
              </a:rPr>
              <a:t>notify</a:t>
            </a:r>
            <a:r>
              <a:rPr lang="en-US" sz="2070" spc="52" dirty="0" smtClean="0">
                <a:latin typeface="Arial"/>
                <a:cs typeface="Arial"/>
              </a:rPr>
              <a:t> </a:t>
            </a:r>
            <a:r>
              <a:rPr lang="en-US" sz="2070" spc="-10" dirty="0" smtClean="0">
                <a:latin typeface="Arial"/>
                <a:cs typeface="Arial"/>
              </a:rPr>
              <a:t>the</a:t>
            </a:r>
            <a:r>
              <a:rPr lang="en-US" sz="2070" spc="52" dirty="0" smtClean="0">
                <a:latin typeface="Arial"/>
                <a:cs typeface="Arial"/>
              </a:rPr>
              <a:t> </a:t>
            </a:r>
            <a:r>
              <a:rPr lang="en-US" sz="2070" spc="-10" dirty="0" smtClean="0">
                <a:latin typeface="Arial"/>
                <a:cs typeface="Arial"/>
              </a:rPr>
              <a:t>users</a:t>
            </a:r>
            <a:r>
              <a:rPr lang="en-US" sz="2070" spc="52" dirty="0" smtClean="0">
                <a:latin typeface="Arial"/>
                <a:cs typeface="Arial"/>
              </a:rPr>
              <a:t> </a:t>
            </a:r>
            <a:r>
              <a:rPr lang="en-US" sz="2070" spc="-10" dirty="0" smtClean="0">
                <a:latin typeface="Arial"/>
                <a:cs typeface="Arial"/>
              </a:rPr>
              <a:t>of</a:t>
            </a:r>
            <a:r>
              <a:rPr lang="en-US" sz="2070" spc="52" dirty="0" smtClean="0">
                <a:latin typeface="Arial"/>
                <a:cs typeface="Arial"/>
              </a:rPr>
              <a:t> </a:t>
            </a:r>
            <a:r>
              <a:rPr lang="en-US" sz="2070" spc="-10" dirty="0" smtClean="0">
                <a:latin typeface="Arial"/>
                <a:cs typeface="Arial"/>
              </a:rPr>
              <a:t>the</a:t>
            </a:r>
            <a:r>
              <a:rPr lang="en-US" sz="2070" spc="52" dirty="0" smtClean="0">
                <a:latin typeface="Arial"/>
                <a:cs typeface="Arial"/>
              </a:rPr>
              <a:t> </a:t>
            </a:r>
            <a:r>
              <a:rPr lang="en-US" sz="2070" spc="-16" dirty="0" smtClean="0">
                <a:latin typeface="Arial"/>
                <a:cs typeface="Arial"/>
              </a:rPr>
              <a:t>new</a:t>
            </a:r>
            <a:r>
              <a:rPr lang="en-US" sz="2070" spc="52" dirty="0" smtClean="0">
                <a:latin typeface="Arial"/>
                <a:cs typeface="Arial"/>
              </a:rPr>
              <a:t> </a:t>
            </a:r>
            <a:r>
              <a:rPr lang="en-US" sz="2070" spc="-16" dirty="0" smtClean="0">
                <a:latin typeface="Arial"/>
                <a:cs typeface="Arial"/>
              </a:rPr>
              <a:t>model</a:t>
            </a:r>
            <a:r>
              <a:rPr lang="en-US" sz="2070" spc="52" dirty="0" smtClean="0">
                <a:latin typeface="Arial"/>
                <a:cs typeface="Arial"/>
              </a:rPr>
              <a:t> </a:t>
            </a:r>
            <a:r>
              <a:rPr lang="en-US" sz="2070" spc="-10" dirty="0" smtClean="0">
                <a:latin typeface="Arial"/>
                <a:cs typeface="Arial"/>
              </a:rPr>
              <a:t>file</a:t>
            </a:r>
            <a:r>
              <a:rPr lang="en-US" sz="2070" spc="52" dirty="0" smtClean="0">
                <a:latin typeface="Arial"/>
                <a:cs typeface="Arial"/>
              </a:rPr>
              <a:t> </a:t>
            </a:r>
            <a:r>
              <a:rPr lang="en-US" sz="2070" spc="-10" dirty="0" smtClean="0">
                <a:latin typeface="Arial"/>
                <a:cs typeface="Arial"/>
              </a:rPr>
              <a:t>that</a:t>
            </a:r>
            <a:r>
              <a:rPr lang="en-US" sz="2070" spc="52" dirty="0" smtClean="0">
                <a:latin typeface="Arial"/>
                <a:cs typeface="Arial"/>
              </a:rPr>
              <a:t> </a:t>
            </a:r>
            <a:r>
              <a:rPr lang="en-US" sz="2070" spc="-10" dirty="0" smtClean="0">
                <a:latin typeface="Arial"/>
                <a:cs typeface="Arial"/>
              </a:rPr>
              <a:t>they</a:t>
            </a:r>
            <a:r>
              <a:rPr lang="en-US" sz="2070" spc="52" dirty="0" smtClean="0">
                <a:latin typeface="Arial"/>
                <a:cs typeface="Arial"/>
              </a:rPr>
              <a:t> </a:t>
            </a:r>
            <a:r>
              <a:rPr lang="en-US" sz="2070" spc="-10" dirty="0" smtClean="0">
                <a:latin typeface="Arial"/>
                <a:cs typeface="Arial"/>
              </a:rPr>
              <a:t>should</a:t>
            </a:r>
            <a:r>
              <a:rPr lang="en-US" sz="2070" spc="52" dirty="0" smtClean="0">
                <a:latin typeface="Arial"/>
                <a:cs typeface="Arial"/>
              </a:rPr>
              <a:t> </a:t>
            </a:r>
            <a:r>
              <a:rPr lang="en-US" sz="2070" spc="-10" dirty="0" smtClean="0">
                <a:latin typeface="Arial"/>
                <a:cs typeface="Arial"/>
              </a:rPr>
              <a:t>import</a:t>
            </a:r>
            <a:r>
              <a:rPr lang="en-US" sz="2070" spc="52" dirty="0" smtClean="0">
                <a:latin typeface="Arial"/>
                <a:cs typeface="Arial"/>
              </a:rPr>
              <a:t> </a:t>
            </a:r>
            <a:r>
              <a:rPr lang="en-US" sz="2070" spc="-10" dirty="0" smtClean="0">
                <a:latin typeface="Arial"/>
                <a:cs typeface="Arial"/>
              </a:rPr>
              <a:t>the</a:t>
            </a:r>
            <a:r>
              <a:rPr lang="en-US" sz="2070" spc="52" dirty="0" smtClean="0">
                <a:latin typeface="Arial"/>
                <a:cs typeface="Arial"/>
              </a:rPr>
              <a:t> </a:t>
            </a:r>
            <a:r>
              <a:rPr lang="en-US" sz="2070" spc="-10" dirty="0" smtClean="0">
                <a:latin typeface="Arial"/>
                <a:cs typeface="Arial"/>
              </a:rPr>
              <a:t>latest</a:t>
            </a:r>
            <a:endParaRPr lang="en-US" sz="2070" dirty="0" smtClean="0">
              <a:latin typeface="Arial"/>
              <a:cs typeface="Arial"/>
            </a:endParaRPr>
          </a:p>
          <a:p>
            <a:pPr marL="624303" indent="-88060">
              <a:lnSpc>
                <a:spcPts val="2230"/>
              </a:lnSpc>
            </a:pPr>
            <a:r>
              <a:rPr lang="en-US" sz="2070" spc="-16" dirty="0" smtClean="0">
                <a:latin typeface="Arial"/>
                <a:cs typeface="Arial"/>
              </a:rPr>
              <a:t>.OBJ</a:t>
            </a:r>
            <a:r>
              <a:rPr lang="en-US" sz="2070" spc="98" dirty="0" smtClean="0">
                <a:latin typeface="Arial"/>
                <a:cs typeface="Arial"/>
              </a:rPr>
              <a:t> </a:t>
            </a:r>
            <a:r>
              <a:rPr lang="en-US" sz="2070" spc="-10" dirty="0" smtClean="0">
                <a:latin typeface="Arial"/>
                <a:cs typeface="Arial"/>
              </a:rPr>
              <a:t>file</a:t>
            </a:r>
            <a:r>
              <a:rPr lang="en-US" sz="2070" spc="98" dirty="0" smtClean="0">
                <a:latin typeface="Arial"/>
                <a:cs typeface="Arial"/>
              </a:rPr>
              <a:t> </a:t>
            </a:r>
            <a:r>
              <a:rPr lang="en-US" sz="2070" spc="-10" dirty="0" smtClean="0">
                <a:latin typeface="Arial"/>
                <a:cs typeface="Arial"/>
              </a:rPr>
              <a:t>again.</a:t>
            </a:r>
            <a:endParaRPr lang="en-US" sz="2070" dirty="0" smtClean="0">
              <a:latin typeface="Arial"/>
              <a:cs typeface="Arial"/>
            </a:endParaRPr>
          </a:p>
          <a:p>
            <a:pPr>
              <a:lnSpc>
                <a:spcPts val="2277"/>
              </a:lnSpc>
              <a:spcBef>
                <a:spcPts val="34"/>
              </a:spcBef>
            </a:pPr>
            <a:endParaRPr lang="en-US" sz="2277" dirty="0" smtClean="0"/>
          </a:p>
          <a:p>
            <a:pPr marL="624303"/>
            <a:r>
              <a:rPr lang="en-US" sz="2070" b="1" spc="-16" dirty="0" smtClean="0">
                <a:solidFill>
                  <a:srgbClr val="0066FF"/>
                </a:solidFill>
                <a:latin typeface="Arial"/>
                <a:cs typeface="Arial"/>
              </a:rPr>
              <a:t>Note</a:t>
            </a:r>
            <a:endParaRPr lang="en-US" sz="2070" dirty="0" smtClean="0">
              <a:latin typeface="Arial"/>
              <a:cs typeface="Arial"/>
            </a:endParaRPr>
          </a:p>
          <a:p>
            <a:pPr marL="624303" marR="8543">
              <a:lnSpc>
                <a:spcPts val="2266"/>
              </a:lnSpc>
              <a:spcBef>
                <a:spcPts val="864"/>
              </a:spcBef>
            </a:pPr>
            <a:r>
              <a:rPr lang="en-US" sz="2070" spc="-16" dirty="0" smtClean="0">
                <a:latin typeface="Arial"/>
                <a:cs typeface="Arial"/>
              </a:rPr>
              <a:t>Both</a:t>
            </a:r>
            <a:r>
              <a:rPr lang="en-US" sz="2070" spc="26" dirty="0" smtClean="0">
                <a:latin typeface="Arial"/>
                <a:cs typeface="Arial"/>
              </a:rPr>
              <a:t> </a:t>
            </a:r>
            <a:r>
              <a:rPr lang="en-US" sz="2070" spc="-10" dirty="0" smtClean="0">
                <a:latin typeface="Arial"/>
                <a:cs typeface="Arial"/>
              </a:rPr>
              <a:t>of</a:t>
            </a:r>
            <a:r>
              <a:rPr lang="en-US" sz="2070" spc="26" dirty="0" smtClean="0">
                <a:latin typeface="Arial"/>
                <a:cs typeface="Arial"/>
              </a:rPr>
              <a:t> </a:t>
            </a:r>
            <a:r>
              <a:rPr lang="en-US" sz="2070" spc="-10" dirty="0" smtClean="0">
                <a:latin typeface="Arial"/>
                <a:cs typeface="Arial"/>
              </a:rPr>
              <a:t>these</a:t>
            </a:r>
            <a:r>
              <a:rPr lang="en-US" sz="2070" spc="26" dirty="0" smtClean="0">
                <a:latin typeface="Arial"/>
                <a:cs typeface="Arial"/>
              </a:rPr>
              <a:t> </a:t>
            </a:r>
            <a:r>
              <a:rPr lang="en-US" sz="2070" spc="-16" dirty="0" smtClean="0">
                <a:latin typeface="Arial"/>
                <a:cs typeface="Arial"/>
              </a:rPr>
              <a:t>problems</a:t>
            </a:r>
            <a:r>
              <a:rPr lang="en-US" sz="2070" spc="26" dirty="0" smtClean="0">
                <a:latin typeface="Arial"/>
                <a:cs typeface="Arial"/>
              </a:rPr>
              <a:t> </a:t>
            </a:r>
            <a:r>
              <a:rPr lang="en-US" sz="2070" spc="-10" dirty="0" smtClean="0">
                <a:latin typeface="Arial"/>
                <a:cs typeface="Arial"/>
              </a:rPr>
              <a:t>are</a:t>
            </a:r>
            <a:r>
              <a:rPr lang="en-US" sz="2070" spc="26" dirty="0" smtClean="0">
                <a:latin typeface="Arial"/>
                <a:cs typeface="Arial"/>
              </a:rPr>
              <a:t> </a:t>
            </a:r>
            <a:r>
              <a:rPr lang="en-US" sz="2070" spc="-16" dirty="0" smtClean="0">
                <a:latin typeface="Arial"/>
                <a:cs typeface="Arial"/>
              </a:rPr>
              <a:t>addressed</a:t>
            </a:r>
            <a:r>
              <a:rPr lang="en-US" sz="2070" spc="26" dirty="0" smtClean="0">
                <a:latin typeface="Arial"/>
                <a:cs typeface="Arial"/>
              </a:rPr>
              <a:t> </a:t>
            </a:r>
            <a:r>
              <a:rPr lang="en-US" sz="2070" spc="-10" dirty="0" smtClean="0">
                <a:latin typeface="Arial"/>
                <a:cs typeface="Arial"/>
              </a:rPr>
              <a:t>using</a:t>
            </a:r>
            <a:r>
              <a:rPr lang="en-US" sz="2070" spc="26" dirty="0" smtClean="0">
                <a:latin typeface="Arial"/>
                <a:cs typeface="Arial"/>
              </a:rPr>
              <a:t> </a:t>
            </a:r>
            <a:r>
              <a:rPr lang="en-US" sz="2070" spc="-10" dirty="0" smtClean="0">
                <a:latin typeface="Arial"/>
                <a:cs typeface="Arial"/>
              </a:rPr>
              <a:t>.LIB</a:t>
            </a:r>
            <a:r>
              <a:rPr lang="en-US" sz="2070" spc="26" dirty="0" smtClean="0">
                <a:latin typeface="Arial"/>
                <a:cs typeface="Arial"/>
              </a:rPr>
              <a:t> </a:t>
            </a:r>
            <a:r>
              <a:rPr lang="en-US" sz="2070" spc="-10" dirty="0" smtClean="0">
                <a:latin typeface="Arial"/>
                <a:cs typeface="Arial"/>
              </a:rPr>
              <a:t>files</a:t>
            </a:r>
            <a:r>
              <a:rPr lang="en-US" sz="2070" spc="26" dirty="0" smtClean="0">
                <a:latin typeface="Arial"/>
                <a:cs typeface="Arial"/>
              </a:rPr>
              <a:t> </a:t>
            </a:r>
            <a:r>
              <a:rPr lang="en-US" sz="2070" spc="-10" dirty="0" smtClean="0">
                <a:latin typeface="Arial"/>
                <a:cs typeface="Arial"/>
              </a:rPr>
              <a:t>are</a:t>
            </a:r>
            <a:r>
              <a:rPr lang="en-US" sz="2070" spc="26" dirty="0" smtClean="0">
                <a:latin typeface="Arial"/>
                <a:cs typeface="Arial"/>
              </a:rPr>
              <a:t> </a:t>
            </a:r>
            <a:r>
              <a:rPr lang="en-US" sz="2070" spc="-16" dirty="0" smtClean="0">
                <a:latin typeface="Arial"/>
                <a:cs typeface="Arial"/>
              </a:rPr>
              <a:t>be</a:t>
            </a:r>
            <a:r>
              <a:rPr lang="en-US" sz="2070" spc="26" dirty="0" smtClean="0">
                <a:latin typeface="Arial"/>
                <a:cs typeface="Arial"/>
              </a:rPr>
              <a:t> </a:t>
            </a:r>
            <a:r>
              <a:rPr lang="en-US" sz="2070" spc="-10" dirty="0" smtClean="0">
                <a:latin typeface="Arial"/>
                <a:cs typeface="Arial"/>
              </a:rPr>
              <a:t>discussed</a:t>
            </a:r>
            <a:r>
              <a:rPr lang="en-US" sz="2070" spc="26" dirty="0" smtClean="0">
                <a:latin typeface="Arial"/>
                <a:cs typeface="Arial"/>
              </a:rPr>
              <a:t> </a:t>
            </a:r>
            <a:r>
              <a:rPr lang="en-US" sz="2070" spc="-10" dirty="0" smtClean="0">
                <a:latin typeface="Arial"/>
                <a:cs typeface="Arial"/>
              </a:rPr>
              <a:t>in the</a:t>
            </a:r>
            <a:r>
              <a:rPr lang="en-US" sz="2070" spc="98" dirty="0" smtClean="0">
                <a:latin typeface="Arial"/>
                <a:cs typeface="Arial"/>
              </a:rPr>
              <a:t> </a:t>
            </a:r>
            <a:r>
              <a:rPr lang="en-US" sz="2070" spc="-10" dirty="0" smtClean="0">
                <a:latin typeface="Arial"/>
                <a:cs typeface="Arial"/>
              </a:rPr>
              <a:t>next</a:t>
            </a:r>
            <a:r>
              <a:rPr lang="en-US" sz="2070" spc="98" dirty="0" smtClean="0">
                <a:latin typeface="Arial"/>
                <a:cs typeface="Arial"/>
              </a:rPr>
              <a:t> </a:t>
            </a:r>
            <a:r>
              <a:rPr lang="en-US" sz="2070" spc="-10" dirty="0" smtClean="0">
                <a:latin typeface="Arial"/>
                <a:cs typeface="Arial"/>
              </a:rPr>
              <a:t>lesson.</a:t>
            </a:r>
            <a:endParaRPr lang="en-US" sz="2070" dirty="0">
              <a:latin typeface="Arial"/>
              <a:cs typeface="Arial"/>
            </a:endParaRPr>
          </a:p>
        </p:txBody>
      </p:sp>
      <p:sp>
        <p:nvSpPr>
          <p:cNvPr id="4" name="Titel 3"/>
          <p:cNvSpPr>
            <a:spLocks noGrp="1"/>
          </p:cNvSpPr>
          <p:nvPr>
            <p:ph type="title"/>
          </p:nvPr>
        </p:nvSpPr>
        <p:spPr/>
        <p:txBody>
          <a:bodyPr/>
          <a:lstStyle/>
          <a:p>
            <a:r>
              <a:rPr lang="en-US" sz="2400" spc="-16" dirty="0" smtClean="0">
                <a:latin typeface="Arial"/>
                <a:cs typeface="Arial"/>
              </a:rPr>
              <a:t>Custom</a:t>
            </a:r>
            <a:r>
              <a:rPr lang="en-US" sz="2400" spc="78" dirty="0" smtClean="0">
                <a:latin typeface="Arial"/>
                <a:cs typeface="Arial"/>
              </a:rPr>
              <a:t> </a:t>
            </a:r>
            <a:r>
              <a:rPr lang="en-US" sz="2400" spc="-16" dirty="0" smtClean="0">
                <a:latin typeface="Arial"/>
                <a:cs typeface="Arial"/>
              </a:rPr>
              <a:t>Object</a:t>
            </a:r>
            <a:r>
              <a:rPr lang="en-US" sz="2400" spc="78" dirty="0" smtClean="0">
                <a:latin typeface="Arial"/>
                <a:cs typeface="Arial"/>
              </a:rPr>
              <a:t> </a:t>
            </a:r>
            <a:r>
              <a:rPr lang="en-US" sz="2400" spc="-10" dirty="0" smtClean="0">
                <a:latin typeface="Arial"/>
                <a:cs typeface="Arial"/>
              </a:rPr>
              <a:t>Introduction</a:t>
            </a:r>
            <a:endParaRPr lang="en-US" dirty="0"/>
          </a:p>
        </p:txBody>
      </p:sp>
    </p:spTree>
    <p:extLst>
      <p:ext uri="{BB962C8B-B14F-4D97-AF65-F5344CB8AC3E}">
        <p14:creationId xmlns:p14="http://schemas.microsoft.com/office/powerpoint/2010/main" val="253334650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798765"/>
            <a:ext cx="8959949" cy="1109535"/>
          </a:xfrm>
          <a:prstGeom prst="rect">
            <a:avLst/>
          </a:prstGeom>
        </p:spPr>
        <p:txBody>
          <a:bodyPr vert="horz" wrap="square" lIns="0" tIns="0" rIns="0" bIns="0" rtlCol="0">
            <a:spAutoFit/>
          </a:bodyPr>
          <a:lstStyle/>
          <a:p>
            <a:pPr marL="13143"/>
            <a:r>
              <a:rPr sz="2070" spc="-10" dirty="0" smtClean="0">
                <a:latin typeface="Arial"/>
                <a:cs typeface="Arial"/>
              </a:rPr>
              <a:t>In</a:t>
            </a:r>
            <a:r>
              <a:rPr sz="2070" spc="5" dirty="0" smtClean="0">
                <a:latin typeface="Arial"/>
                <a:cs typeface="Arial"/>
              </a:rPr>
              <a:t> </a:t>
            </a:r>
            <a:r>
              <a:rPr sz="2070" spc="-10" dirty="0">
                <a:latin typeface="Arial"/>
                <a:cs typeface="Arial"/>
              </a:rPr>
              <a:t>the</a:t>
            </a:r>
            <a:r>
              <a:rPr sz="2070" spc="5" dirty="0">
                <a:latin typeface="Arial"/>
                <a:cs typeface="Arial"/>
              </a:rPr>
              <a:t> </a:t>
            </a:r>
            <a:r>
              <a:rPr sz="2070" i="1" spc="-10" dirty="0">
                <a:latin typeface="Arial"/>
                <a:cs typeface="Arial"/>
              </a:rPr>
              <a:t>Creating</a:t>
            </a:r>
            <a:r>
              <a:rPr sz="2070" i="1" spc="5" dirty="0">
                <a:latin typeface="Arial"/>
                <a:cs typeface="Arial"/>
              </a:rPr>
              <a:t> </a:t>
            </a:r>
            <a:r>
              <a:rPr sz="2070" i="1" spc="-16" dirty="0">
                <a:latin typeface="Arial"/>
                <a:cs typeface="Arial"/>
              </a:rPr>
              <a:t>and</a:t>
            </a:r>
            <a:r>
              <a:rPr sz="2070" i="1" spc="5" dirty="0">
                <a:latin typeface="Arial"/>
                <a:cs typeface="Arial"/>
              </a:rPr>
              <a:t> </a:t>
            </a:r>
            <a:r>
              <a:rPr sz="2070" i="1" spc="-16" dirty="0">
                <a:latin typeface="Arial"/>
                <a:cs typeface="Arial"/>
              </a:rPr>
              <a:t>Using</a:t>
            </a:r>
            <a:r>
              <a:rPr sz="2070" i="1" spc="5" dirty="0">
                <a:latin typeface="Arial"/>
                <a:cs typeface="Arial"/>
              </a:rPr>
              <a:t> </a:t>
            </a:r>
            <a:r>
              <a:rPr sz="2070" i="1" spc="-16" dirty="0">
                <a:latin typeface="Arial"/>
                <a:cs typeface="Arial"/>
              </a:rPr>
              <a:t>Custom</a:t>
            </a:r>
            <a:r>
              <a:rPr sz="2070" i="1" spc="5" dirty="0">
                <a:latin typeface="Arial"/>
                <a:cs typeface="Arial"/>
              </a:rPr>
              <a:t> </a:t>
            </a:r>
            <a:r>
              <a:rPr sz="2070" i="1" spc="-10" dirty="0">
                <a:latin typeface="Arial"/>
                <a:cs typeface="Arial"/>
              </a:rPr>
              <a:t>Objects</a:t>
            </a:r>
            <a:r>
              <a:rPr sz="2070" i="1" spc="5" dirty="0">
                <a:latin typeface="Arial"/>
                <a:cs typeface="Arial"/>
              </a:rPr>
              <a:t> </a:t>
            </a:r>
            <a:r>
              <a:rPr sz="2070" spc="-10" dirty="0">
                <a:latin typeface="Arial"/>
                <a:cs typeface="Arial"/>
              </a:rPr>
              <a:t>section,</a:t>
            </a:r>
            <a:r>
              <a:rPr sz="2070" spc="5" dirty="0">
                <a:latin typeface="Arial"/>
                <a:cs typeface="Arial"/>
              </a:rPr>
              <a:t> </a:t>
            </a:r>
            <a:r>
              <a:rPr sz="2070" spc="-16" dirty="0">
                <a:latin typeface="Arial"/>
                <a:cs typeface="Arial"/>
              </a:rPr>
              <a:t>do</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following</a:t>
            </a:r>
            <a:r>
              <a:rPr sz="2070" spc="5"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605"/>
              </a:spcBef>
              <a:buFont typeface="Arial"/>
              <a:buChar char="•"/>
              <a:tabLst>
                <a:tab pos="536901" algn="l"/>
              </a:tabLst>
            </a:pPr>
            <a:r>
              <a:rPr sz="2070" spc="-57" dirty="0">
                <a:latin typeface="Arial"/>
                <a:cs typeface="Arial"/>
              </a:rPr>
              <a:t>W</a:t>
            </a:r>
            <a:r>
              <a:rPr sz="2070" spc="-10" dirty="0">
                <a:latin typeface="Arial"/>
                <a:cs typeface="Arial"/>
              </a:rPr>
              <a:t>orking</a:t>
            </a:r>
            <a:r>
              <a:rPr sz="2070" spc="83" dirty="0">
                <a:latin typeface="Arial"/>
                <a:cs typeface="Arial"/>
              </a:rPr>
              <a:t> </a:t>
            </a:r>
            <a:r>
              <a:rPr sz="2070" spc="-10" dirty="0">
                <a:latin typeface="Arial"/>
                <a:cs typeface="Arial"/>
              </a:rPr>
              <a:t>with</a:t>
            </a:r>
            <a:r>
              <a:rPr sz="2070" spc="83" dirty="0">
                <a:latin typeface="Arial"/>
                <a:cs typeface="Arial"/>
              </a:rPr>
              <a:t> </a:t>
            </a:r>
            <a:r>
              <a:rPr sz="2070" spc="-16" dirty="0">
                <a:latin typeface="Arial"/>
                <a:cs typeface="Arial"/>
              </a:rPr>
              <a:t>.OBJ</a:t>
            </a:r>
            <a:r>
              <a:rPr sz="2070" spc="83" dirty="0">
                <a:latin typeface="Arial"/>
                <a:cs typeface="Arial"/>
              </a:rPr>
              <a:t> </a:t>
            </a:r>
            <a:r>
              <a:rPr sz="2070" spc="-10" dirty="0" smtClean="0">
                <a:latin typeface="Arial"/>
                <a:cs typeface="Arial"/>
              </a:rPr>
              <a:t>files</a:t>
            </a:r>
            <a:endParaRPr lang="de-DE" sz="2070" spc="-10" dirty="0" smtClean="0">
              <a:latin typeface="Arial"/>
              <a:cs typeface="Arial"/>
            </a:endParaRPr>
          </a:p>
          <a:p>
            <a:pPr marL="536901" indent="-523758">
              <a:spcBef>
                <a:spcPts val="605"/>
              </a:spcBef>
              <a:buFont typeface="Arial"/>
              <a:buChar char="•"/>
              <a:tabLst>
                <a:tab pos="536901" algn="l"/>
              </a:tabLst>
            </a:pPr>
            <a:r>
              <a:rPr lang="de-DE" sz="2070" spc="-10" dirty="0" smtClean="0">
                <a:latin typeface="Arial"/>
                <a:cs typeface="Arial"/>
              </a:rPr>
              <a:t>Demos</a:t>
            </a:r>
            <a:endParaRPr sz="2070" dirty="0">
              <a:latin typeface="Arial"/>
              <a:cs typeface="Arial"/>
            </a:endParaRPr>
          </a:p>
        </p:txBody>
      </p:sp>
      <p:sp>
        <p:nvSpPr>
          <p:cNvPr id="3" name="Titel 2"/>
          <p:cNvSpPr>
            <a:spLocks noGrp="1"/>
          </p:cNvSpPr>
          <p:nvPr>
            <p:ph type="title"/>
          </p:nvPr>
        </p:nvSpPr>
        <p:spPr/>
        <p:txBody>
          <a:bodyPr/>
          <a:lstStyle/>
          <a:p>
            <a:r>
              <a:rPr lang="de-DE" sz="2400" spc="-10" dirty="0" err="1" smtClean="0">
                <a:latin typeface="Arial"/>
                <a:cs typeface="Arial"/>
              </a:rPr>
              <a:t>Activities</a:t>
            </a:r>
            <a:endParaRPr lang="de-DE" dirty="0"/>
          </a:p>
        </p:txBody>
      </p:sp>
    </p:spTree>
    <p:extLst>
      <p:ext uri="{BB962C8B-B14F-4D97-AF65-F5344CB8AC3E}">
        <p14:creationId xmlns:p14="http://schemas.microsoft.com/office/powerpoint/2010/main" val="21547643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843" y="1935328"/>
            <a:ext cx="5829816" cy="1981696"/>
          </a:xfrm>
          <a:prstGeom prst="rect">
            <a:avLst/>
          </a:prstGeom>
        </p:spPr>
        <p:txBody>
          <a:bodyPr vert="horz" wrap="square" lIns="0" tIns="0" rIns="0" bIns="0" rtlCol="0">
            <a:spAutoFit/>
          </a:bodyPr>
          <a:lstStyle/>
          <a:p>
            <a:pPr marL="13143" marR="6572" indent="1517386">
              <a:lnSpc>
                <a:spcPct val="105100"/>
              </a:lnSpc>
              <a:tabLst>
                <a:tab pos="3716248" algn="l"/>
              </a:tabLst>
            </a:pPr>
            <a:r>
              <a:rPr sz="4088" b="1" dirty="0">
                <a:latin typeface="Arial"/>
                <a:cs typeface="Arial"/>
              </a:rPr>
              <a:t>Lesson	1</a:t>
            </a:r>
            <a:r>
              <a:rPr lang="de-DE" sz="4088" b="1" dirty="0">
                <a:latin typeface="Arial"/>
                <a:cs typeface="Arial"/>
              </a:rPr>
              <a:t>6</a:t>
            </a:r>
            <a:r>
              <a:rPr sz="4088" b="1" dirty="0">
                <a:latin typeface="Arial"/>
                <a:cs typeface="Arial"/>
              </a:rPr>
              <a:t> Important</a:t>
            </a:r>
            <a:r>
              <a:rPr sz="4088" b="1" spc="109" dirty="0">
                <a:latin typeface="Arial"/>
                <a:cs typeface="Arial"/>
              </a:rPr>
              <a:t> </a:t>
            </a:r>
            <a:r>
              <a:rPr sz="4088" b="1" dirty="0">
                <a:latin typeface="Arial"/>
                <a:cs typeface="Arial"/>
              </a:rPr>
              <a:t>Distributions</a:t>
            </a:r>
            <a:endParaRPr lang="de-DE" sz="4088" b="1" dirty="0">
              <a:latin typeface="Arial"/>
              <a:cs typeface="Arial"/>
            </a:endParaRPr>
          </a:p>
          <a:p>
            <a:pPr marL="13143" marR="6572" indent="1517386">
              <a:lnSpc>
                <a:spcPct val="105100"/>
              </a:lnSpc>
              <a:tabLst>
                <a:tab pos="3716248" algn="l"/>
              </a:tabLst>
            </a:pPr>
            <a:r>
              <a:rPr lang="de-DE" sz="4088" b="1" dirty="0">
                <a:solidFill>
                  <a:srgbClr val="009999"/>
                </a:solidFill>
                <a:latin typeface="Arial"/>
                <a:cs typeface="Arial"/>
              </a:rPr>
              <a:t>(Optional)</a:t>
            </a:r>
            <a:endParaRPr sz="4088" dirty="0">
              <a:solidFill>
                <a:srgbClr val="009999"/>
              </a:solidFill>
              <a:latin typeface="Arial"/>
              <a:cs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84" spc="-16" dirty="0">
                <a:latin typeface="Arial"/>
                <a:cs typeface="Arial"/>
              </a:rPr>
              <a:t>Important</a:t>
            </a:r>
            <a:r>
              <a:rPr lang="en-US" sz="2484" spc="83" dirty="0">
                <a:latin typeface="Arial"/>
                <a:cs typeface="Arial"/>
              </a:rPr>
              <a:t> </a:t>
            </a:r>
            <a:r>
              <a:rPr lang="en-US" sz="2484" spc="-10" dirty="0">
                <a:latin typeface="Arial"/>
                <a:cs typeface="Arial"/>
              </a:rPr>
              <a:t>Distributions</a:t>
            </a:r>
            <a:endParaRPr lang="en-US" dirty="0"/>
          </a:p>
        </p:txBody>
      </p:sp>
      <p:sp>
        <p:nvSpPr>
          <p:cNvPr id="7" name="Content Placeholder 6"/>
          <p:cNvSpPr>
            <a:spLocks noGrp="1"/>
          </p:cNvSpPr>
          <p:nvPr>
            <p:ph idx="4294967295"/>
          </p:nvPr>
        </p:nvSpPr>
        <p:spPr>
          <a:xfrm>
            <a:off x="1065213" y="1527175"/>
            <a:ext cx="9331325" cy="5591175"/>
          </a:xfrm>
        </p:spPr>
        <p:txBody>
          <a:bodyPr/>
          <a:lstStyle/>
          <a:p>
            <a:pPr marL="13143">
              <a:lnSpc>
                <a:spcPct val="100000"/>
              </a:lnSpc>
            </a:pPr>
            <a:r>
              <a:rPr lang="en-US" b="1" spc="-16" dirty="0">
                <a:solidFill>
                  <a:srgbClr val="0066FF"/>
                </a:solidFill>
                <a:latin typeface="Arial"/>
                <a:cs typeface="Arial"/>
              </a:rPr>
              <a:t>Purpose</a:t>
            </a:r>
            <a:endParaRPr lang="en-US" dirty="0">
              <a:latin typeface="Arial"/>
              <a:cs typeface="Arial"/>
            </a:endParaRPr>
          </a:p>
          <a:p>
            <a:pPr marL="13143" marR="122232">
              <a:lnSpc>
                <a:spcPts val="2266"/>
              </a:lnSpc>
              <a:spcBef>
                <a:spcPts val="1071"/>
              </a:spcBef>
            </a:pPr>
            <a:r>
              <a:rPr lang="en-US" spc="-10" dirty="0">
                <a:latin typeface="Arial"/>
                <a:cs typeface="Arial"/>
              </a:rPr>
              <a:t>In</a:t>
            </a:r>
            <a:r>
              <a:rPr lang="en-US" spc="78" dirty="0">
                <a:latin typeface="Arial"/>
                <a:cs typeface="Arial"/>
              </a:rPr>
              <a:t> </a:t>
            </a:r>
            <a:r>
              <a:rPr lang="en-US" spc="-10" dirty="0">
                <a:latin typeface="Arial"/>
                <a:cs typeface="Arial"/>
              </a:rPr>
              <a:t>this</a:t>
            </a:r>
            <a:r>
              <a:rPr lang="en-US" spc="78" dirty="0">
                <a:latin typeface="Arial"/>
                <a:cs typeface="Arial"/>
              </a:rPr>
              <a:t> </a:t>
            </a:r>
            <a:r>
              <a:rPr lang="en-US" spc="-10" dirty="0">
                <a:latin typeface="Arial"/>
                <a:cs typeface="Arial"/>
              </a:rPr>
              <a:t>lesson,</a:t>
            </a:r>
            <a:r>
              <a:rPr lang="en-US" spc="98" dirty="0">
                <a:latin typeface="Arial"/>
                <a:cs typeface="Arial"/>
              </a:rPr>
              <a:t> </a:t>
            </a:r>
            <a:r>
              <a:rPr lang="en-US" spc="-10" dirty="0">
                <a:latin typeface="Arial"/>
                <a:cs typeface="Arial"/>
              </a:rPr>
              <a:t>three</a:t>
            </a:r>
            <a:r>
              <a:rPr lang="en-US" spc="78" dirty="0">
                <a:latin typeface="Arial"/>
                <a:cs typeface="Arial"/>
              </a:rPr>
              <a:t> </a:t>
            </a:r>
            <a:r>
              <a:rPr lang="en-US" spc="-10" dirty="0">
                <a:latin typeface="Arial"/>
                <a:cs typeface="Arial"/>
              </a:rPr>
              <a:t>important</a:t>
            </a:r>
            <a:r>
              <a:rPr lang="en-US" spc="78" dirty="0">
                <a:latin typeface="Arial"/>
                <a:cs typeface="Arial"/>
              </a:rPr>
              <a:t> </a:t>
            </a:r>
            <a:r>
              <a:rPr lang="en-US" spc="-10" dirty="0">
                <a:latin typeface="Arial"/>
                <a:cs typeface="Arial"/>
              </a:rPr>
              <a:t>distributions</a:t>
            </a:r>
            <a:r>
              <a:rPr lang="en-US" spc="78" dirty="0">
                <a:latin typeface="Arial"/>
                <a:cs typeface="Arial"/>
              </a:rPr>
              <a:t> </a:t>
            </a:r>
            <a:r>
              <a:rPr lang="en-US" spc="-10" dirty="0">
                <a:latin typeface="Arial"/>
                <a:cs typeface="Arial"/>
              </a:rPr>
              <a:t>are</a:t>
            </a:r>
            <a:r>
              <a:rPr lang="en-US" spc="78" dirty="0">
                <a:latin typeface="Arial"/>
                <a:cs typeface="Arial"/>
              </a:rPr>
              <a:t> </a:t>
            </a:r>
            <a:r>
              <a:rPr lang="en-US" spc="-10" dirty="0">
                <a:latin typeface="Arial"/>
                <a:cs typeface="Arial"/>
              </a:rPr>
              <a:t>discussed:</a:t>
            </a:r>
            <a:r>
              <a:rPr lang="en-US" dirty="0">
                <a:latin typeface="Arial"/>
                <a:cs typeface="Arial"/>
              </a:rPr>
              <a:t> </a:t>
            </a:r>
            <a:r>
              <a:rPr lang="en-US" spc="-228" dirty="0">
                <a:latin typeface="Arial"/>
                <a:cs typeface="Arial"/>
              </a:rPr>
              <a:t> </a:t>
            </a:r>
            <a:r>
              <a:rPr lang="en-US" spc="-10" dirty="0" err="1">
                <a:latin typeface="Arial"/>
                <a:cs typeface="Arial"/>
              </a:rPr>
              <a:t>Erlang</a:t>
            </a:r>
            <a:r>
              <a:rPr lang="en-US" spc="-10" dirty="0">
                <a:latin typeface="Arial"/>
                <a:cs typeface="Arial"/>
              </a:rPr>
              <a:t>,</a:t>
            </a:r>
            <a:r>
              <a:rPr lang="en-US" spc="98" dirty="0">
                <a:latin typeface="Arial"/>
                <a:cs typeface="Arial"/>
              </a:rPr>
              <a:t> </a:t>
            </a:r>
            <a:r>
              <a:rPr lang="en-US" spc="-10" dirty="0">
                <a:latin typeface="Arial"/>
                <a:cs typeface="Arial"/>
              </a:rPr>
              <a:t>Negative exponential,</a:t>
            </a:r>
            <a:r>
              <a:rPr lang="en-US" spc="103" dirty="0">
                <a:latin typeface="Arial"/>
                <a:cs typeface="Arial"/>
              </a:rPr>
              <a:t> </a:t>
            </a:r>
            <a:r>
              <a:rPr lang="en-US" spc="-16" dirty="0">
                <a:latin typeface="Arial"/>
                <a:cs typeface="Arial"/>
              </a:rPr>
              <a:t>and</a:t>
            </a:r>
            <a:r>
              <a:rPr lang="en-US" spc="83" dirty="0">
                <a:latin typeface="Arial"/>
                <a:cs typeface="Arial"/>
              </a:rPr>
              <a:t> </a:t>
            </a:r>
            <a:r>
              <a:rPr lang="en-US" spc="-57" dirty="0">
                <a:latin typeface="Arial"/>
                <a:cs typeface="Arial"/>
              </a:rPr>
              <a:t>W</a:t>
            </a:r>
            <a:r>
              <a:rPr lang="en-US" spc="-10" dirty="0">
                <a:latin typeface="Arial"/>
                <a:cs typeface="Arial"/>
              </a:rPr>
              <a:t>eibull.</a:t>
            </a:r>
            <a:endParaRPr lang="en-US" dirty="0">
              <a:latin typeface="Arial"/>
              <a:cs typeface="Arial"/>
            </a:endParaRPr>
          </a:p>
          <a:p>
            <a:pPr marL="13143">
              <a:lnSpc>
                <a:spcPct val="100000"/>
              </a:lnSpc>
              <a:spcBef>
                <a:spcPts val="1599"/>
              </a:spcBef>
            </a:pPr>
            <a:endParaRPr lang="en-US" b="1" spc="-16" dirty="0">
              <a:solidFill>
                <a:srgbClr val="0066FF"/>
              </a:solidFill>
              <a:latin typeface="Arial"/>
              <a:cs typeface="Arial"/>
            </a:endParaRPr>
          </a:p>
          <a:p>
            <a:pPr marL="13143">
              <a:lnSpc>
                <a:spcPct val="100000"/>
              </a:lnSpc>
              <a:spcBef>
                <a:spcPts val="1599"/>
              </a:spcBef>
            </a:pPr>
            <a:r>
              <a:rPr lang="en-US" b="1" spc="-16" dirty="0">
                <a:solidFill>
                  <a:srgbClr val="0066FF"/>
                </a:solidFill>
                <a:latin typeface="Arial"/>
                <a:cs typeface="Arial"/>
              </a:rPr>
              <a:t>Objectives</a:t>
            </a:r>
            <a:endParaRPr lang="en-US" dirty="0">
              <a:latin typeface="Arial"/>
              <a:cs typeface="Arial"/>
            </a:endParaRPr>
          </a:p>
          <a:p>
            <a:pPr marL="13143">
              <a:lnSpc>
                <a:spcPct val="100000"/>
              </a:lnSpc>
              <a:spcBef>
                <a:spcPts val="812"/>
              </a:spcBef>
            </a:pPr>
            <a:r>
              <a:rPr lang="en-US" spc="-10" dirty="0">
                <a:latin typeface="Arial"/>
                <a:cs typeface="Arial"/>
              </a:rPr>
              <a:t>After</a:t>
            </a:r>
            <a:r>
              <a:rPr lang="en-US" spc="36" dirty="0">
                <a:latin typeface="Arial"/>
                <a:cs typeface="Arial"/>
              </a:rPr>
              <a:t> </a:t>
            </a:r>
            <a:r>
              <a:rPr lang="en-US" spc="-16" dirty="0">
                <a:latin typeface="Arial"/>
                <a:cs typeface="Arial"/>
              </a:rPr>
              <a:t>you</a:t>
            </a:r>
            <a:r>
              <a:rPr lang="en-US" spc="36" dirty="0">
                <a:latin typeface="Arial"/>
                <a:cs typeface="Arial"/>
              </a:rPr>
              <a:t> </a:t>
            </a:r>
            <a:r>
              <a:rPr lang="en-US" spc="-16" dirty="0">
                <a:latin typeface="Arial"/>
                <a:cs typeface="Arial"/>
              </a:rPr>
              <a:t>complete</a:t>
            </a:r>
            <a:r>
              <a:rPr lang="en-US" spc="36" dirty="0">
                <a:latin typeface="Arial"/>
                <a:cs typeface="Arial"/>
              </a:rPr>
              <a:t> </a:t>
            </a:r>
            <a:r>
              <a:rPr lang="en-US" spc="-10" dirty="0">
                <a:latin typeface="Arial"/>
                <a:cs typeface="Arial"/>
              </a:rPr>
              <a:t>this</a:t>
            </a:r>
            <a:r>
              <a:rPr lang="en-US" spc="36" dirty="0">
                <a:latin typeface="Arial"/>
                <a:cs typeface="Arial"/>
              </a:rPr>
              <a:t> </a:t>
            </a:r>
            <a:r>
              <a:rPr lang="en-US" spc="-10" dirty="0">
                <a:latin typeface="Arial"/>
                <a:cs typeface="Arial"/>
              </a:rPr>
              <a:t>lesson,</a:t>
            </a:r>
            <a:r>
              <a:rPr lang="en-US" spc="52" dirty="0">
                <a:latin typeface="Arial"/>
                <a:cs typeface="Arial"/>
              </a:rPr>
              <a:t> </a:t>
            </a:r>
            <a:r>
              <a:rPr lang="en-US" spc="-16" dirty="0">
                <a:latin typeface="Arial"/>
                <a:cs typeface="Arial"/>
              </a:rPr>
              <a:t>you</a:t>
            </a:r>
            <a:r>
              <a:rPr lang="en-US" spc="36" dirty="0">
                <a:latin typeface="Arial"/>
                <a:cs typeface="Arial"/>
              </a:rPr>
              <a:t> </a:t>
            </a:r>
            <a:r>
              <a:rPr lang="en-US" spc="-10" dirty="0">
                <a:latin typeface="Arial"/>
                <a:cs typeface="Arial"/>
              </a:rPr>
              <a:t>should</a:t>
            </a:r>
            <a:r>
              <a:rPr lang="en-US" spc="36" dirty="0">
                <a:latin typeface="Arial"/>
                <a:cs typeface="Arial"/>
              </a:rPr>
              <a:t> </a:t>
            </a:r>
            <a:r>
              <a:rPr lang="en-US" spc="-16" dirty="0">
                <a:latin typeface="Arial"/>
                <a:cs typeface="Arial"/>
              </a:rPr>
              <a:t>be</a:t>
            </a:r>
            <a:r>
              <a:rPr lang="en-US" spc="36" dirty="0">
                <a:latin typeface="Arial"/>
                <a:cs typeface="Arial"/>
              </a:rPr>
              <a:t> </a:t>
            </a:r>
            <a:r>
              <a:rPr lang="en-US" spc="-10" dirty="0">
                <a:latin typeface="Arial"/>
                <a:cs typeface="Arial"/>
              </a:rPr>
              <a:t>able</a:t>
            </a:r>
            <a:r>
              <a:rPr lang="en-US" spc="36" dirty="0">
                <a:latin typeface="Arial"/>
                <a:cs typeface="Arial"/>
              </a:rPr>
              <a:t> </a:t>
            </a:r>
            <a:r>
              <a:rPr lang="en-US" spc="-10" dirty="0">
                <a:latin typeface="Arial"/>
                <a:cs typeface="Arial"/>
              </a:rPr>
              <a:t>to:</a:t>
            </a:r>
            <a:endParaRPr lang="en-US" dirty="0">
              <a:latin typeface="Arial"/>
              <a:cs typeface="Arial"/>
            </a:endParaRPr>
          </a:p>
          <a:p>
            <a:pPr marL="536901" indent="-523758">
              <a:lnSpc>
                <a:spcPct val="100000"/>
              </a:lnSpc>
              <a:spcBef>
                <a:spcPts val="605"/>
              </a:spcBef>
              <a:buFont typeface="Arial"/>
              <a:buChar char="•"/>
              <a:tabLst>
                <a:tab pos="536901" algn="l"/>
              </a:tabLst>
            </a:pPr>
            <a:r>
              <a:rPr lang="en-US" spc="-16" dirty="0">
                <a:latin typeface="Arial"/>
                <a:cs typeface="Arial"/>
              </a:rPr>
              <a:t>Understand</a:t>
            </a:r>
            <a:r>
              <a:rPr lang="en-US" spc="5" dirty="0">
                <a:latin typeface="Arial"/>
                <a:cs typeface="Arial"/>
              </a:rPr>
              <a:t> </a:t>
            </a:r>
            <a:r>
              <a:rPr lang="en-US" spc="-16" dirty="0">
                <a:latin typeface="Arial"/>
                <a:cs typeface="Arial"/>
              </a:rPr>
              <a:t>more</a:t>
            </a:r>
            <a:r>
              <a:rPr lang="en-US" spc="5" dirty="0">
                <a:latin typeface="Arial"/>
                <a:cs typeface="Arial"/>
              </a:rPr>
              <a:t> </a:t>
            </a:r>
            <a:r>
              <a:rPr lang="en-US" spc="-10" dirty="0">
                <a:latin typeface="Arial"/>
                <a:cs typeface="Arial"/>
              </a:rPr>
              <a:t>about</a:t>
            </a:r>
            <a:r>
              <a:rPr lang="en-US" spc="5" dirty="0">
                <a:latin typeface="Arial"/>
                <a:cs typeface="Arial"/>
              </a:rPr>
              <a:t> </a:t>
            </a:r>
            <a:r>
              <a:rPr lang="en-US" spc="-10" dirty="0">
                <a:latin typeface="Arial"/>
                <a:cs typeface="Arial"/>
              </a:rPr>
              <a:t>various</a:t>
            </a:r>
            <a:r>
              <a:rPr lang="en-US" spc="5" dirty="0">
                <a:latin typeface="Arial"/>
                <a:cs typeface="Arial"/>
              </a:rPr>
              <a:t> </a:t>
            </a:r>
            <a:r>
              <a:rPr lang="en-US" spc="-10" dirty="0">
                <a:latin typeface="Arial"/>
                <a:cs typeface="Arial"/>
              </a:rPr>
              <a:t>distributions</a:t>
            </a:r>
            <a:r>
              <a:rPr lang="en-US" spc="5" dirty="0">
                <a:latin typeface="Arial"/>
                <a:cs typeface="Arial"/>
              </a:rPr>
              <a:t> </a:t>
            </a:r>
            <a:r>
              <a:rPr lang="en-US" spc="-16" dirty="0">
                <a:latin typeface="Arial"/>
                <a:cs typeface="Arial"/>
              </a:rPr>
              <a:t>used</a:t>
            </a:r>
            <a:r>
              <a:rPr lang="en-US" spc="5" dirty="0">
                <a:latin typeface="Arial"/>
                <a:cs typeface="Arial"/>
              </a:rPr>
              <a:t> </a:t>
            </a:r>
            <a:r>
              <a:rPr lang="en-US" spc="-10" dirty="0">
                <a:latin typeface="Arial"/>
                <a:cs typeface="Arial"/>
              </a:rPr>
              <a:t>in</a:t>
            </a:r>
            <a:r>
              <a:rPr lang="en-US" spc="5" dirty="0">
                <a:latin typeface="Arial"/>
                <a:cs typeface="Arial"/>
              </a:rPr>
              <a:t> </a:t>
            </a:r>
            <a:r>
              <a:rPr lang="en-US" spc="-10" dirty="0">
                <a:latin typeface="Arial"/>
                <a:cs typeface="Arial"/>
              </a:rPr>
              <a:t>Plant</a:t>
            </a:r>
            <a:r>
              <a:rPr lang="en-US" spc="5" dirty="0">
                <a:latin typeface="Arial"/>
                <a:cs typeface="Arial"/>
              </a:rPr>
              <a:t> </a:t>
            </a:r>
            <a:r>
              <a:rPr lang="en-US" spc="-10" dirty="0">
                <a:latin typeface="Arial"/>
                <a:cs typeface="Arial"/>
              </a:rPr>
              <a:t>Simulation.</a:t>
            </a:r>
            <a:endParaRPr lang="en-US" dirty="0">
              <a:latin typeface="Arial"/>
              <a:cs typeface="Arial"/>
            </a:endParaRPr>
          </a:p>
          <a:p>
            <a:pPr>
              <a:lnSpc>
                <a:spcPts val="2484"/>
              </a:lnSpc>
              <a:spcBef>
                <a:spcPts val="31"/>
              </a:spcBef>
              <a:buFont typeface="Arial"/>
              <a:buChar char="•"/>
            </a:pPr>
            <a:endParaRPr lang="en-US" sz="2070" dirty="0"/>
          </a:p>
          <a:p>
            <a:pPr marL="536901" marR="6572" indent="-523758">
              <a:lnSpc>
                <a:spcPts val="2266"/>
              </a:lnSpc>
              <a:buFont typeface="Arial"/>
              <a:buChar char="•"/>
              <a:tabLst>
                <a:tab pos="536901" algn="l"/>
              </a:tabLst>
            </a:pPr>
            <a:r>
              <a:rPr lang="en-US" spc="-16" dirty="0">
                <a:latin typeface="Arial"/>
                <a:cs typeface="Arial"/>
              </a:rPr>
              <a:t>Have</a:t>
            </a:r>
            <a:r>
              <a:rPr lang="en-US" spc="67" dirty="0">
                <a:latin typeface="Arial"/>
                <a:cs typeface="Arial"/>
              </a:rPr>
              <a:t> </a:t>
            </a:r>
            <a:r>
              <a:rPr lang="en-US" spc="-16" dirty="0">
                <a:latin typeface="Arial"/>
                <a:cs typeface="Arial"/>
              </a:rPr>
              <a:t>a</a:t>
            </a:r>
            <a:r>
              <a:rPr lang="en-US" spc="67" dirty="0">
                <a:latin typeface="Arial"/>
                <a:cs typeface="Arial"/>
              </a:rPr>
              <a:t> </a:t>
            </a:r>
            <a:r>
              <a:rPr lang="en-US" spc="-10" dirty="0">
                <a:latin typeface="Arial"/>
                <a:cs typeface="Arial"/>
              </a:rPr>
              <a:t>better</a:t>
            </a:r>
            <a:r>
              <a:rPr lang="en-US" spc="67" dirty="0">
                <a:latin typeface="Arial"/>
                <a:cs typeface="Arial"/>
              </a:rPr>
              <a:t> </a:t>
            </a:r>
            <a:r>
              <a:rPr lang="en-US" spc="-10" dirty="0">
                <a:latin typeface="Arial"/>
                <a:cs typeface="Arial"/>
              </a:rPr>
              <a:t>idea</a:t>
            </a:r>
            <a:r>
              <a:rPr lang="en-US" spc="67" dirty="0">
                <a:latin typeface="Arial"/>
                <a:cs typeface="Arial"/>
              </a:rPr>
              <a:t> </a:t>
            </a:r>
            <a:r>
              <a:rPr lang="en-US" spc="-16" dirty="0">
                <a:latin typeface="Arial"/>
                <a:cs typeface="Arial"/>
              </a:rPr>
              <a:t>when</a:t>
            </a:r>
            <a:r>
              <a:rPr lang="en-US" spc="67" dirty="0">
                <a:latin typeface="Arial"/>
                <a:cs typeface="Arial"/>
              </a:rPr>
              <a:t> </a:t>
            </a:r>
            <a:r>
              <a:rPr lang="en-US" spc="-10" dirty="0">
                <a:latin typeface="Arial"/>
                <a:cs typeface="Arial"/>
              </a:rPr>
              <a:t>to</a:t>
            </a:r>
            <a:r>
              <a:rPr lang="en-US" spc="67" dirty="0">
                <a:latin typeface="Arial"/>
                <a:cs typeface="Arial"/>
              </a:rPr>
              <a:t> </a:t>
            </a:r>
            <a:r>
              <a:rPr lang="en-US" spc="-16" dirty="0">
                <a:latin typeface="Arial"/>
                <a:cs typeface="Arial"/>
              </a:rPr>
              <a:t>use</a:t>
            </a:r>
            <a:r>
              <a:rPr lang="en-US" spc="67" dirty="0">
                <a:latin typeface="Arial"/>
                <a:cs typeface="Arial"/>
              </a:rPr>
              <a:t> </a:t>
            </a:r>
            <a:r>
              <a:rPr lang="en-US" spc="-16" dirty="0">
                <a:latin typeface="Arial"/>
                <a:cs typeface="Arial"/>
              </a:rPr>
              <a:t>a</a:t>
            </a:r>
            <a:r>
              <a:rPr lang="en-US" spc="67" dirty="0">
                <a:latin typeface="Arial"/>
                <a:cs typeface="Arial"/>
              </a:rPr>
              <a:t> </a:t>
            </a:r>
            <a:r>
              <a:rPr lang="en-US" spc="-10" dirty="0">
                <a:latin typeface="Arial"/>
                <a:cs typeface="Arial"/>
              </a:rPr>
              <a:t>specific</a:t>
            </a:r>
            <a:r>
              <a:rPr lang="en-US" spc="67" dirty="0">
                <a:latin typeface="Arial"/>
                <a:cs typeface="Arial"/>
              </a:rPr>
              <a:t> </a:t>
            </a:r>
            <a:r>
              <a:rPr lang="en-US" spc="-10" dirty="0">
                <a:latin typeface="Arial"/>
                <a:cs typeface="Arial"/>
              </a:rPr>
              <a:t>distribution</a:t>
            </a:r>
            <a:r>
              <a:rPr lang="en-US" spc="67" dirty="0">
                <a:latin typeface="Arial"/>
                <a:cs typeface="Arial"/>
              </a:rPr>
              <a:t> </a:t>
            </a:r>
            <a:r>
              <a:rPr lang="en-US" spc="-10" dirty="0">
                <a:latin typeface="Arial"/>
                <a:cs typeface="Arial"/>
              </a:rPr>
              <a:t>to</a:t>
            </a:r>
            <a:r>
              <a:rPr lang="en-US" spc="67" dirty="0">
                <a:latin typeface="Arial"/>
                <a:cs typeface="Arial"/>
              </a:rPr>
              <a:t> </a:t>
            </a:r>
            <a:r>
              <a:rPr lang="en-US" spc="-16" dirty="0">
                <a:latin typeface="Arial"/>
                <a:cs typeface="Arial"/>
              </a:rPr>
              <a:t>model</a:t>
            </a:r>
            <a:r>
              <a:rPr lang="en-US" spc="67" dirty="0">
                <a:latin typeface="Arial"/>
                <a:cs typeface="Arial"/>
              </a:rPr>
              <a:t> </a:t>
            </a:r>
            <a:r>
              <a:rPr lang="en-US" spc="-16" dirty="0">
                <a:latin typeface="Arial"/>
                <a:cs typeface="Arial"/>
              </a:rPr>
              <a:t>a</a:t>
            </a:r>
            <a:r>
              <a:rPr lang="en-US" spc="67" dirty="0">
                <a:latin typeface="Arial"/>
                <a:cs typeface="Arial"/>
              </a:rPr>
              <a:t> </a:t>
            </a:r>
            <a:r>
              <a:rPr lang="en-US" spc="-10" dirty="0">
                <a:latin typeface="Arial"/>
                <a:cs typeface="Arial"/>
              </a:rPr>
              <a:t>certain system</a:t>
            </a:r>
            <a:r>
              <a:rPr lang="en-US" spc="93" dirty="0">
                <a:latin typeface="Arial"/>
                <a:cs typeface="Arial"/>
              </a:rPr>
              <a:t> </a:t>
            </a:r>
            <a:r>
              <a:rPr lang="en-US" spc="-10" dirty="0">
                <a:latin typeface="Arial"/>
                <a:cs typeface="Arial"/>
              </a:rPr>
              <a:t>behavio</a:t>
            </a:r>
            <a:r>
              <a:rPr lang="en-US" spc="-124" dirty="0">
                <a:latin typeface="Arial"/>
                <a:cs typeface="Arial"/>
              </a:rPr>
              <a:t>r</a:t>
            </a:r>
            <a:r>
              <a:rPr lang="en-US" spc="-10" dirty="0">
                <a:latin typeface="Arial"/>
                <a:cs typeface="Arial"/>
              </a:rPr>
              <a:t>.</a:t>
            </a:r>
            <a:endParaRPr lang="en-US" dirty="0">
              <a:latin typeface="Arial"/>
              <a:cs typeface="Arial"/>
            </a:endParaRPr>
          </a:p>
          <a:p>
            <a:pPr>
              <a:lnSpc>
                <a:spcPts val="2173"/>
              </a:lnSpc>
              <a:spcBef>
                <a:spcPts val="46"/>
              </a:spcBef>
            </a:pPr>
            <a:endParaRPr lang="en-US" sz="2070" dirty="0"/>
          </a:p>
          <a:p>
            <a:pPr marL="13143">
              <a:lnSpc>
                <a:spcPct val="100000"/>
              </a:lnSpc>
            </a:pPr>
            <a:r>
              <a:rPr lang="en-US" b="1" spc="-16" dirty="0">
                <a:solidFill>
                  <a:srgbClr val="0066FF"/>
                </a:solidFill>
                <a:latin typeface="Arial"/>
                <a:cs typeface="Arial"/>
              </a:rPr>
              <a:t>Help</a:t>
            </a:r>
            <a:r>
              <a:rPr lang="en-US" b="1" spc="103" dirty="0">
                <a:solidFill>
                  <a:srgbClr val="0066FF"/>
                </a:solidFill>
                <a:latin typeface="Arial"/>
                <a:cs typeface="Arial"/>
              </a:rPr>
              <a:t> </a:t>
            </a:r>
            <a:r>
              <a:rPr lang="en-US" b="1" spc="-10" dirty="0">
                <a:solidFill>
                  <a:srgbClr val="0066FF"/>
                </a:solidFill>
                <a:latin typeface="Arial"/>
                <a:cs typeface="Arial"/>
              </a:rPr>
              <a:t>topics</a:t>
            </a:r>
            <a:endParaRPr lang="en-US" dirty="0">
              <a:latin typeface="Arial"/>
              <a:cs typeface="Arial"/>
            </a:endParaRPr>
          </a:p>
          <a:p>
            <a:pPr marL="13143">
              <a:lnSpc>
                <a:spcPct val="100000"/>
              </a:lnSpc>
              <a:spcBef>
                <a:spcPts val="812"/>
              </a:spcBef>
            </a:pPr>
            <a:r>
              <a:rPr lang="en-US" spc="-10" dirty="0">
                <a:latin typeface="Arial"/>
                <a:cs typeface="Arial"/>
              </a:rPr>
              <a:t>Additional</a:t>
            </a:r>
            <a:r>
              <a:rPr lang="en-US" spc="41" dirty="0">
                <a:latin typeface="Arial"/>
                <a:cs typeface="Arial"/>
              </a:rPr>
              <a:t> </a:t>
            </a:r>
            <a:r>
              <a:rPr lang="en-US" spc="-10" dirty="0">
                <a:latin typeface="Arial"/>
                <a:cs typeface="Arial"/>
              </a:rPr>
              <a:t>information</a:t>
            </a:r>
            <a:r>
              <a:rPr lang="en-US" spc="41" dirty="0">
                <a:latin typeface="Arial"/>
                <a:cs typeface="Arial"/>
              </a:rPr>
              <a:t> </a:t>
            </a:r>
            <a:r>
              <a:rPr lang="en-US" spc="-10" dirty="0">
                <a:latin typeface="Arial"/>
                <a:cs typeface="Arial"/>
              </a:rPr>
              <a:t>for</a:t>
            </a:r>
            <a:r>
              <a:rPr lang="en-US" spc="41" dirty="0">
                <a:latin typeface="Arial"/>
                <a:cs typeface="Arial"/>
              </a:rPr>
              <a:t> </a:t>
            </a:r>
            <a:r>
              <a:rPr lang="en-US" spc="-10" dirty="0">
                <a:latin typeface="Arial"/>
                <a:cs typeface="Arial"/>
              </a:rPr>
              <a:t>this</a:t>
            </a:r>
            <a:r>
              <a:rPr lang="en-US" spc="41" dirty="0">
                <a:latin typeface="Arial"/>
                <a:cs typeface="Arial"/>
              </a:rPr>
              <a:t> </a:t>
            </a:r>
            <a:r>
              <a:rPr lang="en-US" spc="-10" dirty="0">
                <a:latin typeface="Arial"/>
                <a:cs typeface="Arial"/>
              </a:rPr>
              <a:t>lesson</a:t>
            </a:r>
            <a:r>
              <a:rPr lang="en-US" spc="41" dirty="0">
                <a:latin typeface="Arial"/>
                <a:cs typeface="Arial"/>
              </a:rPr>
              <a:t> </a:t>
            </a:r>
            <a:r>
              <a:rPr lang="en-US" spc="-16" dirty="0">
                <a:latin typeface="Arial"/>
                <a:cs typeface="Arial"/>
              </a:rPr>
              <a:t>can</a:t>
            </a:r>
            <a:r>
              <a:rPr lang="en-US" spc="41" dirty="0">
                <a:latin typeface="Arial"/>
                <a:cs typeface="Arial"/>
              </a:rPr>
              <a:t> </a:t>
            </a:r>
            <a:r>
              <a:rPr lang="en-US" spc="-16" dirty="0">
                <a:latin typeface="Arial"/>
                <a:cs typeface="Arial"/>
              </a:rPr>
              <a:t>be</a:t>
            </a:r>
            <a:r>
              <a:rPr lang="en-US" spc="41" dirty="0">
                <a:latin typeface="Arial"/>
                <a:cs typeface="Arial"/>
              </a:rPr>
              <a:t> </a:t>
            </a:r>
            <a:r>
              <a:rPr lang="en-US" spc="-10" dirty="0">
                <a:latin typeface="Arial"/>
                <a:cs typeface="Arial"/>
              </a:rPr>
              <a:t>found</a:t>
            </a:r>
            <a:r>
              <a:rPr lang="en-US" spc="41" dirty="0">
                <a:latin typeface="Arial"/>
                <a:cs typeface="Arial"/>
              </a:rPr>
              <a:t> </a:t>
            </a:r>
            <a:r>
              <a:rPr lang="en-US" spc="-10" dirty="0">
                <a:latin typeface="Arial"/>
                <a:cs typeface="Arial"/>
              </a:rPr>
              <a:t>in:</a:t>
            </a:r>
            <a:endParaRPr lang="en-US" dirty="0">
              <a:latin typeface="Arial"/>
              <a:cs typeface="Arial"/>
            </a:endParaRPr>
          </a:p>
          <a:p>
            <a:endParaRPr lang="en-US" dirty="0"/>
          </a:p>
        </p:txBody>
      </p:sp>
      <p:sp>
        <p:nvSpPr>
          <p:cNvPr id="3" name="object 3"/>
          <p:cNvSpPr txBox="1"/>
          <p:nvPr/>
        </p:nvSpPr>
        <p:spPr>
          <a:xfrm>
            <a:off x="540368" y="6078398"/>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4" name="object 4"/>
          <p:cNvSpPr txBox="1"/>
          <p:nvPr/>
        </p:nvSpPr>
        <p:spPr>
          <a:xfrm>
            <a:off x="1064150" y="6110996"/>
            <a:ext cx="8893574" cy="610507"/>
          </a:xfrm>
          <a:prstGeom prst="rect">
            <a:avLst/>
          </a:prstGeom>
        </p:spPr>
        <p:txBody>
          <a:bodyPr vert="horz" wrap="square" lIns="0" tIns="0" rIns="0" bIns="0" rtlCol="0">
            <a:spAutoFit/>
          </a:bodyPr>
          <a:lstStyle/>
          <a:p>
            <a:pPr marL="13143" marR="6572" indent="74259">
              <a:lnSpc>
                <a:spcPts val="2266"/>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Material</a:t>
            </a:r>
            <a:r>
              <a:rPr sz="2070" i="1" spc="5" dirty="0">
                <a:latin typeface="Arial"/>
                <a:cs typeface="Arial"/>
              </a:rPr>
              <a:t> </a:t>
            </a:r>
            <a:r>
              <a:rPr sz="2070" i="1" spc="-16" dirty="0">
                <a:latin typeface="Arial"/>
                <a:cs typeface="Arial"/>
              </a:rPr>
              <a:t>Flow</a:t>
            </a:r>
            <a:r>
              <a:rPr sz="2070" i="1" spc="5" dirty="0">
                <a:latin typeface="Arial"/>
                <a:cs typeface="Arial"/>
              </a:rPr>
              <a:t> </a:t>
            </a:r>
            <a:r>
              <a:rPr sz="2070" i="1" spc="-10" dirty="0">
                <a:latin typeface="Arial"/>
                <a:cs typeface="Arial"/>
              </a:rPr>
              <a:t>Objects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Shared</a:t>
            </a:r>
            <a:r>
              <a:rPr sz="2070" i="1" spc="5" dirty="0">
                <a:latin typeface="Arial"/>
                <a:cs typeface="Arial"/>
              </a:rPr>
              <a:t> </a:t>
            </a:r>
            <a:r>
              <a:rPr sz="2070" i="1" spc="-10" dirty="0">
                <a:latin typeface="Arial"/>
                <a:cs typeface="Arial"/>
              </a:rPr>
              <a:t>Properties</a:t>
            </a:r>
            <a:r>
              <a:rPr sz="2070" i="1" spc="5" dirty="0">
                <a:latin typeface="Arial"/>
                <a:cs typeface="Arial"/>
              </a:rPr>
              <a:t> </a:t>
            </a:r>
            <a:r>
              <a:rPr sz="2070" i="1" spc="-10" dirty="0">
                <a:latin typeface="Arial"/>
                <a:cs typeface="Arial"/>
              </a:rPr>
              <a:t>of</a:t>
            </a:r>
            <a:r>
              <a:rPr sz="2070" i="1" spc="5" dirty="0">
                <a:latin typeface="Arial"/>
                <a:cs typeface="Arial"/>
              </a:rPr>
              <a:t> </a:t>
            </a:r>
            <a:r>
              <a:rPr sz="2070" i="1" spc="-10" dirty="0">
                <a:latin typeface="Arial"/>
                <a:cs typeface="Arial"/>
              </a:rPr>
              <a:t>the</a:t>
            </a:r>
            <a:r>
              <a:rPr sz="2070" i="1" spc="5" dirty="0">
                <a:latin typeface="Arial"/>
                <a:cs typeface="Arial"/>
              </a:rPr>
              <a:t> </a:t>
            </a:r>
            <a:r>
              <a:rPr sz="2070" i="1" spc="-10" dirty="0">
                <a:latin typeface="Arial"/>
                <a:cs typeface="Arial"/>
              </a:rPr>
              <a:t>Material Flow</a:t>
            </a:r>
            <a:r>
              <a:rPr sz="2070" i="1" spc="16" dirty="0">
                <a:latin typeface="Arial"/>
                <a:cs typeface="Arial"/>
              </a:rPr>
              <a:t> </a:t>
            </a:r>
            <a:r>
              <a:rPr sz="2070" i="1" spc="-10" dirty="0">
                <a:latin typeface="Arial"/>
                <a:cs typeface="Arial"/>
              </a:rPr>
              <a:t>Objects</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36" dirty="0">
                <a:latin typeface="Arial"/>
                <a:cs typeface="Arial"/>
              </a:rPr>
              <a:t>T</a:t>
            </a:r>
            <a:r>
              <a:rPr sz="2070" i="1" spc="-16" dirty="0">
                <a:latin typeface="Arial"/>
                <a:cs typeface="Arial"/>
              </a:rPr>
              <a:t>imes</a:t>
            </a:r>
            <a:r>
              <a:rPr sz="2070" i="1" spc="16" dirty="0">
                <a:latin typeface="Arial"/>
                <a:cs typeface="Arial"/>
              </a:rPr>
              <a:t> </a:t>
            </a:r>
            <a:r>
              <a:rPr sz="2070" i="1" spc="-16" dirty="0">
                <a:latin typeface="Arial"/>
                <a:cs typeface="Arial"/>
              </a:rPr>
              <a:t>and</a:t>
            </a:r>
            <a:r>
              <a:rPr sz="2070" i="1" spc="16" dirty="0">
                <a:latin typeface="Arial"/>
                <a:cs typeface="Arial"/>
              </a:rPr>
              <a:t> </a:t>
            </a:r>
            <a:r>
              <a:rPr sz="2070" i="1" spc="-10" dirty="0">
                <a:latin typeface="Arial"/>
                <a:cs typeface="Arial"/>
              </a:rPr>
              <a:t>Distributions</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10" dirty="0">
                <a:latin typeface="Arial"/>
                <a:cs typeface="Arial"/>
              </a:rPr>
              <a:t>Probability</a:t>
            </a:r>
            <a:r>
              <a:rPr sz="2070" i="1" spc="16" dirty="0">
                <a:latin typeface="Arial"/>
                <a:cs typeface="Arial"/>
              </a:rPr>
              <a:t> </a:t>
            </a:r>
            <a:r>
              <a:rPr sz="2070" i="1" spc="-10" dirty="0">
                <a:latin typeface="Arial"/>
                <a:cs typeface="Arial"/>
              </a:rPr>
              <a:t>Distributions</a:t>
            </a:r>
            <a:endParaRPr sz="2070" dirty="0">
              <a:latin typeface="Arial"/>
              <a:cs typeface="Aria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2070" spc="-16" dirty="0">
                <a:latin typeface="Arial"/>
                <a:cs typeface="Arial"/>
              </a:rPr>
              <a:t>Negative</a:t>
            </a:r>
            <a:r>
              <a:rPr lang="de-DE" sz="2070" spc="67" dirty="0">
                <a:latin typeface="Arial"/>
                <a:cs typeface="Arial"/>
              </a:rPr>
              <a:t> </a:t>
            </a:r>
            <a:r>
              <a:rPr lang="de-DE" sz="2070" spc="-16" dirty="0">
                <a:latin typeface="Arial"/>
                <a:cs typeface="Arial"/>
              </a:rPr>
              <a:t>Exponential</a:t>
            </a:r>
            <a:r>
              <a:rPr lang="de-DE" sz="2070" spc="67" dirty="0">
                <a:latin typeface="Arial"/>
                <a:cs typeface="Arial"/>
              </a:rPr>
              <a:t> </a:t>
            </a:r>
            <a:r>
              <a:rPr lang="de-DE" sz="2070" spc="-10" dirty="0">
                <a:latin typeface="Arial"/>
                <a:cs typeface="Arial"/>
              </a:rPr>
              <a:t>Distribution</a:t>
            </a:r>
            <a:endParaRPr lang="en-US" dirty="0"/>
          </a:p>
        </p:txBody>
      </p:sp>
      <p:sp>
        <p:nvSpPr>
          <p:cNvPr id="6" name="Content Placeholder 5"/>
          <p:cNvSpPr>
            <a:spLocks noGrp="1"/>
          </p:cNvSpPr>
          <p:nvPr>
            <p:ph idx="1"/>
          </p:nvPr>
        </p:nvSpPr>
        <p:spPr/>
        <p:txBody>
          <a:bodyPr/>
          <a:lstStyle/>
          <a:p>
            <a:pPr marL="624303">
              <a:lnSpc>
                <a:spcPct val="100000"/>
              </a:lnSpc>
            </a:pPr>
            <a:r>
              <a:rPr lang="en-US" b="1" spc="-16" dirty="0">
                <a:solidFill>
                  <a:srgbClr val="0066FF"/>
                </a:solidFill>
                <a:latin typeface="Arial"/>
                <a:cs typeface="Arial"/>
              </a:rPr>
              <a:t>Note</a:t>
            </a:r>
            <a:endParaRPr lang="en-US" dirty="0">
              <a:latin typeface="Arial"/>
              <a:cs typeface="Arial"/>
            </a:endParaRPr>
          </a:p>
          <a:p>
            <a:pPr marL="624303" marR="271408">
              <a:lnSpc>
                <a:spcPts val="2266"/>
              </a:lnSpc>
              <a:spcBef>
                <a:spcPts val="864"/>
              </a:spcBef>
            </a:pPr>
            <a:r>
              <a:rPr lang="en-US" b="1" spc="-16" dirty="0">
                <a:latin typeface="Arial"/>
                <a:cs typeface="Arial"/>
              </a:rPr>
              <a:t>Negative</a:t>
            </a:r>
            <a:r>
              <a:rPr lang="en-US" b="1" spc="31" dirty="0">
                <a:latin typeface="Arial"/>
                <a:cs typeface="Arial"/>
              </a:rPr>
              <a:t> </a:t>
            </a:r>
            <a:r>
              <a:rPr lang="en-US" b="1" spc="-16" dirty="0">
                <a:latin typeface="Arial"/>
                <a:cs typeface="Arial"/>
              </a:rPr>
              <a:t>exponential</a:t>
            </a:r>
            <a:r>
              <a:rPr lang="en-US" b="1" spc="31" dirty="0">
                <a:latin typeface="Arial"/>
                <a:cs typeface="Arial"/>
              </a:rPr>
              <a:t> </a:t>
            </a:r>
            <a:r>
              <a:rPr lang="en-US" b="1" spc="-10" dirty="0">
                <a:latin typeface="Arial"/>
                <a:cs typeface="Arial"/>
              </a:rPr>
              <a:t>distributio</a:t>
            </a:r>
            <a:r>
              <a:rPr lang="en-US" b="1" spc="-21" dirty="0">
                <a:latin typeface="Arial"/>
                <a:cs typeface="Arial"/>
              </a:rPr>
              <a:t>n</a:t>
            </a:r>
            <a:r>
              <a:rPr lang="en-US" spc="-10" dirty="0">
                <a:latin typeface="Arial"/>
                <a:cs typeface="Arial"/>
              </a:rPr>
              <a:t>-</a:t>
            </a:r>
            <a:r>
              <a:rPr lang="en-US" spc="31" dirty="0">
                <a:latin typeface="Arial"/>
                <a:cs typeface="Arial"/>
              </a:rPr>
              <a:t> </a:t>
            </a:r>
            <a:r>
              <a:rPr lang="en-US" spc="-16" dirty="0">
                <a:latin typeface="Arial"/>
                <a:cs typeface="Arial"/>
              </a:rPr>
              <a:t>The</a:t>
            </a:r>
            <a:r>
              <a:rPr lang="en-US" spc="31" dirty="0">
                <a:latin typeface="Arial"/>
                <a:cs typeface="Arial"/>
              </a:rPr>
              <a:t> </a:t>
            </a:r>
            <a:r>
              <a:rPr lang="en-US" spc="-10" dirty="0">
                <a:latin typeface="Arial"/>
                <a:cs typeface="Arial"/>
              </a:rPr>
              <a:t>negative</a:t>
            </a:r>
            <a:r>
              <a:rPr lang="en-US" spc="31" dirty="0">
                <a:latin typeface="Arial"/>
                <a:cs typeface="Arial"/>
              </a:rPr>
              <a:t> </a:t>
            </a:r>
            <a:r>
              <a:rPr lang="en-US" spc="-10" dirty="0">
                <a:latin typeface="Arial"/>
                <a:cs typeface="Arial"/>
              </a:rPr>
              <a:t>exponential</a:t>
            </a:r>
            <a:r>
              <a:rPr lang="en-US" spc="31" dirty="0">
                <a:latin typeface="Arial"/>
                <a:cs typeface="Arial"/>
              </a:rPr>
              <a:t> </a:t>
            </a:r>
            <a:r>
              <a:rPr lang="en-US" spc="-10" dirty="0">
                <a:latin typeface="Arial"/>
                <a:cs typeface="Arial"/>
              </a:rPr>
              <a:t>distribution is</a:t>
            </a:r>
            <a:r>
              <a:rPr lang="en-US" spc="52" dirty="0">
                <a:latin typeface="Arial"/>
                <a:cs typeface="Arial"/>
              </a:rPr>
              <a:t> </a:t>
            </a:r>
            <a:r>
              <a:rPr lang="en-US" spc="-10" dirty="0">
                <a:latin typeface="Arial"/>
                <a:cs typeface="Arial"/>
              </a:rPr>
              <a:t>called</a:t>
            </a:r>
            <a:r>
              <a:rPr lang="en-US" spc="52" dirty="0">
                <a:latin typeface="Arial"/>
                <a:cs typeface="Arial"/>
              </a:rPr>
              <a:t> </a:t>
            </a:r>
            <a:r>
              <a:rPr lang="en-US" spc="-10" dirty="0">
                <a:latin typeface="Arial"/>
                <a:cs typeface="Arial"/>
              </a:rPr>
              <a:t>negative</a:t>
            </a:r>
            <a:r>
              <a:rPr lang="en-US" spc="52" dirty="0">
                <a:latin typeface="Arial"/>
                <a:cs typeface="Arial"/>
              </a:rPr>
              <a:t> </a:t>
            </a:r>
            <a:r>
              <a:rPr lang="en-US" spc="-16" dirty="0">
                <a:latin typeface="Arial"/>
                <a:cs typeface="Arial"/>
              </a:rPr>
              <a:t>because</a:t>
            </a:r>
            <a:r>
              <a:rPr lang="en-US" spc="52" dirty="0">
                <a:latin typeface="Arial"/>
                <a:cs typeface="Arial"/>
              </a:rPr>
              <a:t> </a:t>
            </a:r>
            <a:r>
              <a:rPr lang="en-US" spc="-10" dirty="0">
                <a:latin typeface="Arial"/>
                <a:cs typeface="Arial"/>
              </a:rPr>
              <a:t>of</a:t>
            </a:r>
            <a:r>
              <a:rPr lang="en-US" spc="52" dirty="0">
                <a:latin typeface="Arial"/>
                <a:cs typeface="Arial"/>
              </a:rPr>
              <a:t> </a:t>
            </a:r>
            <a:r>
              <a:rPr lang="en-US" spc="-10" dirty="0">
                <a:latin typeface="Arial"/>
                <a:cs typeface="Arial"/>
              </a:rPr>
              <a:t>the</a:t>
            </a:r>
            <a:r>
              <a:rPr lang="en-US" spc="52" dirty="0">
                <a:latin typeface="Arial"/>
                <a:cs typeface="Arial"/>
              </a:rPr>
              <a:t> </a:t>
            </a:r>
            <a:r>
              <a:rPr lang="en-US" spc="-10" dirty="0">
                <a:latin typeface="Arial"/>
                <a:cs typeface="Arial"/>
              </a:rPr>
              <a:t>negative</a:t>
            </a:r>
            <a:r>
              <a:rPr lang="en-US" spc="52" dirty="0">
                <a:latin typeface="Arial"/>
                <a:cs typeface="Arial"/>
              </a:rPr>
              <a:t> </a:t>
            </a:r>
            <a:r>
              <a:rPr lang="en-US" spc="-10" dirty="0">
                <a:latin typeface="Arial"/>
                <a:cs typeface="Arial"/>
              </a:rPr>
              <a:t>prefix</a:t>
            </a:r>
            <a:r>
              <a:rPr lang="en-US" spc="52" dirty="0">
                <a:latin typeface="Arial"/>
                <a:cs typeface="Arial"/>
              </a:rPr>
              <a:t> </a:t>
            </a:r>
            <a:r>
              <a:rPr lang="en-US" spc="-10" dirty="0">
                <a:latin typeface="Arial"/>
                <a:cs typeface="Arial"/>
              </a:rPr>
              <a:t>of</a:t>
            </a:r>
            <a:r>
              <a:rPr lang="en-US" spc="52" dirty="0">
                <a:latin typeface="Arial"/>
                <a:cs typeface="Arial"/>
              </a:rPr>
              <a:t> </a:t>
            </a:r>
            <a:r>
              <a:rPr lang="en-US" spc="-10" dirty="0">
                <a:latin typeface="Arial"/>
                <a:cs typeface="Arial"/>
              </a:rPr>
              <a:t>the</a:t>
            </a:r>
            <a:r>
              <a:rPr lang="en-US" spc="52" dirty="0">
                <a:latin typeface="Arial"/>
                <a:cs typeface="Arial"/>
              </a:rPr>
              <a:t> </a:t>
            </a:r>
            <a:r>
              <a:rPr lang="en-US" spc="-10" dirty="0">
                <a:latin typeface="Arial"/>
                <a:cs typeface="Arial"/>
              </a:rPr>
              <a:t>exponent.</a:t>
            </a:r>
            <a:r>
              <a:rPr lang="en-US" dirty="0">
                <a:latin typeface="Arial"/>
                <a:cs typeface="Arial"/>
              </a:rPr>
              <a:t> </a:t>
            </a:r>
            <a:r>
              <a:rPr lang="en-US" spc="-211" dirty="0">
                <a:latin typeface="Arial"/>
                <a:cs typeface="Arial"/>
              </a:rPr>
              <a:t> </a:t>
            </a:r>
            <a:r>
              <a:rPr lang="en-US" spc="-16" dirty="0">
                <a:latin typeface="Arial"/>
                <a:cs typeface="Arial"/>
              </a:rPr>
              <a:t>Use</a:t>
            </a:r>
            <a:r>
              <a:rPr lang="en-US" spc="52" dirty="0">
                <a:latin typeface="Arial"/>
                <a:cs typeface="Arial"/>
              </a:rPr>
              <a:t> </a:t>
            </a:r>
            <a:r>
              <a:rPr lang="en-US" spc="-5" dirty="0">
                <a:latin typeface="Arial"/>
                <a:cs typeface="Arial"/>
              </a:rPr>
              <a:t>it</a:t>
            </a:r>
            <a:r>
              <a:rPr lang="en-US" spc="-10" dirty="0">
                <a:latin typeface="Arial"/>
                <a:cs typeface="Arial"/>
              </a:rPr>
              <a:t> to</a:t>
            </a:r>
            <a:r>
              <a:rPr lang="en-US" spc="41" dirty="0">
                <a:latin typeface="Arial"/>
                <a:cs typeface="Arial"/>
              </a:rPr>
              <a:t> </a:t>
            </a:r>
            <a:r>
              <a:rPr lang="en-US" spc="-10" dirty="0">
                <a:latin typeface="Arial"/>
                <a:cs typeface="Arial"/>
              </a:rPr>
              <a:t>visualize</a:t>
            </a:r>
            <a:r>
              <a:rPr lang="en-US" spc="41" dirty="0">
                <a:latin typeface="Arial"/>
                <a:cs typeface="Arial"/>
              </a:rPr>
              <a:t> </a:t>
            </a:r>
            <a:r>
              <a:rPr lang="en-US" spc="-10" dirty="0">
                <a:latin typeface="Arial"/>
                <a:cs typeface="Arial"/>
              </a:rPr>
              <a:t>times</a:t>
            </a:r>
            <a:r>
              <a:rPr lang="en-US" spc="41" dirty="0">
                <a:latin typeface="Arial"/>
                <a:cs typeface="Arial"/>
              </a:rPr>
              <a:t> </a:t>
            </a:r>
            <a:r>
              <a:rPr lang="en-US" spc="-16" dirty="0">
                <a:latin typeface="Arial"/>
                <a:cs typeface="Arial"/>
              </a:rPr>
              <a:t>between</a:t>
            </a:r>
            <a:r>
              <a:rPr lang="en-US" spc="41" dirty="0">
                <a:latin typeface="Arial"/>
                <a:cs typeface="Arial"/>
              </a:rPr>
              <a:t> </a:t>
            </a:r>
            <a:r>
              <a:rPr lang="en-US" spc="-10" dirty="0">
                <a:latin typeface="Arial"/>
                <a:cs typeface="Arial"/>
              </a:rPr>
              <a:t>independent</a:t>
            </a:r>
            <a:r>
              <a:rPr lang="en-US" spc="41" dirty="0">
                <a:latin typeface="Arial"/>
                <a:cs typeface="Arial"/>
              </a:rPr>
              <a:t> </a:t>
            </a:r>
            <a:r>
              <a:rPr lang="en-US" spc="-10" dirty="0">
                <a:latin typeface="Arial"/>
                <a:cs typeface="Arial"/>
              </a:rPr>
              <a:t>events,</a:t>
            </a:r>
            <a:r>
              <a:rPr lang="en-US" spc="57" dirty="0">
                <a:latin typeface="Arial"/>
                <a:cs typeface="Arial"/>
              </a:rPr>
              <a:t> </a:t>
            </a:r>
            <a:r>
              <a:rPr lang="en-US" spc="-16" dirty="0">
                <a:latin typeface="Arial"/>
                <a:cs typeface="Arial"/>
              </a:rPr>
              <a:t>and</a:t>
            </a:r>
            <a:r>
              <a:rPr lang="en-US" spc="41" dirty="0">
                <a:latin typeface="Arial"/>
                <a:cs typeface="Arial"/>
              </a:rPr>
              <a:t> </a:t>
            </a:r>
            <a:r>
              <a:rPr lang="en-US" spc="-10" dirty="0">
                <a:latin typeface="Arial"/>
                <a:cs typeface="Arial"/>
              </a:rPr>
              <a:t>to</a:t>
            </a:r>
            <a:r>
              <a:rPr lang="en-US" spc="41" dirty="0">
                <a:latin typeface="Arial"/>
                <a:cs typeface="Arial"/>
              </a:rPr>
              <a:t> </a:t>
            </a:r>
            <a:r>
              <a:rPr lang="en-US" spc="-16" dirty="0">
                <a:latin typeface="Arial"/>
                <a:cs typeface="Arial"/>
              </a:rPr>
              <a:t>model</a:t>
            </a:r>
            <a:r>
              <a:rPr lang="en-US" spc="41" dirty="0">
                <a:latin typeface="Arial"/>
                <a:cs typeface="Arial"/>
              </a:rPr>
              <a:t> </a:t>
            </a:r>
            <a:r>
              <a:rPr lang="en-US" spc="-10" dirty="0">
                <a:latin typeface="Arial"/>
                <a:cs typeface="Arial"/>
              </a:rPr>
              <a:t>in-between</a:t>
            </a:r>
            <a:endParaRPr lang="en-US" dirty="0">
              <a:latin typeface="Arial"/>
              <a:cs typeface="Arial"/>
            </a:endParaRPr>
          </a:p>
          <a:p>
            <a:pPr marL="624303" marR="6572">
              <a:lnSpc>
                <a:spcPts val="2266"/>
              </a:lnSpc>
            </a:pPr>
            <a:r>
              <a:rPr lang="en-US" spc="-10" dirty="0">
                <a:latin typeface="Arial"/>
                <a:cs typeface="Arial"/>
              </a:rPr>
              <a:t>arrival times of </a:t>
            </a:r>
            <a:r>
              <a:rPr lang="en-US" spc="-16" dirty="0">
                <a:latin typeface="Arial"/>
                <a:cs typeface="Arial"/>
              </a:rPr>
              <a:t>customers </a:t>
            </a:r>
            <a:r>
              <a:rPr lang="en-US" spc="-10" dirty="0">
                <a:latin typeface="Arial"/>
                <a:cs typeface="Arial"/>
              </a:rPr>
              <a:t>in </a:t>
            </a:r>
            <a:r>
              <a:rPr lang="en-US" spc="-16" dirty="0">
                <a:latin typeface="Arial"/>
                <a:cs typeface="Arial"/>
              </a:rPr>
              <a:t>a </a:t>
            </a:r>
            <a:r>
              <a:rPr lang="en-US" spc="-10" dirty="0">
                <a:latin typeface="Arial"/>
                <a:cs typeface="Arial"/>
              </a:rPr>
              <a:t>service system,</a:t>
            </a:r>
            <a:r>
              <a:rPr lang="en-US" spc="5" dirty="0">
                <a:latin typeface="Arial"/>
                <a:cs typeface="Arial"/>
              </a:rPr>
              <a:t> </a:t>
            </a:r>
            <a:r>
              <a:rPr lang="en-US" spc="-10" dirty="0">
                <a:latin typeface="Arial"/>
                <a:cs typeface="Arial"/>
              </a:rPr>
              <a:t>the</a:t>
            </a:r>
            <a:r>
              <a:rPr lang="en-US" dirty="0">
                <a:latin typeface="Arial"/>
                <a:cs typeface="Arial"/>
              </a:rPr>
              <a:t> </a:t>
            </a:r>
            <a:r>
              <a:rPr lang="en-US" spc="-10" dirty="0">
                <a:latin typeface="Arial"/>
                <a:cs typeface="Arial"/>
              </a:rPr>
              <a:t>duration</a:t>
            </a:r>
            <a:r>
              <a:rPr lang="en-US" dirty="0">
                <a:latin typeface="Arial"/>
                <a:cs typeface="Arial"/>
              </a:rPr>
              <a:t> </a:t>
            </a:r>
            <a:r>
              <a:rPr lang="en-US" spc="-10" dirty="0">
                <a:latin typeface="Arial"/>
                <a:cs typeface="Arial"/>
              </a:rPr>
              <a:t>of</a:t>
            </a:r>
            <a:r>
              <a:rPr lang="en-US" dirty="0">
                <a:latin typeface="Arial"/>
                <a:cs typeface="Arial"/>
              </a:rPr>
              <a:t> </a:t>
            </a:r>
            <a:r>
              <a:rPr lang="en-US" spc="-16" dirty="0">
                <a:latin typeface="Arial"/>
                <a:cs typeface="Arial"/>
              </a:rPr>
              <a:t>a</a:t>
            </a:r>
            <a:r>
              <a:rPr lang="en-US" dirty="0">
                <a:latin typeface="Arial"/>
                <a:cs typeface="Arial"/>
              </a:rPr>
              <a:t> </a:t>
            </a:r>
            <a:r>
              <a:rPr lang="en-US" spc="-10" dirty="0">
                <a:latin typeface="Arial"/>
                <a:cs typeface="Arial"/>
              </a:rPr>
              <a:t>repair</a:t>
            </a:r>
            <a:r>
              <a:rPr lang="en-US" dirty="0">
                <a:latin typeface="Arial"/>
                <a:cs typeface="Arial"/>
              </a:rPr>
              <a:t> </a:t>
            </a:r>
            <a:r>
              <a:rPr lang="en-US" spc="-10" dirty="0">
                <a:latin typeface="Arial"/>
                <a:cs typeface="Arial"/>
              </a:rPr>
              <a:t>job</a:t>
            </a:r>
            <a:r>
              <a:rPr lang="en-US" dirty="0">
                <a:latin typeface="Arial"/>
                <a:cs typeface="Arial"/>
              </a:rPr>
              <a:t> </a:t>
            </a:r>
            <a:r>
              <a:rPr lang="en-US" spc="-10" dirty="0">
                <a:latin typeface="Arial"/>
                <a:cs typeface="Arial"/>
              </a:rPr>
              <a:t>or the</a:t>
            </a:r>
            <a:r>
              <a:rPr lang="en-US" spc="31" dirty="0">
                <a:latin typeface="Arial"/>
                <a:cs typeface="Arial"/>
              </a:rPr>
              <a:t> </a:t>
            </a:r>
            <a:r>
              <a:rPr lang="en-US" spc="-16" dirty="0">
                <a:latin typeface="Arial"/>
                <a:cs typeface="Arial"/>
              </a:rPr>
              <a:t>absence</a:t>
            </a:r>
            <a:r>
              <a:rPr lang="en-US" spc="31" dirty="0">
                <a:latin typeface="Arial"/>
                <a:cs typeface="Arial"/>
              </a:rPr>
              <a:t> </a:t>
            </a:r>
            <a:r>
              <a:rPr lang="en-US" spc="-10" dirty="0">
                <a:latin typeface="Arial"/>
                <a:cs typeface="Arial"/>
              </a:rPr>
              <a:t>of</a:t>
            </a:r>
            <a:r>
              <a:rPr lang="en-US" spc="31" dirty="0">
                <a:latin typeface="Arial"/>
                <a:cs typeface="Arial"/>
              </a:rPr>
              <a:t> </a:t>
            </a:r>
            <a:r>
              <a:rPr lang="en-US" spc="-16" dirty="0">
                <a:latin typeface="Arial"/>
                <a:cs typeface="Arial"/>
              </a:rPr>
              <a:t>employees</a:t>
            </a:r>
            <a:r>
              <a:rPr lang="en-US" spc="31" dirty="0">
                <a:latin typeface="Arial"/>
                <a:cs typeface="Arial"/>
              </a:rPr>
              <a:t> </a:t>
            </a:r>
            <a:r>
              <a:rPr lang="en-US" spc="-10" dirty="0">
                <a:latin typeface="Arial"/>
                <a:cs typeface="Arial"/>
              </a:rPr>
              <a:t>from</a:t>
            </a:r>
            <a:r>
              <a:rPr lang="en-US" spc="31" dirty="0">
                <a:latin typeface="Arial"/>
                <a:cs typeface="Arial"/>
              </a:rPr>
              <a:t> </a:t>
            </a:r>
            <a:r>
              <a:rPr lang="en-US" spc="-10" dirty="0">
                <a:latin typeface="Arial"/>
                <a:cs typeface="Arial"/>
              </a:rPr>
              <a:t>their</a:t>
            </a:r>
            <a:r>
              <a:rPr lang="en-US" spc="31" dirty="0">
                <a:latin typeface="Arial"/>
                <a:cs typeface="Arial"/>
              </a:rPr>
              <a:t> </a:t>
            </a:r>
            <a:r>
              <a:rPr lang="en-US" spc="-10" dirty="0">
                <a:latin typeface="Arial"/>
                <a:cs typeface="Arial"/>
              </a:rPr>
              <a:t>job</a:t>
            </a:r>
            <a:r>
              <a:rPr lang="en-US" spc="31" dirty="0">
                <a:latin typeface="Arial"/>
                <a:cs typeface="Arial"/>
              </a:rPr>
              <a:t> </a:t>
            </a:r>
            <a:r>
              <a:rPr lang="en-US" spc="-10" dirty="0">
                <a:latin typeface="Arial"/>
                <a:cs typeface="Arial"/>
              </a:rPr>
              <a:t>site.</a:t>
            </a:r>
            <a:r>
              <a:rPr lang="en-US" dirty="0">
                <a:latin typeface="Arial"/>
                <a:cs typeface="Arial"/>
              </a:rPr>
              <a:t> </a:t>
            </a:r>
            <a:r>
              <a:rPr lang="en-US" spc="-279" dirty="0">
                <a:latin typeface="Arial"/>
                <a:cs typeface="Arial"/>
              </a:rPr>
              <a:t> </a:t>
            </a:r>
            <a:r>
              <a:rPr lang="en-US" spc="-16" dirty="0">
                <a:latin typeface="Arial"/>
                <a:cs typeface="Arial"/>
              </a:rPr>
              <a:t>The</a:t>
            </a:r>
            <a:r>
              <a:rPr lang="en-US" spc="31" dirty="0">
                <a:latin typeface="Arial"/>
                <a:cs typeface="Arial"/>
              </a:rPr>
              <a:t> </a:t>
            </a:r>
            <a:r>
              <a:rPr lang="en-US" spc="-10" dirty="0">
                <a:latin typeface="Arial"/>
                <a:cs typeface="Arial"/>
              </a:rPr>
              <a:t>exponential</a:t>
            </a:r>
            <a:r>
              <a:rPr lang="en-US" spc="31" dirty="0">
                <a:latin typeface="Arial"/>
                <a:cs typeface="Arial"/>
              </a:rPr>
              <a:t> </a:t>
            </a:r>
            <a:r>
              <a:rPr lang="en-US" spc="-10" dirty="0">
                <a:latin typeface="Arial"/>
                <a:cs typeface="Arial"/>
              </a:rPr>
              <a:t>distribution plays</a:t>
            </a:r>
            <a:r>
              <a:rPr lang="en-US" dirty="0">
                <a:latin typeface="Arial"/>
                <a:cs typeface="Arial"/>
              </a:rPr>
              <a:t> </a:t>
            </a:r>
            <a:r>
              <a:rPr lang="en-US" spc="-16" dirty="0">
                <a:latin typeface="Arial"/>
                <a:cs typeface="Arial"/>
              </a:rPr>
              <a:t>an</a:t>
            </a:r>
            <a:r>
              <a:rPr lang="en-US" dirty="0">
                <a:latin typeface="Arial"/>
                <a:cs typeface="Arial"/>
              </a:rPr>
              <a:t> </a:t>
            </a:r>
            <a:r>
              <a:rPr lang="en-US" spc="-10" dirty="0">
                <a:latin typeface="Arial"/>
                <a:cs typeface="Arial"/>
              </a:rPr>
              <a:t>important</a:t>
            </a:r>
            <a:r>
              <a:rPr lang="en-US" dirty="0">
                <a:latin typeface="Arial"/>
                <a:cs typeface="Arial"/>
              </a:rPr>
              <a:t> </a:t>
            </a:r>
            <a:r>
              <a:rPr lang="en-US" spc="-10" dirty="0">
                <a:latin typeface="Arial"/>
                <a:cs typeface="Arial"/>
              </a:rPr>
              <a:t>role</a:t>
            </a:r>
            <a:r>
              <a:rPr lang="en-US" dirty="0">
                <a:latin typeface="Arial"/>
                <a:cs typeface="Arial"/>
              </a:rPr>
              <a:t> </a:t>
            </a:r>
            <a:r>
              <a:rPr lang="en-US" spc="-10" dirty="0">
                <a:latin typeface="Arial"/>
                <a:cs typeface="Arial"/>
              </a:rPr>
              <a:t>in</a:t>
            </a:r>
            <a:r>
              <a:rPr lang="en-US" dirty="0">
                <a:latin typeface="Arial"/>
                <a:cs typeface="Arial"/>
              </a:rPr>
              <a:t> </a:t>
            </a:r>
            <a:r>
              <a:rPr lang="en-US" spc="-10" dirty="0">
                <a:latin typeface="Arial"/>
                <a:cs typeface="Arial"/>
              </a:rPr>
              <a:t>reliability</a:t>
            </a:r>
            <a:r>
              <a:rPr lang="en-US" dirty="0">
                <a:latin typeface="Arial"/>
                <a:cs typeface="Arial"/>
              </a:rPr>
              <a:t> </a:t>
            </a:r>
            <a:r>
              <a:rPr lang="en-US" spc="-10" dirty="0">
                <a:latin typeface="Arial"/>
                <a:cs typeface="Arial"/>
              </a:rPr>
              <a:t>theor</a:t>
            </a:r>
            <a:r>
              <a:rPr lang="en-US" spc="-166" dirty="0">
                <a:latin typeface="Arial"/>
                <a:cs typeface="Arial"/>
              </a:rPr>
              <a:t>y</a:t>
            </a:r>
            <a:r>
              <a:rPr lang="en-US" spc="-10" dirty="0">
                <a:latin typeface="Arial"/>
                <a:cs typeface="Arial"/>
              </a:rPr>
              <a:t>.</a:t>
            </a:r>
            <a:r>
              <a:rPr lang="en-US" spc="197" dirty="0">
                <a:latin typeface="Arial"/>
                <a:cs typeface="Arial"/>
              </a:rPr>
              <a:t> </a:t>
            </a:r>
            <a:r>
              <a:rPr lang="en-US" spc="-16" dirty="0">
                <a:latin typeface="Arial"/>
                <a:cs typeface="Arial"/>
              </a:rPr>
              <a:t>The</a:t>
            </a:r>
            <a:r>
              <a:rPr lang="en-US" dirty="0">
                <a:latin typeface="Arial"/>
                <a:cs typeface="Arial"/>
              </a:rPr>
              <a:t> </a:t>
            </a:r>
            <a:r>
              <a:rPr lang="en-US" spc="-16" dirty="0">
                <a:latin typeface="Arial"/>
                <a:cs typeface="Arial"/>
              </a:rPr>
              <a:t>random</a:t>
            </a:r>
            <a:r>
              <a:rPr lang="en-US" dirty="0">
                <a:latin typeface="Arial"/>
                <a:cs typeface="Arial"/>
              </a:rPr>
              <a:t> </a:t>
            </a:r>
            <a:r>
              <a:rPr lang="en-US" spc="-10" dirty="0">
                <a:latin typeface="Arial"/>
                <a:cs typeface="Arial"/>
              </a:rPr>
              <a:t>life</a:t>
            </a:r>
            <a:r>
              <a:rPr lang="en-US" dirty="0">
                <a:latin typeface="Arial"/>
                <a:cs typeface="Arial"/>
              </a:rPr>
              <a:t> </a:t>
            </a:r>
            <a:r>
              <a:rPr lang="en-US" spc="-10" dirty="0">
                <a:latin typeface="Arial"/>
                <a:cs typeface="Arial"/>
              </a:rPr>
              <a:t>times</a:t>
            </a:r>
            <a:r>
              <a:rPr lang="en-US" dirty="0">
                <a:latin typeface="Arial"/>
                <a:cs typeface="Arial"/>
              </a:rPr>
              <a:t> </a:t>
            </a:r>
            <a:r>
              <a:rPr lang="en-US" spc="-10" dirty="0">
                <a:latin typeface="Arial"/>
                <a:cs typeface="Arial"/>
              </a:rPr>
              <a:t>of</a:t>
            </a:r>
            <a:r>
              <a:rPr lang="en-US" dirty="0">
                <a:latin typeface="Arial"/>
                <a:cs typeface="Arial"/>
              </a:rPr>
              <a:t> </a:t>
            </a:r>
            <a:r>
              <a:rPr lang="en-US" spc="-16" dirty="0">
                <a:latin typeface="Arial"/>
                <a:cs typeface="Arial"/>
              </a:rPr>
              <a:t>systems</a:t>
            </a:r>
            <a:r>
              <a:rPr lang="en-US" spc="-10" dirty="0">
                <a:latin typeface="Arial"/>
                <a:cs typeface="Arial"/>
              </a:rPr>
              <a:t> that</a:t>
            </a:r>
            <a:r>
              <a:rPr lang="en-US" spc="-31" dirty="0">
                <a:latin typeface="Arial"/>
                <a:cs typeface="Arial"/>
              </a:rPr>
              <a:t> </a:t>
            </a:r>
            <a:r>
              <a:rPr lang="en-US" spc="-10" dirty="0">
                <a:latin typeface="Arial"/>
                <a:cs typeface="Arial"/>
              </a:rPr>
              <a:t>fail</a:t>
            </a:r>
            <a:r>
              <a:rPr lang="en-US" spc="-31" dirty="0">
                <a:latin typeface="Arial"/>
                <a:cs typeface="Arial"/>
              </a:rPr>
              <a:t> </a:t>
            </a:r>
            <a:r>
              <a:rPr lang="en-US" spc="-10" dirty="0">
                <a:latin typeface="Arial"/>
                <a:cs typeface="Arial"/>
              </a:rPr>
              <a:t>during</a:t>
            </a:r>
            <a:r>
              <a:rPr lang="en-US" spc="-31" dirty="0">
                <a:latin typeface="Arial"/>
                <a:cs typeface="Arial"/>
              </a:rPr>
              <a:t> </a:t>
            </a:r>
            <a:r>
              <a:rPr lang="en-US" spc="-16" dirty="0">
                <a:latin typeface="Arial"/>
                <a:cs typeface="Arial"/>
              </a:rPr>
              <a:t>a</a:t>
            </a:r>
            <a:r>
              <a:rPr lang="en-US" spc="-31" dirty="0">
                <a:latin typeface="Arial"/>
                <a:cs typeface="Arial"/>
              </a:rPr>
              <a:t> </a:t>
            </a:r>
            <a:r>
              <a:rPr lang="en-US" spc="-10" dirty="0">
                <a:latin typeface="Arial"/>
                <a:cs typeface="Arial"/>
              </a:rPr>
              <a:t>certain</a:t>
            </a:r>
            <a:r>
              <a:rPr lang="en-US" spc="-31" dirty="0">
                <a:latin typeface="Arial"/>
                <a:cs typeface="Arial"/>
              </a:rPr>
              <a:t> </a:t>
            </a:r>
            <a:r>
              <a:rPr lang="en-US" spc="-10" dirty="0">
                <a:latin typeface="Arial"/>
                <a:cs typeface="Arial"/>
              </a:rPr>
              <a:t>time</a:t>
            </a:r>
            <a:r>
              <a:rPr lang="en-US" spc="-31" dirty="0">
                <a:latin typeface="Arial"/>
                <a:cs typeface="Arial"/>
              </a:rPr>
              <a:t> </a:t>
            </a:r>
            <a:r>
              <a:rPr lang="en-US" spc="-10" dirty="0">
                <a:latin typeface="Arial"/>
                <a:cs typeface="Arial"/>
              </a:rPr>
              <a:t>interval</a:t>
            </a:r>
            <a:r>
              <a:rPr lang="en-US" spc="-31" dirty="0">
                <a:latin typeface="Arial"/>
                <a:cs typeface="Arial"/>
              </a:rPr>
              <a:t> </a:t>
            </a:r>
            <a:r>
              <a:rPr lang="en-US" spc="-10" dirty="0">
                <a:latin typeface="Arial"/>
                <a:cs typeface="Arial"/>
              </a:rPr>
              <a:t>regardless</a:t>
            </a:r>
            <a:r>
              <a:rPr lang="en-US" spc="-31" dirty="0">
                <a:latin typeface="Arial"/>
                <a:cs typeface="Arial"/>
              </a:rPr>
              <a:t> </a:t>
            </a:r>
            <a:r>
              <a:rPr lang="en-US" spc="-10" dirty="0">
                <a:latin typeface="Arial"/>
                <a:cs typeface="Arial"/>
              </a:rPr>
              <a:t>of</a:t>
            </a:r>
            <a:r>
              <a:rPr lang="en-US" spc="-31" dirty="0">
                <a:latin typeface="Arial"/>
                <a:cs typeface="Arial"/>
              </a:rPr>
              <a:t> </a:t>
            </a:r>
            <a:r>
              <a:rPr lang="en-US" spc="-10" dirty="0">
                <a:latin typeface="Arial"/>
                <a:cs typeface="Arial"/>
              </a:rPr>
              <a:t>their</a:t>
            </a:r>
            <a:r>
              <a:rPr lang="en-US" spc="-31" dirty="0">
                <a:latin typeface="Arial"/>
                <a:cs typeface="Arial"/>
              </a:rPr>
              <a:t> </a:t>
            </a:r>
            <a:r>
              <a:rPr lang="en-US" spc="-10" dirty="0">
                <a:latin typeface="Arial"/>
                <a:cs typeface="Arial"/>
              </a:rPr>
              <a:t>life</a:t>
            </a:r>
            <a:r>
              <a:rPr lang="en-US" spc="-31" dirty="0">
                <a:latin typeface="Arial"/>
                <a:cs typeface="Arial"/>
              </a:rPr>
              <a:t> </a:t>
            </a:r>
            <a:r>
              <a:rPr lang="en-US" spc="-10" dirty="0">
                <a:latin typeface="Arial"/>
                <a:cs typeface="Arial"/>
              </a:rPr>
              <a:t>time</a:t>
            </a:r>
            <a:r>
              <a:rPr lang="en-US" spc="-31" dirty="0">
                <a:latin typeface="Arial"/>
                <a:cs typeface="Arial"/>
              </a:rPr>
              <a:t> </a:t>
            </a:r>
            <a:r>
              <a:rPr lang="en-US" spc="-10" dirty="0">
                <a:latin typeface="Arial"/>
                <a:cs typeface="Arial"/>
              </a:rPr>
              <a:t>is</a:t>
            </a:r>
            <a:r>
              <a:rPr lang="en-US" spc="-31" dirty="0">
                <a:latin typeface="Arial"/>
                <a:cs typeface="Arial"/>
              </a:rPr>
              <a:t> </a:t>
            </a:r>
            <a:r>
              <a:rPr lang="en-US" spc="-10" dirty="0">
                <a:latin typeface="Arial"/>
                <a:cs typeface="Arial"/>
              </a:rPr>
              <a:t>distributed in</a:t>
            </a:r>
            <a:r>
              <a:rPr lang="en-US" spc="83" dirty="0">
                <a:latin typeface="Arial"/>
                <a:cs typeface="Arial"/>
              </a:rPr>
              <a:t> </a:t>
            </a:r>
            <a:r>
              <a:rPr lang="en-US" spc="-16" dirty="0">
                <a:latin typeface="Arial"/>
                <a:cs typeface="Arial"/>
              </a:rPr>
              <a:t>an</a:t>
            </a:r>
            <a:r>
              <a:rPr lang="en-US" spc="83" dirty="0">
                <a:latin typeface="Arial"/>
                <a:cs typeface="Arial"/>
              </a:rPr>
              <a:t> </a:t>
            </a:r>
            <a:r>
              <a:rPr lang="en-US" spc="-10" dirty="0">
                <a:latin typeface="Arial"/>
                <a:cs typeface="Arial"/>
              </a:rPr>
              <a:t>exponential</a:t>
            </a:r>
            <a:r>
              <a:rPr lang="en-US" spc="83" dirty="0">
                <a:latin typeface="Arial"/>
                <a:cs typeface="Arial"/>
              </a:rPr>
              <a:t> </a:t>
            </a:r>
            <a:r>
              <a:rPr lang="en-US" spc="-16" dirty="0">
                <a:latin typeface="Arial"/>
                <a:cs typeface="Arial"/>
              </a:rPr>
              <a:t>wa</a:t>
            </a:r>
            <a:r>
              <a:rPr lang="en-US" spc="-166" dirty="0">
                <a:latin typeface="Arial"/>
                <a:cs typeface="Arial"/>
              </a:rPr>
              <a:t>y</a:t>
            </a:r>
            <a:r>
              <a:rPr lang="en-US" spc="-10" dirty="0">
                <a:latin typeface="Arial"/>
                <a:cs typeface="Arial"/>
              </a:rPr>
              <a:t>.</a:t>
            </a:r>
            <a:endParaRPr lang="en-US" dirty="0">
              <a:latin typeface="Arial"/>
              <a:cs typeface="Aria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545460" y="2006231"/>
            <a:ext cx="6016454" cy="1353191"/>
          </a:xfrm>
          <a:prstGeom prst="rect">
            <a:avLst/>
          </a:prstGeom>
        </p:spPr>
        <p:txBody>
          <a:bodyPr vert="horz" wrap="square" lIns="0" tIns="0" rIns="0" bIns="0" rtlCol="0">
            <a:spAutoFit/>
          </a:bodyPr>
          <a:lstStyle/>
          <a:p>
            <a:pPr marL="13143">
              <a:spcBef>
                <a:spcPts val="1640"/>
              </a:spcBef>
            </a:pPr>
            <a:r>
              <a:rPr sz="2070" b="1" spc="-16" dirty="0">
                <a:solidFill>
                  <a:srgbClr val="0066FF"/>
                </a:solidFill>
                <a:latin typeface="Arial"/>
                <a:cs typeface="Arial"/>
              </a:rPr>
              <a:t>Parameters:</a:t>
            </a:r>
            <a:endParaRPr sz="2070" dirty="0">
              <a:latin typeface="Arial"/>
              <a:cs typeface="Arial"/>
            </a:endParaRPr>
          </a:p>
          <a:p>
            <a:pPr marL="536901" indent="-523758">
              <a:spcBef>
                <a:spcPts val="812"/>
              </a:spcBef>
              <a:buFont typeface="Arial"/>
              <a:buChar char="•"/>
              <a:tabLst>
                <a:tab pos="536901" algn="l"/>
              </a:tabLst>
            </a:pPr>
            <a:r>
              <a:rPr sz="2070" b="1" spc="-16" dirty="0">
                <a:solidFill>
                  <a:srgbClr val="0066FF"/>
                </a:solidFill>
                <a:latin typeface="Arial"/>
                <a:cs typeface="Arial"/>
              </a:rPr>
              <a:t>Beta</a:t>
            </a:r>
            <a:r>
              <a:rPr sz="2070" b="1" spc="93" dirty="0">
                <a:solidFill>
                  <a:srgbClr val="0066FF"/>
                </a:solidFill>
                <a:latin typeface="Arial"/>
                <a:cs typeface="Arial"/>
              </a:rPr>
              <a:t> </a:t>
            </a:r>
            <a:r>
              <a:rPr sz="2070" spc="-10" dirty="0">
                <a:latin typeface="Arial"/>
                <a:cs typeface="Arial"/>
              </a:rPr>
              <a:t>(the</a:t>
            </a:r>
            <a:r>
              <a:rPr sz="2070" spc="93" dirty="0">
                <a:latin typeface="Arial"/>
                <a:cs typeface="Arial"/>
              </a:rPr>
              <a:t> </a:t>
            </a:r>
            <a:r>
              <a:rPr sz="2070" spc="-16" dirty="0">
                <a:latin typeface="Arial"/>
                <a:cs typeface="Arial"/>
              </a:rPr>
              <a:t>mean)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b="1" spc="-16" dirty="0">
                <a:latin typeface="Arial"/>
                <a:cs typeface="Arial"/>
              </a:rPr>
              <a:t>Lower</a:t>
            </a:r>
            <a:r>
              <a:rPr sz="2070" b="1" spc="47" dirty="0">
                <a:latin typeface="Arial"/>
                <a:cs typeface="Arial"/>
              </a:rPr>
              <a:t> </a:t>
            </a:r>
            <a:r>
              <a:rPr sz="2070" b="1" spc="-16" dirty="0">
                <a:latin typeface="Arial"/>
                <a:cs typeface="Arial"/>
              </a:rPr>
              <a:t>Bound</a:t>
            </a:r>
            <a:r>
              <a:rPr sz="2070" b="1" spc="47" dirty="0">
                <a:latin typeface="Arial"/>
                <a:cs typeface="Arial"/>
              </a:rPr>
              <a:t> </a:t>
            </a:r>
            <a:r>
              <a:rPr sz="2070" spc="-16" dirty="0">
                <a:latin typeface="Arial"/>
                <a:cs typeface="Arial"/>
              </a:rPr>
              <a:t>and</a:t>
            </a:r>
            <a:r>
              <a:rPr sz="2070" spc="47" dirty="0">
                <a:latin typeface="Arial"/>
                <a:cs typeface="Arial"/>
              </a:rPr>
              <a:t> </a:t>
            </a:r>
            <a:r>
              <a:rPr sz="2070" b="1" spc="-16" dirty="0">
                <a:latin typeface="Arial"/>
                <a:cs typeface="Arial"/>
              </a:rPr>
              <a:t>Upper</a:t>
            </a:r>
            <a:r>
              <a:rPr sz="2070" b="1" spc="47" dirty="0">
                <a:latin typeface="Arial"/>
                <a:cs typeface="Arial"/>
              </a:rPr>
              <a:t> </a:t>
            </a:r>
            <a:r>
              <a:rPr sz="2070" b="1" spc="-16" dirty="0">
                <a:latin typeface="Arial"/>
                <a:cs typeface="Arial"/>
              </a:rPr>
              <a:t>Bound</a:t>
            </a:r>
            <a:r>
              <a:rPr sz="2070" b="1" spc="47" dirty="0">
                <a:latin typeface="Arial"/>
                <a:cs typeface="Arial"/>
              </a:rPr>
              <a:t> </a:t>
            </a:r>
            <a:r>
              <a:rPr sz="2070" spc="-10" dirty="0">
                <a:latin typeface="Arial"/>
                <a:cs typeface="Arial"/>
              </a:rPr>
              <a:t>are</a:t>
            </a:r>
            <a:r>
              <a:rPr sz="2070" spc="47" dirty="0">
                <a:latin typeface="Arial"/>
                <a:cs typeface="Arial"/>
              </a:rPr>
              <a:t> </a:t>
            </a:r>
            <a:r>
              <a:rPr sz="2070" spc="-10" dirty="0">
                <a:latin typeface="Arial"/>
                <a:cs typeface="Arial"/>
              </a:rPr>
              <a:t>optional.</a:t>
            </a:r>
            <a:endParaRPr sz="2070" dirty="0">
              <a:latin typeface="Arial"/>
              <a:cs typeface="Arial"/>
            </a:endParaRPr>
          </a:p>
        </p:txBody>
      </p:sp>
      <p:sp>
        <p:nvSpPr>
          <p:cNvPr id="13" name="object 2"/>
          <p:cNvSpPr/>
          <p:nvPr/>
        </p:nvSpPr>
        <p:spPr>
          <a:xfrm>
            <a:off x="3356333" y="3898902"/>
            <a:ext cx="3442135" cy="259079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14" name="object 3"/>
          <p:cNvSpPr/>
          <p:nvPr/>
        </p:nvSpPr>
        <p:spPr>
          <a:xfrm>
            <a:off x="3384696" y="3929971"/>
            <a:ext cx="0" cy="296694"/>
          </a:xfrm>
          <a:custGeom>
            <a:avLst/>
            <a:gdLst/>
            <a:ahLst/>
            <a:cxnLst/>
            <a:rect l="l" t="t" r="r" b="b"/>
            <a:pathLst>
              <a:path h="2358390">
                <a:moveTo>
                  <a:pt x="0" y="2358301"/>
                </a:moveTo>
                <a:lnTo>
                  <a:pt x="0" y="0"/>
                </a:lnTo>
              </a:path>
            </a:pathLst>
          </a:custGeom>
          <a:ln w="6095">
            <a:solidFill>
              <a:srgbClr val="3F003F"/>
            </a:solidFill>
          </a:ln>
        </p:spPr>
        <p:txBody>
          <a:bodyPr wrap="square" lIns="0" tIns="0" rIns="0" bIns="0" rtlCol="0">
            <a:spAutoFit/>
          </a:bodyPr>
          <a:lstStyle/>
          <a:p>
            <a:endParaRPr sz="1863" dirty="0"/>
          </a:p>
        </p:txBody>
      </p:sp>
      <p:sp>
        <p:nvSpPr>
          <p:cNvPr id="15" name="object 4"/>
          <p:cNvSpPr txBox="1"/>
          <p:nvPr/>
        </p:nvSpPr>
        <p:spPr>
          <a:xfrm>
            <a:off x="3141282" y="3925991"/>
            <a:ext cx="210954" cy="123562"/>
          </a:xfrm>
          <a:prstGeom prst="rect">
            <a:avLst/>
          </a:prstGeom>
        </p:spPr>
        <p:txBody>
          <a:bodyPr vert="horz" wrap="square" lIns="0" tIns="0" rIns="0" bIns="0" rtlCol="0">
            <a:spAutoFit/>
          </a:bodyPr>
          <a:lstStyle/>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36" dirty="0">
                <a:solidFill>
                  <a:srgbClr val="3A263F"/>
                </a:solidFill>
                <a:latin typeface="Times New Roman"/>
                <a:cs typeface="Times New Roman"/>
              </a:rPr>
              <a:t>50</a:t>
            </a:r>
            <a:endParaRPr sz="776" dirty="0">
              <a:latin typeface="Times New Roman"/>
              <a:cs typeface="Times New Roman"/>
            </a:endParaRPr>
          </a:p>
        </p:txBody>
      </p:sp>
      <p:sp>
        <p:nvSpPr>
          <p:cNvPr id="16" name="object 5"/>
          <p:cNvSpPr txBox="1"/>
          <p:nvPr/>
        </p:nvSpPr>
        <p:spPr>
          <a:xfrm>
            <a:off x="3141280" y="4171952"/>
            <a:ext cx="3446235" cy="2582887"/>
          </a:xfrm>
          <a:prstGeom prst="rect">
            <a:avLst/>
          </a:prstGeom>
        </p:spPr>
        <p:txBody>
          <a:bodyPr vert="horz" wrap="square" lIns="0" tIns="0" rIns="0" bIns="0" rtlCol="0">
            <a:spAutoFit/>
          </a:bodyPr>
          <a:lstStyle/>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10" dirty="0">
                <a:solidFill>
                  <a:srgbClr val="2F112F"/>
                </a:solidFill>
                <a:latin typeface="Times New Roman"/>
                <a:cs typeface="Times New Roman"/>
              </a:rPr>
              <a:t>45</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21" dirty="0">
                <a:solidFill>
                  <a:srgbClr val="2F112F"/>
                </a:solidFill>
                <a:latin typeface="Times New Roman"/>
                <a:cs typeface="Times New Roman"/>
              </a:rPr>
              <a:t>40</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16" dirty="0">
                <a:solidFill>
                  <a:srgbClr val="3A263F"/>
                </a:solidFill>
                <a:latin typeface="Times New Roman"/>
                <a:cs typeface="Times New Roman"/>
              </a:rPr>
              <a:t>35</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31" dirty="0">
                <a:solidFill>
                  <a:srgbClr val="3A263F"/>
                </a:solidFill>
                <a:latin typeface="Times New Roman"/>
                <a:cs typeface="Times New Roman"/>
              </a:rPr>
              <a:t>30</a:t>
            </a:r>
            <a:endParaRPr sz="776" dirty="0">
              <a:latin typeface="Times New Roman"/>
              <a:cs typeface="Times New Roman"/>
            </a:endParaRPr>
          </a:p>
          <a:p>
            <a:pPr>
              <a:lnSpc>
                <a:spcPts val="362"/>
              </a:lnSpc>
              <a:spcBef>
                <a:spcPts val="18"/>
              </a:spcBef>
            </a:pPr>
            <a:endParaRPr sz="362" dirty="0"/>
          </a:p>
          <a:p>
            <a:pPr>
              <a:lnSpc>
                <a:spcPts val="724"/>
              </a:lnSpc>
            </a:pPr>
            <a:endParaRPr sz="724"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10" dirty="0">
                <a:solidFill>
                  <a:srgbClr val="2F112F"/>
                </a:solidFill>
                <a:latin typeface="Times New Roman"/>
                <a:cs typeface="Times New Roman"/>
              </a:rPr>
              <a:t>25</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26" dirty="0">
                <a:solidFill>
                  <a:srgbClr val="2F112F"/>
                </a:solidFill>
                <a:latin typeface="Times New Roman"/>
                <a:cs typeface="Times New Roman"/>
              </a:rPr>
              <a:t>20</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spc="52" dirty="0">
                <a:solidFill>
                  <a:srgbClr val="6B7799"/>
                </a:solidFill>
                <a:latin typeface="Times New Roman"/>
                <a:cs typeface="Times New Roman"/>
              </a:rPr>
              <a:t>,</a:t>
            </a:r>
            <a:r>
              <a:rPr sz="776" spc="31" dirty="0">
                <a:solidFill>
                  <a:srgbClr val="2F112F"/>
                </a:solidFill>
                <a:latin typeface="Times New Roman"/>
                <a:cs typeface="Times New Roman"/>
              </a:rPr>
              <a:t>15</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spc="52" dirty="0">
                <a:solidFill>
                  <a:srgbClr val="6B7799"/>
                </a:solidFill>
                <a:latin typeface="Times New Roman"/>
                <a:cs typeface="Times New Roman"/>
              </a:rPr>
              <a:t>,</a:t>
            </a:r>
            <a:r>
              <a:rPr sz="776" spc="41" dirty="0">
                <a:solidFill>
                  <a:srgbClr val="2F112F"/>
                </a:solidFill>
                <a:latin typeface="Times New Roman"/>
                <a:cs typeface="Times New Roman"/>
              </a:rPr>
              <a:t>10</a:t>
            </a:r>
            <a:endParaRPr sz="776" dirty="0">
              <a:latin typeface="Times New Roman"/>
              <a:cs typeface="Times New Roman"/>
            </a:endParaRPr>
          </a:p>
          <a:p>
            <a:pPr>
              <a:lnSpc>
                <a:spcPts val="931"/>
              </a:lnSpc>
              <a:spcBef>
                <a:spcPts val="73"/>
              </a:spcBef>
            </a:pPr>
            <a:endParaRPr sz="931" dirty="0"/>
          </a:p>
          <a:p>
            <a:pPr marL="13143"/>
            <a:r>
              <a:rPr sz="776" spc="5" dirty="0">
                <a:solidFill>
                  <a:srgbClr val="3A263F"/>
                </a:solidFill>
                <a:latin typeface="Times New Roman"/>
                <a:cs typeface="Times New Roman"/>
              </a:rPr>
              <a:t>0</a:t>
            </a:r>
            <a:r>
              <a:rPr sz="776" dirty="0">
                <a:solidFill>
                  <a:srgbClr val="6B7799"/>
                </a:solidFill>
                <a:latin typeface="Times New Roman"/>
                <a:cs typeface="Times New Roman"/>
              </a:rPr>
              <a:t>,</a:t>
            </a:r>
            <a:r>
              <a:rPr sz="776" spc="16" dirty="0">
                <a:solidFill>
                  <a:srgbClr val="3A263F"/>
                </a:solidFill>
                <a:latin typeface="Times New Roman"/>
                <a:cs typeface="Times New Roman"/>
              </a:rPr>
              <a:t>05</a:t>
            </a:r>
            <a:endParaRPr sz="776" dirty="0">
              <a:latin typeface="Times New Roman"/>
              <a:cs typeface="Times New Roman"/>
            </a:endParaRPr>
          </a:p>
          <a:p>
            <a:pPr marL="214892">
              <a:spcBef>
                <a:spcPts val="605"/>
              </a:spcBef>
            </a:pPr>
            <a:r>
              <a:rPr sz="776" spc="67" dirty="0">
                <a:solidFill>
                  <a:srgbClr val="3A263F"/>
                </a:solidFill>
                <a:latin typeface="Times New Roman"/>
                <a:cs typeface="Times New Roman"/>
              </a:rPr>
              <a:t>0</a:t>
            </a:r>
            <a:endParaRPr sz="776" dirty="0">
              <a:latin typeface="Times New Roman"/>
              <a:cs typeface="Times New Roman"/>
            </a:endParaRPr>
          </a:p>
          <a:p>
            <a:pPr>
              <a:lnSpc>
                <a:spcPts val="466"/>
              </a:lnSpc>
              <a:spcBef>
                <a:spcPts val="13"/>
              </a:spcBef>
            </a:pPr>
            <a:endParaRPr sz="466" dirty="0"/>
          </a:p>
          <a:p>
            <a:pPr>
              <a:lnSpc>
                <a:spcPts val="724"/>
              </a:lnSpc>
            </a:pPr>
            <a:endParaRPr sz="724" dirty="0"/>
          </a:p>
          <a:p>
            <a:pPr marL="795165"/>
            <a:r>
              <a:rPr sz="776" spc="-21" dirty="0">
                <a:solidFill>
                  <a:srgbClr val="4F4457"/>
                </a:solidFill>
                <a:latin typeface="Arial"/>
                <a:cs typeface="Arial"/>
              </a:rPr>
              <a:t>D</a:t>
            </a:r>
            <a:r>
              <a:rPr sz="776" spc="-31" dirty="0">
                <a:solidFill>
                  <a:srgbClr val="2F112F"/>
                </a:solidFill>
                <a:latin typeface="Arial"/>
                <a:cs typeface="Arial"/>
              </a:rPr>
              <a:t>ensity</a:t>
            </a:r>
            <a:r>
              <a:rPr sz="776" spc="-67" dirty="0">
                <a:solidFill>
                  <a:srgbClr val="2F112F"/>
                </a:solidFill>
                <a:latin typeface="Arial"/>
                <a:cs typeface="Arial"/>
              </a:rPr>
              <a:t> </a:t>
            </a:r>
            <a:r>
              <a:rPr sz="776" spc="-21" dirty="0">
                <a:solidFill>
                  <a:srgbClr val="2F112F"/>
                </a:solidFill>
                <a:latin typeface="Arial"/>
                <a:cs typeface="Arial"/>
              </a:rPr>
              <a:t>funct</a:t>
            </a:r>
            <a:r>
              <a:rPr sz="776" spc="16" dirty="0">
                <a:solidFill>
                  <a:srgbClr val="2F112F"/>
                </a:solidFill>
                <a:latin typeface="Arial"/>
                <a:cs typeface="Arial"/>
              </a:rPr>
              <a:t>i</a:t>
            </a:r>
            <a:r>
              <a:rPr sz="776" spc="-41" dirty="0">
                <a:solidFill>
                  <a:srgbClr val="26234B"/>
                </a:solidFill>
                <a:latin typeface="Arial"/>
                <a:cs typeface="Arial"/>
              </a:rPr>
              <a:t>o</a:t>
            </a:r>
            <a:r>
              <a:rPr sz="776" spc="16" dirty="0">
                <a:solidFill>
                  <a:srgbClr val="2F112F"/>
                </a:solidFill>
                <a:latin typeface="Arial"/>
                <a:cs typeface="Arial"/>
              </a:rPr>
              <a:t>n</a:t>
            </a:r>
            <a:r>
              <a:rPr sz="776" spc="-72" dirty="0">
                <a:solidFill>
                  <a:srgbClr val="2F112F"/>
                </a:solidFill>
                <a:latin typeface="Arial"/>
                <a:cs typeface="Arial"/>
              </a:rPr>
              <a:t> </a:t>
            </a:r>
            <a:r>
              <a:rPr sz="776" spc="-88" dirty="0">
                <a:solidFill>
                  <a:srgbClr val="26234B"/>
                </a:solidFill>
                <a:latin typeface="Arial"/>
                <a:cs typeface="Arial"/>
              </a:rPr>
              <a:t>o</a:t>
            </a:r>
            <a:r>
              <a:rPr sz="776" spc="5" dirty="0">
                <a:solidFill>
                  <a:srgbClr val="2F112F"/>
                </a:solidFill>
                <a:latin typeface="Arial"/>
                <a:cs typeface="Arial"/>
              </a:rPr>
              <a:t>f</a:t>
            </a:r>
            <a:r>
              <a:rPr sz="776" spc="-47" dirty="0">
                <a:solidFill>
                  <a:srgbClr val="2F112F"/>
                </a:solidFill>
                <a:latin typeface="Arial"/>
                <a:cs typeface="Arial"/>
              </a:rPr>
              <a:t> </a:t>
            </a:r>
            <a:r>
              <a:rPr sz="776" spc="-10" dirty="0">
                <a:solidFill>
                  <a:srgbClr val="2F112F"/>
                </a:solidFill>
                <a:latin typeface="Arial"/>
                <a:cs typeface="Arial"/>
              </a:rPr>
              <a:t>the</a:t>
            </a:r>
            <a:r>
              <a:rPr sz="776" spc="-41" dirty="0">
                <a:solidFill>
                  <a:srgbClr val="2F112F"/>
                </a:solidFill>
                <a:latin typeface="Arial"/>
                <a:cs typeface="Arial"/>
              </a:rPr>
              <a:t> </a:t>
            </a:r>
            <a:r>
              <a:rPr sz="776" spc="-36" dirty="0">
                <a:solidFill>
                  <a:srgbClr val="2F112F"/>
                </a:solidFill>
                <a:latin typeface="Arial"/>
                <a:cs typeface="Arial"/>
              </a:rPr>
              <a:t>n</a:t>
            </a:r>
            <a:r>
              <a:rPr sz="776" spc="-31" dirty="0">
                <a:solidFill>
                  <a:srgbClr val="26234B"/>
                </a:solidFill>
                <a:latin typeface="Arial"/>
                <a:cs typeface="Arial"/>
              </a:rPr>
              <a:t>e</a:t>
            </a:r>
            <a:r>
              <a:rPr sz="776" spc="-41" dirty="0">
                <a:solidFill>
                  <a:srgbClr val="26234B"/>
                </a:solidFill>
                <a:latin typeface="Arial"/>
                <a:cs typeface="Arial"/>
              </a:rPr>
              <a:t>g</a:t>
            </a:r>
            <a:r>
              <a:rPr sz="776" spc="-47" dirty="0">
                <a:solidFill>
                  <a:srgbClr val="2F112F"/>
                </a:solidFill>
                <a:latin typeface="Arial"/>
                <a:cs typeface="Arial"/>
              </a:rPr>
              <a:t>exp</a:t>
            </a:r>
            <a:r>
              <a:rPr sz="776" spc="-5" dirty="0">
                <a:solidFill>
                  <a:srgbClr val="2F112F"/>
                </a:solidFill>
                <a:latin typeface="Arial"/>
                <a:cs typeface="Arial"/>
              </a:rPr>
              <a:t> </a:t>
            </a:r>
            <a:r>
              <a:rPr sz="776" spc="-36" dirty="0">
                <a:solidFill>
                  <a:srgbClr val="26234B"/>
                </a:solidFill>
                <a:latin typeface="Arial"/>
                <a:cs typeface="Arial"/>
              </a:rPr>
              <a:t>d</a:t>
            </a:r>
            <a:r>
              <a:rPr sz="776" spc="-10" dirty="0">
                <a:solidFill>
                  <a:srgbClr val="3D003D"/>
                </a:solidFill>
                <a:latin typeface="Arial"/>
                <a:cs typeface="Arial"/>
              </a:rPr>
              <a:t>istr</a:t>
            </a:r>
            <a:r>
              <a:rPr sz="776" spc="-41" dirty="0">
                <a:solidFill>
                  <a:srgbClr val="3D003D"/>
                </a:solidFill>
                <a:latin typeface="Arial"/>
                <a:cs typeface="Arial"/>
              </a:rPr>
              <a:t>i</a:t>
            </a:r>
            <a:r>
              <a:rPr sz="776" spc="-26" dirty="0">
                <a:solidFill>
                  <a:srgbClr val="3A263F"/>
                </a:solidFill>
                <a:latin typeface="Arial"/>
                <a:cs typeface="Arial"/>
              </a:rPr>
              <a:t>bu</a:t>
            </a:r>
            <a:r>
              <a:rPr sz="776" spc="-47" dirty="0">
                <a:solidFill>
                  <a:srgbClr val="3A263F"/>
                </a:solidFill>
                <a:latin typeface="Arial"/>
                <a:cs typeface="Arial"/>
              </a:rPr>
              <a:t>t</a:t>
            </a:r>
            <a:r>
              <a:rPr sz="776" spc="-26" dirty="0">
                <a:solidFill>
                  <a:srgbClr val="3D003D"/>
                </a:solidFill>
                <a:latin typeface="Arial"/>
                <a:cs typeface="Arial"/>
              </a:rPr>
              <a:t>i</a:t>
            </a:r>
            <a:r>
              <a:rPr sz="776" spc="-41" dirty="0">
                <a:solidFill>
                  <a:srgbClr val="26234B"/>
                </a:solidFill>
                <a:latin typeface="Arial"/>
                <a:cs typeface="Arial"/>
              </a:rPr>
              <a:t>o</a:t>
            </a:r>
            <a:r>
              <a:rPr sz="776" spc="16" dirty="0">
                <a:solidFill>
                  <a:srgbClr val="2F112F"/>
                </a:solidFill>
                <a:latin typeface="Arial"/>
                <a:cs typeface="Arial"/>
              </a:rPr>
              <a:t>n</a:t>
            </a:r>
            <a:r>
              <a:rPr sz="776" spc="-118" dirty="0">
                <a:solidFill>
                  <a:srgbClr val="2F112F"/>
                </a:solidFill>
                <a:latin typeface="Arial"/>
                <a:cs typeface="Arial"/>
              </a:rPr>
              <a:t> </a:t>
            </a:r>
            <a:r>
              <a:rPr sz="776" spc="31" dirty="0">
                <a:solidFill>
                  <a:srgbClr val="4F4457"/>
                </a:solidFill>
                <a:latin typeface="Arial"/>
                <a:cs typeface="Arial"/>
              </a:rPr>
              <a:t>w</a:t>
            </a:r>
            <a:r>
              <a:rPr sz="776" spc="-21" dirty="0">
                <a:solidFill>
                  <a:srgbClr val="3D003D"/>
                </a:solidFill>
                <a:latin typeface="Arial"/>
                <a:cs typeface="Arial"/>
              </a:rPr>
              <a:t>ith</a:t>
            </a:r>
            <a:r>
              <a:rPr sz="776" spc="-52" dirty="0">
                <a:solidFill>
                  <a:srgbClr val="3D003D"/>
                </a:solidFill>
                <a:latin typeface="Arial"/>
                <a:cs typeface="Arial"/>
              </a:rPr>
              <a:t> </a:t>
            </a:r>
            <a:r>
              <a:rPr sz="776" spc="-36" dirty="0">
                <a:solidFill>
                  <a:srgbClr val="2F112F"/>
                </a:solidFill>
                <a:latin typeface="Arial"/>
                <a:cs typeface="Arial"/>
              </a:rPr>
              <a:t>a</a:t>
            </a:r>
            <a:r>
              <a:rPr sz="776" spc="-21" dirty="0">
                <a:solidFill>
                  <a:srgbClr val="2F112F"/>
                </a:solidFill>
                <a:latin typeface="Arial"/>
                <a:cs typeface="Arial"/>
              </a:rPr>
              <a:t> </a:t>
            </a:r>
            <a:r>
              <a:rPr sz="776" spc="-26" dirty="0">
                <a:solidFill>
                  <a:srgbClr val="2F112F"/>
                </a:solidFill>
                <a:latin typeface="Arial"/>
                <a:cs typeface="Arial"/>
              </a:rPr>
              <a:t>mean</a:t>
            </a:r>
            <a:r>
              <a:rPr sz="776" spc="-78" dirty="0">
                <a:solidFill>
                  <a:srgbClr val="2F112F"/>
                </a:solidFill>
                <a:latin typeface="Arial"/>
                <a:cs typeface="Arial"/>
              </a:rPr>
              <a:t> </a:t>
            </a:r>
            <a:r>
              <a:rPr sz="776" spc="5" dirty="0">
                <a:solidFill>
                  <a:srgbClr val="4F4457"/>
                </a:solidFill>
                <a:latin typeface="Arial"/>
                <a:cs typeface="Arial"/>
              </a:rPr>
              <a:t>v</a:t>
            </a:r>
            <a:r>
              <a:rPr sz="776" spc="-26" dirty="0">
                <a:solidFill>
                  <a:srgbClr val="2F112F"/>
                </a:solidFill>
                <a:latin typeface="Arial"/>
                <a:cs typeface="Arial"/>
              </a:rPr>
              <a:t>alue</a:t>
            </a:r>
            <a:r>
              <a:rPr sz="776" spc="-41" dirty="0">
                <a:solidFill>
                  <a:srgbClr val="2F112F"/>
                </a:solidFill>
                <a:latin typeface="Arial"/>
                <a:cs typeface="Arial"/>
              </a:rPr>
              <a:t> </a:t>
            </a:r>
            <a:r>
              <a:rPr sz="776" spc="-88" dirty="0">
                <a:solidFill>
                  <a:srgbClr val="26234B"/>
                </a:solidFill>
                <a:latin typeface="Arial"/>
                <a:cs typeface="Arial"/>
              </a:rPr>
              <a:t>o</a:t>
            </a:r>
            <a:r>
              <a:rPr sz="776" spc="5" dirty="0">
                <a:solidFill>
                  <a:srgbClr val="2F112F"/>
                </a:solidFill>
                <a:latin typeface="Arial"/>
                <a:cs typeface="Arial"/>
              </a:rPr>
              <a:t>f </a:t>
            </a:r>
            <a:r>
              <a:rPr sz="776" spc="-36" dirty="0">
                <a:solidFill>
                  <a:srgbClr val="2F112F"/>
                </a:solidFill>
                <a:latin typeface="Arial"/>
                <a:cs typeface="Arial"/>
              </a:rPr>
              <a:t>2</a:t>
            </a:r>
            <a:endParaRPr sz="776" dirty="0">
              <a:latin typeface="Arial"/>
              <a:cs typeface="Arial"/>
            </a:endParaRPr>
          </a:p>
        </p:txBody>
      </p:sp>
      <p:sp>
        <p:nvSpPr>
          <p:cNvPr id="17" name="object 6"/>
          <p:cNvSpPr txBox="1"/>
          <p:nvPr/>
        </p:nvSpPr>
        <p:spPr>
          <a:xfrm>
            <a:off x="6657584" y="3907071"/>
            <a:ext cx="831986" cy="123562"/>
          </a:xfrm>
          <a:prstGeom prst="rect">
            <a:avLst/>
          </a:prstGeom>
        </p:spPr>
        <p:txBody>
          <a:bodyPr vert="horz" wrap="square" lIns="0" tIns="0" rIns="0" bIns="0" rtlCol="0">
            <a:spAutoFit/>
          </a:bodyPr>
          <a:lstStyle/>
          <a:p>
            <a:pPr marL="13143"/>
            <a:r>
              <a:rPr sz="776" spc="761" dirty="0">
                <a:solidFill>
                  <a:srgbClr val="FF0000"/>
                </a:solidFill>
                <a:latin typeface="Arial"/>
                <a:cs typeface="Arial"/>
              </a:rPr>
              <a:t>-</a:t>
            </a:r>
            <a:r>
              <a:rPr sz="776" spc="647" dirty="0">
                <a:solidFill>
                  <a:srgbClr val="FF0000"/>
                </a:solidFill>
                <a:latin typeface="Arial"/>
                <a:cs typeface="Arial"/>
              </a:rPr>
              <a:t>-</a:t>
            </a:r>
            <a:r>
              <a:rPr sz="776" spc="16" dirty="0">
                <a:solidFill>
                  <a:srgbClr val="FF0000"/>
                </a:solidFill>
                <a:latin typeface="Arial"/>
                <a:cs typeface="Arial"/>
              </a:rPr>
              <a:t> </a:t>
            </a:r>
            <a:r>
              <a:rPr sz="776" spc="-47" dirty="0">
                <a:solidFill>
                  <a:srgbClr val="3A263F"/>
                </a:solidFill>
                <a:latin typeface="Arial"/>
                <a:cs typeface="Arial"/>
              </a:rPr>
              <a:t>Negexp</a:t>
            </a:r>
            <a:r>
              <a:rPr sz="776" spc="5" dirty="0">
                <a:solidFill>
                  <a:srgbClr val="3A263F"/>
                </a:solidFill>
                <a:latin typeface="Arial"/>
                <a:cs typeface="Arial"/>
              </a:rPr>
              <a:t> </a:t>
            </a:r>
            <a:r>
              <a:rPr sz="776" spc="-10" dirty="0">
                <a:solidFill>
                  <a:srgbClr val="674F59"/>
                </a:solidFill>
                <a:latin typeface="Arial"/>
                <a:cs typeface="Arial"/>
              </a:rPr>
              <a:t>(</a:t>
            </a:r>
            <a:r>
              <a:rPr sz="776" spc="-36" dirty="0">
                <a:solidFill>
                  <a:srgbClr val="2F112F"/>
                </a:solidFill>
                <a:latin typeface="Arial"/>
                <a:cs typeface="Arial"/>
              </a:rPr>
              <a:t>2</a:t>
            </a:r>
            <a:r>
              <a:rPr sz="776" spc="88" dirty="0">
                <a:solidFill>
                  <a:srgbClr val="4F4457"/>
                </a:solidFill>
                <a:latin typeface="Arial"/>
                <a:cs typeface="Arial"/>
              </a:rPr>
              <a:t>)</a:t>
            </a:r>
            <a:endParaRPr sz="776" dirty="0">
              <a:latin typeface="Arial"/>
              <a:cs typeface="Aria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14236" y="6649929"/>
            <a:ext cx="236845" cy="197497"/>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1" y="1600915"/>
            <a:ext cx="9426544" cy="2811517"/>
          </a:xfrm>
          <a:prstGeom prst="rect">
            <a:avLst/>
          </a:prstGeom>
        </p:spPr>
        <p:txBody>
          <a:bodyPr vert="horz" wrap="square" lIns="0" tIns="0" rIns="0" bIns="0" rtlCol="0">
            <a:spAutoFit/>
          </a:bodyPr>
          <a:lstStyle/>
          <a:p>
            <a:pPr marL="624303"/>
            <a:r>
              <a:rPr sz="2070" b="1" spc="-16" dirty="0">
                <a:solidFill>
                  <a:srgbClr val="0066FF"/>
                </a:solidFill>
                <a:latin typeface="Arial"/>
                <a:cs typeface="Arial"/>
              </a:rPr>
              <a:t>Note</a:t>
            </a:r>
            <a:endParaRPr sz="2070" dirty="0">
              <a:latin typeface="Arial"/>
              <a:cs typeface="Arial"/>
            </a:endParaRPr>
          </a:p>
          <a:p>
            <a:pPr marL="624303" marR="6572">
              <a:lnSpc>
                <a:spcPts val="2266"/>
              </a:lnSpc>
              <a:spcBef>
                <a:spcPts val="864"/>
              </a:spcBef>
            </a:pPr>
            <a:r>
              <a:rPr sz="2070" b="1" spc="-16" dirty="0">
                <a:latin typeface="Arial"/>
                <a:cs typeface="Arial"/>
              </a:rPr>
              <a:t>Erlang</a:t>
            </a:r>
            <a:r>
              <a:rPr sz="2070" b="1" spc="72" dirty="0">
                <a:latin typeface="Arial"/>
                <a:cs typeface="Arial"/>
              </a:rPr>
              <a:t> </a:t>
            </a:r>
            <a:r>
              <a:rPr sz="2070" b="1" spc="-10" dirty="0">
                <a:latin typeface="Arial"/>
                <a:cs typeface="Arial"/>
              </a:rPr>
              <a:t>distribution</a:t>
            </a:r>
            <a:r>
              <a:rPr sz="2070" b="1" spc="72" dirty="0">
                <a:latin typeface="Arial"/>
                <a:cs typeface="Arial"/>
              </a:rPr>
              <a:t> </a:t>
            </a:r>
            <a:r>
              <a:rPr sz="2070" spc="-10" dirty="0">
                <a:latin typeface="Arial"/>
                <a:cs typeface="Arial"/>
              </a:rPr>
              <a:t>-</a:t>
            </a:r>
            <a:r>
              <a:rPr sz="2070" spc="72" dirty="0">
                <a:latin typeface="Arial"/>
                <a:cs typeface="Arial"/>
              </a:rPr>
              <a:t> </a:t>
            </a:r>
            <a:r>
              <a:rPr sz="2070" spc="-10" dirty="0">
                <a:latin typeface="Arial"/>
                <a:cs typeface="Arial"/>
              </a:rPr>
              <a:t>It</a:t>
            </a:r>
            <a:r>
              <a:rPr sz="2070" spc="72" dirty="0">
                <a:latin typeface="Arial"/>
                <a:cs typeface="Arial"/>
              </a:rPr>
              <a:t> </a:t>
            </a:r>
            <a:r>
              <a:rPr sz="2070" spc="-16" dirty="0">
                <a:latin typeface="Arial"/>
                <a:cs typeface="Arial"/>
              </a:rPr>
              <a:t>was</a:t>
            </a:r>
            <a:r>
              <a:rPr sz="2070" spc="72" dirty="0">
                <a:latin typeface="Arial"/>
                <a:cs typeface="Arial"/>
              </a:rPr>
              <a:t> </a:t>
            </a:r>
            <a:r>
              <a:rPr sz="2070" spc="-16" dirty="0">
                <a:latin typeface="Arial"/>
                <a:cs typeface="Arial"/>
              </a:rPr>
              <a:t>developed</a:t>
            </a:r>
            <a:r>
              <a:rPr sz="2070" spc="72" dirty="0">
                <a:latin typeface="Arial"/>
                <a:cs typeface="Arial"/>
              </a:rPr>
              <a:t> </a:t>
            </a:r>
            <a:r>
              <a:rPr sz="2070" spc="-16" dirty="0">
                <a:latin typeface="Arial"/>
                <a:cs typeface="Arial"/>
              </a:rPr>
              <a:t>by</a:t>
            </a:r>
            <a:r>
              <a:rPr sz="2070" spc="72" dirty="0">
                <a:latin typeface="Arial"/>
                <a:cs typeface="Arial"/>
              </a:rPr>
              <a:t> </a:t>
            </a:r>
            <a:r>
              <a:rPr sz="2070" spc="-10" dirty="0">
                <a:latin typeface="Arial"/>
                <a:cs typeface="Arial"/>
              </a:rPr>
              <a:t>A.</a:t>
            </a:r>
            <a:r>
              <a:rPr sz="2070" spc="72" dirty="0">
                <a:latin typeface="Arial"/>
                <a:cs typeface="Arial"/>
              </a:rPr>
              <a:t> </a:t>
            </a:r>
            <a:r>
              <a:rPr sz="2070" spc="-10" dirty="0">
                <a:latin typeface="Arial"/>
                <a:cs typeface="Arial"/>
              </a:rPr>
              <a:t>K.</a:t>
            </a:r>
            <a:r>
              <a:rPr sz="2070" spc="72" dirty="0">
                <a:latin typeface="Arial"/>
                <a:cs typeface="Arial"/>
              </a:rPr>
              <a:t> </a:t>
            </a:r>
            <a:r>
              <a:rPr sz="2070" spc="-10" dirty="0">
                <a:latin typeface="Arial"/>
                <a:cs typeface="Arial"/>
              </a:rPr>
              <a:t>Erlang</a:t>
            </a:r>
            <a:r>
              <a:rPr sz="2070" spc="72" dirty="0">
                <a:latin typeface="Arial"/>
                <a:cs typeface="Arial"/>
              </a:rPr>
              <a:t> </a:t>
            </a:r>
            <a:r>
              <a:rPr sz="2070" spc="-10" dirty="0">
                <a:latin typeface="Arial"/>
                <a:cs typeface="Arial"/>
              </a:rPr>
              <a:t>to</a:t>
            </a:r>
            <a:r>
              <a:rPr sz="2070" spc="72" dirty="0">
                <a:latin typeface="Arial"/>
                <a:cs typeface="Arial"/>
              </a:rPr>
              <a:t> </a:t>
            </a:r>
            <a:r>
              <a:rPr sz="2070" spc="-16" dirty="0">
                <a:latin typeface="Arial"/>
                <a:cs typeface="Arial"/>
              </a:rPr>
              <a:t>examine</a:t>
            </a:r>
            <a:r>
              <a:rPr sz="2070" spc="72" dirty="0">
                <a:latin typeface="Arial"/>
                <a:cs typeface="Arial"/>
              </a:rPr>
              <a:t> </a:t>
            </a:r>
            <a:r>
              <a:rPr sz="2070" spc="-10" dirty="0">
                <a:latin typeface="Arial"/>
                <a:cs typeface="Arial"/>
              </a:rPr>
              <a:t>the</a:t>
            </a:r>
            <a:r>
              <a:rPr sz="2070" spc="-16" dirty="0">
                <a:latin typeface="Arial"/>
                <a:cs typeface="Arial"/>
              </a:rPr>
              <a:t> number</a:t>
            </a:r>
            <a:r>
              <a:rPr sz="2070" spc="57" dirty="0">
                <a:latin typeface="Arial"/>
                <a:cs typeface="Arial"/>
              </a:rPr>
              <a:t> </a:t>
            </a:r>
            <a:r>
              <a:rPr sz="2070" spc="-10" dirty="0">
                <a:latin typeface="Arial"/>
                <a:cs typeface="Arial"/>
              </a:rPr>
              <a:t>of</a:t>
            </a:r>
            <a:r>
              <a:rPr sz="2070" spc="57" dirty="0">
                <a:latin typeface="Arial"/>
                <a:cs typeface="Arial"/>
              </a:rPr>
              <a:t> </a:t>
            </a:r>
            <a:r>
              <a:rPr sz="2070" spc="-10" dirty="0">
                <a:latin typeface="Arial"/>
                <a:cs typeface="Arial"/>
              </a:rPr>
              <a:t>telephone</a:t>
            </a:r>
            <a:r>
              <a:rPr sz="2070" spc="57" dirty="0">
                <a:latin typeface="Arial"/>
                <a:cs typeface="Arial"/>
              </a:rPr>
              <a:t> </a:t>
            </a:r>
            <a:r>
              <a:rPr sz="2070" spc="-10" dirty="0">
                <a:latin typeface="Arial"/>
                <a:cs typeface="Arial"/>
              </a:rPr>
              <a:t>calls</a:t>
            </a:r>
            <a:r>
              <a:rPr sz="2070" spc="57" dirty="0">
                <a:latin typeface="Arial"/>
                <a:cs typeface="Arial"/>
              </a:rPr>
              <a:t> </a:t>
            </a:r>
            <a:r>
              <a:rPr sz="2070" spc="-16" dirty="0">
                <a:latin typeface="Arial"/>
                <a:cs typeface="Arial"/>
              </a:rPr>
              <a:t>which</a:t>
            </a:r>
            <a:r>
              <a:rPr sz="2070" spc="57" dirty="0">
                <a:latin typeface="Arial"/>
                <a:cs typeface="Arial"/>
              </a:rPr>
              <a:t> </a:t>
            </a:r>
            <a:r>
              <a:rPr sz="2070" spc="-10" dirty="0">
                <a:latin typeface="Arial"/>
                <a:cs typeface="Arial"/>
              </a:rPr>
              <a:t>might</a:t>
            </a:r>
            <a:r>
              <a:rPr sz="2070" spc="57" dirty="0">
                <a:latin typeface="Arial"/>
                <a:cs typeface="Arial"/>
              </a:rPr>
              <a:t> </a:t>
            </a:r>
            <a:r>
              <a:rPr sz="2070" spc="-16" dirty="0">
                <a:latin typeface="Arial"/>
                <a:cs typeface="Arial"/>
              </a:rPr>
              <a:t>be</a:t>
            </a:r>
            <a:r>
              <a:rPr sz="2070" spc="57" dirty="0">
                <a:latin typeface="Arial"/>
                <a:cs typeface="Arial"/>
              </a:rPr>
              <a:t> </a:t>
            </a:r>
            <a:r>
              <a:rPr sz="2070" spc="-16" dirty="0">
                <a:latin typeface="Arial"/>
                <a:cs typeface="Arial"/>
              </a:rPr>
              <a:t>made</a:t>
            </a:r>
            <a:r>
              <a:rPr sz="2070" spc="57" dirty="0">
                <a:latin typeface="Arial"/>
                <a:cs typeface="Arial"/>
              </a:rPr>
              <a:t> </a:t>
            </a:r>
            <a:r>
              <a:rPr sz="2070" spc="-10" dirty="0">
                <a:latin typeface="Arial"/>
                <a:cs typeface="Arial"/>
              </a:rPr>
              <a:t>at</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same</a:t>
            </a:r>
            <a:r>
              <a:rPr sz="2070" spc="57" dirty="0">
                <a:latin typeface="Arial"/>
                <a:cs typeface="Arial"/>
              </a:rPr>
              <a:t> </a:t>
            </a:r>
            <a:r>
              <a:rPr sz="2070" spc="-10" dirty="0">
                <a:latin typeface="Arial"/>
                <a:cs typeface="Arial"/>
              </a:rPr>
              <a:t>time</a:t>
            </a:r>
            <a:r>
              <a:rPr sz="2070" spc="57" dirty="0">
                <a:latin typeface="Arial"/>
                <a:cs typeface="Arial"/>
              </a:rPr>
              <a:t> </a:t>
            </a:r>
            <a:r>
              <a:rPr sz="2070" spc="-10" dirty="0">
                <a:latin typeface="Arial"/>
                <a:cs typeface="Arial"/>
              </a:rPr>
              <a:t>to</a:t>
            </a:r>
            <a:r>
              <a:rPr sz="2070" spc="57" dirty="0">
                <a:latin typeface="Arial"/>
                <a:cs typeface="Arial"/>
              </a:rPr>
              <a:t> </a:t>
            </a:r>
            <a:r>
              <a:rPr sz="2070" spc="-10" dirty="0">
                <a:latin typeface="Arial"/>
                <a:cs typeface="Arial"/>
              </a:rPr>
              <a:t>the operators</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switching</a:t>
            </a:r>
            <a:r>
              <a:rPr sz="2070" spc="26" dirty="0">
                <a:latin typeface="Arial"/>
                <a:cs typeface="Arial"/>
              </a:rPr>
              <a:t> </a:t>
            </a:r>
            <a:r>
              <a:rPr sz="2070" spc="-10" dirty="0">
                <a:latin typeface="Arial"/>
                <a:cs typeface="Arial"/>
              </a:rPr>
              <a:t>stations.</a:t>
            </a:r>
            <a:r>
              <a:rPr sz="2070" spc="285" dirty="0">
                <a:latin typeface="Arial"/>
                <a:cs typeface="Arial"/>
              </a:rPr>
              <a:t> </a:t>
            </a:r>
            <a:r>
              <a:rPr sz="2070" spc="-10" dirty="0">
                <a:latin typeface="Arial"/>
                <a:cs typeface="Arial"/>
              </a:rPr>
              <a:t>This</a:t>
            </a:r>
            <a:r>
              <a:rPr sz="2070" spc="26" dirty="0">
                <a:latin typeface="Arial"/>
                <a:cs typeface="Arial"/>
              </a:rPr>
              <a:t> </a:t>
            </a:r>
            <a:r>
              <a:rPr sz="2070" spc="-16" dirty="0">
                <a:latin typeface="Arial"/>
                <a:cs typeface="Arial"/>
              </a:rPr>
              <a:t>work</a:t>
            </a:r>
            <a:r>
              <a:rPr sz="2070" spc="26" dirty="0">
                <a:latin typeface="Arial"/>
                <a:cs typeface="Arial"/>
              </a:rPr>
              <a:t> </a:t>
            </a:r>
            <a:r>
              <a:rPr sz="2070" spc="-16" dirty="0">
                <a:latin typeface="Arial"/>
                <a:cs typeface="Arial"/>
              </a:rPr>
              <a:t>on</a:t>
            </a:r>
            <a:r>
              <a:rPr sz="2070" spc="26" dirty="0">
                <a:latin typeface="Arial"/>
                <a:cs typeface="Arial"/>
              </a:rPr>
              <a:t> </a:t>
            </a:r>
            <a:r>
              <a:rPr sz="2070" spc="-10" dirty="0">
                <a:latin typeface="Arial"/>
                <a:cs typeface="Arial"/>
              </a:rPr>
              <a:t>telephone</a:t>
            </a:r>
            <a:r>
              <a:rPr sz="2070" spc="26" dirty="0">
                <a:latin typeface="Arial"/>
                <a:cs typeface="Arial"/>
              </a:rPr>
              <a:t> </a:t>
            </a:r>
            <a:r>
              <a:rPr sz="2070" spc="-10" dirty="0">
                <a:latin typeface="Arial"/>
                <a:cs typeface="Arial"/>
              </a:rPr>
              <a:t>tra</a:t>
            </a:r>
            <a:r>
              <a:rPr sz="2070" spc="-47" dirty="0">
                <a:latin typeface="Arial"/>
                <a:cs typeface="Arial"/>
              </a:rPr>
              <a:t>f</a:t>
            </a:r>
            <a:r>
              <a:rPr sz="2070" spc="-10" dirty="0">
                <a:latin typeface="Arial"/>
                <a:cs typeface="Arial"/>
              </a:rPr>
              <a:t>fic</a:t>
            </a:r>
            <a:r>
              <a:rPr sz="2070" spc="26" dirty="0">
                <a:latin typeface="Arial"/>
                <a:cs typeface="Arial"/>
              </a:rPr>
              <a:t> </a:t>
            </a:r>
            <a:r>
              <a:rPr sz="2070" spc="-10" dirty="0">
                <a:latin typeface="Arial"/>
                <a:cs typeface="Arial"/>
              </a:rPr>
              <a:t>engineering has</a:t>
            </a:r>
            <a:r>
              <a:rPr sz="2070" spc="5" dirty="0">
                <a:latin typeface="Arial"/>
                <a:cs typeface="Arial"/>
              </a:rPr>
              <a:t> </a:t>
            </a:r>
            <a:r>
              <a:rPr sz="2070" spc="-16" dirty="0">
                <a:latin typeface="Arial"/>
                <a:cs typeface="Arial"/>
              </a:rPr>
              <a:t>been</a:t>
            </a:r>
            <a:r>
              <a:rPr sz="2070" spc="5" dirty="0">
                <a:latin typeface="Arial"/>
                <a:cs typeface="Arial"/>
              </a:rPr>
              <a:t> </a:t>
            </a:r>
            <a:r>
              <a:rPr sz="2070" spc="-16" dirty="0">
                <a:latin typeface="Arial"/>
                <a:cs typeface="Arial"/>
              </a:rPr>
              <a:t>expanded</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consider</a:t>
            </a:r>
            <a:r>
              <a:rPr sz="2070" spc="5" dirty="0">
                <a:latin typeface="Arial"/>
                <a:cs typeface="Arial"/>
              </a:rPr>
              <a:t> </a:t>
            </a:r>
            <a:r>
              <a:rPr sz="2070" spc="-10" dirty="0">
                <a:latin typeface="Arial"/>
                <a:cs typeface="Arial"/>
              </a:rPr>
              <a:t>waiting</a:t>
            </a:r>
            <a:r>
              <a:rPr sz="2070" spc="5" dirty="0">
                <a:latin typeface="Arial"/>
                <a:cs typeface="Arial"/>
              </a:rPr>
              <a:t> </a:t>
            </a:r>
            <a:r>
              <a:rPr sz="2070" spc="-10" dirty="0">
                <a:latin typeface="Arial"/>
                <a:cs typeface="Arial"/>
              </a:rPr>
              <a:t>times</a:t>
            </a:r>
            <a:r>
              <a:rPr sz="2070" spc="5" dirty="0">
                <a:latin typeface="Arial"/>
                <a:cs typeface="Arial"/>
              </a:rPr>
              <a:t> </a:t>
            </a:r>
            <a:r>
              <a:rPr sz="2070" spc="-10" dirty="0">
                <a:latin typeface="Arial"/>
                <a:cs typeface="Arial"/>
              </a:rPr>
              <a:t>in</a:t>
            </a:r>
            <a:r>
              <a:rPr sz="2070" spc="5" dirty="0">
                <a:latin typeface="Arial"/>
                <a:cs typeface="Arial"/>
              </a:rPr>
              <a:t> </a:t>
            </a:r>
            <a:r>
              <a:rPr sz="2070" spc="-16" dirty="0">
                <a:latin typeface="Arial"/>
                <a:cs typeface="Arial"/>
              </a:rPr>
              <a:t>queuing</a:t>
            </a:r>
            <a:r>
              <a:rPr sz="2070" spc="5" dirty="0">
                <a:latin typeface="Arial"/>
                <a:cs typeface="Arial"/>
              </a:rPr>
              <a:t> </a:t>
            </a:r>
            <a:r>
              <a:rPr sz="2070" spc="-16" dirty="0">
                <a:latin typeface="Arial"/>
                <a:cs typeface="Arial"/>
              </a:rPr>
              <a:t>systems</a:t>
            </a:r>
            <a:r>
              <a:rPr sz="2070" spc="5" dirty="0">
                <a:latin typeface="Arial"/>
                <a:cs typeface="Arial"/>
              </a:rPr>
              <a:t> </a:t>
            </a:r>
            <a:r>
              <a:rPr sz="2070" spc="-10" dirty="0">
                <a:latin typeface="Arial"/>
                <a:cs typeface="Arial"/>
              </a:rPr>
              <a:t>in</a:t>
            </a:r>
            <a:r>
              <a:rPr sz="2070" spc="5" dirty="0">
                <a:latin typeface="Arial"/>
                <a:cs typeface="Arial"/>
              </a:rPr>
              <a:t> </a:t>
            </a:r>
            <a:r>
              <a:rPr sz="2070" spc="-10" dirty="0">
                <a:latin typeface="Arial"/>
                <a:cs typeface="Arial"/>
              </a:rPr>
              <a:t>general (according</a:t>
            </a:r>
            <a:r>
              <a:rPr sz="2070" spc="72" dirty="0">
                <a:latin typeface="Arial"/>
                <a:cs typeface="Arial"/>
              </a:rPr>
              <a:t> </a:t>
            </a:r>
            <a:r>
              <a:rPr sz="2070" spc="-10" dirty="0">
                <a:latin typeface="Arial"/>
                <a:cs typeface="Arial"/>
              </a:rPr>
              <a:t>to</a:t>
            </a:r>
            <a:r>
              <a:rPr sz="2070" spc="72" dirty="0">
                <a:latin typeface="Arial"/>
                <a:cs typeface="Arial"/>
              </a:rPr>
              <a:t> </a:t>
            </a:r>
            <a:r>
              <a:rPr sz="2070" spc="-10" dirty="0">
                <a:latin typeface="Arial"/>
                <a:cs typeface="Arial"/>
              </a:rPr>
              <a:t>wikipedia.com).</a:t>
            </a:r>
            <a:endParaRPr sz="2070" dirty="0">
              <a:latin typeface="Arial"/>
              <a:cs typeface="Arial"/>
            </a:endParaRPr>
          </a:p>
          <a:p>
            <a:pPr marL="13143" marR="469870">
              <a:lnSpc>
                <a:spcPts val="2266"/>
              </a:lnSpc>
              <a:spcBef>
                <a:spcPts val="1713"/>
              </a:spcBef>
            </a:pPr>
            <a:r>
              <a:rPr sz="2070" spc="-16" dirty="0">
                <a:latin typeface="Arial"/>
                <a:cs typeface="Arial"/>
              </a:rPr>
              <a:t>The</a:t>
            </a:r>
            <a:r>
              <a:rPr sz="2070" spc="62" dirty="0">
                <a:latin typeface="Arial"/>
                <a:cs typeface="Arial"/>
              </a:rPr>
              <a:t> </a:t>
            </a:r>
            <a:r>
              <a:rPr sz="2070" spc="-10" dirty="0">
                <a:latin typeface="Arial"/>
                <a:cs typeface="Arial"/>
              </a:rPr>
              <a:t>Erlang</a:t>
            </a:r>
            <a:r>
              <a:rPr sz="2070" spc="62" dirty="0">
                <a:latin typeface="Arial"/>
                <a:cs typeface="Arial"/>
              </a:rPr>
              <a:t> </a:t>
            </a:r>
            <a:r>
              <a:rPr sz="2070" spc="-10" dirty="0">
                <a:latin typeface="Arial"/>
                <a:cs typeface="Arial"/>
              </a:rPr>
              <a:t>distribution</a:t>
            </a:r>
            <a:r>
              <a:rPr sz="2070" spc="62" dirty="0">
                <a:latin typeface="Arial"/>
                <a:cs typeface="Arial"/>
              </a:rPr>
              <a:t> </a:t>
            </a:r>
            <a:r>
              <a:rPr sz="2070" spc="-10" dirty="0">
                <a:latin typeface="Arial"/>
                <a:cs typeface="Arial"/>
              </a:rPr>
              <a:t>is</a:t>
            </a:r>
            <a:r>
              <a:rPr sz="2070" spc="62" dirty="0">
                <a:latin typeface="Arial"/>
                <a:cs typeface="Arial"/>
              </a:rPr>
              <a:t> </a:t>
            </a:r>
            <a:r>
              <a:rPr sz="2070" spc="-10" dirty="0">
                <a:latin typeface="Arial"/>
                <a:cs typeface="Arial"/>
              </a:rPr>
              <a:t>the</a:t>
            </a:r>
            <a:r>
              <a:rPr sz="2070" spc="62" dirty="0">
                <a:latin typeface="Arial"/>
                <a:cs typeface="Arial"/>
              </a:rPr>
              <a:t> </a:t>
            </a:r>
            <a:r>
              <a:rPr sz="2070" spc="-16" dirty="0">
                <a:latin typeface="Arial"/>
                <a:cs typeface="Arial"/>
              </a:rPr>
              <a:t>sum</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k</a:t>
            </a:r>
            <a:r>
              <a:rPr sz="2070" spc="62" dirty="0">
                <a:latin typeface="Arial"/>
                <a:cs typeface="Arial"/>
              </a:rPr>
              <a:t> </a:t>
            </a:r>
            <a:r>
              <a:rPr sz="2070" spc="-10" dirty="0">
                <a:latin typeface="Arial"/>
                <a:cs typeface="Arial"/>
              </a:rPr>
              <a:t>independent,</a:t>
            </a:r>
            <a:r>
              <a:rPr sz="2070" spc="78" dirty="0">
                <a:latin typeface="Arial"/>
                <a:cs typeface="Arial"/>
              </a:rPr>
              <a:t> </a:t>
            </a:r>
            <a:r>
              <a:rPr sz="2070" spc="-10" dirty="0">
                <a:latin typeface="Arial"/>
                <a:cs typeface="Arial"/>
              </a:rPr>
              <a:t>exponentially</a:t>
            </a:r>
            <a:r>
              <a:rPr sz="2070" spc="62" dirty="0">
                <a:latin typeface="Arial"/>
                <a:cs typeface="Arial"/>
              </a:rPr>
              <a:t> </a:t>
            </a:r>
            <a:r>
              <a:rPr sz="2070" spc="-10" dirty="0">
                <a:latin typeface="Arial"/>
                <a:cs typeface="Arial"/>
              </a:rPr>
              <a:t>distributed</a:t>
            </a:r>
            <a:r>
              <a:rPr sz="2070" spc="-16" dirty="0">
                <a:latin typeface="Arial"/>
                <a:cs typeface="Arial"/>
              </a:rPr>
              <a:t> random</a:t>
            </a:r>
            <a:r>
              <a:rPr sz="2070" spc="47" dirty="0">
                <a:latin typeface="Arial"/>
                <a:cs typeface="Arial"/>
              </a:rPr>
              <a:t> </a:t>
            </a:r>
            <a:r>
              <a:rPr sz="2070" spc="-16" dirty="0">
                <a:latin typeface="Arial"/>
                <a:cs typeface="Arial"/>
              </a:rPr>
              <a:t>numbers</a:t>
            </a:r>
            <a:r>
              <a:rPr sz="2070" spc="47" dirty="0">
                <a:latin typeface="Arial"/>
                <a:cs typeface="Arial"/>
              </a:rPr>
              <a:t> </a:t>
            </a:r>
            <a:r>
              <a:rPr sz="2070" spc="-10" dirty="0">
                <a:latin typeface="Arial"/>
                <a:cs typeface="Arial"/>
              </a:rPr>
              <a:t>with</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same</a:t>
            </a:r>
            <a:r>
              <a:rPr sz="2070" spc="47" dirty="0">
                <a:latin typeface="Arial"/>
                <a:cs typeface="Arial"/>
              </a:rPr>
              <a:t> </a:t>
            </a:r>
            <a:r>
              <a:rPr sz="2070" spc="-16" dirty="0">
                <a:latin typeface="Arial"/>
                <a:cs typeface="Arial"/>
              </a:rPr>
              <a:t>argument</a:t>
            </a:r>
            <a:r>
              <a:rPr sz="2070" spc="47" dirty="0">
                <a:latin typeface="Arial"/>
                <a:cs typeface="Arial"/>
              </a:rPr>
              <a:t> </a:t>
            </a:r>
            <a:r>
              <a:rPr sz="2070" spc="-10" dirty="0">
                <a:latin typeface="Arial"/>
                <a:cs typeface="Arial"/>
              </a:rPr>
              <a:t>beta.</a:t>
            </a:r>
            <a:endParaRPr sz="2070" dirty="0">
              <a:latin typeface="Arial"/>
              <a:cs typeface="Arial"/>
            </a:endParaRPr>
          </a:p>
        </p:txBody>
      </p:sp>
      <p:sp>
        <p:nvSpPr>
          <p:cNvPr id="5" name="Titel 4"/>
          <p:cNvSpPr>
            <a:spLocks noGrp="1"/>
          </p:cNvSpPr>
          <p:nvPr>
            <p:ph type="title"/>
          </p:nvPr>
        </p:nvSpPr>
        <p:spPr/>
        <p:txBody>
          <a:bodyPr/>
          <a:lstStyle/>
          <a:p>
            <a:pPr marL="624303" indent="-611817"/>
            <a:r>
              <a:rPr lang="de-DE" sz="2484" spc="-16" dirty="0">
                <a:latin typeface="Arial"/>
                <a:cs typeface="Arial"/>
              </a:rPr>
              <a:t>Erlang</a:t>
            </a:r>
            <a:r>
              <a:rPr lang="de-DE" sz="2484" spc="93" dirty="0">
                <a:latin typeface="Arial"/>
                <a:cs typeface="Arial"/>
              </a:rPr>
              <a:t> </a:t>
            </a:r>
            <a:r>
              <a:rPr lang="de-DE" sz="2484" spc="-10" dirty="0">
                <a:latin typeface="Arial"/>
                <a:cs typeface="Arial"/>
              </a:rPr>
              <a:t>Distribution</a:t>
            </a:r>
            <a:endParaRPr lang="de-DE" dirty="0"/>
          </a:p>
        </p:txBody>
      </p:sp>
      <p:sp>
        <p:nvSpPr>
          <p:cNvPr id="7" name="object 4"/>
          <p:cNvSpPr txBox="1"/>
          <p:nvPr/>
        </p:nvSpPr>
        <p:spPr>
          <a:xfrm>
            <a:off x="540371" y="4537083"/>
            <a:ext cx="9168931" cy="2035377"/>
          </a:xfrm>
          <a:prstGeom prst="rect">
            <a:avLst/>
          </a:prstGeom>
        </p:spPr>
        <p:txBody>
          <a:bodyPr vert="horz" wrap="square" lIns="0" tIns="0" rIns="0" bIns="0" rtlCol="0">
            <a:spAutoFit/>
          </a:bodyPr>
          <a:lstStyle/>
          <a:p>
            <a:pPr marL="13143">
              <a:spcBef>
                <a:spcPts val="1599"/>
              </a:spcBef>
            </a:pPr>
            <a:r>
              <a:rPr sz="2070" b="1" spc="-16" dirty="0">
                <a:solidFill>
                  <a:srgbClr val="0066FF"/>
                </a:solidFill>
                <a:latin typeface="Arial"/>
                <a:cs typeface="Arial"/>
              </a:rPr>
              <a:t>Parameters</a:t>
            </a:r>
            <a:endParaRPr sz="2070" dirty="0">
              <a:latin typeface="Arial"/>
              <a:cs typeface="Arial"/>
            </a:endParaRPr>
          </a:p>
          <a:p>
            <a:pPr marL="536901" indent="-523758">
              <a:spcBef>
                <a:spcPts val="812"/>
              </a:spcBef>
              <a:buFont typeface="Arial"/>
              <a:buChar char="•"/>
              <a:tabLst>
                <a:tab pos="536901" algn="l"/>
              </a:tabLst>
            </a:pPr>
            <a:r>
              <a:rPr sz="2070" b="1" spc="-16" dirty="0">
                <a:solidFill>
                  <a:srgbClr val="0066FF"/>
                </a:solidFill>
                <a:latin typeface="Arial"/>
                <a:cs typeface="Arial"/>
              </a:rPr>
              <a:t>Mu</a:t>
            </a:r>
            <a:r>
              <a:rPr sz="2070" b="1" spc="98" dirty="0">
                <a:solidFill>
                  <a:srgbClr val="0066FF"/>
                </a:solidFill>
                <a:latin typeface="Arial"/>
                <a:cs typeface="Arial"/>
              </a:rPr>
              <a:t> </a:t>
            </a:r>
            <a:r>
              <a:rPr sz="2070" spc="-10" dirty="0">
                <a:latin typeface="Arial"/>
                <a:cs typeface="Arial"/>
              </a:rPr>
              <a:t>(the</a:t>
            </a:r>
            <a:r>
              <a:rPr sz="2070" spc="98" dirty="0">
                <a:latin typeface="Arial"/>
                <a:cs typeface="Arial"/>
              </a:rPr>
              <a:t> </a:t>
            </a:r>
            <a:r>
              <a:rPr sz="2070" spc="-16" dirty="0">
                <a:latin typeface="Arial"/>
                <a:cs typeface="Arial"/>
              </a:rPr>
              <a:t>mean)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b="1" spc="-16" dirty="0">
                <a:solidFill>
                  <a:srgbClr val="0066FF"/>
                </a:solidFill>
                <a:latin typeface="Arial"/>
                <a:cs typeface="Arial"/>
              </a:rPr>
              <a:t>Sigma</a:t>
            </a:r>
            <a:r>
              <a:rPr sz="2070" b="1" spc="72" dirty="0">
                <a:solidFill>
                  <a:srgbClr val="0066FF"/>
                </a:solidFill>
                <a:latin typeface="Arial"/>
                <a:cs typeface="Arial"/>
              </a:rPr>
              <a:t> </a:t>
            </a:r>
            <a:r>
              <a:rPr sz="2070" spc="-10" dirty="0">
                <a:latin typeface="Arial"/>
                <a:cs typeface="Arial"/>
              </a:rPr>
              <a:t>(the</a:t>
            </a:r>
            <a:r>
              <a:rPr sz="2070" spc="72" dirty="0">
                <a:latin typeface="Arial"/>
                <a:cs typeface="Arial"/>
              </a:rPr>
              <a:t> </a:t>
            </a:r>
            <a:r>
              <a:rPr sz="2070" spc="-10" dirty="0">
                <a:latin typeface="Arial"/>
                <a:cs typeface="Arial"/>
              </a:rPr>
              <a:t>standard</a:t>
            </a:r>
            <a:r>
              <a:rPr sz="2070" spc="72" dirty="0">
                <a:latin typeface="Arial"/>
                <a:cs typeface="Arial"/>
              </a:rPr>
              <a:t> </a:t>
            </a:r>
            <a:r>
              <a:rPr sz="2070" spc="-10" dirty="0">
                <a:latin typeface="Arial"/>
                <a:cs typeface="Arial"/>
              </a:rPr>
              <a:t>deviation)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b="1" spc="-16" dirty="0">
                <a:latin typeface="Arial"/>
                <a:cs typeface="Arial"/>
              </a:rPr>
              <a:t>Lower</a:t>
            </a:r>
            <a:r>
              <a:rPr sz="2070" b="1" spc="47" dirty="0">
                <a:latin typeface="Arial"/>
                <a:cs typeface="Arial"/>
              </a:rPr>
              <a:t> </a:t>
            </a:r>
            <a:r>
              <a:rPr sz="2070" b="1" spc="-16" dirty="0">
                <a:latin typeface="Arial"/>
                <a:cs typeface="Arial"/>
              </a:rPr>
              <a:t>Bound</a:t>
            </a:r>
            <a:r>
              <a:rPr sz="2070" b="1" spc="47" dirty="0">
                <a:latin typeface="Arial"/>
                <a:cs typeface="Arial"/>
              </a:rPr>
              <a:t> </a:t>
            </a:r>
            <a:r>
              <a:rPr sz="2070" spc="-16" dirty="0">
                <a:latin typeface="Arial"/>
                <a:cs typeface="Arial"/>
              </a:rPr>
              <a:t>and</a:t>
            </a:r>
            <a:r>
              <a:rPr sz="2070" spc="47" dirty="0">
                <a:latin typeface="Arial"/>
                <a:cs typeface="Arial"/>
              </a:rPr>
              <a:t> </a:t>
            </a:r>
            <a:r>
              <a:rPr sz="2070" b="1" spc="-16" dirty="0">
                <a:latin typeface="Arial"/>
                <a:cs typeface="Arial"/>
              </a:rPr>
              <a:t>Upper</a:t>
            </a:r>
            <a:r>
              <a:rPr sz="2070" b="1" spc="47" dirty="0">
                <a:latin typeface="Arial"/>
                <a:cs typeface="Arial"/>
              </a:rPr>
              <a:t> </a:t>
            </a:r>
            <a:r>
              <a:rPr sz="2070" b="1" spc="-16" dirty="0">
                <a:latin typeface="Arial"/>
                <a:cs typeface="Arial"/>
              </a:rPr>
              <a:t>Bound</a:t>
            </a:r>
            <a:r>
              <a:rPr sz="2070" b="1" spc="47" dirty="0">
                <a:latin typeface="Arial"/>
                <a:cs typeface="Arial"/>
              </a:rPr>
              <a:t> </a:t>
            </a:r>
            <a:r>
              <a:rPr sz="2070" spc="-10" dirty="0">
                <a:latin typeface="Arial"/>
                <a:cs typeface="Arial"/>
              </a:rPr>
              <a:t>are</a:t>
            </a:r>
            <a:r>
              <a:rPr sz="2070" spc="47" dirty="0">
                <a:latin typeface="Arial"/>
                <a:cs typeface="Arial"/>
              </a:rPr>
              <a:t> </a:t>
            </a:r>
            <a:r>
              <a:rPr sz="2070" spc="-10" dirty="0">
                <a:latin typeface="Arial"/>
                <a:cs typeface="Arial"/>
              </a:rPr>
              <a:t>optional.</a:t>
            </a:r>
            <a:endParaRPr sz="2070" dirty="0">
              <a:latin typeface="Arial"/>
              <a:cs typeface="Arial"/>
            </a:endParaRPr>
          </a:p>
        </p:txBody>
      </p:sp>
      <p:sp>
        <p:nvSpPr>
          <p:cNvPr id="8" name="object 2"/>
          <p:cNvSpPr/>
          <p:nvPr/>
        </p:nvSpPr>
        <p:spPr>
          <a:xfrm>
            <a:off x="6836633" y="4498531"/>
            <a:ext cx="2777603" cy="2262796"/>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spAutoFit/>
          </a:bodyPr>
          <a:lstStyle/>
          <a:p>
            <a:endParaRPr sz="1863" dirty="0"/>
          </a:p>
        </p:txBody>
      </p:sp>
      <p:sp>
        <p:nvSpPr>
          <p:cNvPr id="9" name="object 3"/>
          <p:cNvSpPr txBox="1"/>
          <p:nvPr/>
        </p:nvSpPr>
        <p:spPr>
          <a:xfrm>
            <a:off x="6617771" y="4691576"/>
            <a:ext cx="216868" cy="2069751"/>
          </a:xfrm>
          <a:prstGeom prst="rect">
            <a:avLst/>
          </a:prstGeom>
        </p:spPr>
        <p:txBody>
          <a:bodyPr vert="horz" wrap="square" lIns="0" tIns="0" rIns="0" bIns="0" rtlCol="0">
            <a:spAutoFit/>
          </a:bodyPr>
          <a:lstStyle/>
          <a:p>
            <a:pPr marL="13143"/>
            <a:r>
              <a:rPr sz="673" spc="-36" dirty="0">
                <a:solidFill>
                  <a:srgbClr val="6E6975"/>
                </a:solidFill>
                <a:latin typeface="Arial"/>
                <a:cs typeface="Arial"/>
              </a:rPr>
              <a:t>0</a:t>
            </a:r>
            <a:r>
              <a:rPr sz="673" spc="-145" dirty="0">
                <a:solidFill>
                  <a:srgbClr val="B1ACAC"/>
                </a:solidFill>
                <a:latin typeface="Arial"/>
                <a:cs typeface="Arial"/>
              </a:rPr>
              <a:t>,</a:t>
            </a:r>
            <a:r>
              <a:rPr sz="673" spc="47" dirty="0">
                <a:solidFill>
                  <a:srgbClr val="6E6975"/>
                </a:solidFill>
                <a:latin typeface="Arial"/>
                <a:cs typeface="Arial"/>
              </a:rPr>
              <a:t>07</a:t>
            </a:r>
            <a:endParaRPr sz="673" dirty="0">
              <a:latin typeface="Arial"/>
              <a:cs typeface="Arial"/>
            </a:endParaRPr>
          </a:p>
          <a:p>
            <a:pPr>
              <a:lnSpc>
                <a:spcPts val="621"/>
              </a:lnSpc>
            </a:pPr>
            <a:endParaRPr sz="621" dirty="0"/>
          </a:p>
          <a:p>
            <a:pPr>
              <a:lnSpc>
                <a:spcPts val="828"/>
              </a:lnSpc>
              <a:spcBef>
                <a:spcPts val="63"/>
              </a:spcBef>
            </a:pPr>
            <a:endParaRPr sz="828" dirty="0"/>
          </a:p>
          <a:p>
            <a:pPr marL="13143"/>
            <a:r>
              <a:rPr sz="828" spc="31" dirty="0">
                <a:solidFill>
                  <a:srgbClr val="6E6975"/>
                </a:solidFill>
                <a:latin typeface="Times New Roman"/>
                <a:cs typeface="Times New Roman"/>
              </a:rPr>
              <a:t>0</a:t>
            </a:r>
            <a:r>
              <a:rPr sz="828" spc="-62" dirty="0">
                <a:solidFill>
                  <a:srgbClr val="B1ACAC"/>
                </a:solidFill>
                <a:latin typeface="Times New Roman"/>
                <a:cs typeface="Times New Roman"/>
              </a:rPr>
              <a:t>,</a:t>
            </a:r>
            <a:r>
              <a:rPr sz="828" spc="5" dirty="0">
                <a:solidFill>
                  <a:srgbClr val="6E6975"/>
                </a:solidFill>
                <a:latin typeface="Times New Roman"/>
                <a:cs typeface="Times New Roman"/>
              </a:rPr>
              <a:t>06</a:t>
            </a:r>
            <a:endParaRPr sz="828" dirty="0">
              <a:latin typeface="Times New Roman"/>
              <a:cs typeface="Times New Roman"/>
            </a:endParaRPr>
          </a:p>
          <a:p>
            <a:pPr>
              <a:lnSpc>
                <a:spcPts val="828"/>
              </a:lnSpc>
            </a:pPr>
            <a:endParaRPr sz="828" dirty="0"/>
          </a:p>
          <a:p>
            <a:pPr>
              <a:lnSpc>
                <a:spcPts val="828"/>
              </a:lnSpc>
              <a:spcBef>
                <a:spcPts val="30"/>
              </a:spcBef>
            </a:pPr>
            <a:endParaRPr sz="828" dirty="0"/>
          </a:p>
          <a:p>
            <a:pPr marL="13143"/>
            <a:r>
              <a:rPr sz="673" spc="-36" dirty="0">
                <a:solidFill>
                  <a:srgbClr val="605060"/>
                </a:solidFill>
                <a:latin typeface="Arial"/>
                <a:cs typeface="Arial"/>
              </a:rPr>
              <a:t>0</a:t>
            </a:r>
            <a:r>
              <a:rPr sz="673" spc="-145" dirty="0">
                <a:solidFill>
                  <a:srgbClr val="9AA3AF"/>
                </a:solidFill>
                <a:latin typeface="Arial"/>
                <a:cs typeface="Arial"/>
              </a:rPr>
              <a:t>,</a:t>
            </a:r>
            <a:r>
              <a:rPr sz="673" spc="47" dirty="0">
                <a:solidFill>
                  <a:srgbClr val="605060"/>
                </a:solidFill>
                <a:latin typeface="Arial"/>
                <a:cs typeface="Arial"/>
              </a:rPr>
              <a:t>05</a:t>
            </a:r>
            <a:endParaRPr sz="673" dirty="0">
              <a:latin typeface="Arial"/>
              <a:cs typeface="Arial"/>
            </a:endParaRPr>
          </a:p>
          <a:p>
            <a:pPr>
              <a:lnSpc>
                <a:spcPts val="362"/>
              </a:lnSpc>
              <a:spcBef>
                <a:spcPts val="7"/>
              </a:spcBef>
            </a:pPr>
            <a:endParaRPr sz="362" dirty="0"/>
          </a:p>
          <a:p>
            <a:pPr>
              <a:lnSpc>
                <a:spcPts val="621"/>
              </a:lnSpc>
            </a:pPr>
            <a:endParaRPr sz="621" dirty="0"/>
          </a:p>
          <a:p>
            <a:pPr>
              <a:lnSpc>
                <a:spcPts val="621"/>
              </a:lnSpc>
            </a:pPr>
            <a:endParaRPr sz="621" dirty="0"/>
          </a:p>
          <a:p>
            <a:pPr marL="19058"/>
            <a:r>
              <a:rPr sz="828" spc="-26" dirty="0">
                <a:solidFill>
                  <a:srgbClr val="605060"/>
                </a:solidFill>
                <a:latin typeface="Times New Roman"/>
                <a:cs typeface="Times New Roman"/>
              </a:rPr>
              <a:t>0</a:t>
            </a:r>
            <a:r>
              <a:rPr sz="828" spc="-16" dirty="0">
                <a:solidFill>
                  <a:srgbClr val="8C90A0"/>
                </a:solidFill>
                <a:latin typeface="Times New Roman"/>
                <a:cs typeface="Times New Roman"/>
              </a:rPr>
              <a:t>,</a:t>
            </a:r>
            <a:r>
              <a:rPr sz="828" spc="-72" dirty="0">
                <a:solidFill>
                  <a:srgbClr val="605060"/>
                </a:solidFill>
                <a:latin typeface="Times New Roman"/>
                <a:cs typeface="Times New Roman"/>
              </a:rPr>
              <a:t>0</a:t>
            </a:r>
            <a:r>
              <a:rPr sz="828" spc="21" dirty="0">
                <a:solidFill>
                  <a:srgbClr val="423146"/>
                </a:solidFill>
                <a:latin typeface="Times New Roman"/>
                <a:cs typeface="Times New Roman"/>
              </a:rPr>
              <a:t>4</a:t>
            </a:r>
            <a:endParaRPr sz="828" dirty="0">
              <a:latin typeface="Times New Roman"/>
              <a:cs typeface="Times New Roman"/>
            </a:endParaRPr>
          </a:p>
          <a:p>
            <a:pPr>
              <a:lnSpc>
                <a:spcPts val="724"/>
              </a:lnSpc>
              <a:spcBef>
                <a:spcPts val="30"/>
              </a:spcBef>
            </a:pPr>
            <a:endParaRPr sz="724" dirty="0"/>
          </a:p>
          <a:p>
            <a:pPr>
              <a:lnSpc>
                <a:spcPts val="828"/>
              </a:lnSpc>
            </a:pPr>
            <a:endParaRPr sz="828" dirty="0"/>
          </a:p>
          <a:p>
            <a:pPr marL="19058"/>
            <a:r>
              <a:rPr sz="776" dirty="0">
                <a:solidFill>
                  <a:srgbClr val="423146"/>
                </a:solidFill>
                <a:latin typeface="Times New Roman"/>
                <a:cs typeface="Times New Roman"/>
              </a:rPr>
              <a:t>0</a:t>
            </a:r>
            <a:r>
              <a:rPr sz="776" spc="-5" dirty="0">
                <a:solidFill>
                  <a:srgbClr val="8C90A0"/>
                </a:solidFill>
                <a:latin typeface="Times New Roman"/>
                <a:cs typeface="Times New Roman"/>
              </a:rPr>
              <a:t>,</a:t>
            </a:r>
            <a:r>
              <a:rPr sz="776" dirty="0">
                <a:solidFill>
                  <a:srgbClr val="423146"/>
                </a:solidFill>
                <a:latin typeface="Times New Roman"/>
                <a:cs typeface="Times New Roman"/>
              </a:rPr>
              <a:t>0</a:t>
            </a:r>
            <a:r>
              <a:rPr sz="776" spc="62" dirty="0">
                <a:solidFill>
                  <a:srgbClr val="605060"/>
                </a:solidFill>
                <a:latin typeface="Times New Roman"/>
                <a:cs typeface="Times New Roman"/>
              </a:rPr>
              <a:t>3</a:t>
            </a:r>
            <a:endParaRPr sz="776" dirty="0">
              <a:latin typeface="Times New Roman"/>
              <a:cs typeface="Times New Roman"/>
            </a:endParaRPr>
          </a:p>
          <a:p>
            <a:pPr>
              <a:lnSpc>
                <a:spcPts val="724"/>
              </a:lnSpc>
            </a:pPr>
            <a:endParaRPr sz="724" dirty="0"/>
          </a:p>
          <a:p>
            <a:pPr>
              <a:lnSpc>
                <a:spcPts val="724"/>
              </a:lnSpc>
              <a:spcBef>
                <a:spcPts val="94"/>
              </a:spcBef>
            </a:pPr>
            <a:endParaRPr sz="724" dirty="0"/>
          </a:p>
          <a:p>
            <a:pPr marL="19058"/>
            <a:r>
              <a:rPr sz="776" dirty="0">
                <a:solidFill>
                  <a:srgbClr val="423146"/>
                </a:solidFill>
                <a:latin typeface="Times New Roman"/>
                <a:cs typeface="Times New Roman"/>
              </a:rPr>
              <a:t>0</a:t>
            </a:r>
            <a:r>
              <a:rPr sz="776" spc="-5" dirty="0">
                <a:solidFill>
                  <a:srgbClr val="757795"/>
                </a:solidFill>
                <a:latin typeface="Times New Roman"/>
                <a:cs typeface="Times New Roman"/>
              </a:rPr>
              <a:t>,</a:t>
            </a:r>
            <a:r>
              <a:rPr sz="776" spc="5" dirty="0">
                <a:solidFill>
                  <a:srgbClr val="423146"/>
                </a:solidFill>
                <a:latin typeface="Times New Roman"/>
                <a:cs typeface="Times New Roman"/>
              </a:rPr>
              <a:t>02</a:t>
            </a:r>
            <a:endParaRPr sz="776" dirty="0">
              <a:latin typeface="Times New Roman"/>
              <a:cs typeface="Times New Roman"/>
            </a:endParaRPr>
          </a:p>
          <a:p>
            <a:pPr>
              <a:lnSpc>
                <a:spcPts val="724"/>
              </a:lnSpc>
            </a:pPr>
            <a:endParaRPr sz="724" dirty="0"/>
          </a:p>
          <a:p>
            <a:pPr>
              <a:lnSpc>
                <a:spcPts val="828"/>
              </a:lnSpc>
              <a:spcBef>
                <a:spcPts val="40"/>
              </a:spcBef>
            </a:pPr>
            <a:endParaRPr sz="828" dirty="0"/>
          </a:p>
          <a:p>
            <a:pPr marL="19058"/>
            <a:r>
              <a:rPr sz="776" dirty="0">
                <a:solidFill>
                  <a:srgbClr val="423146"/>
                </a:solidFill>
                <a:latin typeface="Times New Roman"/>
                <a:cs typeface="Times New Roman"/>
              </a:rPr>
              <a:t>0</a:t>
            </a:r>
            <a:r>
              <a:rPr sz="776" spc="-5" dirty="0">
                <a:solidFill>
                  <a:srgbClr val="757795"/>
                </a:solidFill>
                <a:latin typeface="Times New Roman"/>
                <a:cs typeface="Times New Roman"/>
              </a:rPr>
              <a:t>,</a:t>
            </a:r>
            <a:r>
              <a:rPr sz="776" spc="52" dirty="0">
                <a:solidFill>
                  <a:srgbClr val="423146"/>
                </a:solidFill>
                <a:latin typeface="Times New Roman"/>
                <a:cs typeface="Times New Roman"/>
              </a:rPr>
              <a:t>0</a:t>
            </a:r>
            <a:r>
              <a:rPr sz="776" spc="-16" dirty="0">
                <a:solidFill>
                  <a:srgbClr val="41163A"/>
                </a:solidFill>
                <a:latin typeface="Times New Roman"/>
                <a:cs typeface="Times New Roman"/>
              </a:rPr>
              <a:t>1</a:t>
            </a:r>
            <a:endParaRPr sz="776" dirty="0">
              <a:latin typeface="Times New Roman"/>
              <a:cs typeface="Times New Roman"/>
            </a:endParaRPr>
          </a:p>
        </p:txBody>
      </p:sp>
      <p:sp>
        <p:nvSpPr>
          <p:cNvPr id="10" name="object 4"/>
          <p:cNvSpPr txBox="1"/>
          <p:nvPr/>
        </p:nvSpPr>
        <p:spPr>
          <a:xfrm>
            <a:off x="7909520" y="7174928"/>
            <a:ext cx="1704716" cy="107171"/>
          </a:xfrm>
          <a:prstGeom prst="rect">
            <a:avLst/>
          </a:prstGeom>
        </p:spPr>
        <p:txBody>
          <a:bodyPr vert="horz" wrap="square" lIns="0" tIns="0" rIns="0" bIns="0" rtlCol="0">
            <a:spAutoFit/>
          </a:bodyPr>
          <a:lstStyle/>
          <a:p>
            <a:pPr marL="13143"/>
            <a:r>
              <a:rPr sz="673" spc="67" dirty="0">
                <a:solidFill>
                  <a:srgbClr val="6E6975"/>
                </a:solidFill>
                <a:latin typeface="Arial"/>
                <a:cs typeface="Arial"/>
              </a:rPr>
              <a:t>De</a:t>
            </a:r>
            <a:r>
              <a:rPr sz="673" spc="-36" dirty="0">
                <a:solidFill>
                  <a:srgbClr val="6E6975"/>
                </a:solidFill>
                <a:latin typeface="Arial"/>
                <a:cs typeface="Arial"/>
              </a:rPr>
              <a:t>n</a:t>
            </a:r>
            <a:r>
              <a:rPr sz="673" spc="52" dirty="0">
                <a:solidFill>
                  <a:srgbClr val="898085"/>
                </a:solidFill>
                <a:latin typeface="Arial"/>
                <a:cs typeface="Arial"/>
              </a:rPr>
              <a:t>s</a:t>
            </a:r>
            <a:r>
              <a:rPr sz="673" spc="16" dirty="0">
                <a:solidFill>
                  <a:srgbClr val="6E6975"/>
                </a:solidFill>
                <a:latin typeface="Arial"/>
                <a:cs typeface="Arial"/>
              </a:rPr>
              <a:t>ity</a:t>
            </a:r>
            <a:r>
              <a:rPr sz="673" spc="-36" dirty="0">
                <a:solidFill>
                  <a:srgbClr val="6E6975"/>
                </a:solidFill>
                <a:latin typeface="Arial"/>
                <a:cs typeface="Arial"/>
              </a:rPr>
              <a:t> </a:t>
            </a:r>
            <a:r>
              <a:rPr sz="673" spc="26" dirty="0">
                <a:solidFill>
                  <a:srgbClr val="6E6975"/>
                </a:solidFill>
                <a:latin typeface="Arial"/>
                <a:cs typeface="Arial"/>
              </a:rPr>
              <a:t>f</a:t>
            </a:r>
            <a:r>
              <a:rPr sz="673" spc="-5" dirty="0">
                <a:solidFill>
                  <a:srgbClr val="6E6975"/>
                </a:solidFill>
                <a:latin typeface="Arial"/>
                <a:cs typeface="Arial"/>
              </a:rPr>
              <a:t>u</a:t>
            </a:r>
            <a:r>
              <a:rPr sz="673" spc="52" dirty="0">
                <a:solidFill>
                  <a:srgbClr val="6E6975"/>
                </a:solidFill>
                <a:latin typeface="Arial"/>
                <a:cs typeface="Arial"/>
              </a:rPr>
              <a:t>nc</a:t>
            </a:r>
            <a:r>
              <a:rPr sz="673" spc="26" dirty="0">
                <a:solidFill>
                  <a:srgbClr val="6E6975"/>
                </a:solidFill>
                <a:latin typeface="Arial"/>
                <a:cs typeface="Arial"/>
              </a:rPr>
              <a:t>t</a:t>
            </a:r>
            <a:r>
              <a:rPr sz="673" spc="-78" dirty="0">
                <a:solidFill>
                  <a:srgbClr val="6E6975"/>
                </a:solidFill>
                <a:latin typeface="Arial"/>
                <a:cs typeface="Arial"/>
              </a:rPr>
              <a:t> </a:t>
            </a:r>
            <a:r>
              <a:rPr sz="673" spc="52" dirty="0">
                <a:solidFill>
                  <a:srgbClr val="6E6975"/>
                </a:solidFill>
                <a:latin typeface="Arial"/>
                <a:cs typeface="Arial"/>
              </a:rPr>
              <a:t>on</a:t>
            </a:r>
            <a:r>
              <a:rPr sz="673" spc="-57" dirty="0">
                <a:solidFill>
                  <a:srgbClr val="6E6975"/>
                </a:solidFill>
                <a:latin typeface="Arial"/>
                <a:cs typeface="Arial"/>
              </a:rPr>
              <a:t> </a:t>
            </a:r>
            <a:r>
              <a:rPr sz="673" spc="5" dirty="0">
                <a:solidFill>
                  <a:srgbClr val="6E6975"/>
                </a:solidFill>
                <a:latin typeface="Arial"/>
                <a:cs typeface="Arial"/>
              </a:rPr>
              <a:t>of</a:t>
            </a:r>
            <a:r>
              <a:rPr sz="673" spc="21" dirty="0">
                <a:solidFill>
                  <a:srgbClr val="6E6975"/>
                </a:solidFill>
                <a:latin typeface="Arial"/>
                <a:cs typeface="Arial"/>
              </a:rPr>
              <a:t> </a:t>
            </a:r>
            <a:r>
              <a:rPr sz="673" spc="21" dirty="0">
                <a:solidFill>
                  <a:srgbClr val="605060"/>
                </a:solidFill>
                <a:latin typeface="Arial"/>
                <a:cs typeface="Arial"/>
              </a:rPr>
              <a:t>the</a:t>
            </a:r>
            <a:r>
              <a:rPr sz="673" spc="-16" dirty="0">
                <a:solidFill>
                  <a:srgbClr val="605060"/>
                </a:solidFill>
                <a:latin typeface="Arial"/>
                <a:cs typeface="Arial"/>
              </a:rPr>
              <a:t> </a:t>
            </a:r>
            <a:r>
              <a:rPr sz="673" spc="67" dirty="0">
                <a:solidFill>
                  <a:srgbClr val="6E6975"/>
                </a:solidFill>
                <a:latin typeface="Arial"/>
                <a:cs typeface="Arial"/>
              </a:rPr>
              <a:t>Er</a:t>
            </a:r>
            <a:r>
              <a:rPr sz="673" spc="-83" dirty="0">
                <a:solidFill>
                  <a:srgbClr val="6E6975"/>
                </a:solidFill>
                <a:latin typeface="Arial"/>
                <a:cs typeface="Arial"/>
              </a:rPr>
              <a:t>l</a:t>
            </a:r>
            <a:r>
              <a:rPr sz="673" spc="16" dirty="0">
                <a:solidFill>
                  <a:srgbClr val="6E6975"/>
                </a:solidFill>
                <a:latin typeface="Arial"/>
                <a:cs typeface="Arial"/>
              </a:rPr>
              <a:t>ang-</a:t>
            </a:r>
            <a:r>
              <a:rPr sz="673" spc="-155" dirty="0">
                <a:solidFill>
                  <a:srgbClr val="6E6975"/>
                </a:solidFill>
                <a:latin typeface="Arial"/>
                <a:cs typeface="Arial"/>
              </a:rPr>
              <a:t>d</a:t>
            </a:r>
            <a:r>
              <a:rPr sz="673" spc="-186" dirty="0">
                <a:solidFill>
                  <a:srgbClr val="757795"/>
                </a:solidFill>
                <a:latin typeface="Arial"/>
                <a:cs typeface="Arial"/>
              </a:rPr>
              <a:t>i</a:t>
            </a:r>
            <a:r>
              <a:rPr sz="673" spc="41" dirty="0">
                <a:solidFill>
                  <a:srgbClr val="605060"/>
                </a:solidFill>
                <a:latin typeface="Arial"/>
                <a:cs typeface="Arial"/>
              </a:rPr>
              <a:t>str</a:t>
            </a:r>
            <a:r>
              <a:rPr sz="673" spc="-47" dirty="0">
                <a:solidFill>
                  <a:srgbClr val="605060"/>
                </a:solidFill>
                <a:latin typeface="Arial"/>
                <a:cs typeface="Arial"/>
              </a:rPr>
              <a:t>i</a:t>
            </a:r>
            <a:r>
              <a:rPr sz="673" spc="36" dirty="0">
                <a:solidFill>
                  <a:srgbClr val="605060"/>
                </a:solidFill>
                <a:latin typeface="Arial"/>
                <a:cs typeface="Arial"/>
              </a:rPr>
              <a:t>but</a:t>
            </a:r>
            <a:r>
              <a:rPr sz="673" spc="-72" dirty="0">
                <a:solidFill>
                  <a:srgbClr val="605060"/>
                </a:solidFill>
                <a:latin typeface="Arial"/>
                <a:cs typeface="Arial"/>
              </a:rPr>
              <a:t>i</a:t>
            </a:r>
            <a:r>
              <a:rPr sz="673" spc="52" dirty="0">
                <a:solidFill>
                  <a:srgbClr val="605060"/>
                </a:solidFill>
                <a:latin typeface="Arial"/>
                <a:cs typeface="Arial"/>
              </a:rPr>
              <a:t>on</a:t>
            </a:r>
            <a:endParaRPr sz="673" dirty="0">
              <a:latin typeface="Arial"/>
              <a:cs typeface="Arial"/>
            </a:endParaRPr>
          </a:p>
        </p:txBody>
      </p:sp>
      <p:sp>
        <p:nvSpPr>
          <p:cNvPr id="11" name="object 5"/>
          <p:cNvSpPr txBox="1"/>
          <p:nvPr/>
        </p:nvSpPr>
        <p:spPr>
          <a:xfrm>
            <a:off x="8737053" y="4293208"/>
            <a:ext cx="105805" cy="107171"/>
          </a:xfrm>
          <a:prstGeom prst="rect">
            <a:avLst/>
          </a:prstGeom>
        </p:spPr>
        <p:txBody>
          <a:bodyPr vert="horz" wrap="square" lIns="0" tIns="0" rIns="0" bIns="0" rtlCol="0">
            <a:spAutoFit/>
          </a:bodyPr>
          <a:lstStyle/>
          <a:p>
            <a:pPr marL="13143"/>
            <a:r>
              <a:rPr sz="673" spc="-1206" dirty="0">
                <a:solidFill>
                  <a:srgbClr val="FF0C0C"/>
                </a:solidFill>
                <a:latin typeface="Arial"/>
                <a:cs typeface="Arial"/>
              </a:rPr>
              <a:t>-</a:t>
            </a:r>
            <a:endParaRPr sz="673" dirty="0">
              <a:latin typeface="Arial"/>
              <a:cs typeface="Arial"/>
            </a:endParaRPr>
          </a:p>
        </p:txBody>
      </p:sp>
      <p:sp>
        <p:nvSpPr>
          <p:cNvPr id="12" name="object 6"/>
          <p:cNvSpPr txBox="1"/>
          <p:nvPr/>
        </p:nvSpPr>
        <p:spPr>
          <a:xfrm>
            <a:off x="8992808" y="4293208"/>
            <a:ext cx="858273" cy="214341"/>
          </a:xfrm>
          <a:prstGeom prst="rect">
            <a:avLst/>
          </a:prstGeom>
        </p:spPr>
        <p:txBody>
          <a:bodyPr vert="horz" wrap="square" lIns="0" tIns="0" rIns="0" bIns="0" rtlCol="0">
            <a:spAutoFit/>
          </a:bodyPr>
          <a:lstStyle/>
          <a:p>
            <a:pPr marL="13143"/>
            <a:r>
              <a:rPr sz="673" spc="621" dirty="0">
                <a:solidFill>
                  <a:srgbClr val="FF0C0C"/>
                </a:solidFill>
                <a:latin typeface="Arial"/>
                <a:cs typeface="Arial"/>
              </a:rPr>
              <a:t>- </a:t>
            </a:r>
            <a:r>
              <a:rPr sz="673" spc="-83" dirty="0">
                <a:solidFill>
                  <a:srgbClr val="FF0C0C"/>
                </a:solidFill>
                <a:latin typeface="Arial"/>
                <a:cs typeface="Arial"/>
              </a:rPr>
              <a:t> </a:t>
            </a:r>
            <a:r>
              <a:rPr sz="673" spc="21" dirty="0">
                <a:solidFill>
                  <a:srgbClr val="605060"/>
                </a:solidFill>
                <a:latin typeface="Arial"/>
                <a:cs typeface="Arial"/>
              </a:rPr>
              <a:t>Erlang</a:t>
            </a:r>
            <a:r>
              <a:rPr sz="673" spc="-57" dirty="0">
                <a:solidFill>
                  <a:srgbClr val="605060"/>
                </a:solidFill>
                <a:latin typeface="Arial"/>
                <a:cs typeface="Arial"/>
              </a:rPr>
              <a:t> </a:t>
            </a:r>
            <a:r>
              <a:rPr sz="673" spc="67" dirty="0">
                <a:solidFill>
                  <a:srgbClr val="898085"/>
                </a:solidFill>
                <a:latin typeface="Arial"/>
                <a:cs typeface="Arial"/>
              </a:rPr>
              <a:t>(</a:t>
            </a:r>
            <a:r>
              <a:rPr sz="673" spc="-31" dirty="0">
                <a:solidFill>
                  <a:srgbClr val="6E6975"/>
                </a:solidFill>
                <a:latin typeface="Arial"/>
                <a:cs typeface="Arial"/>
              </a:rPr>
              <a:t>1</a:t>
            </a:r>
            <a:r>
              <a:rPr sz="673" spc="67" dirty="0">
                <a:solidFill>
                  <a:srgbClr val="6E6975"/>
                </a:solidFill>
                <a:latin typeface="Arial"/>
                <a:cs typeface="Arial"/>
              </a:rPr>
              <a:t>0</a:t>
            </a:r>
            <a:r>
              <a:rPr sz="673" spc="155" dirty="0">
                <a:solidFill>
                  <a:srgbClr val="B1ACAC"/>
                </a:solidFill>
                <a:latin typeface="Arial"/>
                <a:cs typeface="Arial"/>
              </a:rPr>
              <a:t>,</a:t>
            </a:r>
            <a:r>
              <a:rPr sz="673" spc="67" dirty="0">
                <a:solidFill>
                  <a:srgbClr val="6E6975"/>
                </a:solidFill>
                <a:latin typeface="Arial"/>
                <a:cs typeface="Arial"/>
              </a:rPr>
              <a:t>7</a:t>
            </a:r>
            <a:r>
              <a:rPr sz="673" spc="-41" dirty="0">
                <a:solidFill>
                  <a:srgbClr val="AC9E93"/>
                </a:solidFill>
                <a:latin typeface="Arial"/>
                <a:cs typeface="Arial"/>
              </a:rPr>
              <a:t>.</a:t>
            </a:r>
            <a:r>
              <a:rPr sz="673" spc="47" dirty="0">
                <a:solidFill>
                  <a:srgbClr val="6E6975"/>
                </a:solidFill>
                <a:latin typeface="Arial"/>
                <a:cs typeface="Arial"/>
              </a:rPr>
              <a:t>0</a:t>
            </a:r>
            <a:r>
              <a:rPr sz="673" spc="-5" dirty="0">
                <a:solidFill>
                  <a:srgbClr val="6E6975"/>
                </a:solidFill>
                <a:latin typeface="Arial"/>
                <a:cs typeface="Arial"/>
              </a:rPr>
              <a:t>7</a:t>
            </a:r>
            <a:r>
              <a:rPr sz="673" spc="118" dirty="0">
                <a:solidFill>
                  <a:srgbClr val="898085"/>
                </a:solidFill>
                <a:latin typeface="Arial"/>
                <a:cs typeface="Arial"/>
              </a:rPr>
              <a:t>)</a:t>
            </a:r>
            <a:endParaRPr sz="673" dirty="0">
              <a:latin typeface="Arial"/>
              <a:cs typeface="Arial"/>
            </a:endParaRPr>
          </a:p>
        </p:txBody>
      </p:sp>
    </p:spTree>
    <p:extLst>
      <p:ext uri="{BB962C8B-B14F-4D97-AF65-F5344CB8AC3E}">
        <p14:creationId xmlns:p14="http://schemas.microsoft.com/office/powerpoint/2010/main" val="341882891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22761" y="4326560"/>
            <a:ext cx="8201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p:nvPr/>
        </p:nvSpPr>
        <p:spPr>
          <a:xfrm>
            <a:off x="2491778" y="5793136"/>
            <a:ext cx="8201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68" y="1665837"/>
            <a:ext cx="9506720" cy="5074210"/>
          </a:xfrm>
          <a:prstGeom prst="rect">
            <a:avLst/>
          </a:prstGeom>
        </p:spPr>
        <p:txBody>
          <a:bodyPr vert="horz" wrap="square" lIns="0" tIns="0" rIns="0" bIns="0" rtlCol="0">
            <a:spAutoFit/>
          </a:bodyPr>
          <a:lstStyle/>
          <a:p>
            <a:pPr marL="624303"/>
            <a:r>
              <a:rPr sz="2070" b="1" spc="-16" dirty="0" smtClean="0">
                <a:solidFill>
                  <a:srgbClr val="0066FF"/>
                </a:solidFill>
                <a:latin typeface="Arial"/>
                <a:cs typeface="Arial"/>
              </a:rPr>
              <a:t>Note</a:t>
            </a:r>
            <a:endParaRPr sz="2070" dirty="0">
              <a:latin typeface="Arial"/>
              <a:cs typeface="Arial"/>
            </a:endParaRPr>
          </a:p>
          <a:p>
            <a:pPr marL="624303" marR="327924">
              <a:lnSpc>
                <a:spcPts val="2266"/>
              </a:lnSpc>
              <a:spcBef>
                <a:spcPts val="864"/>
              </a:spcBef>
            </a:pPr>
            <a:r>
              <a:rPr sz="2070" b="1" spc="-57" dirty="0">
                <a:latin typeface="Arial"/>
                <a:cs typeface="Arial"/>
              </a:rPr>
              <a:t>W</a:t>
            </a:r>
            <a:r>
              <a:rPr sz="2070" b="1" spc="-10" dirty="0">
                <a:latin typeface="Arial"/>
                <a:cs typeface="Arial"/>
              </a:rPr>
              <a:t>eibull</a:t>
            </a:r>
            <a:r>
              <a:rPr sz="2070" b="1" spc="57" dirty="0">
                <a:latin typeface="Arial"/>
                <a:cs typeface="Arial"/>
              </a:rPr>
              <a:t> </a:t>
            </a:r>
            <a:r>
              <a:rPr sz="2070" b="1" spc="-10" dirty="0">
                <a:latin typeface="Arial"/>
                <a:cs typeface="Arial"/>
              </a:rPr>
              <a:t>distribution</a:t>
            </a:r>
            <a:r>
              <a:rPr sz="2070" b="1" spc="57" dirty="0">
                <a:latin typeface="Arial"/>
                <a:cs typeface="Arial"/>
              </a:rPr>
              <a:t> </a:t>
            </a:r>
            <a:r>
              <a:rPr sz="2070" spc="-10" dirty="0">
                <a:latin typeface="Arial"/>
                <a:cs typeface="Arial"/>
              </a:rPr>
              <a:t>-</a:t>
            </a:r>
            <a:r>
              <a:rPr sz="2070" spc="57" dirty="0">
                <a:latin typeface="Arial"/>
                <a:cs typeface="Arial"/>
              </a:rPr>
              <a:t> </a:t>
            </a:r>
            <a:r>
              <a:rPr sz="2070" spc="-10" dirty="0">
                <a:latin typeface="Arial"/>
                <a:cs typeface="Arial"/>
              </a:rPr>
              <a:t>It</a:t>
            </a:r>
            <a:r>
              <a:rPr sz="2070" spc="57" dirty="0">
                <a:latin typeface="Arial"/>
                <a:cs typeface="Arial"/>
              </a:rPr>
              <a:t> </a:t>
            </a:r>
            <a:r>
              <a:rPr sz="2070" spc="-16" dirty="0">
                <a:latin typeface="Arial"/>
                <a:cs typeface="Arial"/>
              </a:rPr>
              <a:t>was</a:t>
            </a:r>
            <a:r>
              <a:rPr sz="2070" spc="57" dirty="0">
                <a:latin typeface="Arial"/>
                <a:cs typeface="Arial"/>
              </a:rPr>
              <a:t> </a:t>
            </a:r>
            <a:r>
              <a:rPr sz="2070" spc="-16" dirty="0">
                <a:latin typeface="Arial"/>
                <a:cs typeface="Arial"/>
              </a:rPr>
              <a:t>named</a:t>
            </a:r>
            <a:r>
              <a:rPr sz="2070" spc="57" dirty="0">
                <a:latin typeface="Arial"/>
                <a:cs typeface="Arial"/>
              </a:rPr>
              <a:t> </a:t>
            </a:r>
            <a:r>
              <a:rPr sz="2070" spc="-10" dirty="0">
                <a:latin typeface="Arial"/>
                <a:cs typeface="Arial"/>
              </a:rPr>
              <a:t>after</a:t>
            </a:r>
            <a:r>
              <a:rPr sz="2070" spc="57" dirty="0">
                <a:latin typeface="Arial"/>
                <a:cs typeface="Arial"/>
              </a:rPr>
              <a:t> </a:t>
            </a:r>
            <a:r>
              <a:rPr sz="2070" spc="-98" dirty="0">
                <a:latin typeface="Arial"/>
                <a:cs typeface="Arial"/>
              </a:rPr>
              <a:t>W</a:t>
            </a:r>
            <a:r>
              <a:rPr sz="2070" spc="-10" dirty="0">
                <a:latin typeface="Arial"/>
                <a:cs typeface="Arial"/>
              </a:rPr>
              <a:t>aloddi</a:t>
            </a:r>
            <a:r>
              <a:rPr sz="2070" spc="57" dirty="0">
                <a:latin typeface="Arial"/>
                <a:cs typeface="Arial"/>
              </a:rPr>
              <a:t> </a:t>
            </a:r>
            <a:r>
              <a:rPr sz="2070" spc="-57" dirty="0">
                <a:latin typeface="Arial"/>
                <a:cs typeface="Arial"/>
              </a:rPr>
              <a:t>W</a:t>
            </a:r>
            <a:r>
              <a:rPr sz="2070" spc="-10" dirty="0">
                <a:latin typeface="Arial"/>
                <a:cs typeface="Arial"/>
              </a:rPr>
              <a:t>eibull</a:t>
            </a:r>
            <a:r>
              <a:rPr sz="2070" spc="57" dirty="0">
                <a:latin typeface="Arial"/>
                <a:cs typeface="Arial"/>
              </a:rPr>
              <a:t> </a:t>
            </a:r>
            <a:r>
              <a:rPr sz="2070" spc="-10" dirty="0">
                <a:latin typeface="Arial"/>
                <a:cs typeface="Arial"/>
              </a:rPr>
              <a:t>(</a:t>
            </a:r>
            <a:r>
              <a:rPr sz="2070" i="1" spc="-16" dirty="0">
                <a:latin typeface="Arial"/>
                <a:cs typeface="Arial"/>
              </a:rPr>
              <a:t>pronounced as</a:t>
            </a:r>
            <a:r>
              <a:rPr sz="2070" i="1" spc="36" dirty="0">
                <a:latin typeface="Arial"/>
                <a:cs typeface="Arial"/>
              </a:rPr>
              <a:t> </a:t>
            </a:r>
            <a:r>
              <a:rPr sz="2070" i="1" spc="-10" dirty="0">
                <a:latin typeface="Arial"/>
                <a:cs typeface="Arial"/>
              </a:rPr>
              <a:t>either</a:t>
            </a:r>
            <a:r>
              <a:rPr sz="2070" i="1" spc="36" dirty="0">
                <a:latin typeface="Arial"/>
                <a:cs typeface="Arial"/>
              </a:rPr>
              <a:t> </a:t>
            </a:r>
            <a:r>
              <a:rPr sz="2070" i="1" spc="-16" dirty="0">
                <a:latin typeface="Arial"/>
                <a:cs typeface="Arial"/>
              </a:rPr>
              <a:t>va</a:t>
            </a:r>
            <a:r>
              <a:rPr sz="2070" i="1" spc="36" dirty="0">
                <a:latin typeface="Arial"/>
                <a:cs typeface="Arial"/>
              </a:rPr>
              <a:t> </a:t>
            </a:r>
            <a:r>
              <a:rPr sz="2070" i="1" spc="-10" dirty="0">
                <a:latin typeface="Arial"/>
                <a:cs typeface="Arial"/>
              </a:rPr>
              <a:t>lod</a:t>
            </a:r>
            <a:r>
              <a:rPr sz="2070" i="1" spc="36" dirty="0">
                <a:latin typeface="Arial"/>
                <a:cs typeface="Arial"/>
              </a:rPr>
              <a:t> </a:t>
            </a:r>
            <a:r>
              <a:rPr sz="2070" i="1" spc="-10" dirty="0">
                <a:latin typeface="Arial"/>
                <a:cs typeface="Arial"/>
              </a:rPr>
              <a:t>ih</a:t>
            </a:r>
            <a:r>
              <a:rPr sz="2070" i="1" spc="36" dirty="0">
                <a:latin typeface="Arial"/>
                <a:cs typeface="Arial"/>
              </a:rPr>
              <a:t> </a:t>
            </a:r>
            <a:r>
              <a:rPr sz="2070" i="1" spc="-10" dirty="0">
                <a:latin typeface="Arial"/>
                <a:cs typeface="Arial"/>
              </a:rPr>
              <a:t>'vay</a:t>
            </a:r>
            <a:r>
              <a:rPr sz="2070" i="1" spc="36" dirty="0">
                <a:latin typeface="Arial"/>
                <a:cs typeface="Arial"/>
              </a:rPr>
              <a:t> </a:t>
            </a:r>
            <a:r>
              <a:rPr sz="2070" i="1" spc="-10" dirty="0">
                <a:latin typeface="Arial"/>
                <a:cs typeface="Arial"/>
              </a:rPr>
              <a:t>bul</a:t>
            </a:r>
            <a:r>
              <a:rPr sz="2070" i="1" spc="36" dirty="0">
                <a:latin typeface="Arial"/>
                <a:cs typeface="Arial"/>
              </a:rPr>
              <a:t> </a:t>
            </a:r>
            <a:r>
              <a:rPr sz="2070" i="1" spc="-10" dirty="0">
                <a:latin typeface="Arial"/>
                <a:cs typeface="Arial"/>
              </a:rPr>
              <a:t>or</a:t>
            </a:r>
            <a:r>
              <a:rPr sz="2070" i="1" spc="36" dirty="0">
                <a:latin typeface="Arial"/>
                <a:cs typeface="Arial"/>
              </a:rPr>
              <a:t> </a:t>
            </a:r>
            <a:r>
              <a:rPr sz="2070" i="1" spc="-16" dirty="0">
                <a:latin typeface="Arial"/>
                <a:cs typeface="Arial"/>
              </a:rPr>
              <a:t>wye</a:t>
            </a:r>
            <a:r>
              <a:rPr sz="2070" i="1" spc="36" dirty="0">
                <a:latin typeface="Arial"/>
                <a:cs typeface="Arial"/>
              </a:rPr>
              <a:t> </a:t>
            </a:r>
            <a:r>
              <a:rPr sz="2070" i="1" spc="-10" dirty="0">
                <a:latin typeface="Arial"/>
                <a:cs typeface="Arial"/>
              </a:rPr>
              <a:t>bull</a:t>
            </a:r>
            <a:r>
              <a:rPr sz="2070" spc="-10" dirty="0">
                <a:latin typeface="Arial"/>
                <a:cs typeface="Arial"/>
              </a:rPr>
              <a:t>).</a:t>
            </a:r>
            <a:r>
              <a:rPr sz="2070" dirty="0">
                <a:latin typeface="Arial"/>
                <a:cs typeface="Arial"/>
              </a:rPr>
              <a:t> </a:t>
            </a:r>
            <a:r>
              <a:rPr sz="2070" spc="-269" dirty="0">
                <a:latin typeface="Arial"/>
                <a:cs typeface="Arial"/>
              </a:rPr>
              <a:t> </a:t>
            </a:r>
            <a:r>
              <a:rPr sz="2070" spc="-10" dirty="0">
                <a:latin typeface="Arial"/>
                <a:cs typeface="Arial"/>
              </a:rPr>
              <a:t>It</a:t>
            </a:r>
            <a:r>
              <a:rPr sz="2070" spc="36" dirty="0">
                <a:latin typeface="Arial"/>
                <a:cs typeface="Arial"/>
              </a:rPr>
              <a:t> </a:t>
            </a:r>
            <a:r>
              <a:rPr sz="2070" spc="-16" dirty="0">
                <a:latin typeface="Arial"/>
                <a:cs typeface="Arial"/>
              </a:rPr>
              <a:t>can</a:t>
            </a:r>
            <a:r>
              <a:rPr sz="2070" spc="36" dirty="0">
                <a:latin typeface="Arial"/>
                <a:cs typeface="Arial"/>
              </a:rPr>
              <a:t> </a:t>
            </a:r>
            <a:r>
              <a:rPr sz="2070" spc="-16" dirty="0">
                <a:latin typeface="Arial"/>
                <a:cs typeface="Arial"/>
              </a:rPr>
              <a:t>mimic</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behavior</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other statistical</a:t>
            </a:r>
            <a:r>
              <a:rPr sz="2070" spc="88" dirty="0">
                <a:latin typeface="Arial"/>
                <a:cs typeface="Arial"/>
              </a:rPr>
              <a:t> </a:t>
            </a:r>
            <a:r>
              <a:rPr sz="2070" spc="-10" dirty="0">
                <a:latin typeface="Arial"/>
                <a:cs typeface="Arial"/>
              </a:rPr>
              <a:t>distributions</a:t>
            </a:r>
            <a:r>
              <a:rPr sz="2070" spc="88" dirty="0">
                <a:latin typeface="Arial"/>
                <a:cs typeface="Arial"/>
              </a:rPr>
              <a:t> </a:t>
            </a:r>
            <a:r>
              <a:rPr sz="2070" spc="-16" dirty="0">
                <a:latin typeface="Arial"/>
                <a:cs typeface="Arial"/>
              </a:rPr>
              <a:t>such</a:t>
            </a:r>
            <a:r>
              <a:rPr sz="2070" spc="88" dirty="0">
                <a:latin typeface="Arial"/>
                <a:cs typeface="Arial"/>
              </a:rPr>
              <a:t> </a:t>
            </a:r>
            <a:r>
              <a:rPr sz="2070" spc="-16" dirty="0">
                <a:latin typeface="Arial"/>
                <a:cs typeface="Arial"/>
              </a:rPr>
              <a:t>as</a:t>
            </a:r>
            <a:r>
              <a:rPr sz="2070" spc="88" dirty="0">
                <a:latin typeface="Arial"/>
                <a:cs typeface="Arial"/>
              </a:rPr>
              <a:t> </a:t>
            </a:r>
            <a:r>
              <a:rPr sz="2070" spc="-10" dirty="0">
                <a:latin typeface="Arial"/>
                <a:cs typeface="Arial"/>
              </a:rPr>
              <a:t>the</a:t>
            </a:r>
            <a:r>
              <a:rPr sz="2070" spc="88" dirty="0">
                <a:latin typeface="Arial"/>
                <a:cs typeface="Arial"/>
              </a:rPr>
              <a:t> </a:t>
            </a:r>
            <a:r>
              <a:rPr sz="2070" spc="-16" dirty="0">
                <a:latin typeface="Arial"/>
                <a:cs typeface="Arial"/>
              </a:rPr>
              <a:t>normal</a:t>
            </a:r>
            <a:r>
              <a:rPr sz="2070" spc="88" dirty="0">
                <a:latin typeface="Arial"/>
                <a:cs typeface="Arial"/>
              </a:rPr>
              <a:t> </a:t>
            </a:r>
            <a:r>
              <a:rPr sz="2070" spc="-16" dirty="0">
                <a:latin typeface="Arial"/>
                <a:cs typeface="Arial"/>
              </a:rPr>
              <a:t>and</a:t>
            </a:r>
            <a:r>
              <a:rPr sz="2070" spc="88" dirty="0">
                <a:latin typeface="Arial"/>
                <a:cs typeface="Arial"/>
              </a:rPr>
              <a:t> </a:t>
            </a:r>
            <a:r>
              <a:rPr sz="2070" spc="-10" dirty="0">
                <a:latin typeface="Arial"/>
                <a:cs typeface="Arial"/>
              </a:rPr>
              <a:t>the</a:t>
            </a:r>
            <a:r>
              <a:rPr sz="2070" spc="88" dirty="0">
                <a:latin typeface="Arial"/>
                <a:cs typeface="Arial"/>
              </a:rPr>
              <a:t> </a:t>
            </a:r>
            <a:r>
              <a:rPr sz="2070" spc="-10" dirty="0">
                <a:latin typeface="Arial"/>
                <a:cs typeface="Arial"/>
              </a:rPr>
              <a:t>exponential</a:t>
            </a:r>
            <a:r>
              <a:rPr sz="2070" spc="88" dirty="0">
                <a:latin typeface="Arial"/>
                <a:cs typeface="Arial"/>
              </a:rPr>
              <a:t> </a:t>
            </a:r>
            <a:r>
              <a:rPr sz="2070" spc="-10" dirty="0">
                <a:latin typeface="Arial"/>
                <a:cs typeface="Arial"/>
              </a:rPr>
              <a:t>for</a:t>
            </a:r>
            <a:r>
              <a:rPr sz="2070" spc="88" dirty="0">
                <a:latin typeface="Arial"/>
                <a:cs typeface="Arial"/>
              </a:rPr>
              <a:t> </a:t>
            </a:r>
            <a:r>
              <a:rPr sz="2070" spc="-10" dirty="0">
                <a:latin typeface="Arial"/>
                <a:cs typeface="Arial"/>
              </a:rPr>
              <a:t>the</a:t>
            </a:r>
            <a:endParaRPr sz="2070" dirty="0">
              <a:latin typeface="Arial"/>
              <a:cs typeface="Arial"/>
            </a:endParaRPr>
          </a:p>
          <a:p>
            <a:pPr marL="624303" marR="204377">
              <a:lnSpc>
                <a:spcPts val="2266"/>
              </a:lnSpc>
            </a:pPr>
            <a:r>
              <a:rPr sz="2070" spc="-10" dirty="0">
                <a:latin typeface="Arial"/>
                <a:cs typeface="Arial"/>
              </a:rPr>
              <a:t>analysis</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failure</a:t>
            </a:r>
            <a:r>
              <a:rPr sz="2070" spc="21" dirty="0">
                <a:latin typeface="Arial"/>
                <a:cs typeface="Arial"/>
              </a:rPr>
              <a:t> </a:t>
            </a:r>
            <a:r>
              <a:rPr sz="2070" spc="-10" dirty="0">
                <a:latin typeface="Arial"/>
                <a:cs typeface="Arial"/>
              </a:rPr>
              <a:t>rates</a:t>
            </a:r>
            <a:r>
              <a:rPr sz="2070" spc="21" dirty="0">
                <a:latin typeface="Arial"/>
                <a:cs typeface="Arial"/>
              </a:rPr>
              <a:t> </a:t>
            </a:r>
            <a:r>
              <a:rPr sz="2070" spc="-10" dirty="0">
                <a:latin typeface="Arial"/>
                <a:cs typeface="Arial"/>
              </a:rPr>
              <a:t>(i.e.</a:t>
            </a:r>
            <a:r>
              <a:rPr sz="2070" spc="254" dirty="0">
                <a:latin typeface="Arial"/>
                <a:cs typeface="Arial"/>
              </a:rPr>
              <a:t> </a:t>
            </a:r>
            <a:r>
              <a:rPr sz="2070" spc="-10" dirty="0">
                <a:latin typeface="Arial"/>
                <a:cs typeface="Arial"/>
              </a:rPr>
              <a:t>failure</a:t>
            </a:r>
            <a:r>
              <a:rPr sz="2070" spc="21" dirty="0">
                <a:latin typeface="Arial"/>
                <a:cs typeface="Arial"/>
              </a:rPr>
              <a:t> </a:t>
            </a:r>
            <a:r>
              <a:rPr sz="2070" spc="-10" dirty="0">
                <a:latin typeface="Arial"/>
                <a:cs typeface="Arial"/>
              </a:rPr>
              <a:t>typically</a:t>
            </a:r>
            <a:r>
              <a:rPr sz="2070" spc="21" dirty="0">
                <a:latin typeface="Arial"/>
                <a:cs typeface="Arial"/>
              </a:rPr>
              <a:t> </a:t>
            </a:r>
            <a:r>
              <a:rPr sz="2070" spc="-10" dirty="0">
                <a:latin typeface="Arial"/>
                <a:cs typeface="Arial"/>
              </a:rPr>
              <a:t>occur</a:t>
            </a:r>
            <a:r>
              <a:rPr sz="2070" spc="21" dirty="0">
                <a:latin typeface="Arial"/>
                <a:cs typeface="Arial"/>
              </a:rPr>
              <a:t> </a:t>
            </a:r>
            <a:r>
              <a:rPr sz="2070" spc="-10" dirty="0">
                <a:latin typeface="Arial"/>
                <a:cs typeface="Arial"/>
              </a:rPr>
              <a:t>earl</a:t>
            </a:r>
            <a:r>
              <a:rPr sz="2070" spc="-166" dirty="0">
                <a:latin typeface="Arial"/>
                <a:cs typeface="Arial"/>
              </a:rPr>
              <a:t>y</a:t>
            </a:r>
            <a:r>
              <a:rPr sz="2070" spc="-10" dirty="0">
                <a:latin typeface="Arial"/>
                <a:cs typeface="Arial"/>
              </a:rPr>
              <a:t>,</a:t>
            </a:r>
            <a:r>
              <a:rPr sz="2070" spc="26" dirty="0">
                <a:latin typeface="Arial"/>
                <a:cs typeface="Arial"/>
              </a:rPr>
              <a:t> </a:t>
            </a:r>
            <a:r>
              <a:rPr sz="2070" spc="-10" dirty="0">
                <a:latin typeface="Arial"/>
                <a:cs typeface="Arial"/>
              </a:rPr>
              <a:t>occur</a:t>
            </a:r>
            <a:r>
              <a:rPr sz="2070" spc="21" dirty="0">
                <a:latin typeface="Arial"/>
                <a:cs typeface="Arial"/>
              </a:rPr>
              <a:t> </a:t>
            </a:r>
            <a:r>
              <a:rPr sz="2070" spc="-16" dirty="0">
                <a:latin typeface="Arial"/>
                <a:cs typeface="Arial"/>
              </a:rPr>
              <a:t>randoml</a:t>
            </a:r>
            <a:r>
              <a:rPr sz="2070" spc="-166" dirty="0">
                <a:latin typeface="Arial"/>
                <a:cs typeface="Arial"/>
              </a:rPr>
              <a:t>y</a:t>
            </a:r>
            <a:r>
              <a:rPr sz="2070" spc="-10" dirty="0">
                <a:latin typeface="Arial"/>
                <a:cs typeface="Arial"/>
              </a:rPr>
              <a:t>,</a:t>
            </a:r>
            <a:r>
              <a:rPr sz="2070" spc="26" dirty="0">
                <a:latin typeface="Arial"/>
                <a:cs typeface="Arial"/>
              </a:rPr>
              <a:t> </a:t>
            </a:r>
            <a:r>
              <a:rPr sz="2070" spc="-10" dirty="0">
                <a:latin typeface="Arial"/>
                <a:cs typeface="Arial"/>
              </a:rPr>
              <a:t>or occur</a:t>
            </a:r>
            <a:r>
              <a:rPr sz="2070" spc="36" dirty="0">
                <a:latin typeface="Arial"/>
                <a:cs typeface="Arial"/>
              </a:rPr>
              <a:t> </a:t>
            </a:r>
            <a:r>
              <a:rPr sz="2070" spc="-10" dirty="0">
                <a:latin typeface="Arial"/>
                <a:cs typeface="Arial"/>
              </a:rPr>
              <a:t>after</a:t>
            </a:r>
            <a:r>
              <a:rPr sz="2070" spc="36" dirty="0">
                <a:latin typeface="Arial"/>
                <a:cs typeface="Arial"/>
              </a:rPr>
              <a:t> </a:t>
            </a:r>
            <a:r>
              <a:rPr sz="2070" spc="-16" dirty="0">
                <a:latin typeface="Arial"/>
                <a:cs typeface="Arial"/>
              </a:rPr>
              <a:t>heavy</a:t>
            </a:r>
            <a:r>
              <a:rPr sz="2070" spc="36" dirty="0">
                <a:latin typeface="Arial"/>
                <a:cs typeface="Arial"/>
              </a:rPr>
              <a:t> </a:t>
            </a:r>
            <a:r>
              <a:rPr sz="2070" spc="-16" dirty="0">
                <a:latin typeface="Arial"/>
                <a:cs typeface="Arial"/>
              </a:rPr>
              <a:t>wear</a:t>
            </a:r>
            <a:r>
              <a:rPr sz="2070" spc="36" dirty="0">
                <a:latin typeface="Arial"/>
                <a:cs typeface="Arial"/>
              </a:rPr>
              <a:t> </a:t>
            </a:r>
            <a:r>
              <a:rPr sz="2070" spc="-10" dirty="0">
                <a:latin typeface="Arial"/>
                <a:cs typeface="Arial"/>
              </a:rPr>
              <a:t>(according</a:t>
            </a:r>
            <a:r>
              <a:rPr sz="2070" spc="36" dirty="0">
                <a:latin typeface="Arial"/>
                <a:cs typeface="Arial"/>
              </a:rPr>
              <a:t> </a:t>
            </a:r>
            <a:r>
              <a:rPr sz="2070" spc="-10" dirty="0">
                <a:latin typeface="Arial"/>
                <a:cs typeface="Arial"/>
              </a:rPr>
              <a:t>to</a:t>
            </a:r>
            <a:r>
              <a:rPr sz="2070" spc="36" dirty="0">
                <a:latin typeface="Arial"/>
                <a:cs typeface="Arial"/>
              </a:rPr>
              <a:t> </a:t>
            </a:r>
            <a:r>
              <a:rPr sz="2070" spc="-10" dirty="0">
                <a:latin typeface="Arial"/>
                <a:cs typeface="Arial"/>
              </a:rPr>
              <a:t>wikipedia.com).</a:t>
            </a:r>
            <a:endParaRPr sz="2070" dirty="0">
              <a:latin typeface="Arial"/>
              <a:cs typeface="Arial"/>
            </a:endParaRPr>
          </a:p>
          <a:p>
            <a:pPr marL="13143">
              <a:spcBef>
                <a:spcPts val="1661"/>
              </a:spcBef>
            </a:pPr>
            <a:r>
              <a:rPr sz="2070" spc="-16" dirty="0">
                <a:latin typeface="Arial"/>
                <a:cs typeface="Arial"/>
              </a:rPr>
              <a:t>Use</a:t>
            </a:r>
            <a:r>
              <a:rPr sz="2070" spc="16" dirty="0">
                <a:latin typeface="Arial"/>
                <a:cs typeface="Arial"/>
              </a:rPr>
              <a:t> </a:t>
            </a:r>
            <a:r>
              <a:rPr sz="2070" spc="-10" dirty="0">
                <a:latin typeface="Arial"/>
                <a:cs typeface="Arial"/>
              </a:rPr>
              <a:t>the</a:t>
            </a:r>
            <a:r>
              <a:rPr sz="2070" spc="16" dirty="0">
                <a:latin typeface="Arial"/>
                <a:cs typeface="Arial"/>
              </a:rPr>
              <a:t> </a:t>
            </a:r>
            <a:r>
              <a:rPr sz="2070" spc="-57" dirty="0">
                <a:latin typeface="Arial"/>
                <a:cs typeface="Arial"/>
              </a:rPr>
              <a:t>W</a:t>
            </a:r>
            <a:r>
              <a:rPr sz="2070" spc="-10" dirty="0">
                <a:latin typeface="Arial"/>
                <a:cs typeface="Arial"/>
              </a:rPr>
              <a:t>eibull</a:t>
            </a:r>
            <a:r>
              <a:rPr sz="2070" spc="16" dirty="0">
                <a:latin typeface="Arial"/>
                <a:cs typeface="Arial"/>
              </a:rPr>
              <a:t> </a:t>
            </a:r>
            <a:r>
              <a:rPr sz="2070" spc="-10" dirty="0">
                <a:latin typeface="Arial"/>
                <a:cs typeface="Arial"/>
              </a:rPr>
              <a:t>distribution</a:t>
            </a:r>
            <a:r>
              <a:rPr sz="2070" spc="16" dirty="0">
                <a:latin typeface="Arial"/>
                <a:cs typeface="Arial"/>
              </a:rPr>
              <a:t> </a:t>
            </a:r>
            <a:r>
              <a:rPr sz="2070" spc="-10" dirty="0">
                <a:latin typeface="Arial"/>
                <a:cs typeface="Arial"/>
              </a:rPr>
              <a:t>to</a:t>
            </a:r>
            <a:r>
              <a:rPr sz="2070" spc="16" dirty="0">
                <a:latin typeface="Arial"/>
                <a:cs typeface="Arial"/>
              </a:rPr>
              <a:t> </a:t>
            </a:r>
            <a:r>
              <a:rPr sz="2070" spc="-16" dirty="0">
                <a:latin typeface="Arial"/>
                <a:cs typeface="Arial"/>
              </a:rPr>
              <a:t>model</a:t>
            </a:r>
            <a:r>
              <a:rPr sz="2070" spc="16"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reliability</a:t>
            </a:r>
            <a:r>
              <a:rPr sz="2070" spc="16" dirty="0">
                <a:latin typeface="Arial"/>
                <a:cs typeface="Arial"/>
              </a:rPr>
              <a:t> </a:t>
            </a:r>
            <a:r>
              <a:rPr sz="2070" spc="-10" dirty="0">
                <a:latin typeface="Arial"/>
                <a:cs typeface="Arial"/>
              </a:rPr>
              <a:t>of</a:t>
            </a:r>
            <a:r>
              <a:rPr sz="2070" spc="16" dirty="0">
                <a:latin typeface="Arial"/>
                <a:cs typeface="Arial"/>
              </a:rPr>
              <a:t> </a:t>
            </a:r>
            <a:r>
              <a:rPr sz="2070" spc="-10" dirty="0">
                <a:latin typeface="Arial"/>
                <a:cs typeface="Arial"/>
              </a:rPr>
              <a:t>your</a:t>
            </a:r>
            <a:r>
              <a:rPr sz="2070" spc="16" dirty="0">
                <a:latin typeface="Arial"/>
                <a:cs typeface="Arial"/>
              </a:rPr>
              <a:t> </a:t>
            </a:r>
            <a:r>
              <a:rPr sz="2070" spc="-10" dirty="0">
                <a:latin typeface="Arial"/>
                <a:cs typeface="Arial"/>
              </a:rPr>
              <a:t>installation:</a:t>
            </a:r>
            <a:endParaRPr sz="2070" dirty="0">
              <a:latin typeface="Arial"/>
              <a:cs typeface="Arial"/>
            </a:endParaRPr>
          </a:p>
          <a:p>
            <a:pPr marL="536901" marR="132747" indent="-523758">
              <a:lnSpc>
                <a:spcPts val="2266"/>
              </a:lnSpc>
              <a:spcBef>
                <a:spcPts val="864"/>
              </a:spcBef>
              <a:buFont typeface="Arial"/>
              <a:buChar char="•"/>
              <a:tabLst>
                <a:tab pos="536901" algn="l"/>
              </a:tabLst>
            </a:pPr>
            <a:r>
              <a:rPr sz="2070" spc="-16" dirty="0">
                <a:latin typeface="Arial"/>
                <a:cs typeface="Arial"/>
              </a:rPr>
              <a:t>Use</a:t>
            </a:r>
            <a:r>
              <a:rPr sz="2070" spc="72" dirty="0">
                <a:latin typeface="Arial"/>
                <a:cs typeface="Arial"/>
              </a:rPr>
              <a:t> </a:t>
            </a:r>
            <a:r>
              <a:rPr sz="2070" b="1" spc="-16" dirty="0">
                <a:solidFill>
                  <a:srgbClr val="0066FF"/>
                </a:solidFill>
                <a:latin typeface="Arial"/>
                <a:cs typeface="Arial"/>
              </a:rPr>
              <a:t>Alpha</a:t>
            </a:r>
            <a:r>
              <a:rPr sz="2070" b="1" spc="72" dirty="0">
                <a:solidFill>
                  <a:srgbClr val="0066FF"/>
                </a:solidFill>
                <a:latin typeface="Arial"/>
                <a:cs typeface="Arial"/>
              </a:rPr>
              <a:t> </a:t>
            </a:r>
            <a:r>
              <a:rPr sz="2070" spc="-10" dirty="0">
                <a:latin typeface="Arial"/>
                <a:cs typeface="Arial"/>
              </a:rPr>
              <a:t>(</a:t>
            </a:r>
            <a:r>
              <a:rPr sz="2070" spc="67" dirty="0">
                <a:latin typeface="Arial"/>
                <a:cs typeface="Arial"/>
              </a:rPr>
              <a:t> </a:t>
            </a:r>
            <a:r>
              <a:rPr sz="2070" spc="-10" dirty="0">
                <a:latin typeface="Arial"/>
                <a:cs typeface="Arial"/>
              </a:rPr>
              <a:t>)</a:t>
            </a:r>
            <a:r>
              <a:rPr sz="2070" spc="72" dirty="0">
                <a:latin typeface="Arial"/>
                <a:cs typeface="Arial"/>
              </a:rPr>
              <a:t> </a:t>
            </a:r>
            <a:r>
              <a:rPr sz="2070" b="1" spc="-16" dirty="0">
                <a:latin typeface="Arial"/>
                <a:cs typeface="Arial"/>
              </a:rPr>
              <a:t>&lt;</a:t>
            </a:r>
            <a:r>
              <a:rPr sz="2070" b="1" spc="72" dirty="0">
                <a:latin typeface="Arial"/>
                <a:cs typeface="Arial"/>
              </a:rPr>
              <a:t> </a:t>
            </a:r>
            <a:r>
              <a:rPr sz="2070" b="1" spc="-16" dirty="0">
                <a:latin typeface="Arial"/>
                <a:cs typeface="Arial"/>
              </a:rPr>
              <a:t>1</a:t>
            </a:r>
            <a:r>
              <a:rPr sz="2070" b="1" spc="72" dirty="0">
                <a:latin typeface="Arial"/>
                <a:cs typeface="Arial"/>
              </a:rPr>
              <a:t> </a:t>
            </a:r>
            <a:r>
              <a:rPr sz="2070" spc="-10" dirty="0">
                <a:latin typeface="Arial"/>
                <a:cs typeface="Arial"/>
              </a:rPr>
              <a:t>to</a:t>
            </a:r>
            <a:r>
              <a:rPr sz="2070" spc="72" dirty="0">
                <a:latin typeface="Arial"/>
                <a:cs typeface="Arial"/>
              </a:rPr>
              <a:t> </a:t>
            </a:r>
            <a:r>
              <a:rPr sz="2070" spc="-16" dirty="0">
                <a:latin typeface="Arial"/>
                <a:cs typeface="Arial"/>
              </a:rPr>
              <a:t>model</a:t>
            </a:r>
            <a:r>
              <a:rPr sz="2070" spc="72" dirty="0">
                <a:latin typeface="Arial"/>
                <a:cs typeface="Arial"/>
              </a:rPr>
              <a:t> </a:t>
            </a:r>
            <a:r>
              <a:rPr sz="2070" spc="-10" dirty="0">
                <a:latin typeface="Arial"/>
                <a:cs typeface="Arial"/>
              </a:rPr>
              <a:t>the</a:t>
            </a:r>
            <a:r>
              <a:rPr sz="2070" spc="72" dirty="0">
                <a:latin typeface="Arial"/>
                <a:cs typeface="Arial"/>
              </a:rPr>
              <a:t> </a:t>
            </a:r>
            <a:r>
              <a:rPr sz="2070" spc="-16" dirty="0">
                <a:latin typeface="Arial"/>
                <a:cs typeface="Arial"/>
              </a:rPr>
              <a:t>random</a:t>
            </a:r>
            <a:r>
              <a:rPr sz="2070" spc="72" dirty="0">
                <a:latin typeface="Arial"/>
                <a:cs typeface="Arial"/>
              </a:rPr>
              <a:t> </a:t>
            </a:r>
            <a:r>
              <a:rPr sz="2070" spc="-10" dirty="0">
                <a:latin typeface="Arial"/>
                <a:cs typeface="Arial"/>
              </a:rPr>
              <a:t>life</a:t>
            </a:r>
            <a:r>
              <a:rPr sz="2070" spc="72" dirty="0">
                <a:latin typeface="Arial"/>
                <a:cs typeface="Arial"/>
              </a:rPr>
              <a:t> </a:t>
            </a:r>
            <a:r>
              <a:rPr sz="2070" spc="-10" dirty="0">
                <a:latin typeface="Arial"/>
                <a:cs typeface="Arial"/>
              </a:rPr>
              <a:t>time</a:t>
            </a:r>
            <a:r>
              <a:rPr sz="2070" spc="72" dirty="0">
                <a:latin typeface="Arial"/>
                <a:cs typeface="Arial"/>
              </a:rPr>
              <a:t> </a:t>
            </a:r>
            <a:r>
              <a:rPr sz="2070" spc="-10" dirty="0">
                <a:latin typeface="Arial"/>
                <a:cs typeface="Arial"/>
              </a:rPr>
              <a:t>of</a:t>
            </a:r>
            <a:r>
              <a:rPr sz="2070" spc="72" dirty="0">
                <a:latin typeface="Arial"/>
                <a:cs typeface="Arial"/>
              </a:rPr>
              <a:t> </a:t>
            </a:r>
            <a:r>
              <a:rPr sz="2070" spc="-16" dirty="0">
                <a:latin typeface="Arial"/>
                <a:cs typeface="Arial"/>
              </a:rPr>
              <a:t>an</a:t>
            </a:r>
            <a:r>
              <a:rPr sz="2070" spc="72" dirty="0">
                <a:latin typeface="Arial"/>
                <a:cs typeface="Arial"/>
              </a:rPr>
              <a:t> </a:t>
            </a:r>
            <a:r>
              <a:rPr sz="2070" spc="-10" dirty="0">
                <a:latin typeface="Arial"/>
                <a:cs typeface="Arial"/>
              </a:rPr>
              <a:t>installation</a:t>
            </a:r>
            <a:r>
              <a:rPr sz="2070" spc="72" dirty="0">
                <a:latin typeface="Arial"/>
                <a:cs typeface="Arial"/>
              </a:rPr>
              <a:t> </a:t>
            </a:r>
            <a:r>
              <a:rPr sz="2070" spc="-10" dirty="0">
                <a:latin typeface="Arial"/>
                <a:cs typeface="Arial"/>
              </a:rPr>
              <a:t>with</a:t>
            </a:r>
            <a:r>
              <a:rPr sz="2070" spc="72" dirty="0">
                <a:latin typeface="Arial"/>
                <a:cs typeface="Arial"/>
              </a:rPr>
              <a:t> </a:t>
            </a:r>
            <a:r>
              <a:rPr sz="2070" spc="-16" dirty="0">
                <a:latin typeface="Arial"/>
                <a:cs typeface="Arial"/>
              </a:rPr>
              <a:t>a</a:t>
            </a:r>
            <a:r>
              <a:rPr sz="2070" spc="-10" dirty="0">
                <a:latin typeface="Arial"/>
                <a:cs typeface="Arial"/>
              </a:rPr>
              <a:t> </a:t>
            </a:r>
            <a:r>
              <a:rPr sz="2070" b="1" spc="-16" dirty="0">
                <a:latin typeface="Arial"/>
                <a:cs typeface="Arial"/>
              </a:rPr>
              <a:t>decreasing</a:t>
            </a:r>
            <a:r>
              <a:rPr sz="2070" b="1" spc="10" dirty="0">
                <a:latin typeface="Arial"/>
                <a:cs typeface="Arial"/>
              </a:rPr>
              <a:t> </a:t>
            </a:r>
            <a:r>
              <a:rPr sz="2070" b="1" spc="-10" dirty="0">
                <a:latin typeface="Arial"/>
                <a:cs typeface="Arial"/>
              </a:rPr>
              <a:t>failure</a:t>
            </a:r>
            <a:r>
              <a:rPr sz="2070" b="1" spc="10" dirty="0">
                <a:latin typeface="Arial"/>
                <a:cs typeface="Arial"/>
              </a:rPr>
              <a:t> </a:t>
            </a:r>
            <a:r>
              <a:rPr sz="2070" b="1" spc="-10" dirty="0">
                <a:latin typeface="Arial"/>
                <a:cs typeface="Arial"/>
              </a:rPr>
              <a:t>rate</a:t>
            </a:r>
            <a:r>
              <a:rPr sz="2070" spc="-10" dirty="0">
                <a:latin typeface="Arial"/>
                <a:cs typeface="Arial"/>
              </a:rPr>
              <a:t>.</a:t>
            </a:r>
            <a:r>
              <a:rPr sz="2070" spc="233" dirty="0">
                <a:latin typeface="Arial"/>
                <a:cs typeface="Arial"/>
              </a:rPr>
              <a:t> </a:t>
            </a:r>
            <a:r>
              <a:rPr sz="2070" spc="-16" dirty="0">
                <a:latin typeface="Arial"/>
                <a:cs typeface="Arial"/>
              </a:rPr>
              <a:t>The</a:t>
            </a:r>
            <a:r>
              <a:rPr sz="2070" spc="10" dirty="0">
                <a:latin typeface="Arial"/>
                <a:cs typeface="Arial"/>
              </a:rPr>
              <a:t> </a:t>
            </a:r>
            <a:r>
              <a:rPr sz="2070" spc="-10" dirty="0">
                <a:latin typeface="Arial"/>
                <a:cs typeface="Arial"/>
              </a:rPr>
              <a:t>probability</a:t>
            </a:r>
            <a:r>
              <a:rPr sz="2070" spc="10" dirty="0">
                <a:latin typeface="Arial"/>
                <a:cs typeface="Arial"/>
              </a:rPr>
              <a:t> </a:t>
            </a:r>
            <a:r>
              <a:rPr sz="2070" spc="-10" dirty="0">
                <a:latin typeface="Arial"/>
                <a:cs typeface="Arial"/>
              </a:rPr>
              <a:t>of</a:t>
            </a:r>
            <a:r>
              <a:rPr sz="2070" spc="10" dirty="0">
                <a:latin typeface="Arial"/>
                <a:cs typeface="Arial"/>
              </a:rPr>
              <a:t> </a:t>
            </a:r>
            <a:r>
              <a:rPr sz="2070" spc="-16" dirty="0">
                <a:latin typeface="Arial"/>
                <a:cs typeface="Arial"/>
              </a:rPr>
              <a:t>a</a:t>
            </a:r>
            <a:r>
              <a:rPr sz="2070" spc="10" dirty="0">
                <a:latin typeface="Arial"/>
                <a:cs typeface="Arial"/>
              </a:rPr>
              <a:t> </a:t>
            </a:r>
            <a:r>
              <a:rPr sz="2070" spc="-10" dirty="0">
                <a:latin typeface="Arial"/>
                <a:cs typeface="Arial"/>
              </a:rPr>
              <a:t>failure</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occur</a:t>
            </a:r>
            <a:r>
              <a:rPr sz="2070" spc="10" dirty="0">
                <a:latin typeface="Arial"/>
                <a:cs typeface="Arial"/>
              </a:rPr>
              <a:t> </a:t>
            </a:r>
            <a:r>
              <a:rPr sz="2070" spc="-10" dirty="0">
                <a:latin typeface="Arial"/>
                <a:cs typeface="Arial"/>
              </a:rPr>
              <a:t>within</a:t>
            </a:r>
            <a:r>
              <a:rPr sz="2070" spc="10" dirty="0">
                <a:latin typeface="Arial"/>
                <a:cs typeface="Arial"/>
              </a:rPr>
              <a:t> </a:t>
            </a:r>
            <a:r>
              <a:rPr sz="2070" spc="-16" dirty="0">
                <a:latin typeface="Arial"/>
                <a:cs typeface="Arial"/>
              </a:rPr>
              <a:t>a</a:t>
            </a:r>
            <a:r>
              <a:rPr sz="2070" spc="10" dirty="0">
                <a:latin typeface="Arial"/>
                <a:cs typeface="Arial"/>
              </a:rPr>
              <a:t> </a:t>
            </a:r>
            <a:r>
              <a:rPr sz="2070" spc="-10" dirty="0">
                <a:latin typeface="Arial"/>
                <a:cs typeface="Arial"/>
              </a:rPr>
              <a:t>certain time</a:t>
            </a:r>
            <a:r>
              <a:rPr sz="2070" spc="72" dirty="0">
                <a:latin typeface="Arial"/>
                <a:cs typeface="Arial"/>
              </a:rPr>
              <a:t> </a:t>
            </a:r>
            <a:r>
              <a:rPr sz="2070" spc="-10" dirty="0">
                <a:latin typeface="Arial"/>
                <a:cs typeface="Arial"/>
              </a:rPr>
              <a:t>interval</a:t>
            </a:r>
            <a:r>
              <a:rPr sz="2070" spc="72" dirty="0">
                <a:latin typeface="Arial"/>
                <a:cs typeface="Arial"/>
              </a:rPr>
              <a:t> </a:t>
            </a:r>
            <a:r>
              <a:rPr sz="2070" spc="-16" dirty="0">
                <a:latin typeface="Arial"/>
                <a:cs typeface="Arial"/>
              </a:rPr>
              <a:t>decreases</a:t>
            </a:r>
            <a:r>
              <a:rPr sz="2070" spc="72" dirty="0">
                <a:latin typeface="Arial"/>
                <a:cs typeface="Arial"/>
              </a:rPr>
              <a:t> </a:t>
            </a:r>
            <a:r>
              <a:rPr sz="2070" spc="-16" dirty="0">
                <a:latin typeface="Arial"/>
                <a:cs typeface="Arial"/>
              </a:rPr>
              <a:t>as</a:t>
            </a:r>
            <a:r>
              <a:rPr sz="2070" spc="72" dirty="0">
                <a:latin typeface="Arial"/>
                <a:cs typeface="Arial"/>
              </a:rPr>
              <a:t> </a:t>
            </a:r>
            <a:r>
              <a:rPr sz="2070" spc="-10" dirty="0">
                <a:latin typeface="Arial"/>
                <a:cs typeface="Arial"/>
              </a:rPr>
              <a:t>time</a:t>
            </a:r>
            <a:r>
              <a:rPr sz="2070" spc="72" dirty="0">
                <a:latin typeface="Arial"/>
                <a:cs typeface="Arial"/>
              </a:rPr>
              <a:t> </a:t>
            </a:r>
            <a:r>
              <a:rPr sz="2070" spc="-16" dirty="0">
                <a:latin typeface="Arial"/>
                <a:cs typeface="Arial"/>
              </a:rPr>
              <a:t>goes</a:t>
            </a:r>
            <a:r>
              <a:rPr sz="2070" spc="72" dirty="0">
                <a:latin typeface="Arial"/>
                <a:cs typeface="Arial"/>
              </a:rPr>
              <a:t> </a:t>
            </a:r>
            <a:r>
              <a:rPr sz="2070" spc="-10" dirty="0">
                <a:latin typeface="Arial"/>
                <a:cs typeface="Arial"/>
              </a:rPr>
              <a:t>on.</a:t>
            </a:r>
            <a:r>
              <a:rPr sz="2070" dirty="0">
                <a:latin typeface="Arial"/>
                <a:cs typeface="Arial"/>
              </a:rPr>
              <a:t> </a:t>
            </a:r>
            <a:r>
              <a:rPr sz="2070" spc="-150" dirty="0">
                <a:latin typeface="Arial"/>
                <a:cs typeface="Arial"/>
              </a:rPr>
              <a:t> </a:t>
            </a:r>
            <a:r>
              <a:rPr sz="2070" spc="-10" dirty="0">
                <a:latin typeface="Arial"/>
                <a:cs typeface="Arial"/>
              </a:rPr>
              <a:t>Burn-in</a:t>
            </a:r>
            <a:r>
              <a:rPr sz="2070" spc="72" dirty="0">
                <a:latin typeface="Arial"/>
                <a:cs typeface="Arial"/>
              </a:rPr>
              <a:t> </a:t>
            </a:r>
            <a:r>
              <a:rPr sz="2070" spc="-10" dirty="0">
                <a:latin typeface="Arial"/>
                <a:cs typeface="Arial"/>
              </a:rPr>
              <a:t>failures</a:t>
            </a:r>
            <a:r>
              <a:rPr sz="2070" spc="72" dirty="0">
                <a:latin typeface="Arial"/>
                <a:cs typeface="Arial"/>
              </a:rPr>
              <a:t> </a:t>
            </a:r>
            <a:r>
              <a:rPr sz="2070" spc="-16" dirty="0">
                <a:latin typeface="Arial"/>
                <a:cs typeface="Arial"/>
              </a:rPr>
              <a:t>become</a:t>
            </a:r>
            <a:r>
              <a:rPr sz="2070" spc="72" dirty="0">
                <a:latin typeface="Arial"/>
                <a:cs typeface="Arial"/>
              </a:rPr>
              <a:t> </a:t>
            </a:r>
            <a:r>
              <a:rPr sz="2070" spc="-16" dirty="0">
                <a:latin typeface="Arial"/>
                <a:cs typeface="Arial"/>
              </a:rPr>
              <a:t>more</a:t>
            </a:r>
            <a:r>
              <a:rPr sz="2070" spc="-10" dirty="0">
                <a:latin typeface="Arial"/>
                <a:cs typeface="Arial"/>
              </a:rPr>
              <a:t> improbable</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longer</a:t>
            </a:r>
            <a:r>
              <a:rPr sz="2070" spc="52" dirty="0">
                <a:latin typeface="Arial"/>
                <a:cs typeface="Arial"/>
              </a:rPr>
              <a:t> </a:t>
            </a:r>
            <a:r>
              <a:rPr sz="2070" spc="-10" dirty="0">
                <a:latin typeface="Arial"/>
                <a:cs typeface="Arial"/>
              </a:rPr>
              <a:t>the</a:t>
            </a:r>
            <a:r>
              <a:rPr sz="2070" spc="52" dirty="0">
                <a:latin typeface="Arial"/>
                <a:cs typeface="Arial"/>
              </a:rPr>
              <a:t> </a:t>
            </a:r>
            <a:r>
              <a:rPr sz="2070" spc="-16" dirty="0">
                <a:latin typeface="Arial"/>
                <a:cs typeface="Arial"/>
              </a:rPr>
              <a:t>machines</a:t>
            </a:r>
            <a:r>
              <a:rPr sz="2070" spc="52" dirty="0">
                <a:latin typeface="Arial"/>
                <a:cs typeface="Arial"/>
              </a:rPr>
              <a:t> </a:t>
            </a:r>
            <a:r>
              <a:rPr sz="2070" spc="-10" dirty="0">
                <a:latin typeface="Arial"/>
                <a:cs typeface="Arial"/>
              </a:rPr>
              <a:t>work.</a:t>
            </a:r>
            <a:endParaRPr sz="2070" dirty="0">
              <a:latin typeface="Arial"/>
              <a:cs typeface="Arial"/>
            </a:endParaRPr>
          </a:p>
          <a:p>
            <a:pPr>
              <a:lnSpc>
                <a:spcPts val="2380"/>
              </a:lnSpc>
              <a:spcBef>
                <a:spcPts val="95"/>
              </a:spcBef>
              <a:buFont typeface="Arial"/>
              <a:buChar char="•"/>
            </a:pPr>
            <a:endParaRPr sz="2380" dirty="0"/>
          </a:p>
          <a:p>
            <a:pPr marL="536901" marR="6572" indent="-523758">
              <a:lnSpc>
                <a:spcPts val="2266"/>
              </a:lnSpc>
              <a:buFont typeface="Arial"/>
              <a:buChar char="•"/>
              <a:tabLst>
                <a:tab pos="536901" algn="l"/>
              </a:tabLst>
            </a:pPr>
            <a:r>
              <a:rPr sz="2070" spc="-16" dirty="0">
                <a:latin typeface="Arial"/>
                <a:cs typeface="Arial"/>
              </a:rPr>
              <a:t>Use</a:t>
            </a:r>
            <a:r>
              <a:rPr sz="2070" spc="-52" dirty="0">
                <a:latin typeface="Arial"/>
                <a:cs typeface="Arial"/>
              </a:rPr>
              <a:t> </a:t>
            </a:r>
            <a:r>
              <a:rPr sz="2070" b="1" spc="-16" dirty="0">
                <a:solidFill>
                  <a:srgbClr val="0066FF"/>
                </a:solidFill>
                <a:latin typeface="Arial"/>
                <a:cs typeface="Arial"/>
              </a:rPr>
              <a:t>Alpha</a:t>
            </a:r>
            <a:r>
              <a:rPr sz="2070" b="1" spc="-52" dirty="0">
                <a:solidFill>
                  <a:srgbClr val="0066FF"/>
                </a:solidFill>
                <a:latin typeface="Arial"/>
                <a:cs typeface="Arial"/>
              </a:rPr>
              <a:t> </a:t>
            </a:r>
            <a:r>
              <a:rPr sz="2070" spc="-10" dirty="0">
                <a:latin typeface="Arial"/>
                <a:cs typeface="Arial"/>
              </a:rPr>
              <a:t>(</a:t>
            </a:r>
            <a:r>
              <a:rPr sz="2070" spc="67" dirty="0">
                <a:latin typeface="Arial"/>
                <a:cs typeface="Arial"/>
              </a:rPr>
              <a:t> </a:t>
            </a:r>
            <a:r>
              <a:rPr sz="2070" spc="-10" dirty="0">
                <a:latin typeface="Arial"/>
                <a:cs typeface="Arial"/>
              </a:rPr>
              <a:t>)</a:t>
            </a:r>
            <a:r>
              <a:rPr sz="2070" spc="-52" dirty="0">
                <a:latin typeface="Arial"/>
                <a:cs typeface="Arial"/>
              </a:rPr>
              <a:t> </a:t>
            </a:r>
            <a:r>
              <a:rPr sz="2070" b="1" spc="-16" dirty="0">
                <a:latin typeface="Arial"/>
                <a:cs typeface="Arial"/>
              </a:rPr>
              <a:t>=</a:t>
            </a:r>
            <a:r>
              <a:rPr sz="2070" b="1" spc="-52" dirty="0">
                <a:latin typeface="Arial"/>
                <a:cs typeface="Arial"/>
              </a:rPr>
              <a:t> </a:t>
            </a:r>
            <a:r>
              <a:rPr sz="2070" b="1" spc="-16" dirty="0">
                <a:latin typeface="Arial"/>
                <a:cs typeface="Arial"/>
              </a:rPr>
              <a:t>1</a:t>
            </a:r>
            <a:r>
              <a:rPr sz="2070" b="1" spc="-52" dirty="0">
                <a:latin typeface="Arial"/>
                <a:cs typeface="Arial"/>
              </a:rPr>
              <a:t> </a:t>
            </a:r>
            <a:r>
              <a:rPr sz="2070" spc="-10" dirty="0">
                <a:latin typeface="Arial"/>
                <a:cs typeface="Arial"/>
              </a:rPr>
              <a:t>to</a:t>
            </a:r>
            <a:r>
              <a:rPr sz="2070" spc="-52" dirty="0">
                <a:latin typeface="Arial"/>
                <a:cs typeface="Arial"/>
              </a:rPr>
              <a:t> </a:t>
            </a:r>
            <a:r>
              <a:rPr sz="2070" spc="-16" dirty="0">
                <a:latin typeface="Arial"/>
                <a:cs typeface="Arial"/>
              </a:rPr>
              <a:t>model</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exponential</a:t>
            </a:r>
            <a:r>
              <a:rPr sz="2070" spc="-52" dirty="0">
                <a:latin typeface="Arial"/>
                <a:cs typeface="Arial"/>
              </a:rPr>
              <a:t> </a:t>
            </a:r>
            <a:r>
              <a:rPr sz="2070" spc="-10" dirty="0">
                <a:latin typeface="Arial"/>
                <a:cs typeface="Arial"/>
              </a:rPr>
              <a:t>distribution.</a:t>
            </a:r>
            <a:r>
              <a:rPr sz="2070" spc="171" dirty="0">
                <a:latin typeface="Arial"/>
                <a:cs typeface="Arial"/>
              </a:rPr>
              <a:t> </a:t>
            </a:r>
            <a:r>
              <a:rPr sz="2070" spc="-16" dirty="0">
                <a:latin typeface="Arial"/>
                <a:cs typeface="Arial"/>
              </a:rPr>
              <a:t>A</a:t>
            </a:r>
            <a:r>
              <a:rPr sz="2070" spc="-52" dirty="0">
                <a:latin typeface="Arial"/>
                <a:cs typeface="Arial"/>
              </a:rPr>
              <a:t> </a:t>
            </a:r>
            <a:r>
              <a:rPr sz="2070" spc="-16" dirty="0">
                <a:latin typeface="Arial"/>
                <a:cs typeface="Arial"/>
              </a:rPr>
              <a:t>random</a:t>
            </a:r>
            <a:r>
              <a:rPr sz="2070" spc="-52" dirty="0">
                <a:latin typeface="Arial"/>
                <a:cs typeface="Arial"/>
              </a:rPr>
              <a:t> </a:t>
            </a:r>
            <a:r>
              <a:rPr sz="2070" spc="-10" dirty="0">
                <a:latin typeface="Arial"/>
                <a:cs typeface="Arial"/>
              </a:rPr>
              <a:t>exponential life</a:t>
            </a:r>
            <a:r>
              <a:rPr sz="2070" spc="10" dirty="0">
                <a:latin typeface="Arial"/>
                <a:cs typeface="Arial"/>
              </a:rPr>
              <a:t> </a:t>
            </a:r>
            <a:r>
              <a:rPr sz="2070" spc="-10" dirty="0">
                <a:latin typeface="Arial"/>
                <a:cs typeface="Arial"/>
              </a:rPr>
              <a:t>time</a:t>
            </a:r>
            <a:r>
              <a:rPr sz="2070" spc="10" dirty="0">
                <a:latin typeface="Arial"/>
                <a:cs typeface="Arial"/>
              </a:rPr>
              <a:t> </a:t>
            </a:r>
            <a:r>
              <a:rPr sz="2070" spc="-10" dirty="0">
                <a:latin typeface="Arial"/>
                <a:cs typeface="Arial"/>
              </a:rPr>
              <a:t>describes</a:t>
            </a:r>
            <a:r>
              <a:rPr sz="2070" spc="10" dirty="0">
                <a:latin typeface="Arial"/>
                <a:cs typeface="Arial"/>
              </a:rPr>
              <a:t> </a:t>
            </a:r>
            <a:r>
              <a:rPr sz="2070" spc="-16" dirty="0">
                <a:latin typeface="Arial"/>
                <a:cs typeface="Arial"/>
              </a:rPr>
              <a:t>an</a:t>
            </a:r>
            <a:r>
              <a:rPr sz="2070" spc="10" dirty="0">
                <a:latin typeface="Arial"/>
                <a:cs typeface="Arial"/>
              </a:rPr>
              <a:t> </a:t>
            </a:r>
            <a:r>
              <a:rPr sz="2070" spc="-10" dirty="0">
                <a:latin typeface="Arial"/>
                <a:cs typeface="Arial"/>
              </a:rPr>
              <a:t>installation</a:t>
            </a:r>
            <a:r>
              <a:rPr sz="2070" spc="10" dirty="0">
                <a:latin typeface="Arial"/>
                <a:cs typeface="Arial"/>
              </a:rPr>
              <a:t> </a:t>
            </a:r>
            <a:r>
              <a:rPr sz="2070" spc="-10" dirty="0">
                <a:latin typeface="Arial"/>
                <a:cs typeface="Arial"/>
              </a:rPr>
              <a:t>that</a:t>
            </a:r>
            <a:r>
              <a:rPr sz="2070" spc="10" dirty="0">
                <a:latin typeface="Arial"/>
                <a:cs typeface="Arial"/>
              </a:rPr>
              <a:t> </a:t>
            </a:r>
            <a:r>
              <a:rPr sz="2070" b="1" spc="-16" dirty="0">
                <a:latin typeface="Arial"/>
                <a:cs typeface="Arial"/>
              </a:rPr>
              <a:t>does</a:t>
            </a:r>
            <a:r>
              <a:rPr sz="2070" b="1" spc="10" dirty="0">
                <a:latin typeface="Arial"/>
                <a:cs typeface="Arial"/>
              </a:rPr>
              <a:t> </a:t>
            </a:r>
            <a:r>
              <a:rPr sz="2070" b="1" spc="-16" dirty="0">
                <a:latin typeface="Arial"/>
                <a:cs typeface="Arial"/>
              </a:rPr>
              <a:t>not</a:t>
            </a:r>
            <a:r>
              <a:rPr sz="2070" b="1" spc="10" dirty="0">
                <a:latin typeface="Arial"/>
                <a:cs typeface="Arial"/>
              </a:rPr>
              <a:t> </a:t>
            </a:r>
            <a:r>
              <a:rPr sz="2070" b="1" spc="-16" dirty="0">
                <a:latin typeface="Arial"/>
                <a:cs typeface="Arial"/>
              </a:rPr>
              <a:t>change</a:t>
            </a:r>
            <a:r>
              <a:rPr sz="2070" spc="-10" dirty="0">
                <a:latin typeface="Arial"/>
                <a:cs typeface="Arial"/>
              </a:rPr>
              <a:t>.</a:t>
            </a:r>
            <a:r>
              <a:rPr sz="2070" spc="228" dirty="0">
                <a:latin typeface="Arial"/>
                <a:cs typeface="Arial"/>
              </a:rPr>
              <a:t> </a:t>
            </a:r>
            <a:r>
              <a:rPr sz="2070" spc="-16" dirty="0">
                <a:latin typeface="Arial"/>
                <a:cs typeface="Arial"/>
              </a:rPr>
              <a:t>The</a:t>
            </a:r>
            <a:r>
              <a:rPr sz="2070" spc="10" dirty="0">
                <a:latin typeface="Arial"/>
                <a:cs typeface="Arial"/>
              </a:rPr>
              <a:t> </a:t>
            </a:r>
            <a:r>
              <a:rPr sz="2070" spc="-10" dirty="0">
                <a:latin typeface="Arial"/>
                <a:cs typeface="Arial"/>
              </a:rPr>
              <a:t>probability</a:t>
            </a:r>
            <a:r>
              <a:rPr sz="2070" spc="10" dirty="0">
                <a:latin typeface="Arial"/>
                <a:cs typeface="Arial"/>
              </a:rPr>
              <a:t> </a:t>
            </a:r>
            <a:r>
              <a:rPr sz="2070" spc="-10" dirty="0">
                <a:latin typeface="Arial"/>
                <a:cs typeface="Arial"/>
              </a:rPr>
              <a:t>of</a:t>
            </a:r>
            <a:r>
              <a:rPr sz="2070" spc="10" dirty="0">
                <a:latin typeface="Arial"/>
                <a:cs typeface="Arial"/>
              </a:rPr>
              <a:t> </a:t>
            </a:r>
            <a:r>
              <a:rPr sz="2070" spc="-16" dirty="0">
                <a:latin typeface="Arial"/>
                <a:cs typeface="Arial"/>
              </a:rPr>
              <a:t>a</a:t>
            </a:r>
            <a:r>
              <a:rPr sz="2070" spc="-10" dirty="0">
                <a:latin typeface="Arial"/>
                <a:cs typeface="Arial"/>
              </a:rPr>
              <a:t> failure</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occur</a:t>
            </a:r>
            <a:r>
              <a:rPr sz="2070" spc="31" dirty="0">
                <a:latin typeface="Arial"/>
                <a:cs typeface="Arial"/>
              </a:rPr>
              <a:t> </a:t>
            </a:r>
            <a:r>
              <a:rPr sz="2070" spc="-10" dirty="0">
                <a:latin typeface="Arial"/>
                <a:cs typeface="Arial"/>
              </a:rPr>
              <a:t>is</a:t>
            </a:r>
            <a:r>
              <a:rPr sz="2070" spc="31" dirty="0">
                <a:latin typeface="Arial"/>
                <a:cs typeface="Arial"/>
              </a:rPr>
              <a:t> </a:t>
            </a:r>
            <a:r>
              <a:rPr sz="2070" spc="-10" dirty="0">
                <a:latin typeface="Arial"/>
                <a:cs typeface="Arial"/>
              </a:rPr>
              <a:t>independent</a:t>
            </a:r>
            <a:r>
              <a:rPr sz="2070" spc="31" dirty="0">
                <a:latin typeface="Arial"/>
                <a:cs typeface="Arial"/>
              </a:rPr>
              <a:t> </a:t>
            </a:r>
            <a:r>
              <a:rPr sz="2070" spc="-10" dirty="0">
                <a:latin typeface="Arial"/>
                <a:cs typeface="Arial"/>
              </a:rPr>
              <a:t>of</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life</a:t>
            </a:r>
            <a:r>
              <a:rPr sz="2070" spc="31" dirty="0">
                <a:latin typeface="Arial"/>
                <a:cs typeface="Arial"/>
              </a:rPr>
              <a:t> </a:t>
            </a:r>
            <a:r>
              <a:rPr sz="2070" spc="-10" dirty="0">
                <a:latin typeface="Arial"/>
                <a:cs typeface="Arial"/>
              </a:rPr>
              <a:t>time</a:t>
            </a:r>
            <a:r>
              <a:rPr sz="2070" spc="31" dirty="0">
                <a:latin typeface="Arial"/>
                <a:cs typeface="Arial"/>
              </a:rPr>
              <a:t> </a:t>
            </a:r>
            <a:r>
              <a:rPr sz="2070" spc="-16" dirty="0">
                <a:latin typeface="Arial"/>
                <a:cs typeface="Arial"/>
              </a:rPr>
              <a:t>up</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then.</a:t>
            </a:r>
            <a:endParaRPr sz="2070" dirty="0">
              <a:latin typeface="Arial"/>
              <a:cs typeface="Arial"/>
            </a:endParaRPr>
          </a:p>
        </p:txBody>
      </p:sp>
      <p:sp>
        <p:nvSpPr>
          <p:cNvPr id="5" name="Titel 4"/>
          <p:cNvSpPr>
            <a:spLocks noGrp="1"/>
          </p:cNvSpPr>
          <p:nvPr>
            <p:ph type="title"/>
          </p:nvPr>
        </p:nvSpPr>
        <p:spPr/>
        <p:txBody>
          <a:bodyPr/>
          <a:lstStyle/>
          <a:p>
            <a:r>
              <a:rPr lang="de-DE" sz="2400" spc="-57" dirty="0" err="1">
                <a:latin typeface="Arial"/>
                <a:cs typeface="Arial"/>
              </a:rPr>
              <a:t>W</a:t>
            </a:r>
            <a:r>
              <a:rPr lang="de-DE" sz="2400" spc="-10" dirty="0" err="1">
                <a:latin typeface="Arial"/>
                <a:cs typeface="Arial"/>
              </a:rPr>
              <a:t>eibull</a:t>
            </a:r>
            <a:r>
              <a:rPr lang="de-DE" sz="2400" spc="88" dirty="0">
                <a:latin typeface="Arial"/>
                <a:cs typeface="Arial"/>
              </a:rPr>
              <a:t> </a:t>
            </a:r>
            <a:r>
              <a:rPr lang="de-DE" sz="2400" spc="-10" dirty="0" smtClean="0">
                <a:latin typeface="Arial"/>
                <a:cs typeface="Arial"/>
              </a:rPr>
              <a:t>Distribution</a:t>
            </a:r>
            <a:endParaRPr lang="de-DE"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6987" y="1757090"/>
            <a:ext cx="8201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p:nvPr/>
        </p:nvSpPr>
        <p:spPr>
          <a:xfrm>
            <a:off x="8053183" y="2525072"/>
            <a:ext cx="82016"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1" y="1679542"/>
            <a:ext cx="9125558" cy="1769715"/>
          </a:xfrm>
          <a:prstGeom prst="rect">
            <a:avLst/>
          </a:prstGeom>
        </p:spPr>
        <p:txBody>
          <a:bodyPr vert="horz" wrap="square" lIns="0" tIns="0" rIns="0" bIns="0" rtlCol="0">
            <a:spAutoFit/>
          </a:bodyPr>
          <a:lstStyle/>
          <a:p>
            <a:pPr marL="536901" marR="6572" indent="-523758">
              <a:lnSpc>
                <a:spcPts val="2266"/>
              </a:lnSpc>
              <a:buFont typeface="Arial"/>
              <a:buChar char="•"/>
              <a:tabLst>
                <a:tab pos="536901" algn="l"/>
                <a:tab pos="7673017" algn="l"/>
              </a:tabLst>
            </a:pPr>
            <a:r>
              <a:rPr sz="2070" spc="-16" dirty="0">
                <a:latin typeface="Arial"/>
                <a:cs typeface="Arial"/>
              </a:rPr>
              <a:t>Use</a:t>
            </a:r>
            <a:r>
              <a:rPr sz="2070" spc="57" dirty="0">
                <a:latin typeface="Arial"/>
                <a:cs typeface="Arial"/>
              </a:rPr>
              <a:t> </a:t>
            </a:r>
            <a:r>
              <a:rPr sz="2070" b="1" spc="-16" dirty="0">
                <a:solidFill>
                  <a:srgbClr val="0066FF"/>
                </a:solidFill>
                <a:latin typeface="Arial"/>
                <a:cs typeface="Arial"/>
              </a:rPr>
              <a:t>Alpha</a:t>
            </a:r>
            <a:r>
              <a:rPr sz="2070" b="1" spc="57" dirty="0">
                <a:solidFill>
                  <a:srgbClr val="0066FF"/>
                </a:solidFill>
                <a:latin typeface="Arial"/>
                <a:cs typeface="Arial"/>
              </a:rPr>
              <a:t> </a:t>
            </a:r>
            <a:r>
              <a:rPr sz="2070" spc="-10" dirty="0">
                <a:latin typeface="Arial"/>
                <a:cs typeface="Arial"/>
              </a:rPr>
              <a:t>(</a:t>
            </a:r>
            <a:r>
              <a:rPr sz="2070" spc="67" dirty="0">
                <a:latin typeface="Arial"/>
                <a:cs typeface="Arial"/>
              </a:rPr>
              <a:t> </a:t>
            </a:r>
            <a:r>
              <a:rPr sz="2070" spc="-10" dirty="0">
                <a:latin typeface="Arial"/>
                <a:cs typeface="Arial"/>
              </a:rPr>
              <a:t>)</a:t>
            </a:r>
            <a:r>
              <a:rPr sz="2070" spc="57" dirty="0">
                <a:latin typeface="Arial"/>
                <a:cs typeface="Arial"/>
              </a:rPr>
              <a:t> </a:t>
            </a:r>
            <a:r>
              <a:rPr sz="2070" b="1" spc="-16" dirty="0">
                <a:latin typeface="Arial"/>
                <a:cs typeface="Arial"/>
              </a:rPr>
              <a:t>&gt;</a:t>
            </a:r>
            <a:r>
              <a:rPr sz="2070" b="1" spc="57" dirty="0">
                <a:latin typeface="Arial"/>
                <a:cs typeface="Arial"/>
              </a:rPr>
              <a:t> </a:t>
            </a:r>
            <a:r>
              <a:rPr sz="2070" b="1" spc="-16" dirty="0">
                <a:latin typeface="Arial"/>
                <a:cs typeface="Arial"/>
              </a:rPr>
              <a:t>1</a:t>
            </a:r>
            <a:r>
              <a:rPr sz="2070" b="1" spc="57" dirty="0">
                <a:latin typeface="Arial"/>
                <a:cs typeface="Arial"/>
              </a:rPr>
              <a:t> </a:t>
            </a:r>
            <a:r>
              <a:rPr sz="2070" spc="-10" dirty="0">
                <a:latin typeface="Arial"/>
                <a:cs typeface="Arial"/>
              </a:rPr>
              <a:t>to</a:t>
            </a:r>
            <a:r>
              <a:rPr sz="2070" spc="57" dirty="0">
                <a:latin typeface="Arial"/>
                <a:cs typeface="Arial"/>
              </a:rPr>
              <a:t> </a:t>
            </a:r>
            <a:r>
              <a:rPr sz="2070" spc="-16" dirty="0">
                <a:latin typeface="Arial"/>
                <a:cs typeface="Arial"/>
              </a:rPr>
              <a:t>model</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random</a:t>
            </a:r>
            <a:r>
              <a:rPr sz="2070" spc="57" dirty="0">
                <a:latin typeface="Arial"/>
                <a:cs typeface="Arial"/>
              </a:rPr>
              <a:t> </a:t>
            </a:r>
            <a:r>
              <a:rPr sz="2070" spc="-10" dirty="0">
                <a:latin typeface="Arial"/>
                <a:cs typeface="Arial"/>
              </a:rPr>
              <a:t>life</a:t>
            </a:r>
            <a:r>
              <a:rPr sz="2070" spc="57" dirty="0">
                <a:latin typeface="Arial"/>
                <a:cs typeface="Arial"/>
              </a:rPr>
              <a:t> </a:t>
            </a:r>
            <a:r>
              <a:rPr sz="2070" spc="-10" dirty="0">
                <a:latin typeface="Arial"/>
                <a:cs typeface="Arial"/>
              </a:rPr>
              <a:t>time</a:t>
            </a:r>
            <a:r>
              <a:rPr sz="2070" spc="57" dirty="0">
                <a:latin typeface="Arial"/>
                <a:cs typeface="Arial"/>
              </a:rPr>
              <a:t> </a:t>
            </a:r>
            <a:r>
              <a:rPr sz="2070" spc="-10" dirty="0">
                <a:latin typeface="Arial"/>
                <a:cs typeface="Arial"/>
              </a:rPr>
              <a:t>of</a:t>
            </a:r>
            <a:r>
              <a:rPr sz="2070" spc="57" dirty="0">
                <a:latin typeface="Arial"/>
                <a:cs typeface="Arial"/>
              </a:rPr>
              <a:t> </a:t>
            </a:r>
            <a:r>
              <a:rPr sz="2070" spc="-16" dirty="0">
                <a:latin typeface="Arial"/>
                <a:cs typeface="Arial"/>
              </a:rPr>
              <a:t>an</a:t>
            </a:r>
            <a:r>
              <a:rPr sz="2070" spc="57" dirty="0">
                <a:latin typeface="Arial"/>
                <a:cs typeface="Arial"/>
              </a:rPr>
              <a:t> </a:t>
            </a:r>
            <a:r>
              <a:rPr sz="2070" spc="-10" dirty="0">
                <a:latin typeface="Arial"/>
                <a:cs typeface="Arial"/>
              </a:rPr>
              <a:t>installation</a:t>
            </a:r>
            <a:r>
              <a:rPr sz="2070" spc="57" dirty="0">
                <a:latin typeface="Arial"/>
                <a:cs typeface="Arial"/>
              </a:rPr>
              <a:t> </a:t>
            </a:r>
            <a:r>
              <a:rPr sz="2070" spc="-10" dirty="0">
                <a:latin typeface="Arial"/>
                <a:cs typeface="Arial"/>
              </a:rPr>
              <a:t>with</a:t>
            </a:r>
            <a:r>
              <a:rPr sz="2070" spc="57" dirty="0">
                <a:latin typeface="Arial"/>
                <a:cs typeface="Arial"/>
              </a:rPr>
              <a:t> </a:t>
            </a:r>
            <a:r>
              <a:rPr sz="2070" spc="-16" dirty="0">
                <a:latin typeface="Arial"/>
                <a:cs typeface="Arial"/>
              </a:rPr>
              <a:t>an</a:t>
            </a:r>
            <a:r>
              <a:rPr sz="2070" spc="-10" dirty="0">
                <a:latin typeface="Arial"/>
                <a:cs typeface="Arial"/>
              </a:rPr>
              <a:t> </a:t>
            </a:r>
            <a:r>
              <a:rPr sz="2070" b="1" spc="-10" dirty="0">
                <a:latin typeface="Arial"/>
                <a:cs typeface="Arial"/>
              </a:rPr>
              <a:t>increasing</a:t>
            </a:r>
            <a:r>
              <a:rPr sz="2070" b="1" spc="47" dirty="0">
                <a:latin typeface="Arial"/>
                <a:cs typeface="Arial"/>
              </a:rPr>
              <a:t> </a:t>
            </a:r>
            <a:r>
              <a:rPr sz="2070" b="1" spc="-10" dirty="0">
                <a:latin typeface="Arial"/>
                <a:cs typeface="Arial"/>
              </a:rPr>
              <a:t>failure</a:t>
            </a:r>
            <a:r>
              <a:rPr sz="2070" b="1" spc="47" dirty="0">
                <a:latin typeface="Arial"/>
                <a:cs typeface="Arial"/>
              </a:rPr>
              <a:t> </a:t>
            </a:r>
            <a:r>
              <a:rPr sz="2070" b="1" spc="-10" dirty="0">
                <a:latin typeface="Arial"/>
                <a:cs typeface="Arial"/>
              </a:rPr>
              <a:t>rate</a:t>
            </a:r>
            <a:r>
              <a:rPr sz="2070" spc="-10" dirty="0">
                <a:latin typeface="Arial"/>
                <a:cs typeface="Arial"/>
              </a:rPr>
              <a:t>.</a:t>
            </a:r>
            <a:r>
              <a:rPr sz="2070" dirty="0">
                <a:latin typeface="Arial"/>
                <a:cs typeface="Arial"/>
              </a:rPr>
              <a:t> </a:t>
            </a:r>
            <a:r>
              <a:rPr sz="2070" spc="-237" dirty="0">
                <a:latin typeface="Arial"/>
                <a:cs typeface="Arial"/>
              </a:rPr>
              <a:t> </a:t>
            </a:r>
            <a:r>
              <a:rPr sz="2070" spc="-10" dirty="0">
                <a:latin typeface="Arial"/>
                <a:cs typeface="Arial"/>
              </a:rPr>
              <a:t>After</a:t>
            </a:r>
            <a:r>
              <a:rPr sz="2070" spc="47" dirty="0">
                <a:latin typeface="Arial"/>
                <a:cs typeface="Arial"/>
              </a:rPr>
              <a:t> </a:t>
            </a:r>
            <a:r>
              <a:rPr sz="2070" spc="-10" dirty="0">
                <a:latin typeface="Arial"/>
                <a:cs typeface="Arial"/>
              </a:rPr>
              <a:t>running</a:t>
            </a:r>
            <a:r>
              <a:rPr sz="2070" spc="47" dirty="0">
                <a:latin typeface="Arial"/>
                <a:cs typeface="Arial"/>
              </a:rPr>
              <a:t> </a:t>
            </a:r>
            <a:r>
              <a:rPr sz="2070" spc="-16" dirty="0">
                <a:latin typeface="Arial"/>
                <a:cs typeface="Arial"/>
              </a:rPr>
              <a:t>machines</a:t>
            </a:r>
            <a:r>
              <a:rPr sz="2070" spc="47" dirty="0">
                <a:latin typeface="Arial"/>
                <a:cs typeface="Arial"/>
              </a:rPr>
              <a:t> </a:t>
            </a:r>
            <a:r>
              <a:rPr sz="2070" spc="-10" dirty="0">
                <a:latin typeface="Arial"/>
                <a:cs typeface="Arial"/>
              </a:rPr>
              <a:t>for</a:t>
            </a:r>
            <a:r>
              <a:rPr sz="2070" spc="47" dirty="0">
                <a:latin typeface="Arial"/>
                <a:cs typeface="Arial"/>
              </a:rPr>
              <a:t> </a:t>
            </a:r>
            <a:r>
              <a:rPr sz="2070" spc="-16" dirty="0">
                <a:latin typeface="Arial"/>
                <a:cs typeface="Arial"/>
              </a:rPr>
              <a:t>a</a:t>
            </a:r>
            <a:r>
              <a:rPr sz="2070" spc="47" dirty="0">
                <a:latin typeface="Arial"/>
                <a:cs typeface="Arial"/>
              </a:rPr>
              <a:t> </a:t>
            </a:r>
            <a:r>
              <a:rPr sz="2070" spc="-10" dirty="0">
                <a:latin typeface="Arial"/>
                <a:cs typeface="Arial"/>
              </a:rPr>
              <a:t>long</a:t>
            </a:r>
            <a:r>
              <a:rPr sz="2070" spc="47" dirty="0">
                <a:latin typeface="Arial"/>
                <a:cs typeface="Arial"/>
              </a:rPr>
              <a:t> </a:t>
            </a:r>
            <a:r>
              <a:rPr sz="2070" spc="-10" dirty="0">
                <a:latin typeface="Arial"/>
                <a:cs typeface="Arial"/>
              </a:rPr>
              <a:t>time,</a:t>
            </a:r>
            <a:r>
              <a:rPr sz="2070" spc="57" dirty="0">
                <a:latin typeface="Arial"/>
                <a:cs typeface="Arial"/>
              </a:rPr>
              <a:t> </a:t>
            </a:r>
            <a:r>
              <a:rPr sz="2070" spc="-10" dirty="0">
                <a:latin typeface="Arial"/>
                <a:cs typeface="Arial"/>
              </a:rPr>
              <a:t>wear-out failures</a:t>
            </a:r>
            <a:r>
              <a:rPr sz="2070" spc="109" dirty="0">
                <a:latin typeface="Arial"/>
                <a:cs typeface="Arial"/>
              </a:rPr>
              <a:t> </a:t>
            </a:r>
            <a:r>
              <a:rPr sz="2070" spc="-16" dirty="0">
                <a:latin typeface="Arial"/>
                <a:cs typeface="Arial"/>
              </a:rPr>
              <a:t>occu</a:t>
            </a:r>
            <a:r>
              <a:rPr sz="2070" spc="-124" dirty="0">
                <a:latin typeface="Arial"/>
                <a:cs typeface="Arial"/>
              </a:rPr>
              <a:t>r</a:t>
            </a:r>
            <a:r>
              <a:rPr sz="2070" spc="-10" dirty="0">
                <a:latin typeface="Arial"/>
                <a:cs typeface="Arial"/>
              </a:rPr>
              <a:t>,</a:t>
            </a:r>
            <a:r>
              <a:rPr sz="2070" spc="135" dirty="0">
                <a:latin typeface="Arial"/>
                <a:cs typeface="Arial"/>
              </a:rPr>
              <a:t> </a:t>
            </a:r>
            <a:r>
              <a:rPr sz="2070" spc="-16" dirty="0">
                <a:latin typeface="Arial"/>
                <a:cs typeface="Arial"/>
              </a:rPr>
              <a:t>so</a:t>
            </a:r>
            <a:r>
              <a:rPr sz="2070" spc="109" dirty="0">
                <a:latin typeface="Arial"/>
                <a:cs typeface="Arial"/>
              </a:rPr>
              <a:t> </a:t>
            </a:r>
            <a:r>
              <a:rPr sz="2070" spc="-10" dirty="0">
                <a:latin typeface="Arial"/>
                <a:cs typeface="Arial"/>
              </a:rPr>
              <a:t>that</a:t>
            </a:r>
            <a:r>
              <a:rPr sz="2070" spc="109" dirty="0">
                <a:latin typeface="Arial"/>
                <a:cs typeface="Arial"/>
              </a:rPr>
              <a:t> </a:t>
            </a:r>
            <a:r>
              <a:rPr sz="2070" spc="-10" dirty="0">
                <a:latin typeface="Arial"/>
                <a:cs typeface="Arial"/>
              </a:rPr>
              <a:t>the</a:t>
            </a:r>
            <a:r>
              <a:rPr sz="2070" spc="109" dirty="0">
                <a:latin typeface="Arial"/>
                <a:cs typeface="Arial"/>
              </a:rPr>
              <a:t> </a:t>
            </a:r>
            <a:r>
              <a:rPr sz="2070" spc="-10" dirty="0">
                <a:latin typeface="Arial"/>
                <a:cs typeface="Arial"/>
              </a:rPr>
              <a:t>probability</a:t>
            </a:r>
            <a:r>
              <a:rPr sz="2070" spc="109" dirty="0">
                <a:latin typeface="Arial"/>
                <a:cs typeface="Arial"/>
              </a:rPr>
              <a:t> </a:t>
            </a:r>
            <a:r>
              <a:rPr sz="2070" spc="-10" dirty="0">
                <a:latin typeface="Arial"/>
                <a:cs typeface="Arial"/>
              </a:rPr>
              <a:t>of</a:t>
            </a:r>
            <a:r>
              <a:rPr sz="2070" spc="109" dirty="0">
                <a:latin typeface="Arial"/>
                <a:cs typeface="Arial"/>
              </a:rPr>
              <a:t> </a:t>
            </a:r>
            <a:r>
              <a:rPr sz="2070" spc="-16" dirty="0">
                <a:latin typeface="Arial"/>
                <a:cs typeface="Arial"/>
              </a:rPr>
              <a:t>a</a:t>
            </a:r>
            <a:r>
              <a:rPr sz="2070" spc="109" dirty="0">
                <a:latin typeface="Arial"/>
                <a:cs typeface="Arial"/>
              </a:rPr>
              <a:t> </a:t>
            </a:r>
            <a:r>
              <a:rPr sz="2070" spc="-10" dirty="0">
                <a:latin typeface="Arial"/>
                <a:cs typeface="Arial"/>
              </a:rPr>
              <a:t>failure</a:t>
            </a:r>
            <a:r>
              <a:rPr sz="2070" spc="109" dirty="0">
                <a:latin typeface="Arial"/>
                <a:cs typeface="Arial"/>
              </a:rPr>
              <a:t> </a:t>
            </a:r>
            <a:r>
              <a:rPr sz="2070" spc="-10" dirty="0">
                <a:latin typeface="Arial"/>
                <a:cs typeface="Arial"/>
              </a:rPr>
              <a:t>within</a:t>
            </a:r>
            <a:r>
              <a:rPr sz="2070" spc="109" dirty="0">
                <a:latin typeface="Arial"/>
                <a:cs typeface="Arial"/>
              </a:rPr>
              <a:t> </a:t>
            </a:r>
            <a:r>
              <a:rPr sz="2070" spc="-16" dirty="0">
                <a:latin typeface="Arial"/>
                <a:cs typeface="Arial"/>
              </a:rPr>
              <a:t>a</a:t>
            </a:r>
            <a:r>
              <a:rPr sz="2070" spc="109" dirty="0">
                <a:latin typeface="Arial"/>
                <a:cs typeface="Arial"/>
              </a:rPr>
              <a:t> </a:t>
            </a:r>
            <a:r>
              <a:rPr sz="2070" spc="-10" dirty="0">
                <a:latin typeface="Arial"/>
                <a:cs typeface="Arial"/>
              </a:rPr>
              <a:t>time</a:t>
            </a:r>
            <a:r>
              <a:rPr sz="2070" spc="109" dirty="0">
                <a:latin typeface="Arial"/>
                <a:cs typeface="Arial"/>
              </a:rPr>
              <a:t> </a:t>
            </a:r>
            <a:r>
              <a:rPr sz="2070" spc="-10" dirty="0">
                <a:latin typeface="Arial"/>
                <a:cs typeface="Arial"/>
              </a:rPr>
              <a:t>interval increases</a:t>
            </a:r>
            <a:r>
              <a:rPr sz="2070" spc="47" dirty="0">
                <a:latin typeface="Arial"/>
                <a:cs typeface="Arial"/>
              </a:rPr>
              <a:t> </a:t>
            </a:r>
            <a:r>
              <a:rPr sz="2070" spc="-16" dirty="0">
                <a:latin typeface="Arial"/>
                <a:cs typeface="Arial"/>
              </a:rPr>
              <a:t>as</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system</a:t>
            </a:r>
            <a:r>
              <a:rPr sz="2070" spc="47" dirty="0">
                <a:latin typeface="Arial"/>
                <a:cs typeface="Arial"/>
              </a:rPr>
              <a:t> </a:t>
            </a:r>
            <a:r>
              <a:rPr sz="2070" spc="-10" dirty="0">
                <a:latin typeface="Arial"/>
                <a:cs typeface="Arial"/>
              </a:rPr>
              <a:t>ages.</a:t>
            </a:r>
            <a:r>
              <a:rPr sz="2070" dirty="0">
                <a:latin typeface="Arial"/>
                <a:cs typeface="Arial"/>
              </a:rPr>
              <a:t> </a:t>
            </a:r>
            <a:r>
              <a:rPr sz="2070" spc="-243" dirty="0">
                <a:latin typeface="Arial"/>
                <a:cs typeface="Arial"/>
              </a:rPr>
              <a:t> </a:t>
            </a:r>
            <a:r>
              <a:rPr sz="2070" spc="-16" dirty="0">
                <a:latin typeface="Arial"/>
                <a:cs typeface="Arial"/>
              </a:rPr>
              <a:t>The</a:t>
            </a:r>
            <a:r>
              <a:rPr sz="2070" spc="47" dirty="0">
                <a:latin typeface="Arial"/>
                <a:cs typeface="Arial"/>
              </a:rPr>
              <a:t> </a:t>
            </a:r>
            <a:r>
              <a:rPr sz="2070" spc="-10" dirty="0">
                <a:latin typeface="Arial"/>
                <a:cs typeface="Arial"/>
              </a:rPr>
              <a:t>life</a:t>
            </a:r>
            <a:r>
              <a:rPr sz="2070" spc="47" dirty="0">
                <a:latin typeface="Arial"/>
                <a:cs typeface="Arial"/>
              </a:rPr>
              <a:t> </a:t>
            </a:r>
            <a:r>
              <a:rPr sz="2070" spc="-10" dirty="0">
                <a:latin typeface="Arial"/>
                <a:cs typeface="Arial"/>
              </a:rPr>
              <a:t>times</a:t>
            </a:r>
            <a:r>
              <a:rPr sz="2070" spc="47" dirty="0">
                <a:latin typeface="Arial"/>
                <a:cs typeface="Arial"/>
              </a:rPr>
              <a:t> </a:t>
            </a:r>
            <a:r>
              <a:rPr sz="2070" spc="-10" dirty="0">
                <a:latin typeface="Arial"/>
                <a:cs typeface="Arial"/>
              </a:rPr>
              <a:t>that</a:t>
            </a:r>
            <a:r>
              <a:rPr sz="2070" spc="47" dirty="0">
                <a:latin typeface="Arial"/>
                <a:cs typeface="Arial"/>
              </a:rPr>
              <a:t> </a:t>
            </a:r>
            <a:r>
              <a:rPr sz="2070" spc="-10" dirty="0">
                <a:latin typeface="Arial"/>
                <a:cs typeface="Arial"/>
              </a:rPr>
              <a:t>accrue</a:t>
            </a:r>
            <a:r>
              <a:rPr sz="2070" spc="47" dirty="0">
                <a:latin typeface="Arial"/>
                <a:cs typeface="Arial"/>
              </a:rPr>
              <a:t> </a:t>
            </a:r>
            <a:r>
              <a:rPr sz="2070" spc="-16" dirty="0">
                <a:latin typeface="Arial"/>
                <a:cs typeface="Arial"/>
              </a:rPr>
              <a:t>most</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time are</a:t>
            </a:r>
            <a:r>
              <a:rPr sz="2070" spc="47" dirty="0">
                <a:latin typeface="Arial"/>
                <a:cs typeface="Arial"/>
              </a:rPr>
              <a:t> </a:t>
            </a:r>
            <a:r>
              <a:rPr sz="2070" spc="-10" dirty="0">
                <a:latin typeface="Arial"/>
                <a:cs typeface="Arial"/>
              </a:rPr>
              <a:t>determined</a:t>
            </a:r>
            <a:r>
              <a:rPr sz="2070" spc="47" dirty="0">
                <a:latin typeface="Arial"/>
                <a:cs typeface="Arial"/>
              </a:rPr>
              <a:t> </a:t>
            </a:r>
            <a:r>
              <a:rPr sz="2070" spc="-16" dirty="0">
                <a:latin typeface="Arial"/>
                <a:cs typeface="Arial"/>
              </a:rPr>
              <a:t>by</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maximum</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density</a:t>
            </a:r>
            <a:r>
              <a:rPr sz="2070" spc="47" dirty="0">
                <a:latin typeface="Arial"/>
                <a:cs typeface="Arial"/>
              </a:rPr>
              <a:t> </a:t>
            </a:r>
            <a:r>
              <a:rPr sz="2070" spc="-10" dirty="0">
                <a:latin typeface="Arial"/>
                <a:cs typeface="Arial"/>
              </a:rPr>
              <a:t>function</a:t>
            </a:r>
            <a:r>
              <a:rPr sz="2070" spc="47" dirty="0">
                <a:latin typeface="Arial"/>
                <a:cs typeface="Arial"/>
              </a:rPr>
              <a:t> </a:t>
            </a:r>
            <a:r>
              <a:rPr sz="2070" spc="-10" dirty="0">
                <a:latin typeface="Arial"/>
                <a:cs typeface="Arial"/>
              </a:rPr>
              <a:t>(for</a:t>
            </a:r>
            <a:r>
              <a:rPr sz="2070" dirty="0">
                <a:latin typeface="Arial"/>
                <a:cs typeface="Arial"/>
              </a:rPr>
              <a:t>	</a:t>
            </a:r>
            <a:r>
              <a:rPr sz="2070" b="1" spc="-16" dirty="0">
                <a:latin typeface="Arial"/>
                <a:cs typeface="Arial"/>
              </a:rPr>
              <a:t>&gt;</a:t>
            </a:r>
            <a:r>
              <a:rPr sz="2070" b="1" spc="47" dirty="0">
                <a:latin typeface="Arial"/>
                <a:cs typeface="Arial"/>
              </a:rPr>
              <a:t> </a:t>
            </a:r>
            <a:r>
              <a:rPr sz="2070" b="1" spc="-16" dirty="0">
                <a:latin typeface="Arial"/>
                <a:cs typeface="Arial"/>
              </a:rPr>
              <a:t>1</a:t>
            </a:r>
            <a:r>
              <a:rPr sz="2070" spc="-10" dirty="0">
                <a:latin typeface="Arial"/>
                <a:cs typeface="Arial"/>
              </a:rPr>
              <a:t>)</a:t>
            </a:r>
            <a:r>
              <a:rPr sz="2070" spc="47" dirty="0">
                <a:latin typeface="Arial"/>
                <a:cs typeface="Arial"/>
              </a:rPr>
              <a:t> </a:t>
            </a:r>
            <a:r>
              <a:rPr sz="2070" spc="-16" dirty="0">
                <a:latin typeface="Arial"/>
                <a:cs typeface="Arial"/>
              </a:rPr>
              <a:t>and</a:t>
            </a:r>
            <a:r>
              <a:rPr sz="2070" spc="47" dirty="0">
                <a:latin typeface="Arial"/>
                <a:cs typeface="Arial"/>
              </a:rPr>
              <a:t> </a:t>
            </a:r>
            <a:r>
              <a:rPr sz="2070" spc="-10" dirty="0">
                <a:latin typeface="Arial"/>
                <a:cs typeface="Arial"/>
              </a:rPr>
              <a:t>are roughly</a:t>
            </a:r>
            <a:r>
              <a:rPr sz="2070" spc="72" dirty="0">
                <a:latin typeface="Arial"/>
                <a:cs typeface="Arial"/>
              </a:rPr>
              <a:t> </a:t>
            </a:r>
            <a:r>
              <a:rPr sz="2070" spc="-10" dirty="0">
                <a:latin typeface="Arial"/>
                <a:cs typeface="Arial"/>
              </a:rPr>
              <a:t>defined</a:t>
            </a:r>
            <a:r>
              <a:rPr sz="2070" spc="72" dirty="0">
                <a:latin typeface="Arial"/>
                <a:cs typeface="Arial"/>
              </a:rPr>
              <a:t> </a:t>
            </a:r>
            <a:r>
              <a:rPr sz="2070" spc="-16" dirty="0">
                <a:latin typeface="Arial"/>
                <a:cs typeface="Arial"/>
              </a:rPr>
              <a:t>by</a:t>
            </a:r>
            <a:r>
              <a:rPr sz="2070" spc="72" dirty="0">
                <a:latin typeface="Arial"/>
                <a:cs typeface="Arial"/>
              </a:rPr>
              <a:t> </a:t>
            </a:r>
            <a:r>
              <a:rPr sz="2070" spc="-10" dirty="0">
                <a:latin typeface="Arial"/>
                <a:cs typeface="Arial"/>
              </a:rPr>
              <a:t>the</a:t>
            </a:r>
            <a:r>
              <a:rPr sz="2070" spc="72" dirty="0">
                <a:latin typeface="Arial"/>
                <a:cs typeface="Arial"/>
              </a:rPr>
              <a:t> </a:t>
            </a:r>
            <a:r>
              <a:rPr sz="2070" spc="-10" dirty="0">
                <a:latin typeface="Arial"/>
                <a:cs typeface="Arial"/>
              </a:rPr>
              <a:t>values.</a:t>
            </a:r>
            <a:endParaRPr sz="2070" dirty="0">
              <a:latin typeface="Arial"/>
              <a:cs typeface="Arial"/>
            </a:endParaRPr>
          </a:p>
        </p:txBody>
      </p:sp>
      <p:sp>
        <p:nvSpPr>
          <p:cNvPr id="18" name="object 2"/>
          <p:cNvSpPr txBox="1"/>
          <p:nvPr/>
        </p:nvSpPr>
        <p:spPr>
          <a:xfrm>
            <a:off x="545460" y="3917309"/>
            <a:ext cx="2482157" cy="1353191"/>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Parameters</a:t>
            </a:r>
            <a:endParaRPr sz="2070" dirty="0">
              <a:latin typeface="Arial"/>
              <a:cs typeface="Arial"/>
            </a:endParaRPr>
          </a:p>
          <a:p>
            <a:pPr marL="536901" indent="-523758">
              <a:spcBef>
                <a:spcPts val="812"/>
              </a:spcBef>
              <a:buFont typeface="Arial"/>
              <a:buChar char="•"/>
              <a:tabLst>
                <a:tab pos="536901" algn="l"/>
              </a:tabLst>
            </a:pPr>
            <a:r>
              <a:rPr sz="2070" b="1" spc="-16" dirty="0">
                <a:solidFill>
                  <a:srgbClr val="0066FF"/>
                </a:solidFill>
                <a:latin typeface="Arial"/>
                <a:cs typeface="Arial"/>
              </a:rPr>
              <a:t>Alpha</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b="1" spc="-16" dirty="0">
                <a:solidFill>
                  <a:srgbClr val="0066FF"/>
                </a:solidFill>
                <a:latin typeface="Arial"/>
                <a:cs typeface="Arial"/>
              </a:rPr>
              <a:t>Beta</a:t>
            </a:r>
            <a:r>
              <a:rPr sz="2070" b="1" spc="93" dirty="0">
                <a:solidFill>
                  <a:srgbClr val="0066FF"/>
                </a:solidFill>
                <a:latin typeface="Arial"/>
                <a:cs typeface="Arial"/>
              </a:rPr>
              <a:t> </a:t>
            </a:r>
            <a:r>
              <a:rPr sz="2070" spc="-10" dirty="0">
                <a:latin typeface="Arial"/>
                <a:cs typeface="Arial"/>
              </a:rPr>
              <a:t>(the</a:t>
            </a:r>
            <a:r>
              <a:rPr sz="2070" spc="93" dirty="0">
                <a:latin typeface="Arial"/>
                <a:cs typeface="Arial"/>
              </a:rPr>
              <a:t> </a:t>
            </a:r>
            <a:r>
              <a:rPr sz="2070" spc="-16" dirty="0">
                <a:latin typeface="Arial"/>
                <a:cs typeface="Arial"/>
              </a:rPr>
              <a:t>mean)</a:t>
            </a:r>
            <a:endParaRPr sz="2070" dirty="0">
              <a:latin typeface="Arial"/>
              <a:cs typeface="Arial"/>
            </a:endParaRPr>
          </a:p>
        </p:txBody>
      </p:sp>
      <p:sp>
        <p:nvSpPr>
          <p:cNvPr id="19" name="object 3"/>
          <p:cNvSpPr/>
          <p:nvPr/>
        </p:nvSpPr>
        <p:spPr>
          <a:xfrm>
            <a:off x="4725102" y="3953350"/>
            <a:ext cx="4587967" cy="2536349"/>
          </a:xfrm>
          <a:prstGeom prst="rect">
            <a:avLst/>
          </a:prstGeom>
          <a:blipFill>
            <a:blip r:embed="rId3"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197" y="1967099"/>
            <a:ext cx="9085470" cy="1283813"/>
          </a:xfrm>
          <a:prstGeom prst="rect">
            <a:avLst/>
          </a:prstGeom>
        </p:spPr>
        <p:txBody>
          <a:bodyPr vert="horz" wrap="square" lIns="0" tIns="0" rIns="0" bIns="0" rtlCol="0">
            <a:spAutoFit/>
          </a:bodyPr>
          <a:lstStyle/>
          <a:p>
            <a:pPr algn="ctr">
              <a:tabLst>
                <a:tab pos="2193605" algn="l"/>
              </a:tabLst>
            </a:pPr>
            <a:r>
              <a:rPr sz="4088" b="1" dirty="0">
                <a:latin typeface="Arial"/>
                <a:cs typeface="Arial"/>
              </a:rPr>
              <a:t>Lesson	2</a:t>
            </a:r>
            <a:endParaRPr sz="4088" dirty="0">
              <a:latin typeface="Arial"/>
              <a:cs typeface="Arial"/>
            </a:endParaRPr>
          </a:p>
          <a:p>
            <a:pPr algn="ctr">
              <a:spcBef>
                <a:spcPts val="248"/>
              </a:spcBef>
            </a:pPr>
            <a:r>
              <a:rPr sz="4088" b="1" dirty="0">
                <a:latin typeface="Arial"/>
                <a:cs typeface="Arial"/>
              </a:rPr>
              <a:t>Overview</a:t>
            </a:r>
            <a:r>
              <a:rPr sz="4088" b="1" spc="21" dirty="0">
                <a:latin typeface="Arial"/>
                <a:cs typeface="Arial"/>
              </a:rPr>
              <a:t> </a:t>
            </a:r>
            <a:r>
              <a:rPr sz="4088" b="1" dirty="0">
                <a:latin typeface="Arial"/>
                <a:cs typeface="Arial"/>
              </a:rPr>
              <a:t>of</a:t>
            </a:r>
            <a:r>
              <a:rPr sz="4088" b="1" spc="21" dirty="0">
                <a:latin typeface="Arial"/>
                <a:cs typeface="Arial"/>
              </a:rPr>
              <a:t> </a:t>
            </a:r>
            <a:r>
              <a:rPr sz="4088" b="1" dirty="0">
                <a:latin typeface="Arial"/>
                <a:cs typeface="Arial"/>
              </a:rPr>
              <a:t>Plant</a:t>
            </a:r>
            <a:r>
              <a:rPr sz="4088" b="1" spc="21" dirty="0">
                <a:latin typeface="Arial"/>
                <a:cs typeface="Arial"/>
              </a:rPr>
              <a:t> </a:t>
            </a:r>
            <a:r>
              <a:rPr sz="4088" b="1" dirty="0">
                <a:latin typeface="Arial"/>
                <a:cs typeface="Arial"/>
              </a:rPr>
              <a:t>Simulation</a:t>
            </a:r>
            <a:r>
              <a:rPr sz="4088" b="1" spc="21" dirty="0">
                <a:latin typeface="Arial"/>
                <a:cs typeface="Arial"/>
              </a:rPr>
              <a:t> </a:t>
            </a:r>
            <a:r>
              <a:rPr sz="4088" b="1" dirty="0">
                <a:latin typeface="Arial"/>
                <a:cs typeface="Arial"/>
              </a:rPr>
              <a:t>Basics</a:t>
            </a:r>
            <a:endParaRPr sz="4088" dirty="0">
              <a:latin typeface="Arial"/>
              <a:cs typeface="Aria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664933"/>
            <a:ext cx="9312853" cy="589905"/>
          </a:xfrm>
          <a:prstGeom prst="rect">
            <a:avLst/>
          </a:prstGeom>
        </p:spPr>
        <p:txBody>
          <a:bodyPr vert="horz" wrap="square" lIns="0" tIns="0" rIns="0" bIns="0" rtlCol="0">
            <a:spAutoFit/>
          </a:bodyPr>
          <a:lstStyle/>
          <a:p>
            <a:pPr marL="13143" marR="6572">
              <a:lnSpc>
                <a:spcPts val="2266"/>
              </a:lnSpc>
            </a:pPr>
            <a:r>
              <a:rPr sz="2070" spc="-10" dirty="0" smtClean="0">
                <a:latin typeface="Arial"/>
                <a:cs typeface="Arial"/>
              </a:rPr>
              <a:t>Plant</a:t>
            </a:r>
            <a:r>
              <a:rPr sz="2070" spc="21" dirty="0" smtClean="0">
                <a:latin typeface="Arial"/>
                <a:cs typeface="Arial"/>
              </a:rPr>
              <a:t> </a:t>
            </a:r>
            <a:r>
              <a:rPr sz="2070" spc="-10" dirty="0">
                <a:latin typeface="Arial"/>
                <a:cs typeface="Arial"/>
              </a:rPr>
              <a:t>Simulation</a:t>
            </a:r>
            <a:r>
              <a:rPr sz="2070" spc="21" dirty="0">
                <a:latin typeface="Arial"/>
                <a:cs typeface="Arial"/>
              </a:rPr>
              <a:t> </a:t>
            </a:r>
            <a:r>
              <a:rPr sz="2070" spc="-16" dirty="0">
                <a:latin typeface="Arial"/>
                <a:cs typeface="Arial"/>
              </a:rPr>
              <a:t>o</a:t>
            </a:r>
            <a:r>
              <a:rPr sz="2070" spc="-47" dirty="0">
                <a:latin typeface="Arial"/>
                <a:cs typeface="Arial"/>
              </a:rPr>
              <a:t>f</a:t>
            </a:r>
            <a:r>
              <a:rPr sz="2070" spc="-10" dirty="0">
                <a:latin typeface="Arial"/>
                <a:cs typeface="Arial"/>
              </a:rPr>
              <a:t>fers</a:t>
            </a:r>
            <a:r>
              <a:rPr sz="2070" spc="21" dirty="0">
                <a:latin typeface="Arial"/>
                <a:cs typeface="Arial"/>
              </a:rPr>
              <a:t> </a:t>
            </a:r>
            <a:r>
              <a:rPr sz="2070" spc="-16" dirty="0">
                <a:latin typeface="Arial"/>
                <a:cs typeface="Arial"/>
              </a:rPr>
              <a:t>a</a:t>
            </a:r>
            <a:r>
              <a:rPr sz="2070" spc="21" dirty="0">
                <a:latin typeface="Arial"/>
                <a:cs typeface="Arial"/>
              </a:rPr>
              <a:t> </a:t>
            </a:r>
            <a:r>
              <a:rPr sz="2070" spc="-16" dirty="0">
                <a:latin typeface="Arial"/>
                <a:cs typeface="Arial"/>
              </a:rPr>
              <a:t>number</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distributions</a:t>
            </a:r>
            <a:r>
              <a:rPr sz="2070" spc="21" dirty="0">
                <a:latin typeface="Arial"/>
                <a:cs typeface="Arial"/>
              </a:rPr>
              <a:t> </a:t>
            </a:r>
            <a:r>
              <a:rPr sz="2070" spc="-10" dirty="0">
                <a:latin typeface="Arial"/>
                <a:cs typeface="Arial"/>
              </a:rPr>
              <a:t>to</a:t>
            </a:r>
            <a:r>
              <a:rPr sz="2070" spc="21" dirty="0">
                <a:latin typeface="Arial"/>
                <a:cs typeface="Arial"/>
              </a:rPr>
              <a:t> </a:t>
            </a:r>
            <a:r>
              <a:rPr sz="2070" spc="-10" dirty="0">
                <a:latin typeface="Arial"/>
                <a:cs typeface="Arial"/>
              </a:rPr>
              <a:t>define</a:t>
            </a:r>
            <a:r>
              <a:rPr sz="2070" spc="21" dirty="0">
                <a:latin typeface="Arial"/>
                <a:cs typeface="Arial"/>
              </a:rPr>
              <a:t> </a:t>
            </a:r>
            <a:r>
              <a:rPr sz="2070" spc="-10" dirty="0">
                <a:latin typeface="Arial"/>
                <a:cs typeface="Arial"/>
              </a:rPr>
              <a:t>object</a:t>
            </a:r>
            <a:r>
              <a:rPr sz="2070" spc="21" dirty="0">
                <a:latin typeface="Arial"/>
                <a:cs typeface="Arial"/>
              </a:rPr>
              <a:t> </a:t>
            </a:r>
            <a:r>
              <a:rPr sz="2070" spc="-10" dirty="0">
                <a:latin typeface="Arial"/>
                <a:cs typeface="Arial"/>
              </a:rPr>
              <a:t>attribute</a:t>
            </a:r>
            <a:r>
              <a:rPr sz="2070" spc="21" dirty="0">
                <a:latin typeface="Arial"/>
                <a:cs typeface="Arial"/>
              </a:rPr>
              <a:t> </a:t>
            </a:r>
            <a:r>
              <a:rPr sz="2070" spc="-10" dirty="0">
                <a:latin typeface="Arial"/>
                <a:cs typeface="Arial"/>
              </a:rPr>
              <a:t>values such</a:t>
            </a:r>
            <a:r>
              <a:rPr sz="2070" dirty="0">
                <a:latin typeface="Arial"/>
                <a:cs typeface="Arial"/>
              </a:rPr>
              <a:t> </a:t>
            </a:r>
            <a:r>
              <a:rPr sz="2070" spc="-16" dirty="0">
                <a:latin typeface="Arial"/>
                <a:cs typeface="Arial"/>
              </a:rPr>
              <a:t>as</a:t>
            </a:r>
            <a:r>
              <a:rPr sz="2070" dirty="0">
                <a:latin typeface="Arial"/>
                <a:cs typeface="Arial"/>
              </a:rPr>
              <a:t> </a:t>
            </a:r>
            <a:r>
              <a:rPr sz="2070" spc="-10" dirty="0">
                <a:latin typeface="Arial"/>
                <a:cs typeface="Arial"/>
              </a:rPr>
              <a:t>failure</a:t>
            </a:r>
            <a:r>
              <a:rPr sz="2070" dirty="0">
                <a:latin typeface="Arial"/>
                <a:cs typeface="Arial"/>
              </a:rPr>
              <a:t> </a:t>
            </a:r>
            <a:r>
              <a:rPr sz="2070" spc="-10" dirty="0">
                <a:latin typeface="Arial"/>
                <a:cs typeface="Arial"/>
              </a:rPr>
              <a:t>interval</a:t>
            </a:r>
            <a:r>
              <a:rPr sz="2070" dirty="0">
                <a:latin typeface="Arial"/>
                <a:cs typeface="Arial"/>
              </a:rPr>
              <a:t> </a:t>
            </a:r>
            <a:r>
              <a:rPr sz="2070" spc="-16" dirty="0">
                <a:latin typeface="Arial"/>
                <a:cs typeface="Arial"/>
              </a:rPr>
              <a:t>and</a:t>
            </a:r>
            <a:r>
              <a:rPr sz="2070" dirty="0">
                <a:latin typeface="Arial"/>
                <a:cs typeface="Arial"/>
              </a:rPr>
              <a:t> </a:t>
            </a:r>
            <a:r>
              <a:rPr sz="2070" spc="-10" dirty="0">
                <a:latin typeface="Arial"/>
                <a:cs typeface="Arial"/>
              </a:rPr>
              <a:t>the</a:t>
            </a:r>
            <a:r>
              <a:rPr sz="2070" dirty="0">
                <a:latin typeface="Arial"/>
                <a:cs typeface="Arial"/>
              </a:rPr>
              <a:t> </a:t>
            </a:r>
            <a:r>
              <a:rPr sz="2070" spc="-10" dirty="0">
                <a:latin typeface="Arial"/>
                <a:cs typeface="Arial"/>
              </a:rPr>
              <a:t>failure</a:t>
            </a:r>
            <a:r>
              <a:rPr sz="2070" dirty="0">
                <a:latin typeface="Arial"/>
                <a:cs typeface="Arial"/>
              </a:rPr>
              <a:t> </a:t>
            </a:r>
            <a:r>
              <a:rPr sz="2070" spc="-10" dirty="0">
                <a:latin typeface="Arial"/>
                <a:cs typeface="Arial"/>
              </a:rPr>
              <a:t>duration.</a:t>
            </a:r>
            <a:r>
              <a:rPr sz="2070" spc="202" dirty="0">
                <a:latin typeface="Arial"/>
                <a:cs typeface="Arial"/>
              </a:rPr>
              <a:t> </a:t>
            </a:r>
            <a:r>
              <a:rPr sz="2070" spc="-10" dirty="0">
                <a:latin typeface="Arial"/>
                <a:cs typeface="Arial"/>
              </a:rPr>
              <a:t>Select</a:t>
            </a:r>
            <a:r>
              <a:rPr sz="2070" dirty="0">
                <a:latin typeface="Arial"/>
                <a:cs typeface="Arial"/>
              </a:rPr>
              <a:t> </a:t>
            </a:r>
            <a:r>
              <a:rPr sz="2070" spc="-16" dirty="0">
                <a:latin typeface="Arial"/>
                <a:cs typeface="Arial"/>
              </a:rPr>
              <a:t>one</a:t>
            </a:r>
            <a:r>
              <a:rPr sz="2070" dirty="0">
                <a:latin typeface="Arial"/>
                <a:cs typeface="Arial"/>
              </a:rPr>
              <a:t> </a:t>
            </a:r>
            <a:r>
              <a:rPr sz="2070" spc="-10" dirty="0">
                <a:latin typeface="Arial"/>
                <a:cs typeface="Arial"/>
              </a:rPr>
              <a:t>of</a:t>
            </a:r>
            <a:r>
              <a:rPr sz="2070" dirty="0">
                <a:latin typeface="Arial"/>
                <a:cs typeface="Arial"/>
              </a:rPr>
              <a:t> </a:t>
            </a:r>
            <a:r>
              <a:rPr sz="2070" spc="-10" dirty="0">
                <a:latin typeface="Arial"/>
                <a:cs typeface="Arial"/>
              </a:rPr>
              <a:t>the</a:t>
            </a:r>
            <a:r>
              <a:rPr sz="2070" dirty="0">
                <a:latin typeface="Arial"/>
                <a:cs typeface="Arial"/>
              </a:rPr>
              <a:t> </a:t>
            </a:r>
            <a:r>
              <a:rPr sz="2070" spc="-10" dirty="0">
                <a:latin typeface="Arial"/>
                <a:cs typeface="Arial"/>
              </a:rPr>
              <a:t>distributions.</a:t>
            </a:r>
            <a:endParaRPr sz="2070" dirty="0">
              <a:latin typeface="Arial"/>
              <a:cs typeface="Arial"/>
            </a:endParaRPr>
          </a:p>
        </p:txBody>
      </p:sp>
      <p:sp>
        <p:nvSpPr>
          <p:cNvPr id="3" name="object 3"/>
          <p:cNvSpPr/>
          <p:nvPr/>
        </p:nvSpPr>
        <p:spPr>
          <a:xfrm>
            <a:off x="5016098" y="2298700"/>
            <a:ext cx="1020371" cy="150688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1" y="4029900"/>
            <a:ext cx="9506720" cy="2383217"/>
          </a:xfrm>
          <a:prstGeom prst="rect">
            <a:avLst/>
          </a:prstGeom>
        </p:spPr>
        <p:txBody>
          <a:bodyPr vert="horz" wrap="square" lIns="0" tIns="0" rIns="0" bIns="0" rtlCol="0">
            <a:spAutoFit/>
          </a:bodyPr>
          <a:lstStyle/>
          <a:p>
            <a:pPr marL="13143" marR="6572">
              <a:lnSpc>
                <a:spcPts val="2266"/>
              </a:lnSpc>
            </a:pPr>
            <a:r>
              <a:rPr sz="2070" spc="-10" dirty="0">
                <a:latin typeface="Arial"/>
                <a:cs typeface="Arial"/>
              </a:rPr>
              <a:t>Plant</a:t>
            </a:r>
            <a:r>
              <a:rPr sz="2070" spc="-36" dirty="0">
                <a:latin typeface="Arial"/>
                <a:cs typeface="Arial"/>
              </a:rPr>
              <a:t> </a:t>
            </a:r>
            <a:r>
              <a:rPr sz="2070" spc="-10" dirty="0">
                <a:latin typeface="Arial"/>
                <a:cs typeface="Arial"/>
              </a:rPr>
              <a:t>Simulation</a:t>
            </a:r>
            <a:r>
              <a:rPr sz="2070" spc="-36" dirty="0">
                <a:latin typeface="Arial"/>
                <a:cs typeface="Arial"/>
              </a:rPr>
              <a:t> </a:t>
            </a:r>
            <a:r>
              <a:rPr sz="2070" spc="-16" dirty="0">
                <a:latin typeface="Arial"/>
                <a:cs typeface="Arial"/>
              </a:rPr>
              <a:t>shows</a:t>
            </a:r>
            <a:r>
              <a:rPr sz="2070" spc="-36" dirty="0">
                <a:latin typeface="Arial"/>
                <a:cs typeface="Arial"/>
              </a:rPr>
              <a:t> </a:t>
            </a:r>
            <a:r>
              <a:rPr sz="2070" spc="-16" dirty="0">
                <a:latin typeface="Arial"/>
                <a:cs typeface="Arial"/>
              </a:rPr>
              <a:t>which</a:t>
            </a:r>
            <a:r>
              <a:rPr sz="2070" spc="-36" dirty="0">
                <a:latin typeface="Arial"/>
                <a:cs typeface="Arial"/>
              </a:rPr>
              <a:t> </a:t>
            </a:r>
            <a:r>
              <a:rPr sz="2070" spc="-16" dirty="0">
                <a:latin typeface="Arial"/>
                <a:cs typeface="Arial"/>
              </a:rPr>
              <a:t>parameters</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have</a:t>
            </a:r>
            <a:r>
              <a:rPr sz="2070" spc="-36" dirty="0">
                <a:latin typeface="Arial"/>
                <a:cs typeface="Arial"/>
              </a:rPr>
              <a:t> </a:t>
            </a:r>
            <a:r>
              <a:rPr sz="2070" spc="-10" dirty="0">
                <a:latin typeface="Arial"/>
                <a:cs typeface="Arial"/>
              </a:rPr>
              <a:t>to</a:t>
            </a:r>
            <a:r>
              <a:rPr sz="2070" spc="-36" dirty="0">
                <a:latin typeface="Arial"/>
                <a:cs typeface="Arial"/>
              </a:rPr>
              <a:t> </a:t>
            </a:r>
            <a:r>
              <a:rPr sz="2070" spc="-10" dirty="0">
                <a:latin typeface="Arial"/>
                <a:cs typeface="Arial"/>
              </a:rPr>
              <a:t>enter</a:t>
            </a:r>
            <a:r>
              <a:rPr sz="2070" spc="-36" dirty="0">
                <a:latin typeface="Arial"/>
                <a:cs typeface="Arial"/>
              </a:rPr>
              <a:t> </a:t>
            </a:r>
            <a:r>
              <a:rPr sz="2070" spc="-16" dirty="0">
                <a:latin typeface="Arial"/>
                <a:cs typeface="Arial"/>
              </a:rPr>
              <a:t>above</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text</a:t>
            </a:r>
            <a:r>
              <a:rPr sz="2070" spc="-36" dirty="0">
                <a:latin typeface="Arial"/>
                <a:cs typeface="Arial"/>
              </a:rPr>
              <a:t> </a:t>
            </a:r>
            <a:r>
              <a:rPr sz="2070" spc="-16" dirty="0">
                <a:latin typeface="Arial"/>
                <a:cs typeface="Arial"/>
              </a:rPr>
              <a:t>box</a:t>
            </a:r>
            <a:r>
              <a:rPr sz="2070" spc="-36" dirty="0">
                <a:latin typeface="Arial"/>
                <a:cs typeface="Arial"/>
              </a:rPr>
              <a:t> </a:t>
            </a:r>
            <a:r>
              <a:rPr sz="2070" spc="-10" dirty="0">
                <a:latin typeface="Arial"/>
                <a:cs typeface="Arial"/>
              </a:rPr>
              <a:t>for the</a:t>
            </a:r>
            <a:r>
              <a:rPr sz="2070" spc="16" dirty="0">
                <a:latin typeface="Arial"/>
                <a:cs typeface="Arial"/>
              </a:rPr>
              <a:t> </a:t>
            </a:r>
            <a:r>
              <a:rPr sz="2070" b="1" spc="-10" dirty="0">
                <a:latin typeface="Arial"/>
                <a:cs typeface="Arial"/>
              </a:rPr>
              <a:t>Start</a:t>
            </a:r>
            <a:r>
              <a:rPr sz="2070" b="1" spc="10" dirty="0">
                <a:latin typeface="Arial"/>
                <a:cs typeface="Arial"/>
              </a:rPr>
              <a:t> </a:t>
            </a:r>
            <a:r>
              <a:rPr sz="2070" spc="-10" dirty="0">
                <a:latin typeface="Arial"/>
                <a:cs typeface="Arial"/>
              </a:rPr>
              <a:t>time.</a:t>
            </a:r>
            <a:r>
              <a:rPr sz="2070" spc="237" dirty="0">
                <a:latin typeface="Arial"/>
                <a:cs typeface="Arial"/>
              </a:rPr>
              <a:t> </a:t>
            </a:r>
            <a:r>
              <a:rPr sz="2070" spc="-10" dirty="0">
                <a:latin typeface="Arial"/>
                <a:cs typeface="Arial"/>
              </a:rPr>
              <a:t>Enter</a:t>
            </a:r>
            <a:r>
              <a:rPr sz="2070" spc="10" dirty="0">
                <a:latin typeface="Arial"/>
                <a:cs typeface="Arial"/>
              </a:rPr>
              <a:t> </a:t>
            </a:r>
            <a:r>
              <a:rPr sz="2070" spc="-10" dirty="0">
                <a:latin typeface="Arial"/>
                <a:cs typeface="Arial"/>
              </a:rPr>
              <a:t>the</a:t>
            </a:r>
            <a:r>
              <a:rPr sz="2070" spc="16" dirty="0">
                <a:latin typeface="Arial"/>
                <a:cs typeface="Arial"/>
              </a:rPr>
              <a:t> </a:t>
            </a:r>
            <a:r>
              <a:rPr sz="2070" spc="-16" dirty="0">
                <a:latin typeface="Arial"/>
                <a:cs typeface="Arial"/>
              </a:rPr>
              <a:t>parameters</a:t>
            </a:r>
            <a:r>
              <a:rPr sz="2070" spc="10"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selected</a:t>
            </a:r>
            <a:r>
              <a:rPr sz="2070" spc="16" dirty="0">
                <a:latin typeface="Arial"/>
                <a:cs typeface="Arial"/>
              </a:rPr>
              <a:t> </a:t>
            </a:r>
            <a:r>
              <a:rPr sz="2070" spc="-10" dirty="0">
                <a:latin typeface="Arial"/>
                <a:cs typeface="Arial"/>
              </a:rPr>
              <a:t>distribution</a:t>
            </a:r>
            <a:r>
              <a:rPr sz="2070" spc="10" dirty="0">
                <a:latin typeface="Arial"/>
                <a:cs typeface="Arial"/>
              </a:rPr>
              <a:t> </a:t>
            </a:r>
            <a:r>
              <a:rPr sz="2070" spc="-10" dirty="0">
                <a:latin typeface="Arial"/>
                <a:cs typeface="Arial"/>
              </a:rPr>
              <a:t>requires.</a:t>
            </a:r>
            <a:endParaRPr sz="2070" dirty="0">
              <a:latin typeface="Arial"/>
              <a:cs typeface="Arial"/>
            </a:endParaRPr>
          </a:p>
          <a:p>
            <a:pPr marL="624303">
              <a:spcBef>
                <a:spcPts val="600"/>
              </a:spcBef>
            </a:pPr>
            <a:r>
              <a:rPr sz="2070" b="1" spc="-16" dirty="0">
                <a:solidFill>
                  <a:srgbClr val="0066FF"/>
                </a:solidFill>
                <a:latin typeface="Arial"/>
                <a:cs typeface="Arial"/>
              </a:rPr>
              <a:t>Note</a:t>
            </a:r>
            <a:endParaRPr sz="2070" dirty="0">
              <a:latin typeface="Arial"/>
              <a:cs typeface="Arial"/>
            </a:endParaRPr>
          </a:p>
          <a:p>
            <a:pPr marL="624303" marR="786622">
              <a:lnSpc>
                <a:spcPts val="2266"/>
              </a:lnSpc>
              <a:spcBef>
                <a:spcPts val="864"/>
              </a:spcBef>
            </a:pPr>
            <a:r>
              <a:rPr sz="2070" spc="-10" dirty="0">
                <a:latin typeface="Arial"/>
                <a:cs typeface="Arial"/>
              </a:rPr>
              <a:t>Distributions</a:t>
            </a:r>
            <a:r>
              <a:rPr sz="2070" spc="93" dirty="0">
                <a:latin typeface="Arial"/>
                <a:cs typeface="Arial"/>
              </a:rPr>
              <a:t> </a:t>
            </a:r>
            <a:r>
              <a:rPr sz="2070" spc="-16" dirty="0">
                <a:latin typeface="Arial"/>
                <a:cs typeface="Arial"/>
              </a:rPr>
              <a:t>can</a:t>
            </a:r>
            <a:r>
              <a:rPr sz="2070" spc="93" dirty="0">
                <a:latin typeface="Arial"/>
                <a:cs typeface="Arial"/>
              </a:rPr>
              <a:t> </a:t>
            </a:r>
            <a:r>
              <a:rPr sz="2070" spc="-10" dirty="0">
                <a:latin typeface="Arial"/>
                <a:cs typeface="Arial"/>
              </a:rPr>
              <a:t>also</a:t>
            </a:r>
            <a:r>
              <a:rPr sz="2070" spc="93" dirty="0">
                <a:latin typeface="Arial"/>
                <a:cs typeface="Arial"/>
              </a:rPr>
              <a:t> </a:t>
            </a:r>
            <a:r>
              <a:rPr sz="2070" spc="-16" dirty="0">
                <a:latin typeface="Arial"/>
                <a:cs typeface="Arial"/>
              </a:rPr>
              <a:t>be</a:t>
            </a:r>
            <a:r>
              <a:rPr sz="2070" spc="93" dirty="0">
                <a:latin typeface="Arial"/>
                <a:cs typeface="Arial"/>
              </a:rPr>
              <a:t> </a:t>
            </a:r>
            <a:r>
              <a:rPr sz="2070" spc="-10" dirty="0">
                <a:latin typeface="Arial"/>
                <a:cs typeface="Arial"/>
              </a:rPr>
              <a:t>specified</a:t>
            </a:r>
            <a:r>
              <a:rPr sz="2070" spc="93" dirty="0">
                <a:latin typeface="Arial"/>
                <a:cs typeface="Arial"/>
              </a:rPr>
              <a:t> </a:t>
            </a:r>
            <a:r>
              <a:rPr sz="2070" spc="-10" dirty="0">
                <a:latin typeface="Arial"/>
                <a:cs typeface="Arial"/>
              </a:rPr>
              <a:t>in</a:t>
            </a:r>
            <a:r>
              <a:rPr sz="2070" spc="93" dirty="0">
                <a:latin typeface="Arial"/>
                <a:cs typeface="Arial"/>
              </a:rPr>
              <a:t> </a:t>
            </a:r>
            <a:r>
              <a:rPr sz="2070" spc="-10" dirty="0">
                <a:latin typeface="Arial"/>
                <a:cs typeface="Arial"/>
              </a:rPr>
              <a:t>Plant</a:t>
            </a:r>
            <a:r>
              <a:rPr sz="2070" spc="93" dirty="0">
                <a:latin typeface="Arial"/>
                <a:cs typeface="Arial"/>
              </a:rPr>
              <a:t> </a:t>
            </a:r>
            <a:r>
              <a:rPr sz="2070" spc="-10" dirty="0">
                <a:latin typeface="Arial"/>
                <a:cs typeface="Arial"/>
              </a:rPr>
              <a:t>Simulation</a:t>
            </a:r>
            <a:r>
              <a:rPr sz="2070" spc="93" dirty="0">
                <a:latin typeface="Arial"/>
                <a:cs typeface="Arial"/>
              </a:rPr>
              <a:t> </a:t>
            </a:r>
            <a:r>
              <a:rPr sz="2070" spc="-16" dirty="0">
                <a:latin typeface="Arial"/>
                <a:cs typeface="Arial"/>
              </a:rPr>
              <a:t>methods</a:t>
            </a:r>
            <a:r>
              <a:rPr sz="2070" spc="93" dirty="0">
                <a:latin typeface="Arial"/>
                <a:cs typeface="Arial"/>
              </a:rPr>
              <a:t> </a:t>
            </a:r>
            <a:r>
              <a:rPr sz="2070" spc="-10" dirty="0">
                <a:latin typeface="Arial"/>
                <a:cs typeface="Arial"/>
              </a:rPr>
              <a:t>using functions</a:t>
            </a:r>
            <a:r>
              <a:rPr sz="2070" spc="16" dirty="0">
                <a:latin typeface="Arial"/>
                <a:cs typeface="Arial"/>
              </a:rPr>
              <a:t> </a:t>
            </a:r>
            <a:r>
              <a:rPr sz="2070" spc="-16" dirty="0">
                <a:latin typeface="Arial"/>
                <a:cs typeface="Arial"/>
              </a:rPr>
              <a:t>such</a:t>
            </a:r>
            <a:r>
              <a:rPr sz="2070" spc="16" dirty="0">
                <a:latin typeface="Arial"/>
                <a:cs typeface="Arial"/>
              </a:rPr>
              <a:t> </a:t>
            </a:r>
            <a:r>
              <a:rPr sz="2070" spc="-16" dirty="0">
                <a:latin typeface="Arial"/>
                <a:cs typeface="Arial"/>
              </a:rPr>
              <a:t>as</a:t>
            </a:r>
            <a:r>
              <a:rPr sz="2070" spc="16" dirty="0">
                <a:latin typeface="Arial"/>
                <a:cs typeface="Arial"/>
              </a:rPr>
              <a:t> </a:t>
            </a:r>
            <a:r>
              <a:rPr sz="1656" spc="-10" dirty="0">
                <a:latin typeface="Courier New"/>
                <a:cs typeface="Courier New"/>
              </a:rPr>
              <a:t>z_weibul</a:t>
            </a:r>
            <a:r>
              <a:rPr sz="1656" spc="-16" dirty="0">
                <a:latin typeface="Courier New"/>
                <a:cs typeface="Courier New"/>
              </a:rPr>
              <a:t>l</a:t>
            </a:r>
            <a:r>
              <a:rPr sz="2070" spc="-10" dirty="0">
                <a:latin typeface="Arial"/>
                <a:cs typeface="Arial"/>
              </a:rPr>
              <a:t>,</a:t>
            </a:r>
            <a:r>
              <a:rPr sz="2070" spc="21" dirty="0">
                <a:latin typeface="Arial"/>
                <a:cs typeface="Arial"/>
              </a:rPr>
              <a:t> </a:t>
            </a:r>
            <a:r>
              <a:rPr sz="1656" spc="-10" dirty="0">
                <a:latin typeface="Courier New"/>
                <a:cs typeface="Courier New"/>
              </a:rPr>
              <a:t>z_negex</a:t>
            </a:r>
            <a:r>
              <a:rPr sz="1656" spc="-16" dirty="0">
                <a:latin typeface="Courier New"/>
                <a:cs typeface="Courier New"/>
              </a:rPr>
              <a:t>p</a:t>
            </a:r>
            <a:r>
              <a:rPr sz="2070" spc="-10" dirty="0">
                <a:latin typeface="Arial"/>
                <a:cs typeface="Arial"/>
              </a:rPr>
              <a:t>,</a:t>
            </a:r>
            <a:r>
              <a:rPr sz="2070" spc="21" dirty="0">
                <a:latin typeface="Arial"/>
                <a:cs typeface="Arial"/>
              </a:rPr>
              <a:t> </a:t>
            </a:r>
            <a:r>
              <a:rPr sz="2070" spc="-10" dirty="0">
                <a:latin typeface="Arial"/>
                <a:cs typeface="Arial"/>
              </a:rPr>
              <a:t>or</a:t>
            </a:r>
            <a:r>
              <a:rPr sz="2070" spc="16" dirty="0">
                <a:latin typeface="Arial"/>
                <a:cs typeface="Arial"/>
              </a:rPr>
              <a:t> </a:t>
            </a:r>
            <a:r>
              <a:rPr sz="1656" spc="-10" dirty="0">
                <a:latin typeface="Courier New"/>
                <a:cs typeface="Courier New"/>
              </a:rPr>
              <a:t>z_erlan</a:t>
            </a:r>
            <a:r>
              <a:rPr sz="1656" spc="-16" dirty="0">
                <a:latin typeface="Courier New"/>
                <a:cs typeface="Courier New"/>
              </a:rPr>
              <a:t>g</a:t>
            </a:r>
            <a:r>
              <a:rPr sz="2070" spc="-10" dirty="0">
                <a:latin typeface="Arial"/>
                <a:cs typeface="Arial"/>
              </a:rPr>
              <a:t>.</a:t>
            </a:r>
            <a:r>
              <a:rPr sz="2070" spc="243" dirty="0">
                <a:latin typeface="Arial"/>
                <a:cs typeface="Arial"/>
              </a:rPr>
              <a:t> </a:t>
            </a:r>
            <a:r>
              <a:rPr sz="2070" spc="-10" dirty="0">
                <a:latin typeface="Arial"/>
                <a:cs typeface="Arial"/>
              </a:rPr>
              <a:t>For</a:t>
            </a:r>
            <a:r>
              <a:rPr sz="2070" spc="16" dirty="0">
                <a:latin typeface="Arial"/>
                <a:cs typeface="Arial"/>
              </a:rPr>
              <a:t> </a:t>
            </a:r>
            <a:r>
              <a:rPr sz="2070" spc="-16" dirty="0">
                <a:latin typeface="Arial"/>
                <a:cs typeface="Arial"/>
              </a:rPr>
              <a:t>example:</a:t>
            </a:r>
            <a:endParaRPr sz="2070" dirty="0">
              <a:latin typeface="Arial"/>
              <a:cs typeface="Arial"/>
            </a:endParaRPr>
          </a:p>
          <a:p>
            <a:pPr marL="624303">
              <a:lnSpc>
                <a:spcPts val="2375"/>
              </a:lnSpc>
              <a:spcBef>
                <a:spcPts val="569"/>
              </a:spcBef>
            </a:pPr>
            <a:r>
              <a:rPr sz="1656" spc="-10" dirty="0">
                <a:latin typeface="Courier New"/>
                <a:cs typeface="Courier New"/>
              </a:rPr>
              <a:t>local</a:t>
            </a:r>
            <a:r>
              <a:rPr sz="1656" spc="-5" dirty="0">
                <a:latin typeface="Courier New"/>
                <a:cs typeface="Courier New"/>
              </a:rPr>
              <a:t> </a:t>
            </a:r>
            <a:r>
              <a:rPr sz="1656" spc="-10" dirty="0">
                <a:latin typeface="Courier New"/>
                <a:cs typeface="Courier New"/>
              </a:rPr>
              <a:t>R</a:t>
            </a:r>
            <a:r>
              <a:rPr sz="1656" spc="-5" dirty="0">
                <a:latin typeface="Courier New"/>
                <a:cs typeface="Courier New"/>
              </a:rPr>
              <a:t> </a:t>
            </a:r>
            <a:r>
              <a:rPr sz="1656" spc="-10" dirty="0">
                <a:latin typeface="Courier New"/>
                <a:cs typeface="Courier New"/>
              </a:rPr>
              <a:t>:</a:t>
            </a:r>
            <a:r>
              <a:rPr sz="1656" spc="-5" dirty="0">
                <a:latin typeface="Courier New"/>
                <a:cs typeface="Courier New"/>
              </a:rPr>
              <a:t> </a:t>
            </a:r>
            <a:r>
              <a:rPr sz="1656" spc="-10" dirty="0">
                <a:latin typeface="Courier New"/>
                <a:cs typeface="Courier New"/>
              </a:rPr>
              <a:t>real</a:t>
            </a:r>
            <a:r>
              <a:rPr sz="1656" spc="-5" dirty="0">
                <a:latin typeface="Courier New"/>
                <a:cs typeface="Courier New"/>
              </a:rPr>
              <a:t> </a:t>
            </a:r>
            <a:r>
              <a:rPr sz="1656" spc="-10" dirty="0">
                <a:latin typeface="Courier New"/>
                <a:cs typeface="Courier New"/>
              </a:rPr>
              <a:t>:=</a:t>
            </a:r>
            <a:r>
              <a:rPr sz="1656" spc="-5" dirty="0">
                <a:latin typeface="Courier New"/>
                <a:cs typeface="Courier New"/>
              </a:rPr>
              <a:t> </a:t>
            </a:r>
            <a:r>
              <a:rPr sz="1656" spc="-10" dirty="0">
                <a:latin typeface="Courier New"/>
                <a:cs typeface="Courier New"/>
              </a:rPr>
              <a:t>z_erlang(1, 15,</a:t>
            </a:r>
            <a:r>
              <a:rPr sz="1656" spc="-5" dirty="0">
                <a:latin typeface="Courier New"/>
                <a:cs typeface="Courier New"/>
              </a:rPr>
              <a:t> </a:t>
            </a:r>
            <a:r>
              <a:rPr sz="1656" spc="-10" dirty="0">
                <a:latin typeface="Courier New"/>
                <a:cs typeface="Courier New"/>
              </a:rPr>
              <a:t>5);</a:t>
            </a:r>
            <a:r>
              <a:rPr sz="1656" spc="-331" dirty="0">
                <a:latin typeface="Courier New"/>
                <a:cs typeface="Courier New"/>
              </a:rPr>
              <a:t> </a:t>
            </a:r>
            <a:r>
              <a:rPr sz="2070" spc="-16" dirty="0">
                <a:latin typeface="Arial"/>
                <a:cs typeface="Arial"/>
              </a:rPr>
              <a:t>where</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first</a:t>
            </a:r>
            <a:r>
              <a:rPr sz="2070" spc="57" dirty="0">
                <a:latin typeface="Arial"/>
                <a:cs typeface="Arial"/>
              </a:rPr>
              <a:t> </a:t>
            </a:r>
            <a:r>
              <a:rPr sz="2070" spc="-16" dirty="0">
                <a:latin typeface="Arial"/>
                <a:cs typeface="Arial"/>
              </a:rPr>
              <a:t>parameter</a:t>
            </a:r>
            <a:r>
              <a:rPr sz="2070" spc="57" dirty="0">
                <a:latin typeface="Arial"/>
                <a:cs typeface="Arial"/>
              </a:rPr>
              <a:t> </a:t>
            </a:r>
            <a:r>
              <a:rPr sz="2070" spc="-10" dirty="0">
                <a:latin typeface="Arial"/>
                <a:cs typeface="Arial"/>
              </a:rPr>
              <a:t>is</a:t>
            </a:r>
            <a:r>
              <a:rPr sz="2070" spc="57" dirty="0">
                <a:latin typeface="Arial"/>
                <a:cs typeface="Arial"/>
              </a:rPr>
              <a:t> </a:t>
            </a:r>
            <a:r>
              <a:rPr sz="2070" spc="-10" dirty="0">
                <a:latin typeface="Arial"/>
                <a:cs typeface="Arial"/>
              </a:rPr>
              <a:t>the</a:t>
            </a:r>
            <a:endParaRPr sz="2070" dirty="0">
              <a:latin typeface="Arial"/>
              <a:cs typeface="Arial"/>
            </a:endParaRPr>
          </a:p>
          <a:p>
            <a:pPr marL="624303">
              <a:lnSpc>
                <a:spcPts val="2375"/>
              </a:lnSpc>
            </a:pPr>
            <a:r>
              <a:rPr sz="2070" b="1" spc="-16" dirty="0">
                <a:solidFill>
                  <a:srgbClr val="0066FF"/>
                </a:solidFill>
                <a:latin typeface="Arial"/>
                <a:cs typeface="Arial"/>
              </a:rPr>
              <a:t>stream</a:t>
            </a:r>
            <a:r>
              <a:rPr sz="2070" spc="-10" dirty="0">
                <a:latin typeface="Arial"/>
                <a:cs typeface="Arial"/>
              </a:rPr>
              <a:t>,</a:t>
            </a:r>
            <a:r>
              <a:rPr sz="2070" spc="41" dirty="0">
                <a:latin typeface="Arial"/>
                <a:cs typeface="Arial"/>
              </a:rPr>
              <a:t> </a:t>
            </a:r>
            <a:r>
              <a:rPr sz="2070" spc="-10" dirty="0">
                <a:latin typeface="Arial"/>
                <a:cs typeface="Arial"/>
              </a:rPr>
              <a:t>the</a:t>
            </a:r>
            <a:r>
              <a:rPr sz="2070" spc="36" dirty="0">
                <a:latin typeface="Arial"/>
                <a:cs typeface="Arial"/>
              </a:rPr>
              <a:t> </a:t>
            </a:r>
            <a:r>
              <a:rPr sz="2070" spc="-16" dirty="0">
                <a:latin typeface="Arial"/>
                <a:cs typeface="Arial"/>
              </a:rPr>
              <a:t>second</a:t>
            </a:r>
            <a:r>
              <a:rPr sz="2070" spc="36" dirty="0">
                <a:latin typeface="Arial"/>
                <a:cs typeface="Arial"/>
              </a:rPr>
              <a:t> </a:t>
            </a:r>
            <a:r>
              <a:rPr sz="2070" spc="-10" dirty="0">
                <a:latin typeface="Arial"/>
                <a:cs typeface="Arial"/>
              </a:rPr>
              <a:t>the</a:t>
            </a:r>
            <a:r>
              <a:rPr sz="2070" spc="36" dirty="0">
                <a:latin typeface="Arial"/>
                <a:cs typeface="Arial"/>
              </a:rPr>
              <a:t> </a:t>
            </a:r>
            <a:r>
              <a:rPr sz="2070" b="1" spc="-16" dirty="0">
                <a:solidFill>
                  <a:srgbClr val="0066FF"/>
                </a:solidFill>
                <a:latin typeface="Arial"/>
                <a:cs typeface="Arial"/>
              </a:rPr>
              <a:t>Mu</a:t>
            </a:r>
            <a:r>
              <a:rPr sz="2070" spc="-10" dirty="0">
                <a:latin typeface="Arial"/>
                <a:cs typeface="Arial"/>
              </a:rPr>
              <a:t>,</a:t>
            </a:r>
            <a:r>
              <a:rPr sz="2070" spc="41" dirty="0">
                <a:latin typeface="Arial"/>
                <a:cs typeface="Arial"/>
              </a:rPr>
              <a:t> </a:t>
            </a:r>
            <a:r>
              <a:rPr sz="2070" spc="-16" dirty="0">
                <a:latin typeface="Arial"/>
                <a:cs typeface="Arial"/>
              </a:rPr>
              <a:t>and</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third</a:t>
            </a:r>
            <a:r>
              <a:rPr sz="2070" spc="36" dirty="0">
                <a:latin typeface="Arial"/>
                <a:cs typeface="Arial"/>
              </a:rPr>
              <a:t> </a:t>
            </a:r>
            <a:r>
              <a:rPr sz="2070" spc="-10" dirty="0">
                <a:latin typeface="Arial"/>
                <a:cs typeface="Arial"/>
              </a:rPr>
              <a:t>the</a:t>
            </a:r>
            <a:r>
              <a:rPr sz="2070" spc="36" dirty="0">
                <a:latin typeface="Arial"/>
                <a:cs typeface="Arial"/>
              </a:rPr>
              <a:t> </a:t>
            </a:r>
            <a:r>
              <a:rPr sz="2070" b="1" spc="-16" dirty="0">
                <a:solidFill>
                  <a:srgbClr val="0066FF"/>
                </a:solidFill>
                <a:latin typeface="Arial"/>
                <a:cs typeface="Arial"/>
              </a:rPr>
              <a:t>Sigma</a:t>
            </a:r>
            <a:r>
              <a:rPr sz="2070" spc="-10" dirty="0">
                <a:latin typeface="Arial"/>
                <a:cs typeface="Arial"/>
              </a:rPr>
              <a:t>.</a:t>
            </a:r>
            <a:endParaRPr sz="2070" dirty="0">
              <a:latin typeface="Arial"/>
              <a:cs typeface="Arial"/>
            </a:endParaRPr>
          </a:p>
        </p:txBody>
      </p:sp>
      <p:sp>
        <p:nvSpPr>
          <p:cNvPr id="5" name="Titel 4"/>
          <p:cNvSpPr>
            <a:spLocks noGrp="1"/>
          </p:cNvSpPr>
          <p:nvPr>
            <p:ph type="title"/>
          </p:nvPr>
        </p:nvSpPr>
        <p:spPr/>
        <p:txBody>
          <a:bodyPr/>
          <a:lstStyle/>
          <a:p>
            <a:r>
              <a:rPr lang="en-US" sz="2400" spc="-10" dirty="0">
                <a:latin typeface="Arial"/>
                <a:cs typeface="Arial"/>
              </a:rPr>
              <a:t>Selecting</a:t>
            </a:r>
            <a:r>
              <a:rPr lang="en-US" sz="2400" spc="31" dirty="0">
                <a:latin typeface="Arial"/>
                <a:cs typeface="Arial"/>
              </a:rPr>
              <a:t> </a:t>
            </a:r>
            <a:r>
              <a:rPr lang="en-US" sz="2400" spc="-10" dirty="0">
                <a:latin typeface="Arial"/>
                <a:cs typeface="Arial"/>
              </a:rPr>
              <a:t>Distribution</a:t>
            </a:r>
            <a:r>
              <a:rPr lang="en-US" sz="2400" spc="31" dirty="0">
                <a:latin typeface="Arial"/>
                <a:cs typeface="Arial"/>
              </a:rPr>
              <a:t> </a:t>
            </a:r>
            <a:r>
              <a:rPr lang="en-US" sz="2400" spc="-16" dirty="0">
                <a:latin typeface="Arial"/>
                <a:cs typeface="Arial"/>
              </a:rPr>
              <a:t>Parameters</a:t>
            </a:r>
            <a:r>
              <a:rPr lang="en-US" sz="2400" spc="31" dirty="0">
                <a:latin typeface="Arial"/>
                <a:cs typeface="Arial"/>
              </a:rPr>
              <a:t> </a:t>
            </a:r>
            <a:r>
              <a:rPr lang="en-US" sz="2400" spc="-10" dirty="0">
                <a:latin typeface="Arial"/>
                <a:cs typeface="Arial"/>
              </a:rPr>
              <a:t>in</a:t>
            </a:r>
            <a:r>
              <a:rPr lang="en-US" sz="2400" spc="31" dirty="0">
                <a:latin typeface="Arial"/>
                <a:cs typeface="Arial"/>
              </a:rPr>
              <a:t> </a:t>
            </a:r>
            <a:r>
              <a:rPr lang="en-US" sz="2400" spc="-10" dirty="0">
                <a:latin typeface="Arial"/>
                <a:cs typeface="Arial"/>
              </a:rPr>
              <a:t>Plant</a:t>
            </a:r>
            <a:r>
              <a:rPr lang="en-US" sz="2400" spc="31" dirty="0">
                <a:latin typeface="Arial"/>
                <a:cs typeface="Arial"/>
              </a:rPr>
              <a:t> </a:t>
            </a:r>
            <a:r>
              <a:rPr lang="en-US" sz="2400" spc="-16" dirty="0" smtClean="0">
                <a:latin typeface="Arial"/>
                <a:cs typeface="Arial"/>
              </a:rPr>
              <a:t>Simulation</a:t>
            </a:r>
            <a:endParaRPr lang="de-DE"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769648"/>
            <a:ext cx="9506720" cy="4885118"/>
          </a:xfrm>
          <a:prstGeom prst="rect">
            <a:avLst/>
          </a:prstGeom>
        </p:spPr>
        <p:txBody>
          <a:bodyPr vert="horz" wrap="square" lIns="0" tIns="0" rIns="0" bIns="0" rtlCol="0">
            <a:spAutoFit/>
          </a:bodyPr>
          <a:lstStyle/>
          <a:p>
            <a:pPr marL="13143" marR="6572">
              <a:lnSpc>
                <a:spcPts val="2266"/>
              </a:lnSpc>
            </a:pPr>
            <a:r>
              <a:rPr sz="2070" spc="-16" dirty="0">
                <a:latin typeface="Arial"/>
                <a:cs typeface="Arial"/>
              </a:rPr>
              <a:t>These</a:t>
            </a:r>
            <a:r>
              <a:rPr sz="2070" spc="-31" dirty="0">
                <a:latin typeface="Arial"/>
                <a:cs typeface="Arial"/>
              </a:rPr>
              <a:t> </a:t>
            </a:r>
            <a:r>
              <a:rPr sz="2070" spc="-10" dirty="0">
                <a:latin typeface="Arial"/>
                <a:cs typeface="Arial"/>
              </a:rPr>
              <a:t>lists</a:t>
            </a:r>
            <a:r>
              <a:rPr sz="2070" spc="-31" dirty="0">
                <a:latin typeface="Arial"/>
                <a:cs typeface="Arial"/>
              </a:rPr>
              <a:t> </a:t>
            </a:r>
            <a:r>
              <a:rPr sz="2070" spc="-10" dirty="0">
                <a:latin typeface="Arial"/>
                <a:cs typeface="Arial"/>
              </a:rPr>
              <a:t>are</a:t>
            </a:r>
            <a:r>
              <a:rPr sz="2070" spc="-31" dirty="0">
                <a:latin typeface="Arial"/>
                <a:cs typeface="Arial"/>
              </a:rPr>
              <a:t> </a:t>
            </a:r>
            <a:r>
              <a:rPr sz="2070" spc="-10" dirty="0">
                <a:latin typeface="Arial"/>
                <a:cs typeface="Arial"/>
              </a:rPr>
              <a:t>provided</a:t>
            </a:r>
            <a:r>
              <a:rPr sz="2070" spc="-31" dirty="0">
                <a:latin typeface="Arial"/>
                <a:cs typeface="Arial"/>
              </a:rPr>
              <a:t> </a:t>
            </a:r>
            <a:r>
              <a:rPr sz="2070" spc="-10" dirty="0">
                <a:latin typeface="Arial"/>
                <a:cs typeface="Arial"/>
              </a:rPr>
              <a:t>for</a:t>
            </a:r>
            <a:r>
              <a:rPr sz="2070" spc="-31" dirty="0">
                <a:latin typeface="Arial"/>
                <a:cs typeface="Arial"/>
              </a:rPr>
              <a:t> </a:t>
            </a:r>
            <a:r>
              <a:rPr sz="2070" spc="-10" dirty="0">
                <a:latin typeface="Arial"/>
                <a:cs typeface="Arial"/>
              </a:rPr>
              <a:t>your</a:t>
            </a:r>
            <a:r>
              <a:rPr sz="2070" spc="-31" dirty="0">
                <a:latin typeface="Arial"/>
                <a:cs typeface="Arial"/>
              </a:rPr>
              <a:t> </a:t>
            </a:r>
            <a:r>
              <a:rPr sz="2070" spc="-10" dirty="0">
                <a:latin typeface="Arial"/>
                <a:cs typeface="Arial"/>
              </a:rPr>
              <a:t>reference.</a:t>
            </a:r>
            <a:r>
              <a:rPr sz="2070" spc="279" dirty="0">
                <a:latin typeface="Arial"/>
                <a:cs typeface="Arial"/>
              </a:rPr>
              <a:t> </a:t>
            </a:r>
            <a:r>
              <a:rPr sz="2070" spc="-10" dirty="0">
                <a:latin typeface="Arial"/>
                <a:cs typeface="Arial"/>
              </a:rPr>
              <a:t>In</a:t>
            </a:r>
            <a:r>
              <a:rPr sz="2070" spc="26" dirty="0">
                <a:latin typeface="Arial"/>
                <a:cs typeface="Arial"/>
              </a:rPr>
              <a:t> </a:t>
            </a:r>
            <a:r>
              <a:rPr sz="2070" spc="-10" dirty="0">
                <a:latin typeface="Arial"/>
                <a:cs typeface="Arial"/>
              </a:rPr>
              <a:t>general</a:t>
            </a:r>
            <a:r>
              <a:rPr sz="2070" spc="26" dirty="0">
                <a:latin typeface="Arial"/>
                <a:cs typeface="Arial"/>
              </a:rPr>
              <a:t> </a:t>
            </a:r>
            <a:r>
              <a:rPr sz="2070" spc="-10" dirty="0">
                <a:latin typeface="Arial"/>
                <a:cs typeface="Arial"/>
              </a:rPr>
              <a:t>they</a:t>
            </a:r>
            <a:r>
              <a:rPr sz="2070" spc="26" dirty="0">
                <a:latin typeface="Arial"/>
                <a:cs typeface="Arial"/>
              </a:rPr>
              <a:t> </a:t>
            </a:r>
            <a:r>
              <a:rPr sz="2070" spc="-16" dirty="0">
                <a:latin typeface="Arial"/>
                <a:cs typeface="Arial"/>
              </a:rPr>
              <a:t>work</a:t>
            </a:r>
            <a:r>
              <a:rPr sz="2070" spc="26" dirty="0">
                <a:latin typeface="Arial"/>
                <a:cs typeface="Arial"/>
              </a:rPr>
              <a:t> </a:t>
            </a:r>
            <a:r>
              <a:rPr sz="2070" spc="-10" dirty="0">
                <a:latin typeface="Arial"/>
                <a:cs typeface="Arial"/>
              </a:rPr>
              <a:t>the</a:t>
            </a:r>
            <a:r>
              <a:rPr sz="2070" spc="26" dirty="0">
                <a:latin typeface="Arial"/>
                <a:cs typeface="Arial"/>
              </a:rPr>
              <a:t> </a:t>
            </a:r>
            <a:r>
              <a:rPr sz="2070" spc="-16" dirty="0">
                <a:latin typeface="Arial"/>
                <a:cs typeface="Arial"/>
              </a:rPr>
              <a:t>same</a:t>
            </a:r>
            <a:r>
              <a:rPr sz="2070" spc="26" dirty="0">
                <a:latin typeface="Arial"/>
                <a:cs typeface="Arial"/>
              </a:rPr>
              <a:t> </a:t>
            </a:r>
            <a:r>
              <a:rPr sz="2070" spc="-16" dirty="0">
                <a:latin typeface="Arial"/>
                <a:cs typeface="Arial"/>
              </a:rPr>
              <a:t>as</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previously</a:t>
            </a:r>
            <a:r>
              <a:rPr sz="2070" spc="26" dirty="0">
                <a:latin typeface="Arial"/>
                <a:cs typeface="Arial"/>
              </a:rPr>
              <a:t> </a:t>
            </a:r>
            <a:r>
              <a:rPr sz="2070" spc="-10" dirty="0">
                <a:latin typeface="Arial"/>
                <a:cs typeface="Arial"/>
              </a:rPr>
              <a:t>discussed</a:t>
            </a:r>
            <a:r>
              <a:rPr sz="2070" spc="26" dirty="0">
                <a:latin typeface="Arial"/>
                <a:cs typeface="Arial"/>
              </a:rPr>
              <a:t> </a:t>
            </a:r>
            <a:r>
              <a:rPr sz="2070" spc="-10" dirty="0">
                <a:latin typeface="Arial"/>
                <a:cs typeface="Arial"/>
              </a:rPr>
              <a:t>three distributions.</a:t>
            </a:r>
            <a:r>
              <a:rPr sz="2070" dirty="0">
                <a:latin typeface="Arial"/>
                <a:cs typeface="Arial"/>
              </a:rPr>
              <a:t> </a:t>
            </a:r>
            <a:r>
              <a:rPr sz="2070" spc="-233" dirty="0">
                <a:latin typeface="Arial"/>
                <a:cs typeface="Arial"/>
              </a:rPr>
              <a:t> </a:t>
            </a:r>
            <a:r>
              <a:rPr sz="2070" spc="-16" dirty="0">
                <a:latin typeface="Arial"/>
                <a:cs typeface="Arial"/>
              </a:rPr>
              <a:t>See</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help</a:t>
            </a:r>
            <a:r>
              <a:rPr sz="2070" spc="47" dirty="0">
                <a:latin typeface="Arial"/>
                <a:cs typeface="Arial"/>
              </a:rPr>
              <a:t> </a:t>
            </a:r>
            <a:r>
              <a:rPr sz="2070" spc="-10" dirty="0">
                <a:latin typeface="Arial"/>
                <a:cs typeface="Arial"/>
              </a:rPr>
              <a:t>for</a:t>
            </a:r>
            <a:r>
              <a:rPr sz="2070" spc="47" dirty="0">
                <a:latin typeface="Arial"/>
                <a:cs typeface="Arial"/>
              </a:rPr>
              <a:t> </a:t>
            </a:r>
            <a:r>
              <a:rPr sz="2070" spc="-16" dirty="0">
                <a:latin typeface="Arial"/>
                <a:cs typeface="Arial"/>
              </a:rPr>
              <a:t>more</a:t>
            </a:r>
            <a:r>
              <a:rPr sz="2070" spc="47" dirty="0">
                <a:latin typeface="Arial"/>
                <a:cs typeface="Arial"/>
              </a:rPr>
              <a:t> </a:t>
            </a:r>
            <a:r>
              <a:rPr sz="2070" spc="-10" dirty="0">
                <a:latin typeface="Arial"/>
                <a:cs typeface="Arial"/>
              </a:rPr>
              <a:t>information.</a:t>
            </a:r>
            <a:endParaRPr sz="2070" dirty="0">
              <a:latin typeface="Arial"/>
              <a:cs typeface="Arial"/>
            </a:endParaRPr>
          </a:p>
          <a:p>
            <a:pPr marL="13143">
              <a:spcBef>
                <a:spcPts val="1640"/>
              </a:spcBef>
            </a:pPr>
            <a:r>
              <a:rPr sz="2070" b="1" spc="-10" dirty="0">
                <a:solidFill>
                  <a:srgbClr val="0066FF"/>
                </a:solidFill>
                <a:latin typeface="Arial"/>
                <a:cs typeface="Arial"/>
              </a:rPr>
              <a:t>Probability</a:t>
            </a:r>
            <a:r>
              <a:rPr sz="2070" b="1" spc="83" dirty="0">
                <a:solidFill>
                  <a:srgbClr val="0066FF"/>
                </a:solidFill>
                <a:latin typeface="Arial"/>
                <a:cs typeface="Arial"/>
              </a:rPr>
              <a:t> </a:t>
            </a:r>
            <a:r>
              <a:rPr sz="2070" b="1" spc="-10" dirty="0">
                <a:solidFill>
                  <a:srgbClr val="0066FF"/>
                </a:solidFill>
                <a:latin typeface="Arial"/>
                <a:cs typeface="Arial"/>
              </a:rPr>
              <a:t>Distributions:</a:t>
            </a:r>
            <a:endParaRPr sz="2070" dirty="0">
              <a:latin typeface="Arial"/>
              <a:cs typeface="Arial"/>
            </a:endParaRPr>
          </a:p>
          <a:p>
            <a:pPr marL="536901" indent="-523758">
              <a:spcBef>
                <a:spcPts val="833"/>
              </a:spcBef>
              <a:buFont typeface="Arial"/>
              <a:buChar char="•"/>
              <a:tabLst>
                <a:tab pos="536901" algn="l"/>
              </a:tabLst>
            </a:pPr>
            <a:r>
              <a:rPr sz="2070" b="1" spc="-16" dirty="0">
                <a:solidFill>
                  <a:srgbClr val="0066FF"/>
                </a:solidFill>
                <a:latin typeface="Arial"/>
                <a:cs typeface="Arial"/>
              </a:rPr>
              <a:t>Beta</a:t>
            </a:r>
            <a:r>
              <a:rPr sz="2070" b="1" spc="98" dirty="0">
                <a:solidFill>
                  <a:srgbClr val="0066FF"/>
                </a:solidFill>
                <a:latin typeface="Arial"/>
                <a:cs typeface="Arial"/>
              </a:rPr>
              <a:t> </a:t>
            </a:r>
            <a:r>
              <a:rPr sz="2070" spc="-10" dirty="0">
                <a:latin typeface="Arial"/>
                <a:cs typeface="Arial"/>
              </a:rPr>
              <a:t>(</a:t>
            </a:r>
            <a:r>
              <a:rPr sz="1656" spc="-10" dirty="0">
                <a:latin typeface="Courier New"/>
                <a:cs typeface="Courier New"/>
              </a:rPr>
              <a:t>z_bet</a:t>
            </a:r>
            <a:r>
              <a:rPr sz="1656" spc="-16" dirty="0">
                <a:latin typeface="Courier New"/>
                <a:cs typeface="Courier New"/>
              </a:rPr>
              <a:t>a</a:t>
            </a:r>
            <a:r>
              <a:rPr sz="2070" spc="-10" dirty="0">
                <a:latin typeface="Arial"/>
                <a:cs typeface="Arial"/>
              </a:rPr>
              <a:t>)</a:t>
            </a:r>
            <a:endParaRPr sz="2277" dirty="0"/>
          </a:p>
          <a:p>
            <a:pPr marL="536901" indent="-523758">
              <a:buFont typeface="Arial"/>
              <a:buChar char="•"/>
              <a:tabLst>
                <a:tab pos="536901" algn="l"/>
              </a:tabLst>
            </a:pPr>
            <a:r>
              <a:rPr sz="2070" b="1" spc="-16" dirty="0">
                <a:solidFill>
                  <a:srgbClr val="0066FF"/>
                </a:solidFill>
                <a:latin typeface="Arial"/>
                <a:cs typeface="Arial"/>
              </a:rPr>
              <a:t>Binomial</a:t>
            </a:r>
            <a:r>
              <a:rPr sz="2070" b="1" spc="88" dirty="0">
                <a:solidFill>
                  <a:srgbClr val="0066FF"/>
                </a:solidFill>
                <a:latin typeface="Arial"/>
                <a:cs typeface="Arial"/>
              </a:rPr>
              <a:t> </a:t>
            </a:r>
            <a:r>
              <a:rPr sz="2070" spc="-10" dirty="0">
                <a:latin typeface="Arial"/>
                <a:cs typeface="Arial"/>
              </a:rPr>
              <a:t>(</a:t>
            </a:r>
            <a:r>
              <a:rPr sz="1656" spc="-10" dirty="0">
                <a:latin typeface="Courier New"/>
                <a:cs typeface="Courier New"/>
              </a:rPr>
              <a:t>z_binomia</a:t>
            </a:r>
            <a:r>
              <a:rPr sz="1656" spc="-16" dirty="0">
                <a:latin typeface="Courier New"/>
                <a:cs typeface="Courier New"/>
              </a:rPr>
              <a:t>l</a:t>
            </a:r>
            <a:r>
              <a:rPr sz="2070" spc="-10" dirty="0">
                <a:latin typeface="Arial"/>
                <a:cs typeface="Arial"/>
              </a:rPr>
              <a:t>)</a:t>
            </a:r>
            <a:endParaRPr sz="2277" dirty="0"/>
          </a:p>
          <a:p>
            <a:pPr marL="536901" indent="-523758">
              <a:buFont typeface="Arial"/>
              <a:buChar char="•"/>
              <a:tabLst>
                <a:tab pos="536901" algn="l"/>
              </a:tabLst>
            </a:pPr>
            <a:r>
              <a:rPr sz="2070" b="1" spc="-16" dirty="0">
                <a:solidFill>
                  <a:srgbClr val="0066FF"/>
                </a:solidFill>
                <a:latin typeface="Arial"/>
                <a:cs typeface="Arial"/>
              </a:rPr>
              <a:t>Cauchy</a:t>
            </a:r>
            <a:r>
              <a:rPr sz="2070" b="1" spc="41" dirty="0">
                <a:solidFill>
                  <a:srgbClr val="0066FF"/>
                </a:solidFill>
                <a:latin typeface="Arial"/>
                <a:cs typeface="Arial"/>
              </a:rPr>
              <a:t> </a:t>
            </a:r>
            <a:r>
              <a:rPr sz="2070" spc="-10" dirty="0">
                <a:latin typeface="Arial"/>
                <a:cs typeface="Arial"/>
              </a:rPr>
              <a:t>(</a:t>
            </a:r>
            <a:r>
              <a:rPr sz="1656" spc="-10" dirty="0">
                <a:latin typeface="Courier New"/>
                <a:cs typeface="Courier New"/>
              </a:rPr>
              <a:t>z_cauch</a:t>
            </a:r>
            <a:r>
              <a:rPr sz="1656" spc="-16" dirty="0">
                <a:latin typeface="Courier New"/>
                <a:cs typeface="Courier New"/>
              </a:rPr>
              <a:t>y</a:t>
            </a:r>
            <a:r>
              <a:rPr sz="2070" spc="-10" dirty="0">
                <a:latin typeface="Arial"/>
                <a:cs typeface="Arial"/>
              </a:rPr>
              <a:t>)</a:t>
            </a:r>
            <a:r>
              <a:rPr sz="2070" spc="41" dirty="0">
                <a:latin typeface="Arial"/>
                <a:cs typeface="Arial"/>
              </a:rPr>
              <a:t> </a:t>
            </a:r>
            <a:endParaRPr sz="2277" dirty="0"/>
          </a:p>
          <a:p>
            <a:pPr marL="536901" indent="-523758">
              <a:buFont typeface="Arial"/>
              <a:buChar char="•"/>
              <a:tabLst>
                <a:tab pos="536901" algn="l"/>
              </a:tabLst>
            </a:pPr>
            <a:r>
              <a:rPr sz="2070" b="1" spc="-16" dirty="0">
                <a:solidFill>
                  <a:srgbClr val="0066FF"/>
                </a:solidFill>
                <a:latin typeface="Arial"/>
                <a:cs typeface="Arial"/>
              </a:rPr>
              <a:t>Erlang</a:t>
            </a:r>
            <a:r>
              <a:rPr sz="2070" b="1" spc="93" dirty="0">
                <a:solidFill>
                  <a:srgbClr val="0066FF"/>
                </a:solidFill>
                <a:latin typeface="Arial"/>
                <a:cs typeface="Arial"/>
              </a:rPr>
              <a:t> </a:t>
            </a:r>
            <a:r>
              <a:rPr sz="2070" spc="-10" dirty="0">
                <a:latin typeface="Arial"/>
                <a:cs typeface="Arial"/>
              </a:rPr>
              <a:t>(</a:t>
            </a:r>
            <a:r>
              <a:rPr sz="1656" spc="-10" dirty="0">
                <a:latin typeface="Courier New"/>
                <a:cs typeface="Courier New"/>
              </a:rPr>
              <a:t>z_erlan</a:t>
            </a:r>
            <a:r>
              <a:rPr sz="1656" spc="-16" dirty="0">
                <a:latin typeface="Courier New"/>
                <a:cs typeface="Courier New"/>
              </a:rPr>
              <a:t>g</a:t>
            </a:r>
            <a:r>
              <a:rPr sz="2070" spc="-10" dirty="0">
                <a:latin typeface="Arial"/>
                <a:cs typeface="Arial"/>
              </a:rPr>
              <a:t>)</a:t>
            </a:r>
            <a:endParaRPr sz="2277" dirty="0"/>
          </a:p>
          <a:p>
            <a:pPr marL="536901" indent="-523758">
              <a:buFont typeface="Arial"/>
              <a:buChar char="•"/>
              <a:tabLst>
                <a:tab pos="536901" algn="l"/>
              </a:tabLst>
            </a:pPr>
            <a:r>
              <a:rPr sz="2070" b="1" spc="-16" dirty="0">
                <a:solidFill>
                  <a:srgbClr val="0066FF"/>
                </a:solidFill>
                <a:latin typeface="Arial"/>
                <a:cs typeface="Arial"/>
              </a:rPr>
              <a:t>Frechet</a:t>
            </a:r>
            <a:r>
              <a:rPr sz="2070" b="1" spc="36" dirty="0">
                <a:solidFill>
                  <a:srgbClr val="0066FF"/>
                </a:solidFill>
                <a:latin typeface="Arial"/>
                <a:cs typeface="Arial"/>
              </a:rPr>
              <a:t> </a:t>
            </a:r>
            <a:r>
              <a:rPr sz="2070" spc="-10" dirty="0">
                <a:latin typeface="Arial"/>
                <a:cs typeface="Arial"/>
              </a:rPr>
              <a:t>(</a:t>
            </a:r>
            <a:r>
              <a:rPr sz="1656" spc="-10" dirty="0">
                <a:latin typeface="Courier New"/>
                <a:cs typeface="Courier New"/>
              </a:rPr>
              <a:t>z_freche</a:t>
            </a:r>
            <a:r>
              <a:rPr sz="1656" spc="-16" dirty="0">
                <a:latin typeface="Courier New"/>
                <a:cs typeface="Courier New"/>
              </a:rPr>
              <a:t>t</a:t>
            </a:r>
            <a:r>
              <a:rPr sz="2070" spc="-10" dirty="0">
                <a:latin typeface="Arial"/>
                <a:cs typeface="Arial"/>
              </a:rPr>
              <a:t>)</a:t>
            </a:r>
            <a:endParaRPr sz="2277" dirty="0"/>
          </a:p>
          <a:p>
            <a:pPr marL="536901" indent="-523758">
              <a:buFont typeface="Arial"/>
              <a:buChar char="•"/>
              <a:tabLst>
                <a:tab pos="536901" algn="l"/>
              </a:tabLst>
            </a:pPr>
            <a:r>
              <a:rPr sz="2070" b="1" spc="-16" dirty="0">
                <a:solidFill>
                  <a:srgbClr val="0066FF"/>
                </a:solidFill>
                <a:latin typeface="Arial"/>
                <a:cs typeface="Arial"/>
              </a:rPr>
              <a:t>Gamma</a:t>
            </a:r>
            <a:r>
              <a:rPr sz="2070" b="1" spc="93" dirty="0">
                <a:solidFill>
                  <a:srgbClr val="0066FF"/>
                </a:solidFill>
                <a:latin typeface="Arial"/>
                <a:cs typeface="Arial"/>
              </a:rPr>
              <a:t> </a:t>
            </a:r>
            <a:r>
              <a:rPr sz="2070" spc="-10" dirty="0">
                <a:latin typeface="Arial"/>
                <a:cs typeface="Arial"/>
              </a:rPr>
              <a:t>(</a:t>
            </a:r>
            <a:r>
              <a:rPr sz="1656" spc="-10" dirty="0">
                <a:latin typeface="Courier New"/>
                <a:cs typeface="Courier New"/>
              </a:rPr>
              <a:t>z_gamm</a:t>
            </a:r>
            <a:r>
              <a:rPr sz="1656" spc="-16" dirty="0">
                <a:latin typeface="Courier New"/>
                <a:cs typeface="Courier New"/>
              </a:rPr>
              <a:t>a</a:t>
            </a:r>
            <a:r>
              <a:rPr sz="2070" spc="-10" dirty="0">
                <a:latin typeface="Arial"/>
                <a:cs typeface="Arial"/>
              </a:rPr>
              <a:t>)</a:t>
            </a:r>
            <a:endParaRPr sz="2277" dirty="0"/>
          </a:p>
          <a:p>
            <a:pPr marL="536901" indent="-523758">
              <a:buFont typeface="Arial"/>
              <a:buChar char="•"/>
              <a:tabLst>
                <a:tab pos="536901" algn="l"/>
              </a:tabLst>
            </a:pPr>
            <a:r>
              <a:rPr sz="2070" b="1" spc="-16" dirty="0">
                <a:solidFill>
                  <a:srgbClr val="0066FF"/>
                </a:solidFill>
                <a:latin typeface="Arial"/>
                <a:cs typeface="Arial"/>
              </a:rPr>
              <a:t>Geometric</a:t>
            </a:r>
            <a:r>
              <a:rPr sz="2070" b="1" spc="88" dirty="0">
                <a:solidFill>
                  <a:srgbClr val="0066FF"/>
                </a:solidFill>
                <a:latin typeface="Arial"/>
                <a:cs typeface="Arial"/>
              </a:rPr>
              <a:t> </a:t>
            </a:r>
            <a:r>
              <a:rPr sz="2070" spc="-10" dirty="0">
                <a:latin typeface="Arial"/>
                <a:cs typeface="Arial"/>
              </a:rPr>
              <a:t>(</a:t>
            </a:r>
            <a:r>
              <a:rPr sz="1656" spc="-10" dirty="0">
                <a:latin typeface="Courier New"/>
                <a:cs typeface="Courier New"/>
              </a:rPr>
              <a:t>z_geo</a:t>
            </a:r>
            <a:r>
              <a:rPr sz="1656" spc="-16" dirty="0">
                <a:latin typeface="Courier New"/>
                <a:cs typeface="Courier New"/>
              </a:rPr>
              <a:t>m</a:t>
            </a:r>
            <a:r>
              <a:rPr sz="2070" spc="-10" dirty="0">
                <a:latin typeface="Arial"/>
                <a:cs typeface="Arial"/>
              </a:rPr>
              <a:t>)</a:t>
            </a:r>
            <a:endParaRPr lang="de-DE" sz="2070" spc="-10" dirty="0">
              <a:latin typeface="Arial"/>
              <a:cs typeface="Arial"/>
            </a:endParaRPr>
          </a:p>
          <a:p>
            <a:pPr marL="536901" indent="-523758">
              <a:buFont typeface="Arial"/>
              <a:buChar char="•"/>
              <a:tabLst>
                <a:tab pos="536901" algn="l"/>
              </a:tabLst>
            </a:pPr>
            <a:r>
              <a:rPr lang="de-DE" sz="2070" b="1" spc="-16" dirty="0">
                <a:solidFill>
                  <a:srgbClr val="0066FF"/>
                </a:solidFill>
                <a:cs typeface="Arial"/>
              </a:rPr>
              <a:t>Gumbel</a:t>
            </a:r>
            <a:r>
              <a:rPr lang="de-DE" sz="2070" b="1" spc="41" dirty="0">
                <a:solidFill>
                  <a:srgbClr val="0066FF"/>
                </a:solidFill>
                <a:cs typeface="Arial"/>
              </a:rPr>
              <a:t> </a:t>
            </a:r>
            <a:r>
              <a:rPr lang="de-DE" sz="2070" spc="-10" dirty="0">
                <a:cs typeface="Arial"/>
              </a:rPr>
              <a:t>(</a:t>
            </a:r>
            <a:r>
              <a:rPr lang="de-DE" sz="1656" spc="-10" dirty="0" err="1">
                <a:latin typeface="Courier New"/>
                <a:cs typeface="Courier New"/>
              </a:rPr>
              <a:t>z_gumbe</a:t>
            </a:r>
            <a:r>
              <a:rPr lang="de-DE" sz="1656" spc="-16" dirty="0" err="1">
                <a:latin typeface="Courier New"/>
                <a:cs typeface="Courier New"/>
              </a:rPr>
              <a:t>l</a:t>
            </a:r>
            <a:r>
              <a:rPr lang="de-DE" sz="2070" spc="-10" dirty="0">
                <a:cs typeface="Arial"/>
              </a:rPr>
              <a:t>)</a:t>
            </a:r>
            <a:endParaRPr lang="de-DE" sz="2173" dirty="0"/>
          </a:p>
          <a:p>
            <a:pPr marL="536901" indent="-523758">
              <a:buFont typeface="Arial"/>
              <a:buChar char="•"/>
              <a:tabLst>
                <a:tab pos="536901" algn="l"/>
              </a:tabLst>
            </a:pPr>
            <a:r>
              <a:rPr lang="de-DE" sz="2070" b="1" spc="-16" dirty="0" err="1">
                <a:solidFill>
                  <a:srgbClr val="0066FF"/>
                </a:solidFill>
                <a:cs typeface="Arial"/>
              </a:rPr>
              <a:t>Hypergeometric</a:t>
            </a:r>
            <a:r>
              <a:rPr lang="de-DE" sz="2070" b="1" spc="72" dirty="0">
                <a:solidFill>
                  <a:srgbClr val="0066FF"/>
                </a:solidFill>
                <a:cs typeface="Arial"/>
              </a:rPr>
              <a:t> </a:t>
            </a:r>
            <a:r>
              <a:rPr lang="de-DE" sz="2070" spc="-10" dirty="0">
                <a:cs typeface="Arial"/>
              </a:rPr>
              <a:t>(</a:t>
            </a:r>
            <a:r>
              <a:rPr lang="de-DE" sz="1656" spc="-10" dirty="0" err="1">
                <a:latin typeface="Courier New"/>
                <a:cs typeface="Courier New"/>
              </a:rPr>
              <a:t>z_hypgeo</a:t>
            </a:r>
            <a:r>
              <a:rPr lang="de-DE" sz="1656" spc="-16" dirty="0" err="1">
                <a:latin typeface="Courier New"/>
                <a:cs typeface="Courier New"/>
              </a:rPr>
              <a:t>m</a:t>
            </a:r>
            <a:r>
              <a:rPr lang="de-DE" sz="2070" spc="-10" dirty="0">
                <a:cs typeface="Arial"/>
              </a:rPr>
              <a:t>)</a:t>
            </a:r>
            <a:endParaRPr lang="de-DE" sz="2173" dirty="0"/>
          </a:p>
          <a:p>
            <a:pPr marL="536901" indent="-523758">
              <a:buFont typeface="Arial"/>
              <a:buChar char="•"/>
              <a:tabLst>
                <a:tab pos="536901" algn="l"/>
              </a:tabLst>
            </a:pPr>
            <a:r>
              <a:rPr lang="de-DE" sz="2070" b="1" spc="-16" dirty="0">
                <a:solidFill>
                  <a:srgbClr val="0066FF"/>
                </a:solidFill>
                <a:cs typeface="Arial"/>
              </a:rPr>
              <a:t>Laplace</a:t>
            </a:r>
            <a:r>
              <a:rPr lang="de-DE" sz="2070" b="1" spc="36" dirty="0">
                <a:solidFill>
                  <a:srgbClr val="0066FF"/>
                </a:solidFill>
                <a:cs typeface="Arial"/>
              </a:rPr>
              <a:t> </a:t>
            </a:r>
            <a:r>
              <a:rPr lang="de-DE" sz="2070" spc="-10" dirty="0">
                <a:cs typeface="Arial"/>
              </a:rPr>
              <a:t>(</a:t>
            </a:r>
            <a:r>
              <a:rPr lang="de-DE" sz="1656" spc="-10" dirty="0" err="1">
                <a:latin typeface="Courier New"/>
                <a:cs typeface="Courier New"/>
              </a:rPr>
              <a:t>z_laplac</a:t>
            </a:r>
            <a:r>
              <a:rPr lang="de-DE" sz="1656" spc="-16" dirty="0" err="1">
                <a:latin typeface="Courier New"/>
                <a:cs typeface="Courier New"/>
              </a:rPr>
              <a:t>e</a:t>
            </a:r>
            <a:r>
              <a:rPr lang="de-DE" sz="2070" spc="-10" dirty="0">
                <a:cs typeface="Arial"/>
              </a:rPr>
              <a:t>)</a:t>
            </a:r>
            <a:endParaRPr lang="de-DE" sz="2173" dirty="0"/>
          </a:p>
          <a:p>
            <a:pPr marL="536901" indent="-523758">
              <a:buFont typeface="Arial"/>
              <a:buChar char="•"/>
              <a:tabLst>
                <a:tab pos="536901" algn="l"/>
              </a:tabLst>
            </a:pPr>
            <a:endParaRPr sz="2070" dirty="0">
              <a:latin typeface="Arial"/>
              <a:cs typeface="Arial"/>
            </a:endParaRPr>
          </a:p>
        </p:txBody>
      </p:sp>
      <p:sp>
        <p:nvSpPr>
          <p:cNvPr id="3" name="object 2"/>
          <p:cNvSpPr txBox="1"/>
          <p:nvPr/>
        </p:nvSpPr>
        <p:spPr>
          <a:xfrm>
            <a:off x="5040547" y="3240286"/>
            <a:ext cx="4810534" cy="3296737"/>
          </a:xfrm>
          <a:prstGeom prst="rect">
            <a:avLst/>
          </a:prstGeom>
        </p:spPr>
        <p:txBody>
          <a:bodyPr vert="horz" wrap="square" lIns="0" tIns="0" rIns="0" bIns="0" rtlCol="0">
            <a:spAutoFit/>
          </a:bodyPr>
          <a:lstStyle/>
          <a:p>
            <a:pPr marL="536901" indent="-523758">
              <a:buFont typeface="Arial"/>
              <a:buChar char="•"/>
              <a:tabLst>
                <a:tab pos="536901" algn="l"/>
              </a:tabLst>
            </a:pPr>
            <a:r>
              <a:rPr sz="2070" b="1" spc="-16" dirty="0">
                <a:solidFill>
                  <a:srgbClr val="0066FF"/>
                </a:solidFill>
                <a:latin typeface="Arial"/>
                <a:cs typeface="Arial"/>
              </a:rPr>
              <a:t>Log</a:t>
            </a:r>
            <a:r>
              <a:rPr sz="2070" b="1" spc="21" dirty="0">
                <a:solidFill>
                  <a:srgbClr val="0066FF"/>
                </a:solidFill>
                <a:latin typeface="Arial"/>
                <a:cs typeface="Arial"/>
              </a:rPr>
              <a:t> </a:t>
            </a:r>
            <a:r>
              <a:rPr sz="2070" b="1" spc="-10" dirty="0">
                <a:solidFill>
                  <a:srgbClr val="0066FF"/>
                </a:solidFill>
                <a:latin typeface="Arial"/>
                <a:cs typeface="Arial"/>
              </a:rPr>
              <a:t>Logistic</a:t>
            </a:r>
            <a:r>
              <a:rPr sz="2070" b="1" spc="21" dirty="0">
                <a:solidFill>
                  <a:srgbClr val="0066FF"/>
                </a:solidFill>
                <a:latin typeface="Arial"/>
                <a:cs typeface="Arial"/>
              </a:rPr>
              <a:t> </a:t>
            </a:r>
            <a:r>
              <a:rPr sz="2070" spc="-10" dirty="0">
                <a:latin typeface="Arial"/>
                <a:cs typeface="Arial"/>
              </a:rPr>
              <a:t>(</a:t>
            </a:r>
            <a:r>
              <a:rPr sz="1656" spc="-10" dirty="0">
                <a:latin typeface="Courier New"/>
                <a:cs typeface="Courier New"/>
              </a:rPr>
              <a:t>z_loglogisti</a:t>
            </a:r>
            <a:r>
              <a:rPr sz="1656" spc="-16" dirty="0">
                <a:latin typeface="Courier New"/>
                <a:cs typeface="Courier New"/>
              </a:rPr>
              <a:t>c</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Log</a:t>
            </a:r>
            <a:r>
              <a:rPr sz="2070" b="1" spc="83" dirty="0">
                <a:solidFill>
                  <a:srgbClr val="0066FF"/>
                </a:solidFill>
                <a:latin typeface="Arial"/>
                <a:cs typeface="Arial"/>
              </a:rPr>
              <a:t> </a:t>
            </a:r>
            <a:r>
              <a:rPr sz="2070" b="1" spc="-16" dirty="0">
                <a:solidFill>
                  <a:srgbClr val="0066FF"/>
                </a:solidFill>
                <a:latin typeface="Arial"/>
                <a:cs typeface="Arial"/>
              </a:rPr>
              <a:t>Normal</a:t>
            </a:r>
            <a:r>
              <a:rPr sz="2070" b="1" spc="83" dirty="0">
                <a:solidFill>
                  <a:srgbClr val="0066FF"/>
                </a:solidFill>
                <a:latin typeface="Arial"/>
                <a:cs typeface="Arial"/>
              </a:rPr>
              <a:t> </a:t>
            </a:r>
            <a:r>
              <a:rPr sz="2070" spc="-10" dirty="0">
                <a:latin typeface="Arial"/>
                <a:cs typeface="Arial"/>
              </a:rPr>
              <a:t>(</a:t>
            </a:r>
            <a:r>
              <a:rPr sz="1656" spc="-10" dirty="0">
                <a:latin typeface="Courier New"/>
                <a:cs typeface="Courier New"/>
              </a:rPr>
              <a:t>z_lognor</a:t>
            </a:r>
            <a:r>
              <a:rPr sz="1656" spc="-16" dirty="0">
                <a:latin typeface="Courier New"/>
                <a:cs typeface="Courier New"/>
              </a:rPr>
              <a:t>m</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Negative</a:t>
            </a:r>
            <a:r>
              <a:rPr sz="2070" b="1" spc="67" dirty="0">
                <a:solidFill>
                  <a:srgbClr val="0066FF"/>
                </a:solidFill>
                <a:latin typeface="Arial"/>
                <a:cs typeface="Arial"/>
              </a:rPr>
              <a:t> </a:t>
            </a:r>
            <a:r>
              <a:rPr sz="2070" b="1" spc="-16" dirty="0">
                <a:solidFill>
                  <a:srgbClr val="0066FF"/>
                </a:solidFill>
                <a:latin typeface="Arial"/>
                <a:cs typeface="Arial"/>
              </a:rPr>
              <a:t>Exponential</a:t>
            </a:r>
            <a:r>
              <a:rPr sz="2070" b="1" spc="67" dirty="0">
                <a:solidFill>
                  <a:srgbClr val="0066FF"/>
                </a:solidFill>
                <a:latin typeface="Arial"/>
                <a:cs typeface="Arial"/>
              </a:rPr>
              <a:t> </a:t>
            </a:r>
            <a:r>
              <a:rPr sz="2070" spc="-10" dirty="0">
                <a:latin typeface="Arial"/>
                <a:cs typeface="Arial"/>
              </a:rPr>
              <a:t>(</a:t>
            </a:r>
            <a:r>
              <a:rPr sz="1656" spc="-10" dirty="0">
                <a:latin typeface="Courier New"/>
                <a:cs typeface="Courier New"/>
              </a:rPr>
              <a:t>z_negex</a:t>
            </a:r>
            <a:r>
              <a:rPr sz="1656" spc="-16" dirty="0">
                <a:latin typeface="Courier New"/>
                <a:cs typeface="Courier New"/>
              </a:rPr>
              <a:t>p</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Normal</a:t>
            </a:r>
            <a:r>
              <a:rPr sz="2070" b="1" spc="93" dirty="0">
                <a:solidFill>
                  <a:srgbClr val="0066FF"/>
                </a:solidFill>
                <a:latin typeface="Arial"/>
                <a:cs typeface="Arial"/>
              </a:rPr>
              <a:t> </a:t>
            </a:r>
            <a:r>
              <a:rPr sz="2070" spc="-10" dirty="0">
                <a:latin typeface="Arial"/>
                <a:cs typeface="Arial"/>
              </a:rPr>
              <a:t>(</a:t>
            </a:r>
            <a:r>
              <a:rPr sz="1656" spc="-10" dirty="0">
                <a:latin typeface="Courier New"/>
                <a:cs typeface="Courier New"/>
              </a:rPr>
              <a:t>z_norma</a:t>
            </a:r>
            <a:r>
              <a:rPr sz="1656" spc="-16" dirty="0">
                <a:latin typeface="Courier New"/>
                <a:cs typeface="Courier New"/>
              </a:rPr>
              <a:t>l</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Para</a:t>
            </a:r>
            <a:r>
              <a:rPr sz="2070" b="1" spc="21" dirty="0">
                <a:solidFill>
                  <a:srgbClr val="0066FF"/>
                </a:solidFill>
                <a:latin typeface="Arial"/>
                <a:cs typeface="Arial"/>
              </a:rPr>
              <a:t> </a:t>
            </a:r>
            <a:r>
              <a:rPr sz="2070" b="1" spc="-10" dirty="0">
                <a:solidFill>
                  <a:srgbClr val="0066FF"/>
                </a:solidFill>
                <a:latin typeface="Arial"/>
                <a:cs typeface="Arial"/>
              </a:rPr>
              <a:t>Logistic</a:t>
            </a:r>
            <a:r>
              <a:rPr sz="2070" b="1" spc="21" dirty="0">
                <a:solidFill>
                  <a:srgbClr val="0066FF"/>
                </a:solidFill>
                <a:latin typeface="Arial"/>
                <a:cs typeface="Arial"/>
              </a:rPr>
              <a:t> </a:t>
            </a:r>
            <a:r>
              <a:rPr sz="2070" spc="-10" dirty="0">
                <a:latin typeface="Arial"/>
                <a:cs typeface="Arial"/>
              </a:rPr>
              <a:t>(</a:t>
            </a:r>
            <a:r>
              <a:rPr sz="1656" spc="-10" dirty="0">
                <a:latin typeface="Courier New"/>
                <a:cs typeface="Courier New"/>
              </a:rPr>
              <a:t>z_paralogisti</a:t>
            </a:r>
            <a:r>
              <a:rPr sz="1656" spc="-16" dirty="0">
                <a:latin typeface="Courier New"/>
                <a:cs typeface="Courier New"/>
              </a:rPr>
              <a:t>c</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Pareto</a:t>
            </a:r>
            <a:r>
              <a:rPr sz="2070" b="1" spc="41" dirty="0">
                <a:solidFill>
                  <a:srgbClr val="0066FF"/>
                </a:solidFill>
                <a:latin typeface="Arial"/>
                <a:cs typeface="Arial"/>
              </a:rPr>
              <a:t> </a:t>
            </a:r>
            <a:r>
              <a:rPr sz="2070" spc="-10" dirty="0">
                <a:latin typeface="Arial"/>
                <a:cs typeface="Arial"/>
              </a:rPr>
              <a:t>(</a:t>
            </a:r>
            <a:r>
              <a:rPr sz="1656" spc="-10" dirty="0">
                <a:latin typeface="Courier New"/>
                <a:cs typeface="Courier New"/>
              </a:rPr>
              <a:t>z_paret</a:t>
            </a:r>
            <a:r>
              <a:rPr sz="1656" spc="-16" dirty="0">
                <a:latin typeface="Courier New"/>
                <a:cs typeface="Courier New"/>
              </a:rPr>
              <a:t>o</a:t>
            </a:r>
            <a:r>
              <a:rPr sz="2070" spc="-10" dirty="0">
                <a:latin typeface="Arial"/>
                <a:cs typeface="Arial"/>
              </a:rPr>
              <a:t>)</a:t>
            </a:r>
            <a:endParaRPr sz="2173" dirty="0"/>
          </a:p>
          <a:p>
            <a:pPr marL="536901" indent="-523758">
              <a:buFont typeface="Arial"/>
              <a:buChar char="•"/>
              <a:tabLst>
                <a:tab pos="536901" algn="l"/>
              </a:tabLst>
            </a:pPr>
            <a:r>
              <a:rPr sz="2070" b="1" spc="-16" dirty="0">
                <a:solidFill>
                  <a:srgbClr val="0066FF"/>
                </a:solidFill>
                <a:latin typeface="Arial"/>
                <a:cs typeface="Arial"/>
              </a:rPr>
              <a:t>Poisson</a:t>
            </a:r>
            <a:r>
              <a:rPr sz="2070" b="1" spc="88" dirty="0">
                <a:solidFill>
                  <a:srgbClr val="0066FF"/>
                </a:solidFill>
                <a:latin typeface="Arial"/>
                <a:cs typeface="Arial"/>
              </a:rPr>
              <a:t> </a:t>
            </a:r>
            <a:r>
              <a:rPr sz="2070" spc="-10" dirty="0">
                <a:latin typeface="Arial"/>
                <a:cs typeface="Arial"/>
              </a:rPr>
              <a:t>(</a:t>
            </a:r>
            <a:r>
              <a:rPr sz="1656" spc="-10" dirty="0">
                <a:latin typeface="Courier New"/>
                <a:cs typeface="Courier New"/>
              </a:rPr>
              <a:t>z_poisso</a:t>
            </a:r>
            <a:r>
              <a:rPr sz="1656" spc="-16" dirty="0">
                <a:latin typeface="Courier New"/>
                <a:cs typeface="Courier New"/>
              </a:rPr>
              <a:t>n</a:t>
            </a:r>
            <a:r>
              <a:rPr sz="2070" spc="-10" dirty="0">
                <a:latin typeface="Arial"/>
                <a:cs typeface="Arial"/>
              </a:rPr>
              <a:t>)</a:t>
            </a:r>
            <a:endParaRPr sz="2173" dirty="0"/>
          </a:p>
          <a:p>
            <a:pPr marL="536901" indent="-523758">
              <a:buFont typeface="Arial"/>
              <a:buChar char="•"/>
              <a:tabLst>
                <a:tab pos="536901" algn="l"/>
              </a:tabLst>
            </a:pPr>
            <a:r>
              <a:rPr sz="2070" b="1" spc="-129" dirty="0">
                <a:solidFill>
                  <a:srgbClr val="0066FF"/>
                </a:solidFill>
                <a:latin typeface="Arial"/>
                <a:cs typeface="Arial"/>
              </a:rPr>
              <a:t>T</a:t>
            </a:r>
            <a:r>
              <a:rPr sz="2070" b="1" spc="-10" dirty="0">
                <a:solidFill>
                  <a:srgbClr val="0066FF"/>
                </a:solidFill>
                <a:latin typeface="Arial"/>
                <a:cs typeface="Arial"/>
              </a:rPr>
              <a:t>riangular</a:t>
            </a:r>
            <a:r>
              <a:rPr sz="2070" b="1" spc="83" dirty="0">
                <a:solidFill>
                  <a:srgbClr val="0066FF"/>
                </a:solidFill>
                <a:latin typeface="Arial"/>
                <a:cs typeface="Arial"/>
              </a:rPr>
              <a:t> </a:t>
            </a:r>
            <a:r>
              <a:rPr sz="2070" spc="-10" dirty="0">
                <a:latin typeface="Arial"/>
                <a:cs typeface="Arial"/>
              </a:rPr>
              <a:t>(</a:t>
            </a:r>
            <a:r>
              <a:rPr sz="1656" spc="-10" dirty="0">
                <a:latin typeface="Courier New"/>
                <a:cs typeface="Courier New"/>
              </a:rPr>
              <a:t>z_triangl</a:t>
            </a:r>
            <a:r>
              <a:rPr sz="1656" spc="-16" dirty="0">
                <a:latin typeface="Courier New"/>
                <a:cs typeface="Courier New"/>
              </a:rPr>
              <a:t>e</a:t>
            </a:r>
            <a:r>
              <a:rPr sz="2070" spc="-10" dirty="0">
                <a:latin typeface="Arial"/>
                <a:cs typeface="Arial"/>
              </a:rPr>
              <a:t>)</a:t>
            </a:r>
            <a:endParaRPr lang="de-DE" sz="2070" spc="-10" dirty="0">
              <a:latin typeface="Arial"/>
              <a:cs typeface="Arial"/>
            </a:endParaRPr>
          </a:p>
          <a:p>
            <a:pPr marL="536901" indent="-523758">
              <a:buFont typeface="Arial"/>
              <a:buChar char="•"/>
              <a:tabLst>
                <a:tab pos="536901" algn="l"/>
              </a:tabLst>
            </a:pPr>
            <a:r>
              <a:rPr lang="de-DE" sz="2070" b="1" spc="-16" dirty="0">
                <a:solidFill>
                  <a:srgbClr val="0066FF"/>
                </a:solidFill>
                <a:cs typeface="Arial"/>
              </a:rPr>
              <a:t>Uniform</a:t>
            </a:r>
            <a:r>
              <a:rPr lang="de-DE" sz="2070" b="1" spc="88" dirty="0">
                <a:solidFill>
                  <a:srgbClr val="0066FF"/>
                </a:solidFill>
                <a:cs typeface="Arial"/>
              </a:rPr>
              <a:t> </a:t>
            </a:r>
            <a:r>
              <a:rPr lang="de-DE" sz="2070" spc="-10" dirty="0">
                <a:cs typeface="Arial"/>
              </a:rPr>
              <a:t>(</a:t>
            </a:r>
            <a:r>
              <a:rPr lang="de-DE" sz="1656" spc="-10" dirty="0" err="1">
                <a:latin typeface="Courier New"/>
                <a:cs typeface="Courier New"/>
              </a:rPr>
              <a:t>z_unifor</a:t>
            </a:r>
            <a:r>
              <a:rPr lang="de-DE" sz="1656" spc="-16" dirty="0" err="1">
                <a:latin typeface="Courier New"/>
                <a:cs typeface="Courier New"/>
              </a:rPr>
              <a:t>m</a:t>
            </a:r>
            <a:r>
              <a:rPr lang="de-DE" sz="2070" spc="-10" dirty="0">
                <a:cs typeface="Arial"/>
              </a:rPr>
              <a:t>)</a:t>
            </a:r>
            <a:endParaRPr lang="de-DE" sz="2070" dirty="0"/>
          </a:p>
          <a:p>
            <a:pPr marL="536901" indent="-523758">
              <a:buFont typeface="Arial"/>
              <a:buChar char="•"/>
              <a:tabLst>
                <a:tab pos="536901" algn="l"/>
              </a:tabLst>
            </a:pPr>
            <a:r>
              <a:rPr lang="de-DE" sz="2070" b="1" spc="-57" dirty="0" err="1">
                <a:solidFill>
                  <a:srgbClr val="0066FF"/>
                </a:solidFill>
                <a:cs typeface="Arial"/>
              </a:rPr>
              <a:t>W</a:t>
            </a:r>
            <a:r>
              <a:rPr lang="de-DE" sz="2070" b="1" spc="-10" dirty="0" err="1">
                <a:solidFill>
                  <a:srgbClr val="0066FF"/>
                </a:solidFill>
                <a:cs typeface="Arial"/>
              </a:rPr>
              <a:t>eibull</a:t>
            </a:r>
            <a:r>
              <a:rPr lang="de-DE" sz="2070" b="1" spc="88" dirty="0">
                <a:solidFill>
                  <a:srgbClr val="0066FF"/>
                </a:solidFill>
                <a:cs typeface="Arial"/>
              </a:rPr>
              <a:t> </a:t>
            </a:r>
            <a:r>
              <a:rPr lang="de-DE" sz="2070" spc="-10" dirty="0">
                <a:cs typeface="Arial"/>
              </a:rPr>
              <a:t>(</a:t>
            </a:r>
            <a:r>
              <a:rPr lang="de-DE" sz="1656" spc="-10" dirty="0" err="1">
                <a:latin typeface="Courier New"/>
                <a:cs typeface="Courier New"/>
              </a:rPr>
              <a:t>z_weibul</a:t>
            </a:r>
            <a:r>
              <a:rPr lang="de-DE" sz="1656" spc="-16" dirty="0" err="1">
                <a:latin typeface="Courier New"/>
                <a:cs typeface="Courier New"/>
              </a:rPr>
              <a:t>l</a:t>
            </a:r>
            <a:r>
              <a:rPr lang="de-DE" sz="2070" spc="-10" dirty="0">
                <a:cs typeface="Arial"/>
              </a:rPr>
              <a:t>)</a:t>
            </a:r>
            <a:endParaRPr lang="de-DE" sz="2070" dirty="0">
              <a:cs typeface="Arial"/>
            </a:endParaRPr>
          </a:p>
        </p:txBody>
      </p:sp>
      <p:sp>
        <p:nvSpPr>
          <p:cNvPr id="4" name="Titel 3"/>
          <p:cNvSpPr>
            <a:spLocks noGrp="1"/>
          </p:cNvSpPr>
          <p:nvPr>
            <p:ph type="title"/>
          </p:nvPr>
        </p:nvSpPr>
        <p:spPr/>
        <p:txBody>
          <a:bodyPr/>
          <a:lstStyle/>
          <a:p>
            <a:pPr marL="13143"/>
            <a:r>
              <a:rPr lang="en-US" sz="2484" spc="-16" dirty="0">
                <a:latin typeface="Arial"/>
                <a:cs typeface="Arial"/>
              </a:rPr>
              <a:t>Other</a:t>
            </a:r>
            <a:r>
              <a:rPr lang="en-US" sz="2484" spc="36" dirty="0">
                <a:latin typeface="Arial"/>
                <a:cs typeface="Arial"/>
              </a:rPr>
              <a:t> </a:t>
            </a:r>
            <a:r>
              <a:rPr lang="en-US" sz="2484" spc="-10" dirty="0">
                <a:latin typeface="Arial"/>
                <a:cs typeface="Arial"/>
              </a:rPr>
              <a:t>distribution</a:t>
            </a:r>
            <a:r>
              <a:rPr lang="en-US" sz="2484" spc="36" dirty="0">
                <a:latin typeface="Arial"/>
                <a:cs typeface="Arial"/>
              </a:rPr>
              <a:t> </a:t>
            </a:r>
            <a:r>
              <a:rPr lang="en-US" sz="2484" spc="-10" dirty="0">
                <a:latin typeface="Arial"/>
                <a:cs typeface="Arial"/>
              </a:rPr>
              <a:t>functions</a:t>
            </a:r>
            <a:endParaRPr lang="de-DE"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795191"/>
            <a:ext cx="9398943" cy="4594729"/>
          </a:xfrm>
          <a:prstGeom prst="rect">
            <a:avLst/>
          </a:prstGeom>
        </p:spPr>
        <p:txBody>
          <a:bodyPr vert="horz" wrap="square" lIns="0" tIns="0" rIns="0" bIns="0" rtlCol="0">
            <a:spAutoFit/>
          </a:bodyPr>
          <a:lstStyle/>
          <a:p>
            <a:pPr marL="13143"/>
            <a:r>
              <a:rPr sz="2070" b="1" spc="-10" dirty="0">
                <a:solidFill>
                  <a:srgbClr val="0066FF"/>
                </a:solidFill>
                <a:latin typeface="Arial"/>
                <a:cs typeface="Arial"/>
              </a:rPr>
              <a:t>Empirical</a:t>
            </a:r>
            <a:r>
              <a:rPr sz="2070" b="1" spc="83" dirty="0">
                <a:solidFill>
                  <a:srgbClr val="0066FF"/>
                </a:solidFill>
                <a:latin typeface="Arial"/>
                <a:cs typeface="Arial"/>
              </a:rPr>
              <a:t> </a:t>
            </a:r>
            <a:r>
              <a:rPr sz="2070" b="1" spc="-10" dirty="0">
                <a:solidFill>
                  <a:srgbClr val="0066FF"/>
                </a:solidFill>
                <a:latin typeface="Arial"/>
                <a:cs typeface="Arial"/>
              </a:rPr>
              <a:t>Distributions:</a:t>
            </a:r>
            <a:endParaRPr sz="2070" dirty="0">
              <a:latin typeface="Arial"/>
              <a:cs typeface="Arial"/>
            </a:endParaRPr>
          </a:p>
          <a:p>
            <a:pPr marL="13143" marR="295723">
              <a:lnSpc>
                <a:spcPts val="2266"/>
              </a:lnSpc>
              <a:spcBef>
                <a:spcPts val="994"/>
              </a:spcBef>
            </a:pPr>
            <a:r>
              <a:rPr sz="2070" spc="-207" dirty="0">
                <a:latin typeface="Arial"/>
                <a:cs typeface="Arial"/>
              </a:rPr>
              <a:t>Y</a:t>
            </a:r>
            <a:r>
              <a:rPr sz="2070" spc="-16" dirty="0">
                <a:latin typeface="Arial"/>
                <a:cs typeface="Arial"/>
              </a:rPr>
              <a:t>ou</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use</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empirical</a:t>
            </a:r>
            <a:r>
              <a:rPr sz="2070" spc="41" dirty="0">
                <a:latin typeface="Arial"/>
                <a:cs typeface="Arial"/>
              </a:rPr>
              <a:t> </a:t>
            </a:r>
            <a:r>
              <a:rPr sz="2070" spc="-10" dirty="0">
                <a:latin typeface="Arial"/>
                <a:cs typeface="Arial"/>
              </a:rPr>
              <a:t>distributions</a:t>
            </a:r>
            <a:r>
              <a:rPr sz="2070" spc="41" dirty="0">
                <a:latin typeface="Arial"/>
                <a:cs typeface="Arial"/>
              </a:rPr>
              <a:t> </a:t>
            </a:r>
            <a:r>
              <a:rPr sz="2070" spc="-16" dirty="0">
                <a:latin typeface="Arial"/>
                <a:cs typeface="Arial"/>
              </a:rPr>
              <a:t>when</a:t>
            </a:r>
            <a:r>
              <a:rPr sz="2070" spc="41" dirty="0">
                <a:latin typeface="Arial"/>
                <a:cs typeface="Arial"/>
              </a:rPr>
              <a:t> </a:t>
            </a:r>
            <a:r>
              <a:rPr sz="2070" spc="-10" dirty="0">
                <a:latin typeface="Arial"/>
                <a:cs typeface="Arial"/>
              </a:rPr>
              <a:t>your</a:t>
            </a:r>
            <a:r>
              <a:rPr sz="2070" spc="41" dirty="0">
                <a:latin typeface="Arial"/>
                <a:cs typeface="Arial"/>
              </a:rPr>
              <a:t> </a:t>
            </a:r>
            <a:r>
              <a:rPr sz="2070" spc="-10" dirty="0">
                <a:latin typeface="Arial"/>
                <a:cs typeface="Arial"/>
              </a:rPr>
              <a:t>data</a:t>
            </a:r>
            <a:r>
              <a:rPr sz="2070" spc="41" dirty="0">
                <a:latin typeface="Arial"/>
                <a:cs typeface="Arial"/>
              </a:rPr>
              <a:t> </a:t>
            </a:r>
            <a:r>
              <a:rPr sz="2070" spc="-10" dirty="0">
                <a:latin typeface="Arial"/>
                <a:cs typeface="Arial"/>
              </a:rPr>
              <a:t>cannot</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represented properly</a:t>
            </a:r>
            <a:r>
              <a:rPr sz="2070" spc="62" dirty="0">
                <a:latin typeface="Arial"/>
                <a:cs typeface="Arial"/>
              </a:rPr>
              <a:t> </a:t>
            </a:r>
            <a:r>
              <a:rPr sz="2070" spc="-16" dirty="0">
                <a:latin typeface="Arial"/>
                <a:cs typeface="Arial"/>
              </a:rPr>
              <a:t>by</a:t>
            </a:r>
            <a:r>
              <a:rPr sz="2070" spc="62" dirty="0">
                <a:latin typeface="Arial"/>
                <a:cs typeface="Arial"/>
              </a:rPr>
              <a:t> </a:t>
            </a:r>
            <a:r>
              <a:rPr sz="2070" spc="-16" dirty="0">
                <a:latin typeface="Arial"/>
                <a:cs typeface="Arial"/>
              </a:rPr>
              <a:t>a</a:t>
            </a:r>
            <a:r>
              <a:rPr sz="2070" spc="62" dirty="0">
                <a:latin typeface="Arial"/>
                <a:cs typeface="Arial"/>
              </a:rPr>
              <a:t> </a:t>
            </a:r>
            <a:r>
              <a:rPr sz="2070" spc="-10" dirty="0">
                <a:latin typeface="Arial"/>
                <a:cs typeface="Arial"/>
              </a:rPr>
              <a:t>mathematical</a:t>
            </a:r>
            <a:r>
              <a:rPr sz="2070" spc="62" dirty="0">
                <a:latin typeface="Arial"/>
                <a:cs typeface="Arial"/>
              </a:rPr>
              <a:t> </a:t>
            </a:r>
            <a:r>
              <a:rPr sz="2070" spc="-10" dirty="0">
                <a:latin typeface="Arial"/>
                <a:cs typeface="Arial"/>
              </a:rPr>
              <a:t>distribution.</a:t>
            </a:r>
            <a:endParaRPr sz="2070" dirty="0">
              <a:latin typeface="Arial"/>
              <a:cs typeface="Arial"/>
            </a:endParaRPr>
          </a:p>
          <a:p>
            <a:pPr marL="536901" indent="-523758">
              <a:spcBef>
                <a:spcPts val="492"/>
              </a:spcBef>
              <a:buFont typeface="Arial"/>
              <a:buChar char="•"/>
              <a:tabLst>
                <a:tab pos="536901" algn="l"/>
              </a:tabLst>
            </a:pPr>
            <a:r>
              <a:rPr sz="2070" b="1" spc="-10" dirty="0">
                <a:solidFill>
                  <a:srgbClr val="0066FF"/>
                </a:solidFill>
                <a:latin typeface="Arial"/>
                <a:cs typeface="Arial"/>
              </a:rPr>
              <a:t>Primitive</a:t>
            </a:r>
            <a:r>
              <a:rPr sz="2070" b="1" spc="78" dirty="0">
                <a:solidFill>
                  <a:srgbClr val="0066FF"/>
                </a:solidFill>
                <a:latin typeface="Arial"/>
                <a:cs typeface="Arial"/>
              </a:rPr>
              <a:t> </a:t>
            </a:r>
            <a:r>
              <a:rPr sz="2070" b="1" spc="-10" dirty="0">
                <a:solidFill>
                  <a:srgbClr val="0066FF"/>
                </a:solidFill>
                <a:latin typeface="Arial"/>
                <a:cs typeface="Arial"/>
              </a:rPr>
              <a:t>Empirical</a:t>
            </a:r>
            <a:r>
              <a:rPr sz="2070" b="1" spc="78" dirty="0">
                <a:solidFill>
                  <a:srgbClr val="0066FF"/>
                </a:solidFill>
                <a:latin typeface="Arial"/>
                <a:cs typeface="Arial"/>
              </a:rPr>
              <a:t> </a:t>
            </a:r>
            <a:r>
              <a:rPr sz="2070" spc="-10" dirty="0">
                <a:latin typeface="Arial"/>
                <a:cs typeface="Arial"/>
              </a:rPr>
              <a:t>(</a:t>
            </a:r>
            <a:r>
              <a:rPr sz="1656" spc="-10" dirty="0">
                <a:latin typeface="Courier New"/>
                <a:cs typeface="Courier New"/>
              </a:rPr>
              <a:t>z_Em</a:t>
            </a:r>
            <a:r>
              <a:rPr sz="1656" spc="-16" dirty="0">
                <a:latin typeface="Courier New"/>
                <a:cs typeface="Courier New"/>
              </a:rPr>
              <a:t>p</a:t>
            </a:r>
            <a:r>
              <a:rPr sz="2070" spc="-10" dirty="0">
                <a:latin typeface="Arial"/>
                <a:cs typeface="Arial"/>
              </a:rPr>
              <a:t>)</a:t>
            </a:r>
            <a:endParaRPr sz="2070" dirty="0">
              <a:latin typeface="Arial"/>
              <a:cs typeface="Arial"/>
            </a:endParaRPr>
          </a:p>
          <a:p>
            <a:pPr>
              <a:lnSpc>
                <a:spcPts val="2070"/>
              </a:lnSpc>
              <a:spcBef>
                <a:spcPts val="30"/>
              </a:spcBef>
              <a:buFont typeface="Arial"/>
              <a:buChar char="•"/>
            </a:pPr>
            <a:endParaRPr sz="2070" dirty="0"/>
          </a:p>
          <a:p>
            <a:pPr marL="536901" indent="-523758">
              <a:buFont typeface="Arial"/>
              <a:buChar char="•"/>
              <a:tabLst>
                <a:tab pos="536901" algn="l"/>
              </a:tabLst>
            </a:pPr>
            <a:r>
              <a:rPr sz="2070" b="1" spc="-16" dirty="0">
                <a:solidFill>
                  <a:srgbClr val="0066FF"/>
                </a:solidFill>
                <a:latin typeface="Arial"/>
                <a:cs typeface="Arial"/>
              </a:rPr>
              <a:t>Continuous</a:t>
            </a:r>
            <a:r>
              <a:rPr sz="2070" b="1" spc="67" dirty="0">
                <a:solidFill>
                  <a:srgbClr val="0066FF"/>
                </a:solidFill>
                <a:latin typeface="Arial"/>
                <a:cs typeface="Arial"/>
              </a:rPr>
              <a:t> </a:t>
            </a:r>
            <a:r>
              <a:rPr sz="2070" b="1" spc="-10" dirty="0">
                <a:solidFill>
                  <a:srgbClr val="0066FF"/>
                </a:solidFill>
                <a:latin typeface="Arial"/>
                <a:cs typeface="Arial"/>
              </a:rPr>
              <a:t>Empirical</a:t>
            </a:r>
            <a:r>
              <a:rPr sz="2070" b="1" spc="67" dirty="0">
                <a:solidFill>
                  <a:srgbClr val="0066FF"/>
                </a:solidFill>
                <a:latin typeface="Arial"/>
                <a:cs typeface="Arial"/>
              </a:rPr>
              <a:t> </a:t>
            </a:r>
            <a:r>
              <a:rPr sz="2070" spc="-10" dirty="0">
                <a:latin typeface="Arial"/>
                <a:cs typeface="Arial"/>
              </a:rPr>
              <a:t>(</a:t>
            </a:r>
            <a:r>
              <a:rPr sz="1656" spc="-10" dirty="0">
                <a:latin typeface="Courier New"/>
                <a:cs typeface="Courier New"/>
              </a:rPr>
              <a:t>z_cEm</a:t>
            </a:r>
            <a:r>
              <a:rPr sz="1656" spc="-16" dirty="0">
                <a:latin typeface="Courier New"/>
                <a:cs typeface="Courier New"/>
              </a:rPr>
              <a:t>p</a:t>
            </a:r>
            <a:r>
              <a:rPr sz="2070" spc="-10" dirty="0">
                <a:latin typeface="Arial"/>
                <a:cs typeface="Arial"/>
              </a:rPr>
              <a:t>)</a:t>
            </a:r>
            <a:endParaRPr sz="2070" dirty="0">
              <a:latin typeface="Arial"/>
              <a:cs typeface="Arial"/>
            </a:endParaRPr>
          </a:p>
          <a:p>
            <a:pPr>
              <a:lnSpc>
                <a:spcPts val="2070"/>
              </a:lnSpc>
              <a:spcBef>
                <a:spcPts val="30"/>
              </a:spcBef>
              <a:buFont typeface="Arial"/>
              <a:buChar char="•"/>
            </a:pPr>
            <a:endParaRPr sz="2070" dirty="0"/>
          </a:p>
          <a:p>
            <a:pPr marL="536901" indent="-523758">
              <a:buFont typeface="Arial"/>
              <a:buChar char="•"/>
              <a:tabLst>
                <a:tab pos="536901" algn="l"/>
              </a:tabLst>
            </a:pPr>
            <a:r>
              <a:rPr sz="2070" b="1" spc="-10" dirty="0">
                <a:solidFill>
                  <a:srgbClr val="0066FF"/>
                </a:solidFill>
                <a:latin typeface="Arial"/>
                <a:cs typeface="Arial"/>
              </a:rPr>
              <a:t>Discrete</a:t>
            </a:r>
            <a:r>
              <a:rPr sz="2070" b="1" spc="78" dirty="0">
                <a:solidFill>
                  <a:srgbClr val="0066FF"/>
                </a:solidFill>
                <a:latin typeface="Arial"/>
                <a:cs typeface="Arial"/>
              </a:rPr>
              <a:t> </a:t>
            </a:r>
            <a:r>
              <a:rPr sz="2070" b="1" spc="-10" dirty="0">
                <a:solidFill>
                  <a:srgbClr val="0066FF"/>
                </a:solidFill>
                <a:latin typeface="Arial"/>
                <a:cs typeface="Arial"/>
              </a:rPr>
              <a:t>Empirical</a:t>
            </a:r>
            <a:r>
              <a:rPr sz="2070" b="1" spc="78" dirty="0">
                <a:solidFill>
                  <a:srgbClr val="0066FF"/>
                </a:solidFill>
                <a:latin typeface="Arial"/>
                <a:cs typeface="Arial"/>
              </a:rPr>
              <a:t> </a:t>
            </a:r>
            <a:r>
              <a:rPr sz="2070" spc="-10" dirty="0">
                <a:latin typeface="Arial"/>
                <a:cs typeface="Arial"/>
              </a:rPr>
              <a:t>(</a:t>
            </a:r>
            <a:r>
              <a:rPr sz="1656" spc="-10" dirty="0">
                <a:latin typeface="Courier New"/>
                <a:cs typeface="Courier New"/>
              </a:rPr>
              <a:t>z_dEm</a:t>
            </a:r>
            <a:r>
              <a:rPr sz="1656" spc="-16" dirty="0">
                <a:latin typeface="Courier New"/>
                <a:cs typeface="Courier New"/>
              </a:rPr>
              <a:t>p</a:t>
            </a:r>
            <a:r>
              <a:rPr sz="2070" spc="-10" dirty="0">
                <a:latin typeface="Arial"/>
                <a:cs typeface="Arial"/>
              </a:rPr>
              <a:t>)</a:t>
            </a:r>
            <a:endParaRPr sz="2070" dirty="0">
              <a:latin typeface="Arial"/>
              <a:cs typeface="Arial"/>
            </a:endParaRPr>
          </a:p>
          <a:p>
            <a:pPr>
              <a:lnSpc>
                <a:spcPts val="2070"/>
              </a:lnSpc>
              <a:spcBef>
                <a:spcPts val="30"/>
              </a:spcBef>
            </a:pPr>
            <a:endParaRPr lang="de-DE" sz="2070" dirty="0"/>
          </a:p>
          <a:p>
            <a:pPr>
              <a:lnSpc>
                <a:spcPts val="2070"/>
              </a:lnSpc>
              <a:spcBef>
                <a:spcPts val="30"/>
              </a:spcBef>
            </a:pPr>
            <a:endParaRPr lang="de-DE" sz="2070" dirty="0"/>
          </a:p>
          <a:p>
            <a:pPr>
              <a:lnSpc>
                <a:spcPts val="2070"/>
              </a:lnSpc>
              <a:spcBef>
                <a:spcPts val="30"/>
              </a:spcBef>
            </a:pPr>
            <a:endParaRPr sz="2070" dirty="0"/>
          </a:p>
          <a:p>
            <a:pPr marL="13143"/>
            <a:r>
              <a:rPr sz="2070" b="1" spc="-16" dirty="0">
                <a:solidFill>
                  <a:srgbClr val="0066FF"/>
                </a:solidFill>
                <a:latin typeface="Arial"/>
                <a:cs typeface="Arial"/>
              </a:rPr>
              <a:t>User-defined</a:t>
            </a:r>
            <a:r>
              <a:rPr sz="2070" b="1" spc="78" dirty="0">
                <a:solidFill>
                  <a:srgbClr val="0066FF"/>
                </a:solidFill>
                <a:latin typeface="Arial"/>
                <a:cs typeface="Arial"/>
              </a:rPr>
              <a:t> </a:t>
            </a:r>
            <a:r>
              <a:rPr sz="2070" b="1" spc="-10" dirty="0">
                <a:solidFill>
                  <a:srgbClr val="0066FF"/>
                </a:solidFill>
                <a:latin typeface="Arial"/>
                <a:cs typeface="Arial"/>
              </a:rPr>
              <a:t>Distributions:</a:t>
            </a:r>
            <a:endParaRPr sz="2070" dirty="0">
              <a:latin typeface="Arial"/>
              <a:cs typeface="Arial"/>
            </a:endParaRPr>
          </a:p>
          <a:p>
            <a:pPr marL="13143" marR="142604">
              <a:lnSpc>
                <a:spcPts val="2266"/>
              </a:lnSpc>
              <a:spcBef>
                <a:spcPts val="994"/>
              </a:spcBef>
            </a:pPr>
            <a:r>
              <a:rPr sz="2070" spc="-207" dirty="0">
                <a:latin typeface="Arial"/>
                <a:cs typeface="Arial"/>
              </a:rPr>
              <a:t>Y</a:t>
            </a:r>
            <a:r>
              <a:rPr sz="2070" spc="-16" dirty="0">
                <a:latin typeface="Arial"/>
                <a:cs typeface="Arial"/>
              </a:rPr>
              <a:t>ou</a:t>
            </a:r>
            <a:r>
              <a:rPr sz="2070" spc="98" dirty="0">
                <a:latin typeface="Arial"/>
                <a:cs typeface="Arial"/>
              </a:rPr>
              <a:t> </a:t>
            </a:r>
            <a:r>
              <a:rPr sz="2070" spc="-16" dirty="0">
                <a:latin typeface="Arial"/>
                <a:cs typeface="Arial"/>
              </a:rPr>
              <a:t>can</a:t>
            </a:r>
            <a:r>
              <a:rPr sz="2070" spc="98" dirty="0">
                <a:latin typeface="Arial"/>
                <a:cs typeface="Arial"/>
              </a:rPr>
              <a:t> </a:t>
            </a:r>
            <a:r>
              <a:rPr sz="2070" spc="-16" dirty="0">
                <a:latin typeface="Arial"/>
                <a:cs typeface="Arial"/>
              </a:rPr>
              <a:t>use</a:t>
            </a:r>
            <a:r>
              <a:rPr sz="2070" spc="98" dirty="0">
                <a:latin typeface="Arial"/>
                <a:cs typeface="Arial"/>
              </a:rPr>
              <a:t> </a:t>
            </a:r>
            <a:r>
              <a:rPr sz="2070" spc="-10" dirty="0">
                <a:latin typeface="Arial"/>
                <a:cs typeface="Arial"/>
              </a:rPr>
              <a:t>the</a:t>
            </a:r>
            <a:r>
              <a:rPr sz="2070" spc="98" dirty="0">
                <a:latin typeface="Arial"/>
                <a:cs typeface="Arial"/>
              </a:rPr>
              <a:t> </a:t>
            </a:r>
            <a:r>
              <a:rPr sz="2070" spc="-10" dirty="0">
                <a:latin typeface="Arial"/>
                <a:cs typeface="Arial"/>
              </a:rPr>
              <a:t>basic</a:t>
            </a:r>
            <a:r>
              <a:rPr sz="2070" spc="98" dirty="0">
                <a:latin typeface="Arial"/>
                <a:cs typeface="Arial"/>
              </a:rPr>
              <a:t> </a:t>
            </a:r>
            <a:r>
              <a:rPr sz="2070" spc="-10" dirty="0">
                <a:latin typeface="Arial"/>
                <a:cs typeface="Arial"/>
              </a:rPr>
              <a:t>arithmetic</a:t>
            </a:r>
            <a:r>
              <a:rPr sz="2070" spc="98" dirty="0">
                <a:latin typeface="Arial"/>
                <a:cs typeface="Arial"/>
              </a:rPr>
              <a:t> </a:t>
            </a:r>
            <a:r>
              <a:rPr sz="2070" spc="-10" dirty="0">
                <a:latin typeface="Arial"/>
                <a:cs typeface="Arial"/>
              </a:rPr>
              <a:t>operations</a:t>
            </a:r>
            <a:r>
              <a:rPr sz="2070" spc="98" dirty="0">
                <a:latin typeface="Arial"/>
                <a:cs typeface="Arial"/>
              </a:rPr>
              <a:t> </a:t>
            </a:r>
            <a:r>
              <a:rPr sz="2070" spc="-16" dirty="0">
                <a:latin typeface="Arial"/>
                <a:cs typeface="Arial"/>
              </a:rPr>
              <a:t>and</a:t>
            </a:r>
            <a:r>
              <a:rPr sz="2070" spc="98" dirty="0">
                <a:latin typeface="Arial"/>
                <a:cs typeface="Arial"/>
              </a:rPr>
              <a:t> </a:t>
            </a:r>
            <a:r>
              <a:rPr sz="2070" spc="-10" dirty="0">
                <a:latin typeface="Arial"/>
                <a:cs typeface="Arial"/>
              </a:rPr>
              <a:t>all</a:t>
            </a:r>
            <a:r>
              <a:rPr sz="2070" spc="98" dirty="0">
                <a:latin typeface="Arial"/>
                <a:cs typeface="Arial"/>
              </a:rPr>
              <a:t> </a:t>
            </a:r>
            <a:r>
              <a:rPr sz="2070" spc="-10" dirty="0">
                <a:latin typeface="Arial"/>
                <a:cs typeface="Arial"/>
              </a:rPr>
              <a:t>functions,</a:t>
            </a:r>
            <a:r>
              <a:rPr sz="2070" spc="118" dirty="0">
                <a:latin typeface="Arial"/>
                <a:cs typeface="Arial"/>
              </a:rPr>
              <a:t> </a:t>
            </a:r>
            <a:r>
              <a:rPr sz="2070" spc="-16" dirty="0">
                <a:latin typeface="Arial"/>
                <a:cs typeface="Arial"/>
              </a:rPr>
              <a:t>which</a:t>
            </a:r>
            <a:r>
              <a:rPr sz="2070" spc="98" dirty="0">
                <a:latin typeface="Arial"/>
                <a:cs typeface="Arial"/>
              </a:rPr>
              <a:t> </a:t>
            </a:r>
            <a:r>
              <a:rPr sz="2070" spc="-10" dirty="0">
                <a:latin typeface="Arial"/>
                <a:cs typeface="Arial"/>
              </a:rPr>
              <a:t>Plant Simulation</a:t>
            </a:r>
            <a:r>
              <a:rPr sz="2070" spc="26" dirty="0">
                <a:latin typeface="Arial"/>
                <a:cs typeface="Arial"/>
              </a:rPr>
              <a:t> </a:t>
            </a:r>
            <a:r>
              <a:rPr sz="2070" spc="-10" dirty="0">
                <a:latin typeface="Arial"/>
                <a:cs typeface="Arial"/>
              </a:rPr>
              <a:t>supports.</a:t>
            </a:r>
            <a:r>
              <a:rPr sz="2070" spc="274" dirty="0">
                <a:latin typeface="Arial"/>
                <a:cs typeface="Arial"/>
              </a:rPr>
              <a:t> </a:t>
            </a:r>
            <a:r>
              <a:rPr sz="2070" spc="-207" dirty="0">
                <a:latin typeface="Arial"/>
                <a:cs typeface="Arial"/>
              </a:rPr>
              <a:t>Y</a:t>
            </a:r>
            <a:r>
              <a:rPr sz="2070" spc="-16" dirty="0">
                <a:latin typeface="Arial"/>
                <a:cs typeface="Arial"/>
              </a:rPr>
              <a:t>ou</a:t>
            </a:r>
            <a:r>
              <a:rPr sz="2070" spc="26" dirty="0">
                <a:latin typeface="Arial"/>
                <a:cs typeface="Arial"/>
              </a:rPr>
              <a:t> </a:t>
            </a:r>
            <a:r>
              <a:rPr sz="2070" spc="-16" dirty="0">
                <a:latin typeface="Arial"/>
                <a:cs typeface="Arial"/>
              </a:rPr>
              <a:t>can</a:t>
            </a:r>
            <a:r>
              <a:rPr sz="2070" spc="26" dirty="0">
                <a:latin typeface="Arial"/>
                <a:cs typeface="Arial"/>
              </a:rPr>
              <a:t> </a:t>
            </a:r>
            <a:r>
              <a:rPr sz="2070" spc="-10" dirty="0">
                <a:latin typeface="Arial"/>
                <a:cs typeface="Arial"/>
              </a:rPr>
              <a:t>also</a:t>
            </a:r>
            <a:r>
              <a:rPr sz="2070" spc="26" dirty="0">
                <a:latin typeface="Arial"/>
                <a:cs typeface="Arial"/>
              </a:rPr>
              <a:t> </a:t>
            </a:r>
            <a:r>
              <a:rPr sz="2070" spc="-10" dirty="0">
                <a:latin typeface="Arial"/>
                <a:cs typeface="Arial"/>
              </a:rPr>
              <a:t>define</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formula</a:t>
            </a:r>
            <a:r>
              <a:rPr sz="2070" spc="26" dirty="0">
                <a:latin typeface="Arial"/>
                <a:cs typeface="Arial"/>
              </a:rPr>
              <a:t> </a:t>
            </a:r>
            <a:r>
              <a:rPr sz="2070" spc="-10" dirty="0">
                <a:latin typeface="Arial"/>
                <a:cs typeface="Arial"/>
              </a:rPr>
              <a:t>in</a:t>
            </a:r>
            <a:r>
              <a:rPr sz="2070" spc="26" dirty="0">
                <a:latin typeface="Arial"/>
                <a:cs typeface="Arial"/>
              </a:rPr>
              <a:t> </a:t>
            </a:r>
            <a:r>
              <a:rPr sz="2070" spc="-16" dirty="0">
                <a:latin typeface="Arial"/>
                <a:cs typeface="Arial"/>
              </a:rPr>
              <a:t>a</a:t>
            </a:r>
            <a:r>
              <a:rPr sz="2070" spc="26" dirty="0">
                <a:latin typeface="Arial"/>
                <a:cs typeface="Arial"/>
              </a:rPr>
              <a:t> </a:t>
            </a:r>
            <a:r>
              <a:rPr sz="2070" spc="-16" dirty="0">
                <a:latin typeface="Arial"/>
                <a:cs typeface="Arial"/>
              </a:rPr>
              <a:t>Method.</a:t>
            </a:r>
            <a:r>
              <a:rPr sz="2070" spc="274" dirty="0">
                <a:latin typeface="Arial"/>
                <a:cs typeface="Arial"/>
              </a:rPr>
              <a:t> </a:t>
            </a:r>
            <a:endParaRPr sz="2070" dirty="0">
              <a:latin typeface="Arial"/>
              <a:cs typeface="Aria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16720" y="1935326"/>
            <a:ext cx="4554235" cy="1981696"/>
          </a:xfrm>
          <a:prstGeom prst="rect">
            <a:avLst/>
          </a:prstGeom>
        </p:spPr>
        <p:txBody>
          <a:bodyPr vert="horz" wrap="square" lIns="0" tIns="0" rIns="0" bIns="0" rtlCol="0">
            <a:spAutoFit/>
          </a:bodyPr>
          <a:lstStyle/>
          <a:p>
            <a:pPr marL="13143" marR="6572" indent="879282">
              <a:lnSpc>
                <a:spcPct val="105100"/>
              </a:lnSpc>
              <a:tabLst>
                <a:tab pos="3078144" algn="l"/>
              </a:tabLst>
            </a:pPr>
            <a:r>
              <a:rPr sz="4088" b="1" dirty="0">
                <a:latin typeface="Arial"/>
                <a:cs typeface="Arial"/>
              </a:rPr>
              <a:t>Lesson	1</a:t>
            </a:r>
            <a:r>
              <a:rPr lang="en-US" sz="4088" b="1" dirty="0">
                <a:latin typeface="Arial"/>
                <a:cs typeface="Arial"/>
              </a:rPr>
              <a:t>7</a:t>
            </a:r>
            <a:r>
              <a:rPr sz="4088" b="1" dirty="0">
                <a:latin typeface="Arial"/>
                <a:cs typeface="Arial"/>
              </a:rPr>
              <a:t> Random</a:t>
            </a:r>
            <a:r>
              <a:rPr sz="4088" b="1" spc="140" dirty="0">
                <a:latin typeface="Arial"/>
                <a:cs typeface="Arial"/>
              </a:rPr>
              <a:t> </a:t>
            </a:r>
            <a:r>
              <a:rPr sz="4088" b="1" dirty="0" smtClean="0">
                <a:latin typeface="Arial"/>
                <a:cs typeface="Arial"/>
              </a:rPr>
              <a:t>Numbers</a:t>
            </a:r>
            <a:endParaRPr lang="en-US" sz="4088" b="1" dirty="0" smtClean="0">
              <a:latin typeface="Arial"/>
              <a:cs typeface="Arial"/>
            </a:endParaRPr>
          </a:p>
          <a:p>
            <a:pPr marL="13143" marR="6572" indent="879282">
              <a:lnSpc>
                <a:spcPct val="105100"/>
              </a:lnSpc>
              <a:tabLst>
                <a:tab pos="3078144" algn="l"/>
              </a:tabLst>
            </a:pPr>
            <a:r>
              <a:rPr lang="de-DE" sz="4088" b="1" dirty="0">
                <a:solidFill>
                  <a:srgbClr val="009999"/>
                </a:solidFill>
                <a:cs typeface="Arial"/>
              </a:rPr>
              <a:t>(Optional</a:t>
            </a:r>
            <a:r>
              <a:rPr lang="de-DE" sz="4088" b="1" dirty="0" smtClean="0">
                <a:solidFill>
                  <a:srgbClr val="009999"/>
                </a:solidFill>
                <a:cs typeface="Arial"/>
              </a:rPr>
              <a:t>)</a:t>
            </a:r>
            <a:endParaRPr lang="de-DE" sz="4088" dirty="0">
              <a:solidFill>
                <a:srgbClr val="009999"/>
              </a:solidFill>
              <a:cs typeface="Aria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971572"/>
            <a:ext cx="7029821" cy="4087273"/>
          </a:xfrm>
          <a:prstGeom prst="rect">
            <a:avLst/>
          </a:prstGeom>
        </p:spPr>
        <p:txBody>
          <a:bodyPr vert="horz" wrap="square" lIns="0" tIns="0" rIns="0" bIns="0" rtlCol="0">
            <a:spAutoFit/>
          </a:bodyPr>
          <a:lstStyle/>
          <a:p>
            <a:pPr marL="13143"/>
            <a:r>
              <a:rPr sz="2070" b="1" spc="-16" dirty="0">
                <a:latin typeface="Arial"/>
                <a:cs typeface="Arial"/>
              </a:rPr>
              <a:t>Random</a:t>
            </a:r>
            <a:r>
              <a:rPr sz="2070" b="1" spc="93" dirty="0">
                <a:latin typeface="Arial"/>
                <a:cs typeface="Arial"/>
              </a:rPr>
              <a:t> </a:t>
            </a:r>
            <a:r>
              <a:rPr sz="2070" b="1" spc="-16" dirty="0">
                <a:latin typeface="Arial"/>
                <a:cs typeface="Arial"/>
              </a:rPr>
              <a:t>Numbers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b="1" spc="-16" dirty="0">
                <a:solidFill>
                  <a:srgbClr val="0066FF"/>
                </a:solidFill>
                <a:latin typeface="Arial"/>
                <a:cs typeface="Arial"/>
              </a:rPr>
              <a:t>Purpose</a:t>
            </a:r>
            <a:endParaRPr sz="2070" dirty="0">
              <a:latin typeface="Arial"/>
              <a:cs typeface="Arial"/>
            </a:endParaRPr>
          </a:p>
          <a:p>
            <a:pPr marL="13143">
              <a:spcBef>
                <a:spcPts val="621"/>
              </a:spcBef>
            </a:pPr>
            <a:r>
              <a:rPr sz="2070" spc="-10" dirty="0">
                <a:latin typeface="Arial"/>
                <a:cs typeface="Arial"/>
              </a:rPr>
              <a:t>In</a:t>
            </a:r>
            <a:r>
              <a:rPr sz="2070" spc="31" dirty="0">
                <a:latin typeface="Arial"/>
                <a:cs typeface="Arial"/>
              </a:rPr>
              <a:t> </a:t>
            </a:r>
            <a:r>
              <a:rPr sz="2070" spc="-10" dirty="0">
                <a:latin typeface="Arial"/>
                <a:cs typeface="Arial"/>
              </a:rPr>
              <a:t>this</a:t>
            </a:r>
            <a:r>
              <a:rPr sz="2070" spc="3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random</a:t>
            </a:r>
            <a:r>
              <a:rPr sz="2070" spc="31" dirty="0">
                <a:latin typeface="Arial"/>
                <a:cs typeface="Arial"/>
              </a:rPr>
              <a:t> </a:t>
            </a:r>
            <a:r>
              <a:rPr sz="2070" spc="-16" dirty="0">
                <a:latin typeface="Arial"/>
                <a:cs typeface="Arial"/>
              </a:rPr>
              <a:t>numbers</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failures</a:t>
            </a:r>
            <a:r>
              <a:rPr sz="2070" spc="31" dirty="0">
                <a:latin typeface="Arial"/>
                <a:cs typeface="Arial"/>
              </a:rPr>
              <a:t> </a:t>
            </a:r>
            <a:r>
              <a:rPr sz="2070" spc="-10" dirty="0">
                <a:latin typeface="Arial"/>
                <a:cs typeface="Arial"/>
              </a:rPr>
              <a:t>are</a:t>
            </a:r>
            <a:r>
              <a:rPr sz="2070" spc="31" dirty="0">
                <a:latin typeface="Arial"/>
                <a:cs typeface="Arial"/>
              </a:rPr>
              <a:t> </a:t>
            </a:r>
            <a:r>
              <a:rPr sz="2070" spc="-10" dirty="0">
                <a:latin typeface="Arial"/>
                <a:cs typeface="Arial"/>
              </a:rPr>
              <a:t>discussed.</a:t>
            </a:r>
            <a:endParaRPr sz="2070" dirty="0">
              <a:latin typeface="Arial"/>
              <a:cs typeface="Arial"/>
            </a:endParaRPr>
          </a:p>
          <a:p>
            <a:pPr marL="13143">
              <a:spcBef>
                <a:spcPts val="1247"/>
              </a:spcBef>
            </a:pPr>
            <a:r>
              <a:rPr sz="2070" b="1" spc="-16" dirty="0">
                <a:solidFill>
                  <a:srgbClr val="0066FF"/>
                </a:solidFill>
                <a:latin typeface="Arial"/>
                <a:cs typeface="Arial"/>
              </a:rPr>
              <a:t>Objectives</a:t>
            </a:r>
            <a:endParaRPr sz="2070" dirty="0">
              <a:latin typeface="Arial"/>
              <a:cs typeface="Arial"/>
            </a:endParaRPr>
          </a:p>
          <a:p>
            <a:pPr marL="13143">
              <a:spcBef>
                <a:spcPts val="621"/>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414"/>
              </a:spcBef>
              <a:buFont typeface="Arial"/>
              <a:buChar char="•"/>
              <a:tabLst>
                <a:tab pos="536901" algn="l"/>
              </a:tabLst>
            </a:pPr>
            <a:r>
              <a:rPr sz="2070" spc="-16" dirty="0">
                <a:latin typeface="Arial"/>
                <a:cs typeface="Arial"/>
              </a:rPr>
              <a:t>Make</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machine</a:t>
            </a:r>
            <a:r>
              <a:rPr sz="2070" spc="31" dirty="0">
                <a:latin typeface="Arial"/>
                <a:cs typeface="Arial"/>
              </a:rPr>
              <a:t> </a:t>
            </a:r>
            <a:r>
              <a:rPr sz="2070" spc="-10" dirty="0">
                <a:latin typeface="Arial"/>
                <a:cs typeface="Arial"/>
              </a:rPr>
              <a:t>fail</a:t>
            </a:r>
            <a:r>
              <a:rPr sz="2070" spc="31" dirty="0">
                <a:latin typeface="Arial"/>
                <a:cs typeface="Arial"/>
              </a:rPr>
              <a:t> </a:t>
            </a:r>
            <a:r>
              <a:rPr sz="2070" spc="-10" dirty="0">
                <a:latin typeface="Arial"/>
                <a:cs typeface="Arial"/>
              </a:rPr>
              <a:t>according</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periodic</a:t>
            </a:r>
            <a:r>
              <a:rPr sz="2070" spc="31" dirty="0">
                <a:latin typeface="Arial"/>
                <a:cs typeface="Arial"/>
              </a:rPr>
              <a:t> </a:t>
            </a:r>
            <a:r>
              <a:rPr sz="2070" spc="-10" dirty="0">
                <a:latin typeface="Arial"/>
                <a:cs typeface="Arial"/>
              </a:rPr>
              <a:t>distribution.</a:t>
            </a:r>
            <a:endParaRPr sz="2070" dirty="0">
              <a:latin typeface="Arial"/>
              <a:cs typeface="Arial"/>
            </a:endParaRPr>
          </a:p>
          <a:p>
            <a:pPr>
              <a:lnSpc>
                <a:spcPts val="1863"/>
              </a:lnSpc>
              <a:spcBef>
                <a:spcPts val="5"/>
              </a:spcBef>
              <a:buFont typeface="Arial"/>
              <a:buChar char="•"/>
            </a:pPr>
            <a:endParaRPr sz="1863" dirty="0"/>
          </a:p>
          <a:p>
            <a:pPr marL="536901" indent="-523758">
              <a:buFont typeface="Arial"/>
              <a:buChar char="•"/>
              <a:tabLst>
                <a:tab pos="536901" algn="l"/>
              </a:tabLst>
            </a:pPr>
            <a:r>
              <a:rPr sz="2070" spc="-16" dirty="0">
                <a:latin typeface="Arial"/>
                <a:cs typeface="Arial"/>
              </a:rPr>
              <a:t>Use</a:t>
            </a:r>
            <a:r>
              <a:rPr sz="2070" spc="47" dirty="0">
                <a:latin typeface="Arial"/>
                <a:cs typeface="Arial"/>
              </a:rPr>
              <a:t> </a:t>
            </a:r>
            <a:r>
              <a:rPr sz="2070" spc="-16" dirty="0">
                <a:latin typeface="Arial"/>
                <a:cs typeface="Arial"/>
              </a:rPr>
              <a:t>common</a:t>
            </a:r>
            <a:r>
              <a:rPr sz="2070" spc="47" dirty="0">
                <a:latin typeface="Arial"/>
                <a:cs typeface="Arial"/>
              </a:rPr>
              <a:t> </a:t>
            </a:r>
            <a:r>
              <a:rPr sz="2070" spc="-16" dirty="0">
                <a:latin typeface="Arial"/>
                <a:cs typeface="Arial"/>
              </a:rPr>
              <a:t>and</a:t>
            </a:r>
            <a:r>
              <a:rPr sz="2070" spc="47" dirty="0">
                <a:latin typeface="Arial"/>
                <a:cs typeface="Arial"/>
              </a:rPr>
              <a:t> </a:t>
            </a:r>
            <a:r>
              <a:rPr sz="2070" spc="-10" dirty="0">
                <a:latin typeface="Arial"/>
                <a:cs typeface="Arial"/>
              </a:rPr>
              <a:t>antithetic</a:t>
            </a:r>
            <a:r>
              <a:rPr sz="2070" spc="47" dirty="0">
                <a:latin typeface="Arial"/>
                <a:cs typeface="Arial"/>
              </a:rPr>
              <a:t> </a:t>
            </a:r>
            <a:r>
              <a:rPr sz="2070" spc="-16" dirty="0">
                <a:latin typeface="Arial"/>
                <a:cs typeface="Arial"/>
              </a:rPr>
              <a:t>random</a:t>
            </a:r>
            <a:r>
              <a:rPr sz="2070" spc="47" dirty="0">
                <a:latin typeface="Arial"/>
                <a:cs typeface="Arial"/>
              </a:rPr>
              <a:t> </a:t>
            </a:r>
            <a:r>
              <a:rPr sz="2070" spc="-16" dirty="0">
                <a:latin typeface="Arial"/>
                <a:cs typeface="Arial"/>
              </a:rPr>
              <a:t>numbers.</a:t>
            </a:r>
            <a:endParaRPr sz="2070" dirty="0">
              <a:latin typeface="Arial"/>
              <a:cs typeface="Arial"/>
            </a:endParaRPr>
          </a:p>
          <a:p>
            <a:pPr>
              <a:lnSpc>
                <a:spcPts val="1863"/>
              </a:lnSpc>
              <a:spcBef>
                <a:spcPts val="5"/>
              </a:spcBef>
              <a:buFont typeface="Arial"/>
              <a:buChar char="•"/>
            </a:pPr>
            <a:endParaRPr sz="1863" dirty="0"/>
          </a:p>
          <a:p>
            <a:pPr marL="536901" indent="-523758">
              <a:buFont typeface="Arial"/>
              <a:buChar char="•"/>
              <a:tabLst>
                <a:tab pos="536901" algn="l"/>
              </a:tabLst>
            </a:pPr>
            <a:r>
              <a:rPr sz="2070" spc="-10" dirty="0">
                <a:latin typeface="Arial"/>
                <a:cs typeface="Arial"/>
              </a:rPr>
              <a:t>Increment</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random</a:t>
            </a:r>
            <a:r>
              <a:rPr sz="2070" spc="47" dirty="0">
                <a:latin typeface="Arial"/>
                <a:cs typeface="Arial"/>
              </a:rPr>
              <a:t> </a:t>
            </a:r>
            <a:r>
              <a:rPr sz="2070" spc="-16" dirty="0">
                <a:latin typeface="Arial"/>
                <a:cs typeface="Arial"/>
              </a:rPr>
              <a:t>number</a:t>
            </a:r>
            <a:r>
              <a:rPr sz="2070" spc="47" dirty="0">
                <a:latin typeface="Arial"/>
                <a:cs typeface="Arial"/>
              </a:rPr>
              <a:t> </a:t>
            </a:r>
            <a:r>
              <a:rPr sz="2070" spc="-10" dirty="0">
                <a:latin typeface="Arial"/>
                <a:cs typeface="Arial"/>
              </a:rPr>
              <a:t>variant</a:t>
            </a:r>
            <a:r>
              <a:rPr sz="2070" spc="47" dirty="0">
                <a:latin typeface="Arial"/>
                <a:cs typeface="Arial"/>
              </a:rPr>
              <a:t> </a:t>
            </a:r>
            <a:r>
              <a:rPr sz="2070" spc="-16" dirty="0">
                <a:latin typeface="Arial"/>
                <a:cs typeface="Arial"/>
              </a:rPr>
              <a:t>on</a:t>
            </a:r>
            <a:r>
              <a:rPr sz="2070" spc="47" dirty="0">
                <a:latin typeface="Arial"/>
                <a:cs typeface="Arial"/>
              </a:rPr>
              <a:t> </a:t>
            </a:r>
            <a:r>
              <a:rPr sz="2070" spc="-10" dirty="0">
                <a:latin typeface="Arial"/>
                <a:cs typeface="Arial"/>
              </a:rPr>
              <a:t>reset.</a:t>
            </a:r>
            <a:endParaRPr sz="2070" dirty="0">
              <a:latin typeface="Arial"/>
              <a:cs typeface="Arial"/>
            </a:endParaRPr>
          </a:p>
          <a:p>
            <a:pPr>
              <a:lnSpc>
                <a:spcPts val="1863"/>
              </a:lnSpc>
              <a:spcBef>
                <a:spcPts val="5"/>
              </a:spcBef>
            </a:pPr>
            <a:endParaRPr sz="1863"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181" y="4870862"/>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3" name="object 3"/>
          <p:cNvSpPr txBox="1"/>
          <p:nvPr/>
        </p:nvSpPr>
        <p:spPr>
          <a:xfrm>
            <a:off x="1044862" y="4906022"/>
            <a:ext cx="8893574" cy="610507"/>
          </a:xfrm>
          <a:prstGeom prst="rect">
            <a:avLst/>
          </a:prstGeom>
        </p:spPr>
        <p:txBody>
          <a:bodyPr vert="horz" wrap="square" lIns="0" tIns="0" rIns="0" bIns="0" rtlCol="0">
            <a:spAutoFit/>
          </a:bodyPr>
          <a:lstStyle/>
          <a:p>
            <a:pPr marL="13143" marR="6572" indent="74259">
              <a:lnSpc>
                <a:spcPts val="2266"/>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Material</a:t>
            </a:r>
            <a:r>
              <a:rPr sz="2070" i="1" spc="5" dirty="0">
                <a:latin typeface="Arial"/>
                <a:cs typeface="Arial"/>
              </a:rPr>
              <a:t> </a:t>
            </a:r>
            <a:r>
              <a:rPr sz="2070" i="1" spc="-16" dirty="0">
                <a:latin typeface="Arial"/>
                <a:cs typeface="Arial"/>
              </a:rPr>
              <a:t>Flow</a:t>
            </a:r>
            <a:r>
              <a:rPr sz="2070" i="1" spc="5" dirty="0">
                <a:latin typeface="Arial"/>
                <a:cs typeface="Arial"/>
              </a:rPr>
              <a:t> </a:t>
            </a:r>
            <a:r>
              <a:rPr sz="2070" i="1" spc="-10" dirty="0">
                <a:latin typeface="Arial"/>
                <a:cs typeface="Arial"/>
              </a:rPr>
              <a:t>Objects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Shared</a:t>
            </a:r>
            <a:r>
              <a:rPr sz="2070" i="1" spc="5" dirty="0">
                <a:latin typeface="Arial"/>
                <a:cs typeface="Arial"/>
              </a:rPr>
              <a:t> </a:t>
            </a:r>
            <a:r>
              <a:rPr sz="2070" i="1" spc="-10" dirty="0">
                <a:latin typeface="Arial"/>
                <a:cs typeface="Arial"/>
              </a:rPr>
              <a:t>Properties</a:t>
            </a:r>
            <a:r>
              <a:rPr sz="2070" i="1" spc="5" dirty="0">
                <a:latin typeface="Arial"/>
                <a:cs typeface="Arial"/>
              </a:rPr>
              <a:t> </a:t>
            </a:r>
            <a:r>
              <a:rPr sz="2070" i="1" spc="-10" dirty="0">
                <a:latin typeface="Arial"/>
                <a:cs typeface="Arial"/>
              </a:rPr>
              <a:t>of</a:t>
            </a:r>
            <a:r>
              <a:rPr sz="2070" i="1" spc="5" dirty="0">
                <a:latin typeface="Arial"/>
                <a:cs typeface="Arial"/>
              </a:rPr>
              <a:t> </a:t>
            </a:r>
            <a:r>
              <a:rPr sz="2070" i="1" spc="-10" dirty="0">
                <a:latin typeface="Arial"/>
                <a:cs typeface="Arial"/>
              </a:rPr>
              <a:t>the</a:t>
            </a:r>
            <a:r>
              <a:rPr sz="2070" i="1" spc="5" dirty="0">
                <a:latin typeface="Arial"/>
                <a:cs typeface="Arial"/>
              </a:rPr>
              <a:t> </a:t>
            </a:r>
            <a:r>
              <a:rPr sz="2070" i="1" spc="-10" dirty="0">
                <a:latin typeface="Arial"/>
                <a:cs typeface="Arial"/>
              </a:rPr>
              <a:t>Material Flow</a:t>
            </a:r>
            <a:r>
              <a:rPr sz="2070" i="1" spc="47" dirty="0">
                <a:latin typeface="Arial"/>
                <a:cs typeface="Arial"/>
              </a:rPr>
              <a:t> </a:t>
            </a:r>
            <a:r>
              <a:rPr sz="2070" i="1" spc="-10" dirty="0">
                <a:latin typeface="Arial"/>
                <a:cs typeface="Arial"/>
              </a:rPr>
              <a:t>Objects</a:t>
            </a:r>
            <a:r>
              <a:rPr sz="2070" i="1" spc="47" dirty="0">
                <a:latin typeface="Arial"/>
                <a:cs typeface="Arial"/>
              </a:rPr>
              <a:t> </a:t>
            </a:r>
            <a:r>
              <a:rPr sz="2070" i="1" spc="-16" dirty="0">
                <a:latin typeface="Arial"/>
                <a:cs typeface="Arial"/>
              </a:rPr>
              <a:t>&gt;</a:t>
            </a:r>
            <a:r>
              <a:rPr sz="2070" i="1" spc="47" dirty="0">
                <a:latin typeface="Arial"/>
                <a:cs typeface="Arial"/>
              </a:rPr>
              <a:t> </a:t>
            </a:r>
            <a:r>
              <a:rPr sz="2070" i="1" spc="-10" dirty="0">
                <a:latin typeface="Arial"/>
                <a:cs typeface="Arial"/>
              </a:rPr>
              <a:t>Simulating</a:t>
            </a:r>
            <a:r>
              <a:rPr sz="2070" i="1" spc="47" dirty="0">
                <a:latin typeface="Arial"/>
                <a:cs typeface="Arial"/>
              </a:rPr>
              <a:t> </a:t>
            </a:r>
            <a:r>
              <a:rPr sz="2070" i="1" spc="-16" dirty="0">
                <a:latin typeface="Arial"/>
                <a:cs typeface="Arial"/>
              </a:rPr>
              <a:t>Random</a:t>
            </a:r>
            <a:r>
              <a:rPr sz="2070" i="1" spc="47" dirty="0">
                <a:latin typeface="Arial"/>
                <a:cs typeface="Arial"/>
              </a:rPr>
              <a:t> </a:t>
            </a:r>
            <a:r>
              <a:rPr sz="2070" i="1" spc="-16" dirty="0">
                <a:latin typeface="Arial"/>
                <a:cs typeface="Arial"/>
              </a:rPr>
              <a:t>Processes</a:t>
            </a:r>
            <a:endParaRPr sz="2070" dirty="0">
              <a:latin typeface="Arial"/>
              <a:cs typeface="Arial"/>
            </a:endParaRPr>
          </a:p>
        </p:txBody>
      </p:sp>
      <p:sp>
        <p:nvSpPr>
          <p:cNvPr id="4" name="object 3"/>
          <p:cNvSpPr txBox="1"/>
          <p:nvPr/>
        </p:nvSpPr>
        <p:spPr>
          <a:xfrm>
            <a:off x="521080" y="3189150"/>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5" name="object 4"/>
          <p:cNvSpPr txBox="1"/>
          <p:nvPr/>
        </p:nvSpPr>
        <p:spPr>
          <a:xfrm>
            <a:off x="1044862" y="3221748"/>
            <a:ext cx="8982950" cy="610507"/>
          </a:xfrm>
          <a:prstGeom prst="rect">
            <a:avLst/>
          </a:prstGeom>
        </p:spPr>
        <p:txBody>
          <a:bodyPr vert="horz" wrap="square" lIns="0" tIns="0" rIns="0" bIns="0" rtlCol="0">
            <a:spAutoFit/>
          </a:bodyPr>
          <a:lstStyle/>
          <a:p>
            <a:pPr marL="13143" marR="6572" indent="69659">
              <a:lnSpc>
                <a:spcPts val="2266"/>
              </a:lnSpc>
            </a:pPr>
            <a:r>
              <a:rPr sz="2070" i="1" spc="-10" dirty="0">
                <a:latin typeface="Arial"/>
                <a:cs typeface="Arial"/>
              </a:rPr>
              <a:t>Step-by-Step</a:t>
            </a:r>
            <a:r>
              <a:rPr sz="2070" i="1" spc="-26" dirty="0">
                <a:latin typeface="Arial"/>
                <a:cs typeface="Arial"/>
              </a:rPr>
              <a:t> </a:t>
            </a:r>
            <a:r>
              <a:rPr sz="2070" i="1" spc="-16" dirty="0">
                <a:latin typeface="Arial"/>
                <a:cs typeface="Arial"/>
              </a:rPr>
              <a:t>Help</a:t>
            </a:r>
            <a:r>
              <a:rPr sz="2070" i="1" spc="-26" dirty="0">
                <a:latin typeface="Arial"/>
                <a:cs typeface="Arial"/>
              </a:rPr>
              <a:t> </a:t>
            </a:r>
            <a:r>
              <a:rPr sz="2070" i="1" spc="-16" dirty="0">
                <a:latin typeface="Arial"/>
                <a:cs typeface="Arial"/>
              </a:rPr>
              <a:t>&gt;</a:t>
            </a:r>
            <a:r>
              <a:rPr sz="2070" i="1" spc="-26" dirty="0">
                <a:latin typeface="Arial"/>
                <a:cs typeface="Arial"/>
              </a:rPr>
              <a:t> </a:t>
            </a:r>
            <a:r>
              <a:rPr sz="2070" i="1" spc="-16" dirty="0">
                <a:latin typeface="Arial"/>
                <a:cs typeface="Arial"/>
              </a:rPr>
              <a:t>Modeling</a:t>
            </a:r>
            <a:r>
              <a:rPr sz="2070" i="1" spc="-26" dirty="0">
                <a:latin typeface="Arial"/>
                <a:cs typeface="Arial"/>
              </a:rPr>
              <a:t> </a:t>
            </a:r>
            <a:r>
              <a:rPr sz="2070" i="1" spc="-10" dirty="0">
                <a:latin typeface="Arial"/>
                <a:cs typeface="Arial"/>
              </a:rPr>
              <a:t>in</a:t>
            </a:r>
            <a:r>
              <a:rPr sz="2070" i="1" spc="-26" dirty="0">
                <a:latin typeface="Arial"/>
                <a:cs typeface="Arial"/>
              </a:rPr>
              <a:t> </a:t>
            </a:r>
            <a:r>
              <a:rPr sz="2070" i="1" spc="-207" dirty="0">
                <a:latin typeface="Arial"/>
                <a:cs typeface="Arial"/>
              </a:rPr>
              <a:t>T</a:t>
            </a:r>
            <a:r>
              <a:rPr sz="2070" i="1" spc="-16" dirty="0">
                <a:latin typeface="Arial"/>
                <a:cs typeface="Arial"/>
              </a:rPr>
              <a:t>ecnomatix</a:t>
            </a:r>
            <a:r>
              <a:rPr sz="2070" i="1" spc="-26" dirty="0">
                <a:latin typeface="Arial"/>
                <a:cs typeface="Arial"/>
              </a:rPr>
              <a:t> </a:t>
            </a:r>
            <a:r>
              <a:rPr sz="2070" i="1" spc="-10" dirty="0">
                <a:latin typeface="Arial"/>
                <a:cs typeface="Arial"/>
              </a:rPr>
              <a:t>Plant</a:t>
            </a:r>
            <a:r>
              <a:rPr sz="2070" i="1" spc="-26" dirty="0">
                <a:latin typeface="Arial"/>
                <a:cs typeface="Arial"/>
              </a:rPr>
              <a:t> </a:t>
            </a:r>
            <a:r>
              <a:rPr sz="2070" i="1" spc="-10" dirty="0">
                <a:latin typeface="Arial"/>
                <a:cs typeface="Arial"/>
              </a:rPr>
              <a:t>Simulation</a:t>
            </a:r>
            <a:r>
              <a:rPr sz="2070" i="1" spc="-26" dirty="0">
                <a:latin typeface="Arial"/>
                <a:cs typeface="Arial"/>
              </a:rPr>
              <a:t> </a:t>
            </a:r>
            <a:r>
              <a:rPr sz="2070" i="1" spc="-16" dirty="0">
                <a:latin typeface="Arial"/>
                <a:cs typeface="Arial"/>
              </a:rPr>
              <a:t>2D</a:t>
            </a:r>
            <a:r>
              <a:rPr sz="2070" i="1" spc="-26" dirty="0">
                <a:latin typeface="Arial"/>
                <a:cs typeface="Arial"/>
              </a:rPr>
              <a:t> </a:t>
            </a:r>
            <a:r>
              <a:rPr sz="2070" i="1" spc="-16" dirty="0">
                <a:latin typeface="Arial"/>
                <a:cs typeface="Arial"/>
              </a:rPr>
              <a:t>&gt;</a:t>
            </a:r>
            <a:r>
              <a:rPr sz="2070" i="1" spc="-26" dirty="0">
                <a:latin typeface="Arial"/>
                <a:cs typeface="Arial"/>
              </a:rPr>
              <a:t> </a:t>
            </a:r>
            <a:r>
              <a:rPr sz="2070" i="1" spc="-16" dirty="0">
                <a:latin typeface="Arial"/>
                <a:cs typeface="Arial"/>
              </a:rPr>
              <a:t>Modeling</a:t>
            </a:r>
            <a:r>
              <a:rPr sz="2070" i="1" spc="-10" dirty="0">
                <a:latin typeface="Arial"/>
                <a:cs typeface="Arial"/>
              </a:rPr>
              <a:t> the</a:t>
            </a:r>
            <a:r>
              <a:rPr sz="2070" i="1" spc="41" dirty="0">
                <a:latin typeface="Arial"/>
                <a:cs typeface="Arial"/>
              </a:rPr>
              <a:t> </a:t>
            </a:r>
            <a:r>
              <a:rPr sz="2070" i="1" spc="-16" dirty="0">
                <a:latin typeface="Arial"/>
                <a:cs typeface="Arial"/>
              </a:rPr>
              <a:t>Flow</a:t>
            </a:r>
            <a:r>
              <a:rPr sz="2070" i="1" spc="41" dirty="0">
                <a:latin typeface="Arial"/>
                <a:cs typeface="Arial"/>
              </a:rPr>
              <a:t> </a:t>
            </a:r>
            <a:r>
              <a:rPr sz="2070" i="1" spc="-10" dirty="0">
                <a:latin typeface="Arial"/>
                <a:cs typeface="Arial"/>
              </a:rPr>
              <a:t>of</a:t>
            </a:r>
            <a:r>
              <a:rPr sz="2070" i="1" spc="41" dirty="0">
                <a:latin typeface="Arial"/>
                <a:cs typeface="Arial"/>
              </a:rPr>
              <a:t> </a:t>
            </a:r>
            <a:r>
              <a:rPr sz="2070" i="1" spc="-10" dirty="0">
                <a:latin typeface="Arial"/>
                <a:cs typeface="Arial"/>
              </a:rPr>
              <a:t>Materials,</a:t>
            </a:r>
            <a:r>
              <a:rPr sz="2070" i="1" spc="52" dirty="0">
                <a:latin typeface="Arial"/>
                <a:cs typeface="Arial"/>
              </a:rPr>
              <a:t> </a:t>
            </a:r>
            <a:r>
              <a:rPr sz="2070" i="1" spc="-10" dirty="0">
                <a:latin typeface="Arial"/>
                <a:cs typeface="Arial"/>
              </a:rPr>
              <a:t>Basics</a:t>
            </a:r>
            <a:r>
              <a:rPr sz="2070" i="1" spc="41" dirty="0">
                <a:latin typeface="Arial"/>
                <a:cs typeface="Arial"/>
              </a:rPr>
              <a:t> </a:t>
            </a:r>
            <a:r>
              <a:rPr sz="2070" i="1" spc="-16" dirty="0">
                <a:latin typeface="Arial"/>
                <a:cs typeface="Arial"/>
              </a:rPr>
              <a:t>&gt;</a:t>
            </a:r>
            <a:r>
              <a:rPr sz="2070" i="1" spc="41" dirty="0">
                <a:latin typeface="Arial"/>
                <a:cs typeface="Arial"/>
              </a:rPr>
              <a:t> </a:t>
            </a:r>
            <a:r>
              <a:rPr sz="2070" i="1" spc="-16" dirty="0">
                <a:latin typeface="Arial"/>
                <a:cs typeface="Arial"/>
              </a:rPr>
              <a:t>Modeling</a:t>
            </a:r>
            <a:r>
              <a:rPr sz="2070" i="1" spc="41" dirty="0">
                <a:latin typeface="Arial"/>
                <a:cs typeface="Arial"/>
              </a:rPr>
              <a:t> </a:t>
            </a:r>
            <a:r>
              <a:rPr sz="2070" i="1" spc="-10" dirty="0">
                <a:latin typeface="Arial"/>
                <a:cs typeface="Arial"/>
              </a:rPr>
              <a:t>Failures</a:t>
            </a:r>
            <a:endParaRPr sz="2070" dirty="0">
              <a:latin typeface="Arial"/>
              <a:cs typeface="Arial"/>
            </a:endParaRPr>
          </a:p>
        </p:txBody>
      </p:sp>
      <p:sp>
        <p:nvSpPr>
          <p:cNvPr id="6" name="object 5"/>
          <p:cNvSpPr txBox="1"/>
          <p:nvPr/>
        </p:nvSpPr>
        <p:spPr>
          <a:xfrm>
            <a:off x="521083" y="4030006"/>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7" name="object 6"/>
          <p:cNvSpPr txBox="1"/>
          <p:nvPr/>
        </p:nvSpPr>
        <p:spPr>
          <a:xfrm>
            <a:off x="1044863" y="4062604"/>
            <a:ext cx="8896203" cy="610507"/>
          </a:xfrm>
          <a:prstGeom prst="rect">
            <a:avLst/>
          </a:prstGeom>
        </p:spPr>
        <p:txBody>
          <a:bodyPr vert="horz" wrap="square" lIns="0" tIns="0" rIns="0" bIns="0" rtlCol="0">
            <a:spAutoFit/>
          </a:bodyPr>
          <a:lstStyle/>
          <a:p>
            <a:pPr marL="13143" marR="6572" indent="73602">
              <a:lnSpc>
                <a:spcPts val="2266"/>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Material</a:t>
            </a:r>
            <a:r>
              <a:rPr sz="2070" i="1" spc="5" dirty="0">
                <a:latin typeface="Arial"/>
                <a:cs typeface="Arial"/>
              </a:rPr>
              <a:t> </a:t>
            </a:r>
            <a:r>
              <a:rPr sz="2070" i="1" spc="-16" dirty="0">
                <a:latin typeface="Arial"/>
                <a:cs typeface="Arial"/>
              </a:rPr>
              <a:t>Flow</a:t>
            </a:r>
            <a:r>
              <a:rPr sz="2070" i="1" spc="5" dirty="0">
                <a:latin typeface="Arial"/>
                <a:cs typeface="Arial"/>
              </a:rPr>
              <a:t> </a:t>
            </a:r>
            <a:r>
              <a:rPr sz="2070" i="1" spc="-10" dirty="0">
                <a:latin typeface="Arial"/>
                <a:cs typeface="Arial"/>
              </a:rPr>
              <a:t>Objects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EventController</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Dialog</a:t>
            </a:r>
            <a:r>
              <a:rPr sz="2070" i="1" spc="5" dirty="0">
                <a:latin typeface="Arial"/>
                <a:cs typeface="Arial"/>
              </a:rPr>
              <a:t> </a:t>
            </a:r>
            <a:r>
              <a:rPr sz="2070" i="1" spc="-41" dirty="0">
                <a:latin typeface="Arial"/>
                <a:cs typeface="Arial"/>
              </a:rPr>
              <a:t>W</a:t>
            </a:r>
            <a:r>
              <a:rPr sz="2070" i="1" spc="-16" dirty="0">
                <a:latin typeface="Arial"/>
                <a:cs typeface="Arial"/>
              </a:rPr>
              <a:t>indow</a:t>
            </a:r>
            <a:r>
              <a:rPr sz="2070" i="1" spc="-10" dirty="0">
                <a:latin typeface="Arial"/>
                <a:cs typeface="Arial"/>
              </a:rPr>
              <a:t> of</a:t>
            </a:r>
            <a:r>
              <a:rPr sz="2070" i="1" spc="57" dirty="0">
                <a:latin typeface="Arial"/>
                <a:cs typeface="Arial"/>
              </a:rPr>
              <a:t> </a:t>
            </a:r>
            <a:r>
              <a:rPr sz="2070" i="1" spc="-10" dirty="0">
                <a:latin typeface="Arial"/>
                <a:cs typeface="Arial"/>
              </a:rPr>
              <a:t>the</a:t>
            </a:r>
            <a:r>
              <a:rPr sz="2070" i="1" spc="57" dirty="0">
                <a:latin typeface="Arial"/>
                <a:cs typeface="Arial"/>
              </a:rPr>
              <a:t> </a:t>
            </a:r>
            <a:r>
              <a:rPr sz="2070" i="1" spc="-10" dirty="0">
                <a:latin typeface="Arial"/>
                <a:cs typeface="Arial"/>
              </a:rPr>
              <a:t>EventController</a:t>
            </a:r>
            <a:r>
              <a:rPr sz="2070" i="1" spc="57" dirty="0">
                <a:latin typeface="Arial"/>
                <a:cs typeface="Arial"/>
              </a:rPr>
              <a:t> </a:t>
            </a:r>
            <a:r>
              <a:rPr sz="2070" i="1" spc="-16" dirty="0">
                <a:latin typeface="Arial"/>
                <a:cs typeface="Arial"/>
              </a:rPr>
              <a:t>&gt;</a:t>
            </a:r>
            <a:r>
              <a:rPr sz="2070" i="1" spc="57" dirty="0">
                <a:latin typeface="Arial"/>
                <a:cs typeface="Arial"/>
              </a:rPr>
              <a:t> </a:t>
            </a:r>
            <a:r>
              <a:rPr sz="2070" i="1" spc="-16" dirty="0">
                <a:latin typeface="Arial"/>
                <a:cs typeface="Arial"/>
              </a:rPr>
              <a:t>The</a:t>
            </a:r>
            <a:r>
              <a:rPr sz="2070" i="1" spc="57" dirty="0">
                <a:latin typeface="Arial"/>
                <a:cs typeface="Arial"/>
              </a:rPr>
              <a:t> </a:t>
            </a:r>
            <a:r>
              <a:rPr sz="2070" i="1" spc="-207" dirty="0">
                <a:latin typeface="Arial"/>
                <a:cs typeface="Arial"/>
              </a:rPr>
              <a:t>T</a:t>
            </a:r>
            <a:r>
              <a:rPr sz="2070" i="1" spc="-10" dirty="0">
                <a:latin typeface="Arial"/>
                <a:cs typeface="Arial"/>
              </a:rPr>
              <a:t>ools</a:t>
            </a:r>
            <a:r>
              <a:rPr sz="2070" i="1" spc="57" dirty="0">
                <a:latin typeface="Arial"/>
                <a:cs typeface="Arial"/>
              </a:rPr>
              <a:t> </a:t>
            </a:r>
            <a:r>
              <a:rPr sz="2070" i="1" spc="-16" dirty="0">
                <a:latin typeface="Arial"/>
                <a:cs typeface="Arial"/>
              </a:rPr>
              <a:t>Menu</a:t>
            </a:r>
            <a:endParaRPr sz="2070" dirty="0">
              <a:latin typeface="Arial"/>
              <a:cs typeface="Arial"/>
            </a:endParaRPr>
          </a:p>
        </p:txBody>
      </p:sp>
      <p:sp>
        <p:nvSpPr>
          <p:cNvPr id="8" name="Rechteck 7"/>
          <p:cNvSpPr/>
          <p:nvPr/>
        </p:nvSpPr>
        <p:spPr>
          <a:xfrm>
            <a:off x="483981" y="1769650"/>
            <a:ext cx="5198269" cy="1164210"/>
          </a:xfrm>
          <a:prstGeom prst="rect">
            <a:avLst/>
          </a:prstGeom>
        </p:spPr>
        <p:txBody>
          <a:bodyPr>
            <a:spAutoFit/>
          </a:bodyPr>
          <a:lstStyle/>
          <a:p>
            <a:pPr marL="13143"/>
            <a:r>
              <a:rPr lang="en-US" sz="2070" b="1" spc="-16" dirty="0">
                <a:solidFill>
                  <a:srgbClr val="0066FF"/>
                </a:solidFill>
                <a:cs typeface="Arial"/>
              </a:rPr>
              <a:t>Help</a:t>
            </a:r>
            <a:r>
              <a:rPr lang="en-US" sz="2070" b="1" spc="103" dirty="0">
                <a:solidFill>
                  <a:srgbClr val="0066FF"/>
                </a:solidFill>
                <a:cs typeface="Arial"/>
              </a:rPr>
              <a:t> </a:t>
            </a:r>
            <a:r>
              <a:rPr lang="en-US" sz="2070" b="1" spc="-10" dirty="0">
                <a:solidFill>
                  <a:srgbClr val="0066FF"/>
                </a:solidFill>
                <a:cs typeface="Arial"/>
              </a:rPr>
              <a:t>topics</a:t>
            </a:r>
            <a:endParaRPr lang="en-US" sz="2070" dirty="0">
              <a:cs typeface="Arial"/>
            </a:endParaRPr>
          </a:p>
          <a:p>
            <a:pPr marL="13143">
              <a:spcBef>
                <a:spcPts val="621"/>
              </a:spcBef>
            </a:pPr>
            <a:r>
              <a:rPr lang="en-US" sz="2070" spc="-10" dirty="0">
                <a:cs typeface="Arial"/>
              </a:rPr>
              <a:t>Additional</a:t>
            </a:r>
            <a:r>
              <a:rPr lang="en-US" sz="2070" spc="41" dirty="0">
                <a:cs typeface="Arial"/>
              </a:rPr>
              <a:t> </a:t>
            </a:r>
            <a:r>
              <a:rPr lang="en-US" sz="2070" spc="-10" dirty="0">
                <a:cs typeface="Arial"/>
              </a:rPr>
              <a:t>information</a:t>
            </a:r>
            <a:r>
              <a:rPr lang="en-US" sz="2070" spc="41" dirty="0">
                <a:cs typeface="Arial"/>
              </a:rPr>
              <a:t> </a:t>
            </a:r>
            <a:r>
              <a:rPr lang="en-US" sz="2070" spc="-10" dirty="0">
                <a:cs typeface="Arial"/>
              </a:rPr>
              <a:t>for</a:t>
            </a:r>
            <a:r>
              <a:rPr lang="en-US" sz="2070" spc="41" dirty="0">
                <a:cs typeface="Arial"/>
              </a:rPr>
              <a:t> </a:t>
            </a:r>
            <a:r>
              <a:rPr lang="en-US" sz="2070" spc="-10" dirty="0">
                <a:cs typeface="Arial"/>
              </a:rPr>
              <a:t>this</a:t>
            </a:r>
            <a:r>
              <a:rPr lang="en-US" sz="2070" spc="41" dirty="0">
                <a:cs typeface="Arial"/>
              </a:rPr>
              <a:t> </a:t>
            </a:r>
            <a:r>
              <a:rPr lang="en-US" sz="2070" spc="-10" dirty="0">
                <a:cs typeface="Arial"/>
              </a:rPr>
              <a:t>lesson</a:t>
            </a:r>
            <a:r>
              <a:rPr lang="en-US" sz="2070" spc="41" dirty="0">
                <a:cs typeface="Arial"/>
              </a:rPr>
              <a:t> </a:t>
            </a:r>
            <a:r>
              <a:rPr lang="en-US" sz="2070" spc="-16" dirty="0">
                <a:cs typeface="Arial"/>
              </a:rPr>
              <a:t>can</a:t>
            </a:r>
            <a:r>
              <a:rPr lang="en-US" sz="2070" spc="41" dirty="0">
                <a:cs typeface="Arial"/>
              </a:rPr>
              <a:t> </a:t>
            </a:r>
            <a:r>
              <a:rPr lang="en-US" sz="2070" spc="-16" dirty="0">
                <a:cs typeface="Arial"/>
              </a:rPr>
              <a:t>be</a:t>
            </a:r>
            <a:r>
              <a:rPr lang="en-US" sz="2070" spc="41" dirty="0">
                <a:cs typeface="Arial"/>
              </a:rPr>
              <a:t> </a:t>
            </a:r>
            <a:r>
              <a:rPr lang="en-US" sz="2070" spc="-10" dirty="0">
                <a:cs typeface="Arial"/>
              </a:rPr>
              <a:t>found</a:t>
            </a:r>
            <a:r>
              <a:rPr lang="en-US" sz="2070" spc="41" dirty="0">
                <a:cs typeface="Arial"/>
              </a:rPr>
              <a:t> </a:t>
            </a:r>
            <a:r>
              <a:rPr lang="en-US" sz="2070" spc="-10" dirty="0">
                <a:cs typeface="Arial"/>
              </a:rPr>
              <a:t>in:</a:t>
            </a:r>
            <a:endParaRPr lang="en-US" sz="2070" dirty="0">
              <a:cs typeface="Aria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47386" y="5397264"/>
            <a:ext cx="384283" cy="406635"/>
          </a:xfrm>
          <a:prstGeom prst="rect">
            <a:avLst/>
          </a:prstGeom>
          <a:blipFill>
            <a:blip r:embed="rId2" cstate="screen">
              <a:extLst>
                <a:ext uri="{28A0092B-C50C-407E-A947-70E740481C1C}">
                  <a14:useLocalDpi xmlns:a14="http://schemas.microsoft.com/office/drawing/2010/main"/>
                </a:ext>
              </a:extLst>
            </a:blip>
            <a:stretch>
              <a:fillRect/>
            </a:stretch>
          </a:blipFill>
        </p:spPr>
        <p:txBody>
          <a:bodyPr wrap="square" lIns="0" tIns="0" rIns="0" bIns="0" rtlCol="0">
            <a:spAutoFit/>
          </a:bodyPr>
          <a:lstStyle/>
          <a:p>
            <a:endParaRPr sz="1863" dirty="0"/>
          </a:p>
        </p:txBody>
      </p:sp>
      <p:sp>
        <p:nvSpPr>
          <p:cNvPr id="3" name="object 3"/>
          <p:cNvSpPr txBox="1"/>
          <p:nvPr/>
        </p:nvSpPr>
        <p:spPr>
          <a:xfrm>
            <a:off x="540368" y="1690788"/>
            <a:ext cx="9506720" cy="3694601"/>
          </a:xfrm>
          <a:prstGeom prst="rect">
            <a:avLst/>
          </a:prstGeom>
        </p:spPr>
        <p:txBody>
          <a:bodyPr vert="horz" wrap="square" lIns="0" tIns="0" rIns="0" bIns="0" rtlCol="0">
            <a:spAutoFit/>
          </a:bodyPr>
          <a:lstStyle/>
          <a:p>
            <a:pPr marL="13143"/>
            <a:r>
              <a:rPr sz="2070" b="1" spc="-10" dirty="0">
                <a:latin typeface="Arial"/>
                <a:cs typeface="Arial"/>
              </a:rPr>
              <a:t>Failures</a:t>
            </a:r>
            <a:r>
              <a:rPr sz="2070" b="1" spc="98" dirty="0">
                <a:latin typeface="Arial"/>
                <a:cs typeface="Arial"/>
              </a:rPr>
              <a:t> </a:t>
            </a:r>
            <a:r>
              <a:rPr sz="2070" b="1" spc="-16" dirty="0">
                <a:latin typeface="Arial"/>
                <a:cs typeface="Arial"/>
              </a:rPr>
              <a:t>Review</a:t>
            </a:r>
            <a:endParaRPr sz="2070" dirty="0">
              <a:latin typeface="Arial"/>
              <a:cs typeface="Arial"/>
            </a:endParaRPr>
          </a:p>
          <a:p>
            <a:pPr>
              <a:lnSpc>
                <a:spcPts val="1656"/>
              </a:lnSpc>
              <a:spcBef>
                <a:spcPts val="27"/>
              </a:spcBef>
            </a:pPr>
            <a:endParaRPr sz="1656" dirty="0"/>
          </a:p>
          <a:p>
            <a:pPr marL="13143" marR="6572">
              <a:lnSpc>
                <a:spcPts val="2266"/>
              </a:lnSpc>
              <a:spcBef>
                <a:spcPts val="947"/>
              </a:spcBef>
            </a:pPr>
            <a:r>
              <a:rPr sz="2070" spc="-243" dirty="0">
                <a:latin typeface="Arial"/>
                <a:cs typeface="Arial"/>
              </a:rPr>
              <a:t>T</a:t>
            </a:r>
            <a:r>
              <a:rPr sz="2070" spc="-16" dirty="0">
                <a:latin typeface="Arial"/>
                <a:cs typeface="Arial"/>
              </a:rPr>
              <a:t>o</a:t>
            </a:r>
            <a:r>
              <a:rPr sz="2070" spc="26" dirty="0">
                <a:latin typeface="Arial"/>
                <a:cs typeface="Arial"/>
              </a:rPr>
              <a:t> </a:t>
            </a:r>
            <a:r>
              <a:rPr sz="2070" spc="-10" dirty="0">
                <a:latin typeface="Arial"/>
                <a:cs typeface="Arial"/>
              </a:rPr>
              <a:t>closely</a:t>
            </a:r>
            <a:r>
              <a:rPr sz="2070" spc="26" dirty="0">
                <a:latin typeface="Arial"/>
                <a:cs typeface="Arial"/>
              </a:rPr>
              <a:t> </a:t>
            </a:r>
            <a:r>
              <a:rPr sz="2070" spc="-16" dirty="0">
                <a:latin typeface="Arial"/>
                <a:cs typeface="Arial"/>
              </a:rPr>
              <a:t>model</a:t>
            </a:r>
            <a:r>
              <a:rPr sz="2070" spc="26" dirty="0">
                <a:latin typeface="Arial"/>
                <a:cs typeface="Arial"/>
              </a:rPr>
              <a:t> </a:t>
            </a:r>
            <a:r>
              <a:rPr sz="2070" spc="-10" dirty="0">
                <a:latin typeface="Arial"/>
                <a:cs typeface="Arial"/>
              </a:rPr>
              <a:t>real-life</a:t>
            </a:r>
            <a:r>
              <a:rPr sz="2070" spc="26" dirty="0">
                <a:latin typeface="Arial"/>
                <a:cs typeface="Arial"/>
              </a:rPr>
              <a:t> </a:t>
            </a:r>
            <a:r>
              <a:rPr sz="2070" spc="-10" dirty="0">
                <a:latin typeface="Arial"/>
                <a:cs typeface="Arial"/>
              </a:rPr>
              <a:t>situations</a:t>
            </a:r>
            <a:r>
              <a:rPr sz="2070" spc="26" dirty="0">
                <a:latin typeface="Arial"/>
                <a:cs typeface="Arial"/>
              </a:rPr>
              <a:t> </a:t>
            </a:r>
            <a:r>
              <a:rPr sz="2070" spc="-16" dirty="0">
                <a:latin typeface="Arial"/>
                <a:cs typeface="Arial"/>
              </a:rPr>
              <a:t>where</a:t>
            </a:r>
            <a:r>
              <a:rPr sz="2070" spc="26" dirty="0">
                <a:latin typeface="Arial"/>
                <a:cs typeface="Arial"/>
              </a:rPr>
              <a:t> </a:t>
            </a:r>
            <a:r>
              <a:rPr sz="2070" spc="-16" dirty="0">
                <a:latin typeface="Arial"/>
                <a:cs typeface="Arial"/>
              </a:rPr>
              <a:t>machines</a:t>
            </a:r>
            <a:r>
              <a:rPr sz="2070" spc="26" dirty="0">
                <a:latin typeface="Arial"/>
                <a:cs typeface="Arial"/>
              </a:rPr>
              <a:t> </a:t>
            </a:r>
            <a:r>
              <a:rPr sz="2070" spc="-10" dirty="0">
                <a:latin typeface="Arial"/>
                <a:cs typeface="Arial"/>
              </a:rPr>
              <a:t>fail</a:t>
            </a:r>
            <a:r>
              <a:rPr sz="2070" spc="26" dirty="0">
                <a:latin typeface="Arial"/>
                <a:cs typeface="Arial"/>
              </a:rPr>
              <a:t> </a:t>
            </a:r>
            <a:r>
              <a:rPr sz="2070" spc="-10" dirty="0">
                <a:latin typeface="Arial"/>
                <a:cs typeface="Arial"/>
              </a:rPr>
              <a:t>at</a:t>
            </a:r>
            <a:r>
              <a:rPr sz="2070" spc="26" dirty="0">
                <a:latin typeface="Arial"/>
                <a:cs typeface="Arial"/>
              </a:rPr>
              <a:t> </a:t>
            </a:r>
            <a:r>
              <a:rPr sz="2070" spc="-10" dirty="0">
                <a:latin typeface="Arial"/>
                <a:cs typeface="Arial"/>
              </a:rPr>
              <a:t>times,</a:t>
            </a:r>
            <a:r>
              <a:rPr sz="2070" spc="36" dirty="0">
                <a:latin typeface="Arial"/>
                <a:cs typeface="Arial"/>
              </a:rPr>
              <a:t> </a:t>
            </a:r>
            <a:r>
              <a:rPr sz="2070" spc="-10" dirty="0">
                <a:latin typeface="Arial"/>
                <a:cs typeface="Arial"/>
              </a:rPr>
              <a:t>(which</a:t>
            </a:r>
            <a:r>
              <a:rPr sz="2070" spc="26" dirty="0">
                <a:latin typeface="Arial"/>
                <a:cs typeface="Arial"/>
              </a:rPr>
              <a:t> </a:t>
            </a:r>
            <a:r>
              <a:rPr sz="2070" spc="-16" dirty="0">
                <a:latin typeface="Arial"/>
                <a:cs typeface="Arial"/>
              </a:rPr>
              <a:t>a</a:t>
            </a:r>
            <a:r>
              <a:rPr sz="2070" spc="-47" dirty="0">
                <a:latin typeface="Arial"/>
                <a:cs typeface="Arial"/>
              </a:rPr>
              <a:t>f</a:t>
            </a:r>
            <a:r>
              <a:rPr sz="2070" spc="-10" dirty="0">
                <a:latin typeface="Arial"/>
                <a:cs typeface="Arial"/>
              </a:rPr>
              <a:t>fects the technical or organizational availability of the individual stations) </a:t>
            </a:r>
            <a:r>
              <a:rPr sz="2070" spc="-16" dirty="0">
                <a:latin typeface="Arial"/>
                <a:cs typeface="Arial"/>
              </a:rPr>
              <a:t>you</a:t>
            </a:r>
            <a:r>
              <a:rPr sz="2070" spc="-10" dirty="0">
                <a:latin typeface="Arial"/>
                <a:cs typeface="Arial"/>
              </a:rPr>
              <a:t> </a:t>
            </a:r>
            <a:r>
              <a:rPr sz="2070" spc="-16" dirty="0">
                <a:latin typeface="Arial"/>
                <a:cs typeface="Arial"/>
              </a:rPr>
              <a:t>can</a:t>
            </a:r>
            <a:r>
              <a:rPr sz="2070" spc="-10" dirty="0">
                <a:latin typeface="Arial"/>
                <a:cs typeface="Arial"/>
              </a:rPr>
              <a:t> define failures.</a:t>
            </a:r>
            <a:endParaRPr sz="2070" dirty="0">
              <a:latin typeface="Arial"/>
              <a:cs typeface="Arial"/>
            </a:endParaRPr>
          </a:p>
          <a:p>
            <a:pPr marL="13143" marR="61773">
              <a:lnSpc>
                <a:spcPts val="2266"/>
              </a:lnSpc>
              <a:spcBef>
                <a:spcPts val="947"/>
              </a:spcBef>
            </a:pPr>
            <a:r>
              <a:rPr sz="2070" spc="-10" dirty="0">
                <a:latin typeface="Arial"/>
                <a:cs typeface="Arial"/>
              </a:rPr>
              <a:t>This sets the state of the </a:t>
            </a:r>
            <a:r>
              <a:rPr sz="2070" spc="-16" dirty="0">
                <a:latin typeface="Arial"/>
                <a:cs typeface="Arial"/>
              </a:rPr>
              <a:t>component </a:t>
            </a:r>
            <a:r>
              <a:rPr sz="2070" spc="-10" dirty="0">
                <a:latin typeface="Arial"/>
                <a:cs typeface="Arial"/>
              </a:rPr>
              <a:t>from </a:t>
            </a:r>
            <a:r>
              <a:rPr sz="2070" b="1" spc="-10" dirty="0">
                <a:latin typeface="Arial"/>
                <a:cs typeface="Arial"/>
              </a:rPr>
              <a:t>operational </a:t>
            </a:r>
            <a:r>
              <a:rPr sz="2070" spc="-10" dirty="0">
                <a:latin typeface="Arial"/>
                <a:cs typeface="Arial"/>
              </a:rPr>
              <a:t>to </a:t>
            </a:r>
            <a:r>
              <a:rPr sz="2070" b="1" spc="-10" dirty="0">
                <a:latin typeface="Arial"/>
                <a:cs typeface="Arial"/>
              </a:rPr>
              <a:t>failed</a:t>
            </a:r>
            <a:r>
              <a:rPr sz="2070" spc="-10" dirty="0">
                <a:latin typeface="Arial"/>
                <a:cs typeface="Arial"/>
              </a:rPr>
              <a:t>.</a:t>
            </a:r>
            <a:r>
              <a:rPr sz="2070" spc="207" dirty="0">
                <a:latin typeface="Arial"/>
                <a:cs typeface="Arial"/>
              </a:rPr>
              <a:t> </a:t>
            </a:r>
            <a:r>
              <a:rPr sz="2070" spc="-10" dirty="0">
                <a:latin typeface="Arial"/>
                <a:cs typeface="Arial"/>
              </a:rPr>
              <a:t>Plant</a:t>
            </a:r>
            <a:r>
              <a:rPr sz="2070" dirty="0">
                <a:latin typeface="Arial"/>
                <a:cs typeface="Arial"/>
              </a:rPr>
              <a:t> </a:t>
            </a:r>
            <a:r>
              <a:rPr sz="2070" spc="-10" dirty="0">
                <a:latin typeface="Arial"/>
                <a:cs typeface="Arial"/>
              </a:rPr>
              <a:t>Simulation adds</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duration</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failure</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processing</a:t>
            </a:r>
            <a:r>
              <a:rPr sz="2070" spc="5" dirty="0">
                <a:latin typeface="Arial"/>
                <a:cs typeface="Arial"/>
              </a:rPr>
              <a:t> </a:t>
            </a:r>
            <a:r>
              <a:rPr sz="2070" spc="-10" dirty="0">
                <a:latin typeface="Arial"/>
                <a:cs typeface="Arial"/>
              </a:rPr>
              <a:t>time</a:t>
            </a:r>
            <a:r>
              <a:rPr sz="2070" spc="5" dirty="0">
                <a:latin typeface="Arial"/>
                <a:cs typeface="Arial"/>
              </a:rPr>
              <a:t> </a:t>
            </a:r>
            <a:r>
              <a:rPr sz="2070" spc="-10" dirty="0">
                <a:latin typeface="Arial"/>
                <a:cs typeface="Arial"/>
              </a:rPr>
              <a:t>or</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dwelling</a:t>
            </a:r>
            <a:r>
              <a:rPr sz="2070" spc="5" dirty="0">
                <a:latin typeface="Arial"/>
                <a:cs typeface="Arial"/>
              </a:rPr>
              <a:t> </a:t>
            </a:r>
            <a:r>
              <a:rPr sz="2070" spc="-10" dirty="0">
                <a:latin typeface="Arial"/>
                <a:cs typeface="Arial"/>
              </a:rPr>
              <a:t>time.</a:t>
            </a:r>
            <a:endParaRPr sz="2070" dirty="0">
              <a:latin typeface="Arial"/>
              <a:cs typeface="Arial"/>
            </a:endParaRPr>
          </a:p>
          <a:p>
            <a:pPr marL="13143">
              <a:spcBef>
                <a:spcPts val="693"/>
              </a:spcBef>
            </a:pPr>
            <a:r>
              <a:rPr sz="2070" spc="-207" dirty="0">
                <a:latin typeface="Arial"/>
                <a:cs typeface="Arial"/>
              </a:rPr>
              <a:t>Y</a:t>
            </a:r>
            <a:r>
              <a:rPr sz="2070" spc="-16" dirty="0">
                <a:latin typeface="Arial"/>
                <a:cs typeface="Arial"/>
              </a:rPr>
              <a:t>ou</a:t>
            </a:r>
            <a:r>
              <a:rPr sz="2070" spc="41" dirty="0">
                <a:latin typeface="Arial"/>
                <a:cs typeface="Arial"/>
              </a:rPr>
              <a:t> </a:t>
            </a:r>
            <a:r>
              <a:rPr sz="2070" spc="-16" dirty="0">
                <a:latin typeface="Arial"/>
                <a:cs typeface="Arial"/>
              </a:rPr>
              <a:t>can</a:t>
            </a:r>
            <a:r>
              <a:rPr sz="2070" spc="41" dirty="0">
                <a:latin typeface="Arial"/>
                <a:cs typeface="Arial"/>
              </a:rPr>
              <a:t> </a:t>
            </a:r>
            <a:r>
              <a:rPr sz="2070" spc="-10" dirty="0">
                <a:latin typeface="Arial"/>
                <a:cs typeface="Arial"/>
              </a:rPr>
              <a:t>define</a:t>
            </a:r>
            <a:r>
              <a:rPr sz="2070" spc="41" dirty="0">
                <a:latin typeface="Arial"/>
                <a:cs typeface="Arial"/>
              </a:rPr>
              <a:t> </a:t>
            </a:r>
            <a:r>
              <a:rPr sz="2070" spc="-10" dirty="0">
                <a:latin typeface="Arial"/>
                <a:cs typeface="Arial"/>
              </a:rPr>
              <a:t>failures</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all</a:t>
            </a:r>
            <a:r>
              <a:rPr sz="2070" spc="41" dirty="0">
                <a:latin typeface="Arial"/>
                <a:cs typeface="Arial"/>
              </a:rPr>
              <a:t> </a:t>
            </a:r>
            <a:r>
              <a:rPr sz="2070" spc="-10" dirty="0">
                <a:latin typeface="Arial"/>
                <a:cs typeface="Arial"/>
              </a:rPr>
              <a:t>material</a:t>
            </a:r>
            <a:r>
              <a:rPr sz="2070" spc="41" dirty="0">
                <a:latin typeface="Arial"/>
                <a:cs typeface="Arial"/>
              </a:rPr>
              <a:t> </a:t>
            </a:r>
            <a:r>
              <a:rPr sz="2070" spc="-10" dirty="0">
                <a:latin typeface="Arial"/>
                <a:cs typeface="Arial"/>
              </a:rPr>
              <a:t>flow</a:t>
            </a:r>
            <a:r>
              <a:rPr sz="2070" spc="41" dirty="0">
                <a:latin typeface="Arial"/>
                <a:cs typeface="Arial"/>
              </a:rPr>
              <a:t> </a:t>
            </a:r>
            <a:r>
              <a:rPr sz="2070" spc="-10" dirty="0">
                <a:latin typeface="Arial"/>
                <a:cs typeface="Arial"/>
              </a:rPr>
              <a:t>objects.</a:t>
            </a:r>
            <a:endParaRPr sz="2070" dirty="0">
              <a:latin typeface="Arial"/>
              <a:cs typeface="Arial"/>
            </a:endParaRPr>
          </a:p>
          <a:p>
            <a:pPr>
              <a:lnSpc>
                <a:spcPts val="1035"/>
              </a:lnSpc>
              <a:spcBef>
                <a:spcPts val="57"/>
              </a:spcBef>
            </a:pPr>
            <a:endParaRPr sz="1035" dirty="0"/>
          </a:p>
          <a:p>
            <a:pPr marL="4806479"/>
            <a:endParaRPr sz="1035" dirty="0">
              <a:latin typeface="Times New Roman"/>
              <a:cs typeface="Times New Roman"/>
            </a:endParaRPr>
          </a:p>
          <a:p>
            <a:pPr marL="536901" marR="496157">
              <a:lnSpc>
                <a:spcPts val="2266"/>
              </a:lnSpc>
              <a:spcBef>
                <a:spcPts val="1195"/>
              </a:spcBef>
            </a:pPr>
            <a:r>
              <a:rPr sz="2070" spc="-16" dirty="0">
                <a:latin typeface="Arial"/>
                <a:cs typeface="Arial"/>
              </a:rPr>
              <a:t>The</a:t>
            </a:r>
            <a:r>
              <a:rPr sz="2070" spc="57" dirty="0">
                <a:latin typeface="Arial"/>
                <a:cs typeface="Arial"/>
              </a:rPr>
              <a:t> </a:t>
            </a:r>
            <a:r>
              <a:rPr sz="2070" spc="-10" dirty="0">
                <a:latin typeface="Arial"/>
                <a:cs typeface="Arial"/>
              </a:rPr>
              <a:t>object</a:t>
            </a:r>
            <a:r>
              <a:rPr sz="2070" spc="57" dirty="0">
                <a:latin typeface="Arial"/>
                <a:cs typeface="Arial"/>
              </a:rPr>
              <a:t> </a:t>
            </a:r>
            <a:r>
              <a:rPr sz="2070" spc="-16" dirty="0">
                <a:latin typeface="Arial"/>
                <a:cs typeface="Arial"/>
              </a:rPr>
              <a:t>shows</a:t>
            </a:r>
            <a:r>
              <a:rPr sz="2070" spc="57" dirty="0">
                <a:latin typeface="Arial"/>
                <a:cs typeface="Arial"/>
              </a:rPr>
              <a:t> </a:t>
            </a:r>
            <a:r>
              <a:rPr sz="2070" spc="-16" dirty="0">
                <a:latin typeface="Arial"/>
                <a:cs typeface="Arial"/>
              </a:rPr>
              <a:t>a</a:t>
            </a:r>
            <a:r>
              <a:rPr sz="2070" spc="57" dirty="0">
                <a:latin typeface="Arial"/>
                <a:cs typeface="Arial"/>
              </a:rPr>
              <a:t> </a:t>
            </a:r>
            <a:r>
              <a:rPr sz="2070" spc="-10" dirty="0">
                <a:latin typeface="Arial"/>
                <a:cs typeface="Arial"/>
              </a:rPr>
              <a:t>red</a:t>
            </a:r>
            <a:r>
              <a:rPr sz="2070" spc="57" dirty="0">
                <a:latin typeface="Arial"/>
                <a:cs typeface="Arial"/>
              </a:rPr>
              <a:t> </a:t>
            </a:r>
            <a:r>
              <a:rPr sz="2070" spc="-10" dirty="0">
                <a:latin typeface="Arial"/>
                <a:cs typeface="Arial"/>
              </a:rPr>
              <a:t>dot</a:t>
            </a:r>
            <a:r>
              <a:rPr sz="2070" spc="57" dirty="0">
                <a:latin typeface="Arial"/>
                <a:cs typeface="Arial"/>
              </a:rPr>
              <a:t> </a:t>
            </a:r>
            <a:r>
              <a:rPr sz="2070" spc="-10" dirty="0">
                <a:latin typeface="Arial"/>
                <a:cs typeface="Arial"/>
              </a:rPr>
              <a:t>in</a:t>
            </a:r>
            <a:r>
              <a:rPr sz="2070" spc="57" dirty="0">
                <a:latin typeface="Arial"/>
                <a:cs typeface="Arial"/>
              </a:rPr>
              <a:t> </a:t>
            </a:r>
            <a:r>
              <a:rPr sz="2070" spc="-10" dirty="0">
                <a:latin typeface="Arial"/>
                <a:cs typeface="Arial"/>
              </a:rPr>
              <a:t>the</a:t>
            </a:r>
            <a:r>
              <a:rPr sz="2070" spc="57" dirty="0">
                <a:latin typeface="Arial"/>
                <a:cs typeface="Arial"/>
              </a:rPr>
              <a:t> </a:t>
            </a:r>
            <a:r>
              <a:rPr sz="2070" b="1" spc="-16" dirty="0">
                <a:latin typeface="Arial"/>
                <a:cs typeface="Arial"/>
              </a:rPr>
              <a:t>LED</a:t>
            </a:r>
            <a:r>
              <a:rPr sz="2070" b="1" spc="57" dirty="0">
                <a:latin typeface="Arial"/>
                <a:cs typeface="Arial"/>
              </a:rPr>
              <a:t> </a:t>
            </a:r>
            <a:r>
              <a:rPr sz="2070" spc="-10" dirty="0">
                <a:latin typeface="Arial"/>
                <a:cs typeface="Arial"/>
              </a:rPr>
              <a:t>display</a:t>
            </a:r>
            <a:r>
              <a:rPr sz="2070" spc="57" dirty="0">
                <a:latin typeface="Arial"/>
                <a:cs typeface="Arial"/>
              </a:rPr>
              <a:t> </a:t>
            </a:r>
            <a:r>
              <a:rPr sz="2070" spc="-10" dirty="0">
                <a:latin typeface="Arial"/>
                <a:cs typeface="Arial"/>
              </a:rPr>
              <a:t>area</a:t>
            </a:r>
            <a:r>
              <a:rPr sz="2070" spc="57" dirty="0">
                <a:latin typeface="Arial"/>
                <a:cs typeface="Arial"/>
              </a:rPr>
              <a:t> </a:t>
            </a:r>
            <a:r>
              <a:rPr sz="2070" spc="-10" dirty="0">
                <a:latin typeface="Arial"/>
                <a:cs typeface="Arial"/>
              </a:rPr>
              <a:t>along</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top</a:t>
            </a:r>
            <a:r>
              <a:rPr sz="2070" spc="57" dirty="0">
                <a:latin typeface="Arial"/>
                <a:cs typeface="Arial"/>
              </a:rPr>
              <a:t> </a:t>
            </a:r>
            <a:r>
              <a:rPr sz="2070" spc="-10" dirty="0">
                <a:latin typeface="Arial"/>
                <a:cs typeface="Arial"/>
              </a:rPr>
              <a:t>border of</a:t>
            </a:r>
            <a:r>
              <a:rPr sz="2070" spc="103" dirty="0">
                <a:latin typeface="Arial"/>
                <a:cs typeface="Arial"/>
              </a:rPr>
              <a:t> </a:t>
            </a:r>
            <a:r>
              <a:rPr sz="2070" spc="-10" dirty="0">
                <a:latin typeface="Arial"/>
                <a:cs typeface="Arial"/>
              </a:rPr>
              <a:t>the</a:t>
            </a:r>
            <a:r>
              <a:rPr sz="2070" spc="103" dirty="0">
                <a:latin typeface="Arial"/>
                <a:cs typeface="Arial"/>
              </a:rPr>
              <a:t> </a:t>
            </a:r>
            <a:r>
              <a:rPr sz="2070" spc="-10" dirty="0">
                <a:latin typeface="Arial"/>
                <a:cs typeface="Arial"/>
              </a:rPr>
              <a:t>icon.</a:t>
            </a:r>
            <a:endParaRPr sz="2070" dirty="0">
              <a:latin typeface="Arial"/>
              <a:cs typeface="Aria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7" y="1454924"/>
            <a:ext cx="9487005" cy="5570478"/>
          </a:xfrm>
          <a:prstGeom prst="rect">
            <a:avLst/>
          </a:prstGeom>
        </p:spPr>
        <p:txBody>
          <a:bodyPr vert="horz" wrap="square" lIns="0" tIns="0" rIns="0" bIns="0" rtlCol="0">
            <a:spAutoFit/>
          </a:bodyPr>
          <a:lstStyle/>
          <a:p>
            <a:pPr marL="13143"/>
            <a:r>
              <a:rPr sz="2070" b="1" spc="-10" dirty="0">
                <a:solidFill>
                  <a:srgbClr val="0066FF"/>
                </a:solidFill>
                <a:latin typeface="Arial"/>
                <a:cs typeface="Arial"/>
              </a:rPr>
              <a:t>Defining</a:t>
            </a:r>
            <a:r>
              <a:rPr sz="2070" b="1" spc="93" dirty="0">
                <a:solidFill>
                  <a:srgbClr val="0066FF"/>
                </a:solidFill>
                <a:latin typeface="Arial"/>
                <a:cs typeface="Arial"/>
              </a:rPr>
              <a:t> </a:t>
            </a:r>
            <a:r>
              <a:rPr sz="2070" b="1" spc="-10" dirty="0">
                <a:solidFill>
                  <a:srgbClr val="0066FF"/>
                </a:solidFill>
                <a:latin typeface="Arial"/>
                <a:cs typeface="Arial"/>
              </a:rPr>
              <a:t>Failures</a:t>
            </a:r>
            <a:endParaRPr sz="2070" dirty="0">
              <a:latin typeface="Arial"/>
              <a:cs typeface="Arial"/>
            </a:endParaRPr>
          </a:p>
          <a:p>
            <a:pPr marL="13143">
              <a:spcBef>
                <a:spcPts val="1014"/>
              </a:spcBef>
            </a:pPr>
            <a:r>
              <a:rPr sz="2070" spc="-10" dirty="0">
                <a:latin typeface="Arial"/>
                <a:cs typeface="Arial"/>
              </a:rPr>
              <a:t>Multiple</a:t>
            </a:r>
            <a:r>
              <a:rPr sz="2070" spc="31" dirty="0">
                <a:latin typeface="Arial"/>
                <a:cs typeface="Arial"/>
              </a:rPr>
              <a:t> </a:t>
            </a:r>
            <a:r>
              <a:rPr sz="2070" spc="-10" dirty="0">
                <a:latin typeface="Arial"/>
                <a:cs typeface="Arial"/>
              </a:rPr>
              <a:t>failure</a:t>
            </a:r>
            <a:r>
              <a:rPr sz="2070" spc="31" dirty="0">
                <a:latin typeface="Arial"/>
                <a:cs typeface="Arial"/>
              </a:rPr>
              <a:t> </a:t>
            </a:r>
            <a:r>
              <a:rPr sz="2070" spc="-10" dirty="0">
                <a:latin typeface="Arial"/>
                <a:cs typeface="Arial"/>
              </a:rPr>
              <a:t>profiles</a:t>
            </a:r>
            <a:r>
              <a:rPr sz="2070" spc="31" dirty="0">
                <a:latin typeface="Arial"/>
                <a:cs typeface="Arial"/>
              </a:rPr>
              <a:t> </a:t>
            </a:r>
            <a:r>
              <a:rPr sz="2070" spc="-16" dirty="0">
                <a:latin typeface="Arial"/>
                <a:cs typeface="Arial"/>
              </a:rPr>
              <a:t>can</a:t>
            </a:r>
            <a:r>
              <a:rPr sz="2070" spc="31" dirty="0">
                <a:latin typeface="Arial"/>
                <a:cs typeface="Arial"/>
              </a:rPr>
              <a:t> </a:t>
            </a:r>
            <a:r>
              <a:rPr sz="2070" spc="-16" dirty="0">
                <a:latin typeface="Arial"/>
                <a:cs typeface="Arial"/>
              </a:rPr>
              <a:t>be</a:t>
            </a:r>
            <a:r>
              <a:rPr sz="2070" spc="31" dirty="0">
                <a:latin typeface="Arial"/>
                <a:cs typeface="Arial"/>
              </a:rPr>
              <a:t> </a:t>
            </a:r>
            <a:r>
              <a:rPr sz="2070" spc="-10" dirty="0">
                <a:latin typeface="Arial"/>
                <a:cs typeface="Arial"/>
              </a:rPr>
              <a:t>defined</a:t>
            </a:r>
            <a:r>
              <a:rPr sz="2070" spc="31" dirty="0">
                <a:latin typeface="Arial"/>
                <a:cs typeface="Arial"/>
              </a:rPr>
              <a:t> </a:t>
            </a:r>
            <a:r>
              <a:rPr sz="2070" spc="-10" dirty="0">
                <a:latin typeface="Arial"/>
                <a:cs typeface="Arial"/>
              </a:rPr>
              <a:t>for</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single</a:t>
            </a:r>
            <a:r>
              <a:rPr sz="2070" spc="31" dirty="0">
                <a:latin typeface="Arial"/>
                <a:cs typeface="Arial"/>
              </a:rPr>
              <a:t> </a:t>
            </a:r>
            <a:r>
              <a:rPr sz="2070" spc="-10" dirty="0">
                <a:latin typeface="Arial"/>
                <a:cs typeface="Arial"/>
              </a:rPr>
              <a:t>object:</a:t>
            </a:r>
            <a:endParaRPr sz="2070" dirty="0">
              <a:latin typeface="Arial"/>
              <a:cs typeface="Arial"/>
            </a:endParaRPr>
          </a:p>
          <a:p>
            <a:pPr marL="536901" indent="-523758">
              <a:spcBef>
                <a:spcPts val="1009"/>
              </a:spcBef>
              <a:buFont typeface="Arial"/>
              <a:buChar char="•"/>
              <a:tabLst>
                <a:tab pos="536901" algn="l"/>
              </a:tabLst>
            </a:pPr>
            <a:r>
              <a:rPr sz="2070" spc="-16" dirty="0">
                <a:latin typeface="Arial"/>
                <a:cs typeface="Arial"/>
              </a:rPr>
              <a:t>Each</a:t>
            </a:r>
            <a:r>
              <a:rPr sz="2070" spc="62" dirty="0">
                <a:latin typeface="Arial"/>
                <a:cs typeface="Arial"/>
              </a:rPr>
              <a:t> </a:t>
            </a:r>
            <a:r>
              <a:rPr sz="2070" spc="-10" dirty="0">
                <a:latin typeface="Arial"/>
                <a:cs typeface="Arial"/>
              </a:rPr>
              <a:t>with</a:t>
            </a:r>
            <a:r>
              <a:rPr sz="2070" spc="62" dirty="0">
                <a:latin typeface="Arial"/>
                <a:cs typeface="Arial"/>
              </a:rPr>
              <a:t> </a:t>
            </a:r>
            <a:r>
              <a:rPr sz="2070" spc="-10" dirty="0">
                <a:latin typeface="Arial"/>
                <a:cs typeface="Arial"/>
              </a:rPr>
              <a:t>its</a:t>
            </a:r>
            <a:r>
              <a:rPr sz="2070" spc="62" dirty="0">
                <a:latin typeface="Arial"/>
                <a:cs typeface="Arial"/>
              </a:rPr>
              <a:t> </a:t>
            </a:r>
            <a:r>
              <a:rPr sz="2070" spc="-16" dirty="0">
                <a:latin typeface="Arial"/>
                <a:cs typeface="Arial"/>
              </a:rPr>
              <a:t>own</a:t>
            </a:r>
            <a:r>
              <a:rPr sz="2070" spc="62" dirty="0">
                <a:latin typeface="Arial"/>
                <a:cs typeface="Arial"/>
              </a:rPr>
              <a:t> </a:t>
            </a:r>
            <a:r>
              <a:rPr sz="2070" spc="-10" dirty="0">
                <a:latin typeface="Arial"/>
                <a:cs typeface="Arial"/>
              </a:rPr>
              <a:t>distribution</a:t>
            </a:r>
            <a:r>
              <a:rPr sz="2070" spc="62" dirty="0">
                <a:latin typeface="Arial"/>
                <a:cs typeface="Arial"/>
              </a:rPr>
              <a:t> </a:t>
            </a:r>
            <a:r>
              <a:rPr sz="2070" spc="-10" dirty="0">
                <a:latin typeface="Arial"/>
                <a:cs typeface="Arial"/>
              </a:rPr>
              <a:t>function</a:t>
            </a:r>
            <a:endParaRPr sz="2070" dirty="0">
              <a:latin typeface="Arial"/>
              <a:cs typeface="Arial"/>
            </a:endParaRPr>
          </a:p>
          <a:p>
            <a:pPr>
              <a:lnSpc>
                <a:spcPts val="2587"/>
              </a:lnSpc>
              <a:spcBef>
                <a:spcPts val="73"/>
              </a:spcBef>
              <a:buFont typeface="Arial"/>
              <a:buChar char="•"/>
            </a:pPr>
            <a:endParaRPr sz="2587" dirty="0"/>
          </a:p>
          <a:p>
            <a:pPr marL="536901" indent="-523758">
              <a:buFont typeface="Arial"/>
              <a:buChar char="•"/>
              <a:tabLst>
                <a:tab pos="536901" algn="l"/>
              </a:tabLst>
            </a:pPr>
            <a:r>
              <a:rPr sz="2070" spc="-10" dirty="0">
                <a:latin typeface="Arial"/>
                <a:cs typeface="Arial"/>
              </a:rPr>
              <a:t>With</a:t>
            </a:r>
            <a:r>
              <a:rPr sz="2070" spc="72" dirty="0">
                <a:latin typeface="Arial"/>
                <a:cs typeface="Arial"/>
              </a:rPr>
              <a:t> </a:t>
            </a:r>
            <a:r>
              <a:rPr sz="2070" spc="-10" dirty="0">
                <a:latin typeface="Arial"/>
                <a:cs typeface="Arial"/>
              </a:rPr>
              <a:t>individual</a:t>
            </a:r>
            <a:r>
              <a:rPr sz="2070" spc="72" dirty="0">
                <a:latin typeface="Arial"/>
                <a:cs typeface="Arial"/>
              </a:rPr>
              <a:t> </a:t>
            </a:r>
            <a:r>
              <a:rPr sz="2070" spc="-10" dirty="0">
                <a:latin typeface="Arial"/>
                <a:cs typeface="Arial"/>
              </a:rPr>
              <a:t>start/stop</a:t>
            </a:r>
            <a:r>
              <a:rPr sz="2070" spc="72" dirty="0">
                <a:latin typeface="Arial"/>
                <a:cs typeface="Arial"/>
              </a:rPr>
              <a:t> </a:t>
            </a:r>
            <a:r>
              <a:rPr sz="2070" spc="-10" dirty="0">
                <a:latin typeface="Arial"/>
                <a:cs typeface="Arial"/>
              </a:rPr>
              <a:t>times</a:t>
            </a:r>
            <a:endParaRPr sz="2070" dirty="0">
              <a:latin typeface="Arial"/>
              <a:cs typeface="Arial"/>
            </a:endParaRPr>
          </a:p>
          <a:p>
            <a:pPr marL="1148061">
              <a:spcBef>
                <a:spcPts val="843"/>
              </a:spcBef>
            </a:pPr>
            <a:r>
              <a:rPr sz="2070" b="1" spc="-16" dirty="0">
                <a:solidFill>
                  <a:srgbClr val="0066FF"/>
                </a:solidFill>
                <a:latin typeface="Arial"/>
                <a:cs typeface="Arial"/>
              </a:rPr>
              <a:t>Note</a:t>
            </a:r>
            <a:endParaRPr sz="2070" dirty="0">
              <a:latin typeface="Arial"/>
              <a:cs typeface="Arial"/>
            </a:endParaRPr>
          </a:p>
          <a:p>
            <a:pPr marL="1148061" marR="55859">
              <a:lnSpc>
                <a:spcPts val="2266"/>
              </a:lnSpc>
              <a:spcBef>
                <a:spcPts val="864"/>
              </a:spcBef>
            </a:pPr>
            <a:r>
              <a:rPr sz="2070" spc="-16" dirty="0">
                <a:latin typeface="Arial"/>
                <a:cs typeface="Arial"/>
              </a:rPr>
              <a:t>On </a:t>
            </a:r>
            <a:r>
              <a:rPr sz="2070" spc="-10" dirty="0">
                <a:latin typeface="Arial"/>
                <a:cs typeface="Arial"/>
              </a:rPr>
              <a:t>the </a:t>
            </a:r>
            <a:r>
              <a:rPr sz="2070" b="1" spc="-10" dirty="0">
                <a:latin typeface="Arial"/>
                <a:cs typeface="Arial"/>
              </a:rPr>
              <a:t>Failures </a:t>
            </a:r>
            <a:r>
              <a:rPr sz="2070" spc="-10" dirty="0">
                <a:latin typeface="Arial"/>
                <a:cs typeface="Arial"/>
              </a:rPr>
              <a:t>tab,</a:t>
            </a:r>
            <a:r>
              <a:rPr sz="2070" spc="5" dirty="0">
                <a:latin typeface="Arial"/>
                <a:cs typeface="Arial"/>
              </a:rPr>
              <a:t> </a:t>
            </a:r>
            <a:r>
              <a:rPr sz="2070" spc="-10" dirty="0">
                <a:latin typeface="Arial"/>
                <a:cs typeface="Arial"/>
              </a:rPr>
              <a:t>click</a:t>
            </a:r>
            <a:r>
              <a:rPr sz="2070" dirty="0">
                <a:latin typeface="Arial"/>
                <a:cs typeface="Arial"/>
              </a:rPr>
              <a:t> </a:t>
            </a:r>
            <a:r>
              <a:rPr sz="2070" b="1" spc="-16" dirty="0">
                <a:latin typeface="Arial"/>
                <a:cs typeface="Arial"/>
              </a:rPr>
              <a:t>New</a:t>
            </a:r>
            <a:r>
              <a:rPr sz="2070" b="1" dirty="0">
                <a:latin typeface="Arial"/>
                <a:cs typeface="Arial"/>
              </a:rPr>
              <a:t> </a:t>
            </a:r>
            <a:r>
              <a:rPr sz="2070" spc="-10" dirty="0">
                <a:latin typeface="Arial"/>
                <a:cs typeface="Arial"/>
              </a:rPr>
              <a:t>to</a:t>
            </a:r>
            <a:r>
              <a:rPr sz="2070" dirty="0">
                <a:latin typeface="Arial"/>
                <a:cs typeface="Arial"/>
              </a:rPr>
              <a:t> </a:t>
            </a:r>
            <a:r>
              <a:rPr sz="2070" spc="-10" dirty="0">
                <a:latin typeface="Arial"/>
                <a:cs typeface="Arial"/>
              </a:rPr>
              <a:t>create</a:t>
            </a:r>
            <a:r>
              <a:rPr sz="2070" dirty="0">
                <a:latin typeface="Arial"/>
                <a:cs typeface="Arial"/>
              </a:rPr>
              <a:t> </a:t>
            </a:r>
            <a:r>
              <a:rPr sz="2070" spc="-16" dirty="0">
                <a:latin typeface="Arial"/>
                <a:cs typeface="Arial"/>
              </a:rPr>
              <a:t>a</a:t>
            </a:r>
            <a:r>
              <a:rPr sz="2070" dirty="0">
                <a:latin typeface="Arial"/>
                <a:cs typeface="Arial"/>
              </a:rPr>
              <a:t> </a:t>
            </a:r>
            <a:r>
              <a:rPr sz="2070" spc="-16" dirty="0">
                <a:latin typeface="Arial"/>
                <a:cs typeface="Arial"/>
              </a:rPr>
              <a:t>new</a:t>
            </a:r>
            <a:r>
              <a:rPr sz="2070" dirty="0">
                <a:latin typeface="Arial"/>
                <a:cs typeface="Arial"/>
              </a:rPr>
              <a:t> </a:t>
            </a:r>
            <a:r>
              <a:rPr sz="2070" spc="-10" dirty="0">
                <a:latin typeface="Arial"/>
                <a:cs typeface="Arial"/>
              </a:rPr>
              <a:t>failure</a:t>
            </a:r>
            <a:r>
              <a:rPr sz="2070" dirty="0">
                <a:latin typeface="Arial"/>
                <a:cs typeface="Arial"/>
              </a:rPr>
              <a:t> </a:t>
            </a:r>
            <a:r>
              <a:rPr sz="2070" spc="-10" dirty="0">
                <a:latin typeface="Arial"/>
                <a:cs typeface="Arial"/>
              </a:rPr>
              <a:t>profile.</a:t>
            </a:r>
            <a:r>
              <a:rPr sz="2070" spc="207" dirty="0">
                <a:latin typeface="Arial"/>
                <a:cs typeface="Arial"/>
              </a:rPr>
              <a:t> </a:t>
            </a:r>
            <a:r>
              <a:rPr sz="2070" spc="-16" dirty="0">
                <a:latin typeface="Arial"/>
                <a:cs typeface="Arial"/>
              </a:rPr>
              <a:t>Each</a:t>
            </a:r>
            <a:r>
              <a:rPr sz="2070" dirty="0">
                <a:latin typeface="Arial"/>
                <a:cs typeface="Arial"/>
              </a:rPr>
              <a:t> </a:t>
            </a:r>
            <a:r>
              <a:rPr sz="2070" spc="-16" dirty="0">
                <a:latin typeface="Arial"/>
                <a:cs typeface="Arial"/>
              </a:rPr>
              <a:t>can</a:t>
            </a:r>
            <a:r>
              <a:rPr sz="2070" spc="-10" dirty="0">
                <a:latin typeface="Arial"/>
                <a:cs typeface="Arial"/>
              </a:rPr>
              <a:t> simulate</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31" dirty="0">
                <a:latin typeface="Arial"/>
                <a:cs typeface="Arial"/>
              </a:rPr>
              <a:t> </a:t>
            </a:r>
            <a:r>
              <a:rPr sz="2070" spc="-16" dirty="0">
                <a:latin typeface="Arial"/>
                <a:cs typeface="Arial"/>
              </a:rPr>
              <a:t>reason</a:t>
            </a:r>
            <a:r>
              <a:rPr sz="2070" spc="31" dirty="0">
                <a:latin typeface="Arial"/>
                <a:cs typeface="Arial"/>
              </a:rPr>
              <a:t> </a:t>
            </a:r>
            <a:r>
              <a:rPr sz="2070" spc="-10" dirty="0">
                <a:latin typeface="Arial"/>
                <a:cs typeface="Arial"/>
              </a:rPr>
              <a:t>for</a:t>
            </a:r>
            <a:r>
              <a:rPr sz="2070" spc="31" dirty="0">
                <a:latin typeface="Arial"/>
                <a:cs typeface="Arial"/>
              </a:rPr>
              <a:t> </a:t>
            </a:r>
            <a:r>
              <a:rPr sz="2070" spc="-10" dirty="0">
                <a:latin typeface="Arial"/>
                <a:cs typeface="Arial"/>
              </a:rPr>
              <a:t>failure</a:t>
            </a:r>
            <a:r>
              <a:rPr sz="2070" spc="31" dirty="0">
                <a:latin typeface="Arial"/>
                <a:cs typeface="Arial"/>
              </a:rPr>
              <a:t> </a:t>
            </a:r>
            <a:r>
              <a:rPr sz="2070" spc="-10" dirty="0">
                <a:latin typeface="Arial"/>
                <a:cs typeface="Arial"/>
              </a:rPr>
              <a:t>of</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object.</a:t>
            </a:r>
            <a:endParaRPr sz="2070" dirty="0">
              <a:latin typeface="Arial"/>
              <a:cs typeface="Arial"/>
            </a:endParaRPr>
          </a:p>
          <a:p>
            <a:pPr marL="1148061">
              <a:spcBef>
                <a:spcPts val="1480"/>
              </a:spcBef>
            </a:pPr>
            <a:r>
              <a:rPr sz="2070" b="1" spc="-16" dirty="0">
                <a:solidFill>
                  <a:srgbClr val="0066FF"/>
                </a:solidFill>
                <a:latin typeface="Arial"/>
                <a:cs typeface="Arial"/>
              </a:rPr>
              <a:t>Note</a:t>
            </a:r>
            <a:endParaRPr sz="2070" dirty="0">
              <a:latin typeface="Arial"/>
              <a:cs typeface="Arial"/>
            </a:endParaRPr>
          </a:p>
          <a:p>
            <a:pPr marL="1148061" marR="6572">
              <a:lnSpc>
                <a:spcPts val="2266"/>
              </a:lnSpc>
              <a:spcBef>
                <a:spcPts val="864"/>
              </a:spcBef>
            </a:pPr>
            <a:r>
              <a:rPr sz="2070" spc="-10" dirty="0">
                <a:latin typeface="Arial"/>
                <a:cs typeface="Arial"/>
              </a:rPr>
              <a:t>Failures</a:t>
            </a:r>
            <a:r>
              <a:rPr sz="2070" spc="-36" dirty="0">
                <a:latin typeface="Arial"/>
                <a:cs typeface="Arial"/>
              </a:rPr>
              <a:t> </a:t>
            </a:r>
            <a:r>
              <a:rPr sz="2070" spc="-16" dirty="0">
                <a:latin typeface="Arial"/>
                <a:cs typeface="Arial"/>
              </a:rPr>
              <a:t>can</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defined</a:t>
            </a:r>
            <a:r>
              <a:rPr sz="2070" spc="-36" dirty="0">
                <a:latin typeface="Arial"/>
                <a:cs typeface="Arial"/>
              </a:rPr>
              <a:t> </a:t>
            </a:r>
            <a:r>
              <a:rPr sz="2070" spc="-16" dirty="0">
                <a:latin typeface="Arial"/>
                <a:cs typeface="Arial"/>
              </a:rPr>
              <a:t>on</a:t>
            </a:r>
            <a:r>
              <a:rPr sz="2070" spc="-36" dirty="0">
                <a:latin typeface="Arial"/>
                <a:cs typeface="Arial"/>
              </a:rPr>
              <a:t> </a:t>
            </a:r>
            <a:r>
              <a:rPr sz="2070" spc="-10" dirty="0">
                <a:latin typeface="Arial"/>
                <a:cs typeface="Arial"/>
              </a:rPr>
              <a:t>individual</a:t>
            </a:r>
            <a:r>
              <a:rPr sz="2070" spc="-36" dirty="0">
                <a:latin typeface="Arial"/>
                <a:cs typeface="Arial"/>
              </a:rPr>
              <a:t> </a:t>
            </a:r>
            <a:r>
              <a:rPr sz="2070" spc="-10" dirty="0">
                <a:latin typeface="Arial"/>
                <a:cs typeface="Arial"/>
              </a:rPr>
              <a:t>objects</a:t>
            </a:r>
            <a:r>
              <a:rPr sz="2070" spc="-36" dirty="0">
                <a:latin typeface="Arial"/>
                <a:cs typeface="Arial"/>
              </a:rPr>
              <a:t> </a:t>
            </a:r>
            <a:r>
              <a:rPr sz="2070" spc="-10" dirty="0">
                <a:latin typeface="Arial"/>
                <a:cs typeface="Arial"/>
              </a:rPr>
              <a:t>(such</a:t>
            </a:r>
            <a:r>
              <a:rPr sz="2070" spc="-36" dirty="0">
                <a:latin typeface="Arial"/>
                <a:cs typeface="Arial"/>
              </a:rPr>
              <a:t> </a:t>
            </a:r>
            <a:r>
              <a:rPr sz="2070" spc="-16" dirty="0">
                <a:latin typeface="Arial"/>
                <a:cs typeface="Arial"/>
              </a:rPr>
              <a:t>as</a:t>
            </a:r>
            <a:r>
              <a:rPr sz="2070" spc="-36" dirty="0">
                <a:latin typeface="Arial"/>
                <a:cs typeface="Arial"/>
              </a:rPr>
              <a:t> </a:t>
            </a:r>
            <a:r>
              <a:rPr sz="2070" spc="-10" dirty="0">
                <a:latin typeface="Arial"/>
                <a:cs typeface="Arial"/>
              </a:rPr>
              <a:t>SingleProcs)</a:t>
            </a:r>
            <a:r>
              <a:rPr sz="2070" spc="-36" dirty="0">
                <a:latin typeface="Arial"/>
                <a:cs typeface="Arial"/>
              </a:rPr>
              <a:t> </a:t>
            </a:r>
            <a:r>
              <a:rPr sz="2070" spc="-10" dirty="0">
                <a:latin typeface="Arial"/>
                <a:cs typeface="Arial"/>
              </a:rPr>
              <a:t>or</a:t>
            </a:r>
            <a:r>
              <a:rPr sz="2070" spc="-36" dirty="0">
                <a:latin typeface="Arial"/>
                <a:cs typeface="Arial"/>
              </a:rPr>
              <a:t> </a:t>
            </a:r>
            <a:r>
              <a:rPr sz="2070" spc="-10" dirty="0">
                <a:latin typeface="Arial"/>
                <a:cs typeface="Arial"/>
              </a:rPr>
              <a:t>at the</a:t>
            </a:r>
            <a:r>
              <a:rPr sz="2070" spc="31" dirty="0">
                <a:latin typeface="Arial"/>
                <a:cs typeface="Arial"/>
              </a:rPr>
              <a:t> </a:t>
            </a:r>
            <a:r>
              <a:rPr sz="2070" spc="-10" dirty="0">
                <a:latin typeface="Arial"/>
                <a:cs typeface="Arial"/>
              </a:rPr>
              <a:t>class</a:t>
            </a:r>
            <a:r>
              <a:rPr sz="2070" spc="31" dirty="0">
                <a:latin typeface="Arial"/>
                <a:cs typeface="Arial"/>
              </a:rPr>
              <a:t> </a:t>
            </a:r>
            <a:r>
              <a:rPr sz="2070" spc="-10" dirty="0">
                <a:latin typeface="Arial"/>
                <a:cs typeface="Arial"/>
              </a:rPr>
              <a:t>level</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inherited</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all</a:t>
            </a:r>
            <a:r>
              <a:rPr sz="2070" spc="31" dirty="0">
                <a:latin typeface="Arial"/>
                <a:cs typeface="Arial"/>
              </a:rPr>
              <a:t> </a:t>
            </a:r>
            <a:r>
              <a:rPr sz="2070" spc="-10" dirty="0">
                <a:latin typeface="Arial"/>
                <a:cs typeface="Arial"/>
              </a:rPr>
              <a:t>stations</a:t>
            </a:r>
            <a:r>
              <a:rPr sz="2070" spc="31" dirty="0">
                <a:latin typeface="Arial"/>
                <a:cs typeface="Arial"/>
              </a:rPr>
              <a:t> </a:t>
            </a:r>
            <a:r>
              <a:rPr sz="2070" spc="-16" dirty="0">
                <a:latin typeface="Arial"/>
                <a:cs typeface="Arial"/>
              </a:rPr>
              <a:t>by</a:t>
            </a:r>
            <a:r>
              <a:rPr sz="2070" spc="31" dirty="0">
                <a:latin typeface="Arial"/>
                <a:cs typeface="Arial"/>
              </a:rPr>
              <a:t> </a:t>
            </a:r>
            <a:r>
              <a:rPr sz="2070" spc="-10" dirty="0">
                <a:latin typeface="Arial"/>
                <a:cs typeface="Arial"/>
              </a:rPr>
              <a:t>default.</a:t>
            </a:r>
            <a:endParaRPr sz="2070" dirty="0">
              <a:latin typeface="Arial"/>
              <a:cs typeface="Arial"/>
            </a:endParaRPr>
          </a:p>
          <a:p>
            <a:pPr>
              <a:lnSpc>
                <a:spcPts val="3001"/>
              </a:lnSpc>
              <a:spcBef>
                <a:spcPts val="92"/>
              </a:spcBef>
            </a:pPr>
            <a:endParaRPr sz="3001" dirty="0"/>
          </a:p>
          <a:p>
            <a:pPr marL="13143"/>
            <a:r>
              <a:rPr sz="2070" b="1" spc="-171" dirty="0">
                <a:solidFill>
                  <a:srgbClr val="0066FF"/>
                </a:solidFill>
                <a:latin typeface="Arial"/>
                <a:cs typeface="Arial"/>
              </a:rPr>
              <a:t>T</a:t>
            </a:r>
            <a:r>
              <a:rPr sz="2070" b="1" spc="-16" dirty="0">
                <a:solidFill>
                  <a:srgbClr val="0066FF"/>
                </a:solidFill>
                <a:latin typeface="Arial"/>
                <a:cs typeface="Arial"/>
              </a:rPr>
              <a:t>wo</a:t>
            </a:r>
            <a:r>
              <a:rPr sz="2070" b="1" spc="67" dirty="0">
                <a:solidFill>
                  <a:srgbClr val="0066FF"/>
                </a:solidFill>
                <a:latin typeface="Arial"/>
                <a:cs typeface="Arial"/>
              </a:rPr>
              <a:t> </a:t>
            </a:r>
            <a:r>
              <a:rPr sz="2070" b="1" spc="-16" dirty="0">
                <a:solidFill>
                  <a:srgbClr val="0066FF"/>
                </a:solidFill>
                <a:latin typeface="Arial"/>
                <a:cs typeface="Arial"/>
              </a:rPr>
              <a:t>modes</a:t>
            </a:r>
            <a:r>
              <a:rPr sz="2070" b="1" spc="67" dirty="0">
                <a:solidFill>
                  <a:srgbClr val="0066FF"/>
                </a:solidFill>
                <a:latin typeface="Arial"/>
                <a:cs typeface="Arial"/>
              </a:rPr>
              <a:t> </a:t>
            </a:r>
            <a:r>
              <a:rPr sz="2070" b="1" spc="-10" dirty="0">
                <a:solidFill>
                  <a:srgbClr val="0066FF"/>
                </a:solidFill>
                <a:latin typeface="Arial"/>
                <a:cs typeface="Arial"/>
              </a:rPr>
              <a:t>for</a:t>
            </a:r>
            <a:r>
              <a:rPr sz="2070" b="1" spc="67" dirty="0">
                <a:solidFill>
                  <a:srgbClr val="0066FF"/>
                </a:solidFill>
                <a:latin typeface="Arial"/>
                <a:cs typeface="Arial"/>
              </a:rPr>
              <a:t> </a:t>
            </a:r>
            <a:r>
              <a:rPr sz="2070" b="1" spc="-10" dirty="0">
                <a:solidFill>
                  <a:srgbClr val="0066FF"/>
                </a:solidFill>
                <a:latin typeface="Arial"/>
                <a:cs typeface="Arial"/>
              </a:rPr>
              <a:t>entering</a:t>
            </a:r>
            <a:r>
              <a:rPr sz="2070" b="1" spc="67" dirty="0">
                <a:solidFill>
                  <a:srgbClr val="0066FF"/>
                </a:solidFill>
                <a:latin typeface="Arial"/>
                <a:cs typeface="Arial"/>
              </a:rPr>
              <a:t> </a:t>
            </a:r>
            <a:r>
              <a:rPr sz="2070" b="1" spc="-10" dirty="0">
                <a:solidFill>
                  <a:srgbClr val="0066FF"/>
                </a:solidFill>
                <a:latin typeface="Arial"/>
                <a:cs typeface="Arial"/>
              </a:rPr>
              <a:t>failures</a:t>
            </a:r>
            <a:endParaRPr sz="2070" dirty="0">
              <a:latin typeface="Arial"/>
              <a:cs typeface="Arial"/>
            </a:endParaRPr>
          </a:p>
          <a:p>
            <a:pPr marL="13143">
              <a:spcBef>
                <a:spcPts val="1014"/>
              </a:spcBef>
            </a:pPr>
            <a:r>
              <a:rPr sz="2070" spc="-10" dirty="0">
                <a:latin typeface="Arial"/>
                <a:cs typeface="Arial"/>
              </a:rPr>
              <a:t>(</a:t>
            </a:r>
            <a:r>
              <a:rPr sz="2070" spc="-243" dirty="0">
                <a:latin typeface="Arial"/>
                <a:cs typeface="Arial"/>
              </a:rPr>
              <a:t>T</a:t>
            </a:r>
            <a:r>
              <a:rPr sz="2070" spc="-10" dirty="0">
                <a:latin typeface="Arial"/>
                <a:cs typeface="Arial"/>
              </a:rPr>
              <a:t>oggled</a:t>
            </a:r>
            <a:r>
              <a:rPr sz="2070" spc="21" dirty="0">
                <a:latin typeface="Arial"/>
                <a:cs typeface="Arial"/>
              </a:rPr>
              <a:t> </a:t>
            </a:r>
            <a:r>
              <a:rPr sz="2070" spc="-16" dirty="0">
                <a:latin typeface="Arial"/>
                <a:cs typeface="Arial"/>
              </a:rPr>
              <a:t>by</a:t>
            </a:r>
            <a:r>
              <a:rPr sz="2070" spc="21" dirty="0">
                <a:latin typeface="Arial"/>
                <a:cs typeface="Arial"/>
              </a:rPr>
              <a:t> </a:t>
            </a:r>
            <a:r>
              <a:rPr sz="2070" spc="-10" dirty="0">
                <a:latin typeface="Arial"/>
                <a:cs typeface="Arial"/>
              </a:rPr>
              <a:t>selecting</a:t>
            </a:r>
            <a:r>
              <a:rPr sz="2070" spc="21" dirty="0">
                <a:latin typeface="Arial"/>
                <a:cs typeface="Arial"/>
              </a:rPr>
              <a:t> </a:t>
            </a:r>
            <a:r>
              <a:rPr sz="2070" spc="-10" dirty="0">
                <a:latin typeface="Arial"/>
                <a:cs typeface="Arial"/>
              </a:rPr>
              <a:t>or</a:t>
            </a:r>
            <a:r>
              <a:rPr sz="2070" spc="21" dirty="0">
                <a:latin typeface="Arial"/>
                <a:cs typeface="Arial"/>
              </a:rPr>
              <a:t> </a:t>
            </a:r>
            <a:r>
              <a:rPr sz="2070" spc="-10" dirty="0">
                <a:latin typeface="Arial"/>
                <a:cs typeface="Arial"/>
              </a:rPr>
              <a:t>deselecting</a:t>
            </a:r>
            <a:r>
              <a:rPr sz="2070" spc="21" dirty="0">
                <a:latin typeface="Arial"/>
                <a:cs typeface="Arial"/>
              </a:rPr>
              <a:t> </a:t>
            </a:r>
            <a:r>
              <a:rPr sz="2070" spc="-10" dirty="0">
                <a:latin typeface="Arial"/>
                <a:cs typeface="Arial"/>
              </a:rPr>
              <a:t>the</a:t>
            </a:r>
            <a:r>
              <a:rPr sz="2070" spc="21" dirty="0">
                <a:latin typeface="Arial"/>
                <a:cs typeface="Arial"/>
              </a:rPr>
              <a:t> </a:t>
            </a:r>
            <a:r>
              <a:rPr sz="2070" b="1" spc="-93" dirty="0">
                <a:latin typeface="Arial"/>
                <a:cs typeface="Arial"/>
              </a:rPr>
              <a:t>A</a:t>
            </a:r>
            <a:r>
              <a:rPr sz="2070" b="1" spc="-10" dirty="0">
                <a:latin typeface="Arial"/>
                <a:cs typeface="Arial"/>
              </a:rPr>
              <a:t>vailability</a:t>
            </a:r>
            <a:r>
              <a:rPr sz="2070" b="1" spc="21" dirty="0">
                <a:latin typeface="Arial"/>
                <a:cs typeface="Arial"/>
              </a:rPr>
              <a:t> </a:t>
            </a:r>
            <a:r>
              <a:rPr sz="2070" spc="-10" dirty="0">
                <a:latin typeface="Arial"/>
                <a:cs typeface="Arial"/>
              </a:rPr>
              <a:t>checkbox):</a:t>
            </a:r>
            <a:endParaRPr sz="2070" dirty="0">
              <a:latin typeface="Arial"/>
              <a:cs typeface="Aria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730217"/>
            <a:ext cx="9488319" cy="4933145"/>
          </a:xfrm>
          <a:prstGeom prst="rect">
            <a:avLst/>
          </a:prstGeom>
        </p:spPr>
        <p:txBody>
          <a:bodyPr vert="horz" wrap="square" lIns="0" tIns="0" rIns="0" bIns="0" rtlCol="0">
            <a:spAutoFit/>
          </a:bodyPr>
          <a:lstStyle/>
          <a:p>
            <a:pPr marL="536901" marR="92660" indent="-523758" algn="just">
              <a:lnSpc>
                <a:spcPts val="2266"/>
              </a:lnSpc>
              <a:buFont typeface="Arial"/>
              <a:buChar char="•"/>
              <a:tabLst>
                <a:tab pos="536901" algn="l"/>
              </a:tabLst>
            </a:pPr>
            <a:r>
              <a:rPr sz="2070" spc="-10" dirty="0">
                <a:latin typeface="Arial"/>
                <a:cs typeface="Arial"/>
              </a:rPr>
              <a:t>With</a:t>
            </a:r>
            <a:r>
              <a:rPr sz="2070" spc="16" dirty="0">
                <a:latin typeface="Arial"/>
                <a:cs typeface="Arial"/>
              </a:rPr>
              <a:t> </a:t>
            </a:r>
            <a:r>
              <a:rPr sz="2070" b="1" spc="-93" dirty="0">
                <a:latin typeface="Arial"/>
                <a:cs typeface="Arial"/>
              </a:rPr>
              <a:t>A</a:t>
            </a:r>
            <a:r>
              <a:rPr sz="2070" b="1" spc="-10" dirty="0">
                <a:latin typeface="Arial"/>
                <a:cs typeface="Arial"/>
              </a:rPr>
              <a:t>vailability</a:t>
            </a:r>
            <a:r>
              <a:rPr sz="2070" b="1" spc="16" dirty="0">
                <a:latin typeface="Arial"/>
                <a:cs typeface="Arial"/>
              </a:rPr>
              <a:t> </a:t>
            </a:r>
            <a:r>
              <a:rPr sz="2070" spc="-10" dirty="0">
                <a:latin typeface="Arial"/>
                <a:cs typeface="Arial"/>
              </a:rPr>
              <a:t>deselected,</a:t>
            </a:r>
            <a:r>
              <a:rPr sz="2070" spc="26" dirty="0">
                <a:latin typeface="Arial"/>
                <a:cs typeface="Arial"/>
              </a:rPr>
              <a:t> </a:t>
            </a:r>
            <a:r>
              <a:rPr sz="2070" spc="-16" dirty="0">
                <a:latin typeface="Arial"/>
                <a:cs typeface="Arial"/>
              </a:rPr>
              <a:t>use</a:t>
            </a:r>
            <a:r>
              <a:rPr sz="2070" spc="16" dirty="0">
                <a:latin typeface="Arial"/>
                <a:cs typeface="Arial"/>
              </a:rPr>
              <a:t> </a:t>
            </a:r>
            <a:r>
              <a:rPr sz="2070" spc="-10" dirty="0">
                <a:latin typeface="Arial"/>
                <a:cs typeface="Arial"/>
              </a:rPr>
              <a:t>the</a:t>
            </a:r>
            <a:r>
              <a:rPr sz="2070" spc="16" dirty="0">
                <a:latin typeface="Arial"/>
                <a:cs typeface="Arial"/>
              </a:rPr>
              <a:t> </a:t>
            </a:r>
            <a:r>
              <a:rPr sz="2070" b="1" spc="-10" dirty="0">
                <a:solidFill>
                  <a:srgbClr val="0066FF"/>
                </a:solidFill>
                <a:latin typeface="Arial"/>
                <a:cs typeface="Arial"/>
              </a:rPr>
              <a:t>Interval</a:t>
            </a:r>
            <a:r>
              <a:rPr sz="2070" b="1" spc="16" dirty="0">
                <a:solidFill>
                  <a:srgbClr val="0066FF"/>
                </a:solidFill>
                <a:latin typeface="Arial"/>
                <a:cs typeface="Arial"/>
              </a:rPr>
              <a:t> </a:t>
            </a:r>
            <a:r>
              <a:rPr sz="2070" spc="-16" dirty="0">
                <a:latin typeface="Arial"/>
                <a:cs typeface="Arial"/>
              </a:rPr>
              <a:t>(mean</a:t>
            </a:r>
            <a:r>
              <a:rPr sz="2070" spc="16" dirty="0">
                <a:latin typeface="Arial"/>
                <a:cs typeface="Arial"/>
              </a:rPr>
              <a:t> </a:t>
            </a:r>
            <a:r>
              <a:rPr sz="2070" spc="-10" dirty="0">
                <a:latin typeface="Arial"/>
                <a:cs typeface="Arial"/>
              </a:rPr>
              <a:t>time</a:t>
            </a:r>
            <a:r>
              <a:rPr sz="2070" spc="16" dirty="0">
                <a:latin typeface="Arial"/>
                <a:cs typeface="Arial"/>
              </a:rPr>
              <a:t> </a:t>
            </a:r>
            <a:r>
              <a:rPr sz="2070" spc="-16" dirty="0">
                <a:latin typeface="Arial"/>
                <a:cs typeface="Arial"/>
              </a:rPr>
              <a:t>between</a:t>
            </a:r>
            <a:r>
              <a:rPr sz="2070" spc="16" dirty="0">
                <a:latin typeface="Arial"/>
                <a:cs typeface="Arial"/>
              </a:rPr>
              <a:t> </a:t>
            </a:r>
            <a:r>
              <a:rPr sz="2070" spc="-10" dirty="0">
                <a:latin typeface="Arial"/>
                <a:cs typeface="Arial"/>
              </a:rPr>
              <a:t>failures:</a:t>
            </a:r>
            <a:r>
              <a:rPr sz="2070" spc="-16" dirty="0">
                <a:latin typeface="Arial"/>
                <a:cs typeface="Arial"/>
              </a:rPr>
              <a:t> MTBF)</a:t>
            </a:r>
            <a:r>
              <a:rPr sz="2070" spc="10" dirty="0">
                <a:latin typeface="Arial"/>
                <a:cs typeface="Arial"/>
              </a:rPr>
              <a:t> </a:t>
            </a:r>
            <a:r>
              <a:rPr sz="2070" spc="-16" dirty="0">
                <a:latin typeface="Arial"/>
                <a:cs typeface="Arial"/>
              </a:rPr>
              <a:t>and</a:t>
            </a:r>
            <a:r>
              <a:rPr sz="2070" spc="10" dirty="0">
                <a:latin typeface="Arial"/>
                <a:cs typeface="Arial"/>
              </a:rPr>
              <a:t> </a:t>
            </a:r>
            <a:r>
              <a:rPr sz="2070" spc="-10" dirty="0">
                <a:latin typeface="Arial"/>
                <a:cs typeface="Arial"/>
              </a:rPr>
              <a:t>the</a:t>
            </a:r>
            <a:r>
              <a:rPr sz="2070" spc="10" dirty="0">
                <a:latin typeface="Arial"/>
                <a:cs typeface="Arial"/>
              </a:rPr>
              <a:t> </a:t>
            </a:r>
            <a:r>
              <a:rPr sz="2070" b="1" spc="-16" dirty="0">
                <a:solidFill>
                  <a:srgbClr val="0066FF"/>
                </a:solidFill>
                <a:latin typeface="Arial"/>
                <a:cs typeface="Arial"/>
              </a:rPr>
              <a:t>Duration</a:t>
            </a:r>
            <a:r>
              <a:rPr sz="2070" b="1" spc="10" dirty="0">
                <a:solidFill>
                  <a:srgbClr val="0066FF"/>
                </a:solidFill>
                <a:latin typeface="Arial"/>
                <a:cs typeface="Arial"/>
              </a:rPr>
              <a:t> </a:t>
            </a:r>
            <a:r>
              <a:rPr sz="2070" spc="-16" dirty="0">
                <a:latin typeface="Arial"/>
                <a:cs typeface="Arial"/>
              </a:rPr>
              <a:t>(mean</a:t>
            </a:r>
            <a:r>
              <a:rPr sz="2070" spc="10" dirty="0">
                <a:latin typeface="Arial"/>
                <a:cs typeface="Arial"/>
              </a:rPr>
              <a:t> </a:t>
            </a:r>
            <a:r>
              <a:rPr sz="2070" spc="-10" dirty="0">
                <a:latin typeface="Arial"/>
                <a:cs typeface="Arial"/>
              </a:rPr>
              <a:t>time</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repair:</a:t>
            </a:r>
            <a:r>
              <a:rPr sz="2070" spc="211" dirty="0">
                <a:latin typeface="Arial"/>
                <a:cs typeface="Arial"/>
              </a:rPr>
              <a:t> </a:t>
            </a:r>
            <a:r>
              <a:rPr sz="2070" spc="-16" dirty="0">
                <a:latin typeface="Arial"/>
                <a:cs typeface="Arial"/>
              </a:rPr>
              <a:t>MTTR)</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calculate</a:t>
            </a:r>
            <a:r>
              <a:rPr sz="2070" spc="10" dirty="0">
                <a:latin typeface="Arial"/>
                <a:cs typeface="Arial"/>
              </a:rPr>
              <a:t> </a:t>
            </a:r>
            <a:r>
              <a:rPr sz="2070" spc="-10" dirty="0">
                <a:latin typeface="Arial"/>
                <a:cs typeface="Arial"/>
              </a:rPr>
              <a:t>the</a:t>
            </a:r>
            <a:r>
              <a:rPr sz="2070" spc="10" dirty="0">
                <a:latin typeface="Arial"/>
                <a:cs typeface="Arial"/>
              </a:rPr>
              <a:t> </a:t>
            </a:r>
            <a:r>
              <a:rPr sz="2070" spc="-10" dirty="0">
                <a:latin typeface="Arial"/>
                <a:cs typeface="Arial"/>
              </a:rPr>
              <a:t>times of</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failure.</a:t>
            </a:r>
            <a:r>
              <a:rPr sz="2070" dirty="0">
                <a:latin typeface="Arial"/>
                <a:cs typeface="Arial"/>
              </a:rPr>
              <a:t> </a:t>
            </a:r>
            <a:r>
              <a:rPr sz="2070" spc="-285" dirty="0">
                <a:latin typeface="Arial"/>
                <a:cs typeface="Arial"/>
              </a:rPr>
              <a:t> </a:t>
            </a:r>
            <a:r>
              <a:rPr sz="2070" spc="-10" dirty="0">
                <a:latin typeface="Arial"/>
                <a:cs typeface="Arial"/>
              </a:rPr>
              <a:t>In</a:t>
            </a:r>
            <a:r>
              <a:rPr sz="2070" spc="31" dirty="0">
                <a:latin typeface="Arial"/>
                <a:cs typeface="Arial"/>
              </a:rPr>
              <a:t> </a:t>
            </a:r>
            <a:r>
              <a:rPr sz="2070" spc="-10" dirty="0">
                <a:latin typeface="Arial"/>
                <a:cs typeface="Arial"/>
              </a:rPr>
              <a:t>this</a:t>
            </a:r>
            <a:r>
              <a:rPr sz="2070" spc="31" dirty="0">
                <a:latin typeface="Arial"/>
                <a:cs typeface="Arial"/>
              </a:rPr>
              <a:t> </a:t>
            </a:r>
            <a:r>
              <a:rPr sz="2070" spc="-16" dirty="0">
                <a:latin typeface="Arial"/>
                <a:cs typeface="Arial"/>
              </a:rPr>
              <a:t>case</a:t>
            </a:r>
            <a:r>
              <a:rPr sz="2070" spc="31" dirty="0">
                <a:latin typeface="Arial"/>
                <a:cs typeface="Arial"/>
              </a:rPr>
              <a:t> </a:t>
            </a:r>
            <a:r>
              <a:rPr sz="2070" spc="-16" dirty="0">
                <a:latin typeface="Arial"/>
                <a:cs typeface="Arial"/>
              </a:rPr>
              <a:t>you</a:t>
            </a:r>
            <a:r>
              <a:rPr sz="2070" spc="31" dirty="0">
                <a:latin typeface="Arial"/>
                <a:cs typeface="Arial"/>
              </a:rPr>
              <a:t> </a:t>
            </a:r>
            <a:r>
              <a:rPr sz="2070" spc="-10" dirty="0">
                <a:latin typeface="Arial"/>
                <a:cs typeface="Arial"/>
              </a:rPr>
              <a:t>select</a:t>
            </a:r>
            <a:r>
              <a:rPr sz="2070" spc="31" dirty="0">
                <a:latin typeface="Arial"/>
                <a:cs typeface="Arial"/>
              </a:rPr>
              <a:t> </a:t>
            </a:r>
            <a:r>
              <a:rPr sz="2070" spc="-10" dirty="0">
                <a:latin typeface="Arial"/>
                <a:cs typeface="Arial"/>
              </a:rPr>
              <a:t>your</a:t>
            </a:r>
            <a:r>
              <a:rPr sz="2070" spc="31" dirty="0">
                <a:latin typeface="Arial"/>
                <a:cs typeface="Arial"/>
              </a:rPr>
              <a:t> </a:t>
            </a:r>
            <a:r>
              <a:rPr sz="2070" spc="-16" dirty="0">
                <a:latin typeface="Arial"/>
                <a:cs typeface="Arial"/>
              </a:rPr>
              <a:t>own</a:t>
            </a:r>
            <a:r>
              <a:rPr sz="2070" spc="31" dirty="0">
                <a:latin typeface="Arial"/>
                <a:cs typeface="Arial"/>
              </a:rPr>
              <a:t> </a:t>
            </a:r>
            <a:r>
              <a:rPr sz="2070" spc="-10" dirty="0">
                <a:latin typeface="Arial"/>
                <a:cs typeface="Arial"/>
              </a:rPr>
              <a:t>distribution.</a:t>
            </a:r>
            <a:endParaRPr sz="2070" dirty="0">
              <a:latin typeface="Arial"/>
              <a:cs typeface="Arial"/>
            </a:endParaRPr>
          </a:p>
          <a:p>
            <a:pPr>
              <a:lnSpc>
                <a:spcPts val="2380"/>
              </a:lnSpc>
              <a:spcBef>
                <a:spcPts val="95"/>
              </a:spcBef>
              <a:buFont typeface="Arial"/>
              <a:buChar char="•"/>
            </a:pPr>
            <a:endParaRPr sz="2380" dirty="0"/>
          </a:p>
          <a:p>
            <a:pPr marL="536901" marR="360125" indent="-523758" algn="just">
              <a:lnSpc>
                <a:spcPts val="2266"/>
              </a:lnSpc>
              <a:buFont typeface="Arial"/>
              <a:buChar char="•"/>
              <a:tabLst>
                <a:tab pos="536901" algn="l"/>
              </a:tabLst>
            </a:pPr>
            <a:r>
              <a:rPr sz="2070" spc="-10" dirty="0">
                <a:latin typeface="Arial"/>
                <a:cs typeface="Arial"/>
              </a:rPr>
              <a:t>With</a:t>
            </a:r>
            <a:r>
              <a:rPr sz="2070" spc="52" dirty="0">
                <a:latin typeface="Arial"/>
                <a:cs typeface="Arial"/>
              </a:rPr>
              <a:t> </a:t>
            </a:r>
            <a:r>
              <a:rPr sz="2070" b="1" spc="-93" dirty="0">
                <a:latin typeface="Arial"/>
                <a:cs typeface="Arial"/>
              </a:rPr>
              <a:t>A</a:t>
            </a:r>
            <a:r>
              <a:rPr sz="2070" b="1" spc="-10" dirty="0">
                <a:latin typeface="Arial"/>
                <a:cs typeface="Arial"/>
              </a:rPr>
              <a:t>vailability</a:t>
            </a:r>
            <a:r>
              <a:rPr sz="2070" b="1" spc="52" dirty="0">
                <a:latin typeface="Arial"/>
                <a:cs typeface="Arial"/>
              </a:rPr>
              <a:t> </a:t>
            </a:r>
            <a:r>
              <a:rPr sz="2070" spc="-10" dirty="0">
                <a:latin typeface="Arial"/>
                <a:cs typeface="Arial"/>
              </a:rPr>
              <a:t>selected,</a:t>
            </a:r>
            <a:r>
              <a:rPr sz="2070" spc="67" dirty="0">
                <a:latin typeface="Arial"/>
                <a:cs typeface="Arial"/>
              </a:rPr>
              <a:t> </a:t>
            </a:r>
            <a:r>
              <a:rPr sz="2070" spc="-10" dirty="0">
                <a:latin typeface="Arial"/>
                <a:cs typeface="Arial"/>
              </a:rPr>
              <a:t>type</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percentage</a:t>
            </a:r>
            <a:r>
              <a:rPr sz="2070" spc="52" dirty="0">
                <a:latin typeface="Arial"/>
                <a:cs typeface="Arial"/>
              </a:rPr>
              <a:t> </a:t>
            </a:r>
            <a:r>
              <a:rPr sz="2070" spc="-10" dirty="0">
                <a:latin typeface="Arial"/>
                <a:cs typeface="Arial"/>
              </a:rPr>
              <a:t>of</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availability</a:t>
            </a:r>
            <a:r>
              <a:rPr sz="2070" spc="52" dirty="0">
                <a:latin typeface="Arial"/>
                <a:cs typeface="Arial"/>
              </a:rPr>
              <a:t> </a:t>
            </a:r>
            <a:r>
              <a:rPr sz="2070" spc="-16" dirty="0">
                <a:latin typeface="Arial"/>
                <a:cs typeface="Arial"/>
              </a:rPr>
              <a:t>and</a:t>
            </a:r>
            <a:r>
              <a:rPr sz="2070" spc="52" dirty="0">
                <a:latin typeface="Arial"/>
                <a:cs typeface="Arial"/>
              </a:rPr>
              <a:t> </a:t>
            </a:r>
            <a:r>
              <a:rPr sz="2070" spc="-10" dirty="0">
                <a:latin typeface="Arial"/>
                <a:cs typeface="Arial"/>
              </a:rPr>
              <a:t>the </a:t>
            </a:r>
            <a:r>
              <a:rPr sz="2070" b="1" spc="-16" dirty="0">
                <a:solidFill>
                  <a:srgbClr val="0066FF"/>
                </a:solidFill>
                <a:latin typeface="Arial"/>
                <a:cs typeface="Arial"/>
              </a:rPr>
              <a:t>MTTR</a:t>
            </a:r>
            <a:r>
              <a:rPr sz="2070" spc="-10" dirty="0">
                <a:latin typeface="Arial"/>
                <a:cs typeface="Arial"/>
              </a:rPr>
              <a:t>.</a:t>
            </a:r>
            <a:r>
              <a:rPr sz="2070" spc="41" dirty="0">
                <a:latin typeface="Arial"/>
                <a:cs typeface="Arial"/>
              </a:rPr>
              <a:t> </a:t>
            </a:r>
            <a:r>
              <a:rPr sz="2070" spc="-10" dirty="0">
                <a:latin typeface="Arial"/>
                <a:cs typeface="Arial"/>
              </a:rPr>
              <a:t>Plant</a:t>
            </a:r>
            <a:r>
              <a:rPr sz="2070" spc="41" dirty="0">
                <a:latin typeface="Arial"/>
                <a:cs typeface="Arial"/>
              </a:rPr>
              <a:t> </a:t>
            </a:r>
            <a:r>
              <a:rPr sz="2070" spc="-10" dirty="0">
                <a:latin typeface="Arial"/>
                <a:cs typeface="Arial"/>
              </a:rPr>
              <a:t>Simulation</a:t>
            </a:r>
            <a:r>
              <a:rPr sz="2070" spc="41" dirty="0">
                <a:latin typeface="Arial"/>
                <a:cs typeface="Arial"/>
              </a:rPr>
              <a:t> </a:t>
            </a:r>
            <a:r>
              <a:rPr sz="2070" spc="-16" dirty="0">
                <a:latin typeface="Arial"/>
                <a:cs typeface="Arial"/>
              </a:rPr>
              <a:t>uses</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Negative</a:t>
            </a:r>
            <a:r>
              <a:rPr sz="2070" spc="41" dirty="0">
                <a:latin typeface="Arial"/>
                <a:cs typeface="Arial"/>
              </a:rPr>
              <a:t> </a:t>
            </a:r>
            <a:r>
              <a:rPr sz="2070" spc="-10" dirty="0">
                <a:latin typeface="Arial"/>
                <a:cs typeface="Arial"/>
              </a:rPr>
              <a:t>Exponential</a:t>
            </a:r>
            <a:r>
              <a:rPr sz="2070" spc="41" dirty="0">
                <a:latin typeface="Arial"/>
                <a:cs typeface="Arial"/>
              </a:rPr>
              <a:t> </a:t>
            </a:r>
            <a:r>
              <a:rPr sz="2070" spc="-10" dirty="0">
                <a:latin typeface="Arial"/>
                <a:cs typeface="Arial"/>
              </a:rPr>
              <a:t>distribution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the </a:t>
            </a:r>
            <a:r>
              <a:rPr sz="2070" b="1" spc="-10" dirty="0">
                <a:solidFill>
                  <a:srgbClr val="0066FF"/>
                </a:solidFill>
                <a:latin typeface="Arial"/>
                <a:cs typeface="Arial"/>
              </a:rPr>
              <a:t>Interval</a:t>
            </a:r>
            <a:r>
              <a:rPr sz="2070" b="1" spc="36" dirty="0">
                <a:solidFill>
                  <a:srgbClr val="0066FF"/>
                </a:solidFill>
                <a:latin typeface="Arial"/>
                <a:cs typeface="Arial"/>
              </a:rPr>
              <a:t> </a:t>
            </a:r>
            <a:r>
              <a:rPr sz="2070" spc="-16" dirty="0">
                <a:latin typeface="Arial"/>
                <a:cs typeface="Arial"/>
              </a:rPr>
              <a:t>and</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Erlang</a:t>
            </a:r>
            <a:r>
              <a:rPr sz="2070" spc="36" dirty="0">
                <a:latin typeface="Arial"/>
                <a:cs typeface="Arial"/>
              </a:rPr>
              <a:t> </a:t>
            </a:r>
            <a:r>
              <a:rPr sz="2070" spc="-10" dirty="0">
                <a:latin typeface="Arial"/>
                <a:cs typeface="Arial"/>
              </a:rPr>
              <a:t>distribution</a:t>
            </a:r>
            <a:r>
              <a:rPr sz="2070" spc="36" dirty="0">
                <a:latin typeface="Arial"/>
                <a:cs typeface="Arial"/>
              </a:rPr>
              <a:t> </a:t>
            </a:r>
            <a:r>
              <a:rPr sz="2070" spc="-10" dirty="0">
                <a:latin typeface="Arial"/>
                <a:cs typeface="Arial"/>
              </a:rPr>
              <a:t>for</a:t>
            </a:r>
            <a:r>
              <a:rPr sz="2070" spc="36" dirty="0">
                <a:latin typeface="Arial"/>
                <a:cs typeface="Arial"/>
              </a:rPr>
              <a:t> </a:t>
            </a:r>
            <a:r>
              <a:rPr sz="2070" spc="-10" dirty="0">
                <a:latin typeface="Arial"/>
                <a:cs typeface="Arial"/>
              </a:rPr>
              <a:t>the</a:t>
            </a:r>
            <a:r>
              <a:rPr sz="2070" spc="36" dirty="0">
                <a:latin typeface="Arial"/>
                <a:cs typeface="Arial"/>
              </a:rPr>
              <a:t> </a:t>
            </a:r>
            <a:r>
              <a:rPr sz="2070" b="1" spc="-16" dirty="0">
                <a:solidFill>
                  <a:srgbClr val="0066FF"/>
                </a:solidFill>
                <a:latin typeface="Arial"/>
                <a:cs typeface="Arial"/>
              </a:rPr>
              <a:t>Duration</a:t>
            </a:r>
            <a:r>
              <a:rPr sz="2070" spc="-10" dirty="0">
                <a:latin typeface="Arial"/>
                <a:cs typeface="Arial"/>
              </a:rPr>
              <a:t>.</a:t>
            </a:r>
            <a:endParaRPr sz="2070" dirty="0">
              <a:latin typeface="Arial"/>
              <a:cs typeface="Arial"/>
            </a:endParaRPr>
          </a:p>
          <a:p>
            <a:pPr>
              <a:lnSpc>
                <a:spcPts val="2173"/>
              </a:lnSpc>
              <a:spcBef>
                <a:spcPts val="46"/>
              </a:spcBef>
              <a:buFont typeface="Arial"/>
              <a:buChar char="•"/>
            </a:pPr>
            <a:endParaRPr sz="2173" dirty="0"/>
          </a:p>
          <a:p>
            <a:pPr marL="13143"/>
            <a:r>
              <a:rPr sz="2070" b="1" spc="-10" dirty="0">
                <a:solidFill>
                  <a:srgbClr val="0066FF"/>
                </a:solidFill>
                <a:latin typeface="Arial"/>
                <a:cs typeface="Arial"/>
              </a:rPr>
              <a:t>Failure</a:t>
            </a:r>
            <a:r>
              <a:rPr sz="2070" b="1" spc="83" dirty="0">
                <a:solidFill>
                  <a:srgbClr val="0066FF"/>
                </a:solidFill>
                <a:latin typeface="Arial"/>
                <a:cs typeface="Arial"/>
              </a:rPr>
              <a:t> </a:t>
            </a:r>
            <a:r>
              <a:rPr sz="2070" b="1" spc="-16" dirty="0">
                <a:solidFill>
                  <a:srgbClr val="0066FF"/>
                </a:solidFill>
                <a:latin typeface="Arial"/>
                <a:cs typeface="Arial"/>
              </a:rPr>
              <a:t>mode</a:t>
            </a:r>
            <a:r>
              <a:rPr sz="2070" b="1" spc="83" dirty="0">
                <a:solidFill>
                  <a:srgbClr val="0066FF"/>
                </a:solidFill>
                <a:latin typeface="Arial"/>
                <a:cs typeface="Arial"/>
              </a:rPr>
              <a:t> </a:t>
            </a:r>
            <a:r>
              <a:rPr sz="2070" b="1" spc="-10" dirty="0">
                <a:solidFill>
                  <a:srgbClr val="0066FF"/>
                </a:solidFill>
                <a:latin typeface="Arial"/>
                <a:cs typeface="Arial"/>
              </a:rPr>
              <a:t>relates</a:t>
            </a:r>
            <a:r>
              <a:rPr sz="2070" b="1" spc="83" dirty="0">
                <a:solidFill>
                  <a:srgbClr val="0066FF"/>
                </a:solidFill>
                <a:latin typeface="Arial"/>
                <a:cs typeface="Arial"/>
              </a:rPr>
              <a:t> </a:t>
            </a:r>
            <a:r>
              <a:rPr sz="2070" b="1" spc="-10" dirty="0">
                <a:solidFill>
                  <a:srgbClr val="0066FF"/>
                </a:solidFill>
                <a:latin typeface="Arial"/>
                <a:cs typeface="Arial"/>
              </a:rPr>
              <a:t>to</a:t>
            </a:r>
            <a:endParaRPr sz="2070" dirty="0">
              <a:latin typeface="Arial"/>
              <a:cs typeface="Arial"/>
            </a:endParaRPr>
          </a:p>
          <a:p>
            <a:pPr marL="536901" marR="316752" indent="-523758">
              <a:lnSpc>
                <a:spcPts val="2266"/>
              </a:lnSpc>
              <a:spcBef>
                <a:spcPts val="1071"/>
              </a:spcBef>
              <a:buFont typeface="Arial"/>
              <a:buChar char="•"/>
              <a:tabLst>
                <a:tab pos="536901" algn="l"/>
              </a:tabLst>
            </a:pPr>
            <a:r>
              <a:rPr sz="2070" b="1" spc="-16" dirty="0">
                <a:latin typeface="Arial"/>
                <a:cs typeface="Arial"/>
              </a:rPr>
              <a:t>Simulation</a:t>
            </a:r>
            <a:r>
              <a:rPr sz="2070" b="1" spc="36" dirty="0">
                <a:latin typeface="Arial"/>
                <a:cs typeface="Arial"/>
              </a:rPr>
              <a:t> </a:t>
            </a:r>
            <a:r>
              <a:rPr sz="2070" b="1" spc="-52" dirty="0">
                <a:latin typeface="Arial"/>
                <a:cs typeface="Arial"/>
              </a:rPr>
              <a:t>T</a:t>
            </a:r>
            <a:r>
              <a:rPr sz="2070" b="1" spc="-16" dirty="0">
                <a:latin typeface="Arial"/>
                <a:cs typeface="Arial"/>
              </a:rPr>
              <a:t>ime</a:t>
            </a:r>
            <a:r>
              <a:rPr sz="2070" b="1" spc="36" dirty="0">
                <a:latin typeface="Arial"/>
                <a:cs typeface="Arial"/>
              </a:rPr>
              <a:t> </a:t>
            </a:r>
            <a:r>
              <a:rPr sz="2070" spc="-16" dirty="0">
                <a:latin typeface="Arial"/>
                <a:cs typeface="Arial"/>
              </a:rPr>
              <a:t>–</a:t>
            </a:r>
            <a:r>
              <a:rPr sz="2070" spc="36" dirty="0">
                <a:latin typeface="Arial"/>
                <a:cs typeface="Arial"/>
              </a:rPr>
              <a:t> </a:t>
            </a:r>
            <a:r>
              <a:rPr sz="2070" spc="-10" dirty="0">
                <a:latin typeface="Arial"/>
                <a:cs typeface="Arial"/>
              </a:rPr>
              <a:t>Relative</a:t>
            </a:r>
            <a:r>
              <a:rPr sz="2070" spc="36" dirty="0">
                <a:latin typeface="Arial"/>
                <a:cs typeface="Arial"/>
              </a:rPr>
              <a:t> </a:t>
            </a:r>
            <a:r>
              <a:rPr sz="2070" spc="-10" dirty="0">
                <a:latin typeface="Arial"/>
                <a:cs typeface="Arial"/>
              </a:rPr>
              <a:t>to</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entire</a:t>
            </a:r>
            <a:r>
              <a:rPr sz="2070" spc="36" dirty="0">
                <a:latin typeface="Arial"/>
                <a:cs typeface="Arial"/>
              </a:rPr>
              <a:t> </a:t>
            </a:r>
            <a:r>
              <a:rPr sz="2070" spc="-10" dirty="0">
                <a:latin typeface="Arial"/>
                <a:cs typeface="Arial"/>
              </a:rPr>
              <a:t>simulation</a:t>
            </a:r>
            <a:r>
              <a:rPr sz="2070" spc="36" dirty="0">
                <a:latin typeface="Arial"/>
                <a:cs typeface="Arial"/>
              </a:rPr>
              <a:t> </a:t>
            </a:r>
            <a:r>
              <a:rPr sz="2070" spc="-10" dirty="0">
                <a:latin typeface="Arial"/>
                <a:cs typeface="Arial"/>
              </a:rPr>
              <a:t>time</a:t>
            </a:r>
            <a:r>
              <a:rPr sz="2070" spc="36" dirty="0">
                <a:latin typeface="Arial"/>
                <a:cs typeface="Arial"/>
              </a:rPr>
              <a:t> </a:t>
            </a:r>
            <a:r>
              <a:rPr sz="2070" spc="-10" dirty="0">
                <a:latin typeface="Arial"/>
                <a:cs typeface="Arial"/>
              </a:rPr>
              <a:t>(Starting</a:t>
            </a:r>
            <a:r>
              <a:rPr sz="2070" spc="36" dirty="0">
                <a:latin typeface="Arial"/>
                <a:cs typeface="Arial"/>
              </a:rPr>
              <a:t> </a:t>
            </a:r>
            <a:r>
              <a:rPr sz="2070" spc="-10" dirty="0">
                <a:latin typeface="Arial"/>
                <a:cs typeface="Arial"/>
              </a:rPr>
              <a:t>with</a:t>
            </a:r>
            <a:r>
              <a:rPr sz="2070" spc="36" dirty="0">
                <a:latin typeface="Arial"/>
                <a:cs typeface="Arial"/>
              </a:rPr>
              <a:t> </a:t>
            </a:r>
            <a:r>
              <a:rPr sz="2070" spc="-10" dirty="0">
                <a:latin typeface="Arial"/>
                <a:cs typeface="Arial"/>
              </a:rPr>
              <a:t>the start</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simulation</a:t>
            </a:r>
            <a:r>
              <a:rPr sz="2070" spc="26" dirty="0">
                <a:latin typeface="Arial"/>
                <a:cs typeface="Arial"/>
              </a:rPr>
              <a:t> </a:t>
            </a:r>
            <a:r>
              <a:rPr sz="2070" spc="-16" dirty="0">
                <a:latin typeface="Arial"/>
                <a:cs typeface="Arial"/>
              </a:rPr>
              <a:t>and</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stop/reset</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simulation).</a:t>
            </a:r>
            <a:endParaRPr sz="2070" dirty="0">
              <a:latin typeface="Arial"/>
              <a:cs typeface="Arial"/>
            </a:endParaRPr>
          </a:p>
          <a:p>
            <a:pPr>
              <a:lnSpc>
                <a:spcPts val="2173"/>
              </a:lnSpc>
              <a:spcBef>
                <a:spcPts val="46"/>
              </a:spcBef>
              <a:buFont typeface="Arial"/>
              <a:buChar char="•"/>
            </a:pPr>
            <a:endParaRPr sz="2173" dirty="0"/>
          </a:p>
          <a:p>
            <a:pPr marL="536901" indent="-523758">
              <a:buFont typeface="Arial"/>
              <a:buChar char="•"/>
              <a:tabLst>
                <a:tab pos="536901" algn="l"/>
              </a:tabLst>
            </a:pPr>
            <a:r>
              <a:rPr sz="2070" b="1" spc="-16" dirty="0">
                <a:latin typeface="Arial"/>
                <a:cs typeface="Arial"/>
              </a:rPr>
              <a:t>Processing </a:t>
            </a:r>
            <a:r>
              <a:rPr sz="2070" b="1" spc="-52" dirty="0">
                <a:latin typeface="Arial"/>
                <a:cs typeface="Arial"/>
              </a:rPr>
              <a:t>T</a:t>
            </a:r>
            <a:r>
              <a:rPr sz="2070" b="1" spc="-16" dirty="0">
                <a:latin typeface="Arial"/>
                <a:cs typeface="Arial"/>
              </a:rPr>
              <a:t>ime</a:t>
            </a:r>
            <a:r>
              <a:rPr sz="2070" b="1" dirty="0">
                <a:latin typeface="Arial"/>
                <a:cs typeface="Arial"/>
              </a:rPr>
              <a:t> </a:t>
            </a:r>
            <a:r>
              <a:rPr sz="2070" spc="-16" dirty="0">
                <a:latin typeface="Arial"/>
                <a:cs typeface="Arial"/>
              </a:rPr>
              <a:t>–</a:t>
            </a:r>
            <a:r>
              <a:rPr sz="2070" dirty="0">
                <a:latin typeface="Arial"/>
                <a:cs typeface="Arial"/>
              </a:rPr>
              <a:t> </a:t>
            </a:r>
            <a:r>
              <a:rPr sz="2070" spc="-10" dirty="0">
                <a:latin typeface="Arial"/>
                <a:cs typeface="Arial"/>
              </a:rPr>
              <a:t>Relative</a:t>
            </a:r>
            <a:r>
              <a:rPr sz="2070" dirty="0">
                <a:latin typeface="Arial"/>
                <a:cs typeface="Arial"/>
              </a:rPr>
              <a:t> </a:t>
            </a:r>
            <a:r>
              <a:rPr sz="2070" spc="-10" dirty="0">
                <a:latin typeface="Arial"/>
                <a:cs typeface="Arial"/>
              </a:rPr>
              <a:t>to</a:t>
            </a:r>
            <a:r>
              <a:rPr sz="2070" dirty="0">
                <a:latin typeface="Arial"/>
                <a:cs typeface="Arial"/>
              </a:rPr>
              <a:t> </a:t>
            </a:r>
            <a:r>
              <a:rPr sz="2070" spc="-10" dirty="0">
                <a:latin typeface="Arial"/>
                <a:cs typeface="Arial"/>
              </a:rPr>
              <a:t>the</a:t>
            </a:r>
            <a:r>
              <a:rPr sz="2070" dirty="0">
                <a:latin typeface="Arial"/>
                <a:cs typeface="Arial"/>
              </a:rPr>
              <a:t> </a:t>
            </a:r>
            <a:r>
              <a:rPr sz="2070" spc="-10" dirty="0">
                <a:latin typeface="Arial"/>
                <a:cs typeface="Arial"/>
              </a:rPr>
              <a:t>time</a:t>
            </a:r>
            <a:r>
              <a:rPr sz="2070" dirty="0">
                <a:latin typeface="Arial"/>
                <a:cs typeface="Arial"/>
              </a:rPr>
              <a:t> </a:t>
            </a:r>
            <a:r>
              <a:rPr sz="2070" spc="-16" dirty="0">
                <a:latin typeface="Arial"/>
                <a:cs typeface="Arial"/>
              </a:rPr>
              <a:t>an</a:t>
            </a:r>
            <a:r>
              <a:rPr sz="2070" dirty="0">
                <a:latin typeface="Arial"/>
                <a:cs typeface="Arial"/>
              </a:rPr>
              <a:t> </a:t>
            </a:r>
            <a:r>
              <a:rPr sz="2070" spc="-21" dirty="0">
                <a:latin typeface="Arial"/>
                <a:cs typeface="Arial"/>
              </a:rPr>
              <a:t>MU</a:t>
            </a:r>
            <a:r>
              <a:rPr sz="2070" dirty="0">
                <a:latin typeface="Arial"/>
                <a:cs typeface="Arial"/>
              </a:rPr>
              <a:t> </a:t>
            </a:r>
            <a:r>
              <a:rPr sz="2070" spc="-10" dirty="0">
                <a:latin typeface="Arial"/>
                <a:cs typeface="Arial"/>
              </a:rPr>
              <a:t>is</a:t>
            </a:r>
            <a:r>
              <a:rPr sz="2070" dirty="0">
                <a:latin typeface="Arial"/>
                <a:cs typeface="Arial"/>
              </a:rPr>
              <a:t> </a:t>
            </a:r>
            <a:r>
              <a:rPr sz="2070" spc="-10" dirty="0">
                <a:latin typeface="Arial"/>
                <a:cs typeface="Arial"/>
              </a:rPr>
              <a:t>actively</a:t>
            </a:r>
            <a:r>
              <a:rPr sz="2070" dirty="0">
                <a:latin typeface="Arial"/>
                <a:cs typeface="Arial"/>
              </a:rPr>
              <a:t> </a:t>
            </a:r>
            <a:r>
              <a:rPr sz="2070" spc="-10" dirty="0">
                <a:latin typeface="Arial"/>
                <a:cs typeface="Arial"/>
              </a:rPr>
              <a:t>being</a:t>
            </a:r>
            <a:r>
              <a:rPr sz="2070" dirty="0">
                <a:latin typeface="Arial"/>
                <a:cs typeface="Arial"/>
              </a:rPr>
              <a:t> </a:t>
            </a:r>
            <a:r>
              <a:rPr sz="2070" spc="-10" dirty="0">
                <a:latin typeface="Arial"/>
                <a:cs typeface="Arial"/>
              </a:rPr>
              <a:t>processed.</a:t>
            </a:r>
            <a:endParaRPr sz="2070" dirty="0">
              <a:latin typeface="Arial"/>
              <a:cs typeface="Arial"/>
            </a:endParaRPr>
          </a:p>
          <a:p>
            <a:pPr>
              <a:lnSpc>
                <a:spcPts val="2484"/>
              </a:lnSpc>
              <a:spcBef>
                <a:spcPts val="31"/>
              </a:spcBef>
              <a:buFont typeface="Arial"/>
              <a:buChar char="•"/>
            </a:pPr>
            <a:endParaRPr sz="2484" dirty="0"/>
          </a:p>
          <a:p>
            <a:pPr marL="536901" marR="6572" indent="-523758">
              <a:lnSpc>
                <a:spcPts val="2266"/>
              </a:lnSpc>
              <a:buFont typeface="Arial"/>
              <a:buChar char="•"/>
              <a:tabLst>
                <a:tab pos="536901" algn="l"/>
              </a:tabLst>
            </a:pPr>
            <a:r>
              <a:rPr sz="2070" b="1" spc="-16" dirty="0">
                <a:latin typeface="Arial"/>
                <a:cs typeface="Arial"/>
              </a:rPr>
              <a:t>Operating</a:t>
            </a:r>
            <a:r>
              <a:rPr sz="2070" b="1" spc="10" dirty="0">
                <a:latin typeface="Arial"/>
                <a:cs typeface="Arial"/>
              </a:rPr>
              <a:t> </a:t>
            </a:r>
            <a:r>
              <a:rPr sz="2070" b="1" spc="-52" dirty="0">
                <a:latin typeface="Arial"/>
                <a:cs typeface="Arial"/>
              </a:rPr>
              <a:t>T</a:t>
            </a:r>
            <a:r>
              <a:rPr sz="2070" b="1" spc="-16" dirty="0">
                <a:latin typeface="Arial"/>
                <a:cs typeface="Arial"/>
              </a:rPr>
              <a:t>ime</a:t>
            </a:r>
            <a:r>
              <a:rPr sz="2070" b="1" spc="10" dirty="0">
                <a:latin typeface="Arial"/>
                <a:cs typeface="Arial"/>
              </a:rPr>
              <a:t> </a:t>
            </a:r>
            <a:r>
              <a:rPr sz="2070" spc="-16" dirty="0">
                <a:latin typeface="Arial"/>
                <a:cs typeface="Arial"/>
              </a:rPr>
              <a:t>–</a:t>
            </a:r>
            <a:r>
              <a:rPr sz="2070" spc="10" dirty="0">
                <a:latin typeface="Arial"/>
                <a:cs typeface="Arial"/>
              </a:rPr>
              <a:t> </a:t>
            </a:r>
            <a:r>
              <a:rPr sz="2070" spc="-10" dirty="0">
                <a:latin typeface="Arial"/>
                <a:cs typeface="Arial"/>
              </a:rPr>
              <a:t>Relative</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the</a:t>
            </a:r>
            <a:r>
              <a:rPr sz="2070" spc="10" dirty="0">
                <a:latin typeface="Arial"/>
                <a:cs typeface="Arial"/>
              </a:rPr>
              <a:t> </a:t>
            </a:r>
            <a:r>
              <a:rPr sz="2070" spc="-10" dirty="0">
                <a:latin typeface="Arial"/>
                <a:cs typeface="Arial"/>
              </a:rPr>
              <a:t>total</a:t>
            </a:r>
            <a:r>
              <a:rPr sz="2070" spc="10" dirty="0">
                <a:latin typeface="Arial"/>
                <a:cs typeface="Arial"/>
              </a:rPr>
              <a:t> </a:t>
            </a:r>
            <a:r>
              <a:rPr sz="2070" spc="-10" dirty="0">
                <a:latin typeface="Arial"/>
                <a:cs typeface="Arial"/>
              </a:rPr>
              <a:t>simulation</a:t>
            </a:r>
            <a:r>
              <a:rPr sz="2070" spc="10" dirty="0">
                <a:latin typeface="Arial"/>
                <a:cs typeface="Arial"/>
              </a:rPr>
              <a:t> </a:t>
            </a:r>
            <a:r>
              <a:rPr sz="2070" spc="-10" dirty="0">
                <a:latin typeface="Arial"/>
                <a:cs typeface="Arial"/>
              </a:rPr>
              <a:t>time</a:t>
            </a:r>
            <a:r>
              <a:rPr sz="2070" spc="10" dirty="0">
                <a:latin typeface="Arial"/>
                <a:cs typeface="Arial"/>
              </a:rPr>
              <a:t> </a:t>
            </a:r>
            <a:r>
              <a:rPr sz="2070" spc="-16" dirty="0">
                <a:latin typeface="Arial"/>
                <a:cs typeface="Arial"/>
              </a:rPr>
              <a:t>minus</a:t>
            </a:r>
            <a:r>
              <a:rPr sz="2070" spc="10" dirty="0">
                <a:latin typeface="Arial"/>
                <a:cs typeface="Arial"/>
              </a:rPr>
              <a:t> </a:t>
            </a:r>
            <a:r>
              <a:rPr sz="2070" spc="-10" dirty="0">
                <a:latin typeface="Arial"/>
                <a:cs typeface="Arial"/>
              </a:rPr>
              <a:t>the</a:t>
            </a:r>
            <a:r>
              <a:rPr sz="2070" spc="10" dirty="0">
                <a:latin typeface="Arial"/>
                <a:cs typeface="Arial"/>
              </a:rPr>
              <a:t> </a:t>
            </a:r>
            <a:r>
              <a:rPr sz="2070" spc="-16" dirty="0">
                <a:latin typeface="Arial"/>
                <a:cs typeface="Arial"/>
              </a:rPr>
              <a:t>pause</a:t>
            </a:r>
            <a:r>
              <a:rPr sz="2070" spc="10" dirty="0">
                <a:latin typeface="Arial"/>
                <a:cs typeface="Arial"/>
              </a:rPr>
              <a:t> </a:t>
            </a:r>
            <a:r>
              <a:rPr sz="2070" spc="-10" dirty="0">
                <a:latin typeface="Arial"/>
                <a:cs typeface="Arial"/>
              </a:rPr>
              <a:t>time of</a:t>
            </a:r>
            <a:r>
              <a:rPr sz="2070" spc="-5" dirty="0">
                <a:latin typeface="Arial"/>
                <a:cs typeface="Arial"/>
              </a:rPr>
              <a:t> </a:t>
            </a:r>
            <a:r>
              <a:rPr sz="2070" spc="-10" dirty="0">
                <a:latin typeface="Arial"/>
                <a:cs typeface="Arial"/>
              </a:rPr>
              <a:t>the</a:t>
            </a:r>
            <a:r>
              <a:rPr sz="2070" spc="-5" dirty="0">
                <a:latin typeface="Arial"/>
                <a:cs typeface="Arial"/>
              </a:rPr>
              <a:t> </a:t>
            </a:r>
            <a:r>
              <a:rPr sz="2070" spc="-16" dirty="0">
                <a:latin typeface="Arial"/>
                <a:cs typeface="Arial"/>
              </a:rPr>
              <a:t>machine</a:t>
            </a:r>
            <a:r>
              <a:rPr sz="2070" spc="-5" dirty="0">
                <a:latin typeface="Arial"/>
                <a:cs typeface="Arial"/>
              </a:rPr>
              <a:t> </a:t>
            </a:r>
            <a:r>
              <a:rPr sz="2070" spc="-16" dirty="0">
                <a:latin typeface="Arial"/>
                <a:cs typeface="Arial"/>
              </a:rPr>
              <a:t>(The</a:t>
            </a:r>
            <a:r>
              <a:rPr sz="2070" spc="-5" dirty="0">
                <a:latin typeface="Arial"/>
                <a:cs typeface="Arial"/>
              </a:rPr>
              <a:t> </a:t>
            </a:r>
            <a:r>
              <a:rPr sz="2070" spc="-16" dirty="0">
                <a:latin typeface="Arial"/>
                <a:cs typeface="Arial"/>
              </a:rPr>
              <a:t>machine</a:t>
            </a:r>
            <a:r>
              <a:rPr sz="2070" spc="-5" dirty="0">
                <a:latin typeface="Arial"/>
                <a:cs typeface="Arial"/>
              </a:rPr>
              <a:t> </a:t>
            </a:r>
            <a:r>
              <a:rPr sz="2070" spc="-10" dirty="0">
                <a:latin typeface="Arial"/>
                <a:cs typeface="Arial"/>
              </a:rPr>
              <a:t>is</a:t>
            </a:r>
            <a:r>
              <a:rPr sz="2070" spc="-5" dirty="0">
                <a:latin typeface="Arial"/>
                <a:cs typeface="Arial"/>
              </a:rPr>
              <a:t> </a:t>
            </a:r>
            <a:r>
              <a:rPr sz="2070" spc="-16" dirty="0">
                <a:latin typeface="Arial"/>
                <a:cs typeface="Arial"/>
              </a:rPr>
              <a:t>on</a:t>
            </a:r>
            <a:r>
              <a:rPr sz="2070" spc="-5" dirty="0">
                <a:latin typeface="Arial"/>
                <a:cs typeface="Arial"/>
              </a:rPr>
              <a:t> </a:t>
            </a:r>
            <a:r>
              <a:rPr sz="2070" spc="-10" dirty="0">
                <a:latin typeface="Arial"/>
                <a:cs typeface="Arial"/>
              </a:rPr>
              <a:t>but</a:t>
            </a:r>
            <a:r>
              <a:rPr sz="2070" spc="-5" dirty="0">
                <a:latin typeface="Arial"/>
                <a:cs typeface="Arial"/>
              </a:rPr>
              <a:t> </a:t>
            </a:r>
            <a:r>
              <a:rPr sz="2070" spc="-16" dirty="0">
                <a:latin typeface="Arial"/>
                <a:cs typeface="Arial"/>
              </a:rPr>
              <a:t>may</a:t>
            </a:r>
            <a:r>
              <a:rPr sz="2070" spc="-5" dirty="0">
                <a:latin typeface="Arial"/>
                <a:cs typeface="Arial"/>
              </a:rPr>
              <a:t> </a:t>
            </a:r>
            <a:r>
              <a:rPr sz="2070" spc="-10" dirty="0">
                <a:latin typeface="Arial"/>
                <a:cs typeface="Arial"/>
              </a:rPr>
              <a:t>or</a:t>
            </a:r>
            <a:r>
              <a:rPr sz="2070" spc="-5" dirty="0">
                <a:latin typeface="Arial"/>
                <a:cs typeface="Arial"/>
              </a:rPr>
              <a:t> </a:t>
            </a:r>
            <a:r>
              <a:rPr sz="2070" spc="-16" dirty="0">
                <a:latin typeface="Arial"/>
                <a:cs typeface="Arial"/>
              </a:rPr>
              <a:t>may</a:t>
            </a:r>
            <a:r>
              <a:rPr sz="2070" spc="-5" dirty="0">
                <a:latin typeface="Arial"/>
                <a:cs typeface="Arial"/>
              </a:rPr>
              <a:t> </a:t>
            </a:r>
            <a:r>
              <a:rPr sz="2070" spc="-10" dirty="0">
                <a:latin typeface="Arial"/>
                <a:cs typeface="Arial"/>
              </a:rPr>
              <a:t>not</a:t>
            </a:r>
            <a:r>
              <a:rPr sz="2070" spc="-5" dirty="0">
                <a:latin typeface="Arial"/>
                <a:cs typeface="Arial"/>
              </a:rPr>
              <a:t> </a:t>
            </a:r>
            <a:r>
              <a:rPr sz="2070" spc="-16" dirty="0">
                <a:latin typeface="Arial"/>
                <a:cs typeface="Arial"/>
              </a:rPr>
              <a:t>be</a:t>
            </a:r>
            <a:r>
              <a:rPr sz="2070" spc="-5" dirty="0">
                <a:latin typeface="Arial"/>
                <a:cs typeface="Arial"/>
              </a:rPr>
              <a:t> </a:t>
            </a:r>
            <a:r>
              <a:rPr sz="2070" spc="-10" dirty="0">
                <a:latin typeface="Arial"/>
                <a:cs typeface="Arial"/>
              </a:rPr>
              <a:t>processing</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part).</a:t>
            </a:r>
            <a:endParaRPr sz="2070" dirty="0">
              <a:latin typeface="Arial"/>
              <a:cs typeface="Aria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1571"/>
            <a:ext cx="9464661" cy="3268074"/>
          </a:xfrm>
          <a:prstGeom prst="rect">
            <a:avLst/>
          </a:prstGeom>
        </p:spPr>
        <p:txBody>
          <a:bodyPr vert="horz" wrap="square" lIns="0" tIns="0" rIns="0" bIns="0" rtlCol="0">
            <a:spAutoFit/>
          </a:bodyPr>
          <a:lstStyle/>
          <a:p>
            <a:pPr marL="13143"/>
            <a:r>
              <a:rPr sz="2070" b="1" spc="-16" dirty="0">
                <a:latin typeface="Arial"/>
                <a:cs typeface="Arial"/>
              </a:rPr>
              <a:t>Random</a:t>
            </a:r>
            <a:r>
              <a:rPr sz="2070" b="1" spc="72" dirty="0">
                <a:latin typeface="Arial"/>
                <a:cs typeface="Arial"/>
              </a:rPr>
              <a:t> </a:t>
            </a:r>
            <a:r>
              <a:rPr sz="2070" b="1" spc="-16" dirty="0">
                <a:latin typeface="Arial"/>
                <a:cs typeface="Arial"/>
              </a:rPr>
              <a:t>Number</a:t>
            </a:r>
            <a:r>
              <a:rPr sz="2070" b="1" spc="72" dirty="0">
                <a:latin typeface="Arial"/>
                <a:cs typeface="Arial"/>
              </a:rPr>
              <a:t> </a:t>
            </a:r>
            <a:r>
              <a:rPr sz="2070" b="1" spc="-10" dirty="0">
                <a:latin typeface="Arial"/>
                <a:cs typeface="Arial"/>
              </a:rPr>
              <a:t>Introduction</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pPr>
            <a:r>
              <a:rPr sz="2070" spc="-10" dirty="0">
                <a:latin typeface="Arial"/>
                <a:cs typeface="Arial"/>
              </a:rPr>
              <a:t>It</a:t>
            </a:r>
            <a:r>
              <a:rPr sz="2070"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not</a:t>
            </a:r>
            <a:r>
              <a:rPr sz="2070" spc="41" dirty="0">
                <a:latin typeface="Arial"/>
                <a:cs typeface="Arial"/>
              </a:rPr>
              <a:t> </a:t>
            </a:r>
            <a:r>
              <a:rPr sz="2070" spc="-10" dirty="0">
                <a:latin typeface="Arial"/>
                <a:cs typeface="Arial"/>
              </a:rPr>
              <a:t>possible</a:t>
            </a:r>
            <a:r>
              <a:rPr sz="2070" spc="41" dirty="0">
                <a:latin typeface="Arial"/>
                <a:cs typeface="Arial"/>
              </a:rPr>
              <a:t> </a:t>
            </a:r>
            <a:r>
              <a:rPr sz="2070" spc="-10" dirty="0">
                <a:latin typeface="Arial"/>
                <a:cs typeface="Arial"/>
              </a:rPr>
              <a:t>for</a:t>
            </a:r>
            <a:r>
              <a:rPr sz="2070" spc="41" dirty="0">
                <a:latin typeface="Arial"/>
                <a:cs typeface="Arial"/>
              </a:rPr>
              <a:t> </a:t>
            </a:r>
            <a:r>
              <a:rPr sz="2070" spc="-16" dirty="0">
                <a:latin typeface="Arial"/>
                <a:cs typeface="Arial"/>
              </a:rPr>
              <a:t>a</a:t>
            </a:r>
            <a:r>
              <a:rPr sz="2070" spc="41" dirty="0">
                <a:latin typeface="Arial"/>
                <a:cs typeface="Arial"/>
              </a:rPr>
              <a:t> </a:t>
            </a:r>
            <a:r>
              <a:rPr sz="2070" spc="-16" dirty="0">
                <a:latin typeface="Arial"/>
                <a:cs typeface="Arial"/>
              </a:rPr>
              <a:t>computer</a:t>
            </a:r>
            <a:r>
              <a:rPr sz="2070" spc="41" dirty="0">
                <a:latin typeface="Arial"/>
                <a:cs typeface="Arial"/>
              </a:rPr>
              <a:t> </a:t>
            </a:r>
            <a:r>
              <a:rPr sz="2070" spc="-10" dirty="0">
                <a:latin typeface="Arial"/>
                <a:cs typeface="Arial"/>
              </a:rPr>
              <a:t>to</a:t>
            </a:r>
            <a:r>
              <a:rPr sz="2070" spc="41" dirty="0">
                <a:latin typeface="Arial"/>
                <a:cs typeface="Arial"/>
              </a:rPr>
              <a:t> </a:t>
            </a:r>
            <a:r>
              <a:rPr sz="2070" spc="-10" dirty="0">
                <a:latin typeface="Arial"/>
                <a:cs typeface="Arial"/>
              </a:rPr>
              <a:t>generate</a:t>
            </a:r>
            <a:r>
              <a:rPr sz="2070" spc="41" dirty="0">
                <a:latin typeface="Arial"/>
                <a:cs typeface="Arial"/>
              </a:rPr>
              <a:t> </a:t>
            </a:r>
            <a:r>
              <a:rPr sz="2070" spc="-16" dirty="0">
                <a:latin typeface="Arial"/>
                <a:cs typeface="Arial"/>
              </a:rPr>
              <a:t>a</a:t>
            </a:r>
            <a:r>
              <a:rPr sz="2070" spc="41" dirty="0">
                <a:latin typeface="Arial"/>
                <a:cs typeface="Arial"/>
              </a:rPr>
              <a:t> </a:t>
            </a:r>
            <a:r>
              <a:rPr sz="2070" spc="-10" dirty="0">
                <a:latin typeface="Arial"/>
                <a:cs typeface="Arial"/>
              </a:rPr>
              <a:t>series</a:t>
            </a:r>
            <a:r>
              <a:rPr sz="2070" spc="41" dirty="0">
                <a:latin typeface="Arial"/>
                <a:cs typeface="Arial"/>
              </a:rPr>
              <a:t> </a:t>
            </a:r>
            <a:r>
              <a:rPr sz="2070" spc="-10" dirty="0">
                <a:latin typeface="Arial"/>
                <a:cs typeface="Arial"/>
              </a:rPr>
              <a:t>of</a:t>
            </a:r>
            <a:r>
              <a:rPr sz="2070" spc="41" dirty="0">
                <a:latin typeface="Arial"/>
                <a:cs typeface="Arial"/>
              </a:rPr>
              <a:t> </a:t>
            </a:r>
            <a:r>
              <a:rPr sz="2070" spc="-10" dirty="0">
                <a:latin typeface="Arial"/>
                <a:cs typeface="Arial"/>
              </a:rPr>
              <a:t>truly</a:t>
            </a:r>
            <a:r>
              <a:rPr sz="2070" spc="41" dirty="0">
                <a:latin typeface="Arial"/>
                <a:cs typeface="Arial"/>
              </a:rPr>
              <a:t> </a:t>
            </a:r>
            <a:r>
              <a:rPr sz="2070" spc="-16" dirty="0">
                <a:latin typeface="Arial"/>
                <a:cs typeface="Arial"/>
              </a:rPr>
              <a:t>random</a:t>
            </a:r>
            <a:r>
              <a:rPr sz="2070" spc="41" dirty="0">
                <a:latin typeface="Arial"/>
                <a:cs typeface="Arial"/>
              </a:rPr>
              <a:t> </a:t>
            </a:r>
            <a:r>
              <a:rPr sz="2070" spc="-16" dirty="0">
                <a:latin typeface="Arial"/>
                <a:cs typeface="Arial"/>
              </a:rPr>
              <a:t>numbers.</a:t>
            </a:r>
            <a:r>
              <a:rPr sz="2070" spc="-10" dirty="0">
                <a:latin typeface="Arial"/>
                <a:cs typeface="Arial"/>
              </a:rPr>
              <a:t> With</a:t>
            </a:r>
            <a:r>
              <a:rPr sz="2070" dirty="0">
                <a:latin typeface="Arial"/>
                <a:cs typeface="Arial"/>
              </a:rPr>
              <a:t> </a:t>
            </a:r>
            <a:r>
              <a:rPr sz="2070" spc="-16" dirty="0">
                <a:latin typeface="Arial"/>
                <a:cs typeface="Arial"/>
              </a:rPr>
              <a:t>a</a:t>
            </a:r>
            <a:r>
              <a:rPr sz="2070" dirty="0">
                <a:latin typeface="Arial"/>
                <a:cs typeface="Arial"/>
              </a:rPr>
              <a:t> </a:t>
            </a:r>
            <a:r>
              <a:rPr sz="2070" spc="-16" dirty="0">
                <a:latin typeface="Arial"/>
                <a:cs typeface="Arial"/>
              </a:rPr>
              <a:t>computer</a:t>
            </a:r>
            <a:r>
              <a:rPr sz="2070" dirty="0">
                <a:latin typeface="Arial"/>
                <a:cs typeface="Arial"/>
              </a:rPr>
              <a:t> </a:t>
            </a:r>
            <a:r>
              <a:rPr sz="2070" spc="-10" dirty="0">
                <a:latin typeface="Arial"/>
                <a:cs typeface="Arial"/>
              </a:rPr>
              <a:t>there</a:t>
            </a:r>
            <a:r>
              <a:rPr sz="2070" dirty="0">
                <a:latin typeface="Arial"/>
                <a:cs typeface="Arial"/>
              </a:rPr>
              <a:t> </a:t>
            </a:r>
            <a:r>
              <a:rPr sz="2070" spc="-10" dirty="0">
                <a:latin typeface="Arial"/>
                <a:cs typeface="Arial"/>
              </a:rPr>
              <a:t>is</a:t>
            </a:r>
            <a:r>
              <a:rPr sz="2070" dirty="0">
                <a:latin typeface="Arial"/>
                <a:cs typeface="Arial"/>
              </a:rPr>
              <a:t> </a:t>
            </a:r>
            <a:r>
              <a:rPr sz="2070" spc="-16" dirty="0">
                <a:latin typeface="Arial"/>
                <a:cs typeface="Arial"/>
              </a:rPr>
              <a:t>always</a:t>
            </a:r>
            <a:r>
              <a:rPr sz="2070" dirty="0">
                <a:latin typeface="Arial"/>
                <a:cs typeface="Arial"/>
              </a:rPr>
              <a:t> </a:t>
            </a:r>
            <a:r>
              <a:rPr sz="2070" spc="-16" dirty="0">
                <a:latin typeface="Arial"/>
                <a:cs typeface="Arial"/>
              </a:rPr>
              <a:t>a</a:t>
            </a:r>
            <a:r>
              <a:rPr sz="2070" dirty="0">
                <a:latin typeface="Arial"/>
                <a:cs typeface="Arial"/>
              </a:rPr>
              <a:t> </a:t>
            </a:r>
            <a:r>
              <a:rPr sz="2070" spc="-10" dirty="0">
                <a:latin typeface="Arial"/>
                <a:cs typeface="Arial"/>
              </a:rPr>
              <a:t>pattern</a:t>
            </a:r>
            <a:r>
              <a:rPr sz="2070" dirty="0">
                <a:latin typeface="Arial"/>
                <a:cs typeface="Arial"/>
              </a:rPr>
              <a:t> </a:t>
            </a:r>
            <a:r>
              <a:rPr sz="2070" spc="-10" dirty="0">
                <a:latin typeface="Arial"/>
                <a:cs typeface="Arial"/>
              </a:rPr>
              <a:t>to</a:t>
            </a:r>
            <a:r>
              <a:rPr sz="2070" dirty="0">
                <a:latin typeface="Arial"/>
                <a:cs typeface="Arial"/>
              </a:rPr>
              <a:t> </a:t>
            </a:r>
            <a:r>
              <a:rPr sz="2070" spc="-10" dirty="0">
                <a:latin typeface="Arial"/>
                <a:cs typeface="Arial"/>
              </a:rPr>
              <a:t>the</a:t>
            </a:r>
            <a:r>
              <a:rPr sz="2070" dirty="0">
                <a:latin typeface="Arial"/>
                <a:cs typeface="Arial"/>
              </a:rPr>
              <a:t> </a:t>
            </a:r>
            <a:r>
              <a:rPr sz="2070" spc="-16" dirty="0">
                <a:latin typeface="Arial"/>
                <a:cs typeface="Arial"/>
              </a:rPr>
              <a:t>random</a:t>
            </a:r>
            <a:r>
              <a:rPr sz="2070" dirty="0">
                <a:latin typeface="Arial"/>
                <a:cs typeface="Arial"/>
              </a:rPr>
              <a:t> </a:t>
            </a:r>
            <a:r>
              <a:rPr sz="2070" spc="-16" dirty="0">
                <a:latin typeface="Arial"/>
                <a:cs typeface="Arial"/>
              </a:rPr>
              <a:t>numbers</a:t>
            </a:r>
            <a:r>
              <a:rPr sz="2070" dirty="0">
                <a:latin typeface="Arial"/>
                <a:cs typeface="Arial"/>
              </a:rPr>
              <a:t> </a:t>
            </a:r>
            <a:r>
              <a:rPr sz="2070" spc="-10" dirty="0">
                <a:latin typeface="Arial"/>
                <a:cs typeface="Arial"/>
              </a:rPr>
              <a:t>generated.</a:t>
            </a:r>
            <a:r>
              <a:rPr sz="2070" spc="202" dirty="0">
                <a:latin typeface="Arial"/>
                <a:cs typeface="Arial"/>
              </a:rPr>
              <a:t> </a:t>
            </a:r>
            <a:r>
              <a:rPr sz="2070" spc="-10" dirty="0">
                <a:latin typeface="Arial"/>
                <a:cs typeface="Arial"/>
              </a:rPr>
              <a:t>It</a:t>
            </a:r>
            <a:r>
              <a:rPr sz="2070" dirty="0">
                <a:latin typeface="Arial"/>
                <a:cs typeface="Arial"/>
              </a:rPr>
              <a:t> </a:t>
            </a:r>
            <a:r>
              <a:rPr sz="2070" spc="-10" dirty="0">
                <a:latin typeface="Arial"/>
                <a:cs typeface="Arial"/>
              </a:rPr>
              <a:t>is a</a:t>
            </a:r>
            <a:r>
              <a:rPr sz="2070" spc="26" dirty="0">
                <a:latin typeface="Arial"/>
                <a:cs typeface="Arial"/>
              </a:rPr>
              <a:t> </a:t>
            </a:r>
            <a:r>
              <a:rPr sz="2070" spc="-10" dirty="0">
                <a:latin typeface="Arial"/>
                <a:cs typeface="Arial"/>
              </a:rPr>
              <a:t>point</a:t>
            </a:r>
            <a:r>
              <a:rPr sz="2070" spc="26" dirty="0">
                <a:latin typeface="Arial"/>
                <a:cs typeface="Arial"/>
              </a:rPr>
              <a:t> </a:t>
            </a:r>
            <a:r>
              <a:rPr sz="2070" spc="-16" dirty="0">
                <a:latin typeface="Arial"/>
                <a:cs typeface="Arial"/>
              </a:rPr>
              <a:t>when</a:t>
            </a:r>
            <a:r>
              <a:rPr sz="2070" spc="26" dirty="0">
                <a:latin typeface="Arial"/>
                <a:cs typeface="Arial"/>
              </a:rPr>
              <a:t> </a:t>
            </a:r>
            <a:r>
              <a:rPr sz="2070" spc="-10" dirty="0">
                <a:latin typeface="Arial"/>
                <a:cs typeface="Arial"/>
              </a:rPr>
              <a:t>the</a:t>
            </a:r>
            <a:r>
              <a:rPr sz="2070" spc="26" dirty="0">
                <a:latin typeface="Arial"/>
                <a:cs typeface="Arial"/>
              </a:rPr>
              <a:t> </a:t>
            </a:r>
            <a:r>
              <a:rPr sz="2070" spc="-16" dirty="0">
                <a:latin typeface="Arial"/>
                <a:cs typeface="Arial"/>
              </a:rPr>
              <a:t>random</a:t>
            </a:r>
            <a:r>
              <a:rPr sz="2070" spc="26" dirty="0">
                <a:latin typeface="Arial"/>
                <a:cs typeface="Arial"/>
              </a:rPr>
              <a:t> </a:t>
            </a:r>
            <a:r>
              <a:rPr sz="2070" spc="-16" dirty="0">
                <a:latin typeface="Arial"/>
                <a:cs typeface="Arial"/>
              </a:rPr>
              <a:t>numbers</a:t>
            </a:r>
            <a:r>
              <a:rPr sz="2070" spc="26" dirty="0">
                <a:latin typeface="Arial"/>
                <a:cs typeface="Arial"/>
              </a:rPr>
              <a:t> </a:t>
            </a:r>
            <a:r>
              <a:rPr sz="2070" spc="-10" dirty="0">
                <a:latin typeface="Arial"/>
                <a:cs typeface="Arial"/>
              </a:rPr>
              <a:t>repeat,</a:t>
            </a:r>
            <a:r>
              <a:rPr sz="2070" spc="31" dirty="0">
                <a:latin typeface="Arial"/>
                <a:cs typeface="Arial"/>
              </a:rPr>
              <a:t> </a:t>
            </a:r>
            <a:r>
              <a:rPr sz="2070" spc="-16" dirty="0">
                <a:latin typeface="Arial"/>
                <a:cs typeface="Arial"/>
              </a:rPr>
              <a:t>known</a:t>
            </a:r>
            <a:r>
              <a:rPr sz="2070" spc="26" dirty="0">
                <a:latin typeface="Arial"/>
                <a:cs typeface="Arial"/>
              </a:rPr>
              <a:t> </a:t>
            </a:r>
            <a:r>
              <a:rPr sz="2070" spc="-16" dirty="0">
                <a:latin typeface="Arial"/>
                <a:cs typeface="Arial"/>
              </a:rPr>
              <a:t>as</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period.</a:t>
            </a:r>
            <a:endParaRPr sz="2070" dirty="0">
              <a:latin typeface="Arial"/>
              <a:cs typeface="Arial"/>
            </a:endParaRPr>
          </a:p>
          <a:p>
            <a:pPr marL="13143" marR="81488">
              <a:lnSpc>
                <a:spcPts val="2266"/>
              </a:lnSpc>
              <a:spcBef>
                <a:spcPts val="823"/>
              </a:spcBef>
            </a:pPr>
            <a:r>
              <a:rPr sz="2070" spc="-10" dirty="0">
                <a:latin typeface="Arial"/>
                <a:cs typeface="Arial"/>
              </a:rPr>
              <a:t>In</a:t>
            </a:r>
            <a:r>
              <a:rPr sz="2070" spc="10" dirty="0">
                <a:latin typeface="Arial"/>
                <a:cs typeface="Arial"/>
              </a:rPr>
              <a:t> </a:t>
            </a:r>
            <a:r>
              <a:rPr sz="2070" spc="-10" dirty="0">
                <a:latin typeface="Arial"/>
                <a:cs typeface="Arial"/>
              </a:rPr>
              <a:t>order</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introduce</a:t>
            </a:r>
            <a:r>
              <a:rPr sz="2070" spc="10" dirty="0">
                <a:latin typeface="Arial"/>
                <a:cs typeface="Arial"/>
              </a:rPr>
              <a:t> </a:t>
            </a:r>
            <a:r>
              <a:rPr sz="2070" spc="-16" dirty="0">
                <a:latin typeface="Arial"/>
                <a:cs typeface="Arial"/>
              </a:rPr>
              <a:t>randomness</a:t>
            </a:r>
            <a:r>
              <a:rPr sz="2070" spc="10" dirty="0">
                <a:latin typeface="Arial"/>
                <a:cs typeface="Arial"/>
              </a:rPr>
              <a:t> </a:t>
            </a:r>
            <a:r>
              <a:rPr sz="2070" spc="-10" dirty="0">
                <a:latin typeface="Arial"/>
                <a:cs typeface="Arial"/>
              </a:rPr>
              <a:t>into</a:t>
            </a:r>
            <a:r>
              <a:rPr sz="2070" spc="10" dirty="0">
                <a:latin typeface="Arial"/>
                <a:cs typeface="Arial"/>
              </a:rPr>
              <a:t> </a:t>
            </a:r>
            <a:r>
              <a:rPr sz="2070" spc="-10" dirty="0">
                <a:latin typeface="Arial"/>
                <a:cs typeface="Arial"/>
              </a:rPr>
              <a:t>our</a:t>
            </a:r>
            <a:r>
              <a:rPr sz="2070" spc="10" dirty="0">
                <a:latin typeface="Arial"/>
                <a:cs typeface="Arial"/>
              </a:rPr>
              <a:t> </a:t>
            </a:r>
            <a:r>
              <a:rPr sz="2070" spc="-16" dirty="0">
                <a:latin typeface="Arial"/>
                <a:cs typeface="Arial"/>
              </a:rPr>
              <a:t>computer</a:t>
            </a:r>
            <a:r>
              <a:rPr sz="2070" spc="10" dirty="0">
                <a:latin typeface="Arial"/>
                <a:cs typeface="Arial"/>
              </a:rPr>
              <a:t> </a:t>
            </a:r>
            <a:r>
              <a:rPr sz="2070" spc="-10" dirty="0">
                <a:latin typeface="Arial"/>
                <a:cs typeface="Arial"/>
              </a:rPr>
              <a:t>simulations,</a:t>
            </a:r>
            <a:r>
              <a:rPr sz="2070" spc="16" dirty="0">
                <a:latin typeface="Arial"/>
                <a:cs typeface="Arial"/>
              </a:rPr>
              <a:t> </a:t>
            </a:r>
            <a:r>
              <a:rPr sz="2070" spc="-16" dirty="0">
                <a:latin typeface="Arial"/>
                <a:cs typeface="Arial"/>
              </a:rPr>
              <a:t>pseudo</a:t>
            </a:r>
            <a:r>
              <a:rPr sz="2070" spc="10" dirty="0">
                <a:latin typeface="Arial"/>
                <a:cs typeface="Arial"/>
              </a:rPr>
              <a:t> </a:t>
            </a:r>
            <a:r>
              <a:rPr sz="2070" spc="-16" dirty="0">
                <a:latin typeface="Arial"/>
                <a:cs typeface="Arial"/>
              </a:rPr>
              <a:t>random numbers</a:t>
            </a:r>
            <a:r>
              <a:rPr sz="2070" spc="16" dirty="0">
                <a:latin typeface="Arial"/>
                <a:cs typeface="Arial"/>
              </a:rPr>
              <a:t> </a:t>
            </a:r>
            <a:r>
              <a:rPr sz="2070" spc="-10" dirty="0">
                <a:latin typeface="Arial"/>
                <a:cs typeface="Arial"/>
              </a:rPr>
              <a:t>are</a:t>
            </a:r>
            <a:r>
              <a:rPr sz="2070" spc="16" dirty="0">
                <a:latin typeface="Arial"/>
                <a:cs typeface="Arial"/>
              </a:rPr>
              <a:t> </a:t>
            </a:r>
            <a:r>
              <a:rPr sz="2070" spc="-10" dirty="0">
                <a:latin typeface="Arial"/>
                <a:cs typeface="Arial"/>
              </a:rPr>
              <a:t>used.</a:t>
            </a:r>
            <a:r>
              <a:rPr sz="2070" spc="243" dirty="0">
                <a:latin typeface="Arial"/>
                <a:cs typeface="Arial"/>
              </a:rPr>
              <a:t> </a:t>
            </a:r>
            <a:r>
              <a:rPr sz="2070" spc="-16" dirty="0">
                <a:latin typeface="Arial"/>
                <a:cs typeface="Arial"/>
              </a:rPr>
              <a:t>A</a:t>
            </a:r>
            <a:r>
              <a:rPr sz="2070" spc="16" dirty="0">
                <a:latin typeface="Arial"/>
                <a:cs typeface="Arial"/>
              </a:rPr>
              <a:t> </a:t>
            </a:r>
            <a:r>
              <a:rPr sz="2070" spc="-10" dirty="0">
                <a:latin typeface="Arial"/>
                <a:cs typeface="Arial"/>
              </a:rPr>
              <a:t>mathematical</a:t>
            </a:r>
            <a:r>
              <a:rPr sz="2070" spc="16" dirty="0">
                <a:latin typeface="Arial"/>
                <a:cs typeface="Arial"/>
              </a:rPr>
              <a:t> </a:t>
            </a:r>
            <a:r>
              <a:rPr sz="2070" spc="-10" dirty="0">
                <a:latin typeface="Arial"/>
                <a:cs typeface="Arial"/>
              </a:rPr>
              <a:t>function</a:t>
            </a:r>
            <a:r>
              <a:rPr sz="2070" spc="16" dirty="0">
                <a:latin typeface="Arial"/>
                <a:cs typeface="Arial"/>
              </a:rPr>
              <a:t> </a:t>
            </a:r>
            <a:r>
              <a:rPr sz="2070" spc="-16" dirty="0">
                <a:latin typeface="Arial"/>
                <a:cs typeface="Arial"/>
              </a:rPr>
              <a:t>(sometimes</a:t>
            </a:r>
            <a:r>
              <a:rPr sz="2070" spc="16" dirty="0">
                <a:latin typeface="Arial"/>
                <a:cs typeface="Arial"/>
              </a:rPr>
              <a:t> </a:t>
            </a:r>
            <a:r>
              <a:rPr sz="2070" spc="-10" dirty="0">
                <a:latin typeface="Arial"/>
                <a:cs typeface="Arial"/>
              </a:rPr>
              <a:t>called</a:t>
            </a:r>
            <a:r>
              <a:rPr sz="2070" spc="16" dirty="0">
                <a:latin typeface="Arial"/>
                <a:cs typeface="Arial"/>
              </a:rPr>
              <a:t> </a:t>
            </a:r>
            <a:r>
              <a:rPr sz="2070" spc="-16" dirty="0">
                <a:latin typeface="Arial"/>
                <a:cs typeface="Arial"/>
              </a:rPr>
              <a:t>a</a:t>
            </a:r>
            <a:r>
              <a:rPr sz="2070" spc="16" dirty="0">
                <a:latin typeface="Arial"/>
                <a:cs typeface="Arial"/>
              </a:rPr>
              <a:t> </a:t>
            </a:r>
            <a:r>
              <a:rPr sz="2070" spc="-16" dirty="0">
                <a:latin typeface="Arial"/>
                <a:cs typeface="Arial"/>
              </a:rPr>
              <a:t>pseudorandom number</a:t>
            </a:r>
            <a:r>
              <a:rPr sz="2070" spc="10" dirty="0">
                <a:latin typeface="Arial"/>
                <a:cs typeface="Arial"/>
              </a:rPr>
              <a:t> </a:t>
            </a:r>
            <a:r>
              <a:rPr sz="2070" spc="-10" dirty="0">
                <a:latin typeface="Arial"/>
                <a:cs typeface="Arial"/>
              </a:rPr>
              <a:t>generator:</a:t>
            </a:r>
            <a:r>
              <a:rPr sz="2070" spc="217" dirty="0">
                <a:latin typeface="Arial"/>
                <a:cs typeface="Arial"/>
              </a:rPr>
              <a:t> </a:t>
            </a:r>
            <a:r>
              <a:rPr sz="2070" spc="-16" dirty="0">
                <a:latin typeface="Arial"/>
                <a:cs typeface="Arial"/>
              </a:rPr>
              <a:t>PRNG)</a:t>
            </a:r>
            <a:r>
              <a:rPr sz="2070" spc="10" dirty="0">
                <a:latin typeface="Arial"/>
                <a:cs typeface="Arial"/>
              </a:rPr>
              <a:t> </a:t>
            </a:r>
            <a:r>
              <a:rPr sz="2070" spc="-10" dirty="0">
                <a:latin typeface="Arial"/>
                <a:cs typeface="Arial"/>
              </a:rPr>
              <a:t>is</a:t>
            </a:r>
            <a:r>
              <a:rPr sz="2070" spc="10" dirty="0">
                <a:latin typeface="Arial"/>
                <a:cs typeface="Arial"/>
              </a:rPr>
              <a:t> </a:t>
            </a:r>
            <a:r>
              <a:rPr sz="2070" spc="-16" dirty="0">
                <a:latin typeface="Arial"/>
                <a:cs typeface="Arial"/>
              </a:rPr>
              <a:t>used</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generate</a:t>
            </a:r>
            <a:r>
              <a:rPr sz="2070" spc="10" dirty="0">
                <a:latin typeface="Arial"/>
                <a:cs typeface="Arial"/>
              </a:rPr>
              <a:t> </a:t>
            </a:r>
            <a:r>
              <a:rPr sz="2070" spc="-10" dirty="0">
                <a:latin typeface="Arial"/>
                <a:cs typeface="Arial"/>
              </a:rPr>
              <a:t>the</a:t>
            </a:r>
            <a:r>
              <a:rPr sz="2070" spc="10" dirty="0">
                <a:latin typeface="Arial"/>
                <a:cs typeface="Arial"/>
              </a:rPr>
              <a:t> </a:t>
            </a:r>
            <a:r>
              <a:rPr sz="2070" spc="-16" dirty="0">
                <a:latin typeface="Arial"/>
                <a:cs typeface="Arial"/>
              </a:rPr>
              <a:t>sequence.</a:t>
            </a:r>
            <a:r>
              <a:rPr sz="2070" spc="228" dirty="0">
                <a:latin typeface="Arial"/>
                <a:cs typeface="Arial"/>
              </a:rPr>
              <a:t> </a:t>
            </a:r>
            <a:r>
              <a:rPr sz="2070" spc="-16" dirty="0">
                <a:latin typeface="Arial"/>
                <a:cs typeface="Arial"/>
              </a:rPr>
              <a:t>Where</a:t>
            </a:r>
            <a:r>
              <a:rPr sz="2070" spc="10" dirty="0">
                <a:latin typeface="Arial"/>
                <a:cs typeface="Arial"/>
              </a:rPr>
              <a:t> </a:t>
            </a:r>
            <a:r>
              <a:rPr sz="2070" spc="-16" dirty="0">
                <a:latin typeface="Arial"/>
                <a:cs typeface="Arial"/>
              </a:rPr>
              <a:t>you</a:t>
            </a:r>
            <a:r>
              <a:rPr sz="2070" spc="10" dirty="0">
                <a:latin typeface="Arial"/>
                <a:cs typeface="Arial"/>
              </a:rPr>
              <a:t> </a:t>
            </a:r>
            <a:r>
              <a:rPr sz="2070" spc="-10" dirty="0">
                <a:latin typeface="Arial"/>
                <a:cs typeface="Arial"/>
              </a:rPr>
              <a:t>start</a:t>
            </a:r>
            <a:r>
              <a:rPr sz="2070" spc="10" dirty="0">
                <a:latin typeface="Arial"/>
                <a:cs typeface="Arial"/>
              </a:rPr>
              <a:t> </a:t>
            </a:r>
            <a:r>
              <a:rPr sz="2070" spc="-10" dirty="0">
                <a:latin typeface="Arial"/>
                <a:cs typeface="Arial"/>
              </a:rPr>
              <a:t>in this</a:t>
            </a:r>
            <a:r>
              <a:rPr sz="2070" spc="31" dirty="0">
                <a:latin typeface="Arial"/>
                <a:cs typeface="Arial"/>
              </a:rPr>
              <a:t> </a:t>
            </a:r>
            <a:r>
              <a:rPr sz="2070" spc="-16" dirty="0">
                <a:latin typeface="Arial"/>
                <a:cs typeface="Arial"/>
              </a:rPr>
              <a:t>sequence</a:t>
            </a:r>
            <a:r>
              <a:rPr sz="2070" spc="31" dirty="0">
                <a:latin typeface="Arial"/>
                <a:cs typeface="Arial"/>
              </a:rPr>
              <a:t> </a:t>
            </a:r>
            <a:r>
              <a:rPr sz="2070" spc="-10" dirty="0">
                <a:latin typeface="Arial"/>
                <a:cs typeface="Arial"/>
              </a:rPr>
              <a:t>is</a:t>
            </a:r>
            <a:r>
              <a:rPr sz="2070" spc="31" dirty="0">
                <a:latin typeface="Arial"/>
                <a:cs typeface="Arial"/>
              </a:rPr>
              <a:t> </a:t>
            </a:r>
            <a:r>
              <a:rPr sz="2070" spc="-10" dirty="0">
                <a:latin typeface="Arial"/>
                <a:cs typeface="Arial"/>
              </a:rPr>
              <a:t>determined</a:t>
            </a:r>
            <a:r>
              <a:rPr sz="2070" spc="31" dirty="0">
                <a:latin typeface="Arial"/>
                <a:cs typeface="Arial"/>
              </a:rPr>
              <a:t> </a:t>
            </a:r>
            <a:r>
              <a:rPr sz="2070" spc="-16" dirty="0">
                <a:latin typeface="Arial"/>
                <a:cs typeface="Arial"/>
              </a:rPr>
              <a:t>by</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function</a:t>
            </a:r>
            <a:r>
              <a:rPr sz="2070" spc="-41" dirty="0">
                <a:latin typeface="Arial"/>
                <a:cs typeface="Arial"/>
              </a:rPr>
              <a:t>’</a:t>
            </a:r>
            <a:r>
              <a:rPr sz="2070" spc="-10" dirty="0">
                <a:latin typeface="Arial"/>
                <a:cs typeface="Arial"/>
              </a:rPr>
              <a:t>s</a:t>
            </a:r>
            <a:r>
              <a:rPr sz="2070" spc="31" dirty="0">
                <a:latin typeface="Arial"/>
                <a:cs typeface="Arial"/>
              </a:rPr>
              <a:t> </a:t>
            </a:r>
            <a:r>
              <a:rPr sz="2070" spc="-10" dirty="0">
                <a:latin typeface="Arial"/>
                <a:cs typeface="Arial"/>
              </a:rPr>
              <a:t>independent</a:t>
            </a:r>
            <a:r>
              <a:rPr sz="2070" spc="31" dirty="0">
                <a:latin typeface="Arial"/>
                <a:cs typeface="Arial"/>
              </a:rPr>
              <a:t> </a:t>
            </a:r>
            <a:r>
              <a:rPr sz="2070" spc="-10" dirty="0">
                <a:latin typeface="Arial"/>
                <a:cs typeface="Arial"/>
              </a:rPr>
              <a:t>variable</a:t>
            </a:r>
            <a:r>
              <a:rPr sz="2070" spc="31" dirty="0">
                <a:latin typeface="Arial"/>
                <a:cs typeface="Arial"/>
              </a:rPr>
              <a:t> </a:t>
            </a:r>
            <a:r>
              <a:rPr sz="2070" spc="-16" dirty="0">
                <a:latin typeface="Arial"/>
                <a:cs typeface="Arial"/>
              </a:rPr>
              <a:t>known</a:t>
            </a:r>
            <a:r>
              <a:rPr sz="2070" spc="31" dirty="0">
                <a:latin typeface="Arial"/>
                <a:cs typeface="Arial"/>
              </a:rPr>
              <a:t> </a:t>
            </a:r>
            <a:r>
              <a:rPr sz="2070" spc="-16" dirty="0">
                <a:latin typeface="Arial"/>
                <a:cs typeface="Arial"/>
              </a:rPr>
              <a:t>as</a:t>
            </a:r>
            <a:r>
              <a:rPr sz="2070" spc="31" dirty="0">
                <a:latin typeface="Arial"/>
                <a:cs typeface="Arial"/>
              </a:rPr>
              <a:t> </a:t>
            </a:r>
            <a:r>
              <a:rPr sz="2070" spc="-16" dirty="0">
                <a:latin typeface="Arial"/>
                <a:cs typeface="Arial"/>
              </a:rPr>
              <a:t>a</a:t>
            </a:r>
            <a:r>
              <a:rPr sz="2070" spc="-10" dirty="0">
                <a:latin typeface="Arial"/>
                <a:cs typeface="Arial"/>
              </a:rPr>
              <a:t> seed.</a:t>
            </a:r>
            <a:r>
              <a:rPr sz="2070" spc="191" dirty="0">
                <a:latin typeface="Arial"/>
                <a:cs typeface="Arial"/>
              </a:rPr>
              <a:t> </a:t>
            </a:r>
            <a:r>
              <a:rPr sz="2070" spc="-10" dirty="0">
                <a:latin typeface="Arial"/>
                <a:cs typeface="Arial"/>
              </a:rPr>
              <a:t>This</a:t>
            </a:r>
            <a:r>
              <a:rPr sz="2070" dirty="0">
                <a:latin typeface="Arial"/>
                <a:cs typeface="Arial"/>
              </a:rPr>
              <a:t> </a:t>
            </a:r>
            <a:r>
              <a:rPr sz="2070" spc="-10" dirty="0">
                <a:latin typeface="Arial"/>
                <a:cs typeface="Arial"/>
              </a:rPr>
              <a:t>technique</a:t>
            </a:r>
            <a:r>
              <a:rPr sz="2070" dirty="0">
                <a:latin typeface="Arial"/>
                <a:cs typeface="Arial"/>
              </a:rPr>
              <a:t> </a:t>
            </a:r>
            <a:r>
              <a:rPr sz="2070" spc="-10" dirty="0">
                <a:latin typeface="Arial"/>
                <a:cs typeface="Arial"/>
              </a:rPr>
              <a:t>for</a:t>
            </a:r>
            <a:r>
              <a:rPr sz="2070" dirty="0">
                <a:latin typeface="Arial"/>
                <a:cs typeface="Arial"/>
              </a:rPr>
              <a:t> </a:t>
            </a:r>
            <a:r>
              <a:rPr sz="2070" spc="-10" dirty="0">
                <a:latin typeface="Arial"/>
                <a:cs typeface="Arial"/>
              </a:rPr>
              <a:t>creating</a:t>
            </a:r>
            <a:r>
              <a:rPr sz="2070" dirty="0">
                <a:latin typeface="Arial"/>
                <a:cs typeface="Arial"/>
              </a:rPr>
              <a:t> </a:t>
            </a:r>
            <a:r>
              <a:rPr sz="2070" spc="-16" dirty="0">
                <a:latin typeface="Arial"/>
                <a:cs typeface="Arial"/>
              </a:rPr>
              <a:t>random</a:t>
            </a:r>
            <a:r>
              <a:rPr sz="2070" dirty="0">
                <a:latin typeface="Arial"/>
                <a:cs typeface="Arial"/>
              </a:rPr>
              <a:t> </a:t>
            </a:r>
            <a:r>
              <a:rPr sz="2070" spc="-16" dirty="0">
                <a:latin typeface="Arial"/>
                <a:cs typeface="Arial"/>
              </a:rPr>
              <a:t>numbers</a:t>
            </a:r>
            <a:r>
              <a:rPr sz="2070" dirty="0">
                <a:latin typeface="Arial"/>
                <a:cs typeface="Arial"/>
              </a:rPr>
              <a:t> </a:t>
            </a:r>
            <a:r>
              <a:rPr sz="2070" spc="-10" dirty="0">
                <a:latin typeface="Arial"/>
                <a:cs typeface="Arial"/>
              </a:rPr>
              <a:t>is</a:t>
            </a:r>
            <a:r>
              <a:rPr sz="2070" dirty="0">
                <a:latin typeface="Arial"/>
                <a:cs typeface="Arial"/>
              </a:rPr>
              <a:t> </a:t>
            </a:r>
            <a:r>
              <a:rPr sz="2070" spc="-10" dirty="0">
                <a:latin typeface="Arial"/>
                <a:cs typeface="Arial"/>
              </a:rPr>
              <a:t>both</a:t>
            </a:r>
            <a:r>
              <a:rPr sz="2070" dirty="0">
                <a:latin typeface="Arial"/>
                <a:cs typeface="Arial"/>
              </a:rPr>
              <a:t> </a:t>
            </a:r>
            <a:r>
              <a:rPr sz="2070" spc="-10" dirty="0">
                <a:latin typeface="Arial"/>
                <a:cs typeface="Arial"/>
              </a:rPr>
              <a:t>fast</a:t>
            </a:r>
            <a:r>
              <a:rPr sz="2070" dirty="0">
                <a:latin typeface="Arial"/>
                <a:cs typeface="Arial"/>
              </a:rPr>
              <a:t> </a:t>
            </a:r>
            <a:r>
              <a:rPr sz="2070" spc="-16" dirty="0">
                <a:latin typeface="Arial"/>
                <a:cs typeface="Arial"/>
              </a:rPr>
              <a:t>and</a:t>
            </a:r>
            <a:r>
              <a:rPr sz="2070" dirty="0">
                <a:latin typeface="Arial"/>
                <a:cs typeface="Arial"/>
              </a:rPr>
              <a:t> </a:t>
            </a:r>
            <a:r>
              <a:rPr sz="2070" spc="-10" dirty="0">
                <a:latin typeface="Arial"/>
                <a:cs typeface="Arial"/>
              </a:rPr>
              <a:t>reproducible.</a:t>
            </a:r>
            <a:endParaRPr sz="2070" dirty="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488396"/>
            <a:ext cx="7342637" cy="4555606"/>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In</a:t>
            </a:r>
            <a:r>
              <a:rPr sz="2070" spc="26" dirty="0">
                <a:latin typeface="Arial"/>
                <a:cs typeface="Arial"/>
              </a:rPr>
              <a:t> </a:t>
            </a:r>
            <a:r>
              <a:rPr sz="2070" spc="-10" dirty="0">
                <a:latin typeface="Arial"/>
                <a:cs typeface="Arial"/>
              </a:rPr>
              <a:t>this</a:t>
            </a:r>
            <a:r>
              <a:rPr sz="2070" spc="26" dirty="0">
                <a:latin typeface="Arial"/>
                <a:cs typeface="Arial"/>
              </a:rPr>
              <a:t> </a:t>
            </a:r>
            <a:r>
              <a:rPr sz="2070" spc="-10" dirty="0">
                <a:latin typeface="Arial"/>
                <a:cs typeface="Arial"/>
              </a:rPr>
              <a:t>lesson,</a:t>
            </a:r>
            <a:r>
              <a:rPr sz="2070" spc="31" dirty="0">
                <a:latin typeface="Arial"/>
                <a:cs typeface="Arial"/>
              </a:rPr>
              <a:t> </a:t>
            </a:r>
            <a:r>
              <a:rPr sz="2070" spc="-16" dirty="0">
                <a:latin typeface="Arial"/>
                <a:cs typeface="Arial"/>
              </a:rPr>
              <a:t>you</a:t>
            </a:r>
            <a:r>
              <a:rPr sz="2070" spc="26" dirty="0">
                <a:latin typeface="Arial"/>
                <a:cs typeface="Arial"/>
              </a:rPr>
              <a:t> </a:t>
            </a:r>
            <a:r>
              <a:rPr sz="2070" spc="-10" dirty="0">
                <a:latin typeface="Arial"/>
                <a:cs typeface="Arial"/>
              </a:rPr>
              <a:t>gain</a:t>
            </a:r>
            <a:r>
              <a:rPr sz="2070" spc="26" dirty="0">
                <a:latin typeface="Arial"/>
                <a:cs typeface="Arial"/>
              </a:rPr>
              <a:t> </a:t>
            </a:r>
            <a:r>
              <a:rPr sz="2070" spc="-16" dirty="0">
                <a:latin typeface="Arial"/>
                <a:cs typeface="Arial"/>
              </a:rPr>
              <a:t>an</a:t>
            </a:r>
            <a:r>
              <a:rPr sz="2070" spc="26" dirty="0">
                <a:latin typeface="Arial"/>
                <a:cs typeface="Arial"/>
              </a:rPr>
              <a:t> </a:t>
            </a:r>
            <a:r>
              <a:rPr sz="2070" spc="-10" dirty="0">
                <a:latin typeface="Arial"/>
                <a:cs typeface="Arial"/>
              </a:rPr>
              <a:t>overview</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Plant</a:t>
            </a:r>
            <a:r>
              <a:rPr sz="2070" spc="26" dirty="0">
                <a:latin typeface="Arial"/>
                <a:cs typeface="Arial"/>
              </a:rPr>
              <a:t> </a:t>
            </a:r>
            <a:r>
              <a:rPr sz="2070" spc="-10" dirty="0">
                <a:latin typeface="Arial"/>
                <a:cs typeface="Arial"/>
              </a:rPr>
              <a:t>Simulation</a:t>
            </a:r>
            <a:r>
              <a:rPr sz="2070" spc="26" dirty="0">
                <a:latin typeface="Arial"/>
                <a:cs typeface="Arial"/>
              </a:rPr>
              <a:t> </a:t>
            </a:r>
            <a:r>
              <a:rPr sz="2070" spc="-10" dirty="0">
                <a:latin typeface="Arial"/>
                <a:cs typeface="Arial"/>
              </a:rPr>
              <a:t>basics.</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spcAft>
                <a:spcPts val="1242"/>
              </a:spcAft>
              <a:buFont typeface="Arial"/>
              <a:buChar char="•"/>
              <a:tabLst>
                <a:tab pos="536901" algn="l"/>
              </a:tabLst>
            </a:pPr>
            <a:r>
              <a:rPr sz="2070" spc="-16" dirty="0">
                <a:latin typeface="Arial"/>
                <a:cs typeface="Arial"/>
              </a:rPr>
              <a:t>Know</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definition</a:t>
            </a:r>
            <a:r>
              <a:rPr sz="2070" spc="57" dirty="0">
                <a:latin typeface="Arial"/>
                <a:cs typeface="Arial"/>
              </a:rPr>
              <a:t> </a:t>
            </a:r>
            <a:r>
              <a:rPr sz="2070" spc="-10" dirty="0">
                <a:latin typeface="Arial"/>
                <a:cs typeface="Arial"/>
              </a:rPr>
              <a:t>of</a:t>
            </a:r>
            <a:r>
              <a:rPr sz="2070" spc="57" dirty="0">
                <a:latin typeface="Arial"/>
                <a:cs typeface="Arial"/>
              </a:rPr>
              <a:t> </a:t>
            </a:r>
            <a:r>
              <a:rPr lang="en-US" sz="2070" spc="-10" dirty="0">
                <a:latin typeface="Arial"/>
                <a:cs typeface="Arial"/>
              </a:rPr>
              <a:t>Discrete</a:t>
            </a:r>
            <a:r>
              <a:rPr lang="en-US" sz="2070" spc="57" dirty="0">
                <a:latin typeface="Arial"/>
                <a:cs typeface="Arial"/>
              </a:rPr>
              <a:t> Event </a:t>
            </a:r>
            <a:r>
              <a:rPr lang="en-US" sz="2070" spc="-10" dirty="0">
                <a:latin typeface="Arial"/>
                <a:cs typeface="Arial"/>
              </a:rPr>
              <a:t>Simulation</a:t>
            </a:r>
            <a:endParaRPr sz="2173" dirty="0"/>
          </a:p>
          <a:p>
            <a:pPr marL="536901" indent="-523758">
              <a:spcAft>
                <a:spcPts val="1242"/>
              </a:spcAft>
              <a:buFont typeface="Arial"/>
              <a:buChar char="•"/>
              <a:tabLst>
                <a:tab pos="536901" algn="l"/>
              </a:tabLst>
            </a:pPr>
            <a:r>
              <a:rPr sz="2070" spc="-16" dirty="0">
                <a:latin typeface="Arial"/>
                <a:cs typeface="Arial"/>
              </a:rPr>
              <a:t>Know</a:t>
            </a:r>
            <a:r>
              <a:rPr sz="2070" spc="78" dirty="0">
                <a:latin typeface="Arial"/>
                <a:cs typeface="Arial"/>
              </a:rPr>
              <a:t> </a:t>
            </a:r>
            <a:r>
              <a:rPr sz="2070" spc="-10" dirty="0">
                <a:latin typeface="Arial"/>
                <a:cs typeface="Arial"/>
              </a:rPr>
              <a:t>the</a:t>
            </a:r>
            <a:r>
              <a:rPr sz="2070" spc="78" dirty="0">
                <a:latin typeface="Arial"/>
                <a:cs typeface="Arial"/>
              </a:rPr>
              <a:t> </a:t>
            </a:r>
            <a:r>
              <a:rPr sz="2070" spc="-16" dirty="0">
                <a:latin typeface="Arial"/>
                <a:cs typeface="Arial"/>
              </a:rPr>
              <a:t>uses</a:t>
            </a:r>
            <a:r>
              <a:rPr sz="2070" spc="78" dirty="0">
                <a:latin typeface="Arial"/>
                <a:cs typeface="Arial"/>
              </a:rPr>
              <a:t> </a:t>
            </a:r>
            <a:r>
              <a:rPr sz="2070" spc="-10" dirty="0">
                <a:latin typeface="Arial"/>
                <a:cs typeface="Arial"/>
              </a:rPr>
              <a:t>of</a:t>
            </a:r>
            <a:r>
              <a:rPr sz="2070" spc="78" dirty="0">
                <a:latin typeface="Arial"/>
                <a:cs typeface="Arial"/>
              </a:rPr>
              <a:t> </a:t>
            </a:r>
            <a:r>
              <a:rPr sz="2070" spc="-10" dirty="0">
                <a:latin typeface="Arial"/>
                <a:cs typeface="Arial"/>
              </a:rPr>
              <a:t>simulation</a:t>
            </a:r>
            <a:endParaRPr lang="en-US" sz="2070" spc="-10" dirty="0">
              <a:latin typeface="Arial"/>
              <a:cs typeface="Arial"/>
            </a:endParaRPr>
          </a:p>
          <a:p>
            <a:pPr marL="536901" indent="-523758">
              <a:buFont typeface="Arial"/>
              <a:buChar char="•"/>
              <a:tabLst>
                <a:tab pos="536901" algn="l"/>
              </a:tabLst>
            </a:pPr>
            <a:r>
              <a:rPr lang="en-US" sz="2070" spc="-10" dirty="0">
                <a:solidFill>
                  <a:srgbClr val="000000"/>
                </a:solidFill>
                <a:cs typeface="Arial"/>
              </a:rPr>
              <a:t>Describe</a:t>
            </a:r>
            <a:r>
              <a:rPr lang="en-US" sz="2070" spc="16" dirty="0">
                <a:solidFill>
                  <a:srgbClr val="000000"/>
                </a:solidFill>
                <a:cs typeface="Arial"/>
              </a:rPr>
              <a:t> </a:t>
            </a:r>
            <a:r>
              <a:rPr lang="en-US" sz="2070" spc="-10" dirty="0">
                <a:solidFill>
                  <a:srgbClr val="000000"/>
                </a:solidFill>
                <a:cs typeface="Arial"/>
              </a:rPr>
              <a:t>the</a:t>
            </a:r>
            <a:r>
              <a:rPr lang="en-US" sz="2070" spc="16" dirty="0">
                <a:solidFill>
                  <a:srgbClr val="000000"/>
                </a:solidFill>
                <a:cs typeface="Arial"/>
              </a:rPr>
              <a:t> </a:t>
            </a:r>
            <a:r>
              <a:rPr lang="en-US" sz="2070" spc="-10" dirty="0">
                <a:solidFill>
                  <a:srgbClr val="000000"/>
                </a:solidFill>
                <a:cs typeface="Arial"/>
              </a:rPr>
              <a:t>typographical</a:t>
            </a:r>
            <a:r>
              <a:rPr lang="en-US" sz="2070" spc="16" dirty="0">
                <a:solidFill>
                  <a:srgbClr val="000000"/>
                </a:solidFill>
                <a:cs typeface="Arial"/>
              </a:rPr>
              <a:t> </a:t>
            </a:r>
            <a:r>
              <a:rPr lang="en-US" sz="2070" spc="-10" dirty="0">
                <a:solidFill>
                  <a:srgbClr val="000000"/>
                </a:solidFill>
                <a:cs typeface="Arial"/>
              </a:rPr>
              <a:t>conventions</a:t>
            </a:r>
            <a:r>
              <a:rPr lang="en-US" sz="2070" spc="16" dirty="0">
                <a:solidFill>
                  <a:srgbClr val="000000"/>
                </a:solidFill>
                <a:cs typeface="Arial"/>
              </a:rPr>
              <a:t> </a:t>
            </a:r>
            <a:r>
              <a:rPr lang="en-US" sz="2070" spc="-16" dirty="0">
                <a:solidFill>
                  <a:srgbClr val="000000"/>
                </a:solidFill>
                <a:cs typeface="Arial"/>
              </a:rPr>
              <a:t>used</a:t>
            </a:r>
            <a:r>
              <a:rPr lang="en-US" sz="2070" spc="16" dirty="0">
                <a:solidFill>
                  <a:srgbClr val="000000"/>
                </a:solidFill>
                <a:cs typeface="Arial"/>
              </a:rPr>
              <a:t> </a:t>
            </a:r>
            <a:r>
              <a:rPr lang="en-US" sz="2070" spc="-10" dirty="0">
                <a:solidFill>
                  <a:srgbClr val="000000"/>
                </a:solidFill>
                <a:cs typeface="Arial"/>
              </a:rPr>
              <a:t>in</a:t>
            </a:r>
            <a:r>
              <a:rPr lang="en-US" sz="2070" spc="16" dirty="0">
                <a:solidFill>
                  <a:srgbClr val="000000"/>
                </a:solidFill>
                <a:cs typeface="Arial"/>
              </a:rPr>
              <a:t> </a:t>
            </a:r>
            <a:r>
              <a:rPr lang="en-US" sz="2070" spc="-10" dirty="0">
                <a:solidFill>
                  <a:srgbClr val="000000"/>
                </a:solidFill>
                <a:cs typeface="Arial"/>
              </a:rPr>
              <a:t>this</a:t>
            </a:r>
            <a:r>
              <a:rPr lang="en-US" sz="2070" spc="16" dirty="0">
                <a:solidFill>
                  <a:srgbClr val="000000"/>
                </a:solidFill>
                <a:cs typeface="Arial"/>
              </a:rPr>
              <a:t> </a:t>
            </a:r>
            <a:r>
              <a:rPr lang="en-US" sz="2070" spc="-10" dirty="0">
                <a:solidFill>
                  <a:srgbClr val="000000"/>
                </a:solidFill>
                <a:cs typeface="Arial"/>
              </a:rPr>
              <a:t>student</a:t>
            </a:r>
            <a:r>
              <a:rPr lang="en-US" sz="2070" spc="16" dirty="0">
                <a:solidFill>
                  <a:srgbClr val="000000"/>
                </a:solidFill>
                <a:cs typeface="Arial"/>
              </a:rPr>
              <a:t> </a:t>
            </a:r>
            <a:r>
              <a:rPr lang="en-US" sz="2070" spc="-10" dirty="0">
                <a:solidFill>
                  <a:srgbClr val="000000"/>
                </a:solidFill>
                <a:cs typeface="Arial"/>
              </a:rPr>
              <a:t>guide</a:t>
            </a:r>
            <a:endParaRPr sz="2173" dirty="0"/>
          </a:p>
          <a:p>
            <a:pPr marL="536901" indent="-523758">
              <a:spcAft>
                <a:spcPts val="1242"/>
              </a:spcAft>
              <a:buFont typeface="Arial"/>
              <a:buChar char="•"/>
              <a:tabLst>
                <a:tab pos="536901" algn="l"/>
              </a:tabLst>
            </a:pPr>
            <a:r>
              <a:rPr sz="2070" spc="-10" dirty="0">
                <a:latin typeface="Arial"/>
                <a:cs typeface="Arial"/>
              </a:rPr>
              <a:t>Start</a:t>
            </a:r>
            <a:r>
              <a:rPr sz="2070" spc="88" dirty="0">
                <a:latin typeface="Arial"/>
                <a:cs typeface="Arial"/>
              </a:rPr>
              <a:t> </a:t>
            </a:r>
            <a:r>
              <a:rPr sz="2070" spc="-10" dirty="0">
                <a:latin typeface="Arial"/>
                <a:cs typeface="Arial"/>
              </a:rPr>
              <a:t>Plant</a:t>
            </a:r>
            <a:r>
              <a:rPr sz="2070" spc="88" dirty="0">
                <a:latin typeface="Arial"/>
                <a:cs typeface="Arial"/>
              </a:rPr>
              <a:t> </a:t>
            </a:r>
            <a:r>
              <a:rPr sz="2070" spc="-10" dirty="0">
                <a:latin typeface="Arial"/>
                <a:cs typeface="Arial"/>
              </a:rPr>
              <a:t>Simulation</a:t>
            </a:r>
            <a:endParaRPr sz="2070" dirty="0">
              <a:latin typeface="Arial"/>
              <a:cs typeface="Arial"/>
            </a:endParaRPr>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812"/>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p:txBody>
      </p:sp>
      <p:sp>
        <p:nvSpPr>
          <p:cNvPr id="4" name="object 4"/>
          <p:cNvSpPr txBox="1"/>
          <p:nvPr/>
        </p:nvSpPr>
        <p:spPr>
          <a:xfrm>
            <a:off x="540371" y="6264739"/>
            <a:ext cx="8132563" cy="610507"/>
          </a:xfrm>
          <a:prstGeom prst="rect">
            <a:avLst/>
          </a:prstGeom>
        </p:spPr>
        <p:txBody>
          <a:bodyPr vert="horz" wrap="square" lIns="0" tIns="0" rIns="0" bIns="0" rtlCol="0">
            <a:spAutoFit/>
          </a:bodyPr>
          <a:lstStyle/>
          <a:p>
            <a:pPr marL="13143" marR="6572" indent="86088">
              <a:lnSpc>
                <a:spcPts val="2266"/>
              </a:lnSpc>
            </a:pPr>
            <a:r>
              <a:rPr sz="2070" i="1" spc="-10" dirty="0">
                <a:latin typeface="Arial"/>
                <a:cs typeface="Arial"/>
              </a:rPr>
              <a:t>Step-by-Step</a:t>
            </a:r>
            <a:r>
              <a:rPr sz="2070" i="1" spc="103" dirty="0">
                <a:latin typeface="Arial"/>
                <a:cs typeface="Arial"/>
              </a:rPr>
              <a:t> </a:t>
            </a:r>
            <a:r>
              <a:rPr sz="2070" i="1" spc="-16" dirty="0">
                <a:latin typeface="Arial"/>
                <a:cs typeface="Arial"/>
              </a:rPr>
              <a:t>Help</a:t>
            </a:r>
            <a:r>
              <a:rPr sz="2070" i="1" spc="103" dirty="0">
                <a:latin typeface="Arial"/>
                <a:cs typeface="Arial"/>
              </a:rPr>
              <a:t> </a:t>
            </a:r>
            <a:r>
              <a:rPr sz="2070" i="1" spc="-16" dirty="0">
                <a:latin typeface="Arial"/>
                <a:cs typeface="Arial"/>
              </a:rPr>
              <a:t>&gt;</a:t>
            </a:r>
            <a:r>
              <a:rPr sz="2070" i="1" spc="103" dirty="0">
                <a:latin typeface="Arial"/>
                <a:cs typeface="Arial"/>
              </a:rPr>
              <a:t> </a:t>
            </a:r>
            <a:r>
              <a:rPr sz="2070" i="1" spc="-10" dirty="0">
                <a:latin typeface="Arial"/>
                <a:cs typeface="Arial"/>
              </a:rPr>
              <a:t>Getting</a:t>
            </a:r>
            <a:r>
              <a:rPr sz="2070" i="1" spc="103" dirty="0">
                <a:latin typeface="Arial"/>
                <a:cs typeface="Arial"/>
              </a:rPr>
              <a:t> </a:t>
            </a:r>
            <a:r>
              <a:rPr sz="2070" i="1" spc="-10" dirty="0">
                <a:latin typeface="Arial"/>
                <a:cs typeface="Arial"/>
              </a:rPr>
              <a:t>to</a:t>
            </a:r>
            <a:r>
              <a:rPr sz="2070" i="1" spc="103" dirty="0">
                <a:latin typeface="Arial"/>
                <a:cs typeface="Arial"/>
              </a:rPr>
              <a:t> </a:t>
            </a:r>
            <a:r>
              <a:rPr sz="2070" i="1" spc="-16" dirty="0">
                <a:latin typeface="Arial"/>
                <a:cs typeface="Arial"/>
              </a:rPr>
              <a:t>Know</a:t>
            </a:r>
            <a:r>
              <a:rPr sz="2070" i="1" spc="103" dirty="0">
                <a:latin typeface="Arial"/>
                <a:cs typeface="Arial"/>
              </a:rPr>
              <a:t> </a:t>
            </a:r>
            <a:r>
              <a:rPr sz="2070" i="1" spc="-207" dirty="0">
                <a:latin typeface="Arial"/>
                <a:cs typeface="Arial"/>
              </a:rPr>
              <a:t>T</a:t>
            </a:r>
            <a:r>
              <a:rPr sz="2070" i="1" spc="-16" dirty="0">
                <a:latin typeface="Arial"/>
                <a:cs typeface="Arial"/>
              </a:rPr>
              <a:t>ecnomatix</a:t>
            </a:r>
            <a:r>
              <a:rPr sz="2070" i="1" spc="103" dirty="0">
                <a:latin typeface="Arial"/>
                <a:cs typeface="Arial"/>
              </a:rPr>
              <a:t> </a:t>
            </a:r>
            <a:r>
              <a:rPr sz="2070" i="1" spc="-10" dirty="0">
                <a:latin typeface="Arial"/>
                <a:cs typeface="Arial"/>
              </a:rPr>
              <a:t>Plant</a:t>
            </a:r>
            <a:r>
              <a:rPr sz="2070" i="1" spc="103" dirty="0">
                <a:latin typeface="Arial"/>
                <a:cs typeface="Arial"/>
              </a:rPr>
              <a:t> </a:t>
            </a:r>
            <a:r>
              <a:rPr sz="2070" i="1" spc="-10" dirty="0">
                <a:latin typeface="Arial"/>
                <a:cs typeface="Arial"/>
              </a:rPr>
              <a:t>Simulation</a:t>
            </a:r>
            <a:r>
              <a:rPr sz="2070" i="1" spc="103" dirty="0">
                <a:latin typeface="Arial"/>
                <a:cs typeface="Arial"/>
              </a:rPr>
              <a:t> </a:t>
            </a:r>
            <a:r>
              <a:rPr sz="2070" i="1" spc="-16" dirty="0">
                <a:latin typeface="Arial"/>
                <a:cs typeface="Arial"/>
              </a:rPr>
              <a:t>&gt;</a:t>
            </a:r>
            <a:r>
              <a:rPr sz="2070" i="1" spc="-10" dirty="0">
                <a:latin typeface="Arial"/>
                <a:cs typeface="Arial"/>
              </a:rPr>
              <a:t> Simulation</a:t>
            </a:r>
            <a:r>
              <a:rPr sz="2070" i="1" spc="67" dirty="0">
                <a:latin typeface="Arial"/>
                <a:cs typeface="Arial"/>
              </a:rPr>
              <a:t> </a:t>
            </a:r>
            <a:r>
              <a:rPr sz="2070" i="1" spc="-16" dirty="0">
                <a:latin typeface="Arial"/>
                <a:cs typeface="Arial"/>
              </a:rPr>
              <a:t>and</a:t>
            </a:r>
            <a:r>
              <a:rPr sz="2070" i="1" spc="67" dirty="0">
                <a:latin typeface="Arial"/>
                <a:cs typeface="Arial"/>
              </a:rPr>
              <a:t> </a:t>
            </a:r>
            <a:r>
              <a:rPr sz="2070" i="1" spc="-16" dirty="0">
                <a:latin typeface="Arial"/>
                <a:cs typeface="Arial"/>
              </a:rPr>
              <a:t>Modeling</a:t>
            </a:r>
            <a:r>
              <a:rPr sz="2070" i="1" spc="67" dirty="0">
                <a:latin typeface="Arial"/>
                <a:cs typeface="Arial"/>
              </a:rPr>
              <a:t> </a:t>
            </a:r>
            <a:r>
              <a:rPr sz="2070" i="1" spc="-16" dirty="0">
                <a:latin typeface="Arial"/>
                <a:cs typeface="Arial"/>
              </a:rPr>
              <a:t>Concepts</a:t>
            </a:r>
            <a:endParaRPr sz="2070" dirty="0">
              <a:latin typeface="Arial"/>
              <a:cs typeface="Arial"/>
            </a:endParaRPr>
          </a:p>
        </p:txBody>
      </p:sp>
      <p:sp>
        <p:nvSpPr>
          <p:cNvPr id="5" name="Titel 4"/>
          <p:cNvSpPr>
            <a:spLocks noGrp="1"/>
          </p:cNvSpPr>
          <p:nvPr>
            <p:ph type="title"/>
          </p:nvPr>
        </p:nvSpPr>
        <p:spPr/>
        <p:txBody>
          <a:bodyPr/>
          <a:lstStyle/>
          <a:p>
            <a:r>
              <a:rPr lang="en-US" dirty="0" smtClean="0"/>
              <a:t>Overview of Plant Simulation Basics</a:t>
            </a:r>
            <a:endParaRPr lang="de-DE"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4" y="974193"/>
            <a:ext cx="9506720" cy="5292218"/>
          </a:xfrm>
          <a:prstGeom prst="rect">
            <a:avLst/>
          </a:prstGeom>
        </p:spPr>
        <p:txBody>
          <a:bodyPr vert="horz" wrap="square" lIns="0" tIns="0" rIns="0" bIns="0" rtlCol="0">
            <a:spAutoFit/>
          </a:bodyPr>
          <a:lstStyle/>
          <a:p>
            <a:pPr marL="13143"/>
            <a:r>
              <a:rPr sz="2070" b="1" spc="-16" dirty="0">
                <a:latin typeface="Arial"/>
                <a:cs typeface="Arial"/>
              </a:rPr>
              <a:t>Random</a:t>
            </a:r>
            <a:r>
              <a:rPr sz="2070" b="1" spc="57" dirty="0">
                <a:latin typeface="Arial"/>
                <a:cs typeface="Arial"/>
              </a:rPr>
              <a:t> </a:t>
            </a:r>
            <a:r>
              <a:rPr sz="2070" b="1" spc="-16" dirty="0">
                <a:latin typeface="Arial"/>
                <a:cs typeface="Arial"/>
              </a:rPr>
              <a:t>Number</a:t>
            </a:r>
            <a:r>
              <a:rPr sz="2070" b="1" spc="57" dirty="0">
                <a:latin typeface="Arial"/>
                <a:cs typeface="Arial"/>
              </a:rPr>
              <a:t> </a:t>
            </a:r>
            <a:r>
              <a:rPr sz="2070" b="1" spc="-16" dirty="0">
                <a:latin typeface="Arial"/>
                <a:cs typeface="Arial"/>
              </a:rPr>
              <a:t>Streams-Seed</a:t>
            </a:r>
            <a:r>
              <a:rPr sz="2070" b="1" spc="57" dirty="0">
                <a:latin typeface="Arial"/>
                <a:cs typeface="Arial"/>
              </a:rPr>
              <a:t> </a:t>
            </a:r>
            <a:r>
              <a:rPr sz="2070" b="1" spc="-129" dirty="0">
                <a:latin typeface="Arial"/>
                <a:cs typeface="Arial"/>
              </a:rPr>
              <a:t>V</a:t>
            </a:r>
            <a:r>
              <a:rPr sz="2070" b="1" spc="-16" dirty="0">
                <a:latin typeface="Arial"/>
                <a:cs typeface="Arial"/>
              </a:rPr>
              <a:t>alues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b="1" spc="-16" dirty="0">
                <a:solidFill>
                  <a:srgbClr val="0066FF"/>
                </a:solidFill>
                <a:latin typeface="Arial"/>
                <a:cs typeface="Arial"/>
              </a:rPr>
              <a:t>Seed</a:t>
            </a:r>
            <a:r>
              <a:rPr sz="2070" b="1" spc="72" dirty="0">
                <a:solidFill>
                  <a:srgbClr val="0066FF"/>
                </a:solidFill>
                <a:latin typeface="Arial"/>
                <a:cs typeface="Arial"/>
              </a:rPr>
              <a:t> </a:t>
            </a:r>
            <a:r>
              <a:rPr sz="2070" b="1" spc="-129" dirty="0">
                <a:solidFill>
                  <a:srgbClr val="0066FF"/>
                </a:solidFill>
                <a:latin typeface="Arial"/>
                <a:cs typeface="Arial"/>
              </a:rPr>
              <a:t>V</a:t>
            </a:r>
            <a:r>
              <a:rPr sz="2070" b="1" spc="-16" dirty="0">
                <a:solidFill>
                  <a:srgbClr val="0066FF"/>
                </a:solidFill>
                <a:latin typeface="Arial"/>
                <a:cs typeface="Arial"/>
              </a:rPr>
              <a:t>alues</a:t>
            </a:r>
            <a:r>
              <a:rPr sz="2070" b="1" spc="72" dirty="0">
                <a:solidFill>
                  <a:srgbClr val="0066FF"/>
                </a:solidFill>
                <a:latin typeface="Arial"/>
                <a:cs typeface="Arial"/>
              </a:rPr>
              <a:t> </a:t>
            </a:r>
            <a:r>
              <a:rPr sz="2070" b="1" spc="-10" dirty="0">
                <a:solidFill>
                  <a:srgbClr val="0066FF"/>
                </a:solidFill>
                <a:latin typeface="Arial"/>
                <a:cs typeface="Arial"/>
              </a:rPr>
              <a:t>for</a:t>
            </a:r>
            <a:r>
              <a:rPr sz="2070" b="1" spc="72" dirty="0">
                <a:solidFill>
                  <a:srgbClr val="0066FF"/>
                </a:solidFill>
                <a:latin typeface="Arial"/>
                <a:cs typeface="Arial"/>
              </a:rPr>
              <a:t> </a:t>
            </a:r>
            <a:r>
              <a:rPr sz="2070" b="1" spc="-16" dirty="0">
                <a:solidFill>
                  <a:srgbClr val="0066FF"/>
                </a:solidFill>
                <a:latin typeface="Arial"/>
                <a:cs typeface="Arial"/>
              </a:rPr>
              <a:t>Object</a:t>
            </a:r>
            <a:r>
              <a:rPr sz="2070" b="1" spc="72" dirty="0">
                <a:solidFill>
                  <a:srgbClr val="0066FF"/>
                </a:solidFill>
                <a:latin typeface="Arial"/>
                <a:cs typeface="Arial"/>
              </a:rPr>
              <a:t> </a:t>
            </a:r>
            <a:r>
              <a:rPr sz="2070" b="1" spc="-16" dirty="0">
                <a:solidFill>
                  <a:srgbClr val="0066FF"/>
                </a:solidFill>
                <a:latin typeface="Arial"/>
                <a:cs typeface="Arial"/>
              </a:rPr>
              <a:t>Dialogs</a:t>
            </a:r>
            <a:endParaRPr sz="2070" dirty="0">
              <a:latin typeface="Arial"/>
              <a:cs typeface="Arial"/>
            </a:endParaRPr>
          </a:p>
          <a:p>
            <a:pPr marL="13143" marR="62430" algn="just">
              <a:lnSpc>
                <a:spcPts val="2266"/>
              </a:lnSpc>
              <a:spcBef>
                <a:spcPts val="1071"/>
              </a:spcBef>
            </a:pPr>
            <a:r>
              <a:rPr sz="2070" spc="-10" dirty="0">
                <a:latin typeface="Arial"/>
                <a:cs typeface="Arial"/>
              </a:rPr>
              <a:t>Plant</a:t>
            </a:r>
            <a:r>
              <a:rPr sz="2070" spc="10" dirty="0">
                <a:latin typeface="Arial"/>
                <a:cs typeface="Arial"/>
              </a:rPr>
              <a:t> </a:t>
            </a:r>
            <a:r>
              <a:rPr sz="2070" spc="-10" dirty="0">
                <a:latin typeface="Arial"/>
                <a:cs typeface="Arial"/>
              </a:rPr>
              <a:t>Simulation</a:t>
            </a:r>
            <a:r>
              <a:rPr sz="2070" spc="10" dirty="0">
                <a:latin typeface="Arial"/>
                <a:cs typeface="Arial"/>
              </a:rPr>
              <a:t> </a:t>
            </a:r>
            <a:r>
              <a:rPr sz="2070" spc="-10" dirty="0">
                <a:latin typeface="Arial"/>
                <a:cs typeface="Arial"/>
              </a:rPr>
              <a:t>automatically</a:t>
            </a:r>
            <a:r>
              <a:rPr sz="2070" spc="10" dirty="0">
                <a:latin typeface="Arial"/>
                <a:cs typeface="Arial"/>
              </a:rPr>
              <a:t> </a:t>
            </a:r>
            <a:r>
              <a:rPr sz="2070" spc="-16" dirty="0">
                <a:latin typeface="Arial"/>
                <a:cs typeface="Arial"/>
              </a:rPr>
              <a:t>uses</a:t>
            </a:r>
            <a:r>
              <a:rPr sz="2070" spc="10" dirty="0">
                <a:latin typeface="Arial"/>
                <a:cs typeface="Arial"/>
              </a:rPr>
              <a:t> </a:t>
            </a:r>
            <a:r>
              <a:rPr sz="2070" spc="-16" dirty="0">
                <a:latin typeface="Arial"/>
                <a:cs typeface="Arial"/>
              </a:rPr>
              <a:t>a</a:t>
            </a:r>
            <a:r>
              <a:rPr sz="2070" spc="10" dirty="0">
                <a:latin typeface="Arial"/>
                <a:cs typeface="Arial"/>
              </a:rPr>
              <a:t> </a:t>
            </a:r>
            <a:r>
              <a:rPr sz="2070" spc="-10" dirty="0">
                <a:latin typeface="Arial"/>
                <a:cs typeface="Arial"/>
              </a:rPr>
              <a:t>dedicated</a:t>
            </a:r>
            <a:r>
              <a:rPr sz="2070" spc="10" dirty="0">
                <a:latin typeface="Arial"/>
                <a:cs typeface="Arial"/>
              </a:rPr>
              <a:t> </a:t>
            </a:r>
            <a:r>
              <a:rPr sz="2070" spc="-16" dirty="0">
                <a:latin typeface="Arial"/>
                <a:cs typeface="Arial"/>
              </a:rPr>
              <a:t>random</a:t>
            </a:r>
            <a:r>
              <a:rPr sz="2070" spc="10" dirty="0">
                <a:latin typeface="Arial"/>
                <a:cs typeface="Arial"/>
              </a:rPr>
              <a:t> </a:t>
            </a:r>
            <a:r>
              <a:rPr sz="2070" spc="-16" dirty="0">
                <a:latin typeface="Arial"/>
                <a:cs typeface="Arial"/>
              </a:rPr>
              <a:t>number</a:t>
            </a:r>
            <a:r>
              <a:rPr sz="2070" spc="10" dirty="0">
                <a:latin typeface="Arial"/>
                <a:cs typeface="Arial"/>
              </a:rPr>
              <a:t> </a:t>
            </a:r>
            <a:r>
              <a:rPr sz="2070" spc="-16" dirty="0">
                <a:latin typeface="Arial"/>
                <a:cs typeface="Arial"/>
              </a:rPr>
              <a:t>stream</a:t>
            </a:r>
            <a:r>
              <a:rPr sz="2070" spc="10" dirty="0">
                <a:latin typeface="Arial"/>
                <a:cs typeface="Arial"/>
              </a:rPr>
              <a:t> </a:t>
            </a:r>
            <a:r>
              <a:rPr sz="2070" spc="-10" dirty="0">
                <a:latin typeface="Arial"/>
                <a:cs typeface="Arial"/>
              </a:rPr>
              <a:t>for</a:t>
            </a:r>
            <a:r>
              <a:rPr sz="2070" spc="10" dirty="0">
                <a:latin typeface="Arial"/>
                <a:cs typeface="Arial"/>
              </a:rPr>
              <a:t> </a:t>
            </a:r>
            <a:r>
              <a:rPr sz="2070" spc="-16" dirty="0">
                <a:latin typeface="Arial"/>
                <a:cs typeface="Arial"/>
              </a:rPr>
              <a:t>each</a:t>
            </a:r>
            <a:r>
              <a:rPr sz="2070" spc="-10" dirty="0">
                <a:latin typeface="Arial"/>
                <a:cs typeface="Arial"/>
              </a:rPr>
              <a:t> material</a:t>
            </a:r>
            <a:r>
              <a:rPr sz="2070" dirty="0">
                <a:latin typeface="Arial"/>
                <a:cs typeface="Arial"/>
              </a:rPr>
              <a:t> </a:t>
            </a:r>
            <a:r>
              <a:rPr sz="2070" spc="-10" dirty="0">
                <a:latin typeface="Arial"/>
                <a:cs typeface="Arial"/>
              </a:rPr>
              <a:t>flow</a:t>
            </a:r>
            <a:r>
              <a:rPr sz="2070" dirty="0">
                <a:latin typeface="Arial"/>
                <a:cs typeface="Arial"/>
              </a:rPr>
              <a:t> </a:t>
            </a:r>
            <a:r>
              <a:rPr sz="2070" spc="-10" dirty="0">
                <a:latin typeface="Arial"/>
                <a:cs typeface="Arial"/>
              </a:rPr>
              <a:t>object.</a:t>
            </a:r>
            <a:r>
              <a:rPr sz="2070" spc="207" dirty="0">
                <a:latin typeface="Arial"/>
                <a:cs typeface="Arial"/>
              </a:rPr>
              <a:t> </a:t>
            </a:r>
            <a:r>
              <a:rPr sz="2070" spc="-10" dirty="0">
                <a:latin typeface="Arial"/>
                <a:cs typeface="Arial"/>
              </a:rPr>
              <a:t>For</a:t>
            </a:r>
            <a:r>
              <a:rPr sz="2070" dirty="0">
                <a:latin typeface="Arial"/>
                <a:cs typeface="Arial"/>
              </a:rPr>
              <a:t> </a:t>
            </a:r>
            <a:r>
              <a:rPr sz="2070" spc="-10" dirty="0">
                <a:latin typeface="Arial"/>
                <a:cs typeface="Arial"/>
              </a:rPr>
              <a:t>this</a:t>
            </a:r>
            <a:r>
              <a:rPr sz="2070" dirty="0">
                <a:latin typeface="Arial"/>
                <a:cs typeface="Arial"/>
              </a:rPr>
              <a:t> </a:t>
            </a:r>
            <a:r>
              <a:rPr sz="2070" spc="-16" dirty="0">
                <a:latin typeface="Arial"/>
                <a:cs typeface="Arial"/>
              </a:rPr>
              <a:t>reason</a:t>
            </a:r>
            <a:r>
              <a:rPr sz="2070" dirty="0">
                <a:latin typeface="Arial"/>
                <a:cs typeface="Arial"/>
              </a:rPr>
              <a:t> </a:t>
            </a:r>
            <a:r>
              <a:rPr sz="2070" spc="-16" dirty="0">
                <a:latin typeface="Arial"/>
                <a:cs typeface="Arial"/>
              </a:rPr>
              <a:t>you</a:t>
            </a:r>
            <a:r>
              <a:rPr sz="2070" dirty="0">
                <a:latin typeface="Arial"/>
                <a:cs typeface="Arial"/>
              </a:rPr>
              <a:t> </a:t>
            </a:r>
            <a:r>
              <a:rPr sz="2070" spc="-10" dirty="0">
                <a:latin typeface="Arial"/>
                <a:cs typeface="Arial"/>
              </a:rPr>
              <a:t>don’t</a:t>
            </a:r>
            <a:r>
              <a:rPr sz="2070" dirty="0">
                <a:latin typeface="Arial"/>
                <a:cs typeface="Arial"/>
              </a:rPr>
              <a:t> </a:t>
            </a:r>
            <a:r>
              <a:rPr sz="2070" spc="-10" dirty="0">
                <a:latin typeface="Arial"/>
                <a:cs typeface="Arial"/>
              </a:rPr>
              <a:t>specify</a:t>
            </a:r>
            <a:r>
              <a:rPr sz="2070" dirty="0">
                <a:latin typeface="Arial"/>
                <a:cs typeface="Arial"/>
              </a:rPr>
              <a:t> </a:t>
            </a:r>
            <a:r>
              <a:rPr sz="2070" spc="-10" dirty="0">
                <a:latin typeface="Arial"/>
                <a:cs typeface="Arial"/>
              </a:rPr>
              <a:t>the</a:t>
            </a:r>
            <a:r>
              <a:rPr sz="2070" dirty="0">
                <a:latin typeface="Arial"/>
                <a:cs typeface="Arial"/>
              </a:rPr>
              <a:t> </a:t>
            </a:r>
            <a:r>
              <a:rPr sz="2070" spc="-16" dirty="0">
                <a:latin typeface="Arial"/>
                <a:cs typeface="Arial"/>
              </a:rPr>
              <a:t>random</a:t>
            </a:r>
            <a:r>
              <a:rPr sz="2070" dirty="0">
                <a:latin typeface="Arial"/>
                <a:cs typeface="Arial"/>
              </a:rPr>
              <a:t> </a:t>
            </a:r>
            <a:r>
              <a:rPr sz="2070" spc="-16" dirty="0">
                <a:latin typeface="Arial"/>
                <a:cs typeface="Arial"/>
              </a:rPr>
              <a:t>number</a:t>
            </a:r>
            <a:r>
              <a:rPr sz="2070" dirty="0">
                <a:latin typeface="Arial"/>
                <a:cs typeface="Arial"/>
              </a:rPr>
              <a:t> </a:t>
            </a:r>
            <a:r>
              <a:rPr sz="2070" spc="-16" dirty="0">
                <a:latin typeface="Arial"/>
                <a:cs typeface="Arial"/>
              </a:rPr>
              <a:t>stream</a:t>
            </a:r>
            <a:r>
              <a:rPr sz="2070" spc="-10" dirty="0">
                <a:latin typeface="Arial"/>
                <a:cs typeface="Arial"/>
              </a:rPr>
              <a:t> from</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text</a:t>
            </a:r>
            <a:r>
              <a:rPr sz="2070" spc="5" dirty="0">
                <a:latin typeface="Arial"/>
                <a:cs typeface="Arial"/>
              </a:rPr>
              <a:t> </a:t>
            </a:r>
            <a:r>
              <a:rPr sz="2070" spc="-16" dirty="0">
                <a:latin typeface="Arial"/>
                <a:cs typeface="Arial"/>
              </a:rPr>
              <a:t>boxes</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object</a:t>
            </a:r>
            <a:r>
              <a:rPr sz="2070" spc="5" dirty="0">
                <a:latin typeface="Arial"/>
                <a:cs typeface="Arial"/>
              </a:rPr>
              <a:t> </a:t>
            </a:r>
            <a:r>
              <a:rPr sz="2070" spc="-10" dirty="0">
                <a:latin typeface="Arial"/>
                <a:cs typeface="Arial"/>
              </a:rPr>
              <a:t>dialogs</a:t>
            </a:r>
            <a:r>
              <a:rPr sz="2070" spc="5" dirty="0">
                <a:latin typeface="Arial"/>
                <a:cs typeface="Arial"/>
              </a:rPr>
              <a:t> </a:t>
            </a:r>
            <a:r>
              <a:rPr sz="2070" spc="-10" dirty="0">
                <a:latin typeface="Arial"/>
                <a:cs typeface="Arial"/>
              </a:rPr>
              <a:t>(such</a:t>
            </a:r>
            <a:r>
              <a:rPr sz="2070" spc="5" dirty="0">
                <a:latin typeface="Arial"/>
                <a:cs typeface="Arial"/>
              </a:rPr>
              <a:t> </a:t>
            </a:r>
            <a:r>
              <a:rPr sz="2070" spc="-16" dirty="0">
                <a:latin typeface="Arial"/>
                <a:cs typeface="Arial"/>
              </a:rPr>
              <a:t>as</a:t>
            </a:r>
            <a:r>
              <a:rPr sz="2070" spc="5" dirty="0">
                <a:latin typeface="Arial"/>
                <a:cs typeface="Arial"/>
              </a:rPr>
              <a:t> </a:t>
            </a:r>
            <a:r>
              <a:rPr sz="2070" spc="-10" dirty="0">
                <a:latin typeface="Arial"/>
                <a:cs typeface="Arial"/>
              </a:rPr>
              <a:t>the</a:t>
            </a:r>
            <a:r>
              <a:rPr sz="2070" spc="5" dirty="0">
                <a:latin typeface="Arial"/>
                <a:cs typeface="Arial"/>
              </a:rPr>
              <a:t> </a:t>
            </a:r>
            <a:r>
              <a:rPr sz="2070" i="1" spc="-10" dirty="0">
                <a:latin typeface="Arial"/>
                <a:cs typeface="Arial"/>
              </a:rPr>
              <a:t>SingleProc</a:t>
            </a:r>
            <a:r>
              <a:rPr sz="2070" i="1" spc="5" dirty="0">
                <a:latin typeface="Arial"/>
                <a:cs typeface="Arial"/>
              </a:rPr>
              <a:t> </a:t>
            </a:r>
            <a:r>
              <a:rPr sz="2070" spc="-10" dirty="0">
                <a:latin typeface="Arial"/>
                <a:cs typeface="Arial"/>
              </a:rPr>
              <a:t>window).</a:t>
            </a:r>
            <a:endParaRPr sz="2070" dirty="0">
              <a:latin typeface="Arial"/>
              <a:cs typeface="Arial"/>
            </a:endParaRPr>
          </a:p>
          <a:p>
            <a:pPr marL="13143" marR="465270">
              <a:lnSpc>
                <a:spcPts val="2266"/>
              </a:lnSpc>
              <a:spcBef>
                <a:spcPts val="823"/>
              </a:spcBef>
            </a:pPr>
            <a:r>
              <a:rPr sz="2070" spc="-16" dirty="0">
                <a:latin typeface="Arial"/>
                <a:cs typeface="Arial"/>
              </a:rPr>
              <a:t>Using</a:t>
            </a:r>
            <a:r>
              <a:rPr sz="2070" spc="52" dirty="0">
                <a:latin typeface="Arial"/>
                <a:cs typeface="Arial"/>
              </a:rPr>
              <a:t> </a:t>
            </a:r>
            <a:r>
              <a:rPr sz="2070" spc="-16" dirty="0">
                <a:latin typeface="Arial"/>
                <a:cs typeface="Arial"/>
              </a:rPr>
              <a:t>a</a:t>
            </a:r>
            <a:r>
              <a:rPr sz="2070" spc="52" dirty="0">
                <a:latin typeface="Arial"/>
                <a:cs typeface="Arial"/>
              </a:rPr>
              <a:t> </a:t>
            </a:r>
            <a:r>
              <a:rPr sz="2070" spc="-10" dirty="0">
                <a:latin typeface="Arial"/>
                <a:cs typeface="Arial"/>
              </a:rPr>
              <a:t>dedicated</a:t>
            </a:r>
            <a:r>
              <a:rPr sz="2070" spc="52" dirty="0">
                <a:latin typeface="Arial"/>
                <a:cs typeface="Arial"/>
              </a:rPr>
              <a:t> </a:t>
            </a:r>
            <a:r>
              <a:rPr sz="2070" spc="-16" dirty="0">
                <a:latin typeface="Arial"/>
                <a:cs typeface="Arial"/>
              </a:rPr>
              <a:t>random</a:t>
            </a:r>
            <a:r>
              <a:rPr sz="2070" spc="52" dirty="0">
                <a:latin typeface="Arial"/>
                <a:cs typeface="Arial"/>
              </a:rPr>
              <a:t> </a:t>
            </a:r>
            <a:r>
              <a:rPr sz="2070" spc="-16" dirty="0">
                <a:latin typeface="Arial"/>
                <a:cs typeface="Arial"/>
              </a:rPr>
              <a:t>number</a:t>
            </a:r>
            <a:r>
              <a:rPr sz="2070" spc="52" dirty="0">
                <a:latin typeface="Arial"/>
                <a:cs typeface="Arial"/>
              </a:rPr>
              <a:t> </a:t>
            </a:r>
            <a:r>
              <a:rPr sz="2070" spc="-16" dirty="0">
                <a:latin typeface="Arial"/>
                <a:cs typeface="Arial"/>
              </a:rPr>
              <a:t>stream</a:t>
            </a:r>
            <a:r>
              <a:rPr sz="2070" spc="52" dirty="0">
                <a:latin typeface="Arial"/>
                <a:cs typeface="Arial"/>
              </a:rPr>
              <a:t> </a:t>
            </a:r>
            <a:r>
              <a:rPr sz="2070" spc="-10" dirty="0">
                <a:latin typeface="Arial"/>
                <a:cs typeface="Arial"/>
              </a:rPr>
              <a:t>for</a:t>
            </a:r>
            <a:r>
              <a:rPr sz="2070" spc="52" dirty="0">
                <a:latin typeface="Arial"/>
                <a:cs typeface="Arial"/>
              </a:rPr>
              <a:t> </a:t>
            </a:r>
            <a:r>
              <a:rPr sz="2070" spc="-16" dirty="0">
                <a:latin typeface="Arial"/>
                <a:cs typeface="Arial"/>
              </a:rPr>
              <a:t>each</a:t>
            </a:r>
            <a:r>
              <a:rPr sz="2070" spc="52" dirty="0">
                <a:latin typeface="Arial"/>
                <a:cs typeface="Arial"/>
              </a:rPr>
              <a:t> </a:t>
            </a:r>
            <a:r>
              <a:rPr sz="2070" spc="-10" dirty="0">
                <a:latin typeface="Arial"/>
                <a:cs typeface="Arial"/>
              </a:rPr>
              <a:t>material</a:t>
            </a:r>
            <a:r>
              <a:rPr sz="2070" spc="52" dirty="0">
                <a:latin typeface="Arial"/>
                <a:cs typeface="Arial"/>
              </a:rPr>
              <a:t> </a:t>
            </a:r>
            <a:r>
              <a:rPr sz="2070" spc="-10" dirty="0">
                <a:latin typeface="Arial"/>
                <a:cs typeface="Arial"/>
              </a:rPr>
              <a:t>flow</a:t>
            </a:r>
            <a:r>
              <a:rPr sz="2070" spc="52" dirty="0">
                <a:latin typeface="Arial"/>
                <a:cs typeface="Arial"/>
              </a:rPr>
              <a:t> </a:t>
            </a:r>
            <a:r>
              <a:rPr sz="2070" spc="-10" dirty="0">
                <a:latin typeface="Arial"/>
                <a:cs typeface="Arial"/>
              </a:rPr>
              <a:t>object</a:t>
            </a:r>
            <a:r>
              <a:rPr sz="2070" spc="52" dirty="0">
                <a:latin typeface="Arial"/>
                <a:cs typeface="Arial"/>
              </a:rPr>
              <a:t> </a:t>
            </a:r>
            <a:r>
              <a:rPr sz="2070" spc="-16" dirty="0">
                <a:latin typeface="Arial"/>
                <a:cs typeface="Arial"/>
              </a:rPr>
              <a:t>has</a:t>
            </a:r>
            <a:r>
              <a:rPr sz="2070" spc="52" dirty="0">
                <a:latin typeface="Arial"/>
                <a:cs typeface="Arial"/>
              </a:rPr>
              <a:t> </a:t>
            </a:r>
            <a:r>
              <a:rPr sz="2070" spc="-16" dirty="0">
                <a:latin typeface="Arial"/>
                <a:cs typeface="Arial"/>
              </a:rPr>
              <a:t>a number</a:t>
            </a:r>
            <a:r>
              <a:rPr sz="2070" spc="88" dirty="0">
                <a:latin typeface="Arial"/>
                <a:cs typeface="Arial"/>
              </a:rPr>
              <a:t> </a:t>
            </a:r>
            <a:r>
              <a:rPr sz="2070" spc="-10" dirty="0">
                <a:latin typeface="Arial"/>
                <a:cs typeface="Arial"/>
              </a:rPr>
              <a:t>of</a:t>
            </a:r>
            <a:r>
              <a:rPr sz="2070" spc="88" dirty="0">
                <a:latin typeface="Arial"/>
                <a:cs typeface="Arial"/>
              </a:rPr>
              <a:t> </a:t>
            </a:r>
            <a:r>
              <a:rPr sz="2070" spc="-10" dirty="0">
                <a:latin typeface="Arial"/>
                <a:cs typeface="Arial"/>
              </a:rPr>
              <a:t>advantages:</a:t>
            </a:r>
            <a:endParaRPr sz="2070" dirty="0">
              <a:latin typeface="Arial"/>
              <a:cs typeface="Arial"/>
            </a:endParaRPr>
          </a:p>
          <a:p>
            <a:pPr marL="536901" marR="6572" indent="-523758">
              <a:lnSpc>
                <a:spcPts val="2266"/>
              </a:lnSpc>
              <a:spcBef>
                <a:spcPts val="823"/>
              </a:spcBef>
              <a:buFont typeface="Arial"/>
              <a:buChar char="•"/>
              <a:tabLst>
                <a:tab pos="536901" algn="l"/>
              </a:tabLst>
            </a:pPr>
            <a:r>
              <a:rPr sz="2070" spc="-16" dirty="0">
                <a:latin typeface="Arial"/>
                <a:cs typeface="Arial"/>
              </a:rPr>
              <a:t>When</a:t>
            </a:r>
            <a:r>
              <a:rPr sz="2070" spc="-10" dirty="0">
                <a:latin typeface="Arial"/>
                <a:cs typeface="Arial"/>
              </a:rPr>
              <a:t> </a:t>
            </a:r>
            <a:r>
              <a:rPr sz="2070" spc="-16" dirty="0">
                <a:latin typeface="Arial"/>
                <a:cs typeface="Arial"/>
              </a:rPr>
              <a:t>you</a:t>
            </a:r>
            <a:r>
              <a:rPr sz="2070" spc="-10" dirty="0">
                <a:latin typeface="Arial"/>
                <a:cs typeface="Arial"/>
              </a:rPr>
              <a:t> insert </a:t>
            </a:r>
            <a:r>
              <a:rPr sz="2070" spc="-16" dirty="0">
                <a:latin typeface="Arial"/>
                <a:cs typeface="Arial"/>
              </a:rPr>
              <a:t>an</a:t>
            </a:r>
            <a:r>
              <a:rPr sz="2070" spc="-10" dirty="0">
                <a:latin typeface="Arial"/>
                <a:cs typeface="Arial"/>
              </a:rPr>
              <a:t> object </a:t>
            </a:r>
            <a:r>
              <a:rPr sz="2070" spc="-5" dirty="0">
                <a:latin typeface="Arial"/>
                <a:cs typeface="Arial"/>
              </a:rPr>
              <a:t>it</a:t>
            </a:r>
            <a:r>
              <a:rPr sz="2070" spc="-10" dirty="0">
                <a:latin typeface="Arial"/>
                <a:cs typeface="Arial"/>
              </a:rPr>
              <a:t> is </a:t>
            </a:r>
            <a:r>
              <a:rPr sz="2070" spc="-16" dirty="0">
                <a:latin typeface="Arial"/>
                <a:cs typeface="Arial"/>
              </a:rPr>
              <a:t>guaranteed</a:t>
            </a:r>
            <a:r>
              <a:rPr sz="2070" spc="-10" dirty="0">
                <a:latin typeface="Arial"/>
                <a:cs typeface="Arial"/>
              </a:rPr>
              <a:t> that all </a:t>
            </a:r>
            <a:r>
              <a:rPr sz="2070" spc="-16" dirty="0">
                <a:latin typeface="Arial"/>
                <a:cs typeface="Arial"/>
              </a:rPr>
              <a:t>random</a:t>
            </a:r>
            <a:r>
              <a:rPr sz="2070" spc="-10" dirty="0">
                <a:latin typeface="Arial"/>
                <a:cs typeface="Arial"/>
              </a:rPr>
              <a:t> </a:t>
            </a:r>
            <a:r>
              <a:rPr sz="2070" spc="-16" dirty="0">
                <a:latin typeface="Arial"/>
                <a:cs typeface="Arial"/>
              </a:rPr>
              <a:t>components</a:t>
            </a:r>
            <a:r>
              <a:rPr sz="2070" spc="-10" dirty="0">
                <a:latin typeface="Arial"/>
                <a:cs typeface="Arial"/>
              </a:rPr>
              <a:t> of this object</a:t>
            </a:r>
            <a:r>
              <a:rPr sz="2070" spc="57" dirty="0">
                <a:latin typeface="Arial"/>
                <a:cs typeface="Arial"/>
              </a:rPr>
              <a:t> </a:t>
            </a:r>
            <a:r>
              <a:rPr sz="2070" spc="-10" dirty="0">
                <a:latin typeface="Arial"/>
                <a:cs typeface="Arial"/>
              </a:rPr>
              <a:t>are</a:t>
            </a:r>
            <a:r>
              <a:rPr sz="2070" spc="57"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57" dirty="0">
                <a:latin typeface="Arial"/>
                <a:cs typeface="Arial"/>
              </a:rPr>
              <a:t> </a:t>
            </a:r>
            <a:r>
              <a:rPr sz="2070" spc="-16" dirty="0">
                <a:latin typeface="Arial"/>
                <a:cs typeface="Arial"/>
              </a:rPr>
              <a:t>and</a:t>
            </a:r>
            <a:r>
              <a:rPr sz="2070" spc="57" dirty="0">
                <a:latin typeface="Arial"/>
                <a:cs typeface="Arial"/>
              </a:rPr>
              <a:t> </a:t>
            </a:r>
            <a:r>
              <a:rPr sz="2070" spc="-10" dirty="0">
                <a:latin typeface="Arial"/>
                <a:cs typeface="Arial"/>
              </a:rPr>
              <a:t>stochastically</a:t>
            </a:r>
            <a:r>
              <a:rPr sz="2070" spc="57" dirty="0">
                <a:latin typeface="Arial"/>
                <a:cs typeface="Arial"/>
              </a:rPr>
              <a:t> </a:t>
            </a:r>
            <a:r>
              <a:rPr sz="2070" spc="-10" dirty="0">
                <a:latin typeface="Arial"/>
                <a:cs typeface="Arial"/>
              </a:rPr>
              <a:t>independent</a:t>
            </a:r>
            <a:r>
              <a:rPr sz="2070" spc="57" dirty="0">
                <a:latin typeface="Arial"/>
                <a:cs typeface="Arial"/>
              </a:rPr>
              <a:t> </a:t>
            </a:r>
            <a:r>
              <a:rPr sz="2070" spc="-10" dirty="0">
                <a:latin typeface="Arial"/>
                <a:cs typeface="Arial"/>
              </a:rPr>
              <a:t>from</a:t>
            </a:r>
            <a:r>
              <a:rPr sz="2070" spc="57" dirty="0">
                <a:latin typeface="Arial"/>
                <a:cs typeface="Arial"/>
              </a:rPr>
              <a:t> </a:t>
            </a:r>
            <a:r>
              <a:rPr sz="2070" spc="-10" dirty="0">
                <a:latin typeface="Arial"/>
                <a:cs typeface="Arial"/>
              </a:rPr>
              <a:t>all</a:t>
            </a:r>
            <a:r>
              <a:rPr sz="2070" spc="57" dirty="0">
                <a:latin typeface="Arial"/>
                <a:cs typeface="Arial"/>
              </a:rPr>
              <a:t> </a:t>
            </a:r>
            <a:r>
              <a:rPr sz="2070" spc="-10" dirty="0">
                <a:latin typeface="Arial"/>
                <a:cs typeface="Arial"/>
              </a:rPr>
              <a:t>other</a:t>
            </a:r>
            <a:r>
              <a:rPr sz="2070" spc="57" dirty="0">
                <a:latin typeface="Arial"/>
                <a:cs typeface="Arial"/>
              </a:rPr>
              <a:t> </a:t>
            </a:r>
            <a:r>
              <a:rPr sz="2070" spc="-10" dirty="0">
                <a:latin typeface="Arial"/>
                <a:cs typeface="Arial"/>
              </a:rPr>
              <a:t>objects. Inserting</a:t>
            </a:r>
            <a:r>
              <a:rPr sz="2070" spc="47" dirty="0">
                <a:latin typeface="Arial"/>
                <a:cs typeface="Arial"/>
              </a:rPr>
              <a:t> </a:t>
            </a:r>
            <a:r>
              <a:rPr sz="2070" spc="-16" dirty="0">
                <a:latin typeface="Arial"/>
                <a:cs typeface="Arial"/>
              </a:rPr>
              <a:t>an</a:t>
            </a:r>
            <a:r>
              <a:rPr sz="2070" spc="47" dirty="0">
                <a:latin typeface="Arial"/>
                <a:cs typeface="Arial"/>
              </a:rPr>
              <a:t> </a:t>
            </a:r>
            <a:r>
              <a:rPr sz="2070" spc="-10" dirty="0">
                <a:latin typeface="Arial"/>
                <a:cs typeface="Arial"/>
              </a:rPr>
              <a:t>object</a:t>
            </a:r>
            <a:r>
              <a:rPr sz="2070" spc="47" dirty="0">
                <a:latin typeface="Arial"/>
                <a:cs typeface="Arial"/>
              </a:rPr>
              <a:t> </a:t>
            </a:r>
            <a:r>
              <a:rPr sz="2070" spc="-10" dirty="0">
                <a:latin typeface="Arial"/>
                <a:cs typeface="Arial"/>
              </a:rPr>
              <a:t>with</a:t>
            </a:r>
            <a:r>
              <a:rPr sz="2070" spc="47" dirty="0">
                <a:latin typeface="Arial"/>
                <a:cs typeface="Arial"/>
              </a:rPr>
              <a:t> </a:t>
            </a:r>
            <a:r>
              <a:rPr sz="2070" spc="-16" dirty="0">
                <a:latin typeface="Arial"/>
                <a:cs typeface="Arial"/>
              </a:rPr>
              <a:t>random</a:t>
            </a:r>
            <a:r>
              <a:rPr sz="2070" spc="47" dirty="0">
                <a:latin typeface="Arial"/>
                <a:cs typeface="Arial"/>
              </a:rPr>
              <a:t> </a:t>
            </a:r>
            <a:r>
              <a:rPr sz="2070" spc="-10" dirty="0">
                <a:latin typeface="Arial"/>
                <a:cs typeface="Arial"/>
              </a:rPr>
              <a:t>behavior</a:t>
            </a:r>
            <a:r>
              <a:rPr sz="2070" spc="47" dirty="0">
                <a:latin typeface="Arial"/>
                <a:cs typeface="Arial"/>
              </a:rPr>
              <a:t> </a:t>
            </a:r>
            <a:r>
              <a:rPr sz="2070" spc="-10" dirty="0">
                <a:latin typeface="Arial"/>
                <a:cs typeface="Arial"/>
              </a:rPr>
              <a:t>does,</a:t>
            </a:r>
            <a:r>
              <a:rPr sz="2070" spc="57" dirty="0">
                <a:latin typeface="Arial"/>
                <a:cs typeface="Arial"/>
              </a:rPr>
              <a:t> </a:t>
            </a:r>
            <a:r>
              <a:rPr sz="2070" spc="-10" dirty="0">
                <a:latin typeface="Arial"/>
                <a:cs typeface="Arial"/>
              </a:rPr>
              <a:t>for</a:t>
            </a:r>
            <a:r>
              <a:rPr sz="2070" spc="47" dirty="0">
                <a:latin typeface="Arial"/>
                <a:cs typeface="Arial"/>
              </a:rPr>
              <a:t> </a:t>
            </a:r>
            <a:r>
              <a:rPr sz="2070" spc="-16" dirty="0">
                <a:latin typeface="Arial"/>
                <a:cs typeface="Arial"/>
              </a:rPr>
              <a:t>example,</a:t>
            </a:r>
            <a:r>
              <a:rPr sz="2070" spc="57" dirty="0">
                <a:latin typeface="Arial"/>
                <a:cs typeface="Arial"/>
              </a:rPr>
              <a:t> </a:t>
            </a:r>
            <a:r>
              <a:rPr sz="2070" spc="-10" dirty="0">
                <a:latin typeface="Arial"/>
                <a:cs typeface="Arial"/>
              </a:rPr>
              <a:t>not</a:t>
            </a:r>
            <a:r>
              <a:rPr sz="2070" spc="47" dirty="0">
                <a:latin typeface="Arial"/>
                <a:cs typeface="Arial"/>
              </a:rPr>
              <a:t> </a:t>
            </a:r>
            <a:r>
              <a:rPr sz="2070" spc="-10" dirty="0">
                <a:latin typeface="Arial"/>
                <a:cs typeface="Arial"/>
              </a:rPr>
              <a:t>influence any</a:t>
            </a:r>
            <a:r>
              <a:rPr sz="2070" spc="93" dirty="0">
                <a:latin typeface="Arial"/>
                <a:cs typeface="Arial"/>
              </a:rPr>
              <a:t> </a:t>
            </a:r>
            <a:r>
              <a:rPr sz="2070" spc="-10" dirty="0">
                <a:latin typeface="Arial"/>
                <a:cs typeface="Arial"/>
              </a:rPr>
              <a:t>other</a:t>
            </a:r>
            <a:r>
              <a:rPr sz="2070" spc="93" dirty="0">
                <a:latin typeface="Arial"/>
                <a:cs typeface="Arial"/>
              </a:rPr>
              <a:t> </a:t>
            </a:r>
            <a:r>
              <a:rPr sz="2070" spc="-10" dirty="0">
                <a:latin typeface="Arial"/>
                <a:cs typeface="Arial"/>
              </a:rPr>
              <a:t>objects.</a:t>
            </a:r>
            <a:endParaRPr sz="2070" dirty="0">
              <a:latin typeface="Arial"/>
              <a:cs typeface="Arial"/>
            </a:endParaRPr>
          </a:p>
          <a:p>
            <a:pPr>
              <a:lnSpc>
                <a:spcPts val="2380"/>
              </a:lnSpc>
              <a:spcBef>
                <a:spcPts val="95"/>
              </a:spcBef>
              <a:buFont typeface="Arial"/>
              <a:buChar char="•"/>
            </a:pPr>
            <a:endParaRPr sz="2380" dirty="0"/>
          </a:p>
          <a:p>
            <a:pPr marL="536901" marR="875338" indent="-523758">
              <a:lnSpc>
                <a:spcPts val="2266"/>
              </a:lnSpc>
              <a:buFont typeface="Arial"/>
              <a:buChar char="•"/>
              <a:tabLst>
                <a:tab pos="536901" algn="l"/>
              </a:tabLst>
            </a:pPr>
            <a:r>
              <a:rPr sz="2070" spc="-16" dirty="0">
                <a:latin typeface="Arial"/>
                <a:cs typeface="Arial"/>
              </a:rPr>
              <a:t>As</a:t>
            </a:r>
            <a:r>
              <a:rPr sz="2070" spc="109" dirty="0">
                <a:latin typeface="Arial"/>
                <a:cs typeface="Arial"/>
              </a:rPr>
              <a:t> </a:t>
            </a:r>
            <a:r>
              <a:rPr sz="2070" spc="-10" dirty="0">
                <a:latin typeface="Arial"/>
                <a:cs typeface="Arial"/>
              </a:rPr>
              <a:t>the</a:t>
            </a:r>
            <a:r>
              <a:rPr sz="2070" spc="109" dirty="0">
                <a:latin typeface="Arial"/>
                <a:cs typeface="Arial"/>
              </a:rPr>
              <a:t> </a:t>
            </a:r>
            <a:r>
              <a:rPr sz="2070" spc="-16" dirty="0">
                <a:latin typeface="Arial"/>
                <a:cs typeface="Arial"/>
              </a:rPr>
              <a:t>number</a:t>
            </a:r>
            <a:r>
              <a:rPr sz="2070" spc="109" dirty="0">
                <a:latin typeface="Arial"/>
                <a:cs typeface="Arial"/>
              </a:rPr>
              <a:t> </a:t>
            </a:r>
            <a:r>
              <a:rPr sz="2070" spc="-10" dirty="0">
                <a:latin typeface="Arial"/>
                <a:cs typeface="Arial"/>
              </a:rPr>
              <a:t>of</a:t>
            </a:r>
            <a:r>
              <a:rPr sz="2070" spc="109" dirty="0">
                <a:latin typeface="Arial"/>
                <a:cs typeface="Arial"/>
              </a:rPr>
              <a:t> </a:t>
            </a:r>
            <a:r>
              <a:rPr sz="2070" spc="-10" dirty="0">
                <a:latin typeface="Arial"/>
                <a:cs typeface="Arial"/>
              </a:rPr>
              <a:t>the</a:t>
            </a:r>
            <a:r>
              <a:rPr sz="2070" spc="109" dirty="0">
                <a:latin typeface="Arial"/>
                <a:cs typeface="Arial"/>
              </a:rPr>
              <a:t> </a:t>
            </a:r>
            <a:r>
              <a:rPr sz="2070" spc="-16" dirty="0">
                <a:latin typeface="Arial"/>
                <a:cs typeface="Arial"/>
              </a:rPr>
              <a:t>random</a:t>
            </a:r>
            <a:r>
              <a:rPr sz="2070" spc="109" dirty="0">
                <a:latin typeface="Arial"/>
                <a:cs typeface="Arial"/>
              </a:rPr>
              <a:t> </a:t>
            </a:r>
            <a:r>
              <a:rPr sz="2070" spc="-16" dirty="0">
                <a:latin typeface="Arial"/>
                <a:cs typeface="Arial"/>
              </a:rPr>
              <a:t>number</a:t>
            </a:r>
            <a:r>
              <a:rPr sz="2070" spc="109" dirty="0">
                <a:latin typeface="Arial"/>
                <a:cs typeface="Arial"/>
              </a:rPr>
              <a:t> </a:t>
            </a:r>
            <a:r>
              <a:rPr sz="2070" spc="-16" dirty="0">
                <a:latin typeface="Arial"/>
                <a:cs typeface="Arial"/>
              </a:rPr>
              <a:t>stream</a:t>
            </a:r>
            <a:r>
              <a:rPr sz="2070" spc="109" dirty="0">
                <a:latin typeface="Arial"/>
                <a:cs typeface="Arial"/>
              </a:rPr>
              <a:t> </a:t>
            </a:r>
            <a:r>
              <a:rPr sz="2070" spc="-10" dirty="0">
                <a:latin typeface="Arial"/>
                <a:cs typeface="Arial"/>
              </a:rPr>
              <a:t>is</a:t>
            </a:r>
            <a:r>
              <a:rPr sz="2070" spc="109" dirty="0">
                <a:latin typeface="Arial"/>
                <a:cs typeface="Arial"/>
              </a:rPr>
              <a:t> </a:t>
            </a:r>
            <a:r>
              <a:rPr sz="2070" spc="-16" dirty="0">
                <a:latin typeface="Arial"/>
                <a:cs typeface="Arial"/>
              </a:rPr>
              <a:t>no</a:t>
            </a:r>
            <a:r>
              <a:rPr sz="2070" spc="109" dirty="0">
                <a:latin typeface="Arial"/>
                <a:cs typeface="Arial"/>
              </a:rPr>
              <a:t> </a:t>
            </a:r>
            <a:r>
              <a:rPr sz="2070" spc="-10" dirty="0">
                <a:latin typeface="Arial"/>
                <a:cs typeface="Arial"/>
              </a:rPr>
              <a:t>longer</a:t>
            </a:r>
            <a:r>
              <a:rPr sz="2070" spc="109" dirty="0">
                <a:latin typeface="Arial"/>
                <a:cs typeface="Arial"/>
              </a:rPr>
              <a:t> </a:t>
            </a:r>
            <a:r>
              <a:rPr sz="2070" spc="-10" dirty="0">
                <a:latin typeface="Arial"/>
                <a:cs typeface="Arial"/>
              </a:rPr>
              <a:t>part</a:t>
            </a:r>
            <a:r>
              <a:rPr sz="2070" spc="109" dirty="0">
                <a:latin typeface="Arial"/>
                <a:cs typeface="Arial"/>
              </a:rPr>
              <a:t> </a:t>
            </a:r>
            <a:r>
              <a:rPr sz="2070" spc="-10" dirty="0">
                <a:latin typeface="Arial"/>
                <a:cs typeface="Arial"/>
              </a:rPr>
              <a:t>of</a:t>
            </a:r>
            <a:r>
              <a:rPr sz="2070" spc="109" dirty="0">
                <a:latin typeface="Arial"/>
                <a:cs typeface="Arial"/>
              </a:rPr>
              <a:t> </a:t>
            </a:r>
            <a:r>
              <a:rPr sz="2070" spc="-10" dirty="0">
                <a:latin typeface="Arial"/>
                <a:cs typeface="Arial"/>
              </a:rPr>
              <a:t>the parameterization</a:t>
            </a:r>
            <a:r>
              <a:rPr sz="2070" spc="124" dirty="0">
                <a:latin typeface="Arial"/>
                <a:cs typeface="Arial"/>
              </a:rPr>
              <a:t> </a:t>
            </a:r>
            <a:r>
              <a:rPr sz="2070" spc="-10" dirty="0">
                <a:latin typeface="Arial"/>
                <a:cs typeface="Arial"/>
              </a:rPr>
              <a:t>of</a:t>
            </a:r>
            <a:r>
              <a:rPr sz="2070" spc="124" dirty="0">
                <a:latin typeface="Arial"/>
                <a:cs typeface="Arial"/>
              </a:rPr>
              <a:t> </a:t>
            </a:r>
            <a:r>
              <a:rPr sz="2070" spc="-16" dirty="0">
                <a:latin typeface="Arial"/>
                <a:cs typeface="Arial"/>
              </a:rPr>
              <a:t>a</a:t>
            </a:r>
            <a:r>
              <a:rPr sz="2070" spc="124" dirty="0">
                <a:latin typeface="Arial"/>
                <a:cs typeface="Arial"/>
              </a:rPr>
              <a:t> </a:t>
            </a:r>
            <a:r>
              <a:rPr sz="2070" spc="-10" dirty="0">
                <a:latin typeface="Arial"/>
                <a:cs typeface="Arial"/>
              </a:rPr>
              <a:t>statistical</a:t>
            </a:r>
            <a:r>
              <a:rPr sz="2070" spc="124" dirty="0">
                <a:latin typeface="Arial"/>
                <a:cs typeface="Arial"/>
              </a:rPr>
              <a:t> </a:t>
            </a:r>
            <a:r>
              <a:rPr sz="2070" spc="-10" dirty="0">
                <a:latin typeface="Arial"/>
                <a:cs typeface="Arial"/>
              </a:rPr>
              <a:t>distribution,</a:t>
            </a:r>
            <a:r>
              <a:rPr sz="2070" spc="160" dirty="0">
                <a:latin typeface="Arial"/>
                <a:cs typeface="Arial"/>
              </a:rPr>
              <a:t> </a:t>
            </a:r>
            <a:r>
              <a:rPr sz="2070" spc="-16" dirty="0">
                <a:latin typeface="Arial"/>
                <a:cs typeface="Arial"/>
              </a:rPr>
              <a:t>you</a:t>
            </a:r>
            <a:r>
              <a:rPr sz="2070" spc="124" dirty="0">
                <a:latin typeface="Arial"/>
                <a:cs typeface="Arial"/>
              </a:rPr>
              <a:t> </a:t>
            </a:r>
            <a:r>
              <a:rPr sz="2070" spc="-16" dirty="0">
                <a:latin typeface="Arial"/>
                <a:cs typeface="Arial"/>
              </a:rPr>
              <a:t>can</a:t>
            </a:r>
            <a:r>
              <a:rPr sz="2070" spc="124" dirty="0">
                <a:latin typeface="Arial"/>
                <a:cs typeface="Arial"/>
              </a:rPr>
              <a:t> </a:t>
            </a:r>
            <a:r>
              <a:rPr sz="2070" spc="-16" dirty="0">
                <a:latin typeface="Arial"/>
                <a:cs typeface="Arial"/>
              </a:rPr>
              <a:t>now</a:t>
            </a:r>
            <a:r>
              <a:rPr sz="2070" spc="124" dirty="0">
                <a:latin typeface="Arial"/>
                <a:cs typeface="Arial"/>
              </a:rPr>
              <a:t> </a:t>
            </a:r>
            <a:r>
              <a:rPr sz="2070" spc="-10" dirty="0">
                <a:latin typeface="Arial"/>
                <a:cs typeface="Arial"/>
              </a:rPr>
              <a:t>inherit</a:t>
            </a:r>
            <a:r>
              <a:rPr sz="2070" spc="124" dirty="0">
                <a:latin typeface="Arial"/>
                <a:cs typeface="Arial"/>
              </a:rPr>
              <a:t> </a:t>
            </a:r>
            <a:r>
              <a:rPr sz="2070" spc="-10" dirty="0">
                <a:latin typeface="Arial"/>
                <a:cs typeface="Arial"/>
              </a:rPr>
              <a:t>the parameterization</a:t>
            </a:r>
            <a:r>
              <a:rPr sz="2070" spc="21" dirty="0">
                <a:latin typeface="Arial"/>
                <a:cs typeface="Arial"/>
              </a:rPr>
              <a:t> </a:t>
            </a:r>
            <a:r>
              <a:rPr sz="2070" spc="-10" dirty="0">
                <a:latin typeface="Arial"/>
                <a:cs typeface="Arial"/>
              </a:rPr>
              <a:t>although</a:t>
            </a:r>
            <a:r>
              <a:rPr sz="2070" spc="21"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21" dirty="0">
                <a:latin typeface="Arial"/>
                <a:cs typeface="Arial"/>
              </a:rPr>
              <a:t> </a:t>
            </a:r>
            <a:r>
              <a:rPr sz="2070" spc="-16" dirty="0">
                <a:latin typeface="Arial"/>
                <a:cs typeface="Arial"/>
              </a:rPr>
              <a:t>random</a:t>
            </a:r>
            <a:r>
              <a:rPr sz="2070" spc="21" dirty="0">
                <a:latin typeface="Arial"/>
                <a:cs typeface="Arial"/>
              </a:rPr>
              <a:t> </a:t>
            </a:r>
            <a:r>
              <a:rPr sz="2070" spc="-16" dirty="0">
                <a:latin typeface="Arial"/>
                <a:cs typeface="Arial"/>
              </a:rPr>
              <a:t>numbers</a:t>
            </a:r>
            <a:r>
              <a:rPr sz="2070" spc="21" dirty="0">
                <a:latin typeface="Arial"/>
                <a:cs typeface="Arial"/>
              </a:rPr>
              <a:t> </a:t>
            </a:r>
            <a:r>
              <a:rPr sz="2070" spc="-10" dirty="0">
                <a:latin typeface="Arial"/>
                <a:cs typeface="Arial"/>
              </a:rPr>
              <a:t>are</a:t>
            </a:r>
            <a:r>
              <a:rPr sz="2070" spc="21" dirty="0">
                <a:latin typeface="Arial"/>
                <a:cs typeface="Arial"/>
              </a:rPr>
              <a:t> </a:t>
            </a:r>
            <a:r>
              <a:rPr sz="2070" spc="-10" dirty="0">
                <a:latin typeface="Arial"/>
                <a:cs typeface="Arial"/>
              </a:rPr>
              <a:t>used.</a:t>
            </a:r>
            <a:endParaRPr sz="2070" dirty="0">
              <a:latin typeface="Arial"/>
              <a:cs typeface="Aria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830561"/>
            <a:ext cx="9506720" cy="1776310"/>
          </a:xfrm>
          <a:prstGeom prst="rect">
            <a:avLst/>
          </a:prstGeom>
        </p:spPr>
        <p:txBody>
          <a:bodyPr vert="horz" wrap="square" lIns="0" tIns="0" rIns="0" bIns="0" rtlCol="0">
            <a:spAutoFit/>
          </a:bodyPr>
          <a:lstStyle/>
          <a:p>
            <a:pPr marL="13143"/>
            <a:r>
              <a:rPr sz="2070" b="1" spc="-16" dirty="0">
                <a:latin typeface="Arial"/>
                <a:cs typeface="Arial"/>
              </a:rPr>
              <a:t>Stochastic</a:t>
            </a:r>
            <a:r>
              <a:rPr sz="2070" b="1" spc="57" dirty="0">
                <a:latin typeface="Arial"/>
                <a:cs typeface="Arial"/>
              </a:rPr>
              <a:t> </a:t>
            </a:r>
            <a:r>
              <a:rPr sz="2070" b="1" spc="-16" dirty="0">
                <a:latin typeface="Arial"/>
                <a:cs typeface="Arial"/>
              </a:rPr>
              <a:t>(Random)</a:t>
            </a:r>
            <a:r>
              <a:rPr sz="2070" b="1" spc="57" dirty="0">
                <a:latin typeface="Arial"/>
                <a:cs typeface="Arial"/>
              </a:rPr>
              <a:t> </a:t>
            </a:r>
            <a:r>
              <a:rPr sz="2070" b="1" spc="-16" dirty="0">
                <a:latin typeface="Arial"/>
                <a:cs typeface="Arial"/>
              </a:rPr>
              <a:t>Simulation</a:t>
            </a:r>
            <a:r>
              <a:rPr sz="2070" b="1" spc="57" dirty="0">
                <a:latin typeface="Arial"/>
                <a:cs typeface="Arial"/>
              </a:rPr>
              <a:t> </a:t>
            </a:r>
            <a:r>
              <a:rPr sz="2070" b="1" spc="-16" dirty="0">
                <a:latin typeface="Arial"/>
                <a:cs typeface="Arial"/>
              </a:rPr>
              <a:t>Study</a:t>
            </a:r>
            <a:endParaRPr sz="2070" dirty="0">
              <a:latin typeface="Arial"/>
              <a:cs typeface="Arial"/>
            </a:endParaRPr>
          </a:p>
          <a:p>
            <a:pPr>
              <a:lnSpc>
                <a:spcPts val="1656"/>
              </a:lnSpc>
              <a:spcBef>
                <a:spcPts val="27"/>
              </a:spcBef>
            </a:pPr>
            <a:endParaRPr sz="1656" dirty="0"/>
          </a:p>
          <a:p>
            <a:pPr>
              <a:lnSpc>
                <a:spcPts val="2070"/>
              </a:lnSpc>
            </a:pPr>
            <a:endParaRPr sz="2070" dirty="0"/>
          </a:p>
          <a:p>
            <a:pPr marL="536901" marR="416640" indent="-523758">
              <a:lnSpc>
                <a:spcPts val="2266"/>
              </a:lnSpc>
              <a:buFont typeface="Arial"/>
              <a:buChar char="•"/>
              <a:tabLst>
                <a:tab pos="536901" algn="l"/>
              </a:tabLst>
            </a:pPr>
            <a:r>
              <a:rPr sz="2070" spc="-10" dirty="0">
                <a:latin typeface="Arial"/>
                <a:cs typeface="Arial"/>
              </a:rPr>
              <a:t>Simulation</a:t>
            </a:r>
            <a:r>
              <a:rPr sz="2070" spc="47" dirty="0">
                <a:latin typeface="Arial"/>
                <a:cs typeface="Arial"/>
              </a:rPr>
              <a:t> </a:t>
            </a:r>
            <a:r>
              <a:rPr sz="2070" spc="-10" dirty="0">
                <a:latin typeface="Arial"/>
                <a:cs typeface="Arial"/>
              </a:rPr>
              <a:t>studies</a:t>
            </a:r>
            <a:r>
              <a:rPr sz="2070" spc="47" dirty="0">
                <a:latin typeface="Arial"/>
                <a:cs typeface="Arial"/>
              </a:rPr>
              <a:t> </a:t>
            </a:r>
            <a:r>
              <a:rPr sz="2070" spc="-16" dirty="0">
                <a:latin typeface="Arial"/>
                <a:cs typeface="Arial"/>
              </a:rPr>
              <a:t>where</a:t>
            </a:r>
            <a:r>
              <a:rPr sz="2070" spc="47" dirty="0">
                <a:latin typeface="Arial"/>
                <a:cs typeface="Arial"/>
              </a:rPr>
              <a:t> </a:t>
            </a:r>
            <a:r>
              <a:rPr sz="2070" spc="-10" dirty="0">
                <a:latin typeface="Arial"/>
                <a:cs typeface="Arial"/>
              </a:rPr>
              <a:t>all</a:t>
            </a:r>
            <a:r>
              <a:rPr sz="2070" spc="47" dirty="0">
                <a:latin typeface="Arial"/>
                <a:cs typeface="Arial"/>
              </a:rPr>
              <a:t> </a:t>
            </a:r>
            <a:r>
              <a:rPr sz="2070" spc="-16" dirty="0">
                <a:latin typeface="Arial"/>
                <a:cs typeface="Arial"/>
              </a:rPr>
              <a:t>components</a:t>
            </a:r>
            <a:r>
              <a:rPr sz="2070" spc="47" dirty="0">
                <a:latin typeface="Arial"/>
                <a:cs typeface="Arial"/>
              </a:rPr>
              <a:t> </a:t>
            </a:r>
            <a:r>
              <a:rPr sz="2070" spc="-16" dirty="0">
                <a:latin typeface="Arial"/>
                <a:cs typeface="Arial"/>
              </a:rPr>
              <a:t>have</a:t>
            </a:r>
            <a:r>
              <a:rPr sz="2070" spc="47" dirty="0">
                <a:latin typeface="Arial"/>
                <a:cs typeface="Arial"/>
              </a:rPr>
              <a:t> </a:t>
            </a:r>
            <a:r>
              <a:rPr sz="2070" spc="-16" dirty="0">
                <a:latin typeface="Arial"/>
                <a:cs typeface="Arial"/>
              </a:rPr>
              <a:t>a</a:t>
            </a:r>
            <a:r>
              <a:rPr sz="2070" spc="47" dirty="0">
                <a:latin typeface="Arial"/>
                <a:cs typeface="Arial"/>
              </a:rPr>
              <a:t> </a:t>
            </a:r>
            <a:r>
              <a:rPr sz="2070" spc="-10" dirty="0">
                <a:latin typeface="Arial"/>
                <a:cs typeface="Arial"/>
              </a:rPr>
              <a:t>predictable</a:t>
            </a:r>
            <a:r>
              <a:rPr sz="2070" spc="47" dirty="0">
                <a:latin typeface="Arial"/>
                <a:cs typeface="Arial"/>
              </a:rPr>
              <a:t> </a:t>
            </a:r>
            <a:r>
              <a:rPr sz="2070" spc="-10" dirty="0">
                <a:latin typeface="Arial"/>
                <a:cs typeface="Arial"/>
              </a:rPr>
              <a:t>behavior</a:t>
            </a:r>
            <a:r>
              <a:rPr sz="2070" spc="47" dirty="0">
                <a:latin typeface="Arial"/>
                <a:cs typeface="Arial"/>
              </a:rPr>
              <a:t> </a:t>
            </a:r>
            <a:r>
              <a:rPr sz="2070" spc="-10" dirty="0">
                <a:latin typeface="Arial"/>
                <a:cs typeface="Arial"/>
              </a:rPr>
              <a:t>are called</a:t>
            </a:r>
            <a:r>
              <a:rPr sz="2070" spc="88" dirty="0">
                <a:latin typeface="Arial"/>
                <a:cs typeface="Arial"/>
              </a:rPr>
              <a:t> </a:t>
            </a:r>
            <a:r>
              <a:rPr sz="2070" b="1" spc="-10" dirty="0">
                <a:latin typeface="Arial"/>
                <a:cs typeface="Arial"/>
              </a:rPr>
              <a:t>deterministi</a:t>
            </a:r>
            <a:r>
              <a:rPr sz="2070" b="1" spc="-21" dirty="0">
                <a:latin typeface="Arial"/>
                <a:cs typeface="Arial"/>
              </a:rPr>
              <a:t>c</a:t>
            </a:r>
            <a:r>
              <a:rPr sz="2070" spc="-10" dirty="0">
                <a:latin typeface="Arial"/>
                <a:cs typeface="Arial"/>
              </a:rPr>
              <a:t>.</a:t>
            </a:r>
            <a:endParaRPr sz="2070" dirty="0">
              <a:latin typeface="Arial"/>
              <a:cs typeface="Arial"/>
            </a:endParaRPr>
          </a:p>
          <a:p>
            <a:pPr>
              <a:lnSpc>
                <a:spcPts val="2380"/>
              </a:lnSpc>
              <a:spcBef>
                <a:spcPts val="95"/>
              </a:spcBef>
              <a:buFont typeface="Arial"/>
              <a:buChar char="•"/>
            </a:pPr>
            <a:endParaRPr sz="2380" dirty="0"/>
          </a:p>
        </p:txBody>
      </p:sp>
      <p:sp>
        <p:nvSpPr>
          <p:cNvPr id="5" name="object 3"/>
          <p:cNvSpPr txBox="1"/>
          <p:nvPr/>
        </p:nvSpPr>
        <p:spPr>
          <a:xfrm>
            <a:off x="540373" y="3586084"/>
            <a:ext cx="9233992" cy="2163319"/>
          </a:xfrm>
          <a:prstGeom prst="rect">
            <a:avLst/>
          </a:prstGeom>
        </p:spPr>
        <p:txBody>
          <a:bodyPr vert="horz" wrap="square" lIns="0" tIns="0" rIns="0" bIns="0" rtlCol="0">
            <a:spAutoFit/>
          </a:bodyPr>
          <a:lstStyle/>
          <a:p>
            <a:pPr marL="536901" marR="6572" indent="-523758">
              <a:lnSpc>
                <a:spcPts val="2266"/>
              </a:lnSpc>
              <a:buFont typeface="Arial"/>
              <a:buChar char="•"/>
              <a:tabLst>
                <a:tab pos="536901" algn="l"/>
              </a:tabLst>
            </a:pPr>
            <a:r>
              <a:rPr sz="2070" spc="-10" dirty="0">
                <a:latin typeface="Arial"/>
                <a:cs typeface="Arial"/>
              </a:rPr>
              <a:t>Simulation</a:t>
            </a:r>
            <a:r>
              <a:rPr sz="2070" spc="47" dirty="0">
                <a:latin typeface="Arial"/>
                <a:cs typeface="Arial"/>
              </a:rPr>
              <a:t> </a:t>
            </a:r>
            <a:r>
              <a:rPr sz="2070" spc="-10" dirty="0">
                <a:latin typeface="Arial"/>
                <a:cs typeface="Arial"/>
              </a:rPr>
              <a:t>studies</a:t>
            </a:r>
            <a:r>
              <a:rPr sz="2070" spc="47" dirty="0">
                <a:latin typeface="Arial"/>
                <a:cs typeface="Arial"/>
              </a:rPr>
              <a:t> </a:t>
            </a:r>
            <a:r>
              <a:rPr sz="2070" spc="-16" dirty="0">
                <a:latin typeface="Arial"/>
                <a:cs typeface="Arial"/>
              </a:rPr>
              <a:t>which</a:t>
            </a:r>
            <a:r>
              <a:rPr sz="2070" spc="47" dirty="0">
                <a:latin typeface="Arial"/>
                <a:cs typeface="Arial"/>
              </a:rPr>
              <a:t> </a:t>
            </a:r>
            <a:r>
              <a:rPr sz="2070" spc="-16" dirty="0">
                <a:latin typeface="Arial"/>
                <a:cs typeface="Arial"/>
              </a:rPr>
              <a:t>have</a:t>
            </a:r>
            <a:r>
              <a:rPr sz="2070" spc="47" dirty="0">
                <a:latin typeface="Arial"/>
                <a:cs typeface="Arial"/>
              </a:rPr>
              <a:t> </a:t>
            </a:r>
            <a:r>
              <a:rPr sz="2070" spc="-10" dirty="0">
                <a:latin typeface="Arial"/>
                <a:cs typeface="Arial"/>
              </a:rPr>
              <a:t>at</a:t>
            </a:r>
            <a:r>
              <a:rPr sz="2070" spc="47" dirty="0">
                <a:latin typeface="Arial"/>
                <a:cs typeface="Arial"/>
              </a:rPr>
              <a:t> </a:t>
            </a:r>
            <a:r>
              <a:rPr sz="2070" spc="-10" dirty="0">
                <a:latin typeface="Arial"/>
                <a:cs typeface="Arial"/>
              </a:rPr>
              <a:t>least</a:t>
            </a:r>
            <a:r>
              <a:rPr sz="2070" spc="47" dirty="0">
                <a:latin typeface="Arial"/>
                <a:cs typeface="Arial"/>
              </a:rPr>
              <a:t> </a:t>
            </a:r>
            <a:r>
              <a:rPr sz="2070" spc="-16" dirty="0">
                <a:latin typeface="Arial"/>
                <a:cs typeface="Arial"/>
              </a:rPr>
              <a:t>one</a:t>
            </a:r>
            <a:r>
              <a:rPr sz="2070" spc="47" dirty="0">
                <a:latin typeface="Arial"/>
                <a:cs typeface="Arial"/>
              </a:rPr>
              <a:t> </a:t>
            </a:r>
            <a:r>
              <a:rPr sz="2070" spc="-16" dirty="0">
                <a:latin typeface="Arial"/>
                <a:cs typeface="Arial"/>
              </a:rPr>
              <a:t>random</a:t>
            </a:r>
            <a:r>
              <a:rPr sz="2070" spc="47" dirty="0">
                <a:latin typeface="Arial"/>
                <a:cs typeface="Arial"/>
              </a:rPr>
              <a:t> </a:t>
            </a:r>
            <a:r>
              <a:rPr sz="2070" spc="-16" dirty="0">
                <a:latin typeface="Arial"/>
                <a:cs typeface="Arial"/>
              </a:rPr>
              <a:t>component</a:t>
            </a:r>
            <a:r>
              <a:rPr sz="2070" spc="47" dirty="0">
                <a:latin typeface="Arial"/>
                <a:cs typeface="Arial"/>
              </a:rPr>
              <a:t> </a:t>
            </a:r>
            <a:r>
              <a:rPr sz="2070" spc="-10" dirty="0">
                <a:latin typeface="Arial"/>
                <a:cs typeface="Arial"/>
              </a:rPr>
              <a:t>are</a:t>
            </a:r>
            <a:r>
              <a:rPr sz="2070" spc="47" dirty="0">
                <a:latin typeface="Arial"/>
                <a:cs typeface="Arial"/>
              </a:rPr>
              <a:t> </a:t>
            </a:r>
            <a:r>
              <a:rPr sz="2070" spc="-10" dirty="0">
                <a:latin typeface="Arial"/>
                <a:cs typeface="Arial"/>
              </a:rPr>
              <a:t>called </a:t>
            </a:r>
            <a:r>
              <a:rPr sz="2070" b="1" spc="-10" dirty="0">
                <a:latin typeface="Arial"/>
                <a:cs typeface="Arial"/>
              </a:rPr>
              <a:t>stochastic</a:t>
            </a:r>
            <a:r>
              <a:rPr sz="2070" spc="-10" dirty="0">
                <a:latin typeface="Arial"/>
                <a:cs typeface="Arial"/>
              </a:rPr>
              <a:t>.</a:t>
            </a:r>
            <a:r>
              <a:rPr sz="2070" dirty="0">
                <a:latin typeface="Arial"/>
                <a:cs typeface="Arial"/>
              </a:rPr>
              <a:t> </a:t>
            </a:r>
            <a:r>
              <a:rPr sz="2070" spc="-285" dirty="0">
                <a:latin typeface="Arial"/>
                <a:cs typeface="Arial"/>
              </a:rPr>
              <a:t> </a:t>
            </a:r>
            <a:r>
              <a:rPr sz="2070" spc="-16" dirty="0">
                <a:latin typeface="Arial"/>
                <a:cs typeface="Arial"/>
              </a:rPr>
              <a:t>The</a:t>
            </a:r>
            <a:r>
              <a:rPr sz="2070" spc="31" dirty="0">
                <a:latin typeface="Arial"/>
                <a:cs typeface="Arial"/>
              </a:rPr>
              <a:t> </a:t>
            </a:r>
            <a:r>
              <a:rPr sz="2070" spc="-16" dirty="0">
                <a:latin typeface="Arial"/>
                <a:cs typeface="Arial"/>
              </a:rPr>
              <a:t>model</a:t>
            </a:r>
            <a:r>
              <a:rPr sz="2070" spc="31" dirty="0">
                <a:latin typeface="Arial"/>
                <a:cs typeface="Arial"/>
              </a:rPr>
              <a:t> </a:t>
            </a:r>
            <a:r>
              <a:rPr sz="2070" spc="-16" dirty="0">
                <a:latin typeface="Arial"/>
                <a:cs typeface="Arial"/>
              </a:rPr>
              <a:t>uses</a:t>
            </a:r>
            <a:r>
              <a:rPr sz="2070" spc="31" dirty="0">
                <a:latin typeface="Arial"/>
                <a:cs typeface="Arial"/>
              </a:rPr>
              <a:t> </a:t>
            </a:r>
            <a:r>
              <a:rPr sz="2070" spc="-16" dirty="0">
                <a:latin typeface="Arial"/>
                <a:cs typeface="Arial"/>
              </a:rPr>
              <a:t>random</a:t>
            </a:r>
            <a:r>
              <a:rPr sz="2070" spc="31" dirty="0">
                <a:latin typeface="Arial"/>
                <a:cs typeface="Arial"/>
              </a:rPr>
              <a:t> </a:t>
            </a:r>
            <a:r>
              <a:rPr sz="2070" spc="-16" dirty="0">
                <a:latin typeface="Arial"/>
                <a:cs typeface="Arial"/>
              </a:rPr>
              <a:t>numbers.</a:t>
            </a:r>
            <a:r>
              <a:rPr sz="2070" dirty="0">
                <a:latin typeface="Arial"/>
                <a:cs typeface="Arial"/>
              </a:rPr>
              <a:t> </a:t>
            </a:r>
            <a:r>
              <a:rPr sz="2070" spc="-285"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statistical</a:t>
            </a:r>
            <a:r>
              <a:rPr sz="2070" spc="31" dirty="0">
                <a:latin typeface="Arial"/>
                <a:cs typeface="Arial"/>
              </a:rPr>
              <a:t> </a:t>
            </a:r>
            <a:r>
              <a:rPr sz="2070" spc="-10" dirty="0">
                <a:latin typeface="Arial"/>
                <a:cs typeface="Arial"/>
              </a:rPr>
              <a:t>analysis</a:t>
            </a:r>
            <a:r>
              <a:rPr sz="2070" spc="31" dirty="0">
                <a:latin typeface="Arial"/>
                <a:cs typeface="Arial"/>
              </a:rPr>
              <a:t> </a:t>
            </a:r>
            <a:r>
              <a:rPr sz="2070" spc="-10" dirty="0">
                <a:latin typeface="Arial"/>
                <a:cs typeface="Arial"/>
              </a:rPr>
              <a:t>of</a:t>
            </a:r>
            <a:r>
              <a:rPr sz="2070" spc="31" dirty="0">
                <a:latin typeface="Arial"/>
                <a:cs typeface="Arial"/>
              </a:rPr>
              <a:t> </a:t>
            </a:r>
            <a:r>
              <a:rPr sz="2070" spc="-10" dirty="0">
                <a:latin typeface="Arial"/>
                <a:cs typeface="Arial"/>
              </a:rPr>
              <a:t>the simulation</a:t>
            </a:r>
            <a:r>
              <a:rPr sz="2070" spc="72" dirty="0">
                <a:latin typeface="Arial"/>
                <a:cs typeface="Arial"/>
              </a:rPr>
              <a:t> </a:t>
            </a:r>
            <a:r>
              <a:rPr sz="2070" spc="-10" dirty="0">
                <a:latin typeface="Arial"/>
                <a:cs typeface="Arial"/>
              </a:rPr>
              <a:t>results</a:t>
            </a:r>
            <a:r>
              <a:rPr sz="2070" spc="72" dirty="0">
                <a:latin typeface="Arial"/>
                <a:cs typeface="Arial"/>
              </a:rPr>
              <a:t> </a:t>
            </a:r>
            <a:r>
              <a:rPr sz="2070" spc="-10" dirty="0">
                <a:latin typeface="Arial"/>
                <a:cs typeface="Arial"/>
              </a:rPr>
              <a:t>is</a:t>
            </a:r>
            <a:r>
              <a:rPr sz="2070" spc="72" dirty="0">
                <a:latin typeface="Arial"/>
                <a:cs typeface="Arial"/>
              </a:rPr>
              <a:t> </a:t>
            </a:r>
            <a:r>
              <a:rPr sz="2070" spc="-16" dirty="0">
                <a:latin typeface="Arial"/>
                <a:cs typeface="Arial"/>
              </a:rPr>
              <a:t>necessar</a:t>
            </a:r>
            <a:r>
              <a:rPr sz="2070" spc="-166" dirty="0">
                <a:latin typeface="Arial"/>
                <a:cs typeface="Arial"/>
              </a:rPr>
              <a:t>y</a:t>
            </a:r>
            <a:r>
              <a:rPr sz="2070" spc="-10" dirty="0">
                <a:latin typeface="Arial"/>
                <a:cs typeface="Arial"/>
              </a:rPr>
              <a:t>.</a:t>
            </a:r>
            <a:endParaRPr sz="2070" dirty="0">
              <a:latin typeface="Arial"/>
              <a:cs typeface="Arial"/>
            </a:endParaRPr>
          </a:p>
          <a:p>
            <a:pPr>
              <a:lnSpc>
                <a:spcPts val="2380"/>
              </a:lnSpc>
              <a:spcBef>
                <a:spcPts val="95"/>
              </a:spcBef>
              <a:buFont typeface="Arial"/>
              <a:buChar char="•"/>
            </a:pPr>
            <a:endParaRPr sz="2380" dirty="0"/>
          </a:p>
          <a:p>
            <a:pPr marL="536901" marR="244464" indent="-523758">
              <a:lnSpc>
                <a:spcPts val="2266"/>
              </a:lnSpc>
              <a:buFont typeface="Arial"/>
              <a:buChar char="•"/>
              <a:tabLst>
                <a:tab pos="536901" algn="l"/>
              </a:tabLst>
            </a:pPr>
            <a:r>
              <a:rPr sz="2070" spc="-16" dirty="0">
                <a:latin typeface="Arial"/>
                <a:cs typeface="Arial"/>
              </a:rPr>
              <a:t>What</a:t>
            </a:r>
            <a:r>
              <a:rPr sz="2070" spc="72" dirty="0">
                <a:latin typeface="Arial"/>
                <a:cs typeface="Arial"/>
              </a:rPr>
              <a:t> </a:t>
            </a:r>
            <a:r>
              <a:rPr sz="2070" spc="-10" dirty="0">
                <a:latin typeface="Arial"/>
                <a:cs typeface="Arial"/>
              </a:rPr>
              <a:t>are</a:t>
            </a:r>
            <a:r>
              <a:rPr sz="2070" spc="72" dirty="0">
                <a:latin typeface="Arial"/>
                <a:cs typeface="Arial"/>
              </a:rPr>
              <a:t> </a:t>
            </a:r>
            <a:r>
              <a:rPr sz="2070" spc="-10" dirty="0">
                <a:latin typeface="Arial"/>
                <a:cs typeface="Arial"/>
              </a:rPr>
              <a:t>the</a:t>
            </a:r>
            <a:r>
              <a:rPr sz="2070" spc="72" dirty="0">
                <a:latin typeface="Arial"/>
                <a:cs typeface="Arial"/>
              </a:rPr>
              <a:t> </a:t>
            </a:r>
            <a:r>
              <a:rPr sz="2070" spc="-16" dirty="0">
                <a:latin typeface="Arial"/>
                <a:cs typeface="Arial"/>
              </a:rPr>
              <a:t>e</a:t>
            </a:r>
            <a:r>
              <a:rPr sz="2070" spc="-47" dirty="0">
                <a:latin typeface="Arial"/>
                <a:cs typeface="Arial"/>
              </a:rPr>
              <a:t>f</a:t>
            </a:r>
            <a:r>
              <a:rPr sz="2070" spc="-10" dirty="0">
                <a:latin typeface="Arial"/>
                <a:cs typeface="Arial"/>
              </a:rPr>
              <a:t>fects</a:t>
            </a:r>
            <a:r>
              <a:rPr sz="2070" spc="72" dirty="0">
                <a:latin typeface="Arial"/>
                <a:cs typeface="Arial"/>
              </a:rPr>
              <a:t> </a:t>
            </a:r>
            <a:r>
              <a:rPr sz="2070" spc="-10" dirty="0">
                <a:latin typeface="Arial"/>
                <a:cs typeface="Arial"/>
              </a:rPr>
              <a:t>of</a:t>
            </a:r>
            <a:r>
              <a:rPr sz="2070" spc="72" dirty="0">
                <a:latin typeface="Arial"/>
                <a:cs typeface="Arial"/>
              </a:rPr>
              <a:t> </a:t>
            </a:r>
            <a:r>
              <a:rPr sz="2070" spc="-16" dirty="0">
                <a:latin typeface="Arial"/>
                <a:cs typeface="Arial"/>
              </a:rPr>
              <a:t>random</a:t>
            </a:r>
            <a:r>
              <a:rPr sz="2070" spc="72" dirty="0">
                <a:latin typeface="Arial"/>
                <a:cs typeface="Arial"/>
              </a:rPr>
              <a:t> </a:t>
            </a:r>
            <a:r>
              <a:rPr sz="2070" spc="-10" dirty="0">
                <a:latin typeface="Arial"/>
                <a:cs typeface="Arial"/>
              </a:rPr>
              <a:t>processing</a:t>
            </a:r>
            <a:r>
              <a:rPr sz="2070" spc="72" dirty="0">
                <a:latin typeface="Arial"/>
                <a:cs typeface="Arial"/>
              </a:rPr>
              <a:t> </a:t>
            </a:r>
            <a:r>
              <a:rPr sz="2070" spc="-10" dirty="0">
                <a:latin typeface="Arial"/>
                <a:cs typeface="Arial"/>
              </a:rPr>
              <a:t>times</a:t>
            </a:r>
            <a:r>
              <a:rPr sz="2070" spc="72" dirty="0">
                <a:latin typeface="Arial"/>
                <a:cs typeface="Arial"/>
              </a:rPr>
              <a:t> </a:t>
            </a:r>
            <a:r>
              <a:rPr sz="2070" spc="-10" dirty="0">
                <a:latin typeface="Arial"/>
                <a:cs typeface="Arial"/>
              </a:rPr>
              <a:t>in</a:t>
            </a:r>
            <a:r>
              <a:rPr sz="2070" spc="72" dirty="0">
                <a:latin typeface="Arial"/>
                <a:cs typeface="Arial"/>
              </a:rPr>
              <a:t> </a:t>
            </a:r>
            <a:r>
              <a:rPr sz="2070" spc="-16" dirty="0">
                <a:latin typeface="Arial"/>
                <a:cs typeface="Arial"/>
              </a:rPr>
              <a:t>a</a:t>
            </a:r>
            <a:r>
              <a:rPr sz="2070" spc="72" dirty="0">
                <a:latin typeface="Arial"/>
                <a:cs typeface="Arial"/>
              </a:rPr>
              <a:t> </a:t>
            </a:r>
            <a:r>
              <a:rPr sz="2070" spc="-10" dirty="0">
                <a:latin typeface="Arial"/>
                <a:cs typeface="Arial"/>
              </a:rPr>
              <a:t>line</a:t>
            </a:r>
            <a:r>
              <a:rPr sz="2070" spc="72" dirty="0">
                <a:latin typeface="Arial"/>
                <a:cs typeface="Arial"/>
              </a:rPr>
              <a:t> </a:t>
            </a:r>
            <a:r>
              <a:rPr sz="2070" spc="-10" dirty="0">
                <a:latin typeface="Arial"/>
                <a:cs typeface="Arial"/>
              </a:rPr>
              <a:t>of</a:t>
            </a:r>
            <a:r>
              <a:rPr sz="2070" spc="72" dirty="0">
                <a:latin typeface="Arial"/>
                <a:cs typeface="Arial"/>
              </a:rPr>
              <a:t> </a:t>
            </a:r>
            <a:r>
              <a:rPr sz="2070" spc="-16" dirty="0">
                <a:latin typeface="Arial"/>
                <a:cs typeface="Arial"/>
              </a:rPr>
              <a:t>machines?</a:t>
            </a:r>
            <a:r>
              <a:rPr sz="2070" spc="-10" dirty="0">
                <a:latin typeface="Arial"/>
                <a:cs typeface="Arial"/>
              </a:rPr>
              <a:t> Consider</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throughput</a:t>
            </a:r>
            <a:r>
              <a:rPr sz="2070" spc="62" dirty="0">
                <a:latin typeface="Arial"/>
                <a:cs typeface="Arial"/>
              </a:rPr>
              <a:t> </a:t>
            </a:r>
            <a:r>
              <a:rPr sz="2070" spc="-10" dirty="0">
                <a:latin typeface="Arial"/>
                <a:cs typeface="Arial"/>
              </a:rPr>
              <a:t>in</a:t>
            </a:r>
            <a:r>
              <a:rPr sz="2070" spc="62" dirty="0">
                <a:latin typeface="Arial"/>
                <a:cs typeface="Arial"/>
              </a:rPr>
              <a:t> </a:t>
            </a:r>
            <a:r>
              <a:rPr sz="2070" spc="-16" dirty="0">
                <a:latin typeface="Arial"/>
                <a:cs typeface="Arial"/>
              </a:rPr>
              <a:t>an</a:t>
            </a:r>
            <a:r>
              <a:rPr sz="2070" spc="62" dirty="0">
                <a:latin typeface="Arial"/>
                <a:cs typeface="Arial"/>
              </a:rPr>
              <a:t> </a:t>
            </a:r>
            <a:r>
              <a:rPr sz="2070" spc="-16" dirty="0">
                <a:latin typeface="Arial"/>
                <a:cs typeface="Arial"/>
              </a:rPr>
              <a:t>hou</a:t>
            </a:r>
            <a:r>
              <a:rPr sz="2070" spc="-124" dirty="0">
                <a:latin typeface="Arial"/>
                <a:cs typeface="Arial"/>
              </a:rPr>
              <a:t>r</a:t>
            </a:r>
            <a:r>
              <a:rPr sz="2070" spc="-10" dirty="0">
                <a:latin typeface="Arial"/>
                <a:cs typeface="Arial"/>
              </a:rPr>
              <a:t>,</a:t>
            </a:r>
            <a:r>
              <a:rPr sz="2070" spc="78"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waiting,</a:t>
            </a:r>
            <a:r>
              <a:rPr sz="2070" spc="78" dirty="0">
                <a:latin typeface="Arial"/>
                <a:cs typeface="Arial"/>
              </a:rPr>
              <a:t> </a:t>
            </a:r>
            <a:r>
              <a:rPr sz="2070" spc="-16" dirty="0">
                <a:latin typeface="Arial"/>
                <a:cs typeface="Arial"/>
              </a:rPr>
              <a:t>and</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blocking</a:t>
            </a:r>
            <a:r>
              <a:rPr sz="2070" spc="62" dirty="0">
                <a:latin typeface="Arial"/>
                <a:cs typeface="Arial"/>
              </a:rPr>
              <a:t> </a:t>
            </a:r>
            <a:r>
              <a:rPr sz="2070" spc="-10" dirty="0">
                <a:latin typeface="Arial"/>
                <a:cs typeface="Arial"/>
              </a:rPr>
              <a:t>time</a:t>
            </a:r>
            <a:r>
              <a:rPr sz="2070" spc="62" dirty="0">
                <a:latin typeface="Arial"/>
                <a:cs typeface="Arial"/>
              </a:rPr>
              <a:t> </a:t>
            </a:r>
            <a:r>
              <a:rPr sz="2070" spc="-10" dirty="0">
                <a:latin typeface="Arial"/>
                <a:cs typeface="Arial"/>
              </a:rPr>
              <a:t>of both</a:t>
            </a:r>
            <a:r>
              <a:rPr sz="2070" spc="98" dirty="0">
                <a:latin typeface="Arial"/>
                <a:cs typeface="Arial"/>
              </a:rPr>
              <a:t> </a:t>
            </a:r>
            <a:r>
              <a:rPr sz="2070" spc="-16" dirty="0">
                <a:latin typeface="Arial"/>
                <a:cs typeface="Arial"/>
              </a:rPr>
              <a:t>machines.</a:t>
            </a:r>
            <a:endParaRPr sz="2070" dirty="0">
              <a:latin typeface="Arial"/>
              <a:cs typeface="Aria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974191"/>
            <a:ext cx="9494234" cy="3707635"/>
          </a:xfrm>
          <a:prstGeom prst="rect">
            <a:avLst/>
          </a:prstGeom>
        </p:spPr>
        <p:txBody>
          <a:bodyPr vert="horz" wrap="square" lIns="0" tIns="0" rIns="0" bIns="0" rtlCol="0">
            <a:spAutoFit/>
          </a:bodyPr>
          <a:lstStyle/>
          <a:p>
            <a:pPr marL="13143"/>
            <a:r>
              <a:rPr sz="2070" b="1" spc="-93" dirty="0">
                <a:latin typeface="Arial"/>
                <a:cs typeface="Arial"/>
              </a:rPr>
              <a:t>A</a:t>
            </a:r>
            <a:r>
              <a:rPr sz="2070" b="1" spc="-10" dirty="0">
                <a:latin typeface="Arial"/>
                <a:cs typeface="Arial"/>
              </a:rPr>
              <a:t>vailability</a:t>
            </a:r>
            <a:r>
              <a:rPr sz="2070" b="1" spc="83" dirty="0">
                <a:latin typeface="Arial"/>
                <a:cs typeface="Arial"/>
              </a:rPr>
              <a:t> </a:t>
            </a:r>
            <a:r>
              <a:rPr sz="2070" b="1" spc="-10" dirty="0">
                <a:latin typeface="Arial"/>
                <a:cs typeface="Arial"/>
              </a:rPr>
              <a:t>of</a:t>
            </a:r>
            <a:r>
              <a:rPr sz="2070" b="1" spc="83" dirty="0">
                <a:latin typeface="Arial"/>
                <a:cs typeface="Arial"/>
              </a:rPr>
              <a:t> </a:t>
            </a:r>
            <a:r>
              <a:rPr sz="2070" b="1" spc="-16" dirty="0">
                <a:latin typeface="Arial"/>
                <a:cs typeface="Arial"/>
              </a:rPr>
              <a:t>machines</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pPr>
            <a:r>
              <a:rPr sz="2070" spc="-16" dirty="0">
                <a:latin typeface="Arial"/>
                <a:cs typeface="Arial"/>
              </a:rPr>
              <a:t>The</a:t>
            </a:r>
            <a:r>
              <a:rPr sz="2070" spc="72" dirty="0">
                <a:latin typeface="Arial"/>
                <a:cs typeface="Arial"/>
              </a:rPr>
              <a:t> </a:t>
            </a:r>
            <a:r>
              <a:rPr sz="2070" spc="-10" dirty="0">
                <a:latin typeface="Arial"/>
                <a:cs typeface="Arial"/>
              </a:rPr>
              <a:t>interval</a:t>
            </a:r>
            <a:r>
              <a:rPr sz="2070" spc="72" dirty="0">
                <a:latin typeface="Arial"/>
                <a:cs typeface="Arial"/>
              </a:rPr>
              <a:t> </a:t>
            </a:r>
            <a:r>
              <a:rPr sz="2070" spc="-16" dirty="0">
                <a:latin typeface="Arial"/>
                <a:cs typeface="Arial"/>
              </a:rPr>
              <a:t>between</a:t>
            </a:r>
            <a:r>
              <a:rPr sz="2070" spc="72" dirty="0">
                <a:latin typeface="Arial"/>
                <a:cs typeface="Arial"/>
              </a:rPr>
              <a:t> </a:t>
            </a:r>
            <a:r>
              <a:rPr sz="2070" spc="-10" dirty="0">
                <a:latin typeface="Arial"/>
                <a:cs typeface="Arial"/>
              </a:rPr>
              <a:t>failures</a:t>
            </a:r>
            <a:r>
              <a:rPr sz="2070" spc="72" dirty="0">
                <a:latin typeface="Arial"/>
                <a:cs typeface="Arial"/>
              </a:rPr>
              <a:t> </a:t>
            </a:r>
            <a:r>
              <a:rPr sz="2070" spc="-16" dirty="0">
                <a:latin typeface="Arial"/>
                <a:cs typeface="Arial"/>
              </a:rPr>
              <a:t>(MTBF</a:t>
            </a:r>
            <a:r>
              <a:rPr sz="2070" spc="72" dirty="0">
                <a:latin typeface="Arial"/>
                <a:cs typeface="Arial"/>
              </a:rPr>
              <a:t> </a:t>
            </a:r>
            <a:r>
              <a:rPr sz="2070" spc="-16" dirty="0">
                <a:latin typeface="Arial"/>
                <a:cs typeface="Arial"/>
              </a:rPr>
              <a:t>Mean</a:t>
            </a:r>
            <a:r>
              <a:rPr sz="2070" spc="72" dirty="0">
                <a:latin typeface="Arial"/>
                <a:cs typeface="Arial"/>
              </a:rPr>
              <a:t> </a:t>
            </a:r>
            <a:r>
              <a:rPr sz="2070" spc="-93" dirty="0">
                <a:latin typeface="Arial"/>
                <a:cs typeface="Arial"/>
              </a:rPr>
              <a:t>T</a:t>
            </a:r>
            <a:r>
              <a:rPr sz="2070" spc="-16" dirty="0">
                <a:latin typeface="Arial"/>
                <a:cs typeface="Arial"/>
              </a:rPr>
              <a:t>ime</a:t>
            </a:r>
            <a:r>
              <a:rPr sz="2070" spc="72" dirty="0">
                <a:latin typeface="Arial"/>
                <a:cs typeface="Arial"/>
              </a:rPr>
              <a:t> </a:t>
            </a:r>
            <a:r>
              <a:rPr sz="2070" spc="-16" dirty="0">
                <a:latin typeface="Arial"/>
                <a:cs typeface="Arial"/>
              </a:rPr>
              <a:t>Between</a:t>
            </a:r>
            <a:r>
              <a:rPr sz="2070" spc="72" dirty="0">
                <a:latin typeface="Arial"/>
                <a:cs typeface="Arial"/>
              </a:rPr>
              <a:t> </a:t>
            </a:r>
            <a:r>
              <a:rPr sz="2070" spc="-10" dirty="0">
                <a:latin typeface="Arial"/>
                <a:cs typeface="Arial"/>
              </a:rPr>
              <a:t>Failures)</a:t>
            </a:r>
            <a:r>
              <a:rPr sz="2070" spc="72" dirty="0">
                <a:latin typeface="Arial"/>
                <a:cs typeface="Arial"/>
              </a:rPr>
              <a:t> </a:t>
            </a:r>
            <a:r>
              <a:rPr sz="2070" spc="-16" dirty="0">
                <a:latin typeface="Arial"/>
                <a:cs typeface="Arial"/>
              </a:rPr>
              <a:t>and</a:t>
            </a:r>
            <a:r>
              <a:rPr sz="2070" spc="72" dirty="0">
                <a:latin typeface="Arial"/>
                <a:cs typeface="Arial"/>
              </a:rPr>
              <a:t> </a:t>
            </a:r>
            <a:r>
              <a:rPr sz="2070" spc="-10" dirty="0">
                <a:latin typeface="Arial"/>
                <a:cs typeface="Arial"/>
              </a:rPr>
              <a:t>the duration</a:t>
            </a:r>
            <a:r>
              <a:rPr sz="2070" spc="-5" dirty="0">
                <a:latin typeface="Arial"/>
                <a:cs typeface="Arial"/>
              </a:rPr>
              <a:t> </a:t>
            </a:r>
            <a:r>
              <a:rPr sz="2070" spc="-16" dirty="0">
                <a:latin typeface="Arial"/>
                <a:cs typeface="Arial"/>
              </a:rPr>
              <a:t>(MTTR:</a:t>
            </a:r>
            <a:r>
              <a:rPr sz="2070" spc="-5" dirty="0">
                <a:latin typeface="Arial"/>
                <a:cs typeface="Arial"/>
              </a:rPr>
              <a:t> </a:t>
            </a:r>
            <a:r>
              <a:rPr sz="2070" spc="-16" dirty="0">
                <a:latin typeface="Arial"/>
                <a:cs typeface="Arial"/>
              </a:rPr>
              <a:t>Mean</a:t>
            </a:r>
            <a:r>
              <a:rPr sz="2070" spc="-5" dirty="0">
                <a:latin typeface="Arial"/>
                <a:cs typeface="Arial"/>
              </a:rPr>
              <a:t> </a:t>
            </a:r>
            <a:r>
              <a:rPr sz="2070" spc="-93" dirty="0">
                <a:latin typeface="Arial"/>
                <a:cs typeface="Arial"/>
              </a:rPr>
              <a:t>T</a:t>
            </a:r>
            <a:r>
              <a:rPr sz="2070" spc="-16" dirty="0">
                <a:latin typeface="Arial"/>
                <a:cs typeface="Arial"/>
              </a:rPr>
              <a:t>ime</a:t>
            </a:r>
            <a:r>
              <a:rPr sz="2070" spc="-5" dirty="0">
                <a:latin typeface="Arial"/>
                <a:cs typeface="Arial"/>
              </a:rPr>
              <a:t> </a:t>
            </a:r>
            <a:r>
              <a:rPr sz="2070" spc="-243" dirty="0">
                <a:latin typeface="Arial"/>
                <a:cs typeface="Arial"/>
              </a:rPr>
              <a:t>T</a:t>
            </a:r>
            <a:r>
              <a:rPr sz="2070" spc="-16" dirty="0">
                <a:latin typeface="Arial"/>
                <a:cs typeface="Arial"/>
              </a:rPr>
              <a:t>o</a:t>
            </a:r>
            <a:r>
              <a:rPr sz="2070" spc="-5" dirty="0">
                <a:latin typeface="Arial"/>
                <a:cs typeface="Arial"/>
              </a:rPr>
              <a:t> </a:t>
            </a:r>
            <a:r>
              <a:rPr sz="2070" spc="-10" dirty="0">
                <a:latin typeface="Arial"/>
                <a:cs typeface="Arial"/>
              </a:rPr>
              <a:t>Repair)</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failures</a:t>
            </a:r>
            <a:r>
              <a:rPr sz="2070" spc="-5" dirty="0">
                <a:latin typeface="Arial"/>
                <a:cs typeface="Arial"/>
              </a:rPr>
              <a:t> </a:t>
            </a:r>
            <a:r>
              <a:rPr sz="2070" spc="-10" dirty="0">
                <a:latin typeface="Arial"/>
                <a:cs typeface="Arial"/>
              </a:rPr>
              <a:t>are</a:t>
            </a:r>
            <a:r>
              <a:rPr sz="2070" spc="-5" dirty="0">
                <a:latin typeface="Arial"/>
                <a:cs typeface="Arial"/>
              </a:rPr>
              <a:t> </a:t>
            </a:r>
            <a:r>
              <a:rPr sz="2070" spc="-16" dirty="0">
                <a:latin typeface="Arial"/>
                <a:cs typeface="Arial"/>
              </a:rPr>
              <a:t>random</a:t>
            </a:r>
            <a:r>
              <a:rPr sz="2070" spc="-5" dirty="0">
                <a:latin typeface="Arial"/>
                <a:cs typeface="Arial"/>
              </a:rPr>
              <a:t> </a:t>
            </a:r>
            <a:r>
              <a:rPr sz="2070" spc="-16" dirty="0">
                <a:latin typeface="Arial"/>
                <a:cs typeface="Arial"/>
              </a:rPr>
              <a:t>numbers</a:t>
            </a:r>
            <a:r>
              <a:rPr sz="2070" spc="-5" dirty="0">
                <a:latin typeface="Arial"/>
                <a:cs typeface="Arial"/>
              </a:rPr>
              <a:t> </a:t>
            </a:r>
            <a:r>
              <a:rPr sz="2070" spc="-16" dirty="0">
                <a:latin typeface="Arial"/>
                <a:cs typeface="Arial"/>
              </a:rPr>
              <a:t>which</a:t>
            </a:r>
            <a:r>
              <a:rPr sz="2070" spc="-5" dirty="0">
                <a:latin typeface="Arial"/>
                <a:cs typeface="Arial"/>
              </a:rPr>
              <a:t> </a:t>
            </a:r>
            <a:r>
              <a:rPr sz="2070" spc="-10" dirty="0">
                <a:latin typeface="Arial"/>
                <a:cs typeface="Arial"/>
              </a:rPr>
              <a:t>are distributed</a:t>
            </a:r>
            <a:r>
              <a:rPr sz="2070" spc="36" dirty="0">
                <a:latin typeface="Arial"/>
                <a:cs typeface="Arial"/>
              </a:rPr>
              <a:t> </a:t>
            </a:r>
            <a:r>
              <a:rPr sz="2070" spc="-10" dirty="0">
                <a:latin typeface="Arial"/>
                <a:cs typeface="Arial"/>
              </a:rPr>
              <a:t>according</a:t>
            </a:r>
            <a:r>
              <a:rPr sz="2070" spc="36" dirty="0">
                <a:latin typeface="Arial"/>
                <a:cs typeface="Arial"/>
              </a:rPr>
              <a:t> </a:t>
            </a:r>
            <a:r>
              <a:rPr sz="2070" spc="-10" dirty="0">
                <a:latin typeface="Arial"/>
                <a:cs typeface="Arial"/>
              </a:rPr>
              <a:t>to</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certain</a:t>
            </a:r>
            <a:r>
              <a:rPr sz="2070" spc="36" dirty="0">
                <a:latin typeface="Arial"/>
                <a:cs typeface="Arial"/>
              </a:rPr>
              <a:t> </a:t>
            </a:r>
            <a:r>
              <a:rPr sz="2070" spc="-10" dirty="0">
                <a:latin typeface="Arial"/>
                <a:cs typeface="Arial"/>
              </a:rPr>
              <a:t>statistical</a:t>
            </a:r>
            <a:r>
              <a:rPr sz="2070" spc="36" dirty="0">
                <a:latin typeface="Arial"/>
                <a:cs typeface="Arial"/>
              </a:rPr>
              <a:t> </a:t>
            </a:r>
            <a:r>
              <a:rPr sz="2070" spc="-10" dirty="0">
                <a:latin typeface="Arial"/>
                <a:cs typeface="Arial"/>
              </a:rPr>
              <a:t>distribution.</a:t>
            </a:r>
            <a:endParaRPr sz="2070" dirty="0">
              <a:latin typeface="Arial"/>
              <a:cs typeface="Arial"/>
            </a:endParaRPr>
          </a:p>
          <a:p>
            <a:pPr marL="13143">
              <a:spcBef>
                <a:spcPts val="569"/>
              </a:spcBef>
            </a:pPr>
            <a:r>
              <a:rPr sz="2070" spc="-16" dirty="0">
                <a:latin typeface="Arial"/>
                <a:cs typeface="Arial"/>
              </a:rPr>
              <a:t>The</a:t>
            </a:r>
            <a:r>
              <a:rPr sz="2070" spc="72" dirty="0">
                <a:latin typeface="Arial"/>
                <a:cs typeface="Arial"/>
              </a:rPr>
              <a:t> </a:t>
            </a:r>
            <a:r>
              <a:rPr sz="2070" spc="-10" dirty="0">
                <a:latin typeface="Arial"/>
                <a:cs typeface="Arial"/>
              </a:rPr>
              <a:t>availability</a:t>
            </a:r>
            <a:r>
              <a:rPr sz="2070" spc="72" dirty="0">
                <a:latin typeface="Arial"/>
                <a:cs typeface="Arial"/>
              </a:rPr>
              <a:t> </a:t>
            </a:r>
            <a:r>
              <a:rPr sz="2070" spc="-10" dirty="0">
                <a:latin typeface="Arial"/>
                <a:cs typeface="Arial"/>
              </a:rPr>
              <a:t>is</a:t>
            </a:r>
            <a:r>
              <a:rPr sz="2070" spc="72" dirty="0">
                <a:latin typeface="Arial"/>
                <a:cs typeface="Arial"/>
              </a:rPr>
              <a:t> </a:t>
            </a:r>
            <a:r>
              <a:rPr sz="2070" spc="-16" dirty="0">
                <a:latin typeface="Arial"/>
                <a:cs typeface="Arial"/>
              </a:rPr>
              <a:t>measured</a:t>
            </a:r>
            <a:r>
              <a:rPr sz="2070" spc="72" dirty="0">
                <a:latin typeface="Arial"/>
                <a:cs typeface="Arial"/>
              </a:rPr>
              <a:t> </a:t>
            </a:r>
            <a:r>
              <a:rPr sz="2070" spc="-10" dirty="0">
                <a:latin typeface="Arial"/>
                <a:cs typeface="Arial"/>
              </a:rPr>
              <a:t>in</a:t>
            </a:r>
            <a:r>
              <a:rPr sz="2070" spc="72" dirty="0">
                <a:latin typeface="Arial"/>
                <a:cs typeface="Arial"/>
              </a:rPr>
              <a:t> </a:t>
            </a:r>
            <a:r>
              <a:rPr sz="2070" spc="-16" dirty="0">
                <a:latin typeface="Arial"/>
                <a:cs typeface="Arial"/>
              </a:rPr>
              <a:t>%:</a:t>
            </a:r>
            <a:endParaRPr sz="2070" dirty="0">
              <a:latin typeface="Arial"/>
              <a:cs typeface="Arial"/>
            </a:endParaRPr>
          </a:p>
          <a:p>
            <a:pPr marL="13143">
              <a:spcBef>
                <a:spcPts val="605"/>
              </a:spcBef>
            </a:pPr>
            <a:r>
              <a:rPr sz="2070" b="1" spc="-171" dirty="0">
                <a:latin typeface="Arial"/>
                <a:cs typeface="Arial"/>
              </a:rPr>
              <a:t>A</a:t>
            </a:r>
            <a:r>
              <a:rPr sz="2070" b="1" spc="-16" dirty="0">
                <a:latin typeface="Arial"/>
                <a:cs typeface="Arial"/>
              </a:rPr>
              <a:t>V</a:t>
            </a:r>
            <a:r>
              <a:rPr sz="2070" b="1" spc="52" dirty="0">
                <a:latin typeface="Arial"/>
                <a:cs typeface="Arial"/>
              </a:rPr>
              <a:t> </a:t>
            </a:r>
            <a:r>
              <a:rPr sz="2070" b="1" spc="-16" dirty="0">
                <a:latin typeface="Arial"/>
                <a:cs typeface="Arial"/>
              </a:rPr>
              <a:t>=</a:t>
            </a:r>
            <a:r>
              <a:rPr sz="2070" b="1" spc="52" dirty="0">
                <a:latin typeface="Arial"/>
                <a:cs typeface="Arial"/>
              </a:rPr>
              <a:t> </a:t>
            </a:r>
            <a:r>
              <a:rPr sz="2070" b="1" spc="-10" dirty="0">
                <a:latin typeface="Arial"/>
                <a:cs typeface="Arial"/>
              </a:rPr>
              <a:t>(100</a:t>
            </a:r>
            <a:r>
              <a:rPr sz="2070" b="1" spc="52" dirty="0">
                <a:latin typeface="Arial"/>
                <a:cs typeface="Arial"/>
              </a:rPr>
              <a:t> </a:t>
            </a:r>
            <a:r>
              <a:rPr sz="2070" b="1" spc="-10" dirty="0">
                <a:latin typeface="Arial"/>
                <a:cs typeface="Arial"/>
              </a:rPr>
              <a:t>*</a:t>
            </a:r>
            <a:r>
              <a:rPr sz="2070" b="1" spc="52" dirty="0">
                <a:latin typeface="Arial"/>
                <a:cs typeface="Arial"/>
              </a:rPr>
              <a:t> </a:t>
            </a:r>
            <a:r>
              <a:rPr sz="2070" b="1" spc="-16" dirty="0">
                <a:latin typeface="Arial"/>
                <a:cs typeface="Arial"/>
              </a:rPr>
              <a:t>MTBF)/</a:t>
            </a:r>
            <a:r>
              <a:rPr sz="2070" b="1" spc="52" dirty="0">
                <a:latin typeface="Arial"/>
                <a:cs typeface="Arial"/>
              </a:rPr>
              <a:t> </a:t>
            </a:r>
            <a:r>
              <a:rPr sz="2070" b="1" spc="-16" dirty="0">
                <a:latin typeface="Arial"/>
                <a:cs typeface="Arial"/>
              </a:rPr>
              <a:t>(MTBF</a:t>
            </a:r>
            <a:r>
              <a:rPr sz="2070" b="1" spc="52" dirty="0">
                <a:latin typeface="Arial"/>
                <a:cs typeface="Arial"/>
              </a:rPr>
              <a:t> </a:t>
            </a:r>
            <a:r>
              <a:rPr sz="2070" b="1" spc="-16" dirty="0">
                <a:latin typeface="Arial"/>
                <a:cs typeface="Arial"/>
              </a:rPr>
              <a:t>+</a:t>
            </a:r>
            <a:r>
              <a:rPr sz="2070" b="1" spc="52" dirty="0">
                <a:latin typeface="Arial"/>
                <a:cs typeface="Arial"/>
              </a:rPr>
              <a:t> </a:t>
            </a:r>
            <a:r>
              <a:rPr sz="2070" b="1" spc="-16" dirty="0">
                <a:latin typeface="Arial"/>
                <a:cs typeface="Arial"/>
              </a:rPr>
              <a:t>MTTR)</a:t>
            </a:r>
            <a:r>
              <a:rPr sz="2070" b="1" spc="52" dirty="0">
                <a:latin typeface="Arial"/>
                <a:cs typeface="Arial"/>
              </a:rPr>
              <a:t> </a:t>
            </a:r>
            <a:r>
              <a:rPr sz="2070" b="1" spc="-16" dirty="0">
                <a:latin typeface="Arial"/>
                <a:cs typeface="Arial"/>
              </a:rPr>
              <a:t>=</a:t>
            </a:r>
            <a:r>
              <a:rPr sz="2070" b="1" spc="52" dirty="0">
                <a:latin typeface="Arial"/>
                <a:cs typeface="Arial"/>
              </a:rPr>
              <a:t> </a:t>
            </a:r>
            <a:r>
              <a:rPr sz="2070" b="1" spc="-16" dirty="0">
                <a:latin typeface="Arial"/>
                <a:cs typeface="Arial"/>
              </a:rPr>
              <a:t>80%</a:t>
            </a:r>
            <a:endParaRPr sz="2070" dirty="0">
              <a:latin typeface="Arial"/>
              <a:cs typeface="Arial"/>
            </a:endParaRPr>
          </a:p>
          <a:p>
            <a:pPr marL="13143" marR="392325">
              <a:lnSpc>
                <a:spcPts val="2266"/>
              </a:lnSpc>
              <a:spcBef>
                <a:spcPts val="864"/>
              </a:spcBef>
            </a:pPr>
            <a:r>
              <a:rPr sz="2070" spc="-10" dirty="0">
                <a:latin typeface="Arial"/>
                <a:cs typeface="Arial"/>
              </a:rPr>
              <a:t>Occasionally</a:t>
            </a:r>
            <a:r>
              <a:rPr sz="2070" spc="41" dirty="0">
                <a:latin typeface="Arial"/>
                <a:cs typeface="Arial"/>
              </a:rPr>
              <a:t> </a:t>
            </a:r>
            <a:r>
              <a:rPr sz="2070" spc="-10" dirty="0">
                <a:latin typeface="Arial"/>
                <a:cs typeface="Arial"/>
              </a:rPr>
              <a:t>(not</a:t>
            </a:r>
            <a:r>
              <a:rPr sz="2070" spc="41" dirty="0">
                <a:latin typeface="Arial"/>
                <a:cs typeface="Arial"/>
              </a:rPr>
              <a:t> </a:t>
            </a:r>
            <a:r>
              <a:rPr sz="2070" spc="-10" dirty="0">
                <a:latin typeface="Arial"/>
                <a:cs typeface="Arial"/>
              </a:rPr>
              <a:t>in</a:t>
            </a:r>
            <a:r>
              <a:rPr sz="2070" spc="41" dirty="0">
                <a:latin typeface="Arial"/>
                <a:cs typeface="Arial"/>
              </a:rPr>
              <a:t> </a:t>
            </a:r>
            <a:r>
              <a:rPr sz="2070" spc="-10" dirty="0">
                <a:latin typeface="Arial"/>
                <a:cs typeface="Arial"/>
              </a:rPr>
              <a:t>Plant</a:t>
            </a:r>
            <a:r>
              <a:rPr sz="2070" spc="41" dirty="0">
                <a:latin typeface="Arial"/>
                <a:cs typeface="Arial"/>
              </a:rPr>
              <a:t> </a:t>
            </a:r>
            <a:r>
              <a:rPr sz="2070" spc="-10" dirty="0">
                <a:latin typeface="Arial"/>
                <a:cs typeface="Arial"/>
              </a:rPr>
              <a:t>Simulation)</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value</a:t>
            </a:r>
            <a:r>
              <a:rPr sz="2070" spc="41" dirty="0">
                <a:latin typeface="Arial"/>
                <a:cs typeface="Arial"/>
              </a:rPr>
              <a:t> </a:t>
            </a:r>
            <a:r>
              <a:rPr sz="2070" spc="-16" dirty="0">
                <a:latin typeface="Arial"/>
                <a:cs typeface="Arial"/>
              </a:rPr>
              <a:t>MTTF</a:t>
            </a:r>
            <a:r>
              <a:rPr sz="2070" spc="41" dirty="0">
                <a:latin typeface="Arial"/>
                <a:cs typeface="Arial"/>
              </a:rPr>
              <a:t> </a:t>
            </a:r>
            <a:r>
              <a:rPr sz="2070" spc="-16" dirty="0">
                <a:latin typeface="Arial"/>
                <a:cs typeface="Arial"/>
              </a:rPr>
              <a:t>(Mean</a:t>
            </a:r>
            <a:r>
              <a:rPr sz="2070" spc="41" dirty="0">
                <a:latin typeface="Arial"/>
                <a:cs typeface="Arial"/>
              </a:rPr>
              <a:t> </a:t>
            </a:r>
            <a:r>
              <a:rPr sz="2070" spc="-93" dirty="0">
                <a:latin typeface="Arial"/>
                <a:cs typeface="Arial"/>
              </a:rPr>
              <a:t>T</a:t>
            </a:r>
            <a:r>
              <a:rPr sz="2070" spc="-16" dirty="0">
                <a:latin typeface="Arial"/>
                <a:cs typeface="Arial"/>
              </a:rPr>
              <a:t>ime</a:t>
            </a:r>
            <a:r>
              <a:rPr sz="2070" spc="41" dirty="0">
                <a:latin typeface="Arial"/>
                <a:cs typeface="Arial"/>
              </a:rPr>
              <a:t> </a:t>
            </a:r>
            <a:r>
              <a:rPr sz="2070" spc="-243" dirty="0">
                <a:latin typeface="Arial"/>
                <a:cs typeface="Arial"/>
              </a:rPr>
              <a:t>T</a:t>
            </a:r>
            <a:r>
              <a:rPr sz="2070" spc="-16" dirty="0">
                <a:latin typeface="Arial"/>
                <a:cs typeface="Arial"/>
              </a:rPr>
              <a:t>o</a:t>
            </a:r>
            <a:r>
              <a:rPr sz="2070" spc="41" dirty="0">
                <a:latin typeface="Arial"/>
                <a:cs typeface="Arial"/>
              </a:rPr>
              <a:t> </a:t>
            </a:r>
            <a:r>
              <a:rPr sz="2070" spc="-10" dirty="0">
                <a:latin typeface="Arial"/>
                <a:cs typeface="Arial"/>
              </a:rPr>
              <a:t>Failure) is</a:t>
            </a:r>
            <a:r>
              <a:rPr sz="2070" spc="109" dirty="0">
                <a:latin typeface="Arial"/>
                <a:cs typeface="Arial"/>
              </a:rPr>
              <a:t> </a:t>
            </a:r>
            <a:r>
              <a:rPr sz="2070" spc="-10" dirty="0">
                <a:latin typeface="Arial"/>
                <a:cs typeface="Arial"/>
              </a:rPr>
              <a:t>used:</a:t>
            </a:r>
            <a:endParaRPr sz="2070" dirty="0">
              <a:latin typeface="Arial"/>
              <a:cs typeface="Arial"/>
            </a:endParaRPr>
          </a:p>
          <a:p>
            <a:pPr marL="13143">
              <a:spcBef>
                <a:spcPts val="569"/>
              </a:spcBef>
            </a:pPr>
            <a:r>
              <a:rPr sz="2070" spc="-16" dirty="0">
                <a:latin typeface="Arial"/>
                <a:cs typeface="Arial"/>
              </a:rPr>
              <a:t>MTTF</a:t>
            </a:r>
            <a:r>
              <a:rPr sz="2070" spc="83" dirty="0">
                <a:latin typeface="Arial"/>
                <a:cs typeface="Arial"/>
              </a:rPr>
              <a:t> </a:t>
            </a:r>
            <a:r>
              <a:rPr sz="2070" spc="-16" dirty="0">
                <a:latin typeface="Arial"/>
                <a:cs typeface="Arial"/>
              </a:rPr>
              <a:t>=</a:t>
            </a:r>
            <a:r>
              <a:rPr sz="2070" spc="88" dirty="0">
                <a:latin typeface="Arial"/>
                <a:cs typeface="Arial"/>
              </a:rPr>
              <a:t> </a:t>
            </a:r>
            <a:r>
              <a:rPr sz="2070" spc="-16" dirty="0">
                <a:latin typeface="Arial"/>
                <a:cs typeface="Arial"/>
              </a:rPr>
              <a:t>MTBF</a:t>
            </a:r>
            <a:r>
              <a:rPr sz="2070" spc="83" dirty="0">
                <a:latin typeface="Arial"/>
                <a:cs typeface="Arial"/>
              </a:rPr>
              <a:t> </a:t>
            </a:r>
            <a:r>
              <a:rPr sz="2070" spc="-16" dirty="0">
                <a:latin typeface="Arial"/>
                <a:cs typeface="Arial"/>
              </a:rPr>
              <a:t>+</a:t>
            </a:r>
            <a:r>
              <a:rPr sz="2070" spc="88" dirty="0">
                <a:latin typeface="Arial"/>
                <a:cs typeface="Arial"/>
              </a:rPr>
              <a:t> </a:t>
            </a:r>
            <a:r>
              <a:rPr sz="2070" spc="-16" dirty="0">
                <a:latin typeface="Arial"/>
                <a:cs typeface="Arial"/>
              </a:rPr>
              <a:t>MTTR</a:t>
            </a:r>
            <a:endParaRPr sz="2070" dirty="0">
              <a:latin typeface="Arial"/>
              <a:cs typeface="Aria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4" y="974192"/>
            <a:ext cx="9506720" cy="4871077"/>
          </a:xfrm>
          <a:prstGeom prst="rect">
            <a:avLst/>
          </a:prstGeom>
        </p:spPr>
        <p:txBody>
          <a:bodyPr vert="horz" wrap="square" lIns="0" tIns="0" rIns="0" bIns="0" rtlCol="0">
            <a:spAutoFit/>
          </a:bodyPr>
          <a:lstStyle/>
          <a:p>
            <a:pPr marL="13143"/>
            <a:r>
              <a:rPr sz="2070" b="1" spc="-16" dirty="0">
                <a:latin typeface="Arial"/>
                <a:cs typeface="Arial"/>
              </a:rPr>
              <a:t>How</a:t>
            </a:r>
            <a:r>
              <a:rPr sz="2070" b="1" spc="47" dirty="0">
                <a:latin typeface="Arial"/>
                <a:cs typeface="Arial"/>
              </a:rPr>
              <a:t> </a:t>
            </a:r>
            <a:r>
              <a:rPr sz="2070" b="1" spc="-10" dirty="0">
                <a:latin typeface="Arial"/>
                <a:cs typeface="Arial"/>
              </a:rPr>
              <a:t>are</a:t>
            </a:r>
            <a:r>
              <a:rPr sz="2070" b="1" spc="47" dirty="0">
                <a:latin typeface="Arial"/>
                <a:cs typeface="Arial"/>
              </a:rPr>
              <a:t> </a:t>
            </a:r>
            <a:r>
              <a:rPr sz="2070" b="1" spc="-16" dirty="0">
                <a:latin typeface="Arial"/>
                <a:cs typeface="Arial"/>
              </a:rPr>
              <a:t>Random</a:t>
            </a:r>
            <a:r>
              <a:rPr sz="2070" b="1" spc="47" dirty="0">
                <a:latin typeface="Arial"/>
                <a:cs typeface="Arial"/>
              </a:rPr>
              <a:t> </a:t>
            </a:r>
            <a:r>
              <a:rPr sz="2070" b="1" spc="-16" dirty="0">
                <a:latin typeface="Arial"/>
                <a:cs typeface="Arial"/>
              </a:rPr>
              <a:t>Number</a:t>
            </a:r>
            <a:r>
              <a:rPr sz="2070" b="1" spc="47" dirty="0">
                <a:latin typeface="Arial"/>
                <a:cs typeface="Arial"/>
              </a:rPr>
              <a:t> </a:t>
            </a:r>
            <a:r>
              <a:rPr sz="2070" b="1" spc="-16" dirty="0">
                <a:latin typeface="Arial"/>
                <a:cs typeface="Arial"/>
              </a:rPr>
              <a:t>Streams</a:t>
            </a:r>
            <a:r>
              <a:rPr sz="2070" b="1" spc="47" dirty="0">
                <a:latin typeface="Arial"/>
                <a:cs typeface="Arial"/>
              </a:rPr>
              <a:t> </a:t>
            </a:r>
            <a:r>
              <a:rPr sz="2070" b="1" spc="-16" dirty="0">
                <a:latin typeface="Arial"/>
                <a:cs typeface="Arial"/>
              </a:rPr>
              <a:t>Accessed</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521786">
              <a:lnSpc>
                <a:spcPts val="2266"/>
              </a:lnSpc>
            </a:pPr>
            <a:r>
              <a:rPr sz="2070" spc="-10" dirty="0">
                <a:latin typeface="Arial"/>
                <a:cs typeface="Arial"/>
              </a:rPr>
              <a:t>Plant</a:t>
            </a:r>
            <a:r>
              <a:rPr sz="2070" spc="57" dirty="0">
                <a:latin typeface="Arial"/>
                <a:cs typeface="Arial"/>
              </a:rPr>
              <a:t> </a:t>
            </a:r>
            <a:r>
              <a:rPr sz="2070" spc="-10" dirty="0">
                <a:latin typeface="Arial"/>
                <a:cs typeface="Arial"/>
              </a:rPr>
              <a:t>Simulation</a:t>
            </a:r>
            <a:r>
              <a:rPr sz="2070" spc="57" dirty="0">
                <a:latin typeface="Arial"/>
                <a:cs typeface="Arial"/>
              </a:rPr>
              <a:t> </a:t>
            </a:r>
            <a:r>
              <a:rPr sz="2070" spc="-16" dirty="0">
                <a:latin typeface="Arial"/>
                <a:cs typeface="Arial"/>
              </a:rPr>
              <a:t>now</a:t>
            </a:r>
            <a:r>
              <a:rPr sz="2070" spc="57" dirty="0">
                <a:latin typeface="Arial"/>
                <a:cs typeface="Arial"/>
              </a:rPr>
              <a:t> </a:t>
            </a:r>
            <a:r>
              <a:rPr sz="2070" spc="-10" dirty="0">
                <a:latin typeface="Arial"/>
                <a:cs typeface="Arial"/>
              </a:rPr>
              <a:t>automatically</a:t>
            </a:r>
            <a:r>
              <a:rPr sz="2070" spc="57" dirty="0">
                <a:latin typeface="Arial"/>
                <a:cs typeface="Arial"/>
              </a:rPr>
              <a:t> </a:t>
            </a:r>
            <a:r>
              <a:rPr sz="2070" spc="-16" dirty="0">
                <a:latin typeface="Arial"/>
                <a:cs typeface="Arial"/>
              </a:rPr>
              <a:t>uses</a:t>
            </a:r>
            <a:r>
              <a:rPr sz="2070" spc="57" dirty="0">
                <a:latin typeface="Arial"/>
                <a:cs typeface="Arial"/>
              </a:rPr>
              <a:t> </a:t>
            </a:r>
            <a:r>
              <a:rPr sz="2070" spc="-16" dirty="0">
                <a:latin typeface="Arial"/>
                <a:cs typeface="Arial"/>
              </a:rPr>
              <a:t>a</a:t>
            </a:r>
            <a:r>
              <a:rPr sz="2070" spc="57" dirty="0">
                <a:latin typeface="Arial"/>
                <a:cs typeface="Arial"/>
              </a:rPr>
              <a:t> </a:t>
            </a:r>
            <a:r>
              <a:rPr sz="2070" spc="-10" dirty="0">
                <a:latin typeface="Arial"/>
                <a:cs typeface="Arial"/>
              </a:rPr>
              <a:t>dedicated</a:t>
            </a:r>
            <a:r>
              <a:rPr sz="2070" spc="57" dirty="0">
                <a:latin typeface="Arial"/>
                <a:cs typeface="Arial"/>
              </a:rPr>
              <a:t> </a:t>
            </a:r>
            <a:r>
              <a:rPr sz="2070" spc="-16" dirty="0">
                <a:latin typeface="Arial"/>
                <a:cs typeface="Arial"/>
              </a:rPr>
              <a:t>random</a:t>
            </a:r>
            <a:r>
              <a:rPr sz="2070" spc="57" dirty="0">
                <a:latin typeface="Arial"/>
                <a:cs typeface="Arial"/>
              </a:rPr>
              <a:t> </a:t>
            </a:r>
            <a:r>
              <a:rPr sz="2070" spc="-16" dirty="0">
                <a:latin typeface="Arial"/>
                <a:cs typeface="Arial"/>
              </a:rPr>
              <a:t>number</a:t>
            </a:r>
            <a:r>
              <a:rPr sz="2070" spc="57" dirty="0">
                <a:latin typeface="Arial"/>
                <a:cs typeface="Arial"/>
              </a:rPr>
              <a:t> </a:t>
            </a:r>
            <a:r>
              <a:rPr sz="2070" spc="-16" dirty="0">
                <a:latin typeface="Arial"/>
                <a:cs typeface="Arial"/>
              </a:rPr>
              <a:t>stream</a:t>
            </a:r>
            <a:r>
              <a:rPr sz="2070" spc="-10" dirty="0">
                <a:latin typeface="Arial"/>
                <a:cs typeface="Arial"/>
              </a:rPr>
              <a:t> for</a:t>
            </a:r>
            <a:r>
              <a:rPr sz="2070" spc="78" dirty="0">
                <a:latin typeface="Arial"/>
                <a:cs typeface="Arial"/>
              </a:rPr>
              <a:t> </a:t>
            </a:r>
            <a:r>
              <a:rPr sz="2070" spc="-16" dirty="0">
                <a:latin typeface="Arial"/>
                <a:cs typeface="Arial"/>
              </a:rPr>
              <a:t>each</a:t>
            </a:r>
            <a:r>
              <a:rPr sz="2070" spc="78" dirty="0">
                <a:latin typeface="Arial"/>
                <a:cs typeface="Arial"/>
              </a:rPr>
              <a:t> </a:t>
            </a:r>
            <a:r>
              <a:rPr sz="2070" spc="-10" dirty="0">
                <a:latin typeface="Arial"/>
                <a:cs typeface="Arial"/>
              </a:rPr>
              <a:t>material</a:t>
            </a:r>
            <a:r>
              <a:rPr sz="2070" spc="78" dirty="0">
                <a:latin typeface="Arial"/>
                <a:cs typeface="Arial"/>
              </a:rPr>
              <a:t> </a:t>
            </a:r>
            <a:r>
              <a:rPr sz="2070" spc="-10" dirty="0">
                <a:latin typeface="Arial"/>
                <a:cs typeface="Arial"/>
              </a:rPr>
              <a:t>flow</a:t>
            </a:r>
            <a:r>
              <a:rPr sz="2070" spc="78" dirty="0">
                <a:latin typeface="Arial"/>
                <a:cs typeface="Arial"/>
              </a:rPr>
              <a:t> </a:t>
            </a:r>
            <a:r>
              <a:rPr sz="2070" spc="-10" dirty="0">
                <a:latin typeface="Arial"/>
                <a:cs typeface="Arial"/>
              </a:rPr>
              <a:t>object.</a:t>
            </a:r>
            <a:endParaRPr sz="2070" dirty="0">
              <a:latin typeface="Arial"/>
              <a:cs typeface="Arial"/>
            </a:endParaRPr>
          </a:p>
          <a:p>
            <a:pPr marL="13143" marR="103832">
              <a:lnSpc>
                <a:spcPts val="2266"/>
              </a:lnSpc>
              <a:spcBef>
                <a:spcPts val="823"/>
              </a:spcBef>
            </a:pPr>
            <a:r>
              <a:rPr sz="2070" spc="-16" dirty="0">
                <a:latin typeface="Arial"/>
                <a:cs typeface="Arial"/>
              </a:rPr>
              <a:t>The</a:t>
            </a:r>
            <a:r>
              <a:rPr sz="2070" spc="5" dirty="0">
                <a:latin typeface="Arial"/>
                <a:cs typeface="Arial"/>
              </a:rPr>
              <a:t> </a:t>
            </a:r>
            <a:r>
              <a:rPr sz="2070" spc="-10" dirty="0">
                <a:latin typeface="Arial"/>
                <a:cs typeface="Arial"/>
              </a:rPr>
              <a:t>first</a:t>
            </a:r>
            <a:r>
              <a:rPr sz="2070" spc="5" dirty="0">
                <a:latin typeface="Arial"/>
                <a:cs typeface="Arial"/>
              </a:rPr>
              <a:t> </a:t>
            </a:r>
            <a:r>
              <a:rPr sz="2070" spc="-10" dirty="0">
                <a:latin typeface="Arial"/>
                <a:cs typeface="Arial"/>
              </a:rPr>
              <a:t>request</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the</a:t>
            </a:r>
            <a:r>
              <a:rPr sz="2070" spc="5" dirty="0">
                <a:latin typeface="Arial"/>
                <a:cs typeface="Arial"/>
              </a:rPr>
              <a:t> </a:t>
            </a:r>
            <a:r>
              <a:rPr sz="2070" spc="-16" dirty="0">
                <a:latin typeface="Arial"/>
                <a:cs typeface="Arial"/>
              </a:rPr>
              <a:t>stream</a:t>
            </a:r>
            <a:r>
              <a:rPr sz="2070" spc="5" dirty="0">
                <a:latin typeface="Arial"/>
                <a:cs typeface="Arial"/>
              </a:rPr>
              <a:t> </a:t>
            </a:r>
            <a:r>
              <a:rPr sz="2070" spc="-10" dirty="0">
                <a:latin typeface="Arial"/>
                <a:cs typeface="Arial"/>
              </a:rPr>
              <a:t>is</a:t>
            </a:r>
            <a:r>
              <a:rPr sz="2070" spc="5" dirty="0">
                <a:latin typeface="Arial"/>
                <a:cs typeface="Arial"/>
              </a:rPr>
              <a:t> </a:t>
            </a:r>
            <a:r>
              <a:rPr sz="2070" spc="-10" dirty="0">
                <a:latin typeface="Arial"/>
                <a:cs typeface="Arial"/>
              </a:rPr>
              <a:t>given</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first</a:t>
            </a:r>
            <a:r>
              <a:rPr sz="2070" spc="5" dirty="0">
                <a:latin typeface="Arial"/>
                <a:cs typeface="Arial"/>
              </a:rPr>
              <a:t> </a:t>
            </a:r>
            <a:r>
              <a:rPr sz="2070" spc="-16" dirty="0">
                <a:latin typeface="Arial"/>
                <a:cs typeface="Arial"/>
              </a:rPr>
              <a:t>number</a:t>
            </a:r>
            <a:r>
              <a:rPr sz="2070" spc="5" dirty="0">
                <a:latin typeface="Arial"/>
                <a:cs typeface="Arial"/>
              </a:rPr>
              <a:t> </a:t>
            </a:r>
            <a:r>
              <a:rPr sz="2070" spc="-10" dirty="0">
                <a:latin typeface="Arial"/>
                <a:cs typeface="Arial"/>
              </a:rPr>
              <a:t>in</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stream;</a:t>
            </a:r>
            <a:r>
              <a:rPr sz="2070" spc="16" dirty="0">
                <a:latin typeface="Arial"/>
                <a:cs typeface="Arial"/>
              </a:rPr>
              <a:t> </a:t>
            </a:r>
            <a:r>
              <a:rPr sz="2070" spc="-10" dirty="0">
                <a:latin typeface="Arial"/>
                <a:cs typeface="Arial"/>
              </a:rPr>
              <a:t>the</a:t>
            </a:r>
            <a:r>
              <a:rPr sz="2070" spc="5" dirty="0">
                <a:latin typeface="Arial"/>
                <a:cs typeface="Arial"/>
              </a:rPr>
              <a:t> </a:t>
            </a:r>
            <a:r>
              <a:rPr sz="2070" spc="-16" dirty="0">
                <a:latin typeface="Arial"/>
                <a:cs typeface="Arial"/>
              </a:rPr>
              <a:t>second</a:t>
            </a:r>
            <a:r>
              <a:rPr sz="2070" spc="-10" dirty="0">
                <a:latin typeface="Arial"/>
                <a:cs typeface="Arial"/>
              </a:rPr>
              <a:t> request</a:t>
            </a:r>
            <a:r>
              <a:rPr sz="2070" spc="36" dirty="0">
                <a:latin typeface="Arial"/>
                <a:cs typeface="Arial"/>
              </a:rPr>
              <a:t> </a:t>
            </a:r>
            <a:r>
              <a:rPr sz="2070" spc="-10" dirty="0">
                <a:latin typeface="Arial"/>
                <a:cs typeface="Arial"/>
              </a:rPr>
              <a:t>gets</a:t>
            </a:r>
            <a:r>
              <a:rPr sz="2070" spc="36" dirty="0">
                <a:latin typeface="Arial"/>
                <a:cs typeface="Arial"/>
              </a:rPr>
              <a:t> </a:t>
            </a:r>
            <a:r>
              <a:rPr sz="2070" spc="-10" dirty="0">
                <a:latin typeface="Arial"/>
                <a:cs typeface="Arial"/>
              </a:rPr>
              <a:t>the</a:t>
            </a:r>
            <a:r>
              <a:rPr sz="2070" spc="36" dirty="0">
                <a:latin typeface="Arial"/>
                <a:cs typeface="Arial"/>
              </a:rPr>
              <a:t> </a:t>
            </a:r>
            <a:r>
              <a:rPr sz="2070" spc="-16" dirty="0">
                <a:latin typeface="Arial"/>
                <a:cs typeface="Arial"/>
              </a:rPr>
              <a:t>second</a:t>
            </a:r>
            <a:r>
              <a:rPr sz="2070" spc="36" dirty="0">
                <a:latin typeface="Arial"/>
                <a:cs typeface="Arial"/>
              </a:rPr>
              <a:t> </a:t>
            </a:r>
            <a:r>
              <a:rPr sz="2070" spc="-16" dirty="0">
                <a:latin typeface="Arial"/>
                <a:cs typeface="Arial"/>
              </a:rPr>
              <a:t>number</a:t>
            </a:r>
            <a:r>
              <a:rPr sz="2070" spc="36" dirty="0">
                <a:latin typeface="Arial"/>
                <a:cs typeface="Arial"/>
              </a:rPr>
              <a:t> </a:t>
            </a:r>
            <a:r>
              <a:rPr sz="2070" spc="-10" dirty="0">
                <a:latin typeface="Arial"/>
                <a:cs typeface="Arial"/>
              </a:rPr>
              <a:t>in</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stream,</a:t>
            </a:r>
            <a:r>
              <a:rPr sz="2070" spc="47" dirty="0">
                <a:latin typeface="Arial"/>
                <a:cs typeface="Arial"/>
              </a:rPr>
              <a:t> </a:t>
            </a:r>
            <a:r>
              <a:rPr sz="2070" spc="-10" dirty="0">
                <a:latin typeface="Arial"/>
                <a:cs typeface="Arial"/>
              </a:rPr>
              <a:t>etc.</a:t>
            </a:r>
            <a:r>
              <a:rPr sz="2070" dirty="0">
                <a:latin typeface="Arial"/>
                <a:cs typeface="Arial"/>
              </a:rPr>
              <a:t> </a:t>
            </a:r>
            <a:r>
              <a:rPr sz="2070" spc="-263" dirty="0">
                <a:latin typeface="Arial"/>
                <a:cs typeface="Arial"/>
              </a:rPr>
              <a:t> </a:t>
            </a:r>
            <a:r>
              <a:rPr sz="2070" spc="-16" dirty="0">
                <a:latin typeface="Arial"/>
                <a:cs typeface="Arial"/>
              </a:rPr>
              <a:t>Using</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dedicated</a:t>
            </a:r>
            <a:r>
              <a:rPr sz="2070" spc="36" dirty="0">
                <a:latin typeface="Arial"/>
                <a:cs typeface="Arial"/>
              </a:rPr>
              <a:t> </a:t>
            </a:r>
            <a:r>
              <a:rPr sz="2070" spc="-16" dirty="0">
                <a:latin typeface="Arial"/>
                <a:cs typeface="Arial"/>
              </a:rPr>
              <a:t>random number</a:t>
            </a:r>
            <a:r>
              <a:rPr sz="2070" spc="5" dirty="0">
                <a:latin typeface="Arial"/>
                <a:cs typeface="Arial"/>
              </a:rPr>
              <a:t> </a:t>
            </a:r>
            <a:r>
              <a:rPr sz="2070" spc="-16" dirty="0">
                <a:latin typeface="Arial"/>
                <a:cs typeface="Arial"/>
              </a:rPr>
              <a:t>stream</a:t>
            </a:r>
            <a:r>
              <a:rPr sz="2070" spc="5" dirty="0">
                <a:latin typeface="Arial"/>
                <a:cs typeface="Arial"/>
              </a:rPr>
              <a:t> </a:t>
            </a:r>
            <a:r>
              <a:rPr sz="2070" spc="-10" dirty="0">
                <a:latin typeface="Arial"/>
                <a:cs typeface="Arial"/>
              </a:rPr>
              <a:t>for</a:t>
            </a:r>
            <a:r>
              <a:rPr sz="2070" spc="5" dirty="0">
                <a:latin typeface="Arial"/>
                <a:cs typeface="Arial"/>
              </a:rPr>
              <a:t> </a:t>
            </a:r>
            <a:r>
              <a:rPr sz="2070" spc="-16" dirty="0">
                <a:latin typeface="Arial"/>
                <a:cs typeface="Arial"/>
              </a:rPr>
              <a:t>each</a:t>
            </a:r>
            <a:r>
              <a:rPr sz="2070" spc="5" dirty="0">
                <a:latin typeface="Arial"/>
                <a:cs typeface="Arial"/>
              </a:rPr>
              <a:t> </a:t>
            </a:r>
            <a:r>
              <a:rPr sz="2070" spc="-10" dirty="0">
                <a:latin typeface="Arial"/>
                <a:cs typeface="Arial"/>
              </a:rPr>
              <a:t>material</a:t>
            </a:r>
            <a:r>
              <a:rPr sz="2070" spc="5" dirty="0">
                <a:latin typeface="Arial"/>
                <a:cs typeface="Arial"/>
              </a:rPr>
              <a:t> </a:t>
            </a:r>
            <a:r>
              <a:rPr sz="2070" spc="-10" dirty="0">
                <a:latin typeface="Arial"/>
                <a:cs typeface="Arial"/>
              </a:rPr>
              <a:t>flow</a:t>
            </a:r>
            <a:r>
              <a:rPr sz="2070" spc="5" dirty="0">
                <a:latin typeface="Arial"/>
                <a:cs typeface="Arial"/>
              </a:rPr>
              <a:t> </a:t>
            </a:r>
            <a:r>
              <a:rPr sz="2070" spc="-10" dirty="0">
                <a:latin typeface="Arial"/>
                <a:cs typeface="Arial"/>
              </a:rPr>
              <a:t>object</a:t>
            </a:r>
            <a:r>
              <a:rPr sz="2070" spc="5" dirty="0">
                <a:latin typeface="Arial"/>
                <a:cs typeface="Arial"/>
              </a:rPr>
              <a:t> </a:t>
            </a:r>
            <a:r>
              <a:rPr sz="2070" spc="-16" dirty="0">
                <a:latin typeface="Arial"/>
                <a:cs typeface="Arial"/>
              </a:rPr>
              <a:t>has</a:t>
            </a:r>
            <a:r>
              <a:rPr sz="2070" spc="5" dirty="0">
                <a:latin typeface="Arial"/>
                <a:cs typeface="Arial"/>
              </a:rPr>
              <a:t> </a:t>
            </a:r>
            <a:r>
              <a:rPr sz="2070" spc="-16" dirty="0">
                <a:latin typeface="Arial"/>
                <a:cs typeface="Arial"/>
              </a:rPr>
              <a:t>a</a:t>
            </a:r>
            <a:r>
              <a:rPr sz="2070" spc="5" dirty="0">
                <a:latin typeface="Arial"/>
                <a:cs typeface="Arial"/>
              </a:rPr>
              <a:t> </a:t>
            </a:r>
            <a:r>
              <a:rPr sz="2070" spc="-16" dirty="0">
                <a:latin typeface="Arial"/>
                <a:cs typeface="Arial"/>
              </a:rPr>
              <a:t>number</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advantages:</a:t>
            </a:r>
            <a:endParaRPr sz="2070" dirty="0">
              <a:latin typeface="Arial"/>
              <a:cs typeface="Arial"/>
            </a:endParaRPr>
          </a:p>
          <a:p>
            <a:pPr marL="536901" marR="6572" indent="-523758">
              <a:lnSpc>
                <a:spcPts val="2266"/>
              </a:lnSpc>
              <a:spcBef>
                <a:spcPts val="823"/>
              </a:spcBef>
              <a:buFont typeface="Arial"/>
              <a:buChar char="•"/>
              <a:tabLst>
                <a:tab pos="536901" algn="l"/>
              </a:tabLst>
            </a:pPr>
            <a:r>
              <a:rPr sz="2070" spc="-16" dirty="0">
                <a:latin typeface="Arial"/>
                <a:cs typeface="Arial"/>
              </a:rPr>
              <a:t>When</a:t>
            </a:r>
            <a:r>
              <a:rPr sz="2070" spc="-10" dirty="0">
                <a:latin typeface="Arial"/>
                <a:cs typeface="Arial"/>
              </a:rPr>
              <a:t> </a:t>
            </a:r>
            <a:r>
              <a:rPr sz="2070" spc="-16" dirty="0">
                <a:latin typeface="Arial"/>
                <a:cs typeface="Arial"/>
              </a:rPr>
              <a:t>you</a:t>
            </a:r>
            <a:r>
              <a:rPr sz="2070" spc="-10" dirty="0">
                <a:latin typeface="Arial"/>
                <a:cs typeface="Arial"/>
              </a:rPr>
              <a:t> insert </a:t>
            </a:r>
            <a:r>
              <a:rPr sz="2070" spc="-16" dirty="0">
                <a:latin typeface="Arial"/>
                <a:cs typeface="Arial"/>
              </a:rPr>
              <a:t>an</a:t>
            </a:r>
            <a:r>
              <a:rPr sz="2070" spc="-10" dirty="0">
                <a:latin typeface="Arial"/>
                <a:cs typeface="Arial"/>
              </a:rPr>
              <a:t> object </a:t>
            </a:r>
            <a:r>
              <a:rPr sz="2070" spc="-5" dirty="0">
                <a:latin typeface="Arial"/>
                <a:cs typeface="Arial"/>
              </a:rPr>
              <a:t>it</a:t>
            </a:r>
            <a:r>
              <a:rPr sz="2070" spc="-10" dirty="0">
                <a:latin typeface="Arial"/>
                <a:cs typeface="Arial"/>
              </a:rPr>
              <a:t> is </a:t>
            </a:r>
            <a:r>
              <a:rPr sz="2070" spc="-16" dirty="0">
                <a:latin typeface="Arial"/>
                <a:cs typeface="Arial"/>
              </a:rPr>
              <a:t>guaranteed</a:t>
            </a:r>
            <a:r>
              <a:rPr sz="2070" spc="-10" dirty="0">
                <a:latin typeface="Arial"/>
                <a:cs typeface="Arial"/>
              </a:rPr>
              <a:t> that all </a:t>
            </a:r>
            <a:r>
              <a:rPr sz="2070" spc="-16" dirty="0">
                <a:latin typeface="Arial"/>
                <a:cs typeface="Arial"/>
              </a:rPr>
              <a:t>random</a:t>
            </a:r>
            <a:r>
              <a:rPr sz="2070" spc="-10" dirty="0">
                <a:latin typeface="Arial"/>
                <a:cs typeface="Arial"/>
              </a:rPr>
              <a:t> </a:t>
            </a:r>
            <a:r>
              <a:rPr sz="2070" spc="-16" dirty="0">
                <a:latin typeface="Arial"/>
                <a:cs typeface="Arial"/>
              </a:rPr>
              <a:t>components</a:t>
            </a:r>
            <a:r>
              <a:rPr sz="2070" spc="-10" dirty="0">
                <a:latin typeface="Arial"/>
                <a:cs typeface="Arial"/>
              </a:rPr>
              <a:t> of this object</a:t>
            </a:r>
            <a:r>
              <a:rPr sz="2070" spc="57" dirty="0">
                <a:latin typeface="Arial"/>
                <a:cs typeface="Arial"/>
              </a:rPr>
              <a:t> </a:t>
            </a:r>
            <a:r>
              <a:rPr sz="2070" spc="-10" dirty="0">
                <a:latin typeface="Arial"/>
                <a:cs typeface="Arial"/>
              </a:rPr>
              <a:t>are</a:t>
            </a:r>
            <a:r>
              <a:rPr sz="2070" spc="57"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57" dirty="0">
                <a:latin typeface="Arial"/>
                <a:cs typeface="Arial"/>
              </a:rPr>
              <a:t> </a:t>
            </a:r>
            <a:r>
              <a:rPr sz="2070" spc="-16" dirty="0">
                <a:latin typeface="Arial"/>
                <a:cs typeface="Arial"/>
              </a:rPr>
              <a:t>and</a:t>
            </a:r>
            <a:r>
              <a:rPr sz="2070" spc="57" dirty="0">
                <a:latin typeface="Arial"/>
                <a:cs typeface="Arial"/>
              </a:rPr>
              <a:t> </a:t>
            </a:r>
            <a:r>
              <a:rPr sz="2070" spc="-10" dirty="0">
                <a:latin typeface="Arial"/>
                <a:cs typeface="Arial"/>
              </a:rPr>
              <a:t>stochastically</a:t>
            </a:r>
            <a:r>
              <a:rPr sz="2070" spc="57" dirty="0">
                <a:latin typeface="Arial"/>
                <a:cs typeface="Arial"/>
              </a:rPr>
              <a:t> </a:t>
            </a:r>
            <a:r>
              <a:rPr sz="2070" spc="-10" dirty="0">
                <a:latin typeface="Arial"/>
                <a:cs typeface="Arial"/>
              </a:rPr>
              <a:t>independent</a:t>
            </a:r>
            <a:r>
              <a:rPr sz="2070" spc="57" dirty="0">
                <a:latin typeface="Arial"/>
                <a:cs typeface="Arial"/>
              </a:rPr>
              <a:t> </a:t>
            </a:r>
            <a:r>
              <a:rPr sz="2070" spc="-10" dirty="0">
                <a:latin typeface="Arial"/>
                <a:cs typeface="Arial"/>
              </a:rPr>
              <a:t>from</a:t>
            </a:r>
            <a:r>
              <a:rPr sz="2070" spc="57" dirty="0">
                <a:latin typeface="Arial"/>
                <a:cs typeface="Arial"/>
              </a:rPr>
              <a:t> </a:t>
            </a:r>
            <a:r>
              <a:rPr sz="2070" spc="-10" dirty="0">
                <a:latin typeface="Arial"/>
                <a:cs typeface="Arial"/>
              </a:rPr>
              <a:t>all</a:t>
            </a:r>
            <a:r>
              <a:rPr sz="2070" spc="57" dirty="0">
                <a:latin typeface="Arial"/>
                <a:cs typeface="Arial"/>
              </a:rPr>
              <a:t> </a:t>
            </a:r>
            <a:r>
              <a:rPr sz="2070" spc="-10" dirty="0">
                <a:latin typeface="Arial"/>
                <a:cs typeface="Arial"/>
              </a:rPr>
              <a:t>other</a:t>
            </a:r>
            <a:r>
              <a:rPr sz="2070" spc="57" dirty="0">
                <a:latin typeface="Arial"/>
                <a:cs typeface="Arial"/>
              </a:rPr>
              <a:t> </a:t>
            </a:r>
            <a:r>
              <a:rPr sz="2070" spc="-10" dirty="0">
                <a:latin typeface="Arial"/>
                <a:cs typeface="Arial"/>
              </a:rPr>
              <a:t>objects. Inserting</a:t>
            </a:r>
            <a:r>
              <a:rPr sz="2070" spc="47" dirty="0">
                <a:latin typeface="Arial"/>
                <a:cs typeface="Arial"/>
              </a:rPr>
              <a:t> </a:t>
            </a:r>
            <a:r>
              <a:rPr sz="2070" spc="-16" dirty="0">
                <a:latin typeface="Arial"/>
                <a:cs typeface="Arial"/>
              </a:rPr>
              <a:t>an</a:t>
            </a:r>
            <a:r>
              <a:rPr sz="2070" spc="47" dirty="0">
                <a:latin typeface="Arial"/>
                <a:cs typeface="Arial"/>
              </a:rPr>
              <a:t> </a:t>
            </a:r>
            <a:r>
              <a:rPr sz="2070" spc="-10" dirty="0">
                <a:latin typeface="Arial"/>
                <a:cs typeface="Arial"/>
              </a:rPr>
              <a:t>object</a:t>
            </a:r>
            <a:r>
              <a:rPr sz="2070" spc="47" dirty="0">
                <a:latin typeface="Arial"/>
                <a:cs typeface="Arial"/>
              </a:rPr>
              <a:t> </a:t>
            </a:r>
            <a:r>
              <a:rPr sz="2070" spc="-10" dirty="0">
                <a:latin typeface="Arial"/>
                <a:cs typeface="Arial"/>
              </a:rPr>
              <a:t>with</a:t>
            </a:r>
            <a:r>
              <a:rPr sz="2070" spc="47" dirty="0">
                <a:latin typeface="Arial"/>
                <a:cs typeface="Arial"/>
              </a:rPr>
              <a:t> </a:t>
            </a:r>
            <a:r>
              <a:rPr sz="2070" spc="-16" dirty="0">
                <a:latin typeface="Arial"/>
                <a:cs typeface="Arial"/>
              </a:rPr>
              <a:t>random</a:t>
            </a:r>
            <a:r>
              <a:rPr sz="2070" spc="47" dirty="0">
                <a:latin typeface="Arial"/>
                <a:cs typeface="Arial"/>
              </a:rPr>
              <a:t> </a:t>
            </a:r>
            <a:r>
              <a:rPr sz="2070" spc="-10" dirty="0">
                <a:latin typeface="Arial"/>
                <a:cs typeface="Arial"/>
              </a:rPr>
              <a:t>behavior</a:t>
            </a:r>
            <a:r>
              <a:rPr sz="2070" spc="47" dirty="0">
                <a:latin typeface="Arial"/>
                <a:cs typeface="Arial"/>
              </a:rPr>
              <a:t> </a:t>
            </a:r>
            <a:r>
              <a:rPr sz="2070" spc="-10" dirty="0">
                <a:latin typeface="Arial"/>
                <a:cs typeface="Arial"/>
              </a:rPr>
              <a:t>does,</a:t>
            </a:r>
            <a:r>
              <a:rPr sz="2070" spc="57" dirty="0">
                <a:latin typeface="Arial"/>
                <a:cs typeface="Arial"/>
              </a:rPr>
              <a:t> </a:t>
            </a:r>
            <a:r>
              <a:rPr sz="2070" spc="-10" dirty="0">
                <a:latin typeface="Arial"/>
                <a:cs typeface="Arial"/>
              </a:rPr>
              <a:t>for</a:t>
            </a:r>
            <a:r>
              <a:rPr sz="2070" spc="47" dirty="0">
                <a:latin typeface="Arial"/>
                <a:cs typeface="Arial"/>
              </a:rPr>
              <a:t> </a:t>
            </a:r>
            <a:r>
              <a:rPr sz="2070" spc="-16" dirty="0">
                <a:latin typeface="Arial"/>
                <a:cs typeface="Arial"/>
              </a:rPr>
              <a:t>example,</a:t>
            </a:r>
            <a:r>
              <a:rPr sz="2070" spc="57" dirty="0">
                <a:latin typeface="Arial"/>
                <a:cs typeface="Arial"/>
              </a:rPr>
              <a:t> </a:t>
            </a:r>
            <a:r>
              <a:rPr sz="2070" spc="-10" dirty="0">
                <a:latin typeface="Arial"/>
                <a:cs typeface="Arial"/>
              </a:rPr>
              <a:t>not</a:t>
            </a:r>
            <a:r>
              <a:rPr sz="2070" spc="47" dirty="0">
                <a:latin typeface="Arial"/>
                <a:cs typeface="Arial"/>
              </a:rPr>
              <a:t> </a:t>
            </a:r>
            <a:r>
              <a:rPr sz="2070" spc="-10" dirty="0">
                <a:latin typeface="Arial"/>
                <a:cs typeface="Arial"/>
              </a:rPr>
              <a:t>influence any</a:t>
            </a:r>
            <a:r>
              <a:rPr sz="2070" spc="93" dirty="0">
                <a:latin typeface="Arial"/>
                <a:cs typeface="Arial"/>
              </a:rPr>
              <a:t> </a:t>
            </a:r>
            <a:r>
              <a:rPr sz="2070" spc="-10" dirty="0">
                <a:latin typeface="Arial"/>
                <a:cs typeface="Arial"/>
              </a:rPr>
              <a:t>other</a:t>
            </a:r>
            <a:r>
              <a:rPr sz="2070" spc="93" dirty="0">
                <a:latin typeface="Arial"/>
                <a:cs typeface="Arial"/>
              </a:rPr>
              <a:t> </a:t>
            </a:r>
            <a:r>
              <a:rPr sz="2070" spc="-10" dirty="0">
                <a:latin typeface="Arial"/>
                <a:cs typeface="Arial"/>
              </a:rPr>
              <a:t>objects.</a:t>
            </a:r>
            <a:endParaRPr sz="2070" dirty="0">
              <a:latin typeface="Arial"/>
              <a:cs typeface="Arial"/>
            </a:endParaRPr>
          </a:p>
          <a:p>
            <a:pPr>
              <a:lnSpc>
                <a:spcPts val="2380"/>
              </a:lnSpc>
              <a:spcBef>
                <a:spcPts val="95"/>
              </a:spcBef>
            </a:pPr>
            <a:endParaRPr sz="2380" dirty="0"/>
          </a:p>
          <a:p>
            <a:pPr marL="13143" marR="199777">
              <a:lnSpc>
                <a:spcPts val="2266"/>
              </a:lnSpc>
            </a:pPr>
            <a:r>
              <a:rPr sz="2070" spc="-243" dirty="0">
                <a:latin typeface="Arial"/>
                <a:cs typeface="Arial"/>
              </a:rPr>
              <a:t>T</a:t>
            </a:r>
            <a:r>
              <a:rPr sz="2070" spc="-16" dirty="0">
                <a:latin typeface="Arial"/>
                <a:cs typeface="Arial"/>
              </a:rPr>
              <a:t>o</a:t>
            </a:r>
            <a:r>
              <a:rPr sz="2070" spc="21" dirty="0">
                <a:latin typeface="Arial"/>
                <a:cs typeface="Arial"/>
              </a:rPr>
              <a:t> </a:t>
            </a:r>
            <a:r>
              <a:rPr sz="2070" spc="-10" dirty="0">
                <a:latin typeface="Arial"/>
                <a:cs typeface="Arial"/>
              </a:rPr>
              <a:t>control</a:t>
            </a:r>
            <a:r>
              <a:rPr sz="2070" spc="21" dirty="0">
                <a:latin typeface="Arial"/>
                <a:cs typeface="Arial"/>
              </a:rPr>
              <a:t> </a:t>
            </a:r>
            <a:r>
              <a:rPr sz="2070" spc="-16" dirty="0">
                <a:latin typeface="Arial"/>
                <a:cs typeface="Arial"/>
              </a:rPr>
              <a:t>whether</a:t>
            </a:r>
            <a:r>
              <a:rPr sz="2070" spc="21" dirty="0">
                <a:latin typeface="Arial"/>
                <a:cs typeface="Arial"/>
              </a:rPr>
              <a:t> </a:t>
            </a:r>
            <a:r>
              <a:rPr sz="2070" spc="-10" dirty="0">
                <a:latin typeface="Arial"/>
                <a:cs typeface="Arial"/>
              </a:rPr>
              <a:t>successive</a:t>
            </a:r>
            <a:r>
              <a:rPr sz="2070" spc="21" dirty="0">
                <a:latin typeface="Arial"/>
                <a:cs typeface="Arial"/>
              </a:rPr>
              <a:t> </a:t>
            </a:r>
            <a:r>
              <a:rPr sz="2070" spc="-10" dirty="0">
                <a:latin typeface="Arial"/>
                <a:cs typeface="Arial"/>
              </a:rPr>
              <a:t>runs</a:t>
            </a:r>
            <a:r>
              <a:rPr sz="2070" spc="21" dirty="0">
                <a:latin typeface="Arial"/>
                <a:cs typeface="Arial"/>
              </a:rPr>
              <a:t> </a:t>
            </a:r>
            <a:r>
              <a:rPr sz="2070" spc="-10" dirty="0">
                <a:latin typeface="Arial"/>
                <a:cs typeface="Arial"/>
              </a:rPr>
              <a:t>using</a:t>
            </a:r>
            <a:r>
              <a:rPr sz="2070" spc="21" dirty="0">
                <a:latin typeface="Arial"/>
                <a:cs typeface="Arial"/>
              </a:rPr>
              <a:t> </a:t>
            </a:r>
            <a:r>
              <a:rPr sz="2070" spc="-16" dirty="0">
                <a:latin typeface="Arial"/>
                <a:cs typeface="Arial"/>
              </a:rPr>
              <a:t>random</a:t>
            </a:r>
            <a:r>
              <a:rPr sz="2070" spc="21" dirty="0">
                <a:latin typeface="Arial"/>
                <a:cs typeface="Arial"/>
              </a:rPr>
              <a:t> </a:t>
            </a:r>
            <a:r>
              <a:rPr sz="2070" spc="-16" dirty="0">
                <a:latin typeface="Arial"/>
                <a:cs typeface="Arial"/>
              </a:rPr>
              <a:t>number</a:t>
            </a:r>
            <a:r>
              <a:rPr sz="2070" spc="21" dirty="0">
                <a:latin typeface="Arial"/>
                <a:cs typeface="Arial"/>
              </a:rPr>
              <a:t> </a:t>
            </a:r>
            <a:r>
              <a:rPr sz="2070" spc="-16" dirty="0">
                <a:latin typeface="Arial"/>
                <a:cs typeface="Arial"/>
              </a:rPr>
              <a:t>streams</a:t>
            </a:r>
            <a:r>
              <a:rPr sz="2070" spc="21" dirty="0">
                <a:latin typeface="Arial"/>
                <a:cs typeface="Arial"/>
              </a:rPr>
              <a:t> </a:t>
            </a:r>
            <a:r>
              <a:rPr sz="2070" spc="-10" dirty="0">
                <a:latin typeface="Arial"/>
                <a:cs typeface="Arial"/>
              </a:rPr>
              <a:t>are</a:t>
            </a:r>
            <a:r>
              <a:rPr sz="2070" spc="21" dirty="0">
                <a:latin typeface="Arial"/>
                <a:cs typeface="Arial"/>
              </a:rPr>
              <a:t> </a:t>
            </a:r>
            <a:r>
              <a:rPr sz="2070" spc="-10" dirty="0">
                <a:latin typeface="Arial"/>
                <a:cs typeface="Arial"/>
              </a:rPr>
              <a:t>identical, use</a:t>
            </a:r>
            <a:r>
              <a:rPr sz="2070" spc="98" dirty="0">
                <a:latin typeface="Arial"/>
                <a:cs typeface="Arial"/>
              </a:rPr>
              <a:t> </a:t>
            </a:r>
            <a:r>
              <a:rPr sz="2070" b="1" spc="-171" dirty="0">
                <a:solidFill>
                  <a:srgbClr val="0066FF"/>
                </a:solidFill>
                <a:latin typeface="Arial"/>
                <a:cs typeface="Arial"/>
              </a:rPr>
              <a:t>T</a:t>
            </a:r>
            <a:r>
              <a:rPr sz="2070" b="1" spc="-16" dirty="0">
                <a:solidFill>
                  <a:srgbClr val="0066FF"/>
                </a:solidFill>
                <a:latin typeface="Arial"/>
                <a:cs typeface="Arial"/>
              </a:rPr>
              <a:t>ools</a:t>
            </a:r>
            <a:r>
              <a:rPr sz="2070" b="1" spc="98" dirty="0">
                <a:solidFill>
                  <a:srgbClr val="0066FF"/>
                </a:solidFill>
                <a:latin typeface="Arial"/>
                <a:cs typeface="Arial"/>
              </a:rPr>
              <a:t> </a:t>
            </a:r>
            <a:r>
              <a:rPr sz="2070" b="1" spc="-21" dirty="0">
                <a:solidFill>
                  <a:srgbClr val="0066FF"/>
                </a:solidFill>
                <a:latin typeface="Arial"/>
                <a:cs typeface="Arial"/>
              </a:rPr>
              <a:t>→</a:t>
            </a:r>
            <a:r>
              <a:rPr sz="2070" b="1" spc="98" dirty="0">
                <a:solidFill>
                  <a:srgbClr val="0066FF"/>
                </a:solidFill>
                <a:latin typeface="Arial"/>
                <a:cs typeface="Arial"/>
              </a:rPr>
              <a:t> </a:t>
            </a:r>
            <a:r>
              <a:rPr sz="2070" b="1" spc="-16" dirty="0">
                <a:solidFill>
                  <a:srgbClr val="0066FF"/>
                </a:solidFill>
                <a:latin typeface="Arial"/>
                <a:cs typeface="Arial"/>
              </a:rPr>
              <a:t>Reset</a:t>
            </a:r>
            <a:r>
              <a:rPr sz="2070" b="1" spc="98" dirty="0">
                <a:solidFill>
                  <a:srgbClr val="0066FF"/>
                </a:solidFill>
                <a:latin typeface="Arial"/>
                <a:cs typeface="Arial"/>
              </a:rPr>
              <a:t> </a:t>
            </a:r>
            <a:r>
              <a:rPr sz="2070" b="1" spc="-16" dirty="0">
                <a:solidFill>
                  <a:srgbClr val="0066FF"/>
                </a:solidFill>
                <a:latin typeface="Arial"/>
                <a:cs typeface="Arial"/>
              </a:rPr>
              <a:t>Random</a:t>
            </a:r>
            <a:r>
              <a:rPr sz="2070" b="1" spc="98" dirty="0">
                <a:solidFill>
                  <a:srgbClr val="0066FF"/>
                </a:solidFill>
                <a:latin typeface="Arial"/>
                <a:cs typeface="Arial"/>
              </a:rPr>
              <a:t> </a:t>
            </a:r>
            <a:r>
              <a:rPr sz="2070" b="1" spc="-16" dirty="0">
                <a:solidFill>
                  <a:srgbClr val="0066FF"/>
                </a:solidFill>
                <a:latin typeface="Arial"/>
                <a:cs typeface="Arial"/>
              </a:rPr>
              <a:t>Number</a:t>
            </a:r>
            <a:r>
              <a:rPr sz="2070" b="1" spc="98" dirty="0">
                <a:solidFill>
                  <a:srgbClr val="0066FF"/>
                </a:solidFill>
                <a:latin typeface="Arial"/>
                <a:cs typeface="Arial"/>
              </a:rPr>
              <a:t> </a:t>
            </a:r>
            <a:r>
              <a:rPr sz="2070" b="1" spc="-16" dirty="0">
                <a:solidFill>
                  <a:srgbClr val="0066FF"/>
                </a:solidFill>
                <a:latin typeface="Arial"/>
                <a:cs typeface="Arial"/>
              </a:rPr>
              <a:t>Streams</a:t>
            </a:r>
            <a:r>
              <a:rPr sz="2070" b="1" spc="93" dirty="0">
                <a:solidFill>
                  <a:srgbClr val="0066FF"/>
                </a:solidFill>
                <a:latin typeface="Arial"/>
                <a:cs typeface="Arial"/>
              </a:rPr>
              <a:t> </a:t>
            </a:r>
            <a:r>
              <a:rPr sz="2070" spc="-16" dirty="0">
                <a:latin typeface="Arial"/>
                <a:cs typeface="Arial"/>
              </a:rPr>
              <a:t>on</a:t>
            </a:r>
            <a:r>
              <a:rPr sz="2070" spc="98" dirty="0">
                <a:latin typeface="Arial"/>
                <a:cs typeface="Arial"/>
              </a:rPr>
              <a:t> </a:t>
            </a:r>
            <a:r>
              <a:rPr sz="2070" b="1" spc="-16" dirty="0">
                <a:latin typeface="Arial"/>
                <a:cs typeface="Arial"/>
              </a:rPr>
              <a:t>Reset</a:t>
            </a:r>
            <a:r>
              <a:rPr sz="2070" b="1" spc="98" dirty="0">
                <a:latin typeface="Arial"/>
                <a:cs typeface="Arial"/>
              </a:rPr>
              <a:t> </a:t>
            </a:r>
            <a:r>
              <a:rPr sz="2070" spc="-10" dirty="0">
                <a:latin typeface="Arial"/>
                <a:cs typeface="Arial"/>
              </a:rPr>
              <a:t>from</a:t>
            </a:r>
            <a:r>
              <a:rPr sz="2070" spc="98" dirty="0">
                <a:latin typeface="Arial"/>
                <a:cs typeface="Arial"/>
              </a:rPr>
              <a:t> </a:t>
            </a:r>
            <a:r>
              <a:rPr sz="2070" spc="-10" dirty="0">
                <a:latin typeface="Arial"/>
                <a:cs typeface="Arial"/>
              </a:rPr>
              <a:t>the</a:t>
            </a:r>
            <a:r>
              <a:rPr sz="2070" spc="98" dirty="0">
                <a:latin typeface="Arial"/>
                <a:cs typeface="Arial"/>
              </a:rPr>
              <a:t> </a:t>
            </a:r>
            <a:r>
              <a:rPr sz="2070" i="1" spc="-10" dirty="0">
                <a:latin typeface="Arial"/>
                <a:cs typeface="Arial"/>
              </a:rPr>
              <a:t>Event Controller</a:t>
            </a:r>
            <a:r>
              <a:rPr sz="2070" i="1" spc="83" dirty="0">
                <a:latin typeface="Arial"/>
                <a:cs typeface="Arial"/>
              </a:rPr>
              <a:t> </a:t>
            </a:r>
            <a:r>
              <a:rPr sz="2070" spc="-10" dirty="0">
                <a:latin typeface="Arial"/>
                <a:cs typeface="Arial"/>
              </a:rPr>
              <a:t>object</a:t>
            </a:r>
            <a:r>
              <a:rPr sz="2070" spc="-41" dirty="0">
                <a:latin typeface="Arial"/>
                <a:cs typeface="Arial"/>
              </a:rPr>
              <a:t>’</a:t>
            </a:r>
            <a:r>
              <a:rPr sz="2070" spc="-10" dirty="0">
                <a:latin typeface="Arial"/>
                <a:cs typeface="Arial"/>
              </a:rPr>
              <a:t>s</a:t>
            </a:r>
            <a:r>
              <a:rPr sz="2070" spc="83" dirty="0">
                <a:latin typeface="Arial"/>
                <a:cs typeface="Arial"/>
              </a:rPr>
              <a:t> </a:t>
            </a:r>
            <a:r>
              <a:rPr sz="2070" spc="-16" dirty="0">
                <a:latin typeface="Arial"/>
                <a:cs typeface="Arial"/>
              </a:rPr>
              <a:t>menu:</a:t>
            </a:r>
            <a:endParaRPr sz="2070" dirty="0">
              <a:latin typeface="Arial"/>
              <a:cs typeface="Aria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84785" y="2170902"/>
            <a:ext cx="275546" cy="25115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p:nvPr/>
        </p:nvSpPr>
        <p:spPr>
          <a:xfrm>
            <a:off x="4740827" y="3068076"/>
            <a:ext cx="275546" cy="25115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1" y="1853768"/>
            <a:ext cx="9389743" cy="4072347"/>
          </a:xfrm>
          <a:prstGeom prst="rect">
            <a:avLst/>
          </a:prstGeom>
        </p:spPr>
        <p:txBody>
          <a:bodyPr vert="horz" wrap="square" lIns="0" tIns="0" rIns="0" bIns="0" rtlCol="0">
            <a:spAutoFit/>
          </a:bodyPr>
          <a:lstStyle/>
          <a:p>
            <a:pPr marL="536901" marR="6572" indent="-523758">
              <a:lnSpc>
                <a:spcPts val="2266"/>
              </a:lnSpc>
              <a:buFont typeface="Arial"/>
              <a:buChar char="•"/>
              <a:tabLst>
                <a:tab pos="536901" algn="l"/>
                <a:tab pos="2670704" algn="l"/>
              </a:tabLst>
            </a:pPr>
            <a:r>
              <a:rPr sz="2070" spc="-16" dirty="0">
                <a:latin typeface="Arial"/>
                <a:cs typeface="Arial"/>
              </a:rPr>
              <a:t>Checking</a:t>
            </a:r>
            <a:r>
              <a:rPr sz="2070" spc="10" dirty="0">
                <a:latin typeface="Arial"/>
                <a:cs typeface="Arial"/>
              </a:rPr>
              <a:t> </a:t>
            </a:r>
            <a:r>
              <a:rPr sz="2070" spc="-5" dirty="0">
                <a:latin typeface="Arial"/>
                <a:cs typeface="Arial"/>
              </a:rPr>
              <a:t>it</a:t>
            </a:r>
            <a:r>
              <a:rPr sz="2070" spc="10" dirty="0">
                <a:latin typeface="Arial"/>
                <a:cs typeface="Arial"/>
              </a:rPr>
              <a:t> </a:t>
            </a:r>
            <a:r>
              <a:rPr sz="2070" spc="-10" dirty="0">
                <a:latin typeface="Arial"/>
                <a:cs typeface="Arial"/>
              </a:rPr>
              <a:t>resets</a:t>
            </a:r>
            <a:r>
              <a:rPr sz="2070" spc="10" dirty="0">
                <a:latin typeface="Arial"/>
                <a:cs typeface="Arial"/>
              </a:rPr>
              <a:t> </a:t>
            </a:r>
            <a:r>
              <a:rPr sz="2070" spc="-10" dirty="0">
                <a:latin typeface="Arial"/>
                <a:cs typeface="Arial"/>
              </a:rPr>
              <a:t>the</a:t>
            </a:r>
            <a:r>
              <a:rPr sz="2070" spc="10" dirty="0">
                <a:latin typeface="Arial"/>
                <a:cs typeface="Arial"/>
              </a:rPr>
              <a:t> </a:t>
            </a:r>
            <a:r>
              <a:rPr sz="2070" spc="-10" dirty="0">
                <a:latin typeface="Arial"/>
                <a:cs typeface="Arial"/>
              </a:rPr>
              <a:t>internal</a:t>
            </a:r>
            <a:r>
              <a:rPr sz="2070" spc="10" dirty="0">
                <a:latin typeface="Arial"/>
                <a:cs typeface="Arial"/>
              </a:rPr>
              <a:t> </a:t>
            </a:r>
            <a:r>
              <a:rPr sz="2070" spc="-16" dirty="0">
                <a:latin typeface="Arial"/>
                <a:cs typeface="Arial"/>
              </a:rPr>
              <a:t>random</a:t>
            </a:r>
            <a:r>
              <a:rPr sz="2070" spc="10" dirty="0">
                <a:latin typeface="Arial"/>
                <a:cs typeface="Arial"/>
              </a:rPr>
              <a:t> </a:t>
            </a:r>
            <a:r>
              <a:rPr sz="2070" spc="-16" dirty="0">
                <a:latin typeface="Arial"/>
                <a:cs typeface="Arial"/>
              </a:rPr>
              <a:t>number</a:t>
            </a:r>
            <a:r>
              <a:rPr sz="2070" spc="10" dirty="0">
                <a:latin typeface="Arial"/>
                <a:cs typeface="Arial"/>
              </a:rPr>
              <a:t> </a:t>
            </a:r>
            <a:r>
              <a:rPr sz="2070" spc="-10" dirty="0">
                <a:latin typeface="Arial"/>
                <a:cs typeface="Arial"/>
              </a:rPr>
              <a:t>generator</a:t>
            </a:r>
            <a:r>
              <a:rPr sz="2070" spc="10" dirty="0">
                <a:latin typeface="Arial"/>
                <a:cs typeface="Arial"/>
              </a:rPr>
              <a:t> </a:t>
            </a:r>
            <a:r>
              <a:rPr sz="2070" spc="-10" dirty="0">
                <a:latin typeface="Arial"/>
                <a:cs typeface="Arial"/>
              </a:rPr>
              <a:t>of</a:t>
            </a:r>
            <a:r>
              <a:rPr sz="2070" spc="10" dirty="0">
                <a:latin typeface="Arial"/>
                <a:cs typeface="Arial"/>
              </a:rPr>
              <a:t> </a:t>
            </a:r>
            <a:r>
              <a:rPr sz="2070" spc="-10" dirty="0">
                <a:latin typeface="Arial"/>
                <a:cs typeface="Arial"/>
              </a:rPr>
              <a:t>Plant</a:t>
            </a:r>
            <a:r>
              <a:rPr sz="2070" spc="10" dirty="0">
                <a:latin typeface="Arial"/>
                <a:cs typeface="Arial"/>
              </a:rPr>
              <a:t> </a:t>
            </a:r>
            <a:r>
              <a:rPr sz="2070" spc="-10" dirty="0">
                <a:latin typeface="Arial"/>
                <a:cs typeface="Arial"/>
              </a:rPr>
              <a:t>Simulation during</a:t>
            </a:r>
            <a:r>
              <a:rPr sz="2070" spc="26" dirty="0">
                <a:latin typeface="Arial"/>
                <a:cs typeface="Arial"/>
              </a:rPr>
              <a:t> </a:t>
            </a:r>
            <a:r>
              <a:rPr sz="2070" spc="-16" dirty="0">
                <a:latin typeface="Arial"/>
                <a:cs typeface="Arial"/>
              </a:rPr>
              <a:t>a</a:t>
            </a:r>
            <a:r>
              <a:rPr sz="2070" spc="26" dirty="0">
                <a:latin typeface="Arial"/>
                <a:cs typeface="Arial"/>
              </a:rPr>
              <a:t> </a:t>
            </a:r>
            <a:r>
              <a:rPr sz="2070" b="1" spc="-16" dirty="0">
                <a:latin typeface="Arial"/>
                <a:cs typeface="Arial"/>
              </a:rPr>
              <a:t>Reset</a:t>
            </a:r>
            <a:r>
              <a:rPr sz="2070" b="1" dirty="0">
                <a:latin typeface="Arial"/>
                <a:cs typeface="Arial"/>
              </a:rPr>
              <a:t>	</a:t>
            </a:r>
            <a:r>
              <a:rPr sz="2070" spc="-10" dirty="0">
                <a:latin typeface="Arial"/>
                <a:cs typeface="Arial"/>
              </a:rPr>
              <a:t>This</a:t>
            </a:r>
            <a:r>
              <a:rPr sz="2070" spc="26" dirty="0">
                <a:latin typeface="Arial"/>
                <a:cs typeface="Arial"/>
              </a:rPr>
              <a:t> </a:t>
            </a:r>
            <a:r>
              <a:rPr sz="2070" spc="-16" dirty="0">
                <a:latin typeface="Arial"/>
                <a:cs typeface="Arial"/>
              </a:rPr>
              <a:t>means</a:t>
            </a:r>
            <a:r>
              <a:rPr sz="2070" spc="26" dirty="0">
                <a:latin typeface="Arial"/>
                <a:cs typeface="Arial"/>
              </a:rPr>
              <a:t> </a:t>
            </a:r>
            <a:r>
              <a:rPr sz="2070" spc="-10" dirty="0">
                <a:latin typeface="Arial"/>
                <a:cs typeface="Arial"/>
              </a:rPr>
              <a:t>that</a:t>
            </a:r>
            <a:r>
              <a:rPr sz="2070" spc="26" dirty="0">
                <a:latin typeface="Arial"/>
                <a:cs typeface="Arial"/>
              </a:rPr>
              <a:t> </a:t>
            </a:r>
            <a:r>
              <a:rPr sz="2070" spc="-5" dirty="0">
                <a:latin typeface="Arial"/>
                <a:cs typeface="Arial"/>
              </a:rPr>
              <a:t>it</a:t>
            </a:r>
            <a:r>
              <a:rPr sz="2070" spc="26" dirty="0">
                <a:latin typeface="Arial"/>
                <a:cs typeface="Arial"/>
              </a:rPr>
              <a:t> </a:t>
            </a:r>
            <a:r>
              <a:rPr sz="2070" spc="-10" dirty="0">
                <a:latin typeface="Arial"/>
                <a:cs typeface="Arial"/>
              </a:rPr>
              <a:t>generates</a:t>
            </a:r>
            <a:r>
              <a:rPr sz="2070" spc="26" dirty="0">
                <a:latin typeface="Arial"/>
                <a:cs typeface="Arial"/>
              </a:rPr>
              <a:t> </a:t>
            </a:r>
            <a:r>
              <a:rPr sz="2070" spc="-10" dirty="0">
                <a:latin typeface="Arial"/>
                <a:cs typeface="Arial"/>
              </a:rPr>
              <a:t>the</a:t>
            </a:r>
            <a:r>
              <a:rPr sz="2070" spc="26" dirty="0">
                <a:latin typeface="Arial"/>
                <a:cs typeface="Arial"/>
              </a:rPr>
              <a:t> </a:t>
            </a:r>
            <a:r>
              <a:rPr sz="2070" spc="-16" dirty="0">
                <a:latin typeface="Arial"/>
                <a:cs typeface="Arial"/>
              </a:rPr>
              <a:t>random</a:t>
            </a:r>
            <a:r>
              <a:rPr sz="2070" spc="26" dirty="0">
                <a:latin typeface="Arial"/>
                <a:cs typeface="Arial"/>
              </a:rPr>
              <a:t> </a:t>
            </a:r>
            <a:r>
              <a:rPr sz="2070" spc="-16" dirty="0">
                <a:latin typeface="Arial"/>
                <a:cs typeface="Arial"/>
              </a:rPr>
              <a:t>number</a:t>
            </a:r>
            <a:r>
              <a:rPr sz="2070" spc="26" dirty="0">
                <a:latin typeface="Arial"/>
                <a:cs typeface="Arial"/>
              </a:rPr>
              <a:t> </a:t>
            </a:r>
            <a:r>
              <a:rPr sz="2070" spc="-16" dirty="0">
                <a:latin typeface="Arial"/>
                <a:cs typeface="Arial"/>
              </a:rPr>
              <a:t>stream anew</a:t>
            </a:r>
            <a:r>
              <a:rPr sz="2070" spc="47" dirty="0">
                <a:latin typeface="Arial"/>
                <a:cs typeface="Arial"/>
              </a:rPr>
              <a:t> </a:t>
            </a:r>
            <a:r>
              <a:rPr sz="2070" spc="-10" dirty="0">
                <a:latin typeface="Arial"/>
                <a:cs typeface="Arial"/>
              </a:rPr>
              <a:t>beginning</a:t>
            </a:r>
            <a:r>
              <a:rPr sz="2070" spc="47" dirty="0">
                <a:latin typeface="Arial"/>
                <a:cs typeface="Arial"/>
              </a:rPr>
              <a:t> </a:t>
            </a:r>
            <a:r>
              <a:rPr sz="2070" spc="-10" dirty="0">
                <a:latin typeface="Arial"/>
                <a:cs typeface="Arial"/>
              </a:rPr>
              <a:t>with</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seed</a:t>
            </a:r>
            <a:r>
              <a:rPr sz="2070" spc="47" dirty="0">
                <a:latin typeface="Arial"/>
                <a:cs typeface="Arial"/>
              </a:rPr>
              <a:t> </a:t>
            </a:r>
            <a:r>
              <a:rPr sz="2070" spc="-10" dirty="0">
                <a:latin typeface="Arial"/>
                <a:cs typeface="Arial"/>
              </a:rPr>
              <a:t>values</a:t>
            </a:r>
            <a:r>
              <a:rPr sz="2070" spc="47" dirty="0">
                <a:latin typeface="Arial"/>
                <a:cs typeface="Arial"/>
              </a:rPr>
              <a:t> </a:t>
            </a:r>
            <a:r>
              <a:rPr sz="2070" spc="-16" dirty="0">
                <a:latin typeface="Arial"/>
                <a:cs typeface="Arial"/>
              </a:rPr>
              <a:t>you</a:t>
            </a:r>
            <a:r>
              <a:rPr sz="2070" spc="47" dirty="0">
                <a:latin typeface="Arial"/>
                <a:cs typeface="Arial"/>
              </a:rPr>
              <a:t> </a:t>
            </a:r>
            <a:r>
              <a:rPr sz="2070" spc="-10" dirty="0">
                <a:latin typeface="Arial"/>
                <a:cs typeface="Arial"/>
              </a:rPr>
              <a:t>set.</a:t>
            </a:r>
            <a:endParaRPr sz="2070" dirty="0">
              <a:latin typeface="Arial"/>
              <a:cs typeface="Arial"/>
            </a:endParaRPr>
          </a:p>
          <a:p>
            <a:pPr>
              <a:lnSpc>
                <a:spcPts val="2380"/>
              </a:lnSpc>
              <a:spcBef>
                <a:spcPts val="95"/>
              </a:spcBef>
              <a:buFont typeface="Arial"/>
              <a:buChar char="•"/>
            </a:pPr>
            <a:endParaRPr sz="2380" dirty="0"/>
          </a:p>
          <a:p>
            <a:pPr marL="536901" marR="84117" indent="-523758">
              <a:lnSpc>
                <a:spcPts val="2266"/>
              </a:lnSpc>
              <a:buFont typeface="Arial"/>
              <a:buChar char="•"/>
              <a:tabLst>
                <a:tab pos="536901" algn="l"/>
                <a:tab pos="4550843" algn="l"/>
              </a:tabLst>
            </a:pPr>
            <a:r>
              <a:rPr sz="2070" spc="-16" dirty="0">
                <a:latin typeface="Arial"/>
                <a:cs typeface="Arial"/>
              </a:rPr>
              <a:t>When</a:t>
            </a:r>
            <a:r>
              <a:rPr sz="2070" spc="62" dirty="0">
                <a:latin typeface="Arial"/>
                <a:cs typeface="Arial"/>
              </a:rPr>
              <a:t> </a:t>
            </a:r>
            <a:r>
              <a:rPr sz="2070" spc="-5" dirty="0">
                <a:latin typeface="Arial"/>
                <a:cs typeface="Arial"/>
              </a:rPr>
              <a:t>it</a:t>
            </a:r>
            <a:r>
              <a:rPr sz="2070" spc="62" dirty="0">
                <a:latin typeface="Arial"/>
                <a:cs typeface="Arial"/>
              </a:rPr>
              <a:t> </a:t>
            </a:r>
            <a:r>
              <a:rPr sz="2070" spc="-10" dirty="0">
                <a:latin typeface="Arial"/>
                <a:cs typeface="Arial"/>
              </a:rPr>
              <a:t>is</a:t>
            </a:r>
            <a:r>
              <a:rPr sz="2070" spc="62" dirty="0">
                <a:latin typeface="Arial"/>
                <a:cs typeface="Arial"/>
              </a:rPr>
              <a:t> </a:t>
            </a:r>
            <a:r>
              <a:rPr sz="2070" spc="-10" dirty="0">
                <a:latin typeface="Arial"/>
                <a:cs typeface="Arial"/>
              </a:rPr>
              <a:t>deselected,</a:t>
            </a:r>
            <a:r>
              <a:rPr sz="2070" spc="83" dirty="0">
                <a:latin typeface="Arial"/>
                <a:cs typeface="Arial"/>
              </a:rPr>
              <a:t> </a:t>
            </a:r>
            <a:r>
              <a:rPr sz="2070" spc="-16" dirty="0">
                <a:latin typeface="Arial"/>
                <a:cs typeface="Arial"/>
              </a:rPr>
              <a:t>a</a:t>
            </a:r>
            <a:r>
              <a:rPr sz="2070" spc="62" dirty="0">
                <a:latin typeface="Arial"/>
                <a:cs typeface="Arial"/>
              </a:rPr>
              <a:t> </a:t>
            </a:r>
            <a:r>
              <a:rPr sz="2070" b="1" spc="-16" dirty="0">
                <a:latin typeface="Arial"/>
                <a:cs typeface="Arial"/>
              </a:rPr>
              <a:t>Reset</a:t>
            </a:r>
            <a:r>
              <a:rPr sz="2070" b="1" dirty="0">
                <a:latin typeface="Arial"/>
                <a:cs typeface="Arial"/>
              </a:rPr>
              <a:t>	</a:t>
            </a:r>
            <a:r>
              <a:rPr sz="2070" spc="-16" dirty="0">
                <a:latin typeface="Arial"/>
                <a:cs typeface="Arial"/>
              </a:rPr>
              <a:t>does</a:t>
            </a:r>
            <a:r>
              <a:rPr sz="2070" spc="62" dirty="0">
                <a:latin typeface="Arial"/>
                <a:cs typeface="Arial"/>
              </a:rPr>
              <a:t> </a:t>
            </a:r>
            <a:r>
              <a:rPr sz="2070" spc="-10" dirty="0">
                <a:latin typeface="Arial"/>
                <a:cs typeface="Arial"/>
              </a:rPr>
              <a:t>not</a:t>
            </a:r>
            <a:r>
              <a:rPr sz="2070" spc="62" dirty="0">
                <a:latin typeface="Arial"/>
                <a:cs typeface="Arial"/>
              </a:rPr>
              <a:t> </a:t>
            </a:r>
            <a:r>
              <a:rPr sz="2070" spc="-10" dirty="0">
                <a:latin typeface="Arial"/>
                <a:cs typeface="Arial"/>
              </a:rPr>
              <a:t>initialize</a:t>
            </a:r>
            <a:r>
              <a:rPr sz="2070" spc="62" dirty="0">
                <a:latin typeface="Arial"/>
                <a:cs typeface="Arial"/>
              </a:rPr>
              <a:t> </a:t>
            </a:r>
            <a:r>
              <a:rPr sz="2070" spc="-10" dirty="0">
                <a:latin typeface="Arial"/>
                <a:cs typeface="Arial"/>
              </a:rPr>
              <a:t>the</a:t>
            </a:r>
            <a:r>
              <a:rPr sz="2070" spc="62" dirty="0">
                <a:latin typeface="Arial"/>
                <a:cs typeface="Arial"/>
              </a:rPr>
              <a:t> </a:t>
            </a:r>
            <a:r>
              <a:rPr sz="2070" spc="-16" dirty="0">
                <a:latin typeface="Arial"/>
                <a:cs typeface="Arial"/>
              </a:rPr>
              <a:t>random</a:t>
            </a:r>
            <a:r>
              <a:rPr sz="2070" spc="62" dirty="0">
                <a:latin typeface="Arial"/>
                <a:cs typeface="Arial"/>
              </a:rPr>
              <a:t> </a:t>
            </a:r>
            <a:r>
              <a:rPr sz="2070" spc="-16" dirty="0">
                <a:latin typeface="Arial"/>
                <a:cs typeface="Arial"/>
              </a:rPr>
              <a:t>number</a:t>
            </a:r>
            <a:r>
              <a:rPr sz="2070" spc="-10" dirty="0">
                <a:latin typeface="Arial"/>
                <a:cs typeface="Arial"/>
              </a:rPr>
              <a:t> stream</a:t>
            </a:r>
            <a:r>
              <a:rPr sz="2070" spc="21" dirty="0">
                <a:latin typeface="Arial"/>
                <a:cs typeface="Arial"/>
              </a:rPr>
              <a:t> </a:t>
            </a:r>
            <a:r>
              <a:rPr sz="2070" spc="-16" dirty="0">
                <a:latin typeface="Arial"/>
                <a:cs typeface="Arial"/>
              </a:rPr>
              <a:t>ane</a:t>
            </a:r>
            <a:r>
              <a:rPr sz="2070" spc="-129" dirty="0">
                <a:latin typeface="Arial"/>
                <a:cs typeface="Arial"/>
              </a:rPr>
              <a:t>w</a:t>
            </a:r>
            <a:r>
              <a:rPr sz="2070" spc="-10" dirty="0">
                <a:latin typeface="Arial"/>
                <a:cs typeface="Arial"/>
              </a:rPr>
              <a:t>.</a:t>
            </a:r>
            <a:r>
              <a:rPr sz="2070" spc="259" dirty="0">
                <a:latin typeface="Arial"/>
                <a:cs typeface="Arial"/>
              </a:rPr>
              <a:t> </a:t>
            </a:r>
            <a:r>
              <a:rPr sz="2070" spc="-10" dirty="0">
                <a:latin typeface="Arial"/>
                <a:cs typeface="Arial"/>
              </a:rPr>
              <a:t>This</a:t>
            </a:r>
            <a:r>
              <a:rPr sz="2070" spc="21" dirty="0">
                <a:latin typeface="Arial"/>
                <a:cs typeface="Arial"/>
              </a:rPr>
              <a:t> </a:t>
            </a:r>
            <a:r>
              <a:rPr sz="2070" spc="-16" dirty="0">
                <a:latin typeface="Arial"/>
                <a:cs typeface="Arial"/>
              </a:rPr>
              <a:t>means</a:t>
            </a:r>
            <a:r>
              <a:rPr sz="2070" spc="21" dirty="0">
                <a:latin typeface="Arial"/>
                <a:cs typeface="Arial"/>
              </a:rPr>
              <a:t> </a:t>
            </a:r>
            <a:r>
              <a:rPr sz="2070" spc="-10" dirty="0">
                <a:latin typeface="Arial"/>
                <a:cs typeface="Arial"/>
              </a:rPr>
              <a:t>that</a:t>
            </a:r>
            <a:r>
              <a:rPr sz="2070" spc="21" dirty="0">
                <a:latin typeface="Arial"/>
                <a:cs typeface="Arial"/>
              </a:rPr>
              <a:t> </a:t>
            </a:r>
            <a:r>
              <a:rPr sz="2070" spc="-16" dirty="0">
                <a:latin typeface="Arial"/>
                <a:cs typeface="Arial"/>
              </a:rPr>
              <a:t>a</a:t>
            </a:r>
            <a:r>
              <a:rPr sz="2070" spc="21" dirty="0">
                <a:latin typeface="Arial"/>
                <a:cs typeface="Arial"/>
              </a:rPr>
              <a:t> </a:t>
            </a:r>
            <a:r>
              <a:rPr sz="2070" spc="-16" dirty="0">
                <a:latin typeface="Arial"/>
                <a:cs typeface="Arial"/>
              </a:rPr>
              <a:t>new</a:t>
            </a:r>
            <a:r>
              <a:rPr sz="2070" spc="21" dirty="0">
                <a:latin typeface="Arial"/>
                <a:cs typeface="Arial"/>
              </a:rPr>
              <a:t> </a:t>
            </a:r>
            <a:r>
              <a:rPr sz="2070" spc="-10" dirty="0">
                <a:latin typeface="Arial"/>
                <a:cs typeface="Arial"/>
              </a:rPr>
              <a:t>simulation</a:t>
            </a:r>
            <a:r>
              <a:rPr sz="2070" spc="21" dirty="0">
                <a:latin typeface="Arial"/>
                <a:cs typeface="Arial"/>
              </a:rPr>
              <a:t> </a:t>
            </a:r>
            <a:r>
              <a:rPr sz="2070" spc="-10" dirty="0">
                <a:latin typeface="Arial"/>
                <a:cs typeface="Arial"/>
              </a:rPr>
              <a:t>run</a:t>
            </a:r>
            <a:r>
              <a:rPr sz="2070" spc="21" dirty="0">
                <a:latin typeface="Arial"/>
                <a:cs typeface="Arial"/>
              </a:rPr>
              <a:t> </a:t>
            </a:r>
            <a:r>
              <a:rPr sz="2070" spc="-16" dirty="0">
                <a:latin typeface="Arial"/>
                <a:cs typeface="Arial"/>
              </a:rPr>
              <a:t>does</a:t>
            </a:r>
            <a:r>
              <a:rPr sz="2070" spc="21" dirty="0">
                <a:latin typeface="Arial"/>
                <a:cs typeface="Arial"/>
              </a:rPr>
              <a:t> </a:t>
            </a:r>
            <a:r>
              <a:rPr sz="2070" spc="-10" dirty="0">
                <a:latin typeface="Arial"/>
                <a:cs typeface="Arial"/>
              </a:rPr>
              <a:t>not</a:t>
            </a:r>
            <a:r>
              <a:rPr sz="2070" spc="21" dirty="0">
                <a:latin typeface="Arial"/>
                <a:cs typeface="Arial"/>
              </a:rPr>
              <a:t> </a:t>
            </a:r>
            <a:r>
              <a:rPr sz="2070" spc="-16" dirty="0">
                <a:latin typeface="Arial"/>
                <a:cs typeface="Arial"/>
              </a:rPr>
              <a:t>use</a:t>
            </a:r>
            <a:r>
              <a:rPr sz="2070" spc="21" dirty="0">
                <a:latin typeface="Arial"/>
                <a:cs typeface="Arial"/>
              </a:rPr>
              <a:t> </a:t>
            </a:r>
            <a:r>
              <a:rPr sz="2070" spc="-10" dirty="0">
                <a:latin typeface="Arial"/>
                <a:cs typeface="Arial"/>
              </a:rPr>
              <a:t>the</a:t>
            </a:r>
            <a:r>
              <a:rPr sz="2070" spc="21" dirty="0">
                <a:latin typeface="Arial"/>
                <a:cs typeface="Arial"/>
              </a:rPr>
              <a:t> </a:t>
            </a:r>
            <a:r>
              <a:rPr sz="2070" spc="-16" dirty="0">
                <a:latin typeface="Arial"/>
                <a:cs typeface="Arial"/>
              </a:rPr>
              <a:t>same random</a:t>
            </a:r>
            <a:r>
              <a:rPr sz="2070" spc="62" dirty="0">
                <a:latin typeface="Arial"/>
                <a:cs typeface="Arial"/>
              </a:rPr>
              <a:t> </a:t>
            </a:r>
            <a:r>
              <a:rPr sz="2070" spc="-16" dirty="0">
                <a:latin typeface="Arial"/>
                <a:cs typeface="Arial"/>
              </a:rPr>
              <a:t>numbers.</a:t>
            </a:r>
            <a:r>
              <a:rPr sz="2070" dirty="0">
                <a:latin typeface="Arial"/>
                <a:cs typeface="Arial"/>
              </a:rPr>
              <a:t> </a:t>
            </a:r>
            <a:r>
              <a:rPr sz="2070" spc="-191" dirty="0">
                <a:latin typeface="Arial"/>
                <a:cs typeface="Arial"/>
              </a:rPr>
              <a:t> </a:t>
            </a:r>
            <a:r>
              <a:rPr sz="2070" spc="-10" dirty="0">
                <a:latin typeface="Arial"/>
                <a:cs typeface="Arial"/>
              </a:rPr>
              <a:t>For</a:t>
            </a:r>
            <a:r>
              <a:rPr sz="2070" spc="62" dirty="0">
                <a:latin typeface="Arial"/>
                <a:cs typeface="Arial"/>
              </a:rPr>
              <a:t> </a:t>
            </a:r>
            <a:r>
              <a:rPr sz="2070" spc="-10" dirty="0">
                <a:latin typeface="Arial"/>
                <a:cs typeface="Arial"/>
              </a:rPr>
              <a:t>this</a:t>
            </a:r>
            <a:r>
              <a:rPr sz="2070" spc="62" dirty="0">
                <a:latin typeface="Arial"/>
                <a:cs typeface="Arial"/>
              </a:rPr>
              <a:t> </a:t>
            </a:r>
            <a:r>
              <a:rPr sz="2070" spc="-16" dirty="0">
                <a:latin typeface="Arial"/>
                <a:cs typeface="Arial"/>
              </a:rPr>
              <a:t>reason</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simulation</a:t>
            </a:r>
            <a:r>
              <a:rPr sz="2070" spc="62" dirty="0">
                <a:latin typeface="Arial"/>
                <a:cs typeface="Arial"/>
              </a:rPr>
              <a:t> </a:t>
            </a:r>
            <a:r>
              <a:rPr sz="2070" spc="-10" dirty="0">
                <a:latin typeface="Arial"/>
                <a:cs typeface="Arial"/>
              </a:rPr>
              <a:t>runs</a:t>
            </a:r>
            <a:r>
              <a:rPr sz="2070" spc="62" dirty="0">
                <a:latin typeface="Arial"/>
                <a:cs typeface="Arial"/>
              </a:rPr>
              <a:t> </a:t>
            </a:r>
            <a:r>
              <a:rPr sz="2070" spc="-16" dirty="0">
                <a:latin typeface="Arial"/>
                <a:cs typeface="Arial"/>
              </a:rPr>
              <a:t>no</a:t>
            </a:r>
            <a:r>
              <a:rPr sz="2070" spc="62" dirty="0">
                <a:latin typeface="Arial"/>
                <a:cs typeface="Arial"/>
              </a:rPr>
              <a:t> </a:t>
            </a:r>
            <a:r>
              <a:rPr sz="2070" spc="-10" dirty="0">
                <a:latin typeface="Arial"/>
                <a:cs typeface="Arial"/>
              </a:rPr>
              <a:t>longer</a:t>
            </a:r>
            <a:r>
              <a:rPr sz="2070" spc="62" dirty="0">
                <a:latin typeface="Arial"/>
                <a:cs typeface="Arial"/>
              </a:rPr>
              <a:t> </a:t>
            </a:r>
            <a:r>
              <a:rPr sz="2070" spc="-16" dirty="0">
                <a:latin typeface="Arial"/>
                <a:cs typeface="Arial"/>
              </a:rPr>
              <a:t>produce</a:t>
            </a:r>
            <a:r>
              <a:rPr sz="2070" spc="-10" dirty="0">
                <a:latin typeface="Arial"/>
                <a:cs typeface="Arial"/>
              </a:rPr>
              <a:t> identical</a:t>
            </a:r>
            <a:r>
              <a:rPr sz="2070" spc="98" dirty="0">
                <a:latin typeface="Arial"/>
                <a:cs typeface="Arial"/>
              </a:rPr>
              <a:t> </a:t>
            </a:r>
            <a:r>
              <a:rPr sz="2070" spc="-10" dirty="0">
                <a:latin typeface="Arial"/>
                <a:cs typeface="Arial"/>
              </a:rPr>
              <a:t>results.</a:t>
            </a:r>
            <a:endParaRPr sz="2070" dirty="0">
              <a:latin typeface="Arial"/>
              <a:cs typeface="Arial"/>
            </a:endParaRPr>
          </a:p>
          <a:p>
            <a:pPr marL="624303">
              <a:spcBef>
                <a:spcPts val="1837"/>
              </a:spcBef>
            </a:pPr>
            <a:r>
              <a:rPr sz="2070" b="1" spc="-16" dirty="0">
                <a:solidFill>
                  <a:srgbClr val="0066FF"/>
                </a:solidFill>
                <a:latin typeface="Arial"/>
                <a:cs typeface="Arial"/>
              </a:rPr>
              <a:t>Note</a:t>
            </a:r>
            <a:endParaRPr sz="2070" dirty="0">
              <a:latin typeface="Arial"/>
              <a:cs typeface="Arial"/>
            </a:endParaRPr>
          </a:p>
          <a:p>
            <a:pPr marL="624303" marR="176119">
              <a:lnSpc>
                <a:spcPts val="2266"/>
              </a:lnSpc>
              <a:spcBef>
                <a:spcPts val="864"/>
              </a:spcBef>
            </a:pPr>
            <a:r>
              <a:rPr sz="2070" spc="-10" dirty="0">
                <a:latin typeface="Arial"/>
                <a:cs typeface="Arial"/>
              </a:rPr>
              <a:t>Plant</a:t>
            </a:r>
            <a:r>
              <a:rPr sz="2070" spc="118" dirty="0">
                <a:latin typeface="Arial"/>
                <a:cs typeface="Arial"/>
              </a:rPr>
              <a:t> </a:t>
            </a:r>
            <a:r>
              <a:rPr sz="2070" spc="-10" dirty="0">
                <a:latin typeface="Arial"/>
                <a:cs typeface="Arial"/>
              </a:rPr>
              <a:t>Simulation</a:t>
            </a:r>
            <a:r>
              <a:rPr sz="2070" spc="118" dirty="0">
                <a:latin typeface="Arial"/>
                <a:cs typeface="Arial"/>
              </a:rPr>
              <a:t> </a:t>
            </a:r>
            <a:r>
              <a:rPr sz="2070" spc="-16" dirty="0">
                <a:latin typeface="Arial"/>
                <a:cs typeface="Arial"/>
              </a:rPr>
              <a:t>uses</a:t>
            </a:r>
            <a:r>
              <a:rPr sz="2070" spc="118" dirty="0">
                <a:latin typeface="Arial"/>
                <a:cs typeface="Arial"/>
              </a:rPr>
              <a:t> </a:t>
            </a:r>
            <a:r>
              <a:rPr sz="2070" spc="-10" dirty="0">
                <a:latin typeface="Arial"/>
                <a:cs typeface="Arial"/>
              </a:rPr>
              <a:t>the</a:t>
            </a:r>
            <a:r>
              <a:rPr sz="2070" spc="118" dirty="0">
                <a:latin typeface="Arial"/>
                <a:cs typeface="Arial"/>
              </a:rPr>
              <a:t> </a:t>
            </a:r>
            <a:r>
              <a:rPr sz="2070" spc="-16" dirty="0">
                <a:latin typeface="Arial"/>
                <a:cs typeface="Arial"/>
              </a:rPr>
              <a:t>MRG63k3a</a:t>
            </a:r>
            <a:r>
              <a:rPr sz="2070" spc="118" dirty="0">
                <a:latin typeface="Arial"/>
                <a:cs typeface="Arial"/>
              </a:rPr>
              <a:t> </a:t>
            </a:r>
            <a:r>
              <a:rPr sz="2070" spc="-16" dirty="0">
                <a:latin typeface="Arial"/>
                <a:cs typeface="Arial"/>
              </a:rPr>
              <a:t>random</a:t>
            </a:r>
            <a:r>
              <a:rPr sz="2070" spc="118" dirty="0">
                <a:latin typeface="Arial"/>
                <a:cs typeface="Arial"/>
              </a:rPr>
              <a:t> </a:t>
            </a:r>
            <a:r>
              <a:rPr sz="2070" spc="-16" dirty="0">
                <a:latin typeface="Arial"/>
                <a:cs typeface="Arial"/>
              </a:rPr>
              <a:t>number</a:t>
            </a:r>
            <a:r>
              <a:rPr sz="2070" spc="118" dirty="0">
                <a:latin typeface="Arial"/>
                <a:cs typeface="Arial"/>
              </a:rPr>
              <a:t> </a:t>
            </a:r>
            <a:r>
              <a:rPr sz="2070" spc="-10" dirty="0">
                <a:latin typeface="Arial"/>
                <a:cs typeface="Arial"/>
              </a:rPr>
              <a:t>generator</a:t>
            </a:r>
            <a:r>
              <a:rPr sz="2070" spc="118" dirty="0">
                <a:latin typeface="Arial"/>
                <a:cs typeface="Arial"/>
              </a:rPr>
              <a:t> </a:t>
            </a:r>
            <a:r>
              <a:rPr sz="2070" spc="-10" dirty="0">
                <a:latin typeface="Arial"/>
                <a:cs typeface="Arial"/>
              </a:rPr>
              <a:t>to populate</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random</a:t>
            </a:r>
            <a:r>
              <a:rPr sz="2070" spc="31" dirty="0">
                <a:latin typeface="Arial"/>
                <a:cs typeface="Arial"/>
              </a:rPr>
              <a:t> </a:t>
            </a:r>
            <a:r>
              <a:rPr sz="2070" spc="-16" dirty="0">
                <a:latin typeface="Arial"/>
                <a:cs typeface="Arial"/>
              </a:rPr>
              <a:t>number</a:t>
            </a:r>
            <a:r>
              <a:rPr sz="2070" spc="31" dirty="0">
                <a:latin typeface="Arial"/>
                <a:cs typeface="Arial"/>
              </a:rPr>
              <a:t> </a:t>
            </a:r>
            <a:r>
              <a:rPr sz="2070" spc="-16" dirty="0">
                <a:latin typeface="Arial"/>
                <a:cs typeface="Arial"/>
              </a:rPr>
              <a:t>streams</a:t>
            </a:r>
            <a:r>
              <a:rPr sz="2070" spc="31" dirty="0">
                <a:latin typeface="Arial"/>
                <a:cs typeface="Arial"/>
              </a:rPr>
              <a:t> </a:t>
            </a:r>
            <a:r>
              <a:rPr sz="2070" spc="-10" dirty="0">
                <a:latin typeface="Arial"/>
                <a:cs typeface="Arial"/>
              </a:rPr>
              <a:t>(which</a:t>
            </a:r>
            <a:r>
              <a:rPr sz="2070" spc="31" dirty="0">
                <a:latin typeface="Arial"/>
                <a:cs typeface="Arial"/>
              </a:rPr>
              <a:t> </a:t>
            </a:r>
            <a:r>
              <a:rPr sz="2070" spc="-10" dirty="0">
                <a:latin typeface="Arial"/>
                <a:cs typeface="Arial"/>
              </a:rPr>
              <a:t>is</a:t>
            </a:r>
            <a:r>
              <a:rPr sz="2070" spc="31" dirty="0">
                <a:latin typeface="Arial"/>
                <a:cs typeface="Arial"/>
              </a:rPr>
              <a:t> </a:t>
            </a:r>
            <a:r>
              <a:rPr sz="2070" spc="-16" dirty="0">
                <a:latin typeface="Arial"/>
                <a:cs typeface="Arial"/>
              </a:rPr>
              <a:t>shown</a:t>
            </a:r>
            <a:r>
              <a:rPr sz="2070" spc="31" dirty="0">
                <a:latin typeface="Arial"/>
                <a:cs typeface="Arial"/>
              </a:rPr>
              <a:t> </a:t>
            </a:r>
            <a:r>
              <a:rPr sz="2070" spc="-10" dirty="0">
                <a:latin typeface="Arial"/>
                <a:cs typeface="Arial"/>
              </a:rPr>
              <a:t>to</a:t>
            </a:r>
            <a:r>
              <a:rPr sz="2070" spc="31" dirty="0">
                <a:latin typeface="Arial"/>
                <a:cs typeface="Arial"/>
              </a:rPr>
              <a:t> </a:t>
            </a:r>
            <a:r>
              <a:rPr sz="2070" spc="-16" dirty="0">
                <a:latin typeface="Arial"/>
                <a:cs typeface="Arial"/>
              </a:rPr>
              <a:t>have</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period</a:t>
            </a:r>
            <a:r>
              <a:rPr sz="2070" spc="31" dirty="0">
                <a:latin typeface="Arial"/>
                <a:cs typeface="Arial"/>
              </a:rPr>
              <a:t> </a:t>
            </a:r>
            <a:r>
              <a:rPr sz="2070" spc="-10" dirty="0">
                <a:latin typeface="Arial"/>
                <a:cs typeface="Arial"/>
              </a:rPr>
              <a:t>of approximately</a:t>
            </a:r>
            <a:r>
              <a:rPr sz="2070" spc="88" dirty="0">
                <a:latin typeface="Arial"/>
                <a:cs typeface="Arial"/>
              </a:rPr>
              <a:t> </a:t>
            </a:r>
            <a:r>
              <a:rPr sz="2070" spc="-16" dirty="0">
                <a:latin typeface="Arial"/>
                <a:cs typeface="Arial"/>
              </a:rPr>
              <a:t>2</a:t>
            </a:r>
            <a:r>
              <a:rPr sz="2484" spc="-16" baseline="17361" dirty="0">
                <a:latin typeface="Arial"/>
                <a:cs typeface="Arial"/>
              </a:rPr>
              <a:t>377</a:t>
            </a:r>
            <a:r>
              <a:rPr sz="2070" spc="-10" dirty="0">
                <a:latin typeface="Arial"/>
                <a:cs typeface="Arial"/>
              </a:rPr>
              <a:t>).</a:t>
            </a:r>
            <a:endParaRPr sz="2070" dirty="0">
              <a:latin typeface="Arial"/>
              <a:cs typeface="Aria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1571"/>
            <a:ext cx="6933216" cy="2094932"/>
          </a:xfrm>
          <a:prstGeom prst="rect">
            <a:avLst/>
          </a:prstGeom>
        </p:spPr>
        <p:txBody>
          <a:bodyPr vert="horz" wrap="square" lIns="0" tIns="0" rIns="0" bIns="0" rtlCol="0">
            <a:spAutoFit/>
          </a:bodyPr>
          <a:lstStyle/>
          <a:p>
            <a:pPr marL="13143"/>
            <a:r>
              <a:rPr sz="2070" b="1" spc="-10" dirty="0">
                <a:latin typeface="Arial"/>
                <a:cs typeface="Arial"/>
              </a:rPr>
              <a:t>Activities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spc="-10" dirty="0">
                <a:latin typeface="Arial"/>
                <a:cs typeface="Arial"/>
              </a:rPr>
              <a:t>In</a:t>
            </a:r>
            <a:r>
              <a:rPr sz="2070" spc="31" dirty="0">
                <a:latin typeface="Arial"/>
                <a:cs typeface="Arial"/>
              </a:rPr>
              <a:t> </a:t>
            </a:r>
            <a:r>
              <a:rPr sz="2070" spc="-10" dirty="0">
                <a:latin typeface="Arial"/>
                <a:cs typeface="Arial"/>
              </a:rPr>
              <a:t>the</a:t>
            </a:r>
            <a:r>
              <a:rPr sz="2070" spc="31" dirty="0">
                <a:latin typeface="Arial"/>
                <a:cs typeface="Arial"/>
              </a:rPr>
              <a:t> </a:t>
            </a:r>
            <a:r>
              <a:rPr sz="2070" i="1" spc="-16" dirty="0">
                <a:latin typeface="Arial"/>
                <a:cs typeface="Arial"/>
              </a:rPr>
              <a:t>Random</a:t>
            </a:r>
            <a:r>
              <a:rPr sz="2070" i="1" spc="31" dirty="0">
                <a:latin typeface="Arial"/>
                <a:cs typeface="Arial"/>
              </a:rPr>
              <a:t> </a:t>
            </a:r>
            <a:r>
              <a:rPr sz="2070" i="1" spc="-16" dirty="0">
                <a:latin typeface="Arial"/>
                <a:cs typeface="Arial"/>
              </a:rPr>
              <a:t>Numbers</a:t>
            </a:r>
            <a:r>
              <a:rPr sz="2070" i="1" spc="31" dirty="0">
                <a:latin typeface="Arial"/>
                <a:cs typeface="Arial"/>
              </a:rPr>
              <a:t> </a:t>
            </a:r>
            <a:r>
              <a:rPr sz="2070" spc="-10" dirty="0">
                <a:latin typeface="Arial"/>
                <a:cs typeface="Arial"/>
              </a:rPr>
              <a:t>section,</a:t>
            </a:r>
            <a:r>
              <a:rPr sz="2070" spc="36" dirty="0">
                <a:latin typeface="Arial"/>
                <a:cs typeface="Arial"/>
              </a:rPr>
              <a:t> </a:t>
            </a:r>
            <a:r>
              <a:rPr sz="2070" spc="-16" dirty="0">
                <a:latin typeface="Arial"/>
                <a:cs typeface="Arial"/>
              </a:rPr>
              <a:t>do</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following</a:t>
            </a:r>
            <a:r>
              <a:rPr sz="2070" spc="31"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605"/>
              </a:spcBef>
              <a:buFont typeface="Arial"/>
              <a:buChar char="•"/>
              <a:tabLst>
                <a:tab pos="536901" algn="l"/>
              </a:tabLst>
            </a:pPr>
            <a:r>
              <a:rPr sz="2070" spc="-10" dirty="0">
                <a:latin typeface="Arial"/>
                <a:cs typeface="Arial"/>
              </a:rPr>
              <a:t>Stochastic</a:t>
            </a:r>
            <a:r>
              <a:rPr sz="2070" spc="83" dirty="0">
                <a:latin typeface="Arial"/>
                <a:cs typeface="Arial"/>
              </a:rPr>
              <a:t> </a:t>
            </a:r>
            <a:r>
              <a:rPr sz="2070" spc="-10" dirty="0">
                <a:latin typeface="Arial"/>
                <a:cs typeface="Arial"/>
              </a:rPr>
              <a:t>Introduction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0" dirty="0">
                <a:latin typeface="Arial"/>
                <a:cs typeface="Arial"/>
              </a:rPr>
              <a:t>Failures,</a:t>
            </a:r>
            <a:r>
              <a:rPr sz="2070" spc="52" dirty="0">
                <a:latin typeface="Arial"/>
                <a:cs typeface="Arial"/>
              </a:rPr>
              <a:t> </a:t>
            </a:r>
            <a:r>
              <a:rPr sz="2070" spc="-10" dirty="0">
                <a:latin typeface="Arial"/>
                <a:cs typeface="Arial"/>
              </a:rPr>
              <a:t>Randomization,</a:t>
            </a:r>
            <a:r>
              <a:rPr sz="2070" spc="52" dirty="0">
                <a:latin typeface="Arial"/>
                <a:cs typeface="Arial"/>
              </a:rPr>
              <a:t> </a:t>
            </a:r>
            <a:r>
              <a:rPr sz="2070" spc="-16" dirty="0">
                <a:latin typeface="Arial"/>
                <a:cs typeface="Arial"/>
              </a:rPr>
              <a:t>and</a:t>
            </a:r>
            <a:r>
              <a:rPr sz="2070" spc="41" dirty="0">
                <a:latin typeface="Arial"/>
                <a:cs typeface="Arial"/>
              </a:rPr>
              <a:t> </a:t>
            </a:r>
            <a:r>
              <a:rPr sz="2070" spc="-10" dirty="0">
                <a:latin typeface="Arial"/>
                <a:cs typeface="Arial"/>
              </a:rPr>
              <a:t>the</a:t>
            </a:r>
            <a:r>
              <a:rPr sz="2070" spc="41" dirty="0">
                <a:latin typeface="Arial"/>
                <a:cs typeface="Arial"/>
              </a:rPr>
              <a:t> </a:t>
            </a:r>
            <a:r>
              <a:rPr sz="2070" spc="-16" dirty="0">
                <a:latin typeface="Arial"/>
                <a:cs typeface="Arial"/>
              </a:rPr>
              <a:t>Event</a:t>
            </a:r>
            <a:r>
              <a:rPr sz="2070" spc="41" dirty="0">
                <a:latin typeface="Arial"/>
                <a:cs typeface="Arial"/>
              </a:rPr>
              <a:t> </a:t>
            </a:r>
            <a:r>
              <a:rPr sz="2070" spc="-10" dirty="0">
                <a:latin typeface="Arial"/>
                <a:cs typeface="Arial"/>
              </a:rPr>
              <a:t>Controller</a:t>
            </a:r>
            <a:endParaRPr sz="2070" dirty="0">
              <a:latin typeface="Arial"/>
              <a:cs typeface="Aria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7259" y="1935328"/>
            <a:ext cx="5193011" cy="1981696"/>
          </a:xfrm>
          <a:prstGeom prst="rect">
            <a:avLst/>
          </a:prstGeom>
        </p:spPr>
        <p:txBody>
          <a:bodyPr vert="horz" wrap="square" lIns="0" tIns="0" rIns="0" bIns="0" rtlCol="0">
            <a:spAutoFit/>
          </a:bodyPr>
          <a:lstStyle/>
          <a:p>
            <a:pPr marL="13143" marR="6572" indent="1198663">
              <a:lnSpc>
                <a:spcPct val="105100"/>
              </a:lnSpc>
              <a:tabLst>
                <a:tab pos="3397525" algn="l"/>
              </a:tabLst>
            </a:pPr>
            <a:r>
              <a:rPr sz="4088" b="1" dirty="0">
                <a:latin typeface="Arial"/>
                <a:cs typeface="Arial"/>
              </a:rPr>
              <a:t>Lesson	</a:t>
            </a:r>
            <a:r>
              <a:rPr lang="de-DE" sz="4088" b="1" dirty="0">
                <a:latin typeface="Arial"/>
                <a:cs typeface="Arial"/>
              </a:rPr>
              <a:t>18</a:t>
            </a:r>
            <a:r>
              <a:rPr sz="4088" b="1" dirty="0">
                <a:latin typeface="Arial"/>
                <a:cs typeface="Arial"/>
              </a:rPr>
              <a:t> Confidence</a:t>
            </a:r>
            <a:r>
              <a:rPr sz="4088" b="1" spc="124" dirty="0">
                <a:latin typeface="Arial"/>
                <a:cs typeface="Arial"/>
              </a:rPr>
              <a:t> </a:t>
            </a:r>
            <a:r>
              <a:rPr sz="4088" b="1" dirty="0">
                <a:latin typeface="Arial"/>
                <a:cs typeface="Arial"/>
              </a:rPr>
              <a:t>Intervals</a:t>
            </a:r>
            <a:endParaRPr lang="de-DE" sz="4088" b="1" dirty="0">
              <a:latin typeface="Arial"/>
              <a:cs typeface="Arial"/>
            </a:endParaRPr>
          </a:p>
          <a:p>
            <a:pPr marL="13143" marR="6572" indent="1198663">
              <a:lnSpc>
                <a:spcPct val="105100"/>
              </a:lnSpc>
              <a:tabLst>
                <a:tab pos="3397525" algn="l"/>
              </a:tabLst>
            </a:pPr>
            <a:r>
              <a:rPr lang="de-DE" sz="4088" b="1" dirty="0">
                <a:solidFill>
                  <a:srgbClr val="009999"/>
                </a:solidFill>
                <a:cs typeface="Arial"/>
              </a:rPr>
              <a:t>(Optional)</a:t>
            </a:r>
            <a:endParaRPr lang="de-DE" sz="4088" dirty="0">
              <a:solidFill>
                <a:srgbClr val="009999"/>
              </a:solidFill>
              <a:cs typeface="Aria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4190"/>
            <a:ext cx="8768053" cy="4747621"/>
          </a:xfrm>
          <a:prstGeom prst="rect">
            <a:avLst/>
          </a:prstGeom>
        </p:spPr>
        <p:txBody>
          <a:bodyPr vert="horz" wrap="square" lIns="0" tIns="0" rIns="0" bIns="0" rtlCol="0">
            <a:spAutoFit/>
          </a:bodyPr>
          <a:lstStyle/>
          <a:p>
            <a:pPr marL="13143"/>
            <a:r>
              <a:rPr sz="2070" b="1" spc="-16" dirty="0">
                <a:latin typeface="Arial"/>
                <a:cs typeface="Arial"/>
              </a:rPr>
              <a:t>Confidence</a:t>
            </a:r>
            <a:r>
              <a:rPr sz="2070" b="1" spc="88" dirty="0">
                <a:latin typeface="Arial"/>
                <a:cs typeface="Arial"/>
              </a:rPr>
              <a:t> </a:t>
            </a:r>
            <a:r>
              <a:rPr sz="2070" b="1" spc="-10" dirty="0">
                <a:latin typeface="Arial"/>
                <a:cs typeface="Arial"/>
              </a:rPr>
              <a:t>Intervals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b="1" spc="-16" dirty="0">
                <a:solidFill>
                  <a:srgbClr val="0066FF"/>
                </a:solidFill>
                <a:latin typeface="Arial"/>
                <a:cs typeface="Arial"/>
              </a:rPr>
              <a:t>Purpose</a:t>
            </a:r>
            <a:endParaRPr sz="2070" dirty="0">
              <a:latin typeface="Arial"/>
              <a:cs typeface="Arial"/>
            </a:endParaRPr>
          </a:p>
          <a:p>
            <a:pPr marL="13143" marR="6572">
              <a:lnSpc>
                <a:spcPts val="2266"/>
              </a:lnSpc>
              <a:spcBef>
                <a:spcPts val="1071"/>
              </a:spcBef>
            </a:pPr>
            <a:r>
              <a:rPr sz="2070" spc="-10" dirty="0">
                <a:latin typeface="Arial"/>
                <a:cs typeface="Arial"/>
              </a:rPr>
              <a:t>In</a:t>
            </a:r>
            <a:r>
              <a:rPr sz="2070" spc="83" dirty="0">
                <a:latin typeface="Arial"/>
                <a:cs typeface="Arial"/>
              </a:rPr>
              <a:t> </a:t>
            </a:r>
            <a:r>
              <a:rPr sz="2070" spc="-10" dirty="0">
                <a:latin typeface="Arial"/>
                <a:cs typeface="Arial"/>
              </a:rPr>
              <a:t>this</a:t>
            </a:r>
            <a:r>
              <a:rPr sz="2070" spc="83" dirty="0">
                <a:latin typeface="Arial"/>
                <a:cs typeface="Arial"/>
              </a:rPr>
              <a:t> </a:t>
            </a:r>
            <a:r>
              <a:rPr sz="2070" spc="-10" dirty="0">
                <a:latin typeface="Arial"/>
                <a:cs typeface="Arial"/>
              </a:rPr>
              <a:t>lesson,</a:t>
            </a:r>
            <a:r>
              <a:rPr sz="2070" spc="109" dirty="0">
                <a:latin typeface="Arial"/>
                <a:cs typeface="Arial"/>
              </a:rPr>
              <a:t> </a:t>
            </a:r>
            <a:r>
              <a:rPr sz="2070" spc="-10" dirty="0">
                <a:latin typeface="Arial"/>
                <a:cs typeface="Arial"/>
              </a:rPr>
              <a:t>confidence</a:t>
            </a:r>
            <a:r>
              <a:rPr sz="2070" spc="83" dirty="0">
                <a:latin typeface="Arial"/>
                <a:cs typeface="Arial"/>
              </a:rPr>
              <a:t> </a:t>
            </a:r>
            <a:r>
              <a:rPr sz="2070" spc="-10" dirty="0">
                <a:latin typeface="Arial"/>
                <a:cs typeface="Arial"/>
              </a:rPr>
              <a:t>intervals</a:t>
            </a:r>
            <a:r>
              <a:rPr sz="2070" spc="83" dirty="0">
                <a:latin typeface="Arial"/>
                <a:cs typeface="Arial"/>
              </a:rPr>
              <a:t> </a:t>
            </a:r>
            <a:r>
              <a:rPr sz="2070" spc="-10" dirty="0">
                <a:latin typeface="Arial"/>
                <a:cs typeface="Arial"/>
              </a:rPr>
              <a:t>are</a:t>
            </a:r>
            <a:r>
              <a:rPr sz="2070" spc="83" dirty="0">
                <a:latin typeface="Arial"/>
                <a:cs typeface="Arial"/>
              </a:rPr>
              <a:t> </a:t>
            </a:r>
            <a:r>
              <a:rPr sz="2070" spc="-10" dirty="0">
                <a:latin typeface="Arial"/>
                <a:cs typeface="Arial"/>
              </a:rPr>
              <a:t>discussed</a:t>
            </a:r>
            <a:r>
              <a:rPr sz="2070" spc="83" dirty="0">
                <a:latin typeface="Arial"/>
                <a:cs typeface="Arial"/>
              </a:rPr>
              <a:t> </a:t>
            </a:r>
            <a:r>
              <a:rPr sz="2070" spc="-16" dirty="0">
                <a:latin typeface="Arial"/>
                <a:cs typeface="Arial"/>
              </a:rPr>
              <a:t>as</a:t>
            </a:r>
            <a:r>
              <a:rPr sz="2070" spc="83" dirty="0">
                <a:latin typeface="Arial"/>
                <a:cs typeface="Arial"/>
              </a:rPr>
              <a:t> </a:t>
            </a:r>
            <a:r>
              <a:rPr sz="2070" spc="-16" dirty="0">
                <a:latin typeface="Arial"/>
                <a:cs typeface="Arial"/>
              </a:rPr>
              <a:t>a</a:t>
            </a:r>
            <a:r>
              <a:rPr sz="2070" spc="83" dirty="0">
                <a:latin typeface="Arial"/>
                <a:cs typeface="Arial"/>
              </a:rPr>
              <a:t> </a:t>
            </a:r>
            <a:r>
              <a:rPr sz="2070" spc="-16" dirty="0">
                <a:latin typeface="Arial"/>
                <a:cs typeface="Arial"/>
              </a:rPr>
              <a:t>way</a:t>
            </a:r>
            <a:r>
              <a:rPr sz="2070" spc="83" dirty="0">
                <a:latin typeface="Arial"/>
                <a:cs typeface="Arial"/>
              </a:rPr>
              <a:t> </a:t>
            </a:r>
            <a:r>
              <a:rPr sz="2070" spc="-10" dirty="0">
                <a:latin typeface="Arial"/>
                <a:cs typeface="Arial"/>
              </a:rPr>
              <a:t>to</a:t>
            </a:r>
            <a:r>
              <a:rPr sz="2070" spc="83" dirty="0">
                <a:latin typeface="Arial"/>
                <a:cs typeface="Arial"/>
              </a:rPr>
              <a:t> </a:t>
            </a:r>
            <a:r>
              <a:rPr sz="2070" spc="-16" dirty="0">
                <a:latin typeface="Arial"/>
                <a:cs typeface="Arial"/>
              </a:rPr>
              <a:t>measure</a:t>
            </a:r>
            <a:r>
              <a:rPr sz="2070" spc="83" dirty="0">
                <a:latin typeface="Arial"/>
                <a:cs typeface="Arial"/>
              </a:rPr>
              <a:t> </a:t>
            </a:r>
            <a:r>
              <a:rPr sz="2070" spc="-10" dirty="0">
                <a:latin typeface="Arial"/>
                <a:cs typeface="Arial"/>
              </a:rPr>
              <a:t>the reliability</a:t>
            </a:r>
            <a:r>
              <a:rPr sz="2070" spc="78" dirty="0">
                <a:latin typeface="Arial"/>
                <a:cs typeface="Arial"/>
              </a:rPr>
              <a:t> </a:t>
            </a:r>
            <a:r>
              <a:rPr sz="2070" spc="-10" dirty="0">
                <a:latin typeface="Arial"/>
                <a:cs typeface="Arial"/>
              </a:rPr>
              <a:t>of</a:t>
            </a:r>
            <a:r>
              <a:rPr sz="2070" spc="78" dirty="0">
                <a:latin typeface="Arial"/>
                <a:cs typeface="Arial"/>
              </a:rPr>
              <a:t> </a:t>
            </a:r>
            <a:r>
              <a:rPr sz="2070" spc="-10" dirty="0">
                <a:latin typeface="Arial"/>
                <a:cs typeface="Arial"/>
              </a:rPr>
              <a:t>simulation</a:t>
            </a:r>
            <a:r>
              <a:rPr sz="2070" spc="78" dirty="0">
                <a:latin typeface="Arial"/>
                <a:cs typeface="Arial"/>
              </a:rPr>
              <a:t> </a:t>
            </a:r>
            <a:r>
              <a:rPr sz="2070" spc="-10" dirty="0">
                <a:latin typeface="Arial"/>
                <a:cs typeface="Arial"/>
              </a:rPr>
              <a:t>results.</a:t>
            </a:r>
            <a:endParaRPr sz="2070" dirty="0">
              <a:latin typeface="Arial"/>
              <a:cs typeface="Arial"/>
            </a:endParaRPr>
          </a:p>
          <a:p>
            <a:pPr marL="13143">
              <a:spcBef>
                <a:spcPts val="1599"/>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Use</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confidence</a:t>
            </a:r>
            <a:r>
              <a:rPr sz="2070" spc="67" dirty="0">
                <a:latin typeface="Arial"/>
                <a:cs typeface="Arial"/>
              </a:rPr>
              <a:t> </a:t>
            </a:r>
            <a:r>
              <a:rPr sz="2070" spc="-10" dirty="0">
                <a:latin typeface="Arial"/>
                <a:cs typeface="Arial"/>
              </a:rPr>
              <a:t>interval</a:t>
            </a:r>
            <a:r>
              <a:rPr sz="2070" spc="67" dirty="0">
                <a:latin typeface="Arial"/>
                <a:cs typeface="Arial"/>
              </a:rPr>
              <a:t> </a:t>
            </a:r>
            <a:r>
              <a:rPr sz="2070" spc="-10" dirty="0">
                <a:latin typeface="Arial"/>
                <a:cs typeface="Arial"/>
              </a:rPr>
              <a:t>object.</a:t>
            </a:r>
            <a:endParaRPr sz="2070" dirty="0">
              <a:latin typeface="Arial"/>
              <a:cs typeface="Arial"/>
            </a:endParaRPr>
          </a:p>
          <a:p>
            <a:pPr>
              <a:lnSpc>
                <a:spcPts val="2173"/>
              </a:lnSpc>
              <a:spcBef>
                <a:spcPts val="85"/>
              </a:spcBef>
              <a:buFont typeface="Arial"/>
              <a:buChar char="•"/>
            </a:pPr>
            <a:endParaRPr sz="2173" dirty="0"/>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812"/>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a:p>
            <a:pPr marL="611817" indent="-598674">
              <a:spcBef>
                <a:spcPts val="605"/>
              </a:spcBef>
              <a:buFont typeface="Arial"/>
              <a:buChar char="•"/>
              <a:tabLst>
                <a:tab pos="612475" algn="l"/>
              </a:tabLst>
            </a:pPr>
            <a:r>
              <a:rPr sz="2070" i="1" spc="-10" dirty="0">
                <a:latin typeface="Arial"/>
                <a:cs typeface="Arial"/>
              </a:rPr>
              <a:t>Add-Ins</a:t>
            </a:r>
            <a:r>
              <a:rPr sz="2070" i="1" spc="16" dirty="0">
                <a:latin typeface="Arial"/>
                <a:cs typeface="Arial"/>
              </a:rPr>
              <a:t> </a:t>
            </a:r>
            <a:r>
              <a:rPr sz="2070" i="1" spc="-16" dirty="0">
                <a:latin typeface="Arial"/>
                <a:cs typeface="Arial"/>
              </a:rPr>
              <a:t>Reference</a:t>
            </a:r>
            <a:r>
              <a:rPr sz="2070" i="1" spc="16" dirty="0">
                <a:latin typeface="Arial"/>
                <a:cs typeface="Arial"/>
              </a:rPr>
              <a:t> </a:t>
            </a:r>
            <a:r>
              <a:rPr sz="2070" i="1" spc="-16" dirty="0">
                <a:latin typeface="Arial"/>
                <a:cs typeface="Arial"/>
              </a:rPr>
              <a:t>Help</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10" dirty="0">
                <a:latin typeface="Arial"/>
                <a:cs typeface="Arial"/>
              </a:rPr>
              <a:t>Statistical</a:t>
            </a:r>
            <a:r>
              <a:rPr sz="2070" i="1" spc="16" dirty="0">
                <a:latin typeface="Arial"/>
                <a:cs typeface="Arial"/>
              </a:rPr>
              <a:t> </a:t>
            </a:r>
            <a:r>
              <a:rPr sz="2070" i="1" spc="-207" dirty="0">
                <a:latin typeface="Arial"/>
                <a:cs typeface="Arial"/>
              </a:rPr>
              <a:t>T</a:t>
            </a:r>
            <a:r>
              <a:rPr sz="2070" i="1" spc="-10" dirty="0">
                <a:latin typeface="Arial"/>
                <a:cs typeface="Arial"/>
              </a:rPr>
              <a:t>ools</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16" dirty="0">
                <a:latin typeface="Arial"/>
                <a:cs typeface="Arial"/>
              </a:rPr>
              <a:t>Confidence</a:t>
            </a:r>
            <a:r>
              <a:rPr sz="2070" i="1" spc="16" dirty="0">
                <a:latin typeface="Arial"/>
                <a:cs typeface="Arial"/>
              </a:rPr>
              <a:t> </a:t>
            </a:r>
            <a:r>
              <a:rPr sz="2070" i="1" spc="-10" dirty="0">
                <a:latin typeface="Arial"/>
                <a:cs typeface="Arial"/>
              </a:rPr>
              <a:t>Intervals</a:t>
            </a:r>
            <a:endParaRPr sz="2070" dirty="0">
              <a:latin typeface="Arial"/>
              <a:cs typeface="Aria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83315" y="5319766"/>
            <a:ext cx="220811"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71" y="974190"/>
            <a:ext cx="9487662" cy="6293774"/>
          </a:xfrm>
          <a:prstGeom prst="rect">
            <a:avLst/>
          </a:prstGeom>
        </p:spPr>
        <p:txBody>
          <a:bodyPr vert="horz" wrap="square" lIns="0" tIns="0" rIns="0" bIns="0" rtlCol="0">
            <a:spAutoFit/>
          </a:bodyPr>
          <a:lstStyle/>
          <a:p>
            <a:pPr marL="13143"/>
            <a:r>
              <a:rPr sz="2070" b="1" spc="-10" dirty="0">
                <a:latin typeface="Arial"/>
                <a:cs typeface="Arial"/>
              </a:rPr>
              <a:t>Statistical</a:t>
            </a:r>
            <a:r>
              <a:rPr sz="2070" b="1" spc="88" dirty="0">
                <a:latin typeface="Arial"/>
                <a:cs typeface="Arial"/>
              </a:rPr>
              <a:t> </a:t>
            </a:r>
            <a:r>
              <a:rPr sz="2070" b="1" spc="-16" dirty="0">
                <a:latin typeface="Arial"/>
                <a:cs typeface="Arial"/>
              </a:rPr>
              <a:t>Analysis</a:t>
            </a:r>
            <a:endParaRPr sz="2070" dirty="0">
              <a:latin typeface="Arial"/>
              <a:cs typeface="Arial"/>
            </a:endParaRPr>
          </a:p>
          <a:p>
            <a:pPr>
              <a:lnSpc>
                <a:spcPts val="1397"/>
              </a:lnSpc>
              <a:spcBef>
                <a:spcPts val="29"/>
              </a:spcBef>
            </a:pPr>
            <a:endParaRPr sz="1397" dirty="0"/>
          </a:p>
          <a:p>
            <a:pPr>
              <a:lnSpc>
                <a:spcPts val="2070"/>
              </a:lnSpc>
            </a:pPr>
            <a:endParaRPr sz="2070" dirty="0"/>
          </a:p>
          <a:p>
            <a:pPr marL="536901" indent="-523758">
              <a:buFont typeface="Arial"/>
              <a:buChar char="•"/>
              <a:tabLst>
                <a:tab pos="536901" algn="l"/>
              </a:tabLst>
            </a:pPr>
            <a:r>
              <a:rPr sz="2070" spc="-16" dirty="0">
                <a:latin typeface="Arial"/>
                <a:cs typeface="Arial"/>
              </a:rPr>
              <a:t>Random</a:t>
            </a:r>
            <a:r>
              <a:rPr sz="2070" spc="-5" dirty="0">
                <a:latin typeface="Arial"/>
                <a:cs typeface="Arial"/>
              </a:rPr>
              <a:t> </a:t>
            </a:r>
            <a:r>
              <a:rPr sz="2070" spc="-10" dirty="0">
                <a:latin typeface="Arial"/>
                <a:cs typeface="Arial"/>
              </a:rPr>
              <a:t>behavior</a:t>
            </a:r>
            <a:r>
              <a:rPr sz="2070" spc="-5" dirty="0">
                <a:latin typeface="Arial"/>
                <a:cs typeface="Arial"/>
              </a:rPr>
              <a:t> </a:t>
            </a:r>
            <a:r>
              <a:rPr sz="2070" spc="-10" dirty="0">
                <a:latin typeface="Arial"/>
                <a:cs typeface="Arial"/>
              </a:rPr>
              <a:t>of</a:t>
            </a:r>
            <a:r>
              <a:rPr sz="2070" spc="-5" dirty="0">
                <a:latin typeface="Arial"/>
                <a:cs typeface="Arial"/>
              </a:rPr>
              <a:t> </a:t>
            </a:r>
            <a:r>
              <a:rPr sz="2070" spc="-16" dirty="0">
                <a:latin typeface="Arial"/>
                <a:cs typeface="Arial"/>
              </a:rPr>
              <a:t>model</a:t>
            </a:r>
            <a:r>
              <a:rPr sz="2070" spc="-5" dirty="0">
                <a:latin typeface="Arial"/>
                <a:cs typeface="Arial"/>
              </a:rPr>
              <a:t> </a:t>
            </a:r>
            <a:r>
              <a:rPr sz="2070" spc="-16" dirty="0">
                <a:latin typeface="Arial"/>
                <a:cs typeface="Arial"/>
              </a:rPr>
              <a:t>parameters</a:t>
            </a:r>
            <a:r>
              <a:rPr sz="2070" spc="-5" dirty="0">
                <a:latin typeface="Arial"/>
                <a:cs typeface="Arial"/>
              </a:rPr>
              <a:t> </a:t>
            </a:r>
            <a:r>
              <a:rPr sz="2070" spc="-10" dirty="0">
                <a:latin typeface="Arial"/>
                <a:cs typeface="Arial"/>
              </a:rPr>
              <a:t>lead</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variations</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result</a:t>
            </a:r>
            <a:r>
              <a:rPr sz="2070" spc="-5" dirty="0">
                <a:latin typeface="Arial"/>
                <a:cs typeface="Arial"/>
              </a:rPr>
              <a:t> </a:t>
            </a:r>
            <a:r>
              <a:rPr sz="2070" spc="-10" dirty="0">
                <a:latin typeface="Arial"/>
                <a:cs typeface="Arial"/>
              </a:rPr>
              <a:t>values.</a:t>
            </a:r>
            <a:endParaRPr sz="2070" dirty="0">
              <a:latin typeface="Arial"/>
              <a:cs typeface="Arial"/>
            </a:endParaRPr>
          </a:p>
          <a:p>
            <a:pPr>
              <a:lnSpc>
                <a:spcPts val="2691"/>
              </a:lnSpc>
              <a:spcBef>
                <a:spcPts val="68"/>
              </a:spcBef>
              <a:buFont typeface="Arial"/>
              <a:buChar char="•"/>
            </a:pPr>
            <a:endParaRPr sz="2691" dirty="0"/>
          </a:p>
          <a:p>
            <a:pPr marL="536901" marR="509956" indent="-523758">
              <a:lnSpc>
                <a:spcPts val="2266"/>
              </a:lnSpc>
              <a:buFont typeface="Arial"/>
              <a:buChar char="•"/>
              <a:tabLst>
                <a:tab pos="536901" algn="l"/>
              </a:tabLst>
            </a:pPr>
            <a:r>
              <a:rPr sz="2070" spc="-16" dirty="0">
                <a:latin typeface="Arial"/>
                <a:cs typeface="Arial"/>
              </a:rPr>
              <a:t>The</a:t>
            </a:r>
            <a:r>
              <a:rPr sz="2070" spc="62" dirty="0">
                <a:latin typeface="Arial"/>
                <a:cs typeface="Arial"/>
              </a:rPr>
              <a:t> </a:t>
            </a:r>
            <a:r>
              <a:rPr sz="2070" spc="-10" dirty="0">
                <a:latin typeface="Arial"/>
                <a:cs typeface="Arial"/>
              </a:rPr>
              <a:t>results</a:t>
            </a:r>
            <a:r>
              <a:rPr sz="2070" spc="62" dirty="0">
                <a:latin typeface="Arial"/>
                <a:cs typeface="Arial"/>
              </a:rPr>
              <a:t> </a:t>
            </a:r>
            <a:r>
              <a:rPr sz="2070" spc="-10" dirty="0">
                <a:latin typeface="Arial"/>
                <a:cs typeface="Arial"/>
              </a:rPr>
              <a:t>are</a:t>
            </a:r>
            <a:r>
              <a:rPr sz="2070" spc="62" dirty="0">
                <a:latin typeface="Arial"/>
                <a:cs typeface="Arial"/>
              </a:rPr>
              <a:t> </a:t>
            </a:r>
            <a:r>
              <a:rPr sz="2070" spc="-10" dirty="0">
                <a:latin typeface="Arial"/>
                <a:cs typeface="Arial"/>
              </a:rPr>
              <a:t>realizations</a:t>
            </a:r>
            <a:r>
              <a:rPr sz="2070" spc="62" dirty="0">
                <a:latin typeface="Arial"/>
                <a:cs typeface="Arial"/>
              </a:rPr>
              <a:t> </a:t>
            </a:r>
            <a:r>
              <a:rPr sz="2070" b="1" spc="-16" dirty="0">
                <a:latin typeface="Arial"/>
                <a:cs typeface="Arial"/>
              </a:rPr>
              <a:t>x</a:t>
            </a:r>
            <a:r>
              <a:rPr sz="2070" b="1" spc="62" dirty="0">
                <a:latin typeface="Arial"/>
                <a:cs typeface="Arial"/>
              </a:rPr>
              <a:t> </a:t>
            </a:r>
            <a:r>
              <a:rPr sz="2070" spc="-10" dirty="0">
                <a:latin typeface="Arial"/>
                <a:cs typeface="Arial"/>
              </a:rPr>
              <a:t>of</a:t>
            </a:r>
            <a:r>
              <a:rPr sz="2070" spc="62" dirty="0">
                <a:latin typeface="Arial"/>
                <a:cs typeface="Arial"/>
              </a:rPr>
              <a:t> </a:t>
            </a:r>
            <a:r>
              <a:rPr sz="2070" spc="-16" dirty="0">
                <a:latin typeface="Arial"/>
                <a:cs typeface="Arial"/>
              </a:rPr>
              <a:t>random</a:t>
            </a:r>
            <a:r>
              <a:rPr sz="2070" spc="62" dirty="0">
                <a:latin typeface="Arial"/>
                <a:cs typeface="Arial"/>
              </a:rPr>
              <a:t> </a:t>
            </a:r>
            <a:r>
              <a:rPr sz="2070" spc="-16" dirty="0">
                <a:latin typeface="Arial"/>
                <a:cs typeface="Arial"/>
              </a:rPr>
              <a:t>numbers</a:t>
            </a:r>
            <a:r>
              <a:rPr sz="2070" spc="62" dirty="0">
                <a:latin typeface="Arial"/>
                <a:cs typeface="Arial"/>
              </a:rPr>
              <a:t> </a:t>
            </a:r>
            <a:r>
              <a:rPr sz="2070" b="1" spc="-16" dirty="0">
                <a:latin typeface="Arial"/>
                <a:cs typeface="Arial"/>
              </a:rPr>
              <a:t>X</a:t>
            </a:r>
            <a:r>
              <a:rPr sz="2070" b="1" spc="62" dirty="0">
                <a:latin typeface="Arial"/>
                <a:cs typeface="Arial"/>
              </a:rPr>
              <a:t> </a:t>
            </a:r>
            <a:r>
              <a:rPr sz="2070" spc="-10" dirty="0">
                <a:latin typeface="Arial"/>
                <a:cs typeface="Arial"/>
              </a:rPr>
              <a:t>with</a:t>
            </a:r>
            <a:r>
              <a:rPr sz="2070" spc="62" dirty="0">
                <a:latin typeface="Arial"/>
                <a:cs typeface="Arial"/>
              </a:rPr>
              <a:t> </a:t>
            </a:r>
            <a:r>
              <a:rPr sz="2070" spc="-16" dirty="0">
                <a:latin typeface="Arial"/>
                <a:cs typeface="Arial"/>
              </a:rPr>
              <a:t>unknown</a:t>
            </a:r>
            <a:r>
              <a:rPr sz="2070" spc="62" dirty="0">
                <a:latin typeface="Arial"/>
                <a:cs typeface="Arial"/>
              </a:rPr>
              <a:t> </a:t>
            </a:r>
            <a:r>
              <a:rPr sz="2070" spc="-16" dirty="0">
                <a:latin typeface="Arial"/>
                <a:cs typeface="Arial"/>
              </a:rPr>
              <a:t>mean</a:t>
            </a:r>
            <a:r>
              <a:rPr sz="2070" spc="-10" dirty="0">
                <a:latin typeface="Arial"/>
                <a:cs typeface="Arial"/>
              </a:rPr>
              <a:t> value</a:t>
            </a:r>
            <a:r>
              <a:rPr sz="2070" spc="72" dirty="0">
                <a:latin typeface="Arial"/>
                <a:cs typeface="Arial"/>
              </a:rPr>
              <a:t> </a:t>
            </a:r>
            <a:r>
              <a:rPr sz="2070" spc="-16" dirty="0">
                <a:latin typeface="Arial"/>
                <a:cs typeface="Arial"/>
              </a:rPr>
              <a:t>and</a:t>
            </a:r>
            <a:r>
              <a:rPr sz="2070" spc="72" dirty="0">
                <a:latin typeface="Arial"/>
                <a:cs typeface="Arial"/>
              </a:rPr>
              <a:t> </a:t>
            </a:r>
            <a:r>
              <a:rPr sz="2070" spc="-10" dirty="0">
                <a:latin typeface="Arial"/>
                <a:cs typeface="Arial"/>
              </a:rPr>
              <a:t>standard</a:t>
            </a:r>
            <a:r>
              <a:rPr sz="2070" spc="72" dirty="0">
                <a:latin typeface="Arial"/>
                <a:cs typeface="Arial"/>
              </a:rPr>
              <a:t> </a:t>
            </a:r>
            <a:r>
              <a:rPr sz="2070" spc="-10" dirty="0">
                <a:latin typeface="Arial"/>
                <a:cs typeface="Arial"/>
              </a:rPr>
              <a:t>deviation.</a:t>
            </a:r>
            <a:endParaRPr sz="2070" dirty="0">
              <a:latin typeface="Arial"/>
              <a:cs typeface="Arial"/>
            </a:endParaRPr>
          </a:p>
          <a:p>
            <a:pPr>
              <a:lnSpc>
                <a:spcPts val="2691"/>
              </a:lnSpc>
              <a:spcBef>
                <a:spcPts val="29"/>
              </a:spcBef>
              <a:buFont typeface="Arial"/>
              <a:buChar char="•"/>
            </a:pPr>
            <a:endParaRPr sz="2691" dirty="0"/>
          </a:p>
          <a:p>
            <a:pPr marL="536901" marR="1021886" indent="-523758">
              <a:lnSpc>
                <a:spcPts val="2266"/>
              </a:lnSpc>
              <a:buFont typeface="Arial"/>
              <a:buChar char="•"/>
              <a:tabLst>
                <a:tab pos="537558" algn="l"/>
              </a:tabLst>
            </a:pPr>
            <a:r>
              <a:rPr sz="2070" spc="-207" dirty="0">
                <a:latin typeface="Arial"/>
                <a:cs typeface="Arial"/>
              </a:rPr>
              <a:t>Y</a:t>
            </a:r>
            <a:r>
              <a:rPr sz="2070" spc="-16" dirty="0">
                <a:latin typeface="Arial"/>
                <a:cs typeface="Arial"/>
              </a:rPr>
              <a:t>ou</a:t>
            </a:r>
            <a:r>
              <a:rPr sz="2070" spc="129" dirty="0">
                <a:latin typeface="Arial"/>
                <a:cs typeface="Arial"/>
              </a:rPr>
              <a:t> </a:t>
            </a:r>
            <a:r>
              <a:rPr sz="2070" spc="-16" dirty="0">
                <a:latin typeface="Arial"/>
                <a:cs typeface="Arial"/>
              </a:rPr>
              <a:t>can</a:t>
            </a:r>
            <a:r>
              <a:rPr sz="2070" spc="129" dirty="0">
                <a:latin typeface="Arial"/>
                <a:cs typeface="Arial"/>
              </a:rPr>
              <a:t> </a:t>
            </a:r>
            <a:r>
              <a:rPr sz="2070" spc="-10" dirty="0">
                <a:latin typeface="Arial"/>
                <a:cs typeface="Arial"/>
              </a:rPr>
              <a:t>consider</a:t>
            </a:r>
            <a:r>
              <a:rPr sz="2070" spc="129" dirty="0">
                <a:latin typeface="Arial"/>
                <a:cs typeface="Arial"/>
              </a:rPr>
              <a:t> </a:t>
            </a:r>
            <a:r>
              <a:rPr sz="2070" spc="-10" dirty="0">
                <a:latin typeface="Arial"/>
                <a:cs typeface="Arial"/>
              </a:rPr>
              <a:t>the</a:t>
            </a:r>
            <a:r>
              <a:rPr sz="2070" spc="129" dirty="0">
                <a:latin typeface="Arial"/>
                <a:cs typeface="Arial"/>
              </a:rPr>
              <a:t> </a:t>
            </a:r>
            <a:r>
              <a:rPr sz="2070" spc="-10" dirty="0">
                <a:latin typeface="Arial"/>
                <a:cs typeface="Arial"/>
              </a:rPr>
              <a:t>statistical</a:t>
            </a:r>
            <a:r>
              <a:rPr sz="2070" spc="129" dirty="0">
                <a:latin typeface="Arial"/>
                <a:cs typeface="Arial"/>
              </a:rPr>
              <a:t> </a:t>
            </a:r>
            <a:r>
              <a:rPr sz="2070" spc="-10" dirty="0">
                <a:latin typeface="Arial"/>
                <a:cs typeface="Arial"/>
              </a:rPr>
              <a:t>distribution</a:t>
            </a:r>
            <a:r>
              <a:rPr sz="2070" spc="129" dirty="0">
                <a:latin typeface="Arial"/>
                <a:cs typeface="Arial"/>
              </a:rPr>
              <a:t> </a:t>
            </a:r>
            <a:r>
              <a:rPr sz="2070" spc="-10" dirty="0">
                <a:latin typeface="Arial"/>
                <a:cs typeface="Arial"/>
              </a:rPr>
              <a:t>of</a:t>
            </a:r>
            <a:r>
              <a:rPr sz="2070" spc="129" dirty="0">
                <a:latin typeface="Arial"/>
                <a:cs typeface="Arial"/>
              </a:rPr>
              <a:t> </a:t>
            </a:r>
            <a:r>
              <a:rPr sz="2070" b="1" spc="-16" dirty="0">
                <a:latin typeface="Arial"/>
                <a:cs typeface="Arial"/>
              </a:rPr>
              <a:t>X</a:t>
            </a:r>
            <a:r>
              <a:rPr sz="2070" b="1" spc="129" dirty="0">
                <a:latin typeface="Arial"/>
                <a:cs typeface="Arial"/>
              </a:rPr>
              <a:t> </a:t>
            </a:r>
            <a:r>
              <a:rPr sz="2070" spc="-10" dirty="0">
                <a:latin typeface="Arial"/>
                <a:cs typeface="Arial"/>
              </a:rPr>
              <a:t>using</a:t>
            </a:r>
            <a:r>
              <a:rPr sz="2070" spc="129" dirty="0">
                <a:latin typeface="Arial"/>
                <a:cs typeface="Arial"/>
              </a:rPr>
              <a:t> </a:t>
            </a:r>
            <a:r>
              <a:rPr sz="2070" spc="-16" dirty="0">
                <a:latin typeface="Arial"/>
                <a:cs typeface="Arial"/>
              </a:rPr>
              <a:t>a</a:t>
            </a:r>
            <a:r>
              <a:rPr sz="2070" spc="129" dirty="0">
                <a:latin typeface="Arial"/>
                <a:cs typeface="Arial"/>
              </a:rPr>
              <a:t> </a:t>
            </a:r>
            <a:r>
              <a:rPr sz="2070" spc="-10" dirty="0">
                <a:latin typeface="Arial"/>
                <a:cs typeface="Arial"/>
              </a:rPr>
              <a:t>finite</a:t>
            </a:r>
            <a:r>
              <a:rPr sz="2070" spc="129" dirty="0">
                <a:latin typeface="Arial"/>
                <a:cs typeface="Arial"/>
              </a:rPr>
              <a:t> </a:t>
            </a:r>
            <a:r>
              <a:rPr sz="2070" spc="-10" dirty="0">
                <a:latin typeface="Arial"/>
                <a:cs typeface="Arial"/>
              </a:rPr>
              <a:t>set</a:t>
            </a:r>
            <a:r>
              <a:rPr sz="2070" spc="129" dirty="0">
                <a:latin typeface="Arial"/>
                <a:cs typeface="Arial"/>
              </a:rPr>
              <a:t> </a:t>
            </a:r>
            <a:r>
              <a:rPr sz="2070" spc="-10" dirty="0">
                <a:latin typeface="Arial"/>
                <a:cs typeface="Arial"/>
              </a:rPr>
              <a:t>of observations</a:t>
            </a:r>
            <a:r>
              <a:rPr sz="2070" spc="98" dirty="0">
                <a:latin typeface="Arial"/>
                <a:cs typeface="Arial"/>
              </a:rPr>
              <a:t> </a:t>
            </a:r>
            <a:r>
              <a:rPr sz="2070" b="1" spc="-16" dirty="0">
                <a:latin typeface="Arial"/>
                <a:cs typeface="Arial"/>
              </a:rPr>
              <a:t>x</a:t>
            </a:r>
            <a:r>
              <a:rPr sz="2070" spc="-10" dirty="0">
                <a:latin typeface="Arial"/>
                <a:cs typeface="Arial"/>
              </a:rPr>
              <a:t>.</a:t>
            </a:r>
            <a:endParaRPr sz="2070" dirty="0">
              <a:latin typeface="Arial"/>
              <a:cs typeface="Arial"/>
            </a:endParaRPr>
          </a:p>
          <a:p>
            <a:pPr>
              <a:lnSpc>
                <a:spcPts val="2380"/>
              </a:lnSpc>
              <a:spcBef>
                <a:spcPts val="83"/>
              </a:spcBef>
              <a:buFont typeface="Arial"/>
              <a:buChar char="•"/>
            </a:pPr>
            <a:endParaRPr sz="2380" dirty="0"/>
          </a:p>
          <a:p>
            <a:pPr marL="536901" indent="-523758">
              <a:buFont typeface="Arial"/>
              <a:buChar char="•"/>
              <a:tabLst>
                <a:tab pos="536901" algn="l"/>
              </a:tabLst>
            </a:pPr>
            <a:r>
              <a:rPr sz="2070" spc="-10" dirty="0">
                <a:latin typeface="Arial"/>
                <a:cs typeface="Arial"/>
              </a:rPr>
              <a:t>All</a:t>
            </a:r>
            <a:r>
              <a:rPr sz="2070" spc="26" dirty="0">
                <a:latin typeface="Arial"/>
                <a:cs typeface="Arial"/>
              </a:rPr>
              <a:t> </a:t>
            </a:r>
            <a:r>
              <a:rPr sz="2070" spc="-10" dirty="0">
                <a:latin typeface="Arial"/>
                <a:cs typeface="Arial"/>
              </a:rPr>
              <a:t>statements</a:t>
            </a:r>
            <a:r>
              <a:rPr sz="2070" spc="26" dirty="0">
                <a:latin typeface="Arial"/>
                <a:cs typeface="Arial"/>
              </a:rPr>
              <a:t> </a:t>
            </a:r>
            <a:r>
              <a:rPr sz="2070" spc="-10" dirty="0">
                <a:latin typeface="Arial"/>
                <a:cs typeface="Arial"/>
              </a:rPr>
              <a:t>are</a:t>
            </a:r>
            <a:r>
              <a:rPr sz="2070" spc="26" dirty="0">
                <a:latin typeface="Arial"/>
                <a:cs typeface="Arial"/>
              </a:rPr>
              <a:t> </a:t>
            </a:r>
            <a:r>
              <a:rPr sz="2070" spc="-10" dirty="0">
                <a:latin typeface="Arial"/>
                <a:cs typeface="Arial"/>
              </a:rPr>
              <a:t>uncertain</a:t>
            </a:r>
            <a:r>
              <a:rPr sz="2070" spc="26" dirty="0">
                <a:latin typeface="Arial"/>
                <a:cs typeface="Arial"/>
              </a:rPr>
              <a:t> </a:t>
            </a:r>
            <a:r>
              <a:rPr sz="2070" spc="-16" dirty="0">
                <a:latin typeface="Arial"/>
                <a:cs typeface="Arial"/>
              </a:rPr>
              <a:t>and</a:t>
            </a:r>
            <a:r>
              <a:rPr sz="2070" spc="26" dirty="0">
                <a:latin typeface="Arial"/>
                <a:cs typeface="Arial"/>
              </a:rPr>
              <a:t> </a:t>
            </a:r>
            <a:r>
              <a:rPr sz="2070" spc="-16" dirty="0">
                <a:latin typeface="Arial"/>
                <a:cs typeface="Arial"/>
              </a:rPr>
              <a:t>have</a:t>
            </a:r>
            <a:r>
              <a:rPr sz="2070" spc="26" dirty="0">
                <a:latin typeface="Arial"/>
                <a:cs typeface="Arial"/>
              </a:rPr>
              <a:t> </a:t>
            </a:r>
            <a:r>
              <a:rPr sz="2070" spc="-16" dirty="0">
                <a:latin typeface="Arial"/>
                <a:cs typeface="Arial"/>
              </a:rPr>
              <a:t>a</a:t>
            </a:r>
            <a:r>
              <a:rPr sz="2070" spc="26" dirty="0">
                <a:latin typeface="Arial"/>
                <a:cs typeface="Arial"/>
              </a:rPr>
              <a:t> </a:t>
            </a:r>
            <a:r>
              <a:rPr sz="2070" spc="-10" dirty="0">
                <a:latin typeface="Arial"/>
                <a:cs typeface="Arial"/>
              </a:rPr>
              <a:t>probability</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erro</a:t>
            </a:r>
            <a:r>
              <a:rPr sz="2070" spc="-124" dirty="0">
                <a:latin typeface="Arial"/>
                <a:cs typeface="Arial"/>
              </a:rPr>
              <a:t>r</a:t>
            </a:r>
            <a:r>
              <a:rPr sz="2070" spc="-10" dirty="0">
                <a:latin typeface="Arial"/>
                <a:cs typeface="Arial"/>
              </a:rPr>
              <a:t>.</a:t>
            </a:r>
            <a:endParaRPr sz="2070" dirty="0">
              <a:latin typeface="Arial"/>
              <a:cs typeface="Arial"/>
            </a:endParaRPr>
          </a:p>
          <a:p>
            <a:pPr>
              <a:lnSpc>
                <a:spcPts val="2484"/>
              </a:lnSpc>
              <a:spcBef>
                <a:spcPts val="19"/>
              </a:spcBef>
              <a:buFont typeface="Arial"/>
              <a:buChar char="•"/>
            </a:pPr>
            <a:endParaRPr sz="2484" dirty="0"/>
          </a:p>
          <a:p>
            <a:pPr marL="13143"/>
            <a:r>
              <a:rPr sz="2070" b="1" spc="-16" dirty="0">
                <a:solidFill>
                  <a:srgbClr val="0066FF"/>
                </a:solidFill>
                <a:latin typeface="Arial"/>
                <a:cs typeface="Arial"/>
              </a:rPr>
              <a:t>Determining</a:t>
            </a:r>
            <a:r>
              <a:rPr sz="2070" b="1" spc="47" dirty="0">
                <a:solidFill>
                  <a:srgbClr val="0066FF"/>
                </a:solidFill>
                <a:latin typeface="Arial"/>
                <a:cs typeface="Arial"/>
              </a:rPr>
              <a:t> </a:t>
            </a:r>
            <a:r>
              <a:rPr sz="2070" b="1" spc="-10" dirty="0">
                <a:solidFill>
                  <a:srgbClr val="0066FF"/>
                </a:solidFill>
                <a:latin typeface="Arial"/>
                <a:cs typeface="Arial"/>
              </a:rPr>
              <a:t>the</a:t>
            </a:r>
            <a:r>
              <a:rPr sz="2070" b="1" spc="47" dirty="0">
                <a:solidFill>
                  <a:srgbClr val="0066FF"/>
                </a:solidFill>
                <a:latin typeface="Arial"/>
                <a:cs typeface="Arial"/>
              </a:rPr>
              <a:t> </a:t>
            </a:r>
            <a:r>
              <a:rPr sz="2070" b="1" spc="-10" dirty="0">
                <a:solidFill>
                  <a:srgbClr val="0066FF"/>
                </a:solidFill>
                <a:latin typeface="Arial"/>
                <a:cs typeface="Arial"/>
              </a:rPr>
              <a:t>Quality</a:t>
            </a:r>
            <a:r>
              <a:rPr sz="2070" b="1" spc="47" dirty="0">
                <a:solidFill>
                  <a:srgbClr val="0066FF"/>
                </a:solidFill>
                <a:latin typeface="Arial"/>
                <a:cs typeface="Arial"/>
              </a:rPr>
              <a:t> </a:t>
            </a:r>
            <a:r>
              <a:rPr sz="2070" b="1" spc="-10" dirty="0">
                <a:solidFill>
                  <a:srgbClr val="0066FF"/>
                </a:solidFill>
                <a:latin typeface="Arial"/>
                <a:cs typeface="Arial"/>
              </a:rPr>
              <a:t>of</a:t>
            </a:r>
            <a:r>
              <a:rPr sz="2070" b="1" spc="47" dirty="0">
                <a:solidFill>
                  <a:srgbClr val="0066FF"/>
                </a:solidFill>
                <a:latin typeface="Arial"/>
                <a:cs typeface="Arial"/>
              </a:rPr>
              <a:t> </a:t>
            </a:r>
            <a:r>
              <a:rPr sz="2070" b="1" spc="-16" dirty="0">
                <a:solidFill>
                  <a:srgbClr val="0066FF"/>
                </a:solidFill>
                <a:latin typeface="Arial"/>
                <a:cs typeface="Arial"/>
              </a:rPr>
              <a:t>Simulation</a:t>
            </a:r>
            <a:r>
              <a:rPr sz="2070" b="1" spc="47" dirty="0">
                <a:solidFill>
                  <a:srgbClr val="0066FF"/>
                </a:solidFill>
                <a:latin typeface="Arial"/>
                <a:cs typeface="Arial"/>
              </a:rPr>
              <a:t> </a:t>
            </a:r>
            <a:r>
              <a:rPr sz="2070" b="1" spc="-10" dirty="0">
                <a:solidFill>
                  <a:srgbClr val="0066FF"/>
                </a:solidFill>
                <a:latin typeface="Arial"/>
                <a:cs typeface="Arial"/>
              </a:rPr>
              <a:t>results:</a:t>
            </a:r>
            <a:endParaRPr sz="2070" dirty="0">
              <a:latin typeface="Arial"/>
              <a:cs typeface="Arial"/>
            </a:endParaRPr>
          </a:p>
          <a:p>
            <a:pPr>
              <a:lnSpc>
                <a:spcPts val="1242"/>
              </a:lnSpc>
              <a:spcBef>
                <a:spcPts val="26"/>
              </a:spcBef>
            </a:pPr>
            <a:endParaRPr sz="1242" dirty="0"/>
          </a:p>
          <a:p>
            <a:pPr marL="4642189"/>
            <a:endParaRPr sz="1035" dirty="0">
              <a:latin typeface="Times New Roman"/>
              <a:cs typeface="Times New Roman"/>
            </a:endParaRPr>
          </a:p>
          <a:p>
            <a:pPr marL="536901" indent="-523758">
              <a:lnSpc>
                <a:spcPts val="2375"/>
              </a:lnSpc>
              <a:spcBef>
                <a:spcPts val="1268"/>
              </a:spcBef>
              <a:buFont typeface="Arial"/>
              <a:buChar char="•"/>
              <a:tabLst>
                <a:tab pos="536901" algn="l"/>
              </a:tabLst>
            </a:pPr>
            <a:r>
              <a:rPr sz="2070" spc="-16" dirty="0">
                <a:latin typeface="Arial"/>
                <a:cs typeface="Arial"/>
              </a:rPr>
              <a:t>The</a:t>
            </a:r>
            <a:r>
              <a:rPr sz="2070" spc="129" dirty="0">
                <a:latin typeface="Arial"/>
                <a:cs typeface="Arial"/>
              </a:rPr>
              <a:t> </a:t>
            </a:r>
            <a:r>
              <a:rPr sz="2070" spc="-10" dirty="0">
                <a:latin typeface="Arial"/>
                <a:cs typeface="Arial"/>
              </a:rPr>
              <a:t>quality</a:t>
            </a:r>
            <a:r>
              <a:rPr sz="2070" spc="129" dirty="0">
                <a:latin typeface="Arial"/>
                <a:cs typeface="Arial"/>
              </a:rPr>
              <a:t> </a:t>
            </a:r>
            <a:r>
              <a:rPr sz="2070" spc="-10" dirty="0">
                <a:latin typeface="Arial"/>
                <a:cs typeface="Arial"/>
              </a:rPr>
              <a:t>(exactness)</a:t>
            </a:r>
            <a:r>
              <a:rPr sz="2070" spc="129" dirty="0">
                <a:latin typeface="Arial"/>
                <a:cs typeface="Arial"/>
              </a:rPr>
              <a:t> </a:t>
            </a:r>
            <a:r>
              <a:rPr sz="2070" spc="-10" dirty="0">
                <a:latin typeface="Arial"/>
                <a:cs typeface="Arial"/>
              </a:rPr>
              <a:t>of</a:t>
            </a:r>
            <a:r>
              <a:rPr sz="2070" spc="129" dirty="0">
                <a:latin typeface="Arial"/>
                <a:cs typeface="Arial"/>
              </a:rPr>
              <a:t> </a:t>
            </a:r>
            <a:r>
              <a:rPr sz="2070" spc="-10" dirty="0">
                <a:latin typeface="Arial"/>
                <a:cs typeface="Arial"/>
              </a:rPr>
              <a:t>the</a:t>
            </a:r>
            <a:r>
              <a:rPr sz="2070" spc="129" dirty="0">
                <a:latin typeface="Arial"/>
                <a:cs typeface="Arial"/>
              </a:rPr>
              <a:t> </a:t>
            </a:r>
            <a:r>
              <a:rPr sz="2070" spc="-16" dirty="0">
                <a:latin typeface="Arial"/>
                <a:cs typeface="Arial"/>
              </a:rPr>
              <a:t>mean</a:t>
            </a:r>
            <a:r>
              <a:rPr sz="2070" spc="129" dirty="0">
                <a:latin typeface="Arial"/>
                <a:cs typeface="Arial"/>
              </a:rPr>
              <a:t> </a:t>
            </a:r>
            <a:r>
              <a:rPr sz="2070" spc="-10" dirty="0">
                <a:latin typeface="Arial"/>
                <a:cs typeface="Arial"/>
              </a:rPr>
              <a:t>value</a:t>
            </a:r>
            <a:r>
              <a:rPr sz="2070" spc="129" dirty="0">
                <a:latin typeface="Arial"/>
                <a:cs typeface="Arial"/>
              </a:rPr>
              <a:t> </a:t>
            </a:r>
            <a:r>
              <a:rPr sz="2070" spc="-16" dirty="0">
                <a:latin typeface="Arial"/>
                <a:cs typeface="Arial"/>
              </a:rPr>
              <a:t>can</a:t>
            </a:r>
            <a:r>
              <a:rPr sz="2070" spc="129" dirty="0">
                <a:latin typeface="Arial"/>
                <a:cs typeface="Arial"/>
              </a:rPr>
              <a:t> </a:t>
            </a:r>
            <a:r>
              <a:rPr sz="2070" spc="-16" dirty="0">
                <a:latin typeface="Arial"/>
                <a:cs typeface="Arial"/>
              </a:rPr>
              <a:t>be</a:t>
            </a:r>
            <a:r>
              <a:rPr sz="2070" spc="129" dirty="0">
                <a:latin typeface="Arial"/>
                <a:cs typeface="Arial"/>
              </a:rPr>
              <a:t> </a:t>
            </a:r>
            <a:r>
              <a:rPr sz="2070" spc="-10" dirty="0">
                <a:latin typeface="Arial"/>
                <a:cs typeface="Arial"/>
              </a:rPr>
              <a:t>described</a:t>
            </a:r>
            <a:r>
              <a:rPr sz="2070" spc="129" dirty="0">
                <a:latin typeface="Arial"/>
                <a:cs typeface="Arial"/>
              </a:rPr>
              <a:t> </a:t>
            </a:r>
            <a:r>
              <a:rPr sz="2070" spc="-16" dirty="0">
                <a:latin typeface="Arial"/>
                <a:cs typeface="Arial"/>
              </a:rPr>
              <a:t>by</a:t>
            </a:r>
            <a:r>
              <a:rPr sz="2070" spc="129" dirty="0">
                <a:latin typeface="Arial"/>
                <a:cs typeface="Arial"/>
              </a:rPr>
              <a:t> </a:t>
            </a:r>
            <a:r>
              <a:rPr sz="2070" spc="-10" dirty="0">
                <a:latin typeface="Arial"/>
                <a:cs typeface="Arial"/>
              </a:rPr>
              <a:t>the</a:t>
            </a:r>
            <a:endParaRPr sz="2070" dirty="0">
              <a:latin typeface="Arial"/>
              <a:cs typeface="Arial"/>
            </a:endParaRPr>
          </a:p>
          <a:p>
            <a:pPr marL="536901">
              <a:lnSpc>
                <a:spcPts val="2375"/>
              </a:lnSpc>
            </a:pPr>
            <a:r>
              <a:rPr sz="2070" b="1" spc="-16" dirty="0">
                <a:latin typeface="Arial"/>
                <a:cs typeface="Arial"/>
              </a:rPr>
              <a:t>confidence</a:t>
            </a:r>
            <a:r>
              <a:rPr sz="2070" b="1" spc="88" dirty="0">
                <a:latin typeface="Arial"/>
                <a:cs typeface="Arial"/>
              </a:rPr>
              <a:t> </a:t>
            </a:r>
            <a:r>
              <a:rPr sz="2070" b="1" spc="-10" dirty="0">
                <a:latin typeface="Arial"/>
                <a:cs typeface="Arial"/>
              </a:rPr>
              <a:t>interval</a:t>
            </a:r>
            <a:r>
              <a:rPr sz="2070" spc="-10" dirty="0">
                <a:latin typeface="Arial"/>
                <a:cs typeface="Arial"/>
              </a:rPr>
              <a:t>.</a:t>
            </a:r>
            <a:endParaRPr sz="2070" dirty="0">
              <a:latin typeface="Arial"/>
              <a:cs typeface="Arial"/>
            </a:endParaRPr>
          </a:p>
          <a:p>
            <a:pPr>
              <a:lnSpc>
                <a:spcPts val="2691"/>
              </a:lnSpc>
              <a:spcBef>
                <a:spcPts val="68"/>
              </a:spcBef>
            </a:pPr>
            <a:endParaRPr sz="2691" dirty="0"/>
          </a:p>
          <a:p>
            <a:pPr marL="536901" marR="198463" indent="-523758">
              <a:lnSpc>
                <a:spcPts val="2266"/>
              </a:lnSpc>
              <a:buFont typeface="Arial"/>
              <a:buChar char="•"/>
              <a:tabLst>
                <a:tab pos="536901" algn="l"/>
              </a:tabLst>
            </a:pPr>
            <a:r>
              <a:rPr sz="2070" spc="-10" dirty="0">
                <a:latin typeface="Arial"/>
                <a:cs typeface="Arial"/>
              </a:rPr>
              <a:t>This</a:t>
            </a:r>
            <a:r>
              <a:rPr sz="2070" spc="21" dirty="0">
                <a:latin typeface="Arial"/>
                <a:cs typeface="Arial"/>
              </a:rPr>
              <a:t> </a:t>
            </a:r>
            <a:r>
              <a:rPr sz="2070" spc="-10" dirty="0">
                <a:latin typeface="Arial"/>
                <a:cs typeface="Arial"/>
              </a:rPr>
              <a:t>interval</a:t>
            </a:r>
            <a:r>
              <a:rPr sz="2070" spc="21" dirty="0">
                <a:latin typeface="Arial"/>
                <a:cs typeface="Arial"/>
              </a:rPr>
              <a:t> </a:t>
            </a:r>
            <a:r>
              <a:rPr sz="2070" spc="-10" dirty="0">
                <a:latin typeface="Arial"/>
                <a:cs typeface="Arial"/>
              </a:rPr>
              <a:t>is</a:t>
            </a:r>
            <a:r>
              <a:rPr sz="2070" spc="21" dirty="0">
                <a:latin typeface="Arial"/>
                <a:cs typeface="Arial"/>
              </a:rPr>
              <a:t> </a:t>
            </a:r>
            <a:r>
              <a:rPr sz="2070" spc="-10" dirty="0">
                <a:latin typeface="Arial"/>
                <a:cs typeface="Arial"/>
              </a:rPr>
              <a:t>determined</a:t>
            </a:r>
            <a:r>
              <a:rPr sz="2070" spc="21" dirty="0">
                <a:latin typeface="Arial"/>
                <a:cs typeface="Arial"/>
              </a:rPr>
              <a:t> </a:t>
            </a:r>
            <a:r>
              <a:rPr sz="2070" spc="-16" dirty="0">
                <a:latin typeface="Arial"/>
                <a:cs typeface="Arial"/>
              </a:rPr>
              <a:t>by</a:t>
            </a:r>
            <a:r>
              <a:rPr sz="2070" spc="21" dirty="0">
                <a:latin typeface="Arial"/>
                <a:cs typeface="Arial"/>
              </a:rPr>
              <a:t> </a:t>
            </a:r>
            <a:r>
              <a:rPr sz="2070" spc="-10" dirty="0">
                <a:latin typeface="Arial"/>
                <a:cs typeface="Arial"/>
              </a:rPr>
              <a:t>the</a:t>
            </a:r>
            <a:r>
              <a:rPr sz="2070" spc="21" dirty="0">
                <a:latin typeface="Arial"/>
                <a:cs typeface="Arial"/>
              </a:rPr>
              <a:t> </a:t>
            </a:r>
            <a:r>
              <a:rPr sz="2070" b="1" spc="-16" dirty="0">
                <a:latin typeface="Arial"/>
                <a:cs typeface="Arial"/>
              </a:rPr>
              <a:t>sample</a:t>
            </a:r>
            <a:r>
              <a:rPr sz="2070" b="1" spc="21" dirty="0">
                <a:latin typeface="Arial"/>
                <a:cs typeface="Arial"/>
              </a:rPr>
              <a:t> </a:t>
            </a:r>
            <a:r>
              <a:rPr sz="2070" spc="-16" dirty="0">
                <a:latin typeface="Arial"/>
                <a:cs typeface="Arial"/>
              </a:rPr>
              <a:t>which</a:t>
            </a:r>
            <a:r>
              <a:rPr sz="2070" spc="21" dirty="0">
                <a:latin typeface="Arial"/>
                <a:cs typeface="Arial"/>
              </a:rPr>
              <a:t> </a:t>
            </a:r>
            <a:r>
              <a:rPr sz="2070" spc="-10" dirty="0">
                <a:latin typeface="Arial"/>
                <a:cs typeface="Arial"/>
              </a:rPr>
              <a:t>contains</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finite</a:t>
            </a:r>
            <a:r>
              <a:rPr sz="2070" spc="21" dirty="0">
                <a:latin typeface="Arial"/>
                <a:cs typeface="Arial"/>
              </a:rPr>
              <a:t> </a:t>
            </a:r>
            <a:r>
              <a:rPr sz="2070" spc="-16" dirty="0">
                <a:latin typeface="Arial"/>
                <a:cs typeface="Arial"/>
              </a:rPr>
              <a:t>number</a:t>
            </a:r>
            <a:r>
              <a:rPr sz="2070" spc="21" dirty="0">
                <a:latin typeface="Arial"/>
                <a:cs typeface="Arial"/>
              </a:rPr>
              <a:t> </a:t>
            </a:r>
            <a:r>
              <a:rPr sz="2070" spc="-10" dirty="0">
                <a:latin typeface="Arial"/>
                <a:cs typeface="Arial"/>
              </a:rPr>
              <a:t>of observations</a:t>
            </a:r>
            <a:r>
              <a:rPr sz="2070" spc="67" dirty="0">
                <a:latin typeface="Arial"/>
                <a:cs typeface="Arial"/>
              </a:rPr>
              <a:t> </a:t>
            </a:r>
            <a:r>
              <a:rPr sz="2070" spc="-10" dirty="0">
                <a:latin typeface="Arial"/>
                <a:cs typeface="Arial"/>
              </a:rPr>
              <a:t>of</a:t>
            </a:r>
            <a:r>
              <a:rPr sz="2070" spc="67" dirty="0">
                <a:latin typeface="Arial"/>
                <a:cs typeface="Arial"/>
              </a:rPr>
              <a:t> </a:t>
            </a:r>
            <a:r>
              <a:rPr sz="2070" spc="-16" dirty="0">
                <a:latin typeface="Arial"/>
                <a:cs typeface="Arial"/>
              </a:rPr>
              <a:t>a</a:t>
            </a:r>
            <a:r>
              <a:rPr sz="2070" spc="67" dirty="0">
                <a:latin typeface="Arial"/>
                <a:cs typeface="Arial"/>
              </a:rPr>
              <a:t> </a:t>
            </a:r>
            <a:r>
              <a:rPr sz="2070" spc="-16" dirty="0">
                <a:latin typeface="Arial"/>
                <a:cs typeface="Arial"/>
              </a:rPr>
              <a:t>random</a:t>
            </a:r>
            <a:r>
              <a:rPr sz="2070" spc="67" dirty="0">
                <a:latin typeface="Arial"/>
                <a:cs typeface="Arial"/>
              </a:rPr>
              <a:t> </a:t>
            </a:r>
            <a:r>
              <a:rPr sz="2070" spc="-16" dirty="0">
                <a:latin typeface="Arial"/>
                <a:cs typeface="Arial"/>
              </a:rPr>
              <a:t>numbe</a:t>
            </a:r>
            <a:r>
              <a:rPr sz="2070" spc="-124" dirty="0">
                <a:latin typeface="Arial"/>
                <a:cs typeface="Arial"/>
              </a:rPr>
              <a:t>r</a:t>
            </a:r>
            <a:r>
              <a:rPr sz="2070" spc="-10" dirty="0">
                <a:latin typeface="Arial"/>
                <a:cs typeface="Arial"/>
              </a:rPr>
              <a:t>.</a:t>
            </a:r>
            <a:endParaRPr sz="2070" dirty="0">
              <a:latin typeface="Arial"/>
              <a:cs typeface="Aria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0" y="974191"/>
            <a:ext cx="9362141" cy="4550476"/>
          </a:xfrm>
          <a:prstGeom prst="rect">
            <a:avLst/>
          </a:prstGeom>
        </p:spPr>
        <p:txBody>
          <a:bodyPr vert="horz" wrap="square" lIns="0" tIns="0" rIns="0" bIns="0" rtlCol="0">
            <a:spAutoFit/>
          </a:bodyPr>
          <a:lstStyle/>
          <a:p>
            <a:pPr marL="13143"/>
            <a:r>
              <a:rPr sz="2070" b="1" spc="-16" dirty="0">
                <a:latin typeface="Arial"/>
                <a:cs typeface="Arial"/>
              </a:rPr>
              <a:t>Confidence</a:t>
            </a:r>
            <a:r>
              <a:rPr sz="2070" b="1" spc="88" dirty="0">
                <a:latin typeface="Arial"/>
                <a:cs typeface="Arial"/>
              </a:rPr>
              <a:t> </a:t>
            </a:r>
            <a:r>
              <a:rPr sz="2070" b="1" spc="-10" dirty="0">
                <a:latin typeface="Arial"/>
                <a:cs typeface="Arial"/>
              </a:rPr>
              <a:t>Interval</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342381">
              <a:lnSpc>
                <a:spcPts val="2266"/>
              </a:lnSpc>
            </a:pPr>
            <a:r>
              <a:rPr sz="2070" spc="-16" dirty="0">
                <a:latin typeface="Arial"/>
                <a:cs typeface="Arial"/>
              </a:rPr>
              <a:t>When</a:t>
            </a:r>
            <a:r>
              <a:rPr sz="2070" spc="62" dirty="0">
                <a:latin typeface="Arial"/>
                <a:cs typeface="Arial"/>
              </a:rPr>
              <a:t> </a:t>
            </a:r>
            <a:r>
              <a:rPr sz="2070" spc="-10" dirty="0">
                <a:latin typeface="Arial"/>
                <a:cs typeface="Arial"/>
              </a:rPr>
              <a:t>your</a:t>
            </a:r>
            <a:r>
              <a:rPr sz="2070" spc="62" dirty="0">
                <a:latin typeface="Arial"/>
                <a:cs typeface="Arial"/>
              </a:rPr>
              <a:t> </a:t>
            </a:r>
            <a:r>
              <a:rPr sz="2070" spc="-16" dirty="0">
                <a:latin typeface="Arial"/>
                <a:cs typeface="Arial"/>
              </a:rPr>
              <a:t>model</a:t>
            </a:r>
            <a:r>
              <a:rPr sz="2070" spc="62" dirty="0">
                <a:latin typeface="Arial"/>
                <a:cs typeface="Arial"/>
              </a:rPr>
              <a:t> </a:t>
            </a:r>
            <a:r>
              <a:rPr sz="2070" spc="-10" dirty="0">
                <a:latin typeface="Arial"/>
                <a:cs typeface="Arial"/>
              </a:rPr>
              <a:t>contains</a:t>
            </a:r>
            <a:r>
              <a:rPr sz="2070" spc="62" dirty="0">
                <a:latin typeface="Arial"/>
                <a:cs typeface="Arial"/>
              </a:rPr>
              <a:t> </a:t>
            </a:r>
            <a:r>
              <a:rPr sz="2070" spc="-16" dirty="0">
                <a:latin typeface="Arial"/>
                <a:cs typeface="Arial"/>
              </a:rPr>
              <a:t>random</a:t>
            </a:r>
            <a:r>
              <a:rPr sz="2070" spc="62" dirty="0">
                <a:latin typeface="Arial"/>
                <a:cs typeface="Arial"/>
              </a:rPr>
              <a:t> </a:t>
            </a:r>
            <a:r>
              <a:rPr sz="2070" spc="-16" dirty="0">
                <a:latin typeface="Arial"/>
                <a:cs typeface="Arial"/>
              </a:rPr>
              <a:t>components</a:t>
            </a:r>
            <a:r>
              <a:rPr sz="2070" spc="62" dirty="0">
                <a:latin typeface="Arial"/>
                <a:cs typeface="Arial"/>
              </a:rPr>
              <a:t> </a:t>
            </a:r>
            <a:r>
              <a:rPr sz="2070" spc="-16" dirty="0">
                <a:latin typeface="Arial"/>
                <a:cs typeface="Arial"/>
              </a:rPr>
              <a:t>and</a:t>
            </a:r>
            <a:r>
              <a:rPr sz="2070" spc="62" dirty="0">
                <a:latin typeface="Arial"/>
                <a:cs typeface="Arial"/>
              </a:rPr>
              <a:t> </a:t>
            </a:r>
            <a:r>
              <a:rPr sz="2070" spc="-10" dirty="0">
                <a:latin typeface="Arial"/>
                <a:cs typeface="Arial"/>
              </a:rPr>
              <a:t>processes,</a:t>
            </a:r>
            <a:r>
              <a:rPr sz="2070" spc="78" dirty="0">
                <a:latin typeface="Arial"/>
                <a:cs typeface="Arial"/>
              </a:rPr>
              <a:t> </a:t>
            </a:r>
            <a:r>
              <a:rPr sz="2070" spc="-16" dirty="0">
                <a:latin typeface="Arial"/>
                <a:cs typeface="Arial"/>
              </a:rPr>
              <a:t>you</a:t>
            </a:r>
            <a:r>
              <a:rPr sz="2070" spc="62" dirty="0">
                <a:latin typeface="Arial"/>
                <a:cs typeface="Arial"/>
              </a:rPr>
              <a:t> </a:t>
            </a:r>
            <a:r>
              <a:rPr sz="2070" spc="-16" dirty="0">
                <a:latin typeface="Arial"/>
                <a:cs typeface="Arial"/>
              </a:rPr>
              <a:t>have</a:t>
            </a:r>
            <a:r>
              <a:rPr sz="2070" spc="62" dirty="0">
                <a:latin typeface="Arial"/>
                <a:cs typeface="Arial"/>
              </a:rPr>
              <a:t> </a:t>
            </a:r>
            <a:r>
              <a:rPr sz="2070" spc="-10" dirty="0">
                <a:latin typeface="Arial"/>
                <a:cs typeface="Arial"/>
              </a:rPr>
              <a:t>to execute</a:t>
            </a:r>
            <a:r>
              <a:rPr sz="2070" spc="52" dirty="0">
                <a:latin typeface="Arial"/>
                <a:cs typeface="Arial"/>
              </a:rPr>
              <a:t> </a:t>
            </a:r>
            <a:r>
              <a:rPr sz="2070" spc="-10" dirty="0">
                <a:latin typeface="Arial"/>
                <a:cs typeface="Arial"/>
              </a:rPr>
              <a:t>several</a:t>
            </a:r>
            <a:r>
              <a:rPr sz="2070" spc="52" dirty="0">
                <a:latin typeface="Arial"/>
                <a:cs typeface="Arial"/>
              </a:rPr>
              <a:t> </a:t>
            </a:r>
            <a:r>
              <a:rPr sz="2070" spc="-10" dirty="0">
                <a:latin typeface="Arial"/>
                <a:cs typeface="Arial"/>
              </a:rPr>
              <a:t>simulation</a:t>
            </a:r>
            <a:r>
              <a:rPr sz="2070" spc="52" dirty="0">
                <a:latin typeface="Arial"/>
                <a:cs typeface="Arial"/>
              </a:rPr>
              <a:t> </a:t>
            </a:r>
            <a:r>
              <a:rPr sz="2070" spc="-10" dirty="0">
                <a:latin typeface="Arial"/>
                <a:cs typeface="Arial"/>
              </a:rPr>
              <a:t>runs</a:t>
            </a:r>
            <a:r>
              <a:rPr sz="2070" spc="52" dirty="0">
                <a:latin typeface="Arial"/>
                <a:cs typeface="Arial"/>
              </a:rPr>
              <a:t> </a:t>
            </a:r>
            <a:r>
              <a:rPr sz="2070" spc="-10" dirty="0">
                <a:latin typeface="Arial"/>
                <a:cs typeface="Arial"/>
              </a:rPr>
              <a:t>with</a:t>
            </a:r>
            <a:r>
              <a:rPr sz="2070" spc="52"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52" dirty="0">
                <a:latin typeface="Arial"/>
                <a:cs typeface="Arial"/>
              </a:rPr>
              <a:t> </a:t>
            </a:r>
            <a:r>
              <a:rPr sz="2070" spc="-16" dirty="0">
                <a:latin typeface="Arial"/>
                <a:cs typeface="Arial"/>
              </a:rPr>
              <a:t>seed</a:t>
            </a:r>
            <a:r>
              <a:rPr sz="2070" spc="52" dirty="0">
                <a:latin typeface="Arial"/>
                <a:cs typeface="Arial"/>
              </a:rPr>
              <a:t> </a:t>
            </a:r>
            <a:r>
              <a:rPr sz="2070" spc="-10" dirty="0">
                <a:latin typeface="Arial"/>
                <a:cs typeface="Arial"/>
              </a:rPr>
              <a:t>values</a:t>
            </a:r>
            <a:r>
              <a:rPr sz="2070" spc="52" dirty="0">
                <a:latin typeface="Arial"/>
                <a:cs typeface="Arial"/>
              </a:rPr>
              <a:t> </a:t>
            </a:r>
            <a:r>
              <a:rPr sz="2070" spc="-10" dirty="0">
                <a:latin typeface="Arial"/>
                <a:cs typeface="Arial"/>
              </a:rPr>
              <a:t>to</a:t>
            </a:r>
            <a:r>
              <a:rPr sz="2070" spc="52" dirty="0">
                <a:latin typeface="Arial"/>
                <a:cs typeface="Arial"/>
              </a:rPr>
              <a:t> </a:t>
            </a:r>
            <a:r>
              <a:rPr sz="2070" spc="-10" dirty="0">
                <a:latin typeface="Arial"/>
                <a:cs typeface="Arial"/>
              </a:rPr>
              <a:t>arrive</a:t>
            </a:r>
            <a:r>
              <a:rPr sz="2070" spc="52" dirty="0">
                <a:latin typeface="Arial"/>
                <a:cs typeface="Arial"/>
              </a:rPr>
              <a:t> </a:t>
            </a:r>
            <a:r>
              <a:rPr sz="2070" spc="-10" dirty="0">
                <a:latin typeface="Arial"/>
                <a:cs typeface="Arial"/>
              </a:rPr>
              <a:t>at</a:t>
            </a:r>
            <a:r>
              <a:rPr sz="2070" spc="52" dirty="0">
                <a:latin typeface="Arial"/>
                <a:cs typeface="Arial"/>
              </a:rPr>
              <a:t> </a:t>
            </a:r>
            <a:r>
              <a:rPr sz="2070" spc="-10" dirty="0">
                <a:latin typeface="Arial"/>
                <a:cs typeface="Arial"/>
              </a:rPr>
              <a:t>reliable and</a:t>
            </a:r>
            <a:r>
              <a:rPr sz="2070" spc="78" dirty="0">
                <a:latin typeface="Arial"/>
                <a:cs typeface="Arial"/>
              </a:rPr>
              <a:t> </a:t>
            </a:r>
            <a:r>
              <a:rPr sz="2070" spc="-10" dirty="0">
                <a:latin typeface="Arial"/>
                <a:cs typeface="Arial"/>
              </a:rPr>
              <a:t>“statistically</a:t>
            </a:r>
            <a:r>
              <a:rPr sz="2070" spc="78" dirty="0">
                <a:latin typeface="Arial"/>
                <a:cs typeface="Arial"/>
              </a:rPr>
              <a:t> </a:t>
            </a:r>
            <a:r>
              <a:rPr sz="2070" spc="-10" dirty="0">
                <a:latin typeface="Arial"/>
                <a:cs typeface="Arial"/>
              </a:rPr>
              <a:t>safe”</a:t>
            </a:r>
            <a:r>
              <a:rPr sz="2070" spc="78" dirty="0">
                <a:latin typeface="Arial"/>
                <a:cs typeface="Arial"/>
              </a:rPr>
              <a:t> </a:t>
            </a:r>
            <a:r>
              <a:rPr sz="2070" spc="-10" dirty="0">
                <a:latin typeface="Arial"/>
                <a:cs typeface="Arial"/>
              </a:rPr>
              <a:t>simulation</a:t>
            </a:r>
            <a:r>
              <a:rPr sz="2070" spc="78" dirty="0">
                <a:latin typeface="Arial"/>
                <a:cs typeface="Arial"/>
              </a:rPr>
              <a:t> </a:t>
            </a:r>
            <a:r>
              <a:rPr sz="2070" spc="-10" dirty="0">
                <a:latin typeface="Arial"/>
                <a:cs typeface="Arial"/>
              </a:rPr>
              <a:t>results.</a:t>
            </a:r>
            <a:r>
              <a:rPr sz="2070" dirty="0">
                <a:latin typeface="Arial"/>
                <a:cs typeface="Arial"/>
              </a:rPr>
              <a:t> </a:t>
            </a:r>
            <a:r>
              <a:rPr sz="2070" spc="-145" dirty="0">
                <a:latin typeface="Arial"/>
                <a:cs typeface="Arial"/>
              </a:rPr>
              <a:t> </a:t>
            </a:r>
            <a:r>
              <a:rPr sz="2070" spc="-10" dirty="0">
                <a:latin typeface="Arial"/>
                <a:cs typeface="Arial"/>
              </a:rPr>
              <a:t>It</a:t>
            </a:r>
            <a:r>
              <a:rPr sz="2070" spc="78" dirty="0">
                <a:latin typeface="Arial"/>
                <a:cs typeface="Arial"/>
              </a:rPr>
              <a:t> </a:t>
            </a:r>
            <a:r>
              <a:rPr sz="2070" spc="-16" dirty="0">
                <a:latin typeface="Arial"/>
                <a:cs typeface="Arial"/>
              </a:rPr>
              <a:t>does</a:t>
            </a:r>
            <a:r>
              <a:rPr sz="2070" spc="78" dirty="0">
                <a:latin typeface="Arial"/>
                <a:cs typeface="Arial"/>
              </a:rPr>
              <a:t> </a:t>
            </a:r>
            <a:r>
              <a:rPr sz="2070" spc="-10" dirty="0">
                <a:latin typeface="Arial"/>
                <a:cs typeface="Arial"/>
              </a:rPr>
              <a:t>not</a:t>
            </a:r>
            <a:r>
              <a:rPr sz="2070" spc="78" dirty="0">
                <a:latin typeface="Arial"/>
                <a:cs typeface="Arial"/>
              </a:rPr>
              <a:t> </a:t>
            </a:r>
            <a:r>
              <a:rPr sz="2070" spc="-16" dirty="0">
                <a:latin typeface="Arial"/>
                <a:cs typeface="Arial"/>
              </a:rPr>
              <a:t>su</a:t>
            </a:r>
            <a:r>
              <a:rPr sz="2070" spc="-47" dirty="0">
                <a:latin typeface="Arial"/>
                <a:cs typeface="Arial"/>
              </a:rPr>
              <a:t>f</a:t>
            </a:r>
            <a:r>
              <a:rPr sz="2070" spc="-10" dirty="0">
                <a:latin typeface="Arial"/>
                <a:cs typeface="Arial"/>
              </a:rPr>
              <a:t>fice</a:t>
            </a:r>
            <a:r>
              <a:rPr sz="2070" spc="78" dirty="0">
                <a:latin typeface="Arial"/>
                <a:cs typeface="Arial"/>
              </a:rPr>
              <a:t> </a:t>
            </a:r>
            <a:r>
              <a:rPr sz="2070" spc="-10" dirty="0">
                <a:latin typeface="Arial"/>
                <a:cs typeface="Arial"/>
              </a:rPr>
              <a:t>to</a:t>
            </a:r>
            <a:r>
              <a:rPr sz="2070" spc="78" dirty="0">
                <a:latin typeface="Arial"/>
                <a:cs typeface="Arial"/>
              </a:rPr>
              <a:t> </a:t>
            </a:r>
            <a:r>
              <a:rPr sz="2070" spc="-10" dirty="0">
                <a:latin typeface="Arial"/>
                <a:cs typeface="Arial"/>
              </a:rPr>
              <a:t>calculate</a:t>
            </a:r>
            <a:r>
              <a:rPr sz="2070" spc="78" dirty="0">
                <a:latin typeface="Arial"/>
                <a:cs typeface="Arial"/>
              </a:rPr>
              <a:t> </a:t>
            </a:r>
            <a:r>
              <a:rPr sz="2070" spc="-10" dirty="0">
                <a:latin typeface="Arial"/>
                <a:cs typeface="Arial"/>
              </a:rPr>
              <a:t>the</a:t>
            </a:r>
            <a:r>
              <a:rPr sz="2070" spc="-16" dirty="0">
                <a:latin typeface="Arial"/>
                <a:cs typeface="Arial"/>
              </a:rPr>
              <a:t> mean</a:t>
            </a:r>
            <a:r>
              <a:rPr sz="2070" spc="72" dirty="0">
                <a:latin typeface="Arial"/>
                <a:cs typeface="Arial"/>
              </a:rPr>
              <a:t> </a:t>
            </a:r>
            <a:r>
              <a:rPr sz="2070" spc="-10" dirty="0">
                <a:latin typeface="Arial"/>
                <a:cs typeface="Arial"/>
              </a:rPr>
              <a:t>value</a:t>
            </a:r>
            <a:r>
              <a:rPr sz="2070" spc="72" dirty="0">
                <a:latin typeface="Arial"/>
                <a:cs typeface="Arial"/>
              </a:rPr>
              <a:t> </a:t>
            </a:r>
            <a:r>
              <a:rPr sz="2070" spc="-10" dirty="0">
                <a:latin typeface="Arial"/>
                <a:cs typeface="Arial"/>
              </a:rPr>
              <a:t>from</a:t>
            </a:r>
            <a:r>
              <a:rPr sz="2070" spc="72" dirty="0">
                <a:latin typeface="Arial"/>
                <a:cs typeface="Arial"/>
              </a:rPr>
              <a:t> </a:t>
            </a:r>
            <a:r>
              <a:rPr sz="2070" spc="-10" dirty="0">
                <a:latin typeface="Arial"/>
                <a:cs typeface="Arial"/>
              </a:rPr>
              <a:t>the</a:t>
            </a:r>
            <a:r>
              <a:rPr sz="2070" spc="72" dirty="0">
                <a:latin typeface="Arial"/>
                <a:cs typeface="Arial"/>
              </a:rPr>
              <a:t> </a:t>
            </a:r>
            <a:r>
              <a:rPr sz="2070" spc="-10" dirty="0">
                <a:latin typeface="Arial"/>
                <a:cs typeface="Arial"/>
              </a:rPr>
              <a:t>simulation</a:t>
            </a:r>
            <a:r>
              <a:rPr sz="2070" spc="72" dirty="0">
                <a:latin typeface="Arial"/>
                <a:cs typeface="Arial"/>
              </a:rPr>
              <a:t> </a:t>
            </a:r>
            <a:r>
              <a:rPr sz="2070" spc="-10" dirty="0">
                <a:latin typeface="Arial"/>
                <a:cs typeface="Arial"/>
              </a:rPr>
              <a:t>results.</a:t>
            </a:r>
            <a:r>
              <a:rPr sz="2070" dirty="0">
                <a:latin typeface="Arial"/>
                <a:cs typeface="Arial"/>
              </a:rPr>
              <a:t> </a:t>
            </a:r>
            <a:r>
              <a:rPr sz="2070" spc="-150" dirty="0">
                <a:latin typeface="Arial"/>
                <a:cs typeface="Arial"/>
              </a:rPr>
              <a:t> </a:t>
            </a:r>
            <a:r>
              <a:rPr sz="2070" spc="-16" dirty="0">
                <a:latin typeface="Arial"/>
                <a:cs typeface="Arial"/>
              </a:rPr>
              <a:t>A</a:t>
            </a:r>
            <a:r>
              <a:rPr sz="2070" spc="72" dirty="0">
                <a:latin typeface="Arial"/>
                <a:cs typeface="Arial"/>
              </a:rPr>
              <a:t> </a:t>
            </a:r>
            <a:r>
              <a:rPr sz="2070" spc="-10" dirty="0">
                <a:latin typeface="Arial"/>
                <a:cs typeface="Arial"/>
              </a:rPr>
              <a:t>strong</a:t>
            </a:r>
            <a:r>
              <a:rPr sz="2070" spc="72" dirty="0">
                <a:latin typeface="Arial"/>
                <a:cs typeface="Arial"/>
              </a:rPr>
              <a:t> </a:t>
            </a:r>
            <a:r>
              <a:rPr sz="2070" spc="-10" dirty="0">
                <a:latin typeface="Arial"/>
                <a:cs typeface="Arial"/>
              </a:rPr>
              <a:t>scattering</a:t>
            </a:r>
            <a:r>
              <a:rPr sz="2070" spc="72" dirty="0">
                <a:latin typeface="Arial"/>
                <a:cs typeface="Arial"/>
              </a:rPr>
              <a:t> </a:t>
            </a:r>
            <a:r>
              <a:rPr sz="2070" spc="-10" dirty="0">
                <a:latin typeface="Arial"/>
                <a:cs typeface="Arial"/>
              </a:rPr>
              <a:t>of</a:t>
            </a:r>
            <a:r>
              <a:rPr sz="2070" spc="72" dirty="0">
                <a:latin typeface="Arial"/>
                <a:cs typeface="Arial"/>
              </a:rPr>
              <a:t> </a:t>
            </a:r>
            <a:r>
              <a:rPr sz="2070" spc="-10" dirty="0">
                <a:latin typeface="Arial"/>
                <a:cs typeface="Arial"/>
              </a:rPr>
              <a:t>the</a:t>
            </a:r>
            <a:r>
              <a:rPr sz="2070" spc="72" dirty="0">
                <a:latin typeface="Arial"/>
                <a:cs typeface="Arial"/>
              </a:rPr>
              <a:t> </a:t>
            </a:r>
            <a:r>
              <a:rPr sz="2070" spc="-10" dirty="0">
                <a:latin typeface="Arial"/>
                <a:cs typeface="Arial"/>
              </a:rPr>
              <a:t>values</a:t>
            </a:r>
            <a:r>
              <a:rPr sz="2070" spc="72" dirty="0">
                <a:latin typeface="Arial"/>
                <a:cs typeface="Arial"/>
              </a:rPr>
              <a:t> </a:t>
            </a:r>
            <a:r>
              <a:rPr sz="2070" spc="-10" dirty="0">
                <a:latin typeface="Arial"/>
                <a:cs typeface="Arial"/>
              </a:rPr>
              <a:t>of the</a:t>
            </a:r>
            <a:r>
              <a:rPr sz="2070" spc="67" dirty="0">
                <a:latin typeface="Arial"/>
                <a:cs typeface="Arial"/>
              </a:rPr>
              <a:t> </a:t>
            </a:r>
            <a:r>
              <a:rPr sz="2070" spc="-10" dirty="0">
                <a:latin typeface="Arial"/>
                <a:cs typeface="Arial"/>
              </a:rPr>
              <a:t>simulation</a:t>
            </a:r>
            <a:r>
              <a:rPr sz="2070" spc="67" dirty="0">
                <a:latin typeface="Arial"/>
                <a:cs typeface="Arial"/>
              </a:rPr>
              <a:t> </a:t>
            </a:r>
            <a:r>
              <a:rPr sz="2070" spc="-10" dirty="0">
                <a:latin typeface="Arial"/>
                <a:cs typeface="Arial"/>
              </a:rPr>
              <a:t>runs</a:t>
            </a:r>
            <a:r>
              <a:rPr sz="2070" spc="67" dirty="0">
                <a:latin typeface="Arial"/>
                <a:cs typeface="Arial"/>
              </a:rPr>
              <a:t> </a:t>
            </a:r>
            <a:r>
              <a:rPr sz="2070" spc="-10" dirty="0">
                <a:latin typeface="Arial"/>
                <a:cs typeface="Arial"/>
              </a:rPr>
              <a:t>suggest</a:t>
            </a:r>
            <a:r>
              <a:rPr sz="2070" spc="67" dirty="0">
                <a:latin typeface="Arial"/>
                <a:cs typeface="Arial"/>
              </a:rPr>
              <a:t> </a:t>
            </a:r>
            <a:r>
              <a:rPr sz="2070" spc="-10" dirty="0">
                <a:latin typeface="Arial"/>
                <a:cs typeface="Arial"/>
              </a:rPr>
              <a:t>that</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calculated</a:t>
            </a:r>
            <a:r>
              <a:rPr sz="2070" spc="67" dirty="0">
                <a:latin typeface="Arial"/>
                <a:cs typeface="Arial"/>
              </a:rPr>
              <a:t> </a:t>
            </a:r>
            <a:r>
              <a:rPr sz="2070" spc="-16" dirty="0">
                <a:latin typeface="Arial"/>
                <a:cs typeface="Arial"/>
              </a:rPr>
              <a:t>mean</a:t>
            </a:r>
            <a:r>
              <a:rPr sz="2070" spc="67" dirty="0">
                <a:latin typeface="Arial"/>
                <a:cs typeface="Arial"/>
              </a:rPr>
              <a:t> </a:t>
            </a:r>
            <a:r>
              <a:rPr sz="2070" spc="-10" dirty="0">
                <a:latin typeface="Arial"/>
                <a:cs typeface="Arial"/>
              </a:rPr>
              <a:t>value</a:t>
            </a:r>
            <a:r>
              <a:rPr sz="2070" spc="67" dirty="0">
                <a:latin typeface="Arial"/>
                <a:cs typeface="Arial"/>
              </a:rPr>
              <a:t> </a:t>
            </a:r>
            <a:r>
              <a:rPr sz="2070" spc="-10" dirty="0">
                <a:latin typeface="Arial"/>
                <a:cs typeface="Arial"/>
              </a:rPr>
              <a:t>is</a:t>
            </a:r>
            <a:r>
              <a:rPr sz="2070" spc="67" dirty="0">
                <a:latin typeface="Arial"/>
                <a:cs typeface="Arial"/>
              </a:rPr>
              <a:t> </a:t>
            </a:r>
            <a:r>
              <a:rPr sz="2070" spc="-10" dirty="0">
                <a:latin typeface="Arial"/>
                <a:cs typeface="Arial"/>
              </a:rPr>
              <a:t>far</a:t>
            </a:r>
            <a:r>
              <a:rPr sz="2070" spc="67" dirty="0">
                <a:latin typeface="Arial"/>
                <a:cs typeface="Arial"/>
              </a:rPr>
              <a:t> </a:t>
            </a:r>
            <a:r>
              <a:rPr sz="2070" spc="-16" dirty="0">
                <a:latin typeface="Arial"/>
                <a:cs typeface="Arial"/>
              </a:rPr>
              <a:t>o</a:t>
            </a:r>
            <a:r>
              <a:rPr sz="2070" spc="-47" dirty="0">
                <a:latin typeface="Arial"/>
                <a:cs typeface="Arial"/>
              </a:rPr>
              <a:t>f</a:t>
            </a:r>
            <a:r>
              <a:rPr sz="2070" spc="-10" dirty="0">
                <a:latin typeface="Arial"/>
                <a:cs typeface="Arial"/>
              </a:rPr>
              <a:t>f</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true</a:t>
            </a:r>
            <a:endParaRPr sz="2070" dirty="0">
              <a:latin typeface="Arial"/>
              <a:cs typeface="Arial"/>
            </a:endParaRPr>
          </a:p>
          <a:p>
            <a:pPr marL="13143" marR="6572">
              <a:lnSpc>
                <a:spcPts val="2266"/>
              </a:lnSpc>
            </a:pPr>
            <a:r>
              <a:rPr sz="2070" spc="-16" dirty="0">
                <a:latin typeface="Arial"/>
                <a:cs typeface="Arial"/>
              </a:rPr>
              <a:t>mean</a:t>
            </a:r>
            <a:r>
              <a:rPr sz="2070" spc="10" dirty="0">
                <a:latin typeface="Arial"/>
                <a:cs typeface="Arial"/>
              </a:rPr>
              <a:t> </a:t>
            </a:r>
            <a:r>
              <a:rPr sz="2070" spc="-10" dirty="0">
                <a:latin typeface="Arial"/>
                <a:cs typeface="Arial"/>
              </a:rPr>
              <a:t>value.</a:t>
            </a:r>
            <a:r>
              <a:rPr sz="2070" spc="237" dirty="0">
                <a:latin typeface="Arial"/>
                <a:cs typeface="Arial"/>
              </a:rPr>
              <a:t> </a:t>
            </a:r>
            <a:r>
              <a:rPr sz="2070" spc="-16" dirty="0">
                <a:latin typeface="Arial"/>
                <a:cs typeface="Arial"/>
              </a:rPr>
              <a:t>Be</a:t>
            </a:r>
            <a:r>
              <a:rPr sz="2070" spc="10" dirty="0">
                <a:latin typeface="Arial"/>
                <a:cs typeface="Arial"/>
              </a:rPr>
              <a:t> </a:t>
            </a:r>
            <a:r>
              <a:rPr sz="2070" spc="-16" dirty="0">
                <a:latin typeface="Arial"/>
                <a:cs typeface="Arial"/>
              </a:rPr>
              <a:t>aware</a:t>
            </a:r>
            <a:r>
              <a:rPr sz="2070" spc="10" dirty="0">
                <a:latin typeface="Arial"/>
                <a:cs typeface="Arial"/>
              </a:rPr>
              <a:t> </a:t>
            </a:r>
            <a:r>
              <a:rPr sz="2070" spc="-10" dirty="0">
                <a:latin typeface="Arial"/>
                <a:cs typeface="Arial"/>
              </a:rPr>
              <a:t>that</a:t>
            </a:r>
            <a:r>
              <a:rPr sz="2070" spc="10" dirty="0">
                <a:latin typeface="Arial"/>
                <a:cs typeface="Arial"/>
              </a:rPr>
              <a:t> </a:t>
            </a:r>
            <a:r>
              <a:rPr sz="2070" spc="-16" dirty="0">
                <a:latin typeface="Arial"/>
                <a:cs typeface="Arial"/>
              </a:rPr>
              <a:t>one</a:t>
            </a:r>
            <a:r>
              <a:rPr sz="2070" spc="10" dirty="0">
                <a:latin typeface="Arial"/>
                <a:cs typeface="Arial"/>
              </a:rPr>
              <a:t> </a:t>
            </a:r>
            <a:r>
              <a:rPr sz="2070" spc="-10" dirty="0">
                <a:latin typeface="Arial"/>
                <a:cs typeface="Arial"/>
              </a:rPr>
              <a:t>cannot</a:t>
            </a:r>
            <a:r>
              <a:rPr sz="2070" spc="10" dirty="0">
                <a:latin typeface="Arial"/>
                <a:cs typeface="Arial"/>
              </a:rPr>
              <a:t> </a:t>
            </a:r>
            <a:r>
              <a:rPr sz="2070" spc="-16" dirty="0">
                <a:latin typeface="Arial"/>
                <a:cs typeface="Arial"/>
              </a:rPr>
              <a:t>draw</a:t>
            </a:r>
            <a:r>
              <a:rPr sz="2070" spc="10" dirty="0">
                <a:latin typeface="Arial"/>
                <a:cs typeface="Arial"/>
              </a:rPr>
              <a:t> </a:t>
            </a:r>
            <a:r>
              <a:rPr sz="2070" spc="-10" dirty="0">
                <a:latin typeface="Arial"/>
                <a:cs typeface="Arial"/>
              </a:rPr>
              <a:t>conclusions</a:t>
            </a:r>
            <a:r>
              <a:rPr sz="2070" spc="10" dirty="0">
                <a:latin typeface="Arial"/>
                <a:cs typeface="Arial"/>
              </a:rPr>
              <a:t> </a:t>
            </a:r>
            <a:r>
              <a:rPr sz="2070" spc="-10" dirty="0">
                <a:latin typeface="Arial"/>
                <a:cs typeface="Arial"/>
              </a:rPr>
              <a:t>with</a:t>
            </a:r>
            <a:r>
              <a:rPr sz="2070" spc="10" dirty="0">
                <a:latin typeface="Arial"/>
                <a:cs typeface="Arial"/>
              </a:rPr>
              <a:t> </a:t>
            </a:r>
            <a:r>
              <a:rPr sz="2070" spc="-10" dirty="0">
                <a:latin typeface="Arial"/>
                <a:cs typeface="Arial"/>
              </a:rPr>
              <a:t>absolute</a:t>
            </a:r>
            <a:r>
              <a:rPr sz="2070" spc="10" dirty="0">
                <a:latin typeface="Arial"/>
                <a:cs typeface="Arial"/>
              </a:rPr>
              <a:t> </a:t>
            </a:r>
            <a:r>
              <a:rPr sz="2070" spc="-10" dirty="0">
                <a:latin typeface="Arial"/>
                <a:cs typeface="Arial"/>
              </a:rPr>
              <a:t>certaint</a:t>
            </a:r>
            <a:r>
              <a:rPr sz="2070" spc="-166" dirty="0">
                <a:latin typeface="Arial"/>
                <a:cs typeface="Arial"/>
              </a:rPr>
              <a:t>y</a:t>
            </a:r>
            <a:r>
              <a:rPr sz="2070" spc="-10" dirty="0">
                <a:latin typeface="Arial"/>
                <a:cs typeface="Arial"/>
              </a:rPr>
              <a:t>.</a:t>
            </a:r>
            <a:r>
              <a:rPr sz="2070" spc="-16" dirty="0">
                <a:latin typeface="Arial"/>
                <a:cs typeface="Arial"/>
              </a:rPr>
              <a:t> One</a:t>
            </a:r>
            <a:r>
              <a:rPr sz="2070" spc="21" dirty="0">
                <a:latin typeface="Arial"/>
                <a:cs typeface="Arial"/>
              </a:rPr>
              <a:t> </a:t>
            </a:r>
            <a:r>
              <a:rPr sz="2070" spc="-16" dirty="0">
                <a:latin typeface="Arial"/>
                <a:cs typeface="Arial"/>
              </a:rPr>
              <a:t>can</a:t>
            </a:r>
            <a:r>
              <a:rPr sz="2070" spc="21" dirty="0">
                <a:latin typeface="Arial"/>
                <a:cs typeface="Arial"/>
              </a:rPr>
              <a:t> </a:t>
            </a:r>
            <a:r>
              <a:rPr sz="2070" spc="-10" dirty="0">
                <a:latin typeface="Arial"/>
                <a:cs typeface="Arial"/>
              </a:rPr>
              <a:t>only</a:t>
            </a:r>
            <a:r>
              <a:rPr sz="2070" spc="21" dirty="0">
                <a:latin typeface="Arial"/>
                <a:cs typeface="Arial"/>
              </a:rPr>
              <a:t> </a:t>
            </a:r>
            <a:r>
              <a:rPr sz="2070" spc="-16" dirty="0">
                <a:latin typeface="Arial"/>
                <a:cs typeface="Arial"/>
              </a:rPr>
              <a:t>make</a:t>
            </a:r>
            <a:r>
              <a:rPr sz="2070" spc="21" dirty="0">
                <a:latin typeface="Arial"/>
                <a:cs typeface="Arial"/>
              </a:rPr>
              <a:t> </a:t>
            </a:r>
            <a:r>
              <a:rPr sz="2070" spc="-10" dirty="0">
                <a:latin typeface="Arial"/>
                <a:cs typeface="Arial"/>
              </a:rPr>
              <a:t>statements</a:t>
            </a:r>
            <a:r>
              <a:rPr sz="2070" spc="21" dirty="0">
                <a:latin typeface="Arial"/>
                <a:cs typeface="Arial"/>
              </a:rPr>
              <a:t> </a:t>
            </a:r>
            <a:r>
              <a:rPr sz="2070" spc="-10" dirty="0">
                <a:latin typeface="Arial"/>
                <a:cs typeface="Arial"/>
              </a:rPr>
              <a:t>about</a:t>
            </a:r>
            <a:r>
              <a:rPr sz="2070" spc="21" dirty="0">
                <a:latin typeface="Arial"/>
                <a:cs typeface="Arial"/>
              </a:rPr>
              <a:t> </a:t>
            </a:r>
            <a:r>
              <a:rPr sz="2070" spc="-16" dirty="0">
                <a:latin typeface="Arial"/>
                <a:cs typeface="Arial"/>
              </a:rPr>
              <a:t>a</a:t>
            </a:r>
            <a:r>
              <a:rPr sz="2070" spc="21" dirty="0">
                <a:latin typeface="Arial"/>
                <a:cs typeface="Arial"/>
              </a:rPr>
              <a:t> </a:t>
            </a:r>
            <a:r>
              <a:rPr sz="2070" spc="-16" dirty="0">
                <a:latin typeface="Arial"/>
                <a:cs typeface="Arial"/>
              </a:rPr>
              <a:t>system</a:t>
            </a:r>
            <a:r>
              <a:rPr sz="2070" spc="21" dirty="0">
                <a:latin typeface="Arial"/>
                <a:cs typeface="Arial"/>
              </a:rPr>
              <a:t> </a:t>
            </a:r>
            <a:r>
              <a:rPr sz="2070" spc="-10" dirty="0">
                <a:latin typeface="Arial"/>
                <a:cs typeface="Arial"/>
              </a:rPr>
              <a:t>with</a:t>
            </a:r>
            <a:r>
              <a:rPr sz="2070" spc="21" dirty="0">
                <a:latin typeface="Arial"/>
                <a:cs typeface="Arial"/>
              </a:rPr>
              <a:t> </a:t>
            </a:r>
            <a:r>
              <a:rPr sz="2070" spc="-16" dirty="0">
                <a:latin typeface="Arial"/>
                <a:cs typeface="Arial"/>
              </a:rPr>
              <a:t>random</a:t>
            </a:r>
            <a:r>
              <a:rPr sz="2070" spc="21" dirty="0">
                <a:latin typeface="Arial"/>
                <a:cs typeface="Arial"/>
              </a:rPr>
              <a:t> </a:t>
            </a:r>
            <a:r>
              <a:rPr sz="2070" spc="-16" dirty="0">
                <a:latin typeface="Arial"/>
                <a:cs typeface="Arial"/>
              </a:rPr>
              <a:t>components</a:t>
            </a:r>
            <a:r>
              <a:rPr sz="2070" spc="21" dirty="0">
                <a:latin typeface="Arial"/>
                <a:cs typeface="Arial"/>
              </a:rPr>
              <a:t> </a:t>
            </a:r>
            <a:r>
              <a:rPr sz="2070" spc="-10" dirty="0">
                <a:latin typeface="Arial"/>
                <a:cs typeface="Arial"/>
              </a:rPr>
              <a:t>with</a:t>
            </a:r>
            <a:r>
              <a:rPr sz="2070" spc="21" dirty="0">
                <a:latin typeface="Arial"/>
                <a:cs typeface="Arial"/>
              </a:rPr>
              <a:t> </a:t>
            </a:r>
            <a:r>
              <a:rPr sz="2070" spc="-16" dirty="0">
                <a:latin typeface="Arial"/>
                <a:cs typeface="Arial"/>
              </a:rPr>
              <a:t>a</a:t>
            </a:r>
            <a:r>
              <a:rPr sz="2070" spc="-10" dirty="0">
                <a:latin typeface="Arial"/>
                <a:cs typeface="Arial"/>
              </a:rPr>
              <a:t> confidence</a:t>
            </a:r>
            <a:r>
              <a:rPr sz="2070" spc="47" dirty="0">
                <a:latin typeface="Arial"/>
                <a:cs typeface="Arial"/>
              </a:rPr>
              <a:t> </a:t>
            </a:r>
            <a:r>
              <a:rPr sz="2070" spc="-10" dirty="0">
                <a:latin typeface="Arial"/>
                <a:cs typeface="Arial"/>
              </a:rPr>
              <a:t>level</a:t>
            </a:r>
            <a:r>
              <a:rPr sz="2070" spc="47" dirty="0">
                <a:latin typeface="Arial"/>
                <a:cs typeface="Arial"/>
              </a:rPr>
              <a:t> </a:t>
            </a:r>
            <a:r>
              <a:rPr sz="2070" spc="-10" dirty="0">
                <a:latin typeface="Arial"/>
                <a:cs typeface="Arial"/>
              </a:rPr>
              <a:t>(level</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significance)</a:t>
            </a:r>
            <a:r>
              <a:rPr sz="2070" spc="47" dirty="0">
                <a:latin typeface="Arial"/>
                <a:cs typeface="Arial"/>
              </a:rPr>
              <a:t> </a:t>
            </a:r>
            <a:r>
              <a:rPr sz="2070" spc="-16" dirty="0">
                <a:latin typeface="Arial"/>
                <a:cs typeface="Arial"/>
              </a:rPr>
              <a:t>you</a:t>
            </a:r>
            <a:r>
              <a:rPr sz="2070" spc="47" dirty="0">
                <a:latin typeface="Arial"/>
                <a:cs typeface="Arial"/>
              </a:rPr>
              <a:t> </a:t>
            </a:r>
            <a:r>
              <a:rPr sz="2070" spc="-10" dirty="0">
                <a:latin typeface="Arial"/>
                <a:cs typeface="Arial"/>
              </a:rPr>
              <a:t>define.</a:t>
            </a:r>
            <a:endParaRPr sz="2070" dirty="0">
              <a:latin typeface="Arial"/>
              <a:cs typeface="Arial"/>
            </a:endParaRPr>
          </a:p>
          <a:p>
            <a:pPr marL="13143" marR="314780">
              <a:lnSpc>
                <a:spcPts val="2266"/>
              </a:lnSpc>
              <a:spcBef>
                <a:spcPts val="823"/>
              </a:spcBef>
            </a:pPr>
            <a:r>
              <a:rPr sz="2070" b="1" spc="-16" dirty="0">
                <a:latin typeface="Arial"/>
                <a:cs typeface="Arial"/>
              </a:rPr>
              <a:t>A</a:t>
            </a:r>
            <a:r>
              <a:rPr sz="2070" b="1" spc="52" dirty="0">
                <a:latin typeface="Arial"/>
                <a:cs typeface="Arial"/>
              </a:rPr>
              <a:t> </a:t>
            </a:r>
            <a:r>
              <a:rPr sz="2070" b="1" spc="-16" dirty="0">
                <a:latin typeface="Arial"/>
                <a:cs typeface="Arial"/>
              </a:rPr>
              <a:t>confidence</a:t>
            </a:r>
            <a:r>
              <a:rPr sz="2070" b="1" spc="52" dirty="0">
                <a:latin typeface="Arial"/>
                <a:cs typeface="Arial"/>
              </a:rPr>
              <a:t> </a:t>
            </a:r>
            <a:r>
              <a:rPr sz="2070" b="1" spc="-10" dirty="0">
                <a:latin typeface="Arial"/>
                <a:cs typeface="Arial"/>
              </a:rPr>
              <a:t>interval</a:t>
            </a:r>
            <a:r>
              <a:rPr sz="2070" b="1" spc="52" dirty="0">
                <a:latin typeface="Arial"/>
                <a:cs typeface="Arial"/>
              </a:rPr>
              <a:t> </a:t>
            </a:r>
            <a:r>
              <a:rPr sz="2070" b="1" spc="-16" dirty="0">
                <a:latin typeface="Arial"/>
                <a:cs typeface="Arial"/>
              </a:rPr>
              <a:t>shows</a:t>
            </a:r>
            <a:r>
              <a:rPr sz="2070" b="1" spc="52" dirty="0">
                <a:latin typeface="Arial"/>
                <a:cs typeface="Arial"/>
              </a:rPr>
              <a:t> </a:t>
            </a:r>
            <a:r>
              <a:rPr sz="2070" b="1" spc="-16" dirty="0">
                <a:latin typeface="Arial"/>
                <a:cs typeface="Arial"/>
              </a:rPr>
              <a:t>how</a:t>
            </a:r>
            <a:r>
              <a:rPr sz="2070" b="1" spc="52" dirty="0">
                <a:latin typeface="Arial"/>
                <a:cs typeface="Arial"/>
              </a:rPr>
              <a:t> </a:t>
            </a:r>
            <a:r>
              <a:rPr sz="2070" b="1" spc="-10" dirty="0">
                <a:latin typeface="Arial"/>
                <a:cs typeface="Arial"/>
              </a:rPr>
              <a:t>well</a:t>
            </a:r>
            <a:r>
              <a:rPr sz="2070" b="1" spc="52" dirty="0">
                <a:latin typeface="Arial"/>
                <a:cs typeface="Arial"/>
              </a:rPr>
              <a:t> </a:t>
            </a:r>
            <a:r>
              <a:rPr sz="2070" b="1" spc="-10" dirty="0">
                <a:latin typeface="Arial"/>
                <a:cs typeface="Arial"/>
              </a:rPr>
              <a:t>the</a:t>
            </a:r>
            <a:r>
              <a:rPr sz="2070" b="1" spc="52" dirty="0">
                <a:latin typeface="Arial"/>
                <a:cs typeface="Arial"/>
              </a:rPr>
              <a:t> </a:t>
            </a:r>
            <a:r>
              <a:rPr sz="2070" b="1" spc="-10" dirty="0">
                <a:latin typeface="Arial"/>
                <a:cs typeface="Arial"/>
              </a:rPr>
              <a:t>calculated</a:t>
            </a:r>
            <a:r>
              <a:rPr sz="2070" b="1" spc="52" dirty="0">
                <a:latin typeface="Arial"/>
                <a:cs typeface="Arial"/>
              </a:rPr>
              <a:t> </a:t>
            </a:r>
            <a:r>
              <a:rPr sz="2070" b="1" spc="-16" dirty="0">
                <a:latin typeface="Arial"/>
                <a:cs typeface="Arial"/>
              </a:rPr>
              <a:t>mean</a:t>
            </a:r>
            <a:r>
              <a:rPr sz="2070" b="1" spc="52" dirty="0">
                <a:latin typeface="Arial"/>
                <a:cs typeface="Arial"/>
              </a:rPr>
              <a:t> </a:t>
            </a:r>
            <a:r>
              <a:rPr sz="2070" b="1" spc="-16" dirty="0">
                <a:latin typeface="Arial"/>
                <a:cs typeface="Arial"/>
              </a:rPr>
              <a:t>value</a:t>
            </a:r>
            <a:r>
              <a:rPr sz="2070" b="1" spc="52" dirty="0">
                <a:latin typeface="Arial"/>
                <a:cs typeface="Arial"/>
              </a:rPr>
              <a:t> </a:t>
            </a:r>
            <a:r>
              <a:rPr sz="2070" b="1" spc="-10" dirty="0">
                <a:latin typeface="Arial"/>
                <a:cs typeface="Arial"/>
              </a:rPr>
              <a:t>fits</a:t>
            </a:r>
            <a:r>
              <a:rPr sz="2070" b="1" spc="52" dirty="0">
                <a:latin typeface="Arial"/>
                <a:cs typeface="Arial"/>
              </a:rPr>
              <a:t> </a:t>
            </a:r>
            <a:r>
              <a:rPr sz="2070" b="1" spc="-10" dirty="0">
                <a:latin typeface="Arial"/>
                <a:cs typeface="Arial"/>
              </a:rPr>
              <a:t>the given</a:t>
            </a:r>
            <a:r>
              <a:rPr sz="2070" b="1" spc="83" dirty="0">
                <a:latin typeface="Arial"/>
                <a:cs typeface="Arial"/>
              </a:rPr>
              <a:t> </a:t>
            </a:r>
            <a:r>
              <a:rPr sz="2070" b="1" spc="-16" dirty="0">
                <a:latin typeface="Arial"/>
                <a:cs typeface="Arial"/>
              </a:rPr>
              <a:t>confidence</a:t>
            </a:r>
            <a:r>
              <a:rPr sz="2070" b="1" spc="83" dirty="0">
                <a:latin typeface="Arial"/>
                <a:cs typeface="Arial"/>
              </a:rPr>
              <a:t> </a:t>
            </a:r>
            <a:r>
              <a:rPr sz="2070" b="1" spc="-10" dirty="0">
                <a:latin typeface="Arial"/>
                <a:cs typeface="Arial"/>
              </a:rPr>
              <a:t>level.</a:t>
            </a:r>
            <a:endParaRPr sz="2070" dirty="0">
              <a:latin typeface="Arial"/>
              <a:cs typeface="Arial"/>
            </a:endParaRPr>
          </a:p>
          <a:p>
            <a:pPr marL="13143" marR="222120">
              <a:lnSpc>
                <a:spcPts val="2266"/>
              </a:lnSpc>
              <a:spcBef>
                <a:spcPts val="823"/>
              </a:spcBef>
            </a:pPr>
            <a:r>
              <a:rPr sz="2070" spc="-16" dirty="0">
                <a:latin typeface="Arial"/>
                <a:cs typeface="Arial"/>
              </a:rPr>
              <a:t>The</a:t>
            </a:r>
            <a:r>
              <a:rPr sz="2070" spc="41" dirty="0">
                <a:latin typeface="Arial"/>
                <a:cs typeface="Arial"/>
              </a:rPr>
              <a:t> </a:t>
            </a:r>
            <a:r>
              <a:rPr sz="2070" spc="-10" dirty="0">
                <a:latin typeface="Arial"/>
                <a:cs typeface="Arial"/>
              </a:rPr>
              <a:t>confidence</a:t>
            </a:r>
            <a:r>
              <a:rPr sz="2070" spc="41" dirty="0">
                <a:latin typeface="Arial"/>
                <a:cs typeface="Arial"/>
              </a:rPr>
              <a:t> </a:t>
            </a:r>
            <a:r>
              <a:rPr sz="2070" spc="-10" dirty="0">
                <a:latin typeface="Arial"/>
                <a:cs typeface="Arial"/>
              </a:rPr>
              <a:t>level</a:t>
            </a:r>
            <a:r>
              <a:rPr sz="2070" spc="41" dirty="0">
                <a:latin typeface="Arial"/>
                <a:cs typeface="Arial"/>
              </a:rPr>
              <a:t> </a:t>
            </a:r>
            <a:r>
              <a:rPr sz="2070" spc="-10" dirty="0">
                <a:latin typeface="Arial"/>
                <a:cs typeface="Arial"/>
              </a:rPr>
              <a:t>tells</a:t>
            </a:r>
            <a:r>
              <a:rPr sz="2070" spc="41" dirty="0">
                <a:latin typeface="Arial"/>
                <a:cs typeface="Arial"/>
              </a:rPr>
              <a:t> </a:t>
            </a:r>
            <a:r>
              <a:rPr sz="2070" spc="-10" dirty="0">
                <a:latin typeface="Arial"/>
                <a:cs typeface="Arial"/>
              </a:rPr>
              <a:t>with</a:t>
            </a:r>
            <a:r>
              <a:rPr sz="2070" spc="41" dirty="0">
                <a:latin typeface="Arial"/>
                <a:cs typeface="Arial"/>
              </a:rPr>
              <a:t> </a:t>
            </a:r>
            <a:r>
              <a:rPr sz="2070" spc="-16" dirty="0">
                <a:latin typeface="Arial"/>
                <a:cs typeface="Arial"/>
              </a:rPr>
              <a:t>which</a:t>
            </a:r>
            <a:r>
              <a:rPr sz="2070" spc="41" dirty="0">
                <a:latin typeface="Arial"/>
                <a:cs typeface="Arial"/>
              </a:rPr>
              <a:t> </a:t>
            </a:r>
            <a:r>
              <a:rPr sz="2070" spc="-10" dirty="0">
                <a:latin typeface="Arial"/>
                <a:cs typeface="Arial"/>
              </a:rPr>
              <a:t>probability</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true</a:t>
            </a:r>
            <a:r>
              <a:rPr sz="2070" spc="41" dirty="0">
                <a:latin typeface="Arial"/>
                <a:cs typeface="Arial"/>
              </a:rPr>
              <a:t> </a:t>
            </a:r>
            <a:r>
              <a:rPr sz="2070" spc="-16" dirty="0">
                <a:latin typeface="Arial"/>
                <a:cs typeface="Arial"/>
              </a:rPr>
              <a:t>mean</a:t>
            </a:r>
            <a:r>
              <a:rPr sz="2070" spc="41" dirty="0">
                <a:latin typeface="Arial"/>
                <a:cs typeface="Arial"/>
              </a:rPr>
              <a:t> </a:t>
            </a:r>
            <a:r>
              <a:rPr sz="2070" spc="-10" dirty="0">
                <a:latin typeface="Arial"/>
                <a:cs typeface="Arial"/>
              </a:rPr>
              <a:t>value</a:t>
            </a:r>
            <a:r>
              <a:rPr sz="2070"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located within</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calculated</a:t>
            </a:r>
            <a:r>
              <a:rPr sz="2070" spc="57" dirty="0">
                <a:latin typeface="Arial"/>
                <a:cs typeface="Arial"/>
              </a:rPr>
              <a:t> </a:t>
            </a:r>
            <a:r>
              <a:rPr sz="2070" spc="-10" dirty="0">
                <a:latin typeface="Arial"/>
                <a:cs typeface="Arial"/>
              </a:rPr>
              <a:t>confidence</a:t>
            </a:r>
            <a:r>
              <a:rPr sz="2070" spc="57" dirty="0">
                <a:latin typeface="Arial"/>
                <a:cs typeface="Arial"/>
              </a:rPr>
              <a:t> </a:t>
            </a:r>
            <a:r>
              <a:rPr sz="2070" spc="-10" dirty="0">
                <a:latin typeface="Arial"/>
                <a:cs typeface="Arial"/>
              </a:rPr>
              <a:t>interval.</a:t>
            </a:r>
            <a:endParaRPr sz="2070" dirty="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9065" y="1623581"/>
            <a:ext cx="8785797" cy="836129"/>
          </a:xfrm>
          <a:prstGeom prst="rect">
            <a:avLst/>
          </a:prstGeom>
        </p:spPr>
        <p:txBody>
          <a:bodyPr vert="horz" wrap="square" lIns="0" tIns="0" rIns="0" bIns="0" rtlCol="0">
            <a:spAutoFit/>
          </a:bodyPr>
          <a:lstStyle/>
          <a:p>
            <a:pPr>
              <a:lnSpc>
                <a:spcPts val="1656"/>
              </a:lnSpc>
              <a:spcBef>
                <a:spcPts val="27"/>
              </a:spcBef>
            </a:pPr>
            <a:endParaRPr sz="1656" dirty="0"/>
          </a:p>
          <a:p>
            <a:pPr marL="13143" marR="6572">
              <a:lnSpc>
                <a:spcPts val="2266"/>
              </a:lnSpc>
            </a:pPr>
            <a:r>
              <a:rPr sz="2070" spc="-10" dirty="0">
                <a:latin typeface="Arial"/>
                <a:cs typeface="Arial"/>
              </a:rPr>
              <a:t>Simulation</a:t>
            </a:r>
            <a:r>
              <a:rPr sz="2070" spc="83" dirty="0">
                <a:latin typeface="Arial"/>
                <a:cs typeface="Arial"/>
              </a:rPr>
              <a:t> </a:t>
            </a:r>
            <a:r>
              <a:rPr sz="2070" spc="-10" dirty="0">
                <a:latin typeface="Arial"/>
                <a:cs typeface="Arial"/>
              </a:rPr>
              <a:t>is</a:t>
            </a:r>
            <a:r>
              <a:rPr sz="2070" spc="83" dirty="0">
                <a:latin typeface="Arial"/>
                <a:cs typeface="Arial"/>
              </a:rPr>
              <a:t> </a:t>
            </a:r>
            <a:r>
              <a:rPr sz="2070" spc="-16" dirty="0">
                <a:latin typeface="Arial"/>
                <a:cs typeface="Arial"/>
              </a:rPr>
              <a:t>a</a:t>
            </a:r>
            <a:r>
              <a:rPr sz="2070" spc="83" dirty="0">
                <a:latin typeface="Arial"/>
                <a:cs typeface="Arial"/>
              </a:rPr>
              <a:t> </a:t>
            </a:r>
            <a:r>
              <a:rPr sz="2070" spc="-10" dirty="0">
                <a:latin typeface="Arial"/>
                <a:cs typeface="Arial"/>
              </a:rPr>
              <a:t>general</a:t>
            </a:r>
            <a:r>
              <a:rPr sz="2070" spc="83" dirty="0">
                <a:latin typeface="Arial"/>
                <a:cs typeface="Arial"/>
              </a:rPr>
              <a:t> </a:t>
            </a:r>
            <a:r>
              <a:rPr sz="2070" spc="-10" dirty="0">
                <a:latin typeface="Arial"/>
                <a:cs typeface="Arial"/>
              </a:rPr>
              <a:t>term</a:t>
            </a:r>
            <a:r>
              <a:rPr sz="2070" spc="83" dirty="0">
                <a:latin typeface="Arial"/>
                <a:cs typeface="Arial"/>
              </a:rPr>
              <a:t> </a:t>
            </a:r>
            <a:r>
              <a:rPr sz="2070" spc="-10" dirty="0">
                <a:latin typeface="Arial"/>
                <a:cs typeface="Arial"/>
              </a:rPr>
              <a:t>that</a:t>
            </a:r>
            <a:r>
              <a:rPr sz="2070" spc="83" dirty="0">
                <a:latin typeface="Arial"/>
                <a:cs typeface="Arial"/>
              </a:rPr>
              <a:t> </a:t>
            </a:r>
            <a:r>
              <a:rPr sz="2070" spc="-16" dirty="0">
                <a:latin typeface="Arial"/>
                <a:cs typeface="Arial"/>
              </a:rPr>
              <a:t>means</a:t>
            </a:r>
            <a:r>
              <a:rPr sz="2070" spc="83"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83" dirty="0">
                <a:latin typeface="Arial"/>
                <a:cs typeface="Arial"/>
              </a:rPr>
              <a:t> </a:t>
            </a:r>
            <a:r>
              <a:rPr sz="2070" spc="-10" dirty="0">
                <a:latin typeface="Arial"/>
                <a:cs typeface="Arial"/>
              </a:rPr>
              <a:t>things</a:t>
            </a:r>
            <a:r>
              <a:rPr sz="2070" spc="83" dirty="0">
                <a:latin typeface="Arial"/>
                <a:cs typeface="Arial"/>
              </a:rPr>
              <a:t> </a:t>
            </a:r>
            <a:r>
              <a:rPr sz="2070" spc="-10" dirty="0">
                <a:latin typeface="Arial"/>
                <a:cs typeface="Arial"/>
              </a:rPr>
              <a:t>to</a:t>
            </a:r>
            <a:r>
              <a:rPr sz="2070" spc="83"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83" dirty="0">
                <a:latin typeface="Arial"/>
                <a:cs typeface="Arial"/>
              </a:rPr>
              <a:t> </a:t>
            </a:r>
            <a:r>
              <a:rPr sz="2070" spc="-10" dirty="0">
                <a:latin typeface="Arial"/>
                <a:cs typeface="Arial"/>
              </a:rPr>
              <a:t>people, depending</a:t>
            </a:r>
            <a:r>
              <a:rPr sz="2070" spc="72" dirty="0">
                <a:latin typeface="Arial"/>
                <a:cs typeface="Arial"/>
              </a:rPr>
              <a:t> </a:t>
            </a:r>
            <a:r>
              <a:rPr sz="2070" spc="-16" dirty="0">
                <a:latin typeface="Arial"/>
                <a:cs typeface="Arial"/>
              </a:rPr>
              <a:t>on</a:t>
            </a:r>
            <a:r>
              <a:rPr sz="2070" spc="72" dirty="0">
                <a:latin typeface="Arial"/>
                <a:cs typeface="Arial"/>
              </a:rPr>
              <a:t> </a:t>
            </a:r>
            <a:r>
              <a:rPr sz="2070" spc="-10" dirty="0">
                <a:latin typeface="Arial"/>
                <a:cs typeface="Arial"/>
              </a:rPr>
              <a:t>your</a:t>
            </a:r>
            <a:r>
              <a:rPr sz="2070" spc="72" dirty="0">
                <a:latin typeface="Arial"/>
                <a:cs typeface="Arial"/>
              </a:rPr>
              <a:t> </a:t>
            </a:r>
            <a:r>
              <a:rPr sz="2070" spc="-16" dirty="0">
                <a:latin typeface="Arial"/>
                <a:cs typeface="Arial"/>
              </a:rPr>
              <a:t>background</a:t>
            </a:r>
            <a:endParaRPr sz="2070" dirty="0">
              <a:latin typeface="Arial"/>
              <a:cs typeface="Arial"/>
            </a:endParaRPr>
          </a:p>
        </p:txBody>
      </p:sp>
      <p:sp>
        <p:nvSpPr>
          <p:cNvPr id="4" name="object 4"/>
          <p:cNvSpPr txBox="1"/>
          <p:nvPr/>
        </p:nvSpPr>
        <p:spPr>
          <a:xfrm>
            <a:off x="485985" y="4766374"/>
            <a:ext cx="9424573" cy="1044232"/>
          </a:xfrm>
          <a:prstGeom prst="rect">
            <a:avLst/>
          </a:prstGeom>
        </p:spPr>
        <p:txBody>
          <a:bodyPr vert="horz" wrap="square" lIns="0" tIns="0" rIns="0" bIns="0" rtlCol="0">
            <a:spAutoFit/>
          </a:bodyPr>
          <a:lstStyle/>
          <a:p>
            <a:pPr marL="13143">
              <a:spcBef>
                <a:spcPts val="1661"/>
              </a:spcBef>
            </a:pPr>
            <a:r>
              <a:rPr sz="2070" spc="-10" dirty="0">
                <a:latin typeface="Arial"/>
                <a:cs typeface="Arial"/>
              </a:rPr>
              <a:t>For</a:t>
            </a:r>
            <a:r>
              <a:rPr sz="2070" spc="103" dirty="0">
                <a:latin typeface="Arial"/>
                <a:cs typeface="Arial"/>
              </a:rPr>
              <a:t> </a:t>
            </a:r>
            <a:r>
              <a:rPr sz="2070" spc="-16" dirty="0">
                <a:latin typeface="Arial"/>
                <a:cs typeface="Arial"/>
              </a:rPr>
              <a:t>example:</a:t>
            </a:r>
            <a:endParaRPr sz="2070" dirty="0">
              <a:latin typeface="Arial"/>
              <a:cs typeface="Arial"/>
            </a:endParaRPr>
          </a:p>
          <a:p>
            <a:pPr marL="536901" indent="-523758">
              <a:spcBef>
                <a:spcPts val="605"/>
              </a:spcBef>
              <a:buFont typeface="Arial"/>
              <a:buChar char="•"/>
              <a:tabLst>
                <a:tab pos="536901" algn="l"/>
              </a:tabLst>
            </a:pPr>
            <a:r>
              <a:rPr sz="2070" spc="-10" dirty="0">
                <a:latin typeface="Arial"/>
                <a:cs typeface="Arial"/>
              </a:rPr>
              <a:t>Simulation</a:t>
            </a:r>
            <a:r>
              <a:rPr sz="2070" spc="31" dirty="0">
                <a:latin typeface="Arial"/>
                <a:cs typeface="Arial"/>
              </a:rPr>
              <a:t> </a:t>
            </a:r>
            <a:r>
              <a:rPr sz="2070" spc="-10" dirty="0">
                <a:latin typeface="Arial"/>
                <a:cs typeface="Arial"/>
              </a:rPr>
              <a:t>is</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imitation</a:t>
            </a:r>
            <a:r>
              <a:rPr sz="2070" spc="31" dirty="0">
                <a:latin typeface="Arial"/>
                <a:cs typeface="Arial"/>
              </a:rPr>
              <a:t> </a:t>
            </a:r>
            <a:r>
              <a:rPr sz="2070" spc="-10" dirty="0">
                <a:latin typeface="Arial"/>
                <a:cs typeface="Arial"/>
              </a:rPr>
              <a:t>of</a:t>
            </a:r>
            <a:r>
              <a:rPr sz="2070" spc="31" dirty="0">
                <a:latin typeface="Arial"/>
                <a:cs typeface="Arial"/>
              </a:rPr>
              <a:t> </a:t>
            </a:r>
            <a:r>
              <a:rPr lang="en-US" sz="2070" spc="-16" dirty="0">
                <a:latin typeface="Arial"/>
                <a:cs typeface="Arial"/>
              </a:rPr>
              <a:t>a </a:t>
            </a:r>
            <a:r>
              <a:rPr lang="en-US" sz="2070" spc="-10" dirty="0">
                <a:latin typeface="Arial"/>
                <a:cs typeface="Arial"/>
              </a:rPr>
              <a:t>physical </a:t>
            </a:r>
            <a:r>
              <a:rPr sz="2070" spc="-10" dirty="0">
                <a:latin typeface="Arial"/>
                <a:cs typeface="Arial"/>
              </a:rPr>
              <a:t>thing</a:t>
            </a:r>
            <a:r>
              <a:rPr sz="2070" spc="31" dirty="0">
                <a:latin typeface="Arial"/>
                <a:cs typeface="Arial"/>
              </a:rPr>
              <a:t> </a:t>
            </a:r>
            <a:r>
              <a:rPr sz="2070" spc="-10" dirty="0">
                <a:latin typeface="Arial"/>
                <a:cs typeface="Arial"/>
              </a:rPr>
              <a:t>or</a:t>
            </a:r>
            <a:r>
              <a:rPr sz="2070" spc="31" dirty="0">
                <a:latin typeface="Arial"/>
                <a:cs typeface="Arial"/>
              </a:rPr>
              <a:t> </a:t>
            </a:r>
            <a:r>
              <a:rPr sz="2070" spc="-10" dirty="0">
                <a:latin typeface="Arial"/>
                <a:cs typeface="Arial"/>
              </a:rPr>
              <a:t>process.</a:t>
            </a:r>
            <a:endParaRPr sz="2484" dirty="0"/>
          </a:p>
          <a:p>
            <a:pPr marL="536901" marR="316752" indent="-523758">
              <a:lnSpc>
                <a:spcPts val="2266"/>
              </a:lnSpc>
              <a:buFont typeface="Arial"/>
              <a:buChar char="•"/>
              <a:tabLst>
                <a:tab pos="536901" algn="l"/>
              </a:tabLst>
            </a:pPr>
            <a:r>
              <a:rPr sz="2070" spc="-10" dirty="0">
                <a:latin typeface="Arial"/>
                <a:cs typeface="Arial"/>
              </a:rPr>
              <a:t>It</a:t>
            </a:r>
            <a:r>
              <a:rPr sz="2070" spc="47" dirty="0">
                <a:latin typeface="Arial"/>
                <a:cs typeface="Arial"/>
              </a:rPr>
              <a:t> </a:t>
            </a:r>
            <a:r>
              <a:rPr sz="2070" spc="-10" dirty="0">
                <a:latin typeface="Arial"/>
                <a:cs typeface="Arial"/>
              </a:rPr>
              <a:t>represent</a:t>
            </a:r>
            <a:r>
              <a:rPr lang="en-US" sz="2070" spc="-10" dirty="0">
                <a:latin typeface="Arial"/>
                <a:cs typeface="Arial"/>
              </a:rPr>
              <a:t>s</a:t>
            </a:r>
            <a:r>
              <a:rPr sz="2070" spc="47" dirty="0">
                <a:latin typeface="Arial"/>
                <a:cs typeface="Arial"/>
              </a:rPr>
              <a:t> </a:t>
            </a:r>
            <a:r>
              <a:rPr sz="2070" spc="-16" dirty="0">
                <a:latin typeface="Arial"/>
                <a:cs typeface="Arial"/>
              </a:rPr>
              <a:t>key</a:t>
            </a:r>
            <a:r>
              <a:rPr sz="2070" spc="47" dirty="0">
                <a:latin typeface="Arial"/>
                <a:cs typeface="Arial"/>
              </a:rPr>
              <a:t> </a:t>
            </a:r>
            <a:r>
              <a:rPr sz="2070" spc="-10" dirty="0">
                <a:latin typeface="Arial"/>
                <a:cs typeface="Arial"/>
              </a:rPr>
              <a:t>characteristics</a:t>
            </a:r>
            <a:r>
              <a:rPr sz="2070" spc="47" dirty="0">
                <a:latin typeface="Arial"/>
                <a:cs typeface="Arial"/>
              </a:rPr>
              <a:t> </a:t>
            </a:r>
            <a:r>
              <a:rPr lang="en-US" sz="2070" spc="-10" dirty="0">
                <a:latin typeface="Arial"/>
                <a:cs typeface="Arial"/>
              </a:rPr>
              <a:t>and </a:t>
            </a:r>
            <a:r>
              <a:rPr sz="2070" spc="-10" dirty="0">
                <a:latin typeface="Arial"/>
                <a:cs typeface="Arial"/>
              </a:rPr>
              <a:t>behavior</a:t>
            </a:r>
            <a:r>
              <a:rPr sz="2070" spc="47" dirty="0">
                <a:latin typeface="Arial"/>
                <a:cs typeface="Arial"/>
              </a:rPr>
              <a:t> </a:t>
            </a:r>
            <a:r>
              <a:rPr sz="2070" spc="-10" dirty="0">
                <a:latin typeface="Arial"/>
                <a:cs typeface="Arial"/>
              </a:rPr>
              <a:t>of</a:t>
            </a:r>
            <a:r>
              <a:rPr sz="2070" spc="47" dirty="0">
                <a:latin typeface="Arial"/>
                <a:cs typeface="Arial"/>
              </a:rPr>
              <a:t> </a:t>
            </a:r>
            <a:r>
              <a:rPr sz="2070" spc="-16" dirty="0">
                <a:latin typeface="Arial"/>
                <a:cs typeface="Arial"/>
              </a:rPr>
              <a:t>a</a:t>
            </a:r>
            <a:r>
              <a:rPr sz="2070" spc="-10" dirty="0">
                <a:latin typeface="Arial"/>
                <a:cs typeface="Arial"/>
              </a:rPr>
              <a:t> system.</a:t>
            </a:r>
            <a:endParaRPr sz="2070" dirty="0">
              <a:latin typeface="Arial"/>
              <a:cs typeface="Arial"/>
            </a:endParaRPr>
          </a:p>
        </p:txBody>
      </p:sp>
      <p:sp>
        <p:nvSpPr>
          <p:cNvPr id="5" name="Titel 4"/>
          <p:cNvSpPr>
            <a:spLocks noGrp="1"/>
          </p:cNvSpPr>
          <p:nvPr>
            <p:ph type="title"/>
          </p:nvPr>
        </p:nvSpPr>
        <p:spPr/>
        <p:txBody>
          <a:bodyPr/>
          <a:lstStyle/>
          <a:p>
            <a:r>
              <a:rPr lang="en-US" sz="2484" spc="-16" dirty="0">
                <a:latin typeface="Arial"/>
                <a:cs typeface="Arial"/>
              </a:rPr>
              <a:t>What</a:t>
            </a:r>
            <a:r>
              <a:rPr lang="en-US" sz="2484" spc="88" dirty="0">
                <a:latin typeface="Arial"/>
                <a:cs typeface="Arial"/>
              </a:rPr>
              <a:t> </a:t>
            </a:r>
            <a:r>
              <a:rPr lang="en-US" sz="2484" spc="-10" dirty="0">
                <a:latin typeface="Arial"/>
                <a:cs typeface="Arial"/>
              </a:rPr>
              <a:t>is</a:t>
            </a:r>
            <a:r>
              <a:rPr lang="en-US" sz="2484" spc="88" dirty="0">
                <a:latin typeface="Arial"/>
                <a:cs typeface="Arial"/>
              </a:rPr>
              <a:t> </a:t>
            </a:r>
            <a:r>
              <a:rPr lang="en-US" sz="2484" spc="-16" dirty="0">
                <a:latin typeface="Arial"/>
                <a:cs typeface="Arial"/>
              </a:rPr>
              <a:t>Simulation?</a:t>
            </a:r>
            <a:endParaRPr lang="en-US" dirty="0"/>
          </a:p>
        </p:txBody>
      </p:sp>
      <p:sp>
        <p:nvSpPr>
          <p:cNvPr id="6" name="TextBox 5"/>
          <p:cNvSpPr txBox="1"/>
          <p:nvPr/>
        </p:nvSpPr>
        <p:spPr>
          <a:xfrm>
            <a:off x="2685176" y="4257205"/>
            <a:ext cx="4513572" cy="217593"/>
          </a:xfrm>
          <a:prstGeom prst="rect">
            <a:avLst/>
          </a:prstGeom>
          <a:noFill/>
        </p:spPr>
        <p:txBody>
          <a:bodyPr wrap="none" lIns="0" tIns="0" rIns="0" bIns="0" rtlCol="0">
            <a:spAutoFit/>
          </a:bodyPr>
          <a:lstStyle/>
          <a:p>
            <a:pPr algn="ctr">
              <a:lnSpc>
                <a:spcPct val="110000"/>
              </a:lnSpc>
            </a:pPr>
            <a:r>
              <a:rPr lang="en-US" sz="1242" spc="-16" dirty="0">
                <a:cs typeface="Arial"/>
              </a:rPr>
              <a:t>a</a:t>
            </a:r>
            <a:r>
              <a:rPr lang="en-US" sz="1242" spc="5" dirty="0">
                <a:cs typeface="Arial"/>
              </a:rPr>
              <a:t> </a:t>
            </a:r>
            <a:r>
              <a:rPr lang="en-US" sz="1242" spc="-16" dirty="0">
                <a:cs typeface="Arial"/>
              </a:rPr>
              <a:t>wooden</a:t>
            </a:r>
            <a:r>
              <a:rPr lang="en-US" sz="1242" spc="5" dirty="0">
                <a:cs typeface="Arial"/>
              </a:rPr>
              <a:t> </a:t>
            </a:r>
            <a:r>
              <a:rPr lang="en-US" sz="1242" spc="-16" dirty="0">
                <a:cs typeface="Arial"/>
              </a:rPr>
              <a:t>mechanical</a:t>
            </a:r>
            <a:r>
              <a:rPr lang="en-US" sz="1242" spc="5" dirty="0">
                <a:cs typeface="Arial"/>
              </a:rPr>
              <a:t> </a:t>
            </a:r>
            <a:r>
              <a:rPr lang="en-US" sz="1242" spc="-10" dirty="0">
                <a:cs typeface="Arial"/>
              </a:rPr>
              <a:t>horse</a:t>
            </a:r>
            <a:r>
              <a:rPr lang="en-US" sz="1242" spc="5" dirty="0">
                <a:cs typeface="Arial"/>
              </a:rPr>
              <a:t> </a:t>
            </a:r>
            <a:r>
              <a:rPr lang="en-US" sz="1242" spc="-10" dirty="0">
                <a:cs typeface="Arial"/>
              </a:rPr>
              <a:t>simulator</a:t>
            </a:r>
            <a:r>
              <a:rPr lang="en-US" sz="1242" spc="5" dirty="0">
                <a:cs typeface="Arial"/>
              </a:rPr>
              <a:t> </a:t>
            </a:r>
            <a:r>
              <a:rPr lang="en-US" sz="1242" spc="-16" dirty="0">
                <a:cs typeface="Arial"/>
              </a:rPr>
              <a:t>used</a:t>
            </a:r>
            <a:r>
              <a:rPr lang="en-US" sz="1242" spc="5" dirty="0">
                <a:cs typeface="Arial"/>
              </a:rPr>
              <a:t> </a:t>
            </a:r>
            <a:r>
              <a:rPr lang="en-US" sz="1242" spc="-10" dirty="0">
                <a:cs typeface="Arial"/>
              </a:rPr>
              <a:t>during</a:t>
            </a:r>
            <a:r>
              <a:rPr lang="en-US" sz="1242" spc="5" dirty="0">
                <a:cs typeface="Arial"/>
              </a:rPr>
              <a:t> </a:t>
            </a:r>
            <a:r>
              <a:rPr lang="en-US" sz="1242" spc="-10" dirty="0">
                <a:cs typeface="Arial"/>
              </a:rPr>
              <a:t>World War</a:t>
            </a:r>
            <a:r>
              <a:rPr lang="en-US" sz="1242" spc="103" dirty="0">
                <a:cs typeface="Arial"/>
              </a:rPr>
              <a:t> </a:t>
            </a:r>
            <a:r>
              <a:rPr lang="en-US" sz="1242" spc="-10" dirty="0">
                <a:cs typeface="Arial"/>
              </a:rPr>
              <a:t>I</a:t>
            </a:r>
            <a:endParaRPr lang="en-US" sz="1242" dirty="0">
              <a:cs typeface="Arial"/>
            </a:endParaRPr>
          </a:p>
        </p:txBody>
      </p:sp>
      <p:sp>
        <p:nvSpPr>
          <p:cNvPr id="7" name="object 3"/>
          <p:cNvSpPr/>
          <p:nvPr/>
        </p:nvSpPr>
        <p:spPr>
          <a:xfrm>
            <a:off x="4008127" y="2711408"/>
            <a:ext cx="1867670" cy="1329659"/>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9" y="971571"/>
            <a:ext cx="9344397" cy="4225772"/>
          </a:xfrm>
          <a:prstGeom prst="rect">
            <a:avLst/>
          </a:prstGeom>
        </p:spPr>
        <p:txBody>
          <a:bodyPr vert="horz" wrap="square" lIns="0" tIns="0" rIns="0" bIns="0" rtlCol="0">
            <a:spAutoFit/>
          </a:bodyPr>
          <a:lstStyle/>
          <a:p>
            <a:pPr marL="13143"/>
            <a:r>
              <a:rPr sz="2070" b="1" spc="-10" dirty="0">
                <a:latin typeface="Arial"/>
                <a:cs typeface="Arial"/>
              </a:rPr>
              <a:t>Probability</a:t>
            </a:r>
            <a:r>
              <a:rPr sz="2070" b="1" spc="83" dirty="0">
                <a:latin typeface="Arial"/>
                <a:cs typeface="Arial"/>
              </a:rPr>
              <a:t> </a:t>
            </a:r>
            <a:r>
              <a:rPr sz="2070" b="1" spc="-10" dirty="0">
                <a:latin typeface="Arial"/>
                <a:cs typeface="Arial"/>
              </a:rPr>
              <a:t>Distributions</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117631">
              <a:lnSpc>
                <a:spcPts val="2266"/>
              </a:lnSpc>
              <a:tabLst>
                <a:tab pos="6622216" algn="l"/>
              </a:tabLst>
            </a:pPr>
            <a:r>
              <a:rPr sz="2070" spc="-16" dirty="0">
                <a:latin typeface="Arial"/>
                <a:cs typeface="Arial"/>
              </a:rPr>
              <a:t>Most</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time,</a:t>
            </a:r>
            <a:r>
              <a:rPr sz="2070" spc="57" dirty="0">
                <a:latin typeface="Arial"/>
                <a:cs typeface="Arial"/>
              </a:rPr>
              <a:t> </a:t>
            </a:r>
            <a:r>
              <a:rPr sz="2070" spc="-10" dirty="0">
                <a:latin typeface="Arial"/>
                <a:cs typeface="Arial"/>
              </a:rPr>
              <a:t>only</a:t>
            </a:r>
            <a:r>
              <a:rPr sz="2070" spc="47" dirty="0">
                <a:latin typeface="Arial"/>
                <a:cs typeface="Arial"/>
              </a:rPr>
              <a:t> </a:t>
            </a:r>
            <a:r>
              <a:rPr sz="2070" spc="-16" dirty="0">
                <a:latin typeface="Arial"/>
                <a:cs typeface="Arial"/>
              </a:rPr>
              <a:t>few</a:t>
            </a:r>
            <a:r>
              <a:rPr sz="2070" spc="47" dirty="0">
                <a:latin typeface="Arial"/>
                <a:cs typeface="Arial"/>
              </a:rPr>
              <a:t> </a:t>
            </a:r>
            <a:r>
              <a:rPr sz="2070" spc="-16" dirty="0">
                <a:latin typeface="Arial"/>
                <a:cs typeface="Arial"/>
              </a:rPr>
              <a:t>watched</a:t>
            </a:r>
            <a:r>
              <a:rPr sz="2070" spc="47" dirty="0">
                <a:latin typeface="Arial"/>
                <a:cs typeface="Arial"/>
              </a:rPr>
              <a:t> </a:t>
            </a:r>
            <a:r>
              <a:rPr sz="2070" spc="-10" dirty="0">
                <a:latin typeface="Arial"/>
                <a:cs typeface="Arial"/>
              </a:rPr>
              <a:t>data</a:t>
            </a:r>
            <a:r>
              <a:rPr sz="2070" spc="47" dirty="0">
                <a:latin typeface="Arial"/>
                <a:cs typeface="Arial"/>
              </a:rPr>
              <a:t> </a:t>
            </a:r>
            <a:r>
              <a:rPr sz="2070" spc="-10" dirty="0">
                <a:latin typeface="Arial"/>
                <a:cs typeface="Arial"/>
              </a:rPr>
              <a:t>is</a:t>
            </a:r>
            <a:r>
              <a:rPr sz="2070" spc="47" dirty="0">
                <a:latin typeface="Arial"/>
                <a:cs typeface="Arial"/>
              </a:rPr>
              <a:t> </a:t>
            </a:r>
            <a:r>
              <a:rPr sz="2070" spc="-10" dirty="0">
                <a:latin typeface="Arial"/>
                <a:cs typeface="Arial"/>
              </a:rPr>
              <a:t>available</a:t>
            </a:r>
            <a:r>
              <a:rPr sz="2070" spc="47" dirty="0">
                <a:latin typeface="Arial"/>
                <a:cs typeface="Arial"/>
              </a:rPr>
              <a:t> </a:t>
            </a:r>
            <a:r>
              <a:rPr sz="2070" spc="-10" dirty="0">
                <a:latin typeface="Arial"/>
                <a:cs typeface="Arial"/>
              </a:rPr>
              <a:t>about</a:t>
            </a:r>
            <a:r>
              <a:rPr sz="2070" spc="47" dirty="0">
                <a:latin typeface="Arial"/>
                <a:cs typeface="Arial"/>
              </a:rPr>
              <a:t> </a:t>
            </a:r>
            <a:r>
              <a:rPr sz="2070" spc="-16" dirty="0">
                <a:latin typeface="Arial"/>
                <a:cs typeface="Arial"/>
              </a:rPr>
              <a:t>random</a:t>
            </a:r>
            <a:r>
              <a:rPr sz="2070" spc="47" dirty="0">
                <a:latin typeface="Arial"/>
                <a:cs typeface="Arial"/>
              </a:rPr>
              <a:t> </a:t>
            </a:r>
            <a:r>
              <a:rPr sz="2070" spc="-10" dirty="0">
                <a:latin typeface="Arial"/>
                <a:cs typeface="Arial"/>
              </a:rPr>
              <a:t>processes, such</a:t>
            </a:r>
            <a:r>
              <a:rPr sz="2070" spc="93" dirty="0">
                <a:latin typeface="Arial"/>
                <a:cs typeface="Arial"/>
              </a:rPr>
              <a:t> </a:t>
            </a:r>
            <a:r>
              <a:rPr sz="2070" spc="-16" dirty="0">
                <a:latin typeface="Arial"/>
                <a:cs typeface="Arial"/>
              </a:rPr>
              <a:t>as</a:t>
            </a:r>
            <a:r>
              <a:rPr sz="2070" spc="93" dirty="0">
                <a:latin typeface="Arial"/>
                <a:cs typeface="Arial"/>
              </a:rPr>
              <a:t> </a:t>
            </a:r>
            <a:r>
              <a:rPr sz="2070" spc="-10" dirty="0">
                <a:latin typeface="Arial"/>
                <a:cs typeface="Arial"/>
              </a:rPr>
              <a:t>the</a:t>
            </a:r>
            <a:r>
              <a:rPr sz="2070" spc="93" dirty="0">
                <a:latin typeface="Arial"/>
                <a:cs typeface="Arial"/>
              </a:rPr>
              <a:t> </a:t>
            </a:r>
            <a:r>
              <a:rPr sz="2070" spc="-10" dirty="0">
                <a:latin typeface="Arial"/>
                <a:cs typeface="Arial"/>
              </a:rPr>
              <a:t>interval</a:t>
            </a:r>
            <a:r>
              <a:rPr sz="2070" spc="93" dirty="0">
                <a:latin typeface="Arial"/>
                <a:cs typeface="Arial"/>
              </a:rPr>
              <a:t> </a:t>
            </a:r>
            <a:r>
              <a:rPr sz="2070" spc="-16" dirty="0">
                <a:latin typeface="Arial"/>
                <a:cs typeface="Arial"/>
              </a:rPr>
              <a:t>between</a:t>
            </a:r>
            <a:r>
              <a:rPr sz="2070" spc="93" dirty="0">
                <a:latin typeface="Arial"/>
                <a:cs typeface="Arial"/>
              </a:rPr>
              <a:t> </a:t>
            </a:r>
            <a:r>
              <a:rPr sz="2070" spc="-16" dirty="0">
                <a:latin typeface="Arial"/>
                <a:cs typeface="Arial"/>
              </a:rPr>
              <a:t>two</a:t>
            </a:r>
            <a:r>
              <a:rPr sz="2070" spc="93" dirty="0">
                <a:latin typeface="Arial"/>
                <a:cs typeface="Arial"/>
              </a:rPr>
              <a:t> </a:t>
            </a:r>
            <a:r>
              <a:rPr sz="2070" spc="-10" dirty="0">
                <a:latin typeface="Arial"/>
                <a:cs typeface="Arial"/>
              </a:rPr>
              <a:t>failures</a:t>
            </a:r>
            <a:r>
              <a:rPr sz="2070" spc="93" dirty="0">
                <a:latin typeface="Arial"/>
                <a:cs typeface="Arial"/>
              </a:rPr>
              <a:t> </a:t>
            </a:r>
            <a:r>
              <a:rPr sz="2070" spc="-10" dirty="0">
                <a:latin typeface="Arial"/>
                <a:cs typeface="Arial"/>
              </a:rPr>
              <a:t>of</a:t>
            </a:r>
            <a:r>
              <a:rPr sz="2070" spc="93" dirty="0">
                <a:latin typeface="Arial"/>
                <a:cs typeface="Arial"/>
              </a:rPr>
              <a:t> </a:t>
            </a:r>
            <a:r>
              <a:rPr sz="2070" spc="-16" dirty="0">
                <a:latin typeface="Arial"/>
                <a:cs typeface="Arial"/>
              </a:rPr>
              <a:t>a</a:t>
            </a:r>
            <a:r>
              <a:rPr sz="2070" spc="93" dirty="0">
                <a:latin typeface="Arial"/>
                <a:cs typeface="Arial"/>
              </a:rPr>
              <a:t> </a:t>
            </a:r>
            <a:r>
              <a:rPr sz="2070" spc="-16" dirty="0">
                <a:latin typeface="Arial"/>
                <a:cs typeface="Arial"/>
              </a:rPr>
              <a:t>machine.</a:t>
            </a:r>
            <a:r>
              <a:rPr sz="2070" dirty="0">
                <a:latin typeface="Arial"/>
                <a:cs typeface="Arial"/>
              </a:rPr>
              <a:t>	</a:t>
            </a:r>
            <a:r>
              <a:rPr sz="2070" spc="-243" dirty="0">
                <a:latin typeface="Arial"/>
                <a:cs typeface="Arial"/>
              </a:rPr>
              <a:t>T</a:t>
            </a:r>
            <a:r>
              <a:rPr sz="2070" spc="-16" dirty="0">
                <a:latin typeface="Arial"/>
                <a:cs typeface="Arial"/>
              </a:rPr>
              <a:t>o</a:t>
            </a:r>
            <a:r>
              <a:rPr sz="2070" spc="93" dirty="0">
                <a:latin typeface="Arial"/>
                <a:cs typeface="Arial"/>
              </a:rPr>
              <a:t> </a:t>
            </a:r>
            <a:r>
              <a:rPr sz="2070" spc="-16" dirty="0">
                <a:latin typeface="Arial"/>
                <a:cs typeface="Arial"/>
              </a:rPr>
              <a:t>model</a:t>
            </a:r>
            <a:r>
              <a:rPr sz="2070" spc="93" dirty="0">
                <a:latin typeface="Arial"/>
                <a:cs typeface="Arial"/>
              </a:rPr>
              <a:t> </a:t>
            </a:r>
            <a:r>
              <a:rPr sz="2070" spc="-16" dirty="0">
                <a:latin typeface="Arial"/>
                <a:cs typeface="Arial"/>
              </a:rPr>
              <a:t>random</a:t>
            </a:r>
            <a:r>
              <a:rPr sz="2070" spc="-10" dirty="0">
                <a:latin typeface="Arial"/>
                <a:cs typeface="Arial"/>
              </a:rPr>
              <a:t> processes</a:t>
            </a:r>
            <a:r>
              <a:rPr sz="2070" spc="31" dirty="0">
                <a:latin typeface="Arial"/>
                <a:cs typeface="Arial"/>
              </a:rPr>
              <a:t> </a:t>
            </a:r>
            <a:r>
              <a:rPr sz="2070" spc="-10" dirty="0">
                <a:latin typeface="Arial"/>
                <a:cs typeface="Arial"/>
              </a:rPr>
              <a:t>in</a:t>
            </a:r>
            <a:r>
              <a:rPr sz="2070" spc="31" dirty="0">
                <a:latin typeface="Arial"/>
                <a:cs typeface="Arial"/>
              </a:rPr>
              <a:t> </a:t>
            </a:r>
            <a:r>
              <a:rPr sz="2070" spc="-10" dirty="0">
                <a:latin typeface="Arial"/>
                <a:cs typeface="Arial"/>
              </a:rPr>
              <a:t>your</a:t>
            </a:r>
            <a:r>
              <a:rPr sz="2070" spc="31" dirty="0">
                <a:latin typeface="Arial"/>
                <a:cs typeface="Arial"/>
              </a:rPr>
              <a:t> </a:t>
            </a:r>
            <a:r>
              <a:rPr sz="2070" spc="-10" dirty="0">
                <a:latin typeface="Arial"/>
                <a:cs typeface="Arial"/>
              </a:rPr>
              <a:t>simulation,</a:t>
            </a:r>
            <a:r>
              <a:rPr sz="2070" spc="36" dirty="0">
                <a:latin typeface="Arial"/>
                <a:cs typeface="Arial"/>
              </a:rPr>
              <a:t> </a:t>
            </a:r>
            <a:r>
              <a:rPr sz="2070" spc="-16" dirty="0">
                <a:latin typeface="Arial"/>
                <a:cs typeface="Arial"/>
              </a:rPr>
              <a:t>you</a:t>
            </a:r>
            <a:r>
              <a:rPr sz="2070" spc="31" dirty="0">
                <a:latin typeface="Arial"/>
                <a:cs typeface="Arial"/>
              </a:rPr>
              <a:t> </a:t>
            </a:r>
            <a:r>
              <a:rPr sz="2070" spc="-16" dirty="0">
                <a:latin typeface="Arial"/>
                <a:cs typeface="Arial"/>
              </a:rPr>
              <a:t>have</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select</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probability</a:t>
            </a:r>
            <a:r>
              <a:rPr sz="2070" spc="31" dirty="0">
                <a:latin typeface="Arial"/>
                <a:cs typeface="Arial"/>
              </a:rPr>
              <a:t> </a:t>
            </a:r>
            <a:r>
              <a:rPr sz="2070" spc="-10" dirty="0">
                <a:latin typeface="Arial"/>
                <a:cs typeface="Arial"/>
              </a:rPr>
              <a:t>distribution.</a:t>
            </a:r>
            <a:r>
              <a:rPr sz="2070" dirty="0">
                <a:latin typeface="Arial"/>
                <a:cs typeface="Arial"/>
              </a:rPr>
              <a:t> </a:t>
            </a:r>
            <a:r>
              <a:rPr sz="2070" spc="-290" dirty="0">
                <a:latin typeface="Arial"/>
                <a:cs typeface="Arial"/>
              </a:rPr>
              <a:t> </a:t>
            </a:r>
            <a:r>
              <a:rPr sz="2070" spc="-10" dirty="0">
                <a:latin typeface="Arial"/>
                <a:cs typeface="Arial"/>
              </a:rPr>
              <a:t>Plant Simulation</a:t>
            </a:r>
            <a:r>
              <a:rPr sz="2070" spc="52" dirty="0">
                <a:latin typeface="Arial"/>
                <a:cs typeface="Arial"/>
              </a:rPr>
              <a:t> </a:t>
            </a:r>
            <a:r>
              <a:rPr sz="2070" spc="-10" dirty="0">
                <a:latin typeface="Arial"/>
                <a:cs typeface="Arial"/>
              </a:rPr>
              <a:t>provides</a:t>
            </a:r>
            <a:r>
              <a:rPr sz="2070" spc="52" dirty="0">
                <a:latin typeface="Arial"/>
                <a:cs typeface="Arial"/>
              </a:rPr>
              <a:t> </a:t>
            </a:r>
            <a:r>
              <a:rPr sz="2070" spc="-10" dirty="0">
                <a:latin typeface="Arial"/>
                <a:cs typeface="Arial"/>
              </a:rPr>
              <a:t>all</a:t>
            </a:r>
            <a:r>
              <a:rPr sz="2070" spc="52" dirty="0">
                <a:latin typeface="Arial"/>
                <a:cs typeface="Arial"/>
              </a:rPr>
              <a:t> </a:t>
            </a:r>
            <a:r>
              <a:rPr sz="2070" spc="-10" dirty="0">
                <a:latin typeface="Arial"/>
                <a:cs typeface="Arial"/>
              </a:rPr>
              <a:t>important</a:t>
            </a:r>
            <a:r>
              <a:rPr sz="2070" spc="52" dirty="0">
                <a:latin typeface="Arial"/>
                <a:cs typeface="Arial"/>
              </a:rPr>
              <a:t> </a:t>
            </a:r>
            <a:r>
              <a:rPr sz="2070" spc="-10" dirty="0">
                <a:latin typeface="Arial"/>
                <a:cs typeface="Arial"/>
              </a:rPr>
              <a:t>distributions.</a:t>
            </a:r>
            <a:endParaRPr sz="2070" dirty="0">
              <a:latin typeface="Arial"/>
              <a:cs typeface="Arial"/>
            </a:endParaRPr>
          </a:p>
          <a:p>
            <a:pPr marL="13143">
              <a:spcBef>
                <a:spcPts val="1599"/>
              </a:spcBef>
            </a:pPr>
            <a:r>
              <a:rPr sz="2070" b="1" spc="-10" dirty="0">
                <a:solidFill>
                  <a:srgbClr val="0066FF"/>
                </a:solidFill>
                <a:latin typeface="Arial"/>
                <a:cs typeface="Arial"/>
              </a:rPr>
              <a:t>Distribution</a:t>
            </a:r>
            <a:r>
              <a:rPr sz="2070" b="1" spc="83" dirty="0">
                <a:solidFill>
                  <a:srgbClr val="0066FF"/>
                </a:solidFill>
                <a:latin typeface="Arial"/>
                <a:cs typeface="Arial"/>
              </a:rPr>
              <a:t> </a:t>
            </a:r>
            <a:r>
              <a:rPr sz="2070" b="1" spc="-16" dirty="0">
                <a:solidFill>
                  <a:srgbClr val="0066FF"/>
                </a:solidFill>
                <a:latin typeface="Arial"/>
                <a:cs typeface="Arial"/>
              </a:rPr>
              <a:t>Parameters</a:t>
            </a:r>
            <a:endParaRPr sz="2070" dirty="0">
              <a:latin typeface="Arial"/>
              <a:cs typeface="Arial"/>
            </a:endParaRPr>
          </a:p>
          <a:p>
            <a:pPr marL="13143" marR="6572">
              <a:lnSpc>
                <a:spcPts val="2266"/>
              </a:lnSpc>
              <a:spcBef>
                <a:spcPts val="1071"/>
              </a:spcBef>
            </a:pPr>
            <a:r>
              <a:rPr sz="2070" spc="-16" dirty="0">
                <a:latin typeface="Arial"/>
                <a:cs typeface="Arial"/>
              </a:rPr>
              <a:t>Once</a:t>
            </a:r>
            <a:r>
              <a:rPr sz="2070" spc="21" dirty="0">
                <a:latin typeface="Arial"/>
                <a:cs typeface="Arial"/>
              </a:rPr>
              <a:t> </a:t>
            </a:r>
            <a:r>
              <a:rPr sz="2070" spc="-16" dirty="0">
                <a:latin typeface="Arial"/>
                <a:cs typeface="Arial"/>
              </a:rPr>
              <a:t>you</a:t>
            </a:r>
            <a:r>
              <a:rPr sz="2070" spc="21" dirty="0">
                <a:latin typeface="Arial"/>
                <a:cs typeface="Arial"/>
              </a:rPr>
              <a:t> </a:t>
            </a:r>
            <a:r>
              <a:rPr sz="2070" spc="-16" dirty="0">
                <a:latin typeface="Arial"/>
                <a:cs typeface="Arial"/>
              </a:rPr>
              <a:t>have</a:t>
            </a:r>
            <a:r>
              <a:rPr sz="2070" spc="21" dirty="0">
                <a:latin typeface="Arial"/>
                <a:cs typeface="Arial"/>
              </a:rPr>
              <a:t> </a:t>
            </a:r>
            <a:r>
              <a:rPr sz="2070" spc="-10" dirty="0">
                <a:latin typeface="Arial"/>
                <a:cs typeface="Arial"/>
              </a:rPr>
              <a:t>selected</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distribution,</a:t>
            </a:r>
            <a:r>
              <a:rPr sz="2070" spc="26" dirty="0">
                <a:latin typeface="Arial"/>
                <a:cs typeface="Arial"/>
              </a:rPr>
              <a:t> </a:t>
            </a:r>
            <a:r>
              <a:rPr sz="2070" spc="-16" dirty="0">
                <a:latin typeface="Arial"/>
                <a:cs typeface="Arial"/>
              </a:rPr>
              <a:t>you</a:t>
            </a:r>
            <a:r>
              <a:rPr sz="2070" spc="21" dirty="0">
                <a:latin typeface="Arial"/>
                <a:cs typeface="Arial"/>
              </a:rPr>
              <a:t> </a:t>
            </a:r>
            <a:r>
              <a:rPr sz="2070" spc="-16" dirty="0">
                <a:latin typeface="Arial"/>
                <a:cs typeface="Arial"/>
              </a:rPr>
              <a:t>have</a:t>
            </a:r>
            <a:r>
              <a:rPr sz="2070" spc="21" dirty="0">
                <a:latin typeface="Arial"/>
                <a:cs typeface="Arial"/>
              </a:rPr>
              <a:t> </a:t>
            </a:r>
            <a:r>
              <a:rPr sz="2070" spc="-10" dirty="0">
                <a:latin typeface="Arial"/>
                <a:cs typeface="Arial"/>
              </a:rPr>
              <a:t>to</a:t>
            </a:r>
            <a:r>
              <a:rPr sz="2070" spc="21" dirty="0">
                <a:latin typeface="Arial"/>
                <a:cs typeface="Arial"/>
              </a:rPr>
              <a:t> </a:t>
            </a:r>
            <a:r>
              <a:rPr sz="2070" spc="-10" dirty="0">
                <a:latin typeface="Arial"/>
                <a:cs typeface="Arial"/>
              </a:rPr>
              <a:t>determine</a:t>
            </a:r>
            <a:r>
              <a:rPr sz="2070" spc="21" dirty="0">
                <a:latin typeface="Arial"/>
                <a:cs typeface="Arial"/>
              </a:rPr>
              <a:t> </a:t>
            </a:r>
            <a:r>
              <a:rPr sz="2070" spc="-10" dirty="0">
                <a:latin typeface="Arial"/>
                <a:cs typeface="Arial"/>
              </a:rPr>
              <a:t>the</a:t>
            </a:r>
            <a:r>
              <a:rPr sz="2070" spc="21" dirty="0">
                <a:latin typeface="Arial"/>
                <a:cs typeface="Arial"/>
              </a:rPr>
              <a:t> </a:t>
            </a:r>
            <a:r>
              <a:rPr sz="2070" spc="-16" dirty="0">
                <a:latin typeface="Arial"/>
                <a:cs typeface="Arial"/>
              </a:rPr>
              <a:t>parameters</a:t>
            </a:r>
            <a:r>
              <a:rPr sz="2070" spc="21" dirty="0">
                <a:latin typeface="Arial"/>
                <a:cs typeface="Arial"/>
              </a:rPr>
              <a:t> </a:t>
            </a:r>
            <a:r>
              <a:rPr sz="2070" spc="-10" dirty="0">
                <a:latin typeface="Arial"/>
                <a:cs typeface="Arial"/>
              </a:rPr>
              <a:t>of the</a:t>
            </a:r>
            <a:r>
              <a:rPr sz="2070" spc="16" dirty="0">
                <a:latin typeface="Arial"/>
                <a:cs typeface="Arial"/>
              </a:rPr>
              <a:t> </a:t>
            </a:r>
            <a:r>
              <a:rPr sz="2070" spc="-10" dirty="0">
                <a:latin typeface="Arial"/>
                <a:cs typeface="Arial"/>
              </a:rPr>
              <a:t>distribution</a:t>
            </a:r>
            <a:r>
              <a:rPr sz="2070" spc="16" dirty="0">
                <a:latin typeface="Arial"/>
                <a:cs typeface="Arial"/>
              </a:rPr>
              <a:t> </a:t>
            </a:r>
            <a:r>
              <a:rPr sz="2070" spc="-10" dirty="0">
                <a:latin typeface="Arial"/>
                <a:cs typeface="Arial"/>
              </a:rPr>
              <a:t>using</a:t>
            </a:r>
            <a:r>
              <a:rPr sz="2070" spc="16" dirty="0">
                <a:latin typeface="Arial"/>
                <a:cs typeface="Arial"/>
              </a:rPr>
              <a:t> </a:t>
            </a:r>
            <a:r>
              <a:rPr sz="2070" spc="-10" dirty="0">
                <a:latin typeface="Arial"/>
                <a:cs typeface="Arial"/>
              </a:rPr>
              <a:t>the</a:t>
            </a:r>
            <a:r>
              <a:rPr sz="2070" spc="16" dirty="0">
                <a:latin typeface="Arial"/>
                <a:cs typeface="Arial"/>
              </a:rPr>
              <a:t> </a:t>
            </a:r>
            <a:r>
              <a:rPr sz="2070" spc="-16" dirty="0">
                <a:latin typeface="Arial"/>
                <a:cs typeface="Arial"/>
              </a:rPr>
              <a:t>numbers</a:t>
            </a:r>
            <a:r>
              <a:rPr sz="2070" spc="16" dirty="0">
                <a:latin typeface="Arial"/>
                <a:cs typeface="Arial"/>
              </a:rPr>
              <a:t> </a:t>
            </a:r>
            <a:r>
              <a:rPr sz="2070" spc="-16" dirty="0">
                <a:latin typeface="Arial"/>
                <a:cs typeface="Arial"/>
              </a:rPr>
              <a:t>you</a:t>
            </a:r>
            <a:r>
              <a:rPr sz="2070" spc="16" dirty="0">
                <a:latin typeface="Arial"/>
                <a:cs typeface="Arial"/>
              </a:rPr>
              <a:t> </a:t>
            </a:r>
            <a:r>
              <a:rPr sz="2070" spc="-10" dirty="0">
                <a:latin typeface="Arial"/>
                <a:cs typeface="Arial"/>
              </a:rPr>
              <a:t>received,</a:t>
            </a:r>
            <a:r>
              <a:rPr sz="2070" spc="21" dirty="0">
                <a:latin typeface="Arial"/>
                <a:cs typeface="Arial"/>
              </a:rPr>
              <a:t> </a:t>
            </a:r>
            <a:r>
              <a:rPr sz="2070" spc="-16" dirty="0">
                <a:latin typeface="Arial"/>
                <a:cs typeface="Arial"/>
              </a:rPr>
              <a:t>and</a:t>
            </a:r>
            <a:r>
              <a:rPr sz="2070" spc="16" dirty="0">
                <a:latin typeface="Arial"/>
                <a:cs typeface="Arial"/>
              </a:rPr>
              <a:t> </a:t>
            </a:r>
            <a:r>
              <a:rPr sz="2070" spc="-10" dirty="0">
                <a:latin typeface="Arial"/>
                <a:cs typeface="Arial"/>
              </a:rPr>
              <a:t>enter</a:t>
            </a:r>
            <a:r>
              <a:rPr sz="2070" spc="16" dirty="0">
                <a:latin typeface="Arial"/>
                <a:cs typeface="Arial"/>
              </a:rPr>
              <a:t> </a:t>
            </a:r>
            <a:r>
              <a:rPr sz="2070" spc="-10" dirty="0">
                <a:latin typeface="Arial"/>
                <a:cs typeface="Arial"/>
              </a:rPr>
              <a:t>those</a:t>
            </a:r>
            <a:r>
              <a:rPr sz="2070" spc="16" dirty="0">
                <a:latin typeface="Arial"/>
                <a:cs typeface="Arial"/>
              </a:rPr>
              <a:t> </a:t>
            </a:r>
            <a:r>
              <a:rPr sz="2070" spc="-10" dirty="0">
                <a:latin typeface="Arial"/>
                <a:cs typeface="Arial"/>
              </a:rPr>
              <a:t>into</a:t>
            </a:r>
            <a:r>
              <a:rPr sz="2070" spc="16"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dialogs in</a:t>
            </a:r>
            <a:r>
              <a:rPr sz="2070" spc="62" dirty="0">
                <a:latin typeface="Arial"/>
                <a:cs typeface="Arial"/>
              </a:rPr>
              <a:t> </a:t>
            </a:r>
            <a:r>
              <a:rPr sz="2070" spc="-10" dirty="0">
                <a:latin typeface="Arial"/>
                <a:cs typeface="Arial"/>
              </a:rPr>
              <a:t>Plant</a:t>
            </a:r>
            <a:r>
              <a:rPr sz="2070" spc="62" dirty="0">
                <a:latin typeface="Arial"/>
                <a:cs typeface="Arial"/>
              </a:rPr>
              <a:t> </a:t>
            </a:r>
            <a:r>
              <a:rPr sz="2070" spc="-10" dirty="0">
                <a:latin typeface="Arial"/>
                <a:cs typeface="Arial"/>
              </a:rPr>
              <a:t>Simulation.</a:t>
            </a:r>
            <a:r>
              <a:rPr sz="2070" dirty="0">
                <a:latin typeface="Arial"/>
                <a:cs typeface="Arial"/>
              </a:rPr>
              <a:t> </a:t>
            </a:r>
            <a:r>
              <a:rPr sz="2070" spc="-186" dirty="0">
                <a:latin typeface="Arial"/>
                <a:cs typeface="Arial"/>
              </a:rPr>
              <a:t> </a:t>
            </a:r>
            <a:r>
              <a:rPr sz="2070" spc="-16" dirty="0">
                <a:latin typeface="Arial"/>
                <a:cs typeface="Arial"/>
              </a:rPr>
              <a:t>When</a:t>
            </a:r>
            <a:r>
              <a:rPr sz="2070" spc="62" dirty="0">
                <a:latin typeface="Arial"/>
                <a:cs typeface="Arial"/>
              </a:rPr>
              <a:t> </a:t>
            </a:r>
            <a:r>
              <a:rPr sz="2070" spc="-16" dirty="0">
                <a:latin typeface="Arial"/>
                <a:cs typeface="Arial"/>
              </a:rPr>
              <a:t>you</a:t>
            </a:r>
            <a:r>
              <a:rPr sz="2070" spc="62" dirty="0">
                <a:latin typeface="Arial"/>
                <a:cs typeface="Arial"/>
              </a:rPr>
              <a:t> </a:t>
            </a:r>
            <a:r>
              <a:rPr sz="2070" spc="-10" dirty="0">
                <a:latin typeface="Arial"/>
                <a:cs typeface="Arial"/>
              </a:rPr>
              <a:t>click</a:t>
            </a:r>
            <a:r>
              <a:rPr sz="2070" spc="62" dirty="0">
                <a:latin typeface="Arial"/>
                <a:cs typeface="Arial"/>
              </a:rPr>
              <a:t> </a:t>
            </a:r>
            <a:r>
              <a:rPr sz="2070" spc="-10" dirty="0">
                <a:latin typeface="Arial"/>
                <a:cs typeface="Arial"/>
              </a:rPr>
              <a:t>the</a:t>
            </a:r>
            <a:r>
              <a:rPr sz="2070" spc="62" dirty="0">
                <a:latin typeface="Arial"/>
                <a:cs typeface="Arial"/>
              </a:rPr>
              <a:t> </a:t>
            </a:r>
            <a:r>
              <a:rPr sz="2070" spc="-16" dirty="0">
                <a:latin typeface="Arial"/>
                <a:cs typeface="Arial"/>
              </a:rPr>
              <a:t>mouse</a:t>
            </a:r>
            <a:r>
              <a:rPr sz="2070" spc="62" dirty="0">
                <a:latin typeface="Arial"/>
                <a:cs typeface="Arial"/>
              </a:rPr>
              <a:t> </a:t>
            </a:r>
            <a:r>
              <a:rPr sz="2070" spc="-10" dirty="0">
                <a:latin typeface="Arial"/>
                <a:cs typeface="Arial"/>
              </a:rPr>
              <a:t>in</a:t>
            </a:r>
            <a:r>
              <a:rPr sz="2070" spc="62" dirty="0">
                <a:latin typeface="Arial"/>
                <a:cs typeface="Arial"/>
              </a:rPr>
              <a:t> </a:t>
            </a:r>
            <a:r>
              <a:rPr sz="2070" spc="-16" dirty="0">
                <a:latin typeface="Arial"/>
                <a:cs typeface="Arial"/>
              </a:rPr>
              <a:t>one</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text</a:t>
            </a:r>
            <a:r>
              <a:rPr sz="2070" spc="62" dirty="0">
                <a:latin typeface="Arial"/>
                <a:cs typeface="Arial"/>
              </a:rPr>
              <a:t> </a:t>
            </a:r>
            <a:r>
              <a:rPr sz="2070" spc="-16" dirty="0">
                <a:latin typeface="Arial"/>
                <a:cs typeface="Arial"/>
              </a:rPr>
              <a:t>boxes</a:t>
            </a:r>
            <a:r>
              <a:rPr sz="2070" spc="62" dirty="0">
                <a:latin typeface="Arial"/>
                <a:cs typeface="Arial"/>
              </a:rPr>
              <a:t> </a:t>
            </a:r>
            <a:r>
              <a:rPr sz="2070" spc="-10" dirty="0">
                <a:latin typeface="Arial"/>
                <a:cs typeface="Arial"/>
              </a:rPr>
              <a:t>for</a:t>
            </a:r>
            <a:r>
              <a:rPr sz="2070" spc="62" dirty="0">
                <a:latin typeface="Arial"/>
                <a:cs typeface="Arial"/>
              </a:rPr>
              <a:t> </a:t>
            </a:r>
            <a:r>
              <a:rPr sz="2070" spc="-16" dirty="0">
                <a:latin typeface="Arial"/>
                <a:cs typeface="Arial"/>
              </a:rPr>
              <a:t>a random</a:t>
            </a:r>
            <a:r>
              <a:rPr sz="2070" dirty="0">
                <a:latin typeface="Arial"/>
                <a:cs typeface="Arial"/>
              </a:rPr>
              <a:t> </a:t>
            </a:r>
            <a:r>
              <a:rPr sz="2070" spc="-16" dirty="0">
                <a:latin typeface="Arial"/>
                <a:cs typeface="Arial"/>
              </a:rPr>
              <a:t>numbe</a:t>
            </a:r>
            <a:r>
              <a:rPr sz="2070" spc="-124" dirty="0">
                <a:latin typeface="Arial"/>
                <a:cs typeface="Arial"/>
              </a:rPr>
              <a:t>r</a:t>
            </a:r>
            <a:r>
              <a:rPr sz="2070" spc="-10" dirty="0">
                <a:latin typeface="Arial"/>
                <a:cs typeface="Arial"/>
              </a:rPr>
              <a:t>,</a:t>
            </a:r>
            <a:r>
              <a:rPr sz="2070" spc="5" dirty="0">
                <a:latin typeface="Arial"/>
                <a:cs typeface="Arial"/>
              </a:rPr>
              <a:t> </a:t>
            </a:r>
            <a:r>
              <a:rPr sz="2070" spc="-10" dirty="0">
                <a:latin typeface="Arial"/>
                <a:cs typeface="Arial"/>
              </a:rPr>
              <a:t>Plant</a:t>
            </a:r>
            <a:r>
              <a:rPr sz="2070" dirty="0">
                <a:latin typeface="Arial"/>
                <a:cs typeface="Arial"/>
              </a:rPr>
              <a:t> </a:t>
            </a:r>
            <a:r>
              <a:rPr sz="2070" spc="-10" dirty="0">
                <a:latin typeface="Arial"/>
                <a:cs typeface="Arial"/>
              </a:rPr>
              <a:t>Simulation</a:t>
            </a:r>
            <a:r>
              <a:rPr sz="2070" dirty="0">
                <a:latin typeface="Arial"/>
                <a:cs typeface="Arial"/>
              </a:rPr>
              <a:t> </a:t>
            </a:r>
            <a:r>
              <a:rPr sz="2070" spc="-16" dirty="0">
                <a:latin typeface="Arial"/>
                <a:cs typeface="Arial"/>
              </a:rPr>
              <a:t>shows</a:t>
            </a:r>
            <a:r>
              <a:rPr sz="2070" dirty="0">
                <a:latin typeface="Arial"/>
                <a:cs typeface="Arial"/>
              </a:rPr>
              <a:t> </a:t>
            </a:r>
            <a:r>
              <a:rPr sz="2070" spc="-16" dirty="0">
                <a:latin typeface="Arial"/>
                <a:cs typeface="Arial"/>
              </a:rPr>
              <a:t>which</a:t>
            </a:r>
            <a:r>
              <a:rPr sz="2070" dirty="0">
                <a:latin typeface="Arial"/>
                <a:cs typeface="Arial"/>
              </a:rPr>
              <a:t> </a:t>
            </a:r>
            <a:r>
              <a:rPr sz="2070" spc="-16" dirty="0">
                <a:latin typeface="Arial"/>
                <a:cs typeface="Arial"/>
              </a:rPr>
              <a:t>parameters</a:t>
            </a:r>
            <a:r>
              <a:rPr sz="2070" dirty="0">
                <a:latin typeface="Arial"/>
                <a:cs typeface="Arial"/>
              </a:rPr>
              <a:t> </a:t>
            </a:r>
            <a:r>
              <a:rPr sz="2070" spc="-16" dirty="0">
                <a:latin typeface="Arial"/>
                <a:cs typeface="Arial"/>
              </a:rPr>
              <a:t>you</a:t>
            </a:r>
            <a:r>
              <a:rPr sz="2070" dirty="0">
                <a:latin typeface="Arial"/>
                <a:cs typeface="Arial"/>
              </a:rPr>
              <a:t> </a:t>
            </a:r>
            <a:r>
              <a:rPr sz="2070" spc="-16" dirty="0">
                <a:latin typeface="Arial"/>
                <a:cs typeface="Arial"/>
              </a:rPr>
              <a:t>have</a:t>
            </a:r>
            <a:r>
              <a:rPr sz="2070" dirty="0">
                <a:latin typeface="Arial"/>
                <a:cs typeface="Arial"/>
              </a:rPr>
              <a:t> </a:t>
            </a:r>
            <a:r>
              <a:rPr sz="2070" spc="-10" dirty="0">
                <a:latin typeface="Arial"/>
                <a:cs typeface="Arial"/>
              </a:rPr>
              <a:t>to</a:t>
            </a:r>
            <a:r>
              <a:rPr sz="2070" dirty="0">
                <a:latin typeface="Arial"/>
                <a:cs typeface="Arial"/>
              </a:rPr>
              <a:t> </a:t>
            </a:r>
            <a:r>
              <a:rPr sz="2070" spc="-10" dirty="0">
                <a:latin typeface="Arial"/>
                <a:cs typeface="Arial"/>
              </a:rPr>
              <a:t>ente</a:t>
            </a:r>
            <a:r>
              <a:rPr sz="2070" spc="-124" dirty="0">
                <a:latin typeface="Arial"/>
                <a:cs typeface="Arial"/>
              </a:rPr>
              <a:t>r</a:t>
            </a:r>
            <a:r>
              <a:rPr sz="2070" spc="-10" dirty="0">
                <a:latin typeface="Arial"/>
                <a:cs typeface="Arial"/>
              </a:rPr>
              <a:t>.</a:t>
            </a:r>
            <a:endParaRPr sz="2070" dirty="0">
              <a:latin typeface="Arial"/>
              <a:cs typeface="Arial"/>
            </a:endParaRPr>
          </a:p>
          <a:p>
            <a:pPr marL="13143">
              <a:spcBef>
                <a:spcPts val="569"/>
              </a:spcBef>
            </a:pPr>
            <a:r>
              <a:rPr sz="2070" spc="-16" dirty="0">
                <a:latin typeface="Arial"/>
                <a:cs typeface="Arial"/>
              </a:rPr>
              <a:t>Note</a:t>
            </a:r>
            <a:r>
              <a:rPr sz="2070" spc="5" dirty="0">
                <a:latin typeface="Arial"/>
                <a:cs typeface="Arial"/>
              </a:rPr>
              <a:t> </a:t>
            </a:r>
            <a:r>
              <a:rPr sz="2070" spc="-10" dirty="0">
                <a:latin typeface="Arial"/>
                <a:cs typeface="Arial"/>
              </a:rPr>
              <a:t>that</a:t>
            </a:r>
            <a:r>
              <a:rPr sz="2070" spc="5" dirty="0">
                <a:latin typeface="Arial"/>
                <a:cs typeface="Arial"/>
              </a:rPr>
              <a:t> </a:t>
            </a:r>
            <a:r>
              <a:rPr sz="2070" spc="-10" dirty="0">
                <a:latin typeface="Arial"/>
                <a:cs typeface="Arial"/>
              </a:rPr>
              <a:t>the</a:t>
            </a:r>
            <a:r>
              <a:rPr sz="2070" spc="5" dirty="0">
                <a:latin typeface="Arial"/>
                <a:cs typeface="Arial"/>
              </a:rPr>
              <a:t> </a:t>
            </a:r>
            <a:r>
              <a:rPr sz="2070" b="1" spc="-16" dirty="0">
                <a:latin typeface="Arial"/>
                <a:cs typeface="Arial"/>
              </a:rPr>
              <a:t>upper</a:t>
            </a:r>
            <a:r>
              <a:rPr sz="2070" b="1" spc="5" dirty="0">
                <a:latin typeface="Arial"/>
                <a:cs typeface="Arial"/>
              </a:rPr>
              <a:t> </a:t>
            </a:r>
            <a:r>
              <a:rPr sz="2070" b="1" spc="-16" dirty="0">
                <a:latin typeface="Arial"/>
                <a:cs typeface="Arial"/>
              </a:rPr>
              <a:t>bound</a:t>
            </a:r>
            <a:r>
              <a:rPr sz="2070" b="1" spc="5" dirty="0">
                <a:latin typeface="Arial"/>
                <a:cs typeface="Arial"/>
              </a:rPr>
              <a:t> </a:t>
            </a:r>
            <a:r>
              <a:rPr sz="2070" spc="-16" dirty="0">
                <a:latin typeface="Arial"/>
                <a:cs typeface="Arial"/>
              </a:rPr>
              <a:t>and</a:t>
            </a:r>
            <a:r>
              <a:rPr sz="2070" spc="5" dirty="0">
                <a:latin typeface="Arial"/>
                <a:cs typeface="Arial"/>
              </a:rPr>
              <a:t> </a:t>
            </a:r>
            <a:r>
              <a:rPr sz="2070" spc="-10" dirty="0">
                <a:latin typeface="Arial"/>
                <a:cs typeface="Arial"/>
              </a:rPr>
              <a:t>the</a:t>
            </a:r>
            <a:r>
              <a:rPr sz="2070" spc="5" dirty="0">
                <a:latin typeface="Arial"/>
                <a:cs typeface="Arial"/>
              </a:rPr>
              <a:t> </a:t>
            </a:r>
            <a:r>
              <a:rPr sz="2070" b="1" spc="-16" dirty="0">
                <a:latin typeface="Arial"/>
                <a:cs typeface="Arial"/>
              </a:rPr>
              <a:t>lower</a:t>
            </a:r>
            <a:r>
              <a:rPr sz="2070" b="1" spc="5" dirty="0">
                <a:latin typeface="Arial"/>
                <a:cs typeface="Arial"/>
              </a:rPr>
              <a:t> </a:t>
            </a:r>
            <a:r>
              <a:rPr sz="2070" b="1" spc="-16" dirty="0">
                <a:latin typeface="Arial"/>
                <a:cs typeface="Arial"/>
              </a:rPr>
              <a:t>bound</a:t>
            </a:r>
            <a:r>
              <a:rPr sz="2070" b="1" spc="5" dirty="0">
                <a:latin typeface="Arial"/>
                <a:cs typeface="Arial"/>
              </a:rPr>
              <a:t> </a:t>
            </a:r>
            <a:r>
              <a:rPr sz="2070" spc="-10" dirty="0">
                <a:latin typeface="Arial"/>
                <a:cs typeface="Arial"/>
              </a:rPr>
              <a:t>are</a:t>
            </a:r>
            <a:r>
              <a:rPr sz="2070" spc="5" dirty="0">
                <a:latin typeface="Arial"/>
                <a:cs typeface="Arial"/>
              </a:rPr>
              <a:t> </a:t>
            </a:r>
            <a:r>
              <a:rPr sz="2070" spc="-10" dirty="0">
                <a:latin typeface="Arial"/>
                <a:cs typeface="Arial"/>
              </a:rPr>
              <a:t>optional</a:t>
            </a:r>
            <a:r>
              <a:rPr sz="2070" spc="5" dirty="0">
                <a:latin typeface="Arial"/>
                <a:cs typeface="Arial"/>
              </a:rPr>
              <a:t> </a:t>
            </a:r>
            <a:r>
              <a:rPr sz="2070" spc="-10" dirty="0">
                <a:latin typeface="Arial"/>
                <a:cs typeface="Arial"/>
              </a:rPr>
              <a:t>parameters.</a:t>
            </a:r>
            <a:endParaRPr sz="2070" dirty="0">
              <a:latin typeface="Arial"/>
              <a:cs typeface="Aria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971572"/>
            <a:ext cx="7191486" cy="1481431"/>
          </a:xfrm>
          <a:prstGeom prst="rect">
            <a:avLst/>
          </a:prstGeom>
        </p:spPr>
        <p:txBody>
          <a:bodyPr vert="horz" wrap="square" lIns="0" tIns="0" rIns="0" bIns="0" rtlCol="0">
            <a:spAutoFit/>
          </a:bodyPr>
          <a:lstStyle/>
          <a:p>
            <a:pPr marL="13143"/>
            <a:r>
              <a:rPr sz="2070" b="1" spc="-10" dirty="0">
                <a:latin typeface="Arial"/>
                <a:cs typeface="Arial"/>
              </a:rPr>
              <a:t>Activities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spc="-10" dirty="0">
                <a:latin typeface="Arial"/>
                <a:cs typeface="Arial"/>
              </a:rPr>
              <a:t>In</a:t>
            </a:r>
            <a:r>
              <a:rPr sz="2070" spc="26" dirty="0">
                <a:latin typeface="Arial"/>
                <a:cs typeface="Arial"/>
              </a:rPr>
              <a:t> </a:t>
            </a:r>
            <a:r>
              <a:rPr sz="2070" spc="-10" dirty="0">
                <a:latin typeface="Arial"/>
                <a:cs typeface="Arial"/>
              </a:rPr>
              <a:t>the</a:t>
            </a:r>
            <a:r>
              <a:rPr sz="2070" spc="26" dirty="0">
                <a:latin typeface="Arial"/>
                <a:cs typeface="Arial"/>
              </a:rPr>
              <a:t> </a:t>
            </a:r>
            <a:r>
              <a:rPr sz="2070" i="1" spc="-16" dirty="0">
                <a:latin typeface="Arial"/>
                <a:cs typeface="Arial"/>
              </a:rPr>
              <a:t>Confidence</a:t>
            </a:r>
            <a:r>
              <a:rPr sz="2070" i="1" spc="26" dirty="0">
                <a:latin typeface="Arial"/>
                <a:cs typeface="Arial"/>
              </a:rPr>
              <a:t> </a:t>
            </a:r>
            <a:r>
              <a:rPr sz="2070" i="1" spc="-10" dirty="0">
                <a:latin typeface="Arial"/>
                <a:cs typeface="Arial"/>
              </a:rPr>
              <a:t>Intervals</a:t>
            </a:r>
            <a:r>
              <a:rPr sz="2070" i="1" spc="26" dirty="0">
                <a:latin typeface="Arial"/>
                <a:cs typeface="Arial"/>
              </a:rPr>
              <a:t> </a:t>
            </a:r>
            <a:r>
              <a:rPr sz="2070" spc="-10" dirty="0">
                <a:latin typeface="Arial"/>
                <a:cs typeface="Arial"/>
              </a:rPr>
              <a:t>section,</a:t>
            </a:r>
            <a:r>
              <a:rPr sz="2070" spc="36" dirty="0">
                <a:latin typeface="Arial"/>
                <a:cs typeface="Arial"/>
              </a:rPr>
              <a:t> </a:t>
            </a:r>
            <a:r>
              <a:rPr sz="2070" spc="-16" dirty="0">
                <a:latin typeface="Arial"/>
                <a:cs typeface="Arial"/>
              </a:rPr>
              <a:t>do</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following</a:t>
            </a:r>
            <a:r>
              <a:rPr sz="2070" spc="26"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Using</a:t>
            </a:r>
            <a:r>
              <a:rPr sz="2070" spc="78" dirty="0">
                <a:latin typeface="Arial"/>
                <a:cs typeface="Arial"/>
              </a:rPr>
              <a:t> </a:t>
            </a:r>
            <a:r>
              <a:rPr sz="2070" spc="-16" dirty="0">
                <a:latin typeface="Arial"/>
                <a:cs typeface="Arial"/>
              </a:rPr>
              <a:t>Confidence</a:t>
            </a:r>
            <a:r>
              <a:rPr sz="2070" spc="78" dirty="0">
                <a:latin typeface="Arial"/>
                <a:cs typeface="Arial"/>
              </a:rPr>
              <a:t> </a:t>
            </a:r>
            <a:r>
              <a:rPr sz="2070" spc="-10" dirty="0">
                <a:latin typeface="Arial"/>
                <a:cs typeface="Arial"/>
              </a:rPr>
              <a:t>Intervals</a:t>
            </a:r>
            <a:endParaRPr sz="2070" dirty="0">
              <a:latin typeface="Arial"/>
              <a:cs typeface="Aria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2028" y="1935328"/>
            <a:ext cx="6143946" cy="1981696"/>
          </a:xfrm>
          <a:prstGeom prst="rect">
            <a:avLst/>
          </a:prstGeom>
        </p:spPr>
        <p:txBody>
          <a:bodyPr vert="horz" wrap="square" lIns="0" tIns="0" rIns="0" bIns="0" rtlCol="0">
            <a:spAutoFit/>
          </a:bodyPr>
          <a:lstStyle/>
          <a:p>
            <a:pPr marL="13143" marR="6572" indent="1674448">
              <a:lnSpc>
                <a:spcPct val="105100"/>
              </a:lnSpc>
              <a:tabLst>
                <a:tab pos="3872652" algn="l"/>
              </a:tabLst>
            </a:pPr>
            <a:r>
              <a:rPr sz="4088" b="1" dirty="0">
                <a:latin typeface="Arial"/>
                <a:cs typeface="Arial"/>
              </a:rPr>
              <a:t>Lesson	</a:t>
            </a:r>
            <a:r>
              <a:rPr lang="de-DE" sz="4088" b="1" dirty="0">
                <a:latin typeface="Arial"/>
                <a:cs typeface="Arial"/>
              </a:rPr>
              <a:t>19</a:t>
            </a:r>
            <a:r>
              <a:rPr sz="4088" b="1" dirty="0">
                <a:latin typeface="Arial"/>
                <a:cs typeface="Arial"/>
              </a:rPr>
              <a:t> Custom</a:t>
            </a:r>
            <a:r>
              <a:rPr sz="4088" b="1" spc="98" dirty="0">
                <a:latin typeface="Arial"/>
                <a:cs typeface="Arial"/>
              </a:rPr>
              <a:t> </a:t>
            </a:r>
            <a:r>
              <a:rPr sz="4088" b="1" dirty="0">
                <a:latin typeface="Arial"/>
                <a:cs typeface="Arial"/>
              </a:rPr>
              <a:t>State</a:t>
            </a:r>
            <a:r>
              <a:rPr sz="4088" b="1" spc="98" dirty="0">
                <a:latin typeface="Arial"/>
                <a:cs typeface="Arial"/>
              </a:rPr>
              <a:t> </a:t>
            </a:r>
            <a:r>
              <a:rPr sz="4088" b="1" dirty="0">
                <a:latin typeface="Arial"/>
                <a:cs typeface="Arial"/>
              </a:rPr>
              <a:t>of</a:t>
            </a:r>
            <a:r>
              <a:rPr sz="4088" b="1" spc="98" dirty="0">
                <a:latin typeface="Arial"/>
                <a:cs typeface="Arial"/>
              </a:rPr>
              <a:t> </a:t>
            </a:r>
            <a:r>
              <a:rPr sz="4088" b="1" dirty="0">
                <a:latin typeface="Arial"/>
                <a:cs typeface="Arial"/>
              </a:rPr>
              <a:t>Objects</a:t>
            </a:r>
            <a:endParaRPr lang="de-DE" sz="4088" b="1" dirty="0">
              <a:latin typeface="Arial"/>
              <a:cs typeface="Arial"/>
            </a:endParaRPr>
          </a:p>
          <a:p>
            <a:pPr marL="13143" marR="6572" indent="1674448">
              <a:lnSpc>
                <a:spcPct val="105100"/>
              </a:lnSpc>
              <a:tabLst>
                <a:tab pos="3872652" algn="l"/>
              </a:tabLst>
            </a:pPr>
            <a:r>
              <a:rPr lang="de-DE" sz="4088" b="1" dirty="0">
                <a:solidFill>
                  <a:srgbClr val="009999"/>
                </a:solidFill>
                <a:cs typeface="Arial"/>
              </a:rPr>
              <a:t>(Optional)</a:t>
            </a:r>
            <a:endParaRPr lang="de-DE" sz="4088" dirty="0">
              <a:solidFill>
                <a:srgbClr val="009999"/>
              </a:solidFill>
              <a:cs typeface="Aria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2" y="1737254"/>
            <a:ext cx="6278667" cy="2080057"/>
          </a:xfrm>
          <a:prstGeom prst="rect">
            <a:avLst/>
          </a:prstGeom>
        </p:spPr>
        <p:txBody>
          <a:bodyPr vert="horz" wrap="square" lIns="0" tIns="0" rIns="0" bIns="0" rtlCol="0">
            <a:spAutoFit/>
          </a:bodyPr>
          <a:lstStyle/>
          <a:p>
            <a:pPr marL="13143"/>
            <a:r>
              <a:rPr sz="2070" b="1" spc="-16" dirty="0" smtClean="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In</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57" dirty="0">
                <a:latin typeface="Arial"/>
                <a:cs typeface="Arial"/>
              </a:rPr>
              <a:t> </a:t>
            </a:r>
            <a:r>
              <a:rPr sz="2070" spc="-16" dirty="0">
                <a:latin typeface="Arial"/>
                <a:cs typeface="Arial"/>
              </a:rPr>
              <a:t>custom</a:t>
            </a:r>
            <a:r>
              <a:rPr sz="2070" spc="41" dirty="0">
                <a:latin typeface="Arial"/>
                <a:cs typeface="Arial"/>
              </a:rPr>
              <a:t> </a:t>
            </a:r>
            <a:r>
              <a:rPr sz="2070" spc="-10" dirty="0">
                <a:latin typeface="Arial"/>
                <a:cs typeface="Arial"/>
              </a:rPr>
              <a:t>object</a:t>
            </a:r>
            <a:r>
              <a:rPr sz="2070" spc="41" dirty="0">
                <a:latin typeface="Arial"/>
                <a:cs typeface="Arial"/>
              </a:rPr>
              <a:t> </a:t>
            </a:r>
            <a:r>
              <a:rPr sz="2070" spc="-10" dirty="0">
                <a:latin typeface="Arial"/>
                <a:cs typeface="Arial"/>
              </a:rPr>
              <a:t>states</a:t>
            </a:r>
            <a:r>
              <a:rPr sz="2070" spc="41" dirty="0">
                <a:latin typeface="Arial"/>
                <a:cs typeface="Arial"/>
              </a:rPr>
              <a:t> </a:t>
            </a:r>
            <a:r>
              <a:rPr sz="2070" spc="-10" dirty="0">
                <a:latin typeface="Arial"/>
                <a:cs typeface="Arial"/>
              </a:rPr>
              <a:t>are</a:t>
            </a:r>
            <a:r>
              <a:rPr sz="2070" spc="41" dirty="0">
                <a:latin typeface="Arial"/>
                <a:cs typeface="Arial"/>
              </a:rPr>
              <a:t> </a:t>
            </a:r>
            <a:r>
              <a:rPr sz="2070" spc="-10" dirty="0">
                <a:latin typeface="Arial"/>
                <a:cs typeface="Arial"/>
              </a:rPr>
              <a:t>discussed.</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Setup</a:t>
            </a:r>
            <a:r>
              <a:rPr sz="2070" spc="62" dirty="0">
                <a:latin typeface="Arial"/>
                <a:cs typeface="Arial"/>
              </a:rPr>
              <a:t> </a:t>
            </a:r>
            <a:r>
              <a:rPr sz="2070" spc="-16" dirty="0">
                <a:latin typeface="Arial"/>
                <a:cs typeface="Arial"/>
              </a:rPr>
              <a:t>and</a:t>
            </a:r>
            <a:r>
              <a:rPr sz="2070" spc="62" dirty="0">
                <a:latin typeface="Arial"/>
                <a:cs typeface="Arial"/>
              </a:rPr>
              <a:t> </a:t>
            </a:r>
            <a:r>
              <a:rPr sz="2070" spc="-16" dirty="0">
                <a:latin typeface="Arial"/>
                <a:cs typeface="Arial"/>
              </a:rPr>
              <a:t>use</a:t>
            </a:r>
            <a:r>
              <a:rPr sz="2070" spc="62" dirty="0">
                <a:latin typeface="Arial"/>
                <a:cs typeface="Arial"/>
              </a:rPr>
              <a:t> </a:t>
            </a:r>
            <a:r>
              <a:rPr sz="2070" spc="-16" dirty="0">
                <a:latin typeface="Arial"/>
                <a:cs typeface="Arial"/>
              </a:rPr>
              <a:t>custom</a:t>
            </a:r>
            <a:r>
              <a:rPr sz="2070" spc="62" dirty="0">
                <a:latin typeface="Arial"/>
                <a:cs typeface="Arial"/>
              </a:rPr>
              <a:t> </a:t>
            </a:r>
            <a:r>
              <a:rPr sz="2070" spc="-10" dirty="0">
                <a:latin typeface="Arial"/>
                <a:cs typeface="Arial"/>
              </a:rPr>
              <a:t>object</a:t>
            </a:r>
            <a:r>
              <a:rPr sz="2070" spc="62" dirty="0">
                <a:latin typeface="Arial"/>
                <a:cs typeface="Arial"/>
              </a:rPr>
              <a:t> </a:t>
            </a:r>
            <a:r>
              <a:rPr sz="2070" spc="-10" dirty="0">
                <a:latin typeface="Arial"/>
                <a:cs typeface="Arial"/>
              </a:rPr>
              <a:t>states.</a:t>
            </a:r>
            <a:endParaRPr sz="2070" dirty="0">
              <a:latin typeface="Arial"/>
              <a:cs typeface="Arial"/>
            </a:endParaRPr>
          </a:p>
        </p:txBody>
      </p:sp>
      <p:sp>
        <p:nvSpPr>
          <p:cNvPr id="3" name="Titel 2"/>
          <p:cNvSpPr>
            <a:spLocks noGrp="1"/>
          </p:cNvSpPr>
          <p:nvPr>
            <p:ph type="title"/>
          </p:nvPr>
        </p:nvSpPr>
        <p:spPr/>
        <p:txBody>
          <a:bodyPr/>
          <a:lstStyle/>
          <a:p>
            <a:r>
              <a:rPr lang="de-DE" sz="2400" spc="-16" dirty="0">
                <a:latin typeface="Arial"/>
                <a:cs typeface="Arial"/>
              </a:rPr>
              <a:t>Custom</a:t>
            </a:r>
            <a:r>
              <a:rPr lang="de-DE" sz="2400" spc="83" dirty="0">
                <a:latin typeface="Arial"/>
                <a:cs typeface="Arial"/>
              </a:rPr>
              <a:t> </a:t>
            </a:r>
            <a:r>
              <a:rPr lang="de-DE" sz="2400" spc="-10" dirty="0">
                <a:latin typeface="Arial"/>
                <a:cs typeface="Arial"/>
              </a:rPr>
              <a:t>State</a:t>
            </a:r>
            <a:r>
              <a:rPr lang="de-DE" sz="2400" spc="83" dirty="0">
                <a:latin typeface="Arial"/>
                <a:cs typeface="Arial"/>
              </a:rPr>
              <a:t> </a:t>
            </a:r>
            <a:r>
              <a:rPr lang="de-DE" sz="2400" spc="-10" dirty="0" err="1">
                <a:latin typeface="Arial"/>
                <a:cs typeface="Arial"/>
              </a:rPr>
              <a:t>of</a:t>
            </a:r>
            <a:r>
              <a:rPr lang="de-DE" sz="2400" spc="83" dirty="0">
                <a:latin typeface="Arial"/>
                <a:cs typeface="Arial"/>
              </a:rPr>
              <a:t> </a:t>
            </a:r>
            <a:r>
              <a:rPr lang="de-DE" sz="2400" spc="-16" dirty="0" smtClean="0">
                <a:latin typeface="Arial"/>
                <a:cs typeface="Arial"/>
              </a:rPr>
              <a:t>Objects</a:t>
            </a:r>
            <a:endParaRPr lang="de-DE"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59334" y="1763492"/>
            <a:ext cx="848535" cy="916208"/>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4" y="2802035"/>
            <a:ext cx="9180103" cy="589905"/>
          </a:xfrm>
          <a:prstGeom prst="rect">
            <a:avLst/>
          </a:prstGeom>
        </p:spPr>
        <p:txBody>
          <a:bodyPr vert="horz" wrap="square" lIns="0" tIns="0" rIns="0" bIns="0" rtlCol="0">
            <a:spAutoFit/>
          </a:bodyPr>
          <a:lstStyle/>
          <a:p>
            <a:pPr marL="13143" marR="6572">
              <a:lnSpc>
                <a:spcPts val="2266"/>
              </a:lnSpc>
            </a:pPr>
            <a:r>
              <a:rPr sz="2070" spc="-16" dirty="0">
                <a:latin typeface="Arial"/>
                <a:cs typeface="Arial"/>
              </a:rPr>
              <a:t>Sometimes</a:t>
            </a:r>
            <a:r>
              <a:rPr sz="2070" spc="36" dirty="0">
                <a:latin typeface="Arial"/>
                <a:cs typeface="Arial"/>
              </a:rPr>
              <a:t> </a:t>
            </a:r>
            <a:r>
              <a:rPr sz="2070" spc="-10" dirty="0">
                <a:latin typeface="Arial"/>
                <a:cs typeface="Arial"/>
              </a:rPr>
              <a:t>only</a:t>
            </a:r>
            <a:r>
              <a:rPr sz="2070" spc="36" dirty="0">
                <a:latin typeface="Arial"/>
                <a:cs typeface="Arial"/>
              </a:rPr>
              <a:t> </a:t>
            </a:r>
            <a:r>
              <a:rPr sz="2070" spc="-16" dirty="0">
                <a:latin typeface="Arial"/>
                <a:cs typeface="Arial"/>
              </a:rPr>
              <a:t>a</a:t>
            </a:r>
            <a:r>
              <a:rPr sz="2070" spc="36" dirty="0">
                <a:latin typeface="Arial"/>
                <a:cs typeface="Arial"/>
              </a:rPr>
              <a:t> </a:t>
            </a:r>
            <a:r>
              <a:rPr sz="2070" spc="-16" dirty="0">
                <a:latin typeface="Arial"/>
                <a:cs typeface="Arial"/>
              </a:rPr>
              <a:t>rough</a:t>
            </a:r>
            <a:r>
              <a:rPr sz="2070" spc="36" dirty="0">
                <a:latin typeface="Arial"/>
                <a:cs typeface="Arial"/>
              </a:rPr>
              <a:t> </a:t>
            </a:r>
            <a:r>
              <a:rPr sz="2070" spc="-10" dirty="0">
                <a:latin typeface="Arial"/>
                <a:cs typeface="Arial"/>
              </a:rPr>
              <a:t>statistical</a:t>
            </a:r>
            <a:r>
              <a:rPr sz="2070" spc="36" dirty="0">
                <a:latin typeface="Arial"/>
                <a:cs typeface="Arial"/>
              </a:rPr>
              <a:t> </a:t>
            </a:r>
            <a:r>
              <a:rPr sz="2070" spc="-10" dirty="0">
                <a:latin typeface="Arial"/>
                <a:cs typeface="Arial"/>
              </a:rPr>
              <a:t>value</a:t>
            </a:r>
            <a:r>
              <a:rPr sz="2070" spc="36" dirty="0">
                <a:latin typeface="Arial"/>
                <a:cs typeface="Arial"/>
              </a:rPr>
              <a:t> </a:t>
            </a:r>
            <a:r>
              <a:rPr sz="2070" spc="-10" dirty="0">
                <a:latin typeface="Arial"/>
                <a:cs typeface="Arial"/>
              </a:rPr>
              <a:t>is</a:t>
            </a:r>
            <a:r>
              <a:rPr sz="2070" spc="36" dirty="0">
                <a:latin typeface="Arial"/>
                <a:cs typeface="Arial"/>
              </a:rPr>
              <a:t> </a:t>
            </a:r>
            <a:r>
              <a:rPr sz="2070" spc="-16" dirty="0">
                <a:latin typeface="Arial"/>
                <a:cs typeface="Arial"/>
              </a:rPr>
              <a:t>needed</a:t>
            </a:r>
            <a:r>
              <a:rPr sz="2070" spc="36" dirty="0">
                <a:latin typeface="Arial"/>
                <a:cs typeface="Arial"/>
              </a:rPr>
              <a:t> </a:t>
            </a:r>
            <a:r>
              <a:rPr sz="2070" spc="-10" dirty="0">
                <a:latin typeface="Arial"/>
                <a:cs typeface="Arial"/>
              </a:rPr>
              <a:t>for</a:t>
            </a:r>
            <a:r>
              <a:rPr sz="2070" spc="36" dirty="0">
                <a:latin typeface="Arial"/>
                <a:cs typeface="Arial"/>
              </a:rPr>
              <a:t> </a:t>
            </a:r>
            <a:r>
              <a:rPr sz="2070" spc="-16" dirty="0">
                <a:latin typeface="Arial"/>
                <a:cs typeface="Arial"/>
              </a:rPr>
              <a:t>a</a:t>
            </a:r>
            <a:r>
              <a:rPr sz="2070" spc="36" dirty="0">
                <a:latin typeface="Arial"/>
                <a:cs typeface="Arial"/>
              </a:rPr>
              <a:t> </a:t>
            </a:r>
            <a:r>
              <a:rPr sz="2070" spc="-16" dirty="0">
                <a:latin typeface="Arial"/>
                <a:cs typeface="Arial"/>
              </a:rPr>
              <a:t>group</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objects.</a:t>
            </a:r>
            <a:r>
              <a:rPr sz="2070" dirty="0">
                <a:latin typeface="Arial"/>
                <a:cs typeface="Arial"/>
              </a:rPr>
              <a:t> </a:t>
            </a:r>
            <a:r>
              <a:rPr sz="2070" spc="-269" dirty="0">
                <a:latin typeface="Arial"/>
                <a:cs typeface="Arial"/>
              </a:rPr>
              <a:t> </a:t>
            </a:r>
            <a:r>
              <a:rPr sz="2070" spc="-10" dirty="0">
                <a:latin typeface="Arial"/>
                <a:cs typeface="Arial"/>
              </a:rPr>
              <a:t>This can</a:t>
            </a:r>
            <a:r>
              <a:rPr sz="2070" spc="5" dirty="0">
                <a:latin typeface="Arial"/>
                <a:cs typeface="Arial"/>
              </a:rPr>
              <a:t> </a:t>
            </a:r>
            <a:r>
              <a:rPr sz="2070" spc="-16" dirty="0">
                <a:latin typeface="Arial"/>
                <a:cs typeface="Arial"/>
              </a:rPr>
              <a:t>be</a:t>
            </a:r>
            <a:r>
              <a:rPr sz="2070" spc="5" dirty="0">
                <a:latin typeface="Arial"/>
                <a:cs typeface="Arial"/>
              </a:rPr>
              <a:t> </a:t>
            </a:r>
            <a:r>
              <a:rPr sz="2070" spc="-16" dirty="0">
                <a:latin typeface="Arial"/>
                <a:cs typeface="Arial"/>
              </a:rPr>
              <a:t>done</a:t>
            </a:r>
            <a:r>
              <a:rPr sz="2070" spc="5" dirty="0">
                <a:latin typeface="Arial"/>
                <a:cs typeface="Arial"/>
              </a:rPr>
              <a:t> </a:t>
            </a:r>
            <a:r>
              <a:rPr sz="2070" spc="-10" dirty="0">
                <a:latin typeface="Arial"/>
                <a:cs typeface="Arial"/>
              </a:rPr>
              <a:t>with</a:t>
            </a:r>
            <a:r>
              <a:rPr sz="2070" spc="5" dirty="0">
                <a:latin typeface="Arial"/>
                <a:cs typeface="Arial"/>
              </a:rPr>
              <a:t> </a:t>
            </a:r>
            <a:r>
              <a:rPr sz="2070" spc="-16" dirty="0">
                <a:latin typeface="Arial"/>
                <a:cs typeface="Arial"/>
              </a:rPr>
              <a:t>a</a:t>
            </a:r>
            <a:r>
              <a:rPr sz="2070" spc="5" dirty="0">
                <a:latin typeface="Arial"/>
                <a:cs typeface="Arial"/>
              </a:rPr>
              <a:t> </a:t>
            </a:r>
            <a:r>
              <a:rPr sz="2070" spc="-16" dirty="0">
                <a:latin typeface="Arial"/>
                <a:cs typeface="Arial"/>
              </a:rPr>
              <a:t>custom</a:t>
            </a:r>
            <a:r>
              <a:rPr sz="2070" spc="5" dirty="0">
                <a:latin typeface="Arial"/>
                <a:cs typeface="Arial"/>
              </a:rPr>
              <a:t> </a:t>
            </a:r>
            <a:r>
              <a:rPr sz="2070" spc="-10" dirty="0">
                <a:latin typeface="Arial"/>
                <a:cs typeface="Arial"/>
              </a:rPr>
              <a:t>status</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objects,</a:t>
            </a:r>
            <a:r>
              <a:rPr sz="2070" spc="10" dirty="0">
                <a:latin typeface="Arial"/>
                <a:cs typeface="Arial"/>
              </a:rPr>
              <a:t> </a:t>
            </a:r>
            <a:r>
              <a:rPr sz="2070" spc="-10" dirty="0">
                <a:latin typeface="Arial"/>
                <a:cs typeface="Arial"/>
              </a:rPr>
              <a:t>i.e.</a:t>
            </a:r>
            <a:r>
              <a:rPr sz="2070" spc="217" dirty="0">
                <a:latin typeface="Arial"/>
                <a:cs typeface="Arial"/>
              </a:rPr>
              <a:t> </a:t>
            </a:r>
            <a:r>
              <a:rPr sz="2070" spc="-10" dirty="0">
                <a:latin typeface="Arial"/>
                <a:cs typeface="Arial"/>
              </a:rPr>
              <a:t>with</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variable</a:t>
            </a:r>
            <a:r>
              <a:rPr sz="2070" spc="5" dirty="0">
                <a:latin typeface="Arial"/>
                <a:cs typeface="Arial"/>
              </a:rPr>
              <a:t> </a:t>
            </a:r>
            <a:r>
              <a:rPr sz="2070" spc="-10" dirty="0">
                <a:latin typeface="Arial"/>
                <a:cs typeface="Arial"/>
              </a:rPr>
              <a:t>string</a:t>
            </a:r>
            <a:r>
              <a:rPr sz="2070" spc="5" dirty="0">
                <a:latin typeface="Arial"/>
                <a:cs typeface="Arial"/>
              </a:rPr>
              <a:t> </a:t>
            </a:r>
            <a:r>
              <a:rPr sz="2070" spc="-10" dirty="0">
                <a:latin typeface="Arial"/>
                <a:cs typeface="Arial"/>
              </a:rPr>
              <a:t>type.</a:t>
            </a:r>
            <a:endParaRPr sz="2070" dirty="0">
              <a:latin typeface="Arial"/>
              <a:cs typeface="Arial"/>
            </a:endParaRPr>
          </a:p>
        </p:txBody>
      </p:sp>
      <p:sp>
        <p:nvSpPr>
          <p:cNvPr id="6" name="Titel 5"/>
          <p:cNvSpPr>
            <a:spLocks noGrp="1"/>
          </p:cNvSpPr>
          <p:nvPr>
            <p:ph type="title"/>
          </p:nvPr>
        </p:nvSpPr>
        <p:spPr/>
        <p:txBody>
          <a:bodyPr/>
          <a:lstStyle/>
          <a:p>
            <a:r>
              <a:rPr lang="de-DE" sz="2484" spc="-16" dirty="0">
                <a:latin typeface="Arial"/>
                <a:cs typeface="Arial"/>
              </a:rPr>
              <a:t>Custom</a:t>
            </a:r>
            <a:r>
              <a:rPr lang="de-DE" sz="2484" spc="83" dirty="0">
                <a:latin typeface="Arial"/>
                <a:cs typeface="Arial"/>
              </a:rPr>
              <a:t> </a:t>
            </a:r>
            <a:r>
              <a:rPr lang="de-DE" sz="2484" spc="-10" dirty="0">
                <a:latin typeface="Arial"/>
                <a:cs typeface="Arial"/>
              </a:rPr>
              <a:t>State</a:t>
            </a:r>
            <a:r>
              <a:rPr lang="de-DE" sz="2484" spc="83" dirty="0">
                <a:latin typeface="Arial"/>
                <a:cs typeface="Arial"/>
              </a:rPr>
              <a:t> </a:t>
            </a:r>
            <a:r>
              <a:rPr lang="de-DE" sz="2484" spc="-10" dirty="0" err="1">
                <a:latin typeface="Arial"/>
                <a:cs typeface="Arial"/>
              </a:rPr>
              <a:t>of</a:t>
            </a:r>
            <a:r>
              <a:rPr lang="de-DE" sz="2484" spc="83" dirty="0">
                <a:latin typeface="Arial"/>
                <a:cs typeface="Arial"/>
              </a:rPr>
              <a:t> </a:t>
            </a:r>
            <a:r>
              <a:rPr lang="de-DE" sz="2484" spc="-16" dirty="0">
                <a:latin typeface="Arial"/>
                <a:cs typeface="Arial"/>
              </a:rPr>
              <a:t>Objects</a:t>
            </a:r>
            <a:endParaRPr lang="de-DE"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3" y="1927370"/>
            <a:ext cx="9092041" cy="2513509"/>
          </a:xfrm>
          <a:prstGeom prst="rect">
            <a:avLst/>
          </a:prstGeom>
        </p:spPr>
        <p:txBody>
          <a:bodyPr vert="horz" wrap="square" lIns="0" tIns="0" rIns="0" bIns="0" rtlCol="0">
            <a:spAutoFit/>
          </a:bodyPr>
          <a:lstStyle/>
          <a:p>
            <a:pPr marL="354867" indent="-354867">
              <a:lnSpc>
                <a:spcPts val="2484"/>
              </a:lnSpc>
              <a:spcBef>
                <a:spcPts val="31"/>
              </a:spcBef>
              <a:buFont typeface="Arial" panose="020B0604020202020204" pitchFamily="34" charset="0"/>
              <a:buChar char="•"/>
            </a:pPr>
            <a:r>
              <a:rPr lang="de-DE" sz="2070" spc="-10" dirty="0">
                <a:latin typeface="Arial"/>
                <a:cs typeface="Arial"/>
              </a:rPr>
              <a:t>Insert variable</a:t>
            </a:r>
          </a:p>
          <a:p>
            <a:pPr marL="354867" indent="-354867">
              <a:lnSpc>
                <a:spcPts val="2484"/>
              </a:lnSpc>
              <a:spcBef>
                <a:spcPts val="31"/>
              </a:spcBef>
              <a:buFont typeface="Arial" panose="020B0604020202020204" pitchFamily="34" charset="0"/>
              <a:buChar char="•"/>
            </a:pPr>
            <a:r>
              <a:rPr lang="de-DE" sz="2070" spc="-10" dirty="0">
                <a:latin typeface="Arial"/>
                <a:cs typeface="Arial"/>
              </a:rPr>
              <a:t>Write a </a:t>
            </a:r>
            <a:r>
              <a:rPr lang="de-DE" sz="2070" spc="-10" dirty="0" err="1">
                <a:latin typeface="Arial"/>
                <a:cs typeface="Arial"/>
              </a:rPr>
              <a:t>value</a:t>
            </a:r>
            <a:r>
              <a:rPr lang="de-DE" sz="2070" spc="-10" dirty="0">
                <a:latin typeface="Arial"/>
                <a:cs typeface="Arial"/>
              </a:rPr>
              <a:t> to </a:t>
            </a:r>
            <a:r>
              <a:rPr lang="de-DE" sz="2070" spc="-10" dirty="0" err="1">
                <a:latin typeface="Arial"/>
                <a:cs typeface="Arial"/>
              </a:rPr>
              <a:t>it</a:t>
            </a:r>
            <a:endParaRPr lang="de-DE" sz="2070" spc="-10" dirty="0">
              <a:latin typeface="Arial"/>
              <a:cs typeface="Arial"/>
            </a:endParaRPr>
          </a:p>
          <a:p>
            <a:pPr marL="354867" indent="-354867">
              <a:lnSpc>
                <a:spcPts val="2484"/>
              </a:lnSpc>
              <a:spcBef>
                <a:spcPts val="31"/>
              </a:spcBef>
              <a:buFont typeface="Arial" panose="020B0604020202020204" pitchFamily="34" charset="0"/>
              <a:buChar char="•"/>
            </a:pPr>
            <a:r>
              <a:rPr lang="de-DE" sz="2070" spc="-10" dirty="0">
                <a:latin typeface="Arial"/>
                <a:cs typeface="Arial"/>
              </a:rPr>
              <a:t>Open variable</a:t>
            </a:r>
          </a:p>
          <a:p>
            <a:pPr marL="354867" indent="-354867">
              <a:lnSpc>
                <a:spcPts val="2484"/>
              </a:lnSpc>
              <a:spcBef>
                <a:spcPts val="31"/>
              </a:spcBef>
              <a:buFont typeface="Arial" panose="020B0604020202020204" pitchFamily="34" charset="0"/>
              <a:buChar char="•"/>
            </a:pPr>
            <a:r>
              <a:rPr lang="de-DE" sz="2070" spc="-10" dirty="0">
                <a:latin typeface="Arial"/>
                <a:cs typeface="Arial"/>
              </a:rPr>
              <a:t>Activate </a:t>
            </a:r>
            <a:r>
              <a:rPr lang="de-DE" sz="2070" spc="-10" dirty="0" err="1">
                <a:latin typeface="Arial"/>
                <a:cs typeface="Arial"/>
              </a:rPr>
              <a:t>statistics</a:t>
            </a:r>
            <a:endParaRPr lang="de-DE" sz="2070" spc="-10" dirty="0">
              <a:latin typeface="Arial"/>
              <a:cs typeface="Arial"/>
            </a:endParaRPr>
          </a:p>
          <a:p>
            <a:pPr marL="354867" indent="-354867">
              <a:lnSpc>
                <a:spcPts val="2484"/>
              </a:lnSpc>
              <a:spcBef>
                <a:spcPts val="31"/>
              </a:spcBef>
              <a:buFont typeface="Arial" panose="020B0604020202020204" pitchFamily="34" charset="0"/>
              <a:buChar char="•"/>
            </a:pPr>
            <a:r>
              <a:rPr lang="de-DE" sz="2070" spc="-10" dirty="0">
                <a:latin typeface="Arial"/>
                <a:cs typeface="Arial"/>
              </a:rPr>
              <a:t>Run </a:t>
            </a:r>
            <a:r>
              <a:rPr lang="de-DE" sz="2070" spc="-10" dirty="0" err="1">
                <a:latin typeface="Arial"/>
                <a:cs typeface="Arial"/>
              </a:rPr>
              <a:t>simulation</a:t>
            </a:r>
            <a:endParaRPr lang="de-DE" sz="2070" spc="-10" dirty="0">
              <a:latin typeface="Arial"/>
              <a:cs typeface="Arial"/>
            </a:endParaRPr>
          </a:p>
          <a:p>
            <a:pPr>
              <a:lnSpc>
                <a:spcPts val="2484"/>
              </a:lnSpc>
              <a:spcBef>
                <a:spcPts val="31"/>
              </a:spcBef>
            </a:pPr>
            <a:endParaRPr sz="2484" dirty="0"/>
          </a:p>
          <a:p>
            <a:pPr marL="13143" marR="6572">
              <a:lnSpc>
                <a:spcPts val="2266"/>
              </a:lnSpc>
            </a:pPr>
            <a:r>
              <a:rPr sz="2070" spc="-16" dirty="0">
                <a:latin typeface="Arial"/>
                <a:cs typeface="Arial"/>
              </a:rPr>
              <a:t>Now</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frequency</a:t>
            </a:r>
            <a:r>
              <a:rPr sz="2070" spc="47" dirty="0">
                <a:latin typeface="Arial"/>
                <a:cs typeface="Arial"/>
              </a:rPr>
              <a:t> </a:t>
            </a:r>
            <a:r>
              <a:rPr sz="2070" spc="-10" dirty="0">
                <a:latin typeface="Arial"/>
                <a:cs typeface="Arial"/>
              </a:rPr>
              <a:t>of</a:t>
            </a:r>
            <a:r>
              <a:rPr sz="2070" spc="47" dirty="0">
                <a:latin typeface="Arial"/>
                <a:cs typeface="Arial"/>
              </a:rPr>
              <a:t> </a:t>
            </a:r>
            <a:r>
              <a:rPr sz="2070" spc="-16" dirty="0">
                <a:latin typeface="Arial"/>
                <a:cs typeface="Arial"/>
              </a:rPr>
              <a:t>changes</a:t>
            </a:r>
            <a:r>
              <a:rPr sz="2070" spc="47" dirty="0">
                <a:latin typeface="Arial"/>
                <a:cs typeface="Arial"/>
              </a:rPr>
              <a:t> </a:t>
            </a:r>
            <a:r>
              <a:rPr sz="2070" spc="-16" dirty="0">
                <a:latin typeface="Arial"/>
                <a:cs typeface="Arial"/>
              </a:rPr>
              <a:t>and</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duration</a:t>
            </a:r>
            <a:r>
              <a:rPr sz="2070" spc="47" dirty="0">
                <a:latin typeface="Arial"/>
                <a:cs typeface="Arial"/>
              </a:rPr>
              <a:t> </a:t>
            </a:r>
            <a:r>
              <a:rPr sz="2070" spc="-10" dirty="0">
                <a:latin typeface="Arial"/>
                <a:cs typeface="Arial"/>
              </a:rPr>
              <a:t>of</a:t>
            </a:r>
            <a:r>
              <a:rPr sz="2070" spc="47" dirty="0">
                <a:latin typeface="Arial"/>
                <a:cs typeface="Arial"/>
              </a:rPr>
              <a:t> </a:t>
            </a:r>
            <a:r>
              <a:rPr sz="2070" spc="-16" dirty="0">
                <a:latin typeface="Arial"/>
                <a:cs typeface="Arial"/>
              </a:rPr>
              <a:t>each</a:t>
            </a:r>
            <a:r>
              <a:rPr sz="2070" spc="47" dirty="0">
                <a:latin typeface="Arial"/>
                <a:cs typeface="Arial"/>
              </a:rPr>
              <a:t> </a:t>
            </a:r>
            <a:r>
              <a:rPr sz="2070" spc="-10" dirty="0">
                <a:latin typeface="Arial"/>
                <a:cs typeface="Arial"/>
              </a:rPr>
              <a:t>value</a:t>
            </a:r>
            <a:r>
              <a:rPr sz="2070" spc="47" dirty="0">
                <a:latin typeface="Arial"/>
                <a:cs typeface="Arial"/>
              </a:rPr>
              <a:t> </a:t>
            </a:r>
            <a:r>
              <a:rPr sz="2070" spc="-10" dirty="0">
                <a:latin typeface="Arial"/>
                <a:cs typeface="Arial"/>
              </a:rPr>
              <a:t>assigned</a:t>
            </a:r>
            <a:r>
              <a:rPr sz="2070" spc="47" dirty="0">
                <a:latin typeface="Arial"/>
                <a:cs typeface="Arial"/>
              </a:rPr>
              <a:t> </a:t>
            </a:r>
            <a:r>
              <a:rPr sz="2070" spc="-10" dirty="0">
                <a:latin typeface="Arial"/>
                <a:cs typeface="Arial"/>
              </a:rPr>
              <a:t>to</a:t>
            </a:r>
            <a:r>
              <a:rPr sz="2070" spc="47" dirty="0">
                <a:latin typeface="Arial"/>
                <a:cs typeface="Arial"/>
              </a:rPr>
              <a:t> </a:t>
            </a:r>
            <a:r>
              <a:rPr sz="2070" spc="-10" dirty="0">
                <a:latin typeface="Arial"/>
                <a:cs typeface="Arial"/>
              </a:rPr>
              <a:t>the variable</a:t>
            </a:r>
            <a:r>
              <a:rPr sz="2070" spc="5" dirty="0">
                <a:latin typeface="Arial"/>
                <a:cs typeface="Arial"/>
              </a:rPr>
              <a:t> </a:t>
            </a:r>
            <a:r>
              <a:rPr sz="2070" spc="-10" dirty="0">
                <a:latin typeface="Arial"/>
                <a:cs typeface="Arial"/>
              </a:rPr>
              <a:t>is</a:t>
            </a:r>
            <a:r>
              <a:rPr sz="2070" spc="5" dirty="0">
                <a:latin typeface="Arial"/>
                <a:cs typeface="Arial"/>
              </a:rPr>
              <a:t> </a:t>
            </a:r>
            <a:r>
              <a:rPr sz="2070" spc="-10" dirty="0">
                <a:latin typeface="Arial"/>
                <a:cs typeface="Arial"/>
              </a:rPr>
              <a:t>monitored</a:t>
            </a:r>
            <a:r>
              <a:rPr sz="2070" spc="5" dirty="0">
                <a:latin typeface="Arial"/>
                <a:cs typeface="Arial"/>
              </a:rPr>
              <a:t> </a:t>
            </a:r>
            <a:r>
              <a:rPr sz="2070" spc="-16" dirty="0">
                <a:latin typeface="Arial"/>
                <a:cs typeface="Arial"/>
              </a:rPr>
              <a:t>and</a:t>
            </a:r>
            <a:r>
              <a:rPr sz="2070" spc="5" dirty="0">
                <a:latin typeface="Arial"/>
                <a:cs typeface="Arial"/>
              </a:rPr>
              <a:t> </a:t>
            </a:r>
            <a:r>
              <a:rPr sz="2070" spc="-16" dirty="0">
                <a:latin typeface="Arial"/>
                <a:cs typeface="Arial"/>
              </a:rPr>
              <a:t>can</a:t>
            </a:r>
            <a:r>
              <a:rPr sz="2070" spc="5" dirty="0">
                <a:latin typeface="Arial"/>
                <a:cs typeface="Arial"/>
              </a:rPr>
              <a:t> </a:t>
            </a:r>
            <a:r>
              <a:rPr sz="2070" spc="-16" dirty="0">
                <a:latin typeface="Arial"/>
                <a:cs typeface="Arial"/>
              </a:rPr>
              <a:t>be</a:t>
            </a:r>
            <a:r>
              <a:rPr sz="2070" spc="5" dirty="0">
                <a:latin typeface="Arial"/>
                <a:cs typeface="Arial"/>
              </a:rPr>
              <a:t> </a:t>
            </a:r>
            <a:r>
              <a:rPr sz="2070" spc="-16" dirty="0">
                <a:latin typeface="Arial"/>
                <a:cs typeface="Arial"/>
              </a:rPr>
              <a:t>used</a:t>
            </a:r>
            <a:r>
              <a:rPr sz="2070" spc="5" dirty="0">
                <a:latin typeface="Arial"/>
                <a:cs typeface="Arial"/>
              </a:rPr>
              <a:t> </a:t>
            </a:r>
            <a:r>
              <a:rPr sz="2070" spc="-10" dirty="0">
                <a:latin typeface="Arial"/>
                <a:cs typeface="Arial"/>
              </a:rPr>
              <a:t>to</a:t>
            </a:r>
            <a:r>
              <a:rPr sz="2070" spc="5" dirty="0">
                <a:latin typeface="Arial"/>
                <a:cs typeface="Arial"/>
              </a:rPr>
              <a:t> </a:t>
            </a:r>
            <a:r>
              <a:rPr sz="2070" spc="-10" dirty="0">
                <a:latin typeface="Arial"/>
                <a:cs typeface="Arial"/>
              </a:rPr>
              <a:t>form</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statistic</a:t>
            </a:r>
            <a:r>
              <a:rPr sz="2070" spc="5" dirty="0">
                <a:latin typeface="Arial"/>
                <a:cs typeface="Arial"/>
              </a:rPr>
              <a:t> </a:t>
            </a:r>
            <a:r>
              <a:rPr sz="2070" spc="-10" dirty="0">
                <a:latin typeface="Arial"/>
                <a:cs typeface="Arial"/>
              </a:rPr>
              <a:t>for</a:t>
            </a:r>
            <a:r>
              <a:rPr sz="2070" spc="5" dirty="0">
                <a:latin typeface="Arial"/>
                <a:cs typeface="Arial"/>
              </a:rPr>
              <a:t> </a:t>
            </a:r>
            <a:r>
              <a:rPr sz="2070" spc="-16" dirty="0">
                <a:latin typeface="Arial"/>
                <a:cs typeface="Arial"/>
              </a:rPr>
              <a:t>a</a:t>
            </a:r>
            <a:r>
              <a:rPr sz="2070" spc="5" dirty="0">
                <a:latin typeface="Arial"/>
                <a:cs typeface="Arial"/>
              </a:rPr>
              <a:t> </a:t>
            </a:r>
            <a:r>
              <a:rPr sz="2070" spc="-16" dirty="0">
                <a:latin typeface="Arial"/>
                <a:cs typeface="Arial"/>
              </a:rPr>
              <a:t>custom</a:t>
            </a:r>
            <a:r>
              <a:rPr sz="2070" spc="5" dirty="0">
                <a:latin typeface="Arial"/>
                <a:cs typeface="Arial"/>
              </a:rPr>
              <a:t> </a:t>
            </a:r>
            <a:r>
              <a:rPr sz="2070" spc="-10" dirty="0">
                <a:latin typeface="Arial"/>
                <a:cs typeface="Arial"/>
              </a:rPr>
              <a:t>object.</a:t>
            </a:r>
            <a:endParaRPr sz="2070" dirty="0">
              <a:latin typeface="Arial"/>
              <a:cs typeface="Arial"/>
            </a:endParaRPr>
          </a:p>
        </p:txBody>
      </p:sp>
      <p:sp>
        <p:nvSpPr>
          <p:cNvPr id="3" name="object 3"/>
          <p:cNvSpPr/>
          <p:nvPr/>
        </p:nvSpPr>
        <p:spPr>
          <a:xfrm>
            <a:off x="3798513" y="4696666"/>
            <a:ext cx="2999956" cy="225023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Titel 3"/>
          <p:cNvSpPr>
            <a:spLocks noGrp="1"/>
          </p:cNvSpPr>
          <p:nvPr>
            <p:ph type="title"/>
          </p:nvPr>
        </p:nvSpPr>
        <p:spPr/>
        <p:txBody>
          <a:bodyPr/>
          <a:lstStyle/>
          <a:p>
            <a:r>
              <a:rPr lang="de-DE" sz="2484" spc="-16" dirty="0">
                <a:latin typeface="Arial"/>
                <a:cs typeface="Arial"/>
              </a:rPr>
              <a:t>Custom</a:t>
            </a:r>
            <a:r>
              <a:rPr lang="de-DE" sz="2484" spc="83" dirty="0">
                <a:latin typeface="Arial"/>
                <a:cs typeface="Arial"/>
              </a:rPr>
              <a:t> </a:t>
            </a:r>
            <a:r>
              <a:rPr lang="de-DE" sz="2484" spc="-10" dirty="0">
                <a:latin typeface="Arial"/>
                <a:cs typeface="Arial"/>
              </a:rPr>
              <a:t>State</a:t>
            </a:r>
            <a:r>
              <a:rPr lang="de-DE" sz="2484" spc="83" dirty="0">
                <a:latin typeface="Arial"/>
                <a:cs typeface="Arial"/>
              </a:rPr>
              <a:t> </a:t>
            </a:r>
            <a:r>
              <a:rPr lang="de-DE" sz="2484" spc="-10" dirty="0" err="1">
                <a:latin typeface="Arial"/>
                <a:cs typeface="Arial"/>
              </a:rPr>
              <a:t>of</a:t>
            </a:r>
            <a:r>
              <a:rPr lang="de-DE" sz="2484" spc="83" dirty="0">
                <a:latin typeface="Arial"/>
                <a:cs typeface="Arial"/>
              </a:rPr>
              <a:t> </a:t>
            </a:r>
            <a:r>
              <a:rPr lang="de-DE" sz="2484" spc="-16" dirty="0">
                <a:latin typeface="Arial"/>
                <a:cs typeface="Arial"/>
              </a:rPr>
              <a:t>Objects</a:t>
            </a:r>
            <a:endParaRPr lang="de-DE"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54695" y="1676867"/>
            <a:ext cx="5791574" cy="1536233"/>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p:nvPr/>
        </p:nvSpPr>
        <p:spPr>
          <a:xfrm>
            <a:off x="3136065" y="3365500"/>
            <a:ext cx="4424404" cy="1238813"/>
          </a:xfrm>
          <a:prstGeom prst="rect">
            <a:avLst/>
          </a:prstGeom>
          <a:blipFill>
            <a:blip r:embed="rId3" cstate="print"/>
            <a:stretch>
              <a:fillRect/>
            </a:stretch>
          </a:blipFill>
        </p:spPr>
        <p:txBody>
          <a:bodyPr wrap="square" lIns="0" tIns="0" rIns="0" bIns="0" rtlCol="0">
            <a:spAutoFit/>
          </a:bodyPr>
          <a:lstStyle/>
          <a:p>
            <a:endParaRPr sz="1863" dirty="0"/>
          </a:p>
        </p:txBody>
      </p:sp>
      <p:sp>
        <p:nvSpPr>
          <p:cNvPr id="4" name="object 4"/>
          <p:cNvSpPr txBox="1"/>
          <p:nvPr/>
        </p:nvSpPr>
        <p:spPr>
          <a:xfrm>
            <a:off x="1151616" y="4432300"/>
            <a:ext cx="6730805" cy="2625334"/>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Note</a:t>
            </a:r>
            <a:endParaRPr sz="2070" dirty="0">
              <a:latin typeface="Arial"/>
              <a:cs typeface="Arial"/>
            </a:endParaRPr>
          </a:p>
          <a:p>
            <a:pPr marL="536901" indent="-523758">
              <a:spcBef>
                <a:spcPts val="605"/>
              </a:spcBef>
              <a:buFont typeface="Arial"/>
              <a:buChar char="•"/>
              <a:tabLst>
                <a:tab pos="536901" algn="l"/>
              </a:tabLst>
            </a:pPr>
            <a:r>
              <a:rPr sz="2070" b="1" spc="-129" dirty="0">
                <a:latin typeface="Arial"/>
                <a:cs typeface="Arial"/>
              </a:rPr>
              <a:t>V</a:t>
            </a:r>
            <a:r>
              <a:rPr sz="2070" b="1" spc="-10" dirty="0">
                <a:latin typeface="Arial"/>
                <a:cs typeface="Arial"/>
              </a:rPr>
              <a:t>alue</a:t>
            </a:r>
            <a:r>
              <a:rPr sz="2070" b="1" spc="62" dirty="0">
                <a:latin typeface="Arial"/>
                <a:cs typeface="Arial"/>
              </a:rPr>
              <a:t> </a:t>
            </a:r>
            <a:r>
              <a:rPr sz="2070" spc="-16" dirty="0">
                <a:latin typeface="Arial"/>
                <a:cs typeface="Arial"/>
              </a:rPr>
              <a:t>–</a:t>
            </a:r>
            <a:r>
              <a:rPr sz="2070" spc="62" dirty="0">
                <a:latin typeface="Arial"/>
                <a:cs typeface="Arial"/>
              </a:rPr>
              <a:t> </a:t>
            </a:r>
            <a:r>
              <a:rPr sz="2070" spc="-171" dirty="0">
                <a:latin typeface="Arial"/>
                <a:cs typeface="Arial"/>
              </a:rPr>
              <a:t>V</a:t>
            </a:r>
            <a:r>
              <a:rPr sz="2070" spc="-10" dirty="0">
                <a:latin typeface="Arial"/>
                <a:cs typeface="Arial"/>
              </a:rPr>
              <a:t>alue</a:t>
            </a:r>
            <a:r>
              <a:rPr sz="2070" spc="62" dirty="0">
                <a:latin typeface="Arial"/>
                <a:cs typeface="Arial"/>
              </a:rPr>
              <a:t> </a:t>
            </a:r>
            <a:r>
              <a:rPr sz="2070" spc="-10" dirty="0">
                <a:latin typeface="Arial"/>
                <a:cs typeface="Arial"/>
              </a:rPr>
              <a:t>that</a:t>
            </a:r>
            <a:r>
              <a:rPr sz="2070" spc="62" dirty="0">
                <a:latin typeface="Arial"/>
                <a:cs typeface="Arial"/>
              </a:rPr>
              <a:t> </a:t>
            </a:r>
            <a:r>
              <a:rPr sz="2070" spc="-16" dirty="0">
                <a:latin typeface="Arial"/>
                <a:cs typeface="Arial"/>
              </a:rPr>
              <a:t>was</a:t>
            </a:r>
            <a:r>
              <a:rPr sz="2070" spc="62" dirty="0">
                <a:latin typeface="Arial"/>
                <a:cs typeface="Arial"/>
              </a:rPr>
              <a:t> </a:t>
            </a:r>
            <a:r>
              <a:rPr sz="2070" spc="-10" dirty="0">
                <a:latin typeface="Arial"/>
                <a:cs typeface="Arial"/>
              </a:rPr>
              <a:t>assigned</a:t>
            </a:r>
            <a:endParaRPr sz="2070" dirty="0">
              <a:latin typeface="Arial"/>
              <a:cs typeface="Arial"/>
            </a:endParaRPr>
          </a:p>
          <a:p>
            <a:pPr marL="536901" indent="-523758">
              <a:buFont typeface="Arial"/>
              <a:buChar char="•"/>
              <a:tabLst>
                <a:tab pos="536901" algn="l"/>
              </a:tabLst>
            </a:pPr>
            <a:r>
              <a:rPr sz="2070" b="1" spc="-16" dirty="0">
                <a:latin typeface="Arial"/>
                <a:cs typeface="Arial"/>
              </a:rPr>
              <a:t>Frequency</a:t>
            </a:r>
            <a:r>
              <a:rPr sz="2070" b="1" spc="26" dirty="0">
                <a:latin typeface="Arial"/>
                <a:cs typeface="Arial"/>
              </a:rPr>
              <a:t> </a:t>
            </a:r>
            <a:r>
              <a:rPr sz="2070" spc="-16" dirty="0">
                <a:latin typeface="Arial"/>
                <a:cs typeface="Arial"/>
              </a:rPr>
              <a:t>–</a:t>
            </a:r>
            <a:r>
              <a:rPr sz="2070" spc="26" dirty="0">
                <a:latin typeface="Arial"/>
                <a:cs typeface="Arial"/>
              </a:rPr>
              <a:t> </a:t>
            </a:r>
            <a:r>
              <a:rPr sz="2070" spc="-16" dirty="0">
                <a:latin typeface="Arial"/>
                <a:cs typeface="Arial"/>
              </a:rPr>
              <a:t>How</a:t>
            </a:r>
            <a:r>
              <a:rPr sz="2070" spc="26" dirty="0">
                <a:latin typeface="Arial"/>
                <a:cs typeface="Arial"/>
              </a:rPr>
              <a:t> </a:t>
            </a:r>
            <a:r>
              <a:rPr sz="2070" spc="-10" dirty="0">
                <a:latin typeface="Arial"/>
                <a:cs typeface="Arial"/>
              </a:rPr>
              <a:t>often</a:t>
            </a:r>
            <a:r>
              <a:rPr sz="2070" spc="26" dirty="0">
                <a:latin typeface="Arial"/>
                <a:cs typeface="Arial"/>
              </a:rPr>
              <a:t> </a:t>
            </a:r>
            <a:r>
              <a:rPr sz="2070" spc="-10" dirty="0">
                <a:latin typeface="Arial"/>
                <a:cs typeface="Arial"/>
              </a:rPr>
              <a:t>is</a:t>
            </a:r>
            <a:r>
              <a:rPr sz="2070" spc="26" dirty="0">
                <a:latin typeface="Arial"/>
                <a:cs typeface="Arial"/>
              </a:rPr>
              <a:t> </a:t>
            </a:r>
            <a:r>
              <a:rPr sz="2070" spc="-16" dirty="0">
                <a:latin typeface="Arial"/>
                <a:cs typeface="Arial"/>
              </a:rPr>
              <a:t>was</a:t>
            </a:r>
            <a:r>
              <a:rPr sz="2070" spc="26" dirty="0">
                <a:latin typeface="Arial"/>
                <a:cs typeface="Arial"/>
              </a:rPr>
              <a:t> </a:t>
            </a:r>
            <a:r>
              <a:rPr sz="2070" spc="-16" dirty="0">
                <a:latin typeface="Arial"/>
                <a:cs typeface="Arial"/>
              </a:rPr>
              <a:t>changed</a:t>
            </a:r>
            <a:r>
              <a:rPr sz="2070" spc="26" dirty="0">
                <a:latin typeface="Arial"/>
                <a:cs typeface="Arial"/>
              </a:rPr>
              <a:t> </a:t>
            </a:r>
            <a:r>
              <a:rPr sz="2070" spc="-10" dirty="0">
                <a:latin typeface="Arial"/>
                <a:cs typeface="Arial"/>
              </a:rPr>
              <a:t>to</a:t>
            </a:r>
            <a:r>
              <a:rPr sz="2070" spc="26" dirty="0">
                <a:latin typeface="Arial"/>
                <a:cs typeface="Arial"/>
              </a:rPr>
              <a:t> </a:t>
            </a:r>
            <a:r>
              <a:rPr sz="2070" spc="-10" dirty="0">
                <a:latin typeface="Arial"/>
                <a:cs typeface="Arial"/>
              </a:rPr>
              <a:t>this</a:t>
            </a:r>
            <a:r>
              <a:rPr sz="2070" spc="26" dirty="0">
                <a:latin typeface="Arial"/>
                <a:cs typeface="Arial"/>
              </a:rPr>
              <a:t> </a:t>
            </a:r>
            <a:r>
              <a:rPr sz="2070" spc="-10" dirty="0">
                <a:latin typeface="Arial"/>
                <a:cs typeface="Arial"/>
              </a:rPr>
              <a:t>value</a:t>
            </a:r>
            <a:endParaRPr sz="2070" dirty="0">
              <a:latin typeface="Arial"/>
              <a:cs typeface="Arial"/>
            </a:endParaRPr>
          </a:p>
          <a:p>
            <a:pPr marL="536901" indent="-523758">
              <a:buFont typeface="Arial"/>
              <a:buChar char="•"/>
              <a:tabLst>
                <a:tab pos="536901" algn="l"/>
              </a:tabLst>
            </a:pPr>
            <a:r>
              <a:rPr sz="2070" b="1" spc="-16" dirty="0">
                <a:latin typeface="Arial"/>
                <a:cs typeface="Arial"/>
              </a:rPr>
              <a:t>Duration</a:t>
            </a:r>
            <a:r>
              <a:rPr sz="2070" b="1" spc="41" dirty="0">
                <a:latin typeface="Arial"/>
                <a:cs typeface="Arial"/>
              </a:rPr>
              <a:t> </a:t>
            </a:r>
            <a:r>
              <a:rPr sz="2070" spc="-16" dirty="0">
                <a:latin typeface="Arial"/>
                <a:cs typeface="Arial"/>
              </a:rPr>
              <a:t>–</a:t>
            </a:r>
            <a:r>
              <a:rPr sz="2070" spc="41" dirty="0">
                <a:latin typeface="Arial"/>
                <a:cs typeface="Arial"/>
              </a:rPr>
              <a:t> </a:t>
            </a:r>
            <a:r>
              <a:rPr sz="2070" spc="-16" dirty="0">
                <a:latin typeface="Arial"/>
                <a:cs typeface="Arial"/>
              </a:rPr>
              <a:t>How</a:t>
            </a:r>
            <a:r>
              <a:rPr sz="2070" spc="41" dirty="0">
                <a:latin typeface="Arial"/>
                <a:cs typeface="Arial"/>
              </a:rPr>
              <a:t> </a:t>
            </a:r>
            <a:r>
              <a:rPr sz="2070" spc="-10" dirty="0">
                <a:latin typeface="Arial"/>
                <a:cs typeface="Arial"/>
              </a:rPr>
              <a:t>long</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value</a:t>
            </a:r>
            <a:r>
              <a:rPr sz="2070" spc="41" dirty="0">
                <a:latin typeface="Arial"/>
                <a:cs typeface="Arial"/>
              </a:rPr>
              <a:t> </a:t>
            </a:r>
            <a:r>
              <a:rPr sz="2070" spc="-16" dirty="0">
                <a:latin typeface="Arial"/>
                <a:cs typeface="Arial"/>
              </a:rPr>
              <a:t>was</a:t>
            </a:r>
            <a:r>
              <a:rPr sz="2070" spc="41" dirty="0">
                <a:latin typeface="Arial"/>
                <a:cs typeface="Arial"/>
              </a:rPr>
              <a:t> </a:t>
            </a:r>
            <a:r>
              <a:rPr sz="2070" spc="-10" dirty="0">
                <a:latin typeface="Arial"/>
                <a:cs typeface="Arial"/>
              </a:rPr>
              <a:t>assigned</a:t>
            </a:r>
            <a:endParaRPr sz="2070" dirty="0">
              <a:latin typeface="Arial"/>
              <a:cs typeface="Arial"/>
            </a:endParaRPr>
          </a:p>
          <a:p>
            <a:pPr marL="536901" indent="-523758">
              <a:buFont typeface="Arial"/>
              <a:buChar char="•"/>
              <a:tabLst>
                <a:tab pos="536901" algn="l"/>
              </a:tabLst>
            </a:pPr>
            <a:r>
              <a:rPr sz="2070" b="1" spc="-21" dirty="0">
                <a:latin typeface="Arial"/>
                <a:cs typeface="Arial"/>
              </a:rPr>
              <a:t>%</a:t>
            </a:r>
            <a:r>
              <a:rPr sz="2070" b="1" spc="36" dirty="0">
                <a:latin typeface="Arial"/>
                <a:cs typeface="Arial"/>
              </a:rPr>
              <a:t> </a:t>
            </a:r>
            <a:r>
              <a:rPr sz="2070" b="1" spc="-16" dirty="0">
                <a:latin typeface="Arial"/>
                <a:cs typeface="Arial"/>
              </a:rPr>
              <a:t>Frequency</a:t>
            </a:r>
            <a:r>
              <a:rPr sz="2070" b="1" spc="36" dirty="0">
                <a:latin typeface="Arial"/>
                <a:cs typeface="Arial"/>
              </a:rPr>
              <a:t> </a:t>
            </a:r>
            <a:r>
              <a:rPr sz="2070" spc="-16" dirty="0">
                <a:latin typeface="Arial"/>
                <a:cs typeface="Arial"/>
              </a:rPr>
              <a:t>–</a:t>
            </a:r>
            <a:r>
              <a:rPr sz="2070" spc="36" dirty="0">
                <a:latin typeface="Arial"/>
                <a:cs typeface="Arial"/>
              </a:rPr>
              <a:t> </a:t>
            </a:r>
            <a:r>
              <a:rPr sz="2070" spc="-16" dirty="0">
                <a:latin typeface="Arial"/>
                <a:cs typeface="Arial"/>
              </a:rPr>
              <a:t>Used</a:t>
            </a:r>
            <a:r>
              <a:rPr sz="2070" spc="36" dirty="0">
                <a:latin typeface="Arial"/>
                <a:cs typeface="Arial"/>
              </a:rPr>
              <a:t> </a:t>
            </a:r>
            <a:r>
              <a:rPr sz="2070" spc="-10" dirty="0">
                <a:latin typeface="Arial"/>
                <a:cs typeface="Arial"/>
              </a:rPr>
              <a:t>for</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a:t>
            </a:r>
            <a:r>
              <a:rPr sz="2070" spc="-243" dirty="0">
                <a:latin typeface="Arial"/>
                <a:cs typeface="Arial"/>
              </a:rPr>
              <a:t>T</a:t>
            </a:r>
            <a:r>
              <a:rPr sz="2070" spc="-16" dirty="0">
                <a:latin typeface="Arial"/>
                <a:cs typeface="Arial"/>
              </a:rPr>
              <a:t>op</a:t>
            </a:r>
            <a:r>
              <a:rPr sz="2070" spc="36" dirty="0">
                <a:latin typeface="Arial"/>
                <a:cs typeface="Arial"/>
              </a:rPr>
              <a:t> </a:t>
            </a:r>
            <a:r>
              <a:rPr sz="2070" spc="-16" dirty="0">
                <a:latin typeface="Arial"/>
                <a:cs typeface="Arial"/>
              </a:rPr>
              <a:t>5</a:t>
            </a:r>
            <a:r>
              <a:rPr sz="2070" spc="36" dirty="0">
                <a:latin typeface="Arial"/>
                <a:cs typeface="Arial"/>
              </a:rPr>
              <a:t> </a:t>
            </a:r>
            <a:r>
              <a:rPr sz="2070" spc="-10" dirty="0">
                <a:latin typeface="Arial"/>
                <a:cs typeface="Arial"/>
              </a:rPr>
              <a:t>frequencies”</a:t>
            </a:r>
            <a:endParaRPr sz="2070" dirty="0">
              <a:latin typeface="Arial"/>
              <a:cs typeface="Arial"/>
            </a:endParaRPr>
          </a:p>
          <a:p>
            <a:pPr marL="536901" indent="-523758">
              <a:buFont typeface="Arial"/>
              <a:buChar char="•"/>
              <a:tabLst>
                <a:tab pos="536901" algn="l"/>
              </a:tabLst>
            </a:pPr>
            <a:r>
              <a:rPr sz="2070" b="1" spc="-21" dirty="0">
                <a:latin typeface="Arial"/>
                <a:cs typeface="Arial"/>
              </a:rPr>
              <a:t>%</a:t>
            </a:r>
            <a:r>
              <a:rPr sz="2070" b="1" spc="41" dirty="0">
                <a:latin typeface="Arial"/>
                <a:cs typeface="Arial"/>
              </a:rPr>
              <a:t> </a:t>
            </a:r>
            <a:r>
              <a:rPr sz="2070" b="1" spc="-16" dirty="0">
                <a:latin typeface="Arial"/>
                <a:cs typeface="Arial"/>
              </a:rPr>
              <a:t>Duration</a:t>
            </a:r>
            <a:r>
              <a:rPr sz="2070" b="1" spc="41" dirty="0">
                <a:latin typeface="Arial"/>
                <a:cs typeface="Arial"/>
              </a:rPr>
              <a:t> </a:t>
            </a:r>
            <a:r>
              <a:rPr sz="2070" spc="-16" dirty="0">
                <a:latin typeface="Arial"/>
                <a:cs typeface="Arial"/>
              </a:rPr>
              <a:t>–</a:t>
            </a:r>
            <a:r>
              <a:rPr sz="2070" spc="41" dirty="0">
                <a:latin typeface="Arial"/>
                <a:cs typeface="Arial"/>
              </a:rPr>
              <a:t> </a:t>
            </a:r>
            <a:r>
              <a:rPr sz="2070" spc="-16" dirty="0">
                <a:latin typeface="Arial"/>
                <a:cs typeface="Arial"/>
              </a:rPr>
              <a:t>Used</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a:t>
            </a:r>
            <a:r>
              <a:rPr sz="2070" spc="-243" dirty="0">
                <a:latin typeface="Arial"/>
                <a:cs typeface="Arial"/>
              </a:rPr>
              <a:t>T</a:t>
            </a:r>
            <a:r>
              <a:rPr sz="2070" spc="-16" dirty="0">
                <a:latin typeface="Arial"/>
                <a:cs typeface="Arial"/>
              </a:rPr>
              <a:t>op</a:t>
            </a:r>
            <a:r>
              <a:rPr sz="2070" spc="41" dirty="0">
                <a:latin typeface="Arial"/>
                <a:cs typeface="Arial"/>
              </a:rPr>
              <a:t> </a:t>
            </a:r>
            <a:r>
              <a:rPr sz="2070" spc="-16" dirty="0">
                <a:latin typeface="Arial"/>
                <a:cs typeface="Arial"/>
              </a:rPr>
              <a:t>5</a:t>
            </a:r>
            <a:r>
              <a:rPr sz="2070" spc="41" dirty="0">
                <a:latin typeface="Arial"/>
                <a:cs typeface="Arial"/>
              </a:rPr>
              <a:t> </a:t>
            </a:r>
            <a:r>
              <a:rPr sz="2070" spc="-10" dirty="0">
                <a:latin typeface="Arial"/>
                <a:cs typeface="Arial"/>
              </a:rPr>
              <a:t>durations”</a:t>
            </a:r>
            <a:endParaRPr lang="de-DE" sz="2070" spc="-10" dirty="0">
              <a:latin typeface="Arial"/>
              <a:cs typeface="Arial"/>
            </a:endParaRPr>
          </a:p>
          <a:p>
            <a:pPr marL="536901" indent="-523758">
              <a:buFont typeface="Arial"/>
              <a:buChar char="•"/>
              <a:tabLst>
                <a:tab pos="536901" algn="l"/>
              </a:tabLst>
            </a:pPr>
            <a:r>
              <a:rPr lang="en-US" sz="2070" b="1" spc="-16" dirty="0">
                <a:cs typeface="Arial"/>
              </a:rPr>
              <a:t>Mean</a:t>
            </a:r>
            <a:r>
              <a:rPr lang="en-US" sz="2070" b="1" spc="57" dirty="0">
                <a:cs typeface="Arial"/>
              </a:rPr>
              <a:t> </a:t>
            </a:r>
            <a:r>
              <a:rPr lang="en-US" sz="2070" b="1" spc="-16" dirty="0">
                <a:cs typeface="Arial"/>
              </a:rPr>
              <a:t>Duration</a:t>
            </a:r>
            <a:r>
              <a:rPr lang="en-US" sz="2070" b="1" spc="57" dirty="0">
                <a:cs typeface="Arial"/>
              </a:rPr>
              <a:t> </a:t>
            </a:r>
            <a:r>
              <a:rPr lang="en-US" sz="2070" spc="-16" dirty="0">
                <a:cs typeface="Arial"/>
              </a:rPr>
              <a:t>–</a:t>
            </a:r>
            <a:r>
              <a:rPr lang="en-US" sz="2070" spc="57" dirty="0">
                <a:cs typeface="Arial"/>
              </a:rPr>
              <a:t> </a:t>
            </a:r>
            <a:r>
              <a:rPr lang="en-US" sz="2070" spc="-10" dirty="0">
                <a:cs typeface="Arial"/>
              </a:rPr>
              <a:t>of</a:t>
            </a:r>
            <a:r>
              <a:rPr lang="en-US" sz="2070" spc="57" dirty="0">
                <a:cs typeface="Arial"/>
              </a:rPr>
              <a:t> </a:t>
            </a:r>
            <a:r>
              <a:rPr lang="en-US" sz="2070" spc="-10" dirty="0">
                <a:cs typeface="Arial"/>
              </a:rPr>
              <a:t>the</a:t>
            </a:r>
            <a:r>
              <a:rPr lang="en-US" sz="2070" spc="57" dirty="0">
                <a:cs typeface="Arial"/>
              </a:rPr>
              <a:t> </a:t>
            </a:r>
            <a:r>
              <a:rPr lang="en-US" sz="2070" spc="-16" dirty="0">
                <a:cs typeface="Arial"/>
              </a:rPr>
              <a:t>mean</a:t>
            </a:r>
            <a:r>
              <a:rPr lang="en-US" sz="2070" spc="57" dirty="0">
                <a:cs typeface="Arial"/>
              </a:rPr>
              <a:t> </a:t>
            </a:r>
            <a:r>
              <a:rPr lang="en-US" sz="2070" spc="-10" dirty="0">
                <a:cs typeface="Arial"/>
              </a:rPr>
              <a:t>value</a:t>
            </a:r>
            <a:endParaRPr lang="en-US" sz="2070" dirty="0">
              <a:cs typeface="Arial"/>
            </a:endParaRPr>
          </a:p>
          <a:p>
            <a:pPr marL="536901" indent="-523758">
              <a:buFont typeface="Arial"/>
              <a:buChar char="•"/>
              <a:tabLst>
                <a:tab pos="536901" algn="l"/>
              </a:tabLst>
            </a:pPr>
            <a:r>
              <a:rPr lang="en-US" sz="2070" b="1" spc="-16" dirty="0">
                <a:cs typeface="Arial"/>
              </a:rPr>
              <a:t>Standard</a:t>
            </a:r>
            <a:r>
              <a:rPr lang="en-US" sz="2070" b="1" spc="52" dirty="0">
                <a:cs typeface="Arial"/>
              </a:rPr>
              <a:t> </a:t>
            </a:r>
            <a:r>
              <a:rPr lang="en-US" sz="2070" b="1" spc="-10" dirty="0">
                <a:cs typeface="Arial"/>
              </a:rPr>
              <a:t>Deviation</a:t>
            </a:r>
            <a:r>
              <a:rPr lang="en-US" sz="2070" b="1" spc="52" dirty="0">
                <a:cs typeface="Arial"/>
              </a:rPr>
              <a:t> </a:t>
            </a:r>
            <a:r>
              <a:rPr lang="en-US" sz="2070" spc="-16" dirty="0">
                <a:cs typeface="Arial"/>
              </a:rPr>
              <a:t>–</a:t>
            </a:r>
            <a:r>
              <a:rPr lang="en-US" sz="2070" spc="52" dirty="0">
                <a:cs typeface="Arial"/>
              </a:rPr>
              <a:t> </a:t>
            </a:r>
            <a:r>
              <a:rPr lang="en-US" sz="2070" spc="-10" dirty="0">
                <a:cs typeface="Arial"/>
              </a:rPr>
              <a:t>of</a:t>
            </a:r>
            <a:r>
              <a:rPr lang="en-US" sz="2070" spc="52" dirty="0">
                <a:cs typeface="Arial"/>
              </a:rPr>
              <a:t> </a:t>
            </a:r>
            <a:r>
              <a:rPr lang="en-US" sz="2070" spc="-10" dirty="0">
                <a:cs typeface="Arial"/>
              </a:rPr>
              <a:t>the</a:t>
            </a:r>
            <a:r>
              <a:rPr lang="en-US" sz="2070" spc="52" dirty="0">
                <a:cs typeface="Arial"/>
              </a:rPr>
              <a:t> </a:t>
            </a:r>
            <a:r>
              <a:rPr lang="en-US" sz="2070" spc="-16" dirty="0">
                <a:cs typeface="Arial"/>
              </a:rPr>
              <a:t>mean</a:t>
            </a:r>
            <a:r>
              <a:rPr lang="en-US" sz="2070" spc="52" dirty="0">
                <a:cs typeface="Arial"/>
              </a:rPr>
              <a:t> </a:t>
            </a:r>
            <a:r>
              <a:rPr lang="en-US" sz="2070" spc="-10" dirty="0">
                <a:cs typeface="Arial"/>
              </a:rPr>
              <a:t>value</a:t>
            </a:r>
            <a:endParaRPr lang="en-US" sz="2070" dirty="0">
              <a:cs typeface="Arial"/>
            </a:endParaRPr>
          </a:p>
        </p:txBody>
      </p:sp>
      <p:sp>
        <p:nvSpPr>
          <p:cNvPr id="5" name="Titel 4"/>
          <p:cNvSpPr>
            <a:spLocks noGrp="1"/>
          </p:cNvSpPr>
          <p:nvPr>
            <p:ph type="title"/>
          </p:nvPr>
        </p:nvSpPr>
        <p:spPr/>
        <p:txBody>
          <a:bodyPr/>
          <a:lstStyle/>
          <a:p>
            <a:r>
              <a:rPr lang="de-DE" sz="2484" spc="-16" dirty="0">
                <a:latin typeface="Arial"/>
                <a:cs typeface="Arial"/>
              </a:rPr>
              <a:t>Custom</a:t>
            </a:r>
            <a:r>
              <a:rPr lang="de-DE" sz="2484" spc="83" dirty="0">
                <a:latin typeface="Arial"/>
                <a:cs typeface="Arial"/>
              </a:rPr>
              <a:t> </a:t>
            </a:r>
            <a:r>
              <a:rPr lang="de-DE" sz="2484" spc="-10" dirty="0">
                <a:latin typeface="Arial"/>
                <a:cs typeface="Arial"/>
              </a:rPr>
              <a:t>State</a:t>
            </a:r>
            <a:r>
              <a:rPr lang="de-DE" sz="2484" spc="83" dirty="0">
                <a:latin typeface="Arial"/>
                <a:cs typeface="Arial"/>
              </a:rPr>
              <a:t> </a:t>
            </a:r>
            <a:r>
              <a:rPr lang="de-DE" sz="2484" spc="-10" dirty="0" err="1">
                <a:latin typeface="Arial"/>
                <a:cs typeface="Arial"/>
              </a:rPr>
              <a:t>of</a:t>
            </a:r>
            <a:r>
              <a:rPr lang="de-DE" sz="2484" spc="83" dirty="0">
                <a:latin typeface="Arial"/>
                <a:cs typeface="Arial"/>
              </a:rPr>
              <a:t> </a:t>
            </a:r>
            <a:r>
              <a:rPr lang="de-DE" sz="2484" spc="-16" dirty="0">
                <a:latin typeface="Arial"/>
                <a:cs typeface="Arial"/>
              </a:rPr>
              <a:t>Objects</a:t>
            </a:r>
            <a:endParaRPr lang="de-DE"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813258"/>
            <a:ext cx="7642967" cy="714042"/>
          </a:xfrm>
          <a:prstGeom prst="rect">
            <a:avLst/>
          </a:prstGeom>
        </p:spPr>
        <p:txBody>
          <a:bodyPr vert="horz" wrap="square" lIns="0" tIns="0" rIns="0" bIns="0" rtlCol="0">
            <a:spAutoFit/>
          </a:bodyPr>
          <a:lstStyle/>
          <a:p>
            <a:pPr marL="13143"/>
            <a:r>
              <a:rPr sz="2070" spc="-10" dirty="0" smtClean="0">
                <a:latin typeface="Arial"/>
                <a:cs typeface="Arial"/>
              </a:rPr>
              <a:t>In</a:t>
            </a:r>
            <a:r>
              <a:rPr sz="2070" spc="21" dirty="0" smtClean="0">
                <a:latin typeface="Arial"/>
                <a:cs typeface="Arial"/>
              </a:rPr>
              <a:t> </a:t>
            </a:r>
            <a:r>
              <a:rPr sz="2070" spc="-10" dirty="0">
                <a:latin typeface="Arial"/>
                <a:cs typeface="Arial"/>
              </a:rPr>
              <a:t>the</a:t>
            </a:r>
            <a:r>
              <a:rPr sz="2070" spc="21" dirty="0">
                <a:latin typeface="Arial"/>
                <a:cs typeface="Arial"/>
              </a:rPr>
              <a:t> </a:t>
            </a:r>
            <a:r>
              <a:rPr sz="2070" i="1" spc="-16" dirty="0">
                <a:latin typeface="Arial"/>
                <a:cs typeface="Arial"/>
              </a:rPr>
              <a:t>Custom</a:t>
            </a:r>
            <a:r>
              <a:rPr sz="2070" i="1" spc="21" dirty="0">
                <a:latin typeface="Arial"/>
                <a:cs typeface="Arial"/>
              </a:rPr>
              <a:t> </a:t>
            </a:r>
            <a:r>
              <a:rPr sz="2070" i="1" spc="-10" dirty="0">
                <a:latin typeface="Arial"/>
                <a:cs typeface="Arial"/>
              </a:rPr>
              <a:t>State</a:t>
            </a:r>
            <a:r>
              <a:rPr sz="2070" i="1" spc="21" dirty="0">
                <a:latin typeface="Arial"/>
                <a:cs typeface="Arial"/>
              </a:rPr>
              <a:t> </a:t>
            </a:r>
            <a:r>
              <a:rPr sz="2070" i="1" spc="-10" dirty="0">
                <a:latin typeface="Arial"/>
                <a:cs typeface="Arial"/>
              </a:rPr>
              <a:t>of</a:t>
            </a:r>
            <a:r>
              <a:rPr sz="2070" i="1" spc="21" dirty="0">
                <a:latin typeface="Arial"/>
                <a:cs typeface="Arial"/>
              </a:rPr>
              <a:t> </a:t>
            </a:r>
            <a:r>
              <a:rPr sz="2070" i="1" spc="-10" dirty="0">
                <a:latin typeface="Arial"/>
                <a:cs typeface="Arial"/>
              </a:rPr>
              <a:t>Objects</a:t>
            </a:r>
            <a:r>
              <a:rPr sz="2070" i="1" spc="21" dirty="0">
                <a:latin typeface="Arial"/>
                <a:cs typeface="Arial"/>
              </a:rPr>
              <a:t> </a:t>
            </a:r>
            <a:r>
              <a:rPr sz="2070" spc="-10" dirty="0">
                <a:latin typeface="Arial"/>
                <a:cs typeface="Arial"/>
              </a:rPr>
              <a:t>section,</a:t>
            </a:r>
            <a:r>
              <a:rPr sz="2070" spc="26" dirty="0">
                <a:latin typeface="Arial"/>
                <a:cs typeface="Arial"/>
              </a:rPr>
              <a:t> </a:t>
            </a:r>
            <a:r>
              <a:rPr sz="2070" spc="-16" dirty="0">
                <a:latin typeface="Arial"/>
                <a:cs typeface="Arial"/>
              </a:rPr>
              <a:t>do</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following</a:t>
            </a:r>
            <a:r>
              <a:rPr sz="2070" spc="21"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Custom</a:t>
            </a:r>
            <a:r>
              <a:rPr sz="2070" spc="98" dirty="0">
                <a:latin typeface="Arial"/>
                <a:cs typeface="Arial"/>
              </a:rPr>
              <a:t> </a:t>
            </a:r>
            <a:r>
              <a:rPr sz="2070" spc="-10" dirty="0">
                <a:latin typeface="Arial"/>
                <a:cs typeface="Arial"/>
              </a:rPr>
              <a:t>States</a:t>
            </a:r>
            <a:endParaRPr sz="2070" dirty="0">
              <a:latin typeface="Arial"/>
              <a:cs typeface="Arial"/>
            </a:endParaRPr>
          </a:p>
        </p:txBody>
      </p:sp>
      <p:sp>
        <p:nvSpPr>
          <p:cNvPr id="3" name="Titel 2"/>
          <p:cNvSpPr>
            <a:spLocks noGrp="1"/>
          </p:cNvSpPr>
          <p:nvPr>
            <p:ph type="title"/>
          </p:nvPr>
        </p:nvSpPr>
        <p:spPr/>
        <p:txBody>
          <a:bodyPr/>
          <a:lstStyle/>
          <a:p>
            <a:r>
              <a:rPr lang="de-DE" sz="2400" spc="-10" dirty="0" err="1">
                <a:latin typeface="Arial"/>
                <a:cs typeface="Arial"/>
              </a:rPr>
              <a:t>Activities</a:t>
            </a:r>
            <a:endParaRPr lang="de-DE"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193" y="1967102"/>
            <a:ext cx="8251511" cy="2610779"/>
          </a:xfrm>
          <a:prstGeom prst="rect">
            <a:avLst/>
          </a:prstGeom>
        </p:spPr>
        <p:txBody>
          <a:bodyPr vert="horz" wrap="square" lIns="0" tIns="0" rIns="0" bIns="0" rtlCol="0">
            <a:spAutoFit/>
          </a:bodyPr>
          <a:lstStyle/>
          <a:p>
            <a:pPr algn="ctr">
              <a:tabLst>
                <a:tab pos="2185062" algn="l"/>
              </a:tabLst>
            </a:pPr>
            <a:r>
              <a:rPr sz="4088" b="1" dirty="0">
                <a:latin typeface="Arial"/>
                <a:cs typeface="Arial"/>
              </a:rPr>
              <a:t>Lesson	2</a:t>
            </a:r>
            <a:r>
              <a:rPr lang="en-US" sz="4088" b="1" dirty="0">
                <a:latin typeface="Arial"/>
                <a:cs typeface="Arial"/>
              </a:rPr>
              <a:t>0</a:t>
            </a:r>
            <a:endParaRPr sz="4088" dirty="0">
              <a:latin typeface="Arial"/>
              <a:cs typeface="Arial"/>
            </a:endParaRPr>
          </a:p>
          <a:p>
            <a:pPr marL="12486" marR="6572" algn="ctr">
              <a:lnSpc>
                <a:spcPct val="105100"/>
              </a:lnSpc>
            </a:pPr>
            <a:r>
              <a:rPr sz="4088" b="1" dirty="0">
                <a:latin typeface="Arial"/>
                <a:cs typeface="Arial"/>
              </a:rPr>
              <a:t>Using</a:t>
            </a:r>
            <a:r>
              <a:rPr sz="4088" b="1" spc="398" dirty="0">
                <a:latin typeface="Arial"/>
                <a:cs typeface="Arial"/>
              </a:rPr>
              <a:t> </a:t>
            </a:r>
            <a:r>
              <a:rPr sz="4088" b="1" dirty="0">
                <a:latin typeface="Arial"/>
                <a:cs typeface="Arial"/>
              </a:rPr>
              <a:t>Multi-Level</a:t>
            </a:r>
            <a:r>
              <a:rPr sz="4088" b="1" spc="398" dirty="0">
                <a:latin typeface="Arial"/>
                <a:cs typeface="Arial"/>
              </a:rPr>
              <a:t> </a:t>
            </a:r>
            <a:r>
              <a:rPr sz="4088" b="1" dirty="0">
                <a:latin typeface="Arial"/>
                <a:cs typeface="Arial"/>
              </a:rPr>
              <a:t>Experimental Design</a:t>
            </a:r>
            <a:r>
              <a:rPr sz="4088" b="1" spc="41" dirty="0">
                <a:latin typeface="Arial"/>
                <a:cs typeface="Arial"/>
              </a:rPr>
              <a:t> </a:t>
            </a:r>
            <a:r>
              <a:rPr sz="4088" b="1" dirty="0">
                <a:latin typeface="Arial"/>
                <a:cs typeface="Arial"/>
              </a:rPr>
              <a:t>to</a:t>
            </a:r>
            <a:r>
              <a:rPr sz="4088" b="1" spc="41" dirty="0">
                <a:latin typeface="Arial"/>
                <a:cs typeface="Arial"/>
              </a:rPr>
              <a:t> </a:t>
            </a:r>
            <a:r>
              <a:rPr sz="4088" b="1" dirty="0">
                <a:latin typeface="Arial"/>
                <a:cs typeface="Arial"/>
              </a:rPr>
              <a:t>Setup</a:t>
            </a:r>
            <a:r>
              <a:rPr sz="4088" b="1" spc="41" dirty="0">
                <a:latin typeface="Arial"/>
                <a:cs typeface="Arial"/>
              </a:rPr>
              <a:t> </a:t>
            </a:r>
            <a:r>
              <a:rPr sz="4088" b="1" dirty="0">
                <a:latin typeface="Arial"/>
                <a:cs typeface="Arial"/>
              </a:rPr>
              <a:t>the</a:t>
            </a:r>
            <a:r>
              <a:rPr sz="4088" b="1" spc="41" dirty="0">
                <a:latin typeface="Arial"/>
                <a:cs typeface="Arial"/>
              </a:rPr>
              <a:t> </a:t>
            </a:r>
            <a:r>
              <a:rPr sz="4088" b="1" dirty="0" smtClean="0">
                <a:latin typeface="Arial"/>
                <a:cs typeface="Arial"/>
              </a:rPr>
              <a:t>Experiments</a:t>
            </a:r>
            <a:endParaRPr lang="en-US" sz="4088" b="1" dirty="0" smtClean="0">
              <a:latin typeface="Arial"/>
              <a:cs typeface="Arial"/>
            </a:endParaRPr>
          </a:p>
          <a:p>
            <a:pPr marL="12486" marR="6572" algn="ctr">
              <a:lnSpc>
                <a:spcPct val="105100"/>
              </a:lnSpc>
            </a:pPr>
            <a:r>
              <a:rPr lang="de-DE" sz="4088" b="1" dirty="0">
                <a:solidFill>
                  <a:srgbClr val="009999"/>
                </a:solidFill>
                <a:cs typeface="Arial"/>
              </a:rPr>
              <a:t>(Optional</a:t>
            </a:r>
            <a:r>
              <a:rPr lang="de-DE" sz="4088" b="1" dirty="0" smtClean="0">
                <a:solidFill>
                  <a:srgbClr val="009999"/>
                </a:solidFill>
                <a:cs typeface="Arial"/>
              </a:rPr>
              <a:t>)</a:t>
            </a:r>
            <a:endParaRPr lang="de-DE" sz="4088" dirty="0">
              <a:solidFill>
                <a:srgbClr val="009999"/>
              </a:solidFill>
              <a:cs typeface="Aria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9" y="974190"/>
            <a:ext cx="8969149" cy="4338316"/>
          </a:xfrm>
          <a:prstGeom prst="rect">
            <a:avLst/>
          </a:prstGeom>
        </p:spPr>
        <p:txBody>
          <a:bodyPr vert="horz" wrap="square" lIns="0" tIns="0" rIns="0" bIns="0" rtlCol="0">
            <a:spAutoFit/>
          </a:bodyPr>
          <a:lstStyle/>
          <a:p>
            <a:pPr marL="13143"/>
            <a:r>
              <a:rPr sz="2070" b="1" spc="-16" dirty="0">
                <a:latin typeface="Arial"/>
                <a:cs typeface="Arial"/>
              </a:rPr>
              <a:t>Using</a:t>
            </a:r>
            <a:r>
              <a:rPr sz="2070" b="1" spc="16" dirty="0">
                <a:latin typeface="Arial"/>
                <a:cs typeface="Arial"/>
              </a:rPr>
              <a:t> </a:t>
            </a:r>
            <a:r>
              <a:rPr sz="2070" b="1" spc="-10" dirty="0">
                <a:latin typeface="Arial"/>
                <a:cs typeface="Arial"/>
              </a:rPr>
              <a:t>Multi-Level</a:t>
            </a:r>
            <a:r>
              <a:rPr sz="2070" b="1" spc="16" dirty="0">
                <a:latin typeface="Arial"/>
                <a:cs typeface="Arial"/>
              </a:rPr>
              <a:t> </a:t>
            </a:r>
            <a:r>
              <a:rPr sz="2070" b="1" spc="-16" dirty="0">
                <a:latin typeface="Arial"/>
                <a:cs typeface="Arial"/>
              </a:rPr>
              <a:t>Experimental</a:t>
            </a:r>
            <a:r>
              <a:rPr sz="2070" b="1" spc="16" dirty="0">
                <a:latin typeface="Arial"/>
                <a:cs typeface="Arial"/>
              </a:rPr>
              <a:t> </a:t>
            </a:r>
            <a:r>
              <a:rPr sz="2070" b="1" spc="-16" dirty="0">
                <a:latin typeface="Arial"/>
                <a:cs typeface="Arial"/>
              </a:rPr>
              <a:t>Design</a:t>
            </a:r>
            <a:r>
              <a:rPr sz="2070" b="1" spc="16" dirty="0">
                <a:latin typeface="Arial"/>
                <a:cs typeface="Arial"/>
              </a:rPr>
              <a:t> </a:t>
            </a:r>
            <a:r>
              <a:rPr sz="2070" b="1" spc="-10" dirty="0">
                <a:latin typeface="Arial"/>
                <a:cs typeface="Arial"/>
              </a:rPr>
              <a:t>to</a:t>
            </a:r>
            <a:r>
              <a:rPr sz="2070" b="1" spc="16" dirty="0">
                <a:latin typeface="Arial"/>
                <a:cs typeface="Arial"/>
              </a:rPr>
              <a:t> </a:t>
            </a:r>
            <a:r>
              <a:rPr sz="2070" b="1" spc="-16" dirty="0">
                <a:latin typeface="Arial"/>
                <a:cs typeface="Arial"/>
              </a:rPr>
              <a:t>Setup</a:t>
            </a:r>
            <a:r>
              <a:rPr sz="2070" b="1" spc="16" dirty="0">
                <a:latin typeface="Arial"/>
                <a:cs typeface="Arial"/>
              </a:rPr>
              <a:t> </a:t>
            </a:r>
            <a:r>
              <a:rPr sz="2070" b="1" spc="-10" dirty="0">
                <a:latin typeface="Arial"/>
                <a:cs typeface="Arial"/>
              </a:rPr>
              <a:t>the</a:t>
            </a:r>
            <a:r>
              <a:rPr sz="2070" b="1" spc="16" dirty="0">
                <a:latin typeface="Arial"/>
                <a:cs typeface="Arial"/>
              </a:rPr>
              <a:t> </a:t>
            </a:r>
            <a:r>
              <a:rPr sz="2070" b="1" spc="-16" dirty="0">
                <a:latin typeface="Arial"/>
                <a:cs typeface="Arial"/>
              </a:rPr>
              <a:t>Experiments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r>
              <a:rPr sz="2070" b="1" spc="-16" dirty="0">
                <a:solidFill>
                  <a:srgbClr val="0066FF"/>
                </a:solidFill>
                <a:latin typeface="Arial"/>
                <a:cs typeface="Arial"/>
              </a:rPr>
              <a:t>Purpose</a:t>
            </a:r>
            <a:endParaRPr sz="2070" dirty="0">
              <a:latin typeface="Arial"/>
              <a:cs typeface="Arial"/>
            </a:endParaRPr>
          </a:p>
          <a:p>
            <a:pPr marL="13143" marR="6572">
              <a:lnSpc>
                <a:spcPts val="2266"/>
              </a:lnSpc>
              <a:spcBef>
                <a:spcPts val="1071"/>
              </a:spcBef>
            </a:pPr>
            <a:r>
              <a:rPr sz="2070" spc="-10" dirty="0">
                <a:latin typeface="Arial"/>
                <a:cs typeface="Arial"/>
              </a:rPr>
              <a:t>In</a:t>
            </a:r>
            <a:r>
              <a:rPr sz="2070" spc="62" dirty="0">
                <a:latin typeface="Arial"/>
                <a:cs typeface="Arial"/>
              </a:rPr>
              <a:t> </a:t>
            </a:r>
            <a:r>
              <a:rPr sz="2070" spc="-10" dirty="0">
                <a:latin typeface="Arial"/>
                <a:cs typeface="Arial"/>
              </a:rPr>
              <a:t>this</a:t>
            </a:r>
            <a:r>
              <a:rPr sz="2070" spc="62" dirty="0">
                <a:latin typeface="Arial"/>
                <a:cs typeface="Arial"/>
              </a:rPr>
              <a:t> </a:t>
            </a:r>
            <a:r>
              <a:rPr sz="2070" spc="-10" dirty="0">
                <a:latin typeface="Arial"/>
                <a:cs typeface="Arial"/>
              </a:rPr>
              <a:t>lesson,</a:t>
            </a:r>
            <a:r>
              <a:rPr sz="2070" spc="78" dirty="0">
                <a:latin typeface="Arial"/>
                <a:cs typeface="Arial"/>
              </a:rPr>
              <a:t> </a:t>
            </a:r>
            <a:r>
              <a:rPr sz="2070" spc="-16" dirty="0">
                <a:latin typeface="Arial"/>
                <a:cs typeface="Arial"/>
              </a:rPr>
              <a:t>you</a:t>
            </a:r>
            <a:r>
              <a:rPr sz="2070" spc="62" dirty="0">
                <a:latin typeface="Arial"/>
                <a:cs typeface="Arial"/>
              </a:rPr>
              <a:t> </a:t>
            </a:r>
            <a:r>
              <a:rPr sz="2070" spc="-10" dirty="0">
                <a:latin typeface="Arial"/>
                <a:cs typeface="Arial"/>
              </a:rPr>
              <a:t>learn</a:t>
            </a:r>
            <a:r>
              <a:rPr sz="2070" spc="62" dirty="0">
                <a:latin typeface="Arial"/>
                <a:cs typeface="Arial"/>
              </a:rPr>
              <a:t> </a:t>
            </a:r>
            <a:r>
              <a:rPr sz="2070" spc="-10" dirty="0">
                <a:latin typeface="Arial"/>
                <a:cs typeface="Arial"/>
              </a:rPr>
              <a:t>about</a:t>
            </a:r>
            <a:r>
              <a:rPr sz="2070" spc="62" dirty="0">
                <a:latin typeface="Arial"/>
                <a:cs typeface="Arial"/>
              </a:rPr>
              <a:t> </a:t>
            </a:r>
            <a:r>
              <a:rPr sz="2070" spc="-10" dirty="0">
                <a:latin typeface="Arial"/>
                <a:cs typeface="Arial"/>
              </a:rPr>
              <a:t>using</a:t>
            </a:r>
            <a:r>
              <a:rPr sz="2070" spc="62" dirty="0">
                <a:latin typeface="Arial"/>
                <a:cs typeface="Arial"/>
              </a:rPr>
              <a:t> </a:t>
            </a:r>
            <a:r>
              <a:rPr sz="2070" spc="-10" dirty="0">
                <a:latin typeface="Arial"/>
                <a:cs typeface="Arial"/>
              </a:rPr>
              <a:t>multi-level</a:t>
            </a:r>
            <a:r>
              <a:rPr sz="2070" spc="62" dirty="0">
                <a:latin typeface="Arial"/>
                <a:cs typeface="Arial"/>
              </a:rPr>
              <a:t> </a:t>
            </a:r>
            <a:r>
              <a:rPr sz="2070" spc="-10" dirty="0">
                <a:latin typeface="Arial"/>
                <a:cs typeface="Arial"/>
              </a:rPr>
              <a:t>experimental</a:t>
            </a:r>
            <a:r>
              <a:rPr sz="2070" spc="62" dirty="0">
                <a:latin typeface="Arial"/>
                <a:cs typeface="Arial"/>
              </a:rPr>
              <a:t> </a:t>
            </a:r>
            <a:r>
              <a:rPr sz="2070" spc="-10" dirty="0">
                <a:latin typeface="Arial"/>
                <a:cs typeface="Arial"/>
              </a:rPr>
              <a:t>design</a:t>
            </a:r>
            <a:r>
              <a:rPr sz="2070" spc="62" dirty="0">
                <a:latin typeface="Arial"/>
                <a:cs typeface="Arial"/>
              </a:rPr>
              <a:t> </a:t>
            </a:r>
            <a:r>
              <a:rPr sz="2070" spc="-10" dirty="0">
                <a:latin typeface="Arial"/>
                <a:cs typeface="Arial"/>
              </a:rPr>
              <a:t>to</a:t>
            </a:r>
            <a:r>
              <a:rPr sz="2070" spc="62" dirty="0">
                <a:latin typeface="Arial"/>
                <a:cs typeface="Arial"/>
              </a:rPr>
              <a:t> </a:t>
            </a:r>
            <a:r>
              <a:rPr sz="2070" spc="-10" dirty="0">
                <a:latin typeface="Arial"/>
                <a:cs typeface="Arial"/>
              </a:rPr>
              <a:t>setup the</a:t>
            </a:r>
            <a:r>
              <a:rPr sz="2070" spc="98" dirty="0">
                <a:latin typeface="Arial"/>
                <a:cs typeface="Arial"/>
              </a:rPr>
              <a:t> </a:t>
            </a:r>
            <a:r>
              <a:rPr sz="2070" spc="-10" dirty="0">
                <a:latin typeface="Arial"/>
                <a:cs typeface="Arial"/>
              </a:rPr>
              <a:t>experiments.</a:t>
            </a:r>
            <a:endParaRPr sz="2070" dirty="0">
              <a:latin typeface="Arial"/>
              <a:cs typeface="Arial"/>
            </a:endParaRPr>
          </a:p>
          <a:p>
            <a:pPr marL="13143">
              <a:spcBef>
                <a:spcPts val="1599"/>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Use</a:t>
            </a:r>
            <a:r>
              <a:rPr sz="2070" spc="21" dirty="0">
                <a:latin typeface="Arial"/>
                <a:cs typeface="Arial"/>
              </a:rPr>
              <a:t> </a:t>
            </a:r>
            <a:r>
              <a:rPr sz="2070" spc="-10" dirty="0">
                <a:latin typeface="Arial"/>
                <a:cs typeface="Arial"/>
              </a:rPr>
              <a:t>multi-level</a:t>
            </a:r>
            <a:r>
              <a:rPr sz="2070" spc="21" dirty="0">
                <a:latin typeface="Arial"/>
                <a:cs typeface="Arial"/>
              </a:rPr>
              <a:t> </a:t>
            </a:r>
            <a:r>
              <a:rPr sz="2070" spc="-10" dirty="0">
                <a:latin typeface="Arial"/>
                <a:cs typeface="Arial"/>
              </a:rPr>
              <a:t>experimental</a:t>
            </a:r>
            <a:r>
              <a:rPr sz="2070" spc="21" dirty="0">
                <a:latin typeface="Arial"/>
                <a:cs typeface="Arial"/>
              </a:rPr>
              <a:t> </a:t>
            </a:r>
            <a:r>
              <a:rPr sz="2070" spc="-10" dirty="0">
                <a:latin typeface="Arial"/>
                <a:cs typeface="Arial"/>
              </a:rPr>
              <a:t>design</a:t>
            </a:r>
            <a:r>
              <a:rPr sz="2070" spc="21" dirty="0">
                <a:latin typeface="Arial"/>
                <a:cs typeface="Arial"/>
              </a:rPr>
              <a:t> </a:t>
            </a:r>
            <a:r>
              <a:rPr sz="2070" spc="-10" dirty="0">
                <a:latin typeface="Arial"/>
                <a:cs typeface="Arial"/>
              </a:rPr>
              <a:t>to</a:t>
            </a:r>
            <a:r>
              <a:rPr sz="2070" spc="21" dirty="0">
                <a:latin typeface="Arial"/>
                <a:cs typeface="Arial"/>
              </a:rPr>
              <a:t> </a:t>
            </a:r>
            <a:r>
              <a:rPr sz="2070" spc="-10" dirty="0">
                <a:latin typeface="Arial"/>
                <a:cs typeface="Arial"/>
              </a:rPr>
              <a:t>setup</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experiments.</a:t>
            </a:r>
            <a:endParaRPr sz="2070" dirty="0">
              <a:latin typeface="Arial"/>
              <a:cs typeface="Arial"/>
            </a:endParaRPr>
          </a:p>
          <a:p>
            <a:pPr>
              <a:lnSpc>
                <a:spcPts val="2173"/>
              </a:lnSpc>
              <a:spcBef>
                <a:spcPts val="85"/>
              </a:spcBef>
            </a:pPr>
            <a:endParaRPr sz="2173" dirty="0"/>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812"/>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p:txBody>
      </p:sp>
      <p:sp>
        <p:nvSpPr>
          <p:cNvPr id="3" name="object 3"/>
          <p:cNvSpPr txBox="1"/>
          <p:nvPr/>
        </p:nvSpPr>
        <p:spPr>
          <a:xfrm>
            <a:off x="540370" y="5190596"/>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4" name="object 4"/>
          <p:cNvSpPr txBox="1"/>
          <p:nvPr/>
        </p:nvSpPr>
        <p:spPr>
          <a:xfrm>
            <a:off x="1064150" y="5223193"/>
            <a:ext cx="8889631" cy="915761"/>
          </a:xfrm>
          <a:prstGeom prst="rect">
            <a:avLst/>
          </a:prstGeom>
        </p:spPr>
        <p:txBody>
          <a:bodyPr vert="horz" wrap="square" lIns="0" tIns="0" rIns="0" bIns="0" rtlCol="0">
            <a:spAutoFit/>
          </a:bodyPr>
          <a:lstStyle/>
          <a:p>
            <a:pPr marL="13143" marR="6572" indent="74259">
              <a:lnSpc>
                <a:spcPts val="2266"/>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207" dirty="0">
                <a:latin typeface="Arial"/>
                <a:cs typeface="Arial"/>
              </a:rPr>
              <a:t>T</a:t>
            </a:r>
            <a:r>
              <a:rPr sz="2070" i="1" spc="-10" dirty="0">
                <a:latin typeface="Arial"/>
                <a:cs typeface="Arial"/>
              </a:rPr>
              <a:t>ools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ExperimentManager</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Controlling</a:t>
            </a:r>
            <a:r>
              <a:rPr sz="2070" i="1" spc="5" dirty="0">
                <a:latin typeface="Arial"/>
                <a:cs typeface="Arial"/>
              </a:rPr>
              <a:t> </a:t>
            </a:r>
            <a:r>
              <a:rPr sz="2070" i="1" spc="-10" dirty="0">
                <a:latin typeface="Arial"/>
                <a:cs typeface="Arial"/>
              </a:rPr>
              <a:t>the</a:t>
            </a:r>
            <a:r>
              <a:rPr sz="2070" i="1" spc="5" dirty="0">
                <a:latin typeface="Arial"/>
                <a:cs typeface="Arial"/>
              </a:rPr>
              <a:t> </a:t>
            </a:r>
            <a:r>
              <a:rPr sz="2070" i="1" spc="-16" dirty="0">
                <a:latin typeface="Arial"/>
                <a:cs typeface="Arial"/>
              </a:rPr>
              <a:t>Experiment Runs</a:t>
            </a:r>
            <a:r>
              <a:rPr sz="2070" i="1" spc="150" dirty="0">
                <a:latin typeface="Arial"/>
                <a:cs typeface="Arial"/>
              </a:rPr>
              <a:t> </a:t>
            </a:r>
            <a:r>
              <a:rPr sz="2070" i="1" spc="-16" dirty="0">
                <a:latin typeface="Arial"/>
                <a:cs typeface="Arial"/>
              </a:rPr>
              <a:t>&gt;</a:t>
            </a:r>
            <a:r>
              <a:rPr sz="2070" i="1" spc="150" dirty="0">
                <a:latin typeface="Arial"/>
                <a:cs typeface="Arial"/>
              </a:rPr>
              <a:t> </a:t>
            </a:r>
            <a:r>
              <a:rPr sz="2070" i="1" spc="-10" dirty="0">
                <a:latin typeface="Arial"/>
                <a:cs typeface="Arial"/>
              </a:rPr>
              <a:t>Automatically</a:t>
            </a:r>
            <a:r>
              <a:rPr sz="2070" i="1" spc="150" dirty="0">
                <a:latin typeface="Arial"/>
                <a:cs typeface="Arial"/>
              </a:rPr>
              <a:t> </a:t>
            </a:r>
            <a:r>
              <a:rPr sz="2070" i="1" spc="-10" dirty="0">
                <a:latin typeface="Arial"/>
                <a:cs typeface="Arial"/>
              </a:rPr>
              <a:t>Generating</a:t>
            </a:r>
            <a:r>
              <a:rPr sz="2070" i="1" spc="150" dirty="0">
                <a:latin typeface="Arial"/>
                <a:cs typeface="Arial"/>
              </a:rPr>
              <a:t> </a:t>
            </a:r>
            <a:r>
              <a:rPr sz="2070" i="1" spc="-16" dirty="0">
                <a:latin typeface="Arial"/>
                <a:cs typeface="Arial"/>
              </a:rPr>
              <a:t>Experiments</a:t>
            </a:r>
            <a:r>
              <a:rPr sz="2070" i="1" spc="150" dirty="0">
                <a:latin typeface="Arial"/>
                <a:cs typeface="Arial"/>
              </a:rPr>
              <a:t> </a:t>
            </a:r>
            <a:r>
              <a:rPr sz="2070" i="1" spc="-16" dirty="0">
                <a:latin typeface="Arial"/>
                <a:cs typeface="Arial"/>
              </a:rPr>
              <a:t>&gt;</a:t>
            </a:r>
            <a:r>
              <a:rPr sz="2070" i="1" spc="150" dirty="0">
                <a:latin typeface="Arial"/>
                <a:cs typeface="Arial"/>
              </a:rPr>
              <a:t> </a:t>
            </a:r>
            <a:r>
              <a:rPr sz="2070" i="1" spc="-16" dirty="0">
                <a:latin typeface="Arial"/>
                <a:cs typeface="Arial"/>
              </a:rPr>
              <a:t>Use</a:t>
            </a:r>
            <a:r>
              <a:rPr sz="2070" i="1" spc="150" dirty="0">
                <a:latin typeface="Arial"/>
                <a:cs typeface="Arial"/>
              </a:rPr>
              <a:t> </a:t>
            </a:r>
            <a:r>
              <a:rPr sz="2070" i="1" spc="-16" dirty="0">
                <a:latin typeface="Arial"/>
                <a:cs typeface="Arial"/>
              </a:rPr>
              <a:t>a</a:t>
            </a:r>
            <a:r>
              <a:rPr sz="2070" i="1" spc="150" dirty="0">
                <a:latin typeface="Arial"/>
                <a:cs typeface="Arial"/>
              </a:rPr>
              <a:t> </a:t>
            </a:r>
            <a:r>
              <a:rPr sz="2070" i="1" spc="-10" dirty="0">
                <a:latin typeface="Arial"/>
                <a:cs typeface="Arial"/>
              </a:rPr>
              <a:t>Multi-level Experimental</a:t>
            </a:r>
            <a:r>
              <a:rPr sz="2070" i="1" spc="88" dirty="0">
                <a:latin typeface="Arial"/>
                <a:cs typeface="Arial"/>
              </a:rPr>
              <a:t> </a:t>
            </a:r>
            <a:r>
              <a:rPr sz="2070" i="1" spc="-16" dirty="0">
                <a:latin typeface="Arial"/>
                <a:cs typeface="Arial"/>
              </a:rPr>
              <a:t>Design</a:t>
            </a:r>
            <a:endParaRPr sz="2070" dirty="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2117" y="1848511"/>
            <a:ext cx="9212305" cy="4129336"/>
          </a:xfrm>
          <a:prstGeom prst="rect">
            <a:avLst/>
          </a:prstGeom>
        </p:spPr>
        <p:txBody>
          <a:bodyPr vert="horz" wrap="square" lIns="0" tIns="0" rIns="0" bIns="0" rtlCol="0">
            <a:spAutoFit/>
          </a:bodyPr>
          <a:lstStyle/>
          <a:p>
            <a:pPr>
              <a:lnSpc>
                <a:spcPts val="1656"/>
              </a:lnSpc>
              <a:spcBef>
                <a:spcPts val="27"/>
              </a:spcBef>
            </a:pPr>
            <a:endParaRPr sz="1656" dirty="0"/>
          </a:p>
          <a:p>
            <a:pPr marL="536901" marR="254978" indent="-523758">
              <a:lnSpc>
                <a:spcPts val="2266"/>
              </a:lnSpc>
              <a:buFont typeface="Arial"/>
              <a:buChar char="•"/>
              <a:tabLst>
                <a:tab pos="536901" algn="l"/>
              </a:tabLst>
            </a:pPr>
            <a:r>
              <a:rPr sz="2070" spc="-16" dirty="0">
                <a:latin typeface="Arial"/>
                <a:cs typeface="Arial"/>
              </a:rPr>
              <a:t>A</a:t>
            </a:r>
            <a:r>
              <a:rPr sz="2070" spc="83" dirty="0">
                <a:latin typeface="Arial"/>
                <a:cs typeface="Arial"/>
              </a:rPr>
              <a:t> </a:t>
            </a:r>
            <a:r>
              <a:rPr sz="2070" spc="-16" dirty="0">
                <a:latin typeface="Arial"/>
                <a:cs typeface="Arial"/>
              </a:rPr>
              <a:t>computer</a:t>
            </a:r>
            <a:r>
              <a:rPr sz="2070" spc="83" dirty="0">
                <a:latin typeface="Arial"/>
                <a:cs typeface="Arial"/>
              </a:rPr>
              <a:t> </a:t>
            </a:r>
            <a:r>
              <a:rPr sz="2070" spc="-10" dirty="0">
                <a:latin typeface="Arial"/>
                <a:cs typeface="Arial"/>
              </a:rPr>
              <a:t>simulation</a:t>
            </a:r>
            <a:r>
              <a:rPr sz="2070" spc="83" dirty="0">
                <a:latin typeface="Arial"/>
                <a:cs typeface="Arial"/>
              </a:rPr>
              <a:t> </a:t>
            </a:r>
            <a:r>
              <a:rPr sz="2070" spc="-10" dirty="0">
                <a:latin typeface="Arial"/>
                <a:cs typeface="Arial"/>
              </a:rPr>
              <a:t>is</a:t>
            </a:r>
            <a:r>
              <a:rPr sz="2070" spc="83" dirty="0">
                <a:latin typeface="Arial"/>
                <a:cs typeface="Arial"/>
              </a:rPr>
              <a:t> </a:t>
            </a:r>
            <a:r>
              <a:rPr sz="2070" spc="-16" dirty="0">
                <a:latin typeface="Arial"/>
                <a:cs typeface="Arial"/>
              </a:rPr>
              <a:t>an</a:t>
            </a:r>
            <a:r>
              <a:rPr sz="2070" spc="83" dirty="0">
                <a:latin typeface="Arial"/>
                <a:cs typeface="Arial"/>
              </a:rPr>
              <a:t> </a:t>
            </a:r>
            <a:r>
              <a:rPr sz="2070" spc="-10" dirty="0">
                <a:latin typeface="Arial"/>
                <a:cs typeface="Arial"/>
              </a:rPr>
              <a:t>attempt</a:t>
            </a:r>
            <a:r>
              <a:rPr sz="2070" spc="83" dirty="0">
                <a:latin typeface="Arial"/>
                <a:cs typeface="Arial"/>
              </a:rPr>
              <a:t> </a:t>
            </a:r>
            <a:r>
              <a:rPr sz="2070" spc="-10" dirty="0">
                <a:latin typeface="Arial"/>
                <a:cs typeface="Arial"/>
              </a:rPr>
              <a:t>to</a:t>
            </a:r>
            <a:r>
              <a:rPr sz="2070" spc="83" dirty="0">
                <a:latin typeface="Arial"/>
                <a:cs typeface="Arial"/>
              </a:rPr>
              <a:t> </a:t>
            </a:r>
            <a:r>
              <a:rPr sz="2070" spc="-16" dirty="0">
                <a:latin typeface="Arial"/>
                <a:cs typeface="Arial"/>
              </a:rPr>
              <a:t>model</a:t>
            </a:r>
            <a:r>
              <a:rPr sz="2070" spc="83" dirty="0">
                <a:latin typeface="Arial"/>
                <a:cs typeface="Arial"/>
              </a:rPr>
              <a:t> </a:t>
            </a:r>
            <a:r>
              <a:rPr sz="2070" spc="-16" dirty="0">
                <a:latin typeface="Arial"/>
                <a:cs typeface="Arial"/>
              </a:rPr>
              <a:t>a</a:t>
            </a:r>
            <a:r>
              <a:rPr sz="2070" spc="83" dirty="0">
                <a:latin typeface="Arial"/>
                <a:cs typeface="Arial"/>
              </a:rPr>
              <a:t> </a:t>
            </a:r>
            <a:r>
              <a:rPr sz="2070" spc="-10" dirty="0">
                <a:latin typeface="Arial"/>
                <a:cs typeface="Arial"/>
              </a:rPr>
              <a:t>real-life</a:t>
            </a:r>
            <a:r>
              <a:rPr sz="2070" spc="83" dirty="0">
                <a:latin typeface="Arial"/>
                <a:cs typeface="Arial"/>
              </a:rPr>
              <a:t> </a:t>
            </a:r>
            <a:r>
              <a:rPr sz="2070" spc="-10" dirty="0">
                <a:latin typeface="Arial"/>
                <a:cs typeface="Arial"/>
              </a:rPr>
              <a:t>or</a:t>
            </a:r>
            <a:r>
              <a:rPr sz="2070" spc="83" dirty="0">
                <a:latin typeface="Arial"/>
                <a:cs typeface="Arial"/>
              </a:rPr>
              <a:t> </a:t>
            </a:r>
            <a:r>
              <a:rPr sz="2070" spc="-10" dirty="0">
                <a:latin typeface="Arial"/>
                <a:cs typeface="Arial"/>
              </a:rPr>
              <a:t>hypothetical situation</a:t>
            </a:r>
            <a:r>
              <a:rPr sz="2070" spc="5" dirty="0">
                <a:latin typeface="Arial"/>
                <a:cs typeface="Arial"/>
              </a:rPr>
              <a:t> </a:t>
            </a:r>
            <a:r>
              <a:rPr sz="2070" spc="-10" dirty="0">
                <a:latin typeface="Arial"/>
                <a:cs typeface="Arial"/>
              </a:rPr>
              <a:t>using</a:t>
            </a:r>
            <a:r>
              <a:rPr sz="2070" spc="5" dirty="0">
                <a:latin typeface="Arial"/>
                <a:cs typeface="Arial"/>
              </a:rPr>
              <a:t> </a:t>
            </a:r>
            <a:r>
              <a:rPr sz="2070" spc="-16" dirty="0">
                <a:latin typeface="Arial"/>
                <a:cs typeface="Arial"/>
              </a:rPr>
              <a:t>a</a:t>
            </a:r>
            <a:r>
              <a:rPr sz="2070" spc="5" dirty="0">
                <a:latin typeface="Arial"/>
                <a:cs typeface="Arial"/>
              </a:rPr>
              <a:t> </a:t>
            </a:r>
            <a:r>
              <a:rPr sz="2070" spc="-16" dirty="0">
                <a:latin typeface="Arial"/>
                <a:cs typeface="Arial"/>
              </a:rPr>
              <a:t>computer</a:t>
            </a:r>
            <a:r>
              <a:rPr sz="2070" spc="5" dirty="0">
                <a:latin typeface="Arial"/>
                <a:cs typeface="Arial"/>
              </a:rPr>
              <a:t> </a:t>
            </a:r>
            <a:r>
              <a:rPr sz="2070" spc="-16" dirty="0">
                <a:latin typeface="Arial"/>
                <a:cs typeface="Arial"/>
              </a:rPr>
              <a:t>so</a:t>
            </a:r>
            <a:r>
              <a:rPr sz="2070" spc="5" dirty="0">
                <a:latin typeface="Arial"/>
                <a:cs typeface="Arial"/>
              </a:rPr>
              <a:t> </a:t>
            </a:r>
            <a:r>
              <a:rPr sz="2070" spc="-10" dirty="0">
                <a:latin typeface="Arial"/>
                <a:cs typeface="Arial"/>
              </a:rPr>
              <a:t>that</a:t>
            </a:r>
            <a:r>
              <a:rPr sz="2070" spc="5" dirty="0">
                <a:latin typeface="Arial"/>
                <a:cs typeface="Arial"/>
              </a:rPr>
              <a:t> </a:t>
            </a:r>
            <a:r>
              <a:rPr sz="2070" spc="-16" dirty="0">
                <a:latin typeface="Arial"/>
                <a:cs typeface="Arial"/>
              </a:rPr>
              <a:t>you</a:t>
            </a:r>
            <a:r>
              <a:rPr sz="2070" spc="5" dirty="0">
                <a:latin typeface="Arial"/>
                <a:cs typeface="Arial"/>
              </a:rPr>
              <a:t> </a:t>
            </a:r>
            <a:r>
              <a:rPr sz="2070" spc="-16" dirty="0">
                <a:latin typeface="Arial"/>
                <a:cs typeface="Arial"/>
              </a:rPr>
              <a:t>can</a:t>
            </a:r>
            <a:r>
              <a:rPr sz="2070" spc="5" dirty="0">
                <a:latin typeface="Arial"/>
                <a:cs typeface="Arial"/>
              </a:rPr>
              <a:t> </a:t>
            </a:r>
            <a:r>
              <a:rPr sz="2070" spc="-10" dirty="0">
                <a:latin typeface="Arial"/>
                <a:cs typeface="Arial"/>
              </a:rPr>
              <a:t>study</a:t>
            </a:r>
            <a:r>
              <a:rPr sz="2070" spc="5" dirty="0">
                <a:latin typeface="Arial"/>
                <a:cs typeface="Arial"/>
              </a:rPr>
              <a:t> </a:t>
            </a:r>
            <a:r>
              <a:rPr sz="2070" spc="-5" dirty="0">
                <a:latin typeface="Arial"/>
                <a:cs typeface="Arial"/>
              </a:rPr>
              <a:t>it</a:t>
            </a:r>
            <a:r>
              <a:rPr sz="2070" spc="5" dirty="0">
                <a:latin typeface="Arial"/>
                <a:cs typeface="Arial"/>
              </a:rPr>
              <a:t> </a:t>
            </a:r>
            <a:r>
              <a:rPr sz="2070" spc="-16" dirty="0">
                <a:latin typeface="Arial"/>
                <a:cs typeface="Arial"/>
              </a:rPr>
              <a:t>and</a:t>
            </a:r>
            <a:r>
              <a:rPr sz="2070" spc="5" dirty="0">
                <a:latin typeface="Arial"/>
                <a:cs typeface="Arial"/>
              </a:rPr>
              <a:t> </a:t>
            </a:r>
            <a:r>
              <a:rPr sz="2070" spc="-16" dirty="0">
                <a:latin typeface="Arial"/>
                <a:cs typeface="Arial"/>
              </a:rPr>
              <a:t>see</a:t>
            </a:r>
            <a:r>
              <a:rPr sz="2070" spc="5" dirty="0">
                <a:latin typeface="Arial"/>
                <a:cs typeface="Arial"/>
              </a:rPr>
              <a:t> </a:t>
            </a:r>
            <a:r>
              <a:rPr sz="2070" spc="-16" dirty="0">
                <a:latin typeface="Arial"/>
                <a:cs typeface="Arial"/>
              </a:rPr>
              <a:t>how</a:t>
            </a:r>
            <a:r>
              <a:rPr sz="2070" spc="5" dirty="0">
                <a:latin typeface="Arial"/>
                <a:cs typeface="Arial"/>
              </a:rPr>
              <a:t> </a:t>
            </a:r>
            <a:r>
              <a:rPr sz="2070" spc="-5" dirty="0">
                <a:latin typeface="Arial"/>
                <a:cs typeface="Arial"/>
              </a:rPr>
              <a:t>it</a:t>
            </a:r>
            <a:r>
              <a:rPr sz="2070" spc="5" dirty="0">
                <a:latin typeface="Arial"/>
                <a:cs typeface="Arial"/>
              </a:rPr>
              <a:t> </a:t>
            </a:r>
            <a:r>
              <a:rPr sz="2070" spc="-10" dirty="0">
                <a:latin typeface="Arial"/>
                <a:cs typeface="Arial"/>
              </a:rPr>
              <a:t>works.</a:t>
            </a:r>
            <a:endParaRPr sz="2070" dirty="0">
              <a:latin typeface="Arial"/>
              <a:cs typeface="Arial"/>
            </a:endParaRPr>
          </a:p>
          <a:p>
            <a:pPr>
              <a:lnSpc>
                <a:spcPts val="2380"/>
              </a:lnSpc>
              <a:spcBef>
                <a:spcPts val="95"/>
              </a:spcBef>
              <a:buFont typeface="Arial"/>
              <a:buChar char="•"/>
            </a:pPr>
            <a:endParaRPr sz="2380" dirty="0"/>
          </a:p>
          <a:p>
            <a:pPr marL="536901" marR="6572" indent="-523758">
              <a:lnSpc>
                <a:spcPts val="2266"/>
              </a:lnSpc>
              <a:buFont typeface="Arial"/>
              <a:buChar char="•"/>
              <a:tabLst>
                <a:tab pos="536901" algn="l"/>
              </a:tabLst>
            </a:pPr>
            <a:r>
              <a:rPr lang="en-US" sz="2070" spc="-10" dirty="0">
                <a:latin typeface="Arial"/>
                <a:cs typeface="Arial"/>
              </a:rPr>
              <a:t>Many times, the reason to invest in computer simulation is to answer a question or verify a result that are otherwise costlier or impossible to achieve</a:t>
            </a:r>
            <a:endParaRPr sz="2070" dirty="0">
              <a:latin typeface="Arial"/>
              <a:cs typeface="Arial"/>
            </a:endParaRPr>
          </a:p>
          <a:p>
            <a:pPr>
              <a:lnSpc>
                <a:spcPts val="2380"/>
              </a:lnSpc>
              <a:spcBef>
                <a:spcPts val="95"/>
              </a:spcBef>
              <a:buFont typeface="Arial"/>
              <a:buChar char="•"/>
            </a:pPr>
            <a:endParaRPr sz="2380" dirty="0"/>
          </a:p>
          <a:p>
            <a:pPr marL="536901" marR="459356" indent="-523758">
              <a:lnSpc>
                <a:spcPts val="2266"/>
              </a:lnSpc>
              <a:buFont typeface="Arial"/>
              <a:buChar char="•"/>
              <a:tabLst>
                <a:tab pos="536901" algn="l"/>
              </a:tabLst>
            </a:pPr>
            <a:r>
              <a:rPr sz="2070" spc="-10" dirty="0">
                <a:latin typeface="Arial"/>
                <a:cs typeface="Arial"/>
              </a:rPr>
              <a:t>Plant</a:t>
            </a:r>
            <a:r>
              <a:rPr sz="2070" spc="93" dirty="0">
                <a:latin typeface="Arial"/>
                <a:cs typeface="Arial"/>
              </a:rPr>
              <a:t> </a:t>
            </a:r>
            <a:r>
              <a:rPr sz="2070" spc="-10" dirty="0">
                <a:latin typeface="Arial"/>
                <a:cs typeface="Arial"/>
              </a:rPr>
              <a:t>Simulation</a:t>
            </a:r>
            <a:r>
              <a:rPr lang="en-US" sz="2070" spc="-10" dirty="0">
                <a:latin typeface="Arial"/>
                <a:cs typeface="Arial"/>
              </a:rPr>
              <a:t> performs a specific type of simulation: D</a:t>
            </a:r>
            <a:r>
              <a:rPr sz="2070" spc="-10" dirty="0">
                <a:latin typeface="Arial"/>
                <a:cs typeface="Arial"/>
              </a:rPr>
              <a:t>iscrete</a:t>
            </a:r>
            <a:r>
              <a:rPr lang="en-US" sz="2070" spc="-10" dirty="0">
                <a:latin typeface="Arial"/>
                <a:cs typeface="Arial"/>
              </a:rPr>
              <a:t> Event Simulations</a:t>
            </a:r>
            <a:r>
              <a:rPr sz="2070" spc="-10" dirty="0">
                <a:latin typeface="Arial"/>
                <a:cs typeface="Arial"/>
              </a:rPr>
              <a:t>.</a:t>
            </a:r>
            <a:r>
              <a:rPr lang="en-US" sz="2070" spc="-10" dirty="0">
                <a:latin typeface="Arial"/>
                <a:cs typeface="Arial"/>
              </a:rPr>
              <a:t> Discrete Even Simulation will be reviewed </a:t>
            </a:r>
            <a:r>
              <a:rPr lang="en-US" sz="2070" spc="-10" dirty="0" smtClean="0">
                <a:latin typeface="Arial"/>
                <a:cs typeface="Arial"/>
              </a:rPr>
              <a:t>later here in </a:t>
            </a:r>
            <a:r>
              <a:rPr lang="en-US" sz="2070" spc="-10" dirty="0">
                <a:latin typeface="Arial"/>
                <a:cs typeface="Arial"/>
              </a:rPr>
              <a:t>Lesson 2.</a:t>
            </a:r>
            <a:endParaRPr sz="2070" dirty="0">
              <a:latin typeface="Arial"/>
              <a:cs typeface="Arial"/>
            </a:endParaRPr>
          </a:p>
          <a:p>
            <a:pPr>
              <a:lnSpc>
                <a:spcPts val="2380"/>
              </a:lnSpc>
              <a:spcBef>
                <a:spcPts val="95"/>
              </a:spcBef>
              <a:buFont typeface="Arial"/>
              <a:buChar char="•"/>
            </a:pPr>
            <a:endParaRPr sz="2380" dirty="0"/>
          </a:p>
          <a:p>
            <a:pPr marL="536901" marR="35487" indent="-523758">
              <a:lnSpc>
                <a:spcPts val="2266"/>
              </a:lnSpc>
              <a:buFont typeface="Arial"/>
              <a:buChar char="•"/>
              <a:tabLst>
                <a:tab pos="536901" algn="l"/>
              </a:tabLst>
            </a:pPr>
            <a:r>
              <a:rPr lang="en-US" sz="2070" spc="-16" dirty="0">
                <a:latin typeface="Arial"/>
                <a:cs typeface="Arial"/>
              </a:rPr>
              <a:t>Examples of simulations not performed by Plant Simulation:</a:t>
            </a:r>
            <a:r>
              <a:rPr sz="2070" spc="47" dirty="0">
                <a:latin typeface="Arial"/>
                <a:cs typeface="Arial"/>
              </a:rPr>
              <a:t> </a:t>
            </a:r>
            <a:r>
              <a:rPr lang="en-US" sz="2070" spc="47" dirty="0">
                <a:latin typeface="Arial"/>
                <a:cs typeface="Arial"/>
              </a:rPr>
              <a:t>Physical phenomena, such as force, heat, </a:t>
            </a:r>
            <a:r>
              <a:rPr sz="2070" spc="-10" dirty="0">
                <a:latin typeface="Arial"/>
                <a:cs typeface="Arial"/>
              </a:rPr>
              <a:t>corrosion, </a:t>
            </a:r>
            <a:r>
              <a:rPr lang="en-US" sz="2070" spc="-10" dirty="0">
                <a:latin typeface="Arial"/>
                <a:cs typeface="Arial"/>
              </a:rPr>
              <a:t>and similar behavior</a:t>
            </a:r>
            <a:endParaRPr sz="2070" dirty="0">
              <a:latin typeface="Arial"/>
              <a:cs typeface="Arial"/>
            </a:endParaRPr>
          </a:p>
        </p:txBody>
      </p:sp>
      <p:sp>
        <p:nvSpPr>
          <p:cNvPr id="3" name="Titel 2"/>
          <p:cNvSpPr>
            <a:spLocks noGrp="1"/>
          </p:cNvSpPr>
          <p:nvPr>
            <p:ph type="title"/>
          </p:nvPr>
        </p:nvSpPr>
        <p:spPr/>
        <p:txBody>
          <a:bodyPr/>
          <a:lstStyle/>
          <a:p>
            <a:r>
              <a:rPr lang="en-US" sz="2484" spc="-16" dirty="0">
                <a:latin typeface="Arial"/>
                <a:cs typeface="Arial"/>
              </a:rPr>
              <a:t>Computer</a:t>
            </a:r>
            <a:r>
              <a:rPr lang="en-US" sz="2484" spc="83" dirty="0">
                <a:latin typeface="Arial"/>
                <a:cs typeface="Arial"/>
              </a:rPr>
              <a:t> </a:t>
            </a:r>
            <a:r>
              <a:rPr lang="en-US" sz="2484" spc="-16" dirty="0">
                <a:latin typeface="Arial"/>
                <a:cs typeface="Arial"/>
              </a:rPr>
              <a:t>Simulations</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971573"/>
            <a:ext cx="9385800" cy="3381439"/>
          </a:xfrm>
          <a:prstGeom prst="rect">
            <a:avLst/>
          </a:prstGeom>
        </p:spPr>
        <p:txBody>
          <a:bodyPr vert="horz" wrap="square" lIns="0" tIns="0" rIns="0" bIns="0" rtlCol="0">
            <a:spAutoFit/>
          </a:bodyPr>
          <a:lstStyle/>
          <a:p>
            <a:pPr marL="13143"/>
            <a:r>
              <a:rPr sz="2070" b="1" spc="-10" dirty="0">
                <a:latin typeface="Arial"/>
                <a:cs typeface="Arial"/>
              </a:rPr>
              <a:t>Multi-Level</a:t>
            </a:r>
            <a:r>
              <a:rPr sz="2070" b="1" spc="47" dirty="0">
                <a:latin typeface="Arial"/>
                <a:cs typeface="Arial"/>
              </a:rPr>
              <a:t> </a:t>
            </a:r>
            <a:r>
              <a:rPr sz="2070" b="1" spc="-16" dirty="0">
                <a:latin typeface="Arial"/>
                <a:cs typeface="Arial"/>
              </a:rPr>
              <a:t>Experimental</a:t>
            </a:r>
            <a:r>
              <a:rPr sz="2070" b="1" spc="47" dirty="0">
                <a:latin typeface="Arial"/>
                <a:cs typeface="Arial"/>
              </a:rPr>
              <a:t> </a:t>
            </a:r>
            <a:r>
              <a:rPr sz="2070" b="1" spc="-16" dirty="0">
                <a:latin typeface="Arial"/>
                <a:cs typeface="Arial"/>
              </a:rPr>
              <a:t>Design</a:t>
            </a:r>
            <a:r>
              <a:rPr sz="2070" b="1" spc="47" dirty="0">
                <a:latin typeface="Arial"/>
                <a:cs typeface="Arial"/>
              </a:rPr>
              <a:t> </a:t>
            </a:r>
            <a:r>
              <a:rPr sz="2070" b="1" spc="-10" dirty="0">
                <a:latin typeface="Arial"/>
                <a:cs typeface="Arial"/>
              </a:rPr>
              <a:t>Introduction</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pPr>
            <a:r>
              <a:rPr sz="2070" spc="-10" dirty="0">
                <a:latin typeface="Arial"/>
                <a:cs typeface="Arial"/>
              </a:rPr>
              <a:t>In</a:t>
            </a:r>
            <a:r>
              <a:rPr sz="2070" spc="10" dirty="0">
                <a:latin typeface="Arial"/>
                <a:cs typeface="Arial"/>
              </a:rPr>
              <a:t> </a:t>
            </a:r>
            <a:r>
              <a:rPr sz="2070" spc="-10" dirty="0">
                <a:latin typeface="Arial"/>
                <a:cs typeface="Arial"/>
              </a:rPr>
              <a:t>order</a:t>
            </a:r>
            <a:r>
              <a:rPr sz="2070" spc="10" dirty="0">
                <a:latin typeface="Arial"/>
                <a:cs typeface="Arial"/>
              </a:rPr>
              <a:t> </a:t>
            </a:r>
            <a:r>
              <a:rPr sz="2070" spc="-10" dirty="0">
                <a:latin typeface="Arial"/>
                <a:cs typeface="Arial"/>
              </a:rPr>
              <a:t>to</a:t>
            </a:r>
            <a:r>
              <a:rPr sz="2070" spc="10" dirty="0">
                <a:latin typeface="Arial"/>
                <a:cs typeface="Arial"/>
              </a:rPr>
              <a:t> </a:t>
            </a:r>
            <a:r>
              <a:rPr sz="2070" spc="-16" dirty="0">
                <a:latin typeface="Arial"/>
                <a:cs typeface="Arial"/>
              </a:rPr>
              <a:t>use</a:t>
            </a:r>
            <a:r>
              <a:rPr sz="2070" spc="10" dirty="0">
                <a:latin typeface="Arial"/>
                <a:cs typeface="Arial"/>
              </a:rPr>
              <a:t> </a:t>
            </a:r>
            <a:r>
              <a:rPr sz="2070" spc="-10" dirty="0">
                <a:latin typeface="Arial"/>
                <a:cs typeface="Arial"/>
              </a:rPr>
              <a:t>this</a:t>
            </a:r>
            <a:r>
              <a:rPr sz="2070" spc="10" dirty="0">
                <a:latin typeface="Arial"/>
                <a:cs typeface="Arial"/>
              </a:rPr>
              <a:t> </a:t>
            </a:r>
            <a:r>
              <a:rPr sz="2070" spc="-10" dirty="0">
                <a:latin typeface="Arial"/>
                <a:cs typeface="Arial"/>
              </a:rPr>
              <a:t>technique</a:t>
            </a:r>
            <a:r>
              <a:rPr sz="2070" spc="10" dirty="0">
                <a:latin typeface="Arial"/>
                <a:cs typeface="Arial"/>
              </a:rPr>
              <a:t> </a:t>
            </a:r>
            <a:r>
              <a:rPr sz="2070" spc="-16" dirty="0">
                <a:latin typeface="Arial"/>
                <a:cs typeface="Arial"/>
              </a:rPr>
              <a:t>you</a:t>
            </a:r>
            <a:r>
              <a:rPr sz="2070" spc="10" dirty="0">
                <a:latin typeface="Arial"/>
                <a:cs typeface="Arial"/>
              </a:rPr>
              <a:t> </a:t>
            </a:r>
            <a:r>
              <a:rPr sz="2070" spc="-10" dirty="0">
                <a:latin typeface="Arial"/>
                <a:cs typeface="Arial"/>
              </a:rPr>
              <a:t>still</a:t>
            </a:r>
            <a:r>
              <a:rPr sz="2070" spc="10" dirty="0">
                <a:latin typeface="Arial"/>
                <a:cs typeface="Arial"/>
              </a:rPr>
              <a:t> </a:t>
            </a:r>
            <a:r>
              <a:rPr sz="2070" spc="-16" dirty="0">
                <a:latin typeface="Arial"/>
                <a:cs typeface="Arial"/>
              </a:rPr>
              <a:t>have</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define</a:t>
            </a:r>
            <a:r>
              <a:rPr sz="2070" spc="10" dirty="0">
                <a:latin typeface="Arial"/>
                <a:cs typeface="Arial"/>
              </a:rPr>
              <a:t> </a:t>
            </a:r>
            <a:r>
              <a:rPr sz="2070" spc="-10" dirty="0">
                <a:latin typeface="Arial"/>
                <a:cs typeface="Arial"/>
              </a:rPr>
              <a:t>the</a:t>
            </a:r>
            <a:r>
              <a:rPr sz="2070" spc="10" dirty="0">
                <a:latin typeface="Arial"/>
                <a:cs typeface="Arial"/>
              </a:rPr>
              <a:t> </a:t>
            </a:r>
            <a:r>
              <a:rPr sz="2070" spc="-10" dirty="0">
                <a:latin typeface="Arial"/>
                <a:cs typeface="Arial"/>
              </a:rPr>
              <a:t>input</a:t>
            </a:r>
            <a:r>
              <a:rPr sz="2070" spc="10" dirty="0">
                <a:latin typeface="Arial"/>
                <a:cs typeface="Arial"/>
              </a:rPr>
              <a:t> </a:t>
            </a:r>
            <a:r>
              <a:rPr sz="2070" spc="-16" dirty="0">
                <a:latin typeface="Arial"/>
                <a:cs typeface="Arial"/>
              </a:rPr>
              <a:t>and</a:t>
            </a:r>
            <a:r>
              <a:rPr sz="2070" spc="10" dirty="0">
                <a:latin typeface="Arial"/>
                <a:cs typeface="Arial"/>
              </a:rPr>
              <a:t> </a:t>
            </a:r>
            <a:r>
              <a:rPr sz="2070" spc="-10" dirty="0">
                <a:latin typeface="Arial"/>
                <a:cs typeface="Arial"/>
              </a:rPr>
              <a:t>output</a:t>
            </a:r>
            <a:r>
              <a:rPr sz="2070" spc="10" dirty="0">
                <a:latin typeface="Arial"/>
                <a:cs typeface="Arial"/>
              </a:rPr>
              <a:t> </a:t>
            </a:r>
            <a:r>
              <a:rPr sz="2070" spc="-10" dirty="0">
                <a:latin typeface="Arial"/>
                <a:cs typeface="Arial"/>
              </a:rPr>
              <a:t>values.</a:t>
            </a:r>
            <a:r>
              <a:rPr sz="2070" spc="-16" dirty="0">
                <a:latin typeface="Arial"/>
                <a:cs typeface="Arial"/>
              </a:rPr>
              <a:t> Howeve</a:t>
            </a:r>
            <a:r>
              <a:rPr sz="2070" spc="-124" dirty="0">
                <a:latin typeface="Arial"/>
                <a:cs typeface="Arial"/>
              </a:rPr>
              <a:t>r</a:t>
            </a:r>
            <a:r>
              <a:rPr sz="2070" spc="-10" dirty="0">
                <a:latin typeface="Arial"/>
                <a:cs typeface="Arial"/>
              </a:rPr>
              <a:t>,</a:t>
            </a:r>
            <a:r>
              <a:rPr sz="2070" spc="31" dirty="0">
                <a:latin typeface="Arial"/>
                <a:cs typeface="Arial"/>
              </a:rPr>
              <a:t> </a:t>
            </a:r>
            <a:r>
              <a:rPr sz="2070" spc="-16" dirty="0">
                <a:latin typeface="Arial"/>
                <a:cs typeface="Arial"/>
              </a:rPr>
              <a:t>you</a:t>
            </a:r>
            <a:r>
              <a:rPr sz="2070" spc="21" dirty="0">
                <a:latin typeface="Arial"/>
                <a:cs typeface="Arial"/>
              </a:rPr>
              <a:t> </a:t>
            </a:r>
            <a:r>
              <a:rPr sz="2070" spc="-16" dirty="0">
                <a:latin typeface="Arial"/>
                <a:cs typeface="Arial"/>
              </a:rPr>
              <a:t>do</a:t>
            </a:r>
            <a:r>
              <a:rPr sz="2070" spc="21" dirty="0">
                <a:latin typeface="Arial"/>
                <a:cs typeface="Arial"/>
              </a:rPr>
              <a:t> </a:t>
            </a:r>
            <a:r>
              <a:rPr sz="2070" spc="-10" dirty="0">
                <a:latin typeface="Arial"/>
                <a:cs typeface="Arial"/>
              </a:rPr>
              <a:t>not</a:t>
            </a:r>
            <a:r>
              <a:rPr sz="2070" spc="21" dirty="0">
                <a:latin typeface="Arial"/>
                <a:cs typeface="Arial"/>
              </a:rPr>
              <a:t> </a:t>
            </a:r>
            <a:r>
              <a:rPr sz="2070" spc="-16" dirty="0">
                <a:latin typeface="Arial"/>
                <a:cs typeface="Arial"/>
              </a:rPr>
              <a:t>need</a:t>
            </a:r>
            <a:r>
              <a:rPr sz="2070" spc="21" dirty="0">
                <a:latin typeface="Arial"/>
                <a:cs typeface="Arial"/>
              </a:rPr>
              <a:t> </a:t>
            </a:r>
            <a:r>
              <a:rPr sz="2070" spc="-10" dirty="0">
                <a:latin typeface="Arial"/>
                <a:cs typeface="Arial"/>
              </a:rPr>
              <a:t>to</a:t>
            </a:r>
            <a:r>
              <a:rPr sz="2070" spc="21" dirty="0">
                <a:latin typeface="Arial"/>
                <a:cs typeface="Arial"/>
              </a:rPr>
              <a:t> </a:t>
            </a:r>
            <a:r>
              <a:rPr sz="2070" spc="-10" dirty="0">
                <a:latin typeface="Arial"/>
                <a:cs typeface="Arial"/>
              </a:rPr>
              <a:t>manually</a:t>
            </a:r>
            <a:r>
              <a:rPr sz="2070" spc="21" dirty="0">
                <a:latin typeface="Arial"/>
                <a:cs typeface="Arial"/>
              </a:rPr>
              <a:t> </a:t>
            </a:r>
            <a:r>
              <a:rPr sz="2070" spc="-10" dirty="0">
                <a:latin typeface="Arial"/>
                <a:cs typeface="Arial"/>
              </a:rPr>
              <a:t>define</a:t>
            </a:r>
            <a:r>
              <a:rPr sz="2070" spc="21" dirty="0">
                <a:latin typeface="Arial"/>
                <a:cs typeface="Arial"/>
              </a:rPr>
              <a:t> </a:t>
            </a:r>
            <a:r>
              <a:rPr sz="2070" spc="-16" dirty="0">
                <a:latin typeface="Arial"/>
                <a:cs typeface="Arial"/>
              </a:rPr>
              <a:t>each</a:t>
            </a:r>
            <a:r>
              <a:rPr sz="2070" spc="21" dirty="0">
                <a:latin typeface="Arial"/>
                <a:cs typeface="Arial"/>
              </a:rPr>
              <a:t> </a:t>
            </a:r>
            <a:r>
              <a:rPr sz="2070" spc="-10" dirty="0">
                <a:latin typeface="Arial"/>
                <a:cs typeface="Arial"/>
              </a:rPr>
              <a:t>experiment.</a:t>
            </a:r>
            <a:r>
              <a:rPr sz="2070" spc="269" dirty="0">
                <a:latin typeface="Arial"/>
                <a:cs typeface="Arial"/>
              </a:rPr>
              <a:t> </a:t>
            </a:r>
            <a:r>
              <a:rPr sz="2070" spc="-10" dirty="0">
                <a:latin typeface="Arial"/>
                <a:cs typeface="Arial"/>
              </a:rPr>
              <a:t>Instead</a:t>
            </a:r>
            <a:r>
              <a:rPr sz="2070" spc="21" dirty="0">
                <a:latin typeface="Arial"/>
                <a:cs typeface="Arial"/>
              </a:rPr>
              <a:t> </a:t>
            </a:r>
            <a:r>
              <a:rPr sz="2070" spc="-10" dirty="0">
                <a:latin typeface="Arial"/>
                <a:cs typeface="Arial"/>
              </a:rPr>
              <a:t>setup</a:t>
            </a:r>
            <a:r>
              <a:rPr sz="2070" spc="21" dirty="0">
                <a:latin typeface="Arial"/>
                <a:cs typeface="Arial"/>
              </a:rPr>
              <a:t> </a:t>
            </a:r>
            <a:r>
              <a:rPr sz="2070" spc="-16" dirty="0">
                <a:latin typeface="Arial"/>
                <a:cs typeface="Arial"/>
              </a:rPr>
              <a:t>a minimum,</a:t>
            </a:r>
            <a:r>
              <a:rPr sz="2070" spc="31" dirty="0">
                <a:latin typeface="Arial"/>
                <a:cs typeface="Arial"/>
              </a:rPr>
              <a:t> </a:t>
            </a:r>
            <a:r>
              <a:rPr sz="2070" spc="-16" dirty="0">
                <a:latin typeface="Arial"/>
                <a:cs typeface="Arial"/>
              </a:rPr>
              <a:t>maximum,</a:t>
            </a:r>
            <a:r>
              <a:rPr sz="2070" spc="31" dirty="0">
                <a:latin typeface="Arial"/>
                <a:cs typeface="Arial"/>
              </a:rPr>
              <a:t> </a:t>
            </a:r>
            <a:r>
              <a:rPr sz="2070" spc="-16" dirty="0">
                <a:latin typeface="Arial"/>
                <a:cs typeface="Arial"/>
              </a:rPr>
              <a:t>and</a:t>
            </a:r>
            <a:r>
              <a:rPr sz="2070" spc="26" dirty="0">
                <a:latin typeface="Arial"/>
                <a:cs typeface="Arial"/>
              </a:rPr>
              <a:t> </a:t>
            </a:r>
            <a:r>
              <a:rPr sz="2070" spc="-10" dirty="0">
                <a:latin typeface="Arial"/>
                <a:cs typeface="Arial"/>
              </a:rPr>
              <a:t>increment</a:t>
            </a:r>
            <a:r>
              <a:rPr sz="2070" spc="26" dirty="0">
                <a:latin typeface="Arial"/>
                <a:cs typeface="Arial"/>
              </a:rPr>
              <a:t> </a:t>
            </a:r>
            <a:r>
              <a:rPr sz="2070" spc="-10" dirty="0">
                <a:latin typeface="Arial"/>
                <a:cs typeface="Arial"/>
              </a:rPr>
              <a:t>value</a:t>
            </a:r>
            <a:r>
              <a:rPr sz="2070" spc="26" dirty="0">
                <a:latin typeface="Arial"/>
                <a:cs typeface="Arial"/>
              </a:rPr>
              <a:t> </a:t>
            </a:r>
            <a:r>
              <a:rPr sz="2070" spc="-10" dirty="0">
                <a:latin typeface="Arial"/>
                <a:cs typeface="Arial"/>
              </a:rPr>
              <a:t>for</a:t>
            </a:r>
            <a:r>
              <a:rPr sz="2070" spc="26" dirty="0">
                <a:latin typeface="Arial"/>
                <a:cs typeface="Arial"/>
              </a:rPr>
              <a:t> </a:t>
            </a:r>
            <a:r>
              <a:rPr sz="2070" spc="-16" dirty="0">
                <a:latin typeface="Arial"/>
                <a:cs typeface="Arial"/>
              </a:rPr>
              <a:t>each</a:t>
            </a:r>
            <a:r>
              <a:rPr sz="2070" spc="26" dirty="0">
                <a:latin typeface="Arial"/>
                <a:cs typeface="Arial"/>
              </a:rPr>
              <a:t> </a:t>
            </a:r>
            <a:r>
              <a:rPr sz="2070" spc="-10" dirty="0">
                <a:latin typeface="Arial"/>
                <a:cs typeface="Arial"/>
              </a:rPr>
              <a:t>input</a:t>
            </a:r>
            <a:r>
              <a:rPr sz="2070" spc="26" dirty="0">
                <a:latin typeface="Arial"/>
                <a:cs typeface="Arial"/>
              </a:rPr>
              <a:t> </a:t>
            </a:r>
            <a:r>
              <a:rPr sz="2070" spc="-10" dirty="0">
                <a:latin typeface="Arial"/>
                <a:cs typeface="Arial"/>
              </a:rPr>
              <a:t>value.</a:t>
            </a:r>
            <a:endParaRPr sz="2070" dirty="0">
              <a:latin typeface="Arial"/>
              <a:cs typeface="Arial"/>
            </a:endParaRPr>
          </a:p>
          <a:p>
            <a:pPr marL="624303">
              <a:spcBef>
                <a:spcPts val="600"/>
              </a:spcBef>
            </a:pPr>
            <a:r>
              <a:rPr sz="2070" b="1" spc="-16" dirty="0">
                <a:solidFill>
                  <a:srgbClr val="0066FF"/>
                </a:solidFill>
                <a:latin typeface="Arial"/>
                <a:cs typeface="Arial"/>
              </a:rPr>
              <a:t>Note</a:t>
            </a:r>
            <a:endParaRPr sz="2070" dirty="0">
              <a:latin typeface="Arial"/>
              <a:cs typeface="Arial"/>
            </a:endParaRPr>
          </a:p>
          <a:p>
            <a:pPr marL="624303" marR="304923">
              <a:lnSpc>
                <a:spcPts val="2266"/>
              </a:lnSpc>
              <a:spcBef>
                <a:spcPts val="864"/>
              </a:spcBef>
            </a:pPr>
            <a:r>
              <a:rPr sz="2070" spc="-10" dirty="0">
                <a:latin typeface="Arial"/>
                <a:cs typeface="Arial"/>
              </a:rPr>
              <a:t>This</a:t>
            </a:r>
            <a:r>
              <a:rPr sz="2070" spc="72" dirty="0">
                <a:latin typeface="Arial"/>
                <a:cs typeface="Arial"/>
              </a:rPr>
              <a:t> </a:t>
            </a:r>
            <a:r>
              <a:rPr sz="2070" spc="-10" dirty="0">
                <a:latin typeface="Arial"/>
                <a:cs typeface="Arial"/>
              </a:rPr>
              <a:t>lesson</a:t>
            </a:r>
            <a:r>
              <a:rPr sz="2070" spc="72" dirty="0">
                <a:latin typeface="Arial"/>
                <a:cs typeface="Arial"/>
              </a:rPr>
              <a:t> </a:t>
            </a:r>
            <a:r>
              <a:rPr sz="2070" spc="-10" dirty="0">
                <a:latin typeface="Arial"/>
                <a:cs typeface="Arial"/>
              </a:rPr>
              <a:t>is</a:t>
            </a:r>
            <a:r>
              <a:rPr sz="2070" spc="72" dirty="0">
                <a:latin typeface="Arial"/>
                <a:cs typeface="Arial"/>
              </a:rPr>
              <a:t> </a:t>
            </a:r>
            <a:r>
              <a:rPr sz="2070" spc="-16" dirty="0">
                <a:latin typeface="Arial"/>
                <a:cs typeface="Arial"/>
              </a:rPr>
              <a:t>meant</a:t>
            </a:r>
            <a:r>
              <a:rPr sz="2070" spc="67" dirty="0">
                <a:latin typeface="Arial"/>
                <a:cs typeface="Arial"/>
              </a:rPr>
              <a:t> </a:t>
            </a:r>
            <a:r>
              <a:rPr sz="2070" spc="-16" dirty="0">
                <a:latin typeface="Arial"/>
                <a:cs typeface="Arial"/>
              </a:rPr>
              <a:t>as</a:t>
            </a:r>
            <a:r>
              <a:rPr sz="2070" spc="72" dirty="0">
                <a:latin typeface="Arial"/>
                <a:cs typeface="Arial"/>
              </a:rPr>
              <a:t> </a:t>
            </a:r>
            <a:r>
              <a:rPr sz="2070" spc="-16" dirty="0">
                <a:latin typeface="Arial"/>
                <a:cs typeface="Arial"/>
              </a:rPr>
              <a:t>a</a:t>
            </a:r>
            <a:r>
              <a:rPr sz="2070" spc="72" dirty="0">
                <a:latin typeface="Arial"/>
                <a:cs typeface="Arial"/>
              </a:rPr>
              <a:t> </a:t>
            </a:r>
            <a:r>
              <a:rPr sz="2070" spc="-10" dirty="0">
                <a:latin typeface="Arial"/>
                <a:cs typeface="Arial"/>
              </a:rPr>
              <a:t>quick</a:t>
            </a:r>
            <a:r>
              <a:rPr sz="2070" spc="72" dirty="0">
                <a:latin typeface="Arial"/>
                <a:cs typeface="Arial"/>
              </a:rPr>
              <a:t> </a:t>
            </a:r>
            <a:r>
              <a:rPr sz="2070" spc="-10" dirty="0">
                <a:latin typeface="Arial"/>
                <a:cs typeface="Arial"/>
              </a:rPr>
              <a:t>introduction</a:t>
            </a:r>
            <a:r>
              <a:rPr sz="2070" spc="72" dirty="0">
                <a:latin typeface="Arial"/>
                <a:cs typeface="Arial"/>
              </a:rPr>
              <a:t> </a:t>
            </a:r>
            <a:r>
              <a:rPr sz="2070" spc="-10" dirty="0">
                <a:latin typeface="Arial"/>
                <a:cs typeface="Arial"/>
              </a:rPr>
              <a:t>to</a:t>
            </a:r>
            <a:r>
              <a:rPr sz="2070" spc="72" dirty="0">
                <a:latin typeface="Arial"/>
                <a:cs typeface="Arial"/>
              </a:rPr>
              <a:t> </a:t>
            </a:r>
            <a:r>
              <a:rPr sz="2070" spc="-10" dirty="0">
                <a:latin typeface="Arial"/>
                <a:cs typeface="Arial"/>
              </a:rPr>
              <a:t>multi-level</a:t>
            </a:r>
            <a:r>
              <a:rPr sz="2070" spc="67" dirty="0">
                <a:latin typeface="Arial"/>
                <a:cs typeface="Arial"/>
              </a:rPr>
              <a:t> </a:t>
            </a:r>
            <a:r>
              <a:rPr sz="2070" spc="-10" dirty="0">
                <a:latin typeface="Arial"/>
                <a:cs typeface="Arial"/>
              </a:rPr>
              <a:t>experimental design</a:t>
            </a:r>
            <a:r>
              <a:rPr sz="2070" spc="47" dirty="0">
                <a:latin typeface="Arial"/>
                <a:cs typeface="Arial"/>
              </a:rPr>
              <a:t> </a:t>
            </a:r>
            <a:r>
              <a:rPr sz="2070" spc="-10" dirty="0">
                <a:latin typeface="Arial"/>
                <a:cs typeface="Arial"/>
              </a:rPr>
              <a:t>to</a:t>
            </a:r>
            <a:r>
              <a:rPr sz="2070" spc="47" dirty="0">
                <a:latin typeface="Arial"/>
                <a:cs typeface="Arial"/>
              </a:rPr>
              <a:t> </a:t>
            </a:r>
            <a:r>
              <a:rPr sz="2070" spc="-10" dirty="0">
                <a:latin typeface="Arial"/>
                <a:cs typeface="Arial"/>
              </a:rPr>
              <a:t>enable</a:t>
            </a:r>
            <a:r>
              <a:rPr sz="2070" spc="47" dirty="0">
                <a:latin typeface="Arial"/>
                <a:cs typeface="Arial"/>
              </a:rPr>
              <a:t> </a:t>
            </a:r>
            <a:r>
              <a:rPr sz="2070" spc="-16" dirty="0">
                <a:latin typeface="Arial"/>
                <a:cs typeface="Arial"/>
              </a:rPr>
              <a:t>you</a:t>
            </a:r>
            <a:r>
              <a:rPr sz="2070" spc="47" dirty="0">
                <a:latin typeface="Arial"/>
                <a:cs typeface="Arial"/>
              </a:rPr>
              <a:t> </a:t>
            </a:r>
            <a:r>
              <a:rPr sz="2070" spc="-10" dirty="0">
                <a:latin typeface="Arial"/>
                <a:cs typeface="Arial"/>
              </a:rPr>
              <a:t>to</a:t>
            </a:r>
            <a:r>
              <a:rPr sz="2070" spc="47" dirty="0">
                <a:latin typeface="Arial"/>
                <a:cs typeface="Arial"/>
              </a:rPr>
              <a:t> </a:t>
            </a:r>
            <a:r>
              <a:rPr sz="2070" spc="-10" dirty="0">
                <a:latin typeface="Arial"/>
                <a:cs typeface="Arial"/>
              </a:rPr>
              <a:t>roughly</a:t>
            </a:r>
            <a:r>
              <a:rPr sz="2070" spc="47" dirty="0">
                <a:latin typeface="Arial"/>
                <a:cs typeface="Arial"/>
              </a:rPr>
              <a:t> </a:t>
            </a:r>
            <a:r>
              <a:rPr sz="2070" spc="-16" dirty="0">
                <a:latin typeface="Arial"/>
                <a:cs typeface="Arial"/>
              </a:rPr>
              <a:t>compare</a:t>
            </a:r>
            <a:r>
              <a:rPr sz="2070" spc="47" dirty="0">
                <a:latin typeface="Arial"/>
                <a:cs typeface="Arial"/>
              </a:rPr>
              <a:t> </a:t>
            </a:r>
            <a:r>
              <a:rPr sz="2070" spc="-5" dirty="0">
                <a:latin typeface="Arial"/>
                <a:cs typeface="Arial"/>
              </a:rPr>
              <a:t>it</a:t>
            </a:r>
            <a:r>
              <a:rPr sz="2070" spc="47" dirty="0">
                <a:latin typeface="Arial"/>
                <a:cs typeface="Arial"/>
              </a:rPr>
              <a:t> </a:t>
            </a:r>
            <a:r>
              <a:rPr sz="2070" spc="-10" dirty="0">
                <a:latin typeface="Arial"/>
                <a:cs typeface="Arial"/>
              </a:rPr>
              <a:t>to</a:t>
            </a:r>
            <a:r>
              <a:rPr sz="2070" spc="47" dirty="0">
                <a:latin typeface="Arial"/>
                <a:cs typeface="Arial"/>
              </a:rPr>
              <a:t> </a:t>
            </a:r>
            <a:r>
              <a:rPr sz="2070" spc="-10" dirty="0">
                <a:latin typeface="Arial"/>
                <a:cs typeface="Arial"/>
              </a:rPr>
              <a:t>setting</a:t>
            </a:r>
            <a:r>
              <a:rPr sz="2070" spc="47" dirty="0">
                <a:latin typeface="Arial"/>
                <a:cs typeface="Arial"/>
              </a:rPr>
              <a:t> </a:t>
            </a:r>
            <a:r>
              <a:rPr sz="2070" spc="-16" dirty="0">
                <a:latin typeface="Arial"/>
                <a:cs typeface="Arial"/>
              </a:rPr>
              <a:t>up</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experiments with</a:t>
            </a:r>
            <a:r>
              <a:rPr sz="2070" spc="83" dirty="0">
                <a:latin typeface="Arial"/>
                <a:cs typeface="Arial"/>
              </a:rPr>
              <a:t> </a:t>
            </a:r>
            <a:r>
              <a:rPr sz="2070" spc="-10" dirty="0">
                <a:latin typeface="Arial"/>
                <a:cs typeface="Arial"/>
              </a:rPr>
              <a:t>rules</a:t>
            </a:r>
            <a:r>
              <a:rPr sz="2070" spc="83" dirty="0">
                <a:latin typeface="Arial"/>
                <a:cs typeface="Arial"/>
              </a:rPr>
              <a:t> </a:t>
            </a:r>
            <a:r>
              <a:rPr sz="2070" spc="-10" dirty="0">
                <a:latin typeface="Arial"/>
                <a:cs typeface="Arial"/>
              </a:rPr>
              <a:t>(discussed</a:t>
            </a:r>
            <a:r>
              <a:rPr sz="2070" spc="83" dirty="0">
                <a:latin typeface="Arial"/>
                <a:cs typeface="Arial"/>
              </a:rPr>
              <a:t> </a:t>
            </a:r>
            <a:r>
              <a:rPr sz="2070" spc="-10" dirty="0">
                <a:latin typeface="Arial"/>
                <a:cs typeface="Arial"/>
              </a:rPr>
              <a:t>in</a:t>
            </a:r>
            <a:r>
              <a:rPr sz="2070" spc="83" dirty="0">
                <a:latin typeface="Arial"/>
                <a:cs typeface="Arial"/>
              </a:rPr>
              <a:t> </a:t>
            </a:r>
            <a:r>
              <a:rPr sz="2070" spc="-16" dirty="0">
                <a:latin typeface="Arial"/>
                <a:cs typeface="Arial"/>
              </a:rPr>
              <a:t>a</a:t>
            </a:r>
            <a:r>
              <a:rPr sz="2070" spc="83" dirty="0">
                <a:latin typeface="Arial"/>
                <a:cs typeface="Arial"/>
              </a:rPr>
              <a:t> </a:t>
            </a:r>
            <a:r>
              <a:rPr sz="2070" spc="-10" dirty="0">
                <a:latin typeface="Arial"/>
                <a:cs typeface="Arial"/>
              </a:rPr>
              <a:t>later</a:t>
            </a:r>
            <a:r>
              <a:rPr sz="2070" spc="83" dirty="0">
                <a:latin typeface="Arial"/>
                <a:cs typeface="Arial"/>
              </a:rPr>
              <a:t> </a:t>
            </a:r>
            <a:r>
              <a:rPr sz="2070" spc="-10" dirty="0">
                <a:latin typeface="Arial"/>
                <a:cs typeface="Arial"/>
              </a:rPr>
              <a:t>lesson).</a:t>
            </a:r>
            <a:r>
              <a:rPr sz="2070" dirty="0">
                <a:latin typeface="Arial"/>
                <a:cs typeface="Arial"/>
              </a:rPr>
              <a:t> </a:t>
            </a:r>
            <a:r>
              <a:rPr sz="2070" spc="-135" dirty="0">
                <a:latin typeface="Arial"/>
                <a:cs typeface="Arial"/>
              </a:rPr>
              <a:t> </a:t>
            </a:r>
            <a:r>
              <a:rPr sz="2070" spc="-207" dirty="0">
                <a:latin typeface="Arial"/>
                <a:cs typeface="Arial"/>
              </a:rPr>
              <a:t>Y</a:t>
            </a:r>
            <a:r>
              <a:rPr sz="2070" spc="-16" dirty="0">
                <a:latin typeface="Arial"/>
                <a:cs typeface="Arial"/>
              </a:rPr>
              <a:t>ou</a:t>
            </a:r>
            <a:r>
              <a:rPr sz="2070" spc="83" dirty="0">
                <a:latin typeface="Arial"/>
                <a:cs typeface="Arial"/>
              </a:rPr>
              <a:t> </a:t>
            </a:r>
            <a:r>
              <a:rPr sz="2070" spc="-10" dirty="0">
                <a:latin typeface="Arial"/>
                <a:cs typeface="Arial"/>
              </a:rPr>
              <a:t>learn</a:t>
            </a:r>
            <a:r>
              <a:rPr sz="2070" spc="83" dirty="0">
                <a:latin typeface="Arial"/>
                <a:cs typeface="Arial"/>
              </a:rPr>
              <a:t> </a:t>
            </a:r>
            <a:r>
              <a:rPr sz="2070" spc="-16" dirty="0">
                <a:latin typeface="Arial"/>
                <a:cs typeface="Arial"/>
              </a:rPr>
              <a:t>more</a:t>
            </a:r>
            <a:r>
              <a:rPr sz="2070" spc="83" dirty="0">
                <a:latin typeface="Arial"/>
                <a:cs typeface="Arial"/>
              </a:rPr>
              <a:t> </a:t>
            </a:r>
            <a:r>
              <a:rPr sz="2070" spc="-10" dirty="0">
                <a:latin typeface="Arial"/>
                <a:cs typeface="Arial"/>
              </a:rPr>
              <a:t>about</a:t>
            </a:r>
            <a:r>
              <a:rPr sz="2070" spc="83" dirty="0">
                <a:latin typeface="Arial"/>
                <a:cs typeface="Arial"/>
              </a:rPr>
              <a:t> </a:t>
            </a:r>
            <a:r>
              <a:rPr sz="2070" spc="-16" dirty="0">
                <a:latin typeface="Arial"/>
                <a:cs typeface="Arial"/>
              </a:rPr>
              <a:t>random</a:t>
            </a:r>
            <a:r>
              <a:rPr sz="2070" spc="-10" dirty="0">
                <a:latin typeface="Arial"/>
                <a:cs typeface="Arial"/>
              </a:rPr>
              <a:t> experimental</a:t>
            </a:r>
            <a:r>
              <a:rPr sz="2070" spc="47" dirty="0">
                <a:latin typeface="Arial"/>
                <a:cs typeface="Arial"/>
              </a:rPr>
              <a:t> </a:t>
            </a:r>
            <a:r>
              <a:rPr sz="2070" spc="-10" dirty="0">
                <a:latin typeface="Arial"/>
                <a:cs typeface="Arial"/>
              </a:rPr>
              <a:t>design</a:t>
            </a:r>
            <a:r>
              <a:rPr sz="2070" spc="47" dirty="0">
                <a:latin typeface="Arial"/>
                <a:cs typeface="Arial"/>
              </a:rPr>
              <a:t> </a:t>
            </a:r>
            <a:r>
              <a:rPr sz="2070" spc="-10" dirty="0">
                <a:latin typeface="Arial"/>
                <a:cs typeface="Arial"/>
              </a:rPr>
              <a:t>in</a:t>
            </a:r>
            <a:r>
              <a:rPr sz="2070" spc="47" dirty="0">
                <a:latin typeface="Arial"/>
                <a:cs typeface="Arial"/>
              </a:rPr>
              <a:t> </a:t>
            </a:r>
            <a:r>
              <a:rPr sz="2070" spc="-16" dirty="0">
                <a:latin typeface="Arial"/>
                <a:cs typeface="Arial"/>
              </a:rPr>
              <a:t>a</a:t>
            </a:r>
            <a:r>
              <a:rPr sz="2070" spc="47" dirty="0">
                <a:latin typeface="Arial"/>
                <a:cs typeface="Arial"/>
              </a:rPr>
              <a:t> </a:t>
            </a:r>
            <a:r>
              <a:rPr sz="2070" spc="-10" dirty="0">
                <a:latin typeface="Arial"/>
                <a:cs typeface="Arial"/>
              </a:rPr>
              <a:t>later</a:t>
            </a:r>
            <a:r>
              <a:rPr sz="2070" spc="47" dirty="0">
                <a:latin typeface="Arial"/>
                <a:cs typeface="Arial"/>
              </a:rPr>
              <a:t> </a:t>
            </a:r>
            <a:r>
              <a:rPr sz="2070" spc="-10" dirty="0">
                <a:latin typeface="Arial"/>
                <a:cs typeface="Arial"/>
              </a:rPr>
              <a:t>lesson</a:t>
            </a:r>
            <a:r>
              <a:rPr sz="2070" spc="47" dirty="0">
                <a:latin typeface="Arial"/>
                <a:cs typeface="Arial"/>
              </a:rPr>
              <a:t> </a:t>
            </a:r>
            <a:r>
              <a:rPr sz="2070" spc="-16" dirty="0">
                <a:latin typeface="Arial"/>
                <a:cs typeface="Arial"/>
              </a:rPr>
              <a:t>as</a:t>
            </a:r>
            <a:r>
              <a:rPr sz="2070" spc="47" dirty="0">
                <a:latin typeface="Arial"/>
                <a:cs typeface="Arial"/>
              </a:rPr>
              <a:t> </a:t>
            </a:r>
            <a:r>
              <a:rPr sz="2070" spc="-10" dirty="0">
                <a:latin typeface="Arial"/>
                <a:cs typeface="Arial"/>
              </a:rPr>
              <a:t>well.</a:t>
            </a:r>
            <a:endParaRPr sz="2070" dirty="0">
              <a:latin typeface="Arial"/>
              <a:cs typeface="Aria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1571"/>
            <a:ext cx="9275394" cy="1853818"/>
          </a:xfrm>
          <a:prstGeom prst="rect">
            <a:avLst/>
          </a:prstGeom>
        </p:spPr>
        <p:txBody>
          <a:bodyPr vert="horz" wrap="square" lIns="0" tIns="0" rIns="0" bIns="0" rtlCol="0">
            <a:spAutoFit/>
          </a:bodyPr>
          <a:lstStyle/>
          <a:p>
            <a:pPr marL="13143"/>
            <a:r>
              <a:rPr sz="2070" b="1" spc="-10" dirty="0">
                <a:latin typeface="Arial"/>
                <a:cs typeface="Arial"/>
              </a:rPr>
              <a:t>Activities</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pPr>
            <a:r>
              <a:rPr sz="2070" spc="-10" dirty="0">
                <a:latin typeface="Arial"/>
                <a:cs typeface="Arial"/>
              </a:rPr>
              <a:t>In</a:t>
            </a:r>
            <a:r>
              <a:rPr sz="2070" spc="26" dirty="0">
                <a:latin typeface="Arial"/>
                <a:cs typeface="Arial"/>
              </a:rPr>
              <a:t> </a:t>
            </a:r>
            <a:r>
              <a:rPr sz="2070" spc="-10" dirty="0">
                <a:latin typeface="Arial"/>
                <a:cs typeface="Arial"/>
              </a:rPr>
              <a:t>the</a:t>
            </a:r>
            <a:r>
              <a:rPr sz="2070" spc="26" dirty="0">
                <a:latin typeface="Arial"/>
                <a:cs typeface="Arial"/>
              </a:rPr>
              <a:t> </a:t>
            </a:r>
            <a:r>
              <a:rPr sz="2070" i="1" spc="-16" dirty="0">
                <a:latin typeface="Arial"/>
                <a:cs typeface="Arial"/>
              </a:rPr>
              <a:t>Using</a:t>
            </a:r>
            <a:r>
              <a:rPr sz="2070" i="1" spc="26" dirty="0">
                <a:latin typeface="Arial"/>
                <a:cs typeface="Arial"/>
              </a:rPr>
              <a:t> </a:t>
            </a:r>
            <a:r>
              <a:rPr sz="2070" i="1" spc="-10" dirty="0">
                <a:latin typeface="Arial"/>
                <a:cs typeface="Arial"/>
              </a:rPr>
              <a:t>Multi-Level</a:t>
            </a:r>
            <a:r>
              <a:rPr sz="2070" i="1" spc="26" dirty="0">
                <a:latin typeface="Arial"/>
                <a:cs typeface="Arial"/>
              </a:rPr>
              <a:t> </a:t>
            </a:r>
            <a:r>
              <a:rPr sz="2070" i="1" spc="-10" dirty="0">
                <a:latin typeface="Arial"/>
                <a:cs typeface="Arial"/>
              </a:rPr>
              <a:t>Experimental</a:t>
            </a:r>
            <a:r>
              <a:rPr sz="2070" i="1" spc="21" dirty="0">
                <a:latin typeface="Arial"/>
                <a:cs typeface="Arial"/>
              </a:rPr>
              <a:t> </a:t>
            </a:r>
            <a:r>
              <a:rPr sz="2070" i="1" spc="-16" dirty="0">
                <a:latin typeface="Arial"/>
                <a:cs typeface="Arial"/>
              </a:rPr>
              <a:t>Design</a:t>
            </a:r>
            <a:r>
              <a:rPr sz="2070" i="1" spc="26" dirty="0">
                <a:latin typeface="Arial"/>
                <a:cs typeface="Arial"/>
              </a:rPr>
              <a:t> </a:t>
            </a:r>
            <a:r>
              <a:rPr sz="2070" i="1" spc="-10" dirty="0">
                <a:latin typeface="Arial"/>
                <a:cs typeface="Arial"/>
              </a:rPr>
              <a:t>to</a:t>
            </a:r>
            <a:r>
              <a:rPr sz="2070" i="1" spc="26" dirty="0">
                <a:latin typeface="Arial"/>
                <a:cs typeface="Arial"/>
              </a:rPr>
              <a:t> </a:t>
            </a:r>
            <a:r>
              <a:rPr sz="2070" i="1" spc="-16" dirty="0">
                <a:latin typeface="Arial"/>
                <a:cs typeface="Arial"/>
              </a:rPr>
              <a:t>Setup</a:t>
            </a:r>
            <a:r>
              <a:rPr sz="2070" i="1" spc="26" dirty="0">
                <a:latin typeface="Arial"/>
                <a:cs typeface="Arial"/>
              </a:rPr>
              <a:t> </a:t>
            </a:r>
            <a:r>
              <a:rPr sz="2070" i="1" spc="-10" dirty="0">
                <a:latin typeface="Arial"/>
                <a:cs typeface="Arial"/>
              </a:rPr>
              <a:t>the</a:t>
            </a:r>
            <a:r>
              <a:rPr sz="2070" i="1" spc="26" dirty="0">
                <a:latin typeface="Arial"/>
                <a:cs typeface="Arial"/>
              </a:rPr>
              <a:t> </a:t>
            </a:r>
            <a:r>
              <a:rPr sz="2070" i="1" spc="-16" dirty="0">
                <a:latin typeface="Arial"/>
                <a:cs typeface="Arial"/>
              </a:rPr>
              <a:t>Experiments</a:t>
            </a:r>
            <a:r>
              <a:rPr sz="2070" i="1" spc="26" dirty="0">
                <a:latin typeface="Arial"/>
                <a:cs typeface="Arial"/>
              </a:rPr>
              <a:t> </a:t>
            </a:r>
            <a:r>
              <a:rPr sz="2070" spc="-10" dirty="0">
                <a:latin typeface="Arial"/>
                <a:cs typeface="Arial"/>
              </a:rPr>
              <a:t>section, do</a:t>
            </a:r>
            <a:r>
              <a:rPr sz="2070" spc="83" dirty="0">
                <a:latin typeface="Arial"/>
                <a:cs typeface="Arial"/>
              </a:rPr>
              <a:t> </a:t>
            </a:r>
            <a:r>
              <a:rPr sz="2070" spc="-10" dirty="0">
                <a:latin typeface="Arial"/>
                <a:cs typeface="Arial"/>
              </a:rPr>
              <a:t>the</a:t>
            </a:r>
            <a:r>
              <a:rPr sz="2070" spc="83" dirty="0">
                <a:latin typeface="Arial"/>
                <a:cs typeface="Arial"/>
              </a:rPr>
              <a:t> </a:t>
            </a:r>
            <a:r>
              <a:rPr sz="2070" spc="-10" dirty="0">
                <a:latin typeface="Arial"/>
                <a:cs typeface="Arial"/>
              </a:rPr>
              <a:t>following</a:t>
            </a:r>
            <a:r>
              <a:rPr sz="2070" spc="83"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569"/>
              </a:spcBef>
              <a:buFont typeface="Arial"/>
              <a:buChar char="•"/>
              <a:tabLst>
                <a:tab pos="536901" algn="l"/>
              </a:tabLst>
            </a:pPr>
            <a:r>
              <a:rPr sz="2070" spc="-16" dirty="0">
                <a:latin typeface="Arial"/>
                <a:cs typeface="Arial"/>
              </a:rPr>
              <a:t>Using</a:t>
            </a:r>
            <a:r>
              <a:rPr sz="2070" spc="57" dirty="0">
                <a:latin typeface="Arial"/>
                <a:cs typeface="Arial"/>
              </a:rPr>
              <a:t> </a:t>
            </a:r>
            <a:r>
              <a:rPr sz="2070" spc="-10" dirty="0">
                <a:latin typeface="Arial"/>
                <a:cs typeface="Arial"/>
              </a:rPr>
              <a:t>Multi-Level</a:t>
            </a:r>
            <a:r>
              <a:rPr sz="2070" spc="57" dirty="0">
                <a:latin typeface="Arial"/>
                <a:cs typeface="Arial"/>
              </a:rPr>
              <a:t> </a:t>
            </a:r>
            <a:r>
              <a:rPr sz="2070" spc="-10" dirty="0">
                <a:latin typeface="Arial"/>
                <a:cs typeface="Arial"/>
              </a:rPr>
              <a:t>Experimental</a:t>
            </a:r>
            <a:r>
              <a:rPr sz="2070" spc="57" dirty="0">
                <a:latin typeface="Arial"/>
                <a:cs typeface="Arial"/>
              </a:rPr>
              <a:t> </a:t>
            </a:r>
            <a:r>
              <a:rPr sz="2070" spc="-16" dirty="0">
                <a:latin typeface="Arial"/>
                <a:cs typeface="Arial"/>
              </a:rPr>
              <a:t>Design</a:t>
            </a:r>
            <a:endParaRPr sz="2070" dirty="0">
              <a:latin typeface="Arial"/>
              <a:cs typeface="Aria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325" y="1967100"/>
            <a:ext cx="8287000" cy="3271345"/>
          </a:xfrm>
          <a:prstGeom prst="rect">
            <a:avLst/>
          </a:prstGeom>
        </p:spPr>
        <p:txBody>
          <a:bodyPr vert="horz" wrap="square" lIns="0" tIns="0" rIns="0" bIns="0" rtlCol="0">
            <a:spAutoFit/>
          </a:bodyPr>
          <a:lstStyle/>
          <a:p>
            <a:pPr algn="ctr">
              <a:tabLst>
                <a:tab pos="2185062" algn="l"/>
              </a:tabLst>
            </a:pPr>
            <a:r>
              <a:rPr sz="4088" b="1" dirty="0">
                <a:latin typeface="Arial"/>
                <a:cs typeface="Arial"/>
              </a:rPr>
              <a:t>Lesson	2</a:t>
            </a:r>
            <a:r>
              <a:rPr lang="en-US" sz="4088" b="1" dirty="0">
                <a:latin typeface="Arial"/>
                <a:cs typeface="Arial"/>
              </a:rPr>
              <a:t>1</a:t>
            </a:r>
            <a:endParaRPr sz="4088" dirty="0">
              <a:latin typeface="Arial"/>
              <a:cs typeface="Arial"/>
            </a:endParaRPr>
          </a:p>
          <a:p>
            <a:pPr marL="12486" marR="6572" algn="ctr">
              <a:lnSpc>
                <a:spcPct val="105100"/>
              </a:lnSpc>
            </a:pPr>
            <a:r>
              <a:rPr sz="4088" b="1" dirty="0">
                <a:latin typeface="Arial"/>
                <a:cs typeface="Arial"/>
              </a:rPr>
              <a:t>Using</a:t>
            </a:r>
            <a:r>
              <a:rPr sz="4088" b="1" spc="445" dirty="0">
                <a:latin typeface="Arial"/>
                <a:cs typeface="Arial"/>
              </a:rPr>
              <a:t> </a:t>
            </a:r>
            <a:r>
              <a:rPr sz="4088" b="1" spc="-305" dirty="0">
                <a:latin typeface="Arial"/>
                <a:cs typeface="Arial"/>
              </a:rPr>
              <a:t>T</a:t>
            </a:r>
            <a:r>
              <a:rPr sz="4088" b="1" dirty="0">
                <a:latin typeface="Arial"/>
                <a:cs typeface="Arial"/>
              </a:rPr>
              <a:t>wo-Level</a:t>
            </a:r>
            <a:r>
              <a:rPr sz="4088" b="1" spc="445" dirty="0">
                <a:latin typeface="Arial"/>
                <a:cs typeface="Arial"/>
              </a:rPr>
              <a:t> </a:t>
            </a:r>
            <a:r>
              <a:rPr sz="4088" b="1" dirty="0">
                <a:latin typeface="Arial"/>
                <a:cs typeface="Arial"/>
              </a:rPr>
              <a:t>Experimental Design,</a:t>
            </a:r>
            <a:r>
              <a:rPr sz="4088" b="1" spc="378" dirty="0">
                <a:latin typeface="Arial"/>
                <a:cs typeface="Arial"/>
              </a:rPr>
              <a:t> </a:t>
            </a:r>
            <a:r>
              <a:rPr sz="4088" b="1" dirty="0">
                <a:latin typeface="Arial"/>
                <a:cs typeface="Arial"/>
              </a:rPr>
              <a:t>Analysis</a:t>
            </a:r>
            <a:r>
              <a:rPr sz="4088" b="1" spc="300" dirty="0">
                <a:latin typeface="Arial"/>
                <a:cs typeface="Arial"/>
              </a:rPr>
              <a:t> </a:t>
            </a:r>
            <a:r>
              <a:rPr sz="4088" b="1" dirty="0">
                <a:latin typeface="Arial"/>
                <a:cs typeface="Arial"/>
              </a:rPr>
              <a:t>of</a:t>
            </a:r>
            <a:r>
              <a:rPr sz="4088" b="1" spc="300" dirty="0">
                <a:latin typeface="Arial"/>
                <a:cs typeface="Arial"/>
              </a:rPr>
              <a:t> </a:t>
            </a:r>
            <a:r>
              <a:rPr sz="4088" b="1" dirty="0">
                <a:latin typeface="Arial"/>
                <a:cs typeface="Arial"/>
              </a:rPr>
              <a:t>Factors,</a:t>
            </a:r>
            <a:r>
              <a:rPr sz="4088" b="1" spc="378" dirty="0">
                <a:latin typeface="Arial"/>
                <a:cs typeface="Arial"/>
              </a:rPr>
              <a:t> </a:t>
            </a:r>
            <a:r>
              <a:rPr sz="4088" b="1" dirty="0">
                <a:latin typeface="Arial"/>
                <a:cs typeface="Arial"/>
              </a:rPr>
              <a:t>and Factorial</a:t>
            </a:r>
            <a:r>
              <a:rPr sz="4088" b="1" spc="124" dirty="0">
                <a:latin typeface="Arial"/>
                <a:cs typeface="Arial"/>
              </a:rPr>
              <a:t> </a:t>
            </a:r>
            <a:r>
              <a:rPr sz="4088" b="1" dirty="0" smtClean="0">
                <a:latin typeface="Arial"/>
                <a:cs typeface="Arial"/>
              </a:rPr>
              <a:t>Regression</a:t>
            </a:r>
            <a:endParaRPr lang="en-US" sz="4088" b="1" dirty="0" smtClean="0">
              <a:latin typeface="Arial"/>
              <a:cs typeface="Arial"/>
            </a:endParaRPr>
          </a:p>
          <a:p>
            <a:pPr marL="12486" marR="6572" algn="ctr">
              <a:lnSpc>
                <a:spcPct val="105100"/>
              </a:lnSpc>
            </a:pPr>
            <a:r>
              <a:rPr lang="de-DE" sz="4088" b="1" dirty="0">
                <a:solidFill>
                  <a:srgbClr val="009999"/>
                </a:solidFill>
                <a:cs typeface="Arial"/>
              </a:rPr>
              <a:t>(Optional</a:t>
            </a:r>
            <a:r>
              <a:rPr lang="de-DE" sz="4088" b="1" dirty="0" smtClean="0">
                <a:solidFill>
                  <a:srgbClr val="009999"/>
                </a:solidFill>
                <a:cs typeface="Arial"/>
              </a:rPr>
              <a:t>)</a:t>
            </a:r>
            <a:endParaRPr lang="de-DE" sz="4088" dirty="0">
              <a:solidFill>
                <a:srgbClr val="009999"/>
              </a:solidFill>
              <a:cs typeface="Aria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8" y="698500"/>
            <a:ext cx="7629701" cy="4893612"/>
          </a:xfrm>
          <a:prstGeom prst="rect">
            <a:avLst/>
          </a:prstGeom>
        </p:spPr>
        <p:txBody>
          <a:bodyPr vert="horz" wrap="square" lIns="0" tIns="0" rIns="0" bIns="0" rtlCol="0">
            <a:spAutoFit/>
          </a:bodyPr>
          <a:lstStyle/>
          <a:p>
            <a:pPr marL="13143" marR="6572">
              <a:lnSpc>
                <a:spcPts val="2266"/>
              </a:lnSpc>
            </a:pPr>
            <a:r>
              <a:rPr sz="2070" b="1" spc="-16" dirty="0">
                <a:latin typeface="Arial"/>
                <a:cs typeface="Arial"/>
              </a:rPr>
              <a:t>Using</a:t>
            </a:r>
            <a:r>
              <a:rPr sz="2070" b="1" spc="41" dirty="0">
                <a:latin typeface="Arial"/>
                <a:cs typeface="Arial"/>
              </a:rPr>
              <a:t> </a:t>
            </a:r>
            <a:r>
              <a:rPr sz="2070" b="1" spc="-171" dirty="0">
                <a:latin typeface="Arial"/>
                <a:cs typeface="Arial"/>
              </a:rPr>
              <a:t>T</a:t>
            </a:r>
            <a:r>
              <a:rPr sz="2070" b="1" spc="-16" dirty="0">
                <a:latin typeface="Arial"/>
                <a:cs typeface="Arial"/>
              </a:rPr>
              <a:t>wo-Level</a:t>
            </a:r>
            <a:r>
              <a:rPr sz="2070" b="1" spc="41" dirty="0">
                <a:latin typeface="Arial"/>
                <a:cs typeface="Arial"/>
              </a:rPr>
              <a:t> </a:t>
            </a:r>
            <a:r>
              <a:rPr sz="2070" b="1" spc="-16" dirty="0">
                <a:latin typeface="Arial"/>
                <a:cs typeface="Arial"/>
              </a:rPr>
              <a:t>Experimental</a:t>
            </a:r>
            <a:r>
              <a:rPr sz="2070" b="1" spc="41" dirty="0">
                <a:latin typeface="Arial"/>
                <a:cs typeface="Arial"/>
              </a:rPr>
              <a:t> </a:t>
            </a:r>
            <a:r>
              <a:rPr sz="2070" b="1" spc="-16" dirty="0">
                <a:latin typeface="Arial"/>
                <a:cs typeface="Arial"/>
              </a:rPr>
              <a:t>Design,</a:t>
            </a:r>
            <a:r>
              <a:rPr sz="2070" b="1" spc="52" dirty="0">
                <a:latin typeface="Arial"/>
                <a:cs typeface="Arial"/>
              </a:rPr>
              <a:t> </a:t>
            </a:r>
            <a:r>
              <a:rPr sz="2070" b="1" spc="-16" dirty="0">
                <a:latin typeface="Arial"/>
                <a:cs typeface="Arial"/>
              </a:rPr>
              <a:t>Analysis</a:t>
            </a:r>
            <a:r>
              <a:rPr sz="2070" b="1" spc="41" dirty="0">
                <a:latin typeface="Arial"/>
                <a:cs typeface="Arial"/>
              </a:rPr>
              <a:t> </a:t>
            </a:r>
            <a:r>
              <a:rPr sz="2070" b="1" spc="-10" dirty="0">
                <a:latin typeface="Arial"/>
                <a:cs typeface="Arial"/>
              </a:rPr>
              <a:t>of</a:t>
            </a:r>
            <a:r>
              <a:rPr sz="2070" b="1" spc="41" dirty="0">
                <a:latin typeface="Arial"/>
                <a:cs typeface="Arial"/>
              </a:rPr>
              <a:t> </a:t>
            </a:r>
            <a:r>
              <a:rPr sz="2070" b="1" spc="-10" dirty="0">
                <a:latin typeface="Arial"/>
                <a:cs typeface="Arial"/>
              </a:rPr>
              <a:t>Factors,</a:t>
            </a:r>
            <a:r>
              <a:rPr sz="2070" b="1" spc="52" dirty="0">
                <a:latin typeface="Arial"/>
                <a:cs typeface="Arial"/>
              </a:rPr>
              <a:t> </a:t>
            </a:r>
            <a:r>
              <a:rPr sz="2070" b="1" spc="-16" dirty="0">
                <a:latin typeface="Arial"/>
                <a:cs typeface="Arial"/>
              </a:rPr>
              <a:t>and</a:t>
            </a:r>
            <a:r>
              <a:rPr sz="2070" b="1" spc="41" dirty="0">
                <a:latin typeface="Arial"/>
                <a:cs typeface="Arial"/>
              </a:rPr>
              <a:t> </a:t>
            </a:r>
            <a:r>
              <a:rPr sz="2070" b="1" spc="-10" dirty="0">
                <a:latin typeface="Arial"/>
                <a:cs typeface="Arial"/>
              </a:rPr>
              <a:t>Factorial</a:t>
            </a:r>
            <a:r>
              <a:rPr sz="2070" b="1" spc="-16" dirty="0">
                <a:latin typeface="Arial"/>
                <a:cs typeface="Arial"/>
              </a:rPr>
              <a:t> Regression</a:t>
            </a:r>
            <a:endParaRPr sz="2070" dirty="0">
              <a:latin typeface="Arial"/>
              <a:cs typeface="Arial"/>
            </a:endParaRPr>
          </a:p>
          <a:p>
            <a:pPr>
              <a:lnSpc>
                <a:spcPts val="1345"/>
              </a:lnSpc>
              <a:spcBef>
                <a:spcPts val="41"/>
              </a:spcBef>
            </a:pPr>
            <a:endParaRPr sz="1345" dirty="0"/>
          </a:p>
          <a:p>
            <a:pPr>
              <a:lnSpc>
                <a:spcPts val="2070"/>
              </a:lnSpc>
            </a:pPr>
            <a:endParaRPr sz="2070" dirty="0"/>
          </a:p>
          <a:p>
            <a:pPr marL="13143"/>
            <a:r>
              <a:rPr sz="2070" b="1" spc="-16" dirty="0">
                <a:solidFill>
                  <a:srgbClr val="0066FF"/>
                </a:solidFill>
                <a:latin typeface="Arial"/>
                <a:cs typeface="Arial"/>
              </a:rPr>
              <a:t>Purpose</a:t>
            </a:r>
            <a:endParaRPr sz="2070" dirty="0">
              <a:latin typeface="Arial"/>
              <a:cs typeface="Arial"/>
            </a:endParaRPr>
          </a:p>
          <a:p>
            <a:pPr marL="13143">
              <a:spcBef>
                <a:spcPts val="776"/>
              </a:spcBef>
            </a:pPr>
            <a:r>
              <a:rPr sz="2070" spc="-10" dirty="0">
                <a:latin typeface="Arial"/>
                <a:cs typeface="Arial"/>
              </a:rPr>
              <a:t>In</a:t>
            </a:r>
            <a:r>
              <a:rPr sz="2070" spc="31" dirty="0">
                <a:latin typeface="Arial"/>
                <a:cs typeface="Arial"/>
              </a:rPr>
              <a:t> </a:t>
            </a:r>
            <a:r>
              <a:rPr sz="2070" spc="-10" dirty="0">
                <a:latin typeface="Arial"/>
                <a:cs typeface="Arial"/>
              </a:rPr>
              <a:t>this</a:t>
            </a:r>
            <a:r>
              <a:rPr sz="2070" spc="3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you</a:t>
            </a:r>
            <a:r>
              <a:rPr sz="2070" spc="31" dirty="0">
                <a:latin typeface="Arial"/>
                <a:cs typeface="Arial"/>
              </a:rPr>
              <a:t> </a:t>
            </a:r>
            <a:r>
              <a:rPr sz="2070" spc="-10" dirty="0">
                <a:latin typeface="Arial"/>
                <a:cs typeface="Arial"/>
              </a:rPr>
              <a:t>learn</a:t>
            </a:r>
            <a:r>
              <a:rPr sz="2070" spc="31" dirty="0">
                <a:latin typeface="Arial"/>
                <a:cs typeface="Arial"/>
              </a:rPr>
              <a:t> </a:t>
            </a:r>
            <a:r>
              <a:rPr sz="2070" spc="-16" dirty="0">
                <a:latin typeface="Arial"/>
                <a:cs typeface="Arial"/>
              </a:rPr>
              <a:t>more</a:t>
            </a:r>
            <a:r>
              <a:rPr sz="2070" spc="31" dirty="0">
                <a:latin typeface="Arial"/>
                <a:cs typeface="Arial"/>
              </a:rPr>
              <a:t> </a:t>
            </a:r>
            <a:r>
              <a:rPr sz="2070" spc="-10" dirty="0">
                <a:latin typeface="Arial"/>
                <a:cs typeface="Arial"/>
              </a:rPr>
              <a:t>about</a:t>
            </a:r>
            <a:r>
              <a:rPr sz="2070" spc="31" dirty="0">
                <a:latin typeface="Arial"/>
                <a:cs typeface="Arial"/>
              </a:rPr>
              <a:t> </a:t>
            </a:r>
            <a:r>
              <a:rPr sz="2070" spc="-10" dirty="0">
                <a:latin typeface="Arial"/>
                <a:cs typeface="Arial"/>
              </a:rPr>
              <a:t>experimental</a:t>
            </a:r>
            <a:r>
              <a:rPr sz="2070" spc="31" dirty="0">
                <a:latin typeface="Arial"/>
                <a:cs typeface="Arial"/>
              </a:rPr>
              <a:t> </a:t>
            </a:r>
            <a:r>
              <a:rPr sz="2070" spc="-10" dirty="0">
                <a:latin typeface="Arial"/>
                <a:cs typeface="Arial"/>
              </a:rPr>
              <a:t>design.</a:t>
            </a:r>
            <a:endParaRPr sz="2070" dirty="0">
              <a:latin typeface="Arial"/>
              <a:cs typeface="Arial"/>
            </a:endParaRPr>
          </a:p>
          <a:p>
            <a:pPr marL="13143">
              <a:spcBef>
                <a:spcPts val="1563"/>
              </a:spcBef>
            </a:pPr>
            <a:r>
              <a:rPr sz="2070" b="1" spc="-16" dirty="0">
                <a:solidFill>
                  <a:srgbClr val="0066FF"/>
                </a:solidFill>
                <a:latin typeface="Arial"/>
                <a:cs typeface="Arial"/>
              </a:rPr>
              <a:t>Objectives</a:t>
            </a:r>
            <a:endParaRPr sz="2070" dirty="0">
              <a:latin typeface="Arial"/>
              <a:cs typeface="Arial"/>
            </a:endParaRPr>
          </a:p>
          <a:p>
            <a:pPr marL="13143">
              <a:spcBef>
                <a:spcPts val="776"/>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569"/>
              </a:spcBef>
              <a:buFont typeface="Arial"/>
              <a:buChar char="•"/>
              <a:tabLst>
                <a:tab pos="536901" algn="l"/>
              </a:tabLst>
            </a:pPr>
            <a:r>
              <a:rPr sz="2070" spc="-16" dirty="0">
                <a:latin typeface="Arial"/>
                <a:cs typeface="Arial"/>
              </a:rPr>
              <a:t>Use</a:t>
            </a:r>
            <a:r>
              <a:rPr sz="2070" spc="62" dirty="0">
                <a:latin typeface="Arial"/>
                <a:cs typeface="Arial"/>
              </a:rPr>
              <a:t> </a:t>
            </a:r>
            <a:r>
              <a:rPr sz="2070" spc="-10" dirty="0">
                <a:latin typeface="Arial"/>
                <a:cs typeface="Arial"/>
              </a:rPr>
              <a:t>two-level</a:t>
            </a:r>
            <a:r>
              <a:rPr sz="2070" spc="62" dirty="0">
                <a:latin typeface="Arial"/>
                <a:cs typeface="Arial"/>
              </a:rPr>
              <a:t> </a:t>
            </a:r>
            <a:r>
              <a:rPr sz="2070" spc="-10" dirty="0">
                <a:latin typeface="Arial"/>
                <a:cs typeface="Arial"/>
              </a:rPr>
              <a:t>experimental</a:t>
            </a:r>
            <a:r>
              <a:rPr sz="2070" spc="62" dirty="0">
                <a:latin typeface="Arial"/>
                <a:cs typeface="Arial"/>
              </a:rPr>
              <a:t> </a:t>
            </a:r>
            <a:r>
              <a:rPr sz="2070" spc="-10" dirty="0">
                <a:latin typeface="Arial"/>
                <a:cs typeface="Arial"/>
              </a:rPr>
              <a:t>design.</a:t>
            </a:r>
            <a:endParaRPr sz="2070" dirty="0">
              <a:latin typeface="Arial"/>
              <a:cs typeface="Arial"/>
            </a:endParaRPr>
          </a:p>
          <a:p>
            <a:pPr>
              <a:lnSpc>
                <a:spcPts val="2173"/>
              </a:lnSpc>
              <a:spcBef>
                <a:spcPts val="9"/>
              </a:spcBef>
              <a:buFont typeface="Arial"/>
              <a:buChar char="•"/>
            </a:pPr>
            <a:endParaRPr sz="2173" dirty="0"/>
          </a:p>
          <a:p>
            <a:pPr marL="536901" indent="-523758">
              <a:buFont typeface="Arial"/>
              <a:buChar char="•"/>
              <a:tabLst>
                <a:tab pos="536901" algn="l"/>
              </a:tabLst>
            </a:pPr>
            <a:r>
              <a:rPr sz="2070" spc="-16" dirty="0">
                <a:latin typeface="Arial"/>
                <a:cs typeface="Arial"/>
              </a:rPr>
              <a:t>Use</a:t>
            </a:r>
            <a:r>
              <a:rPr sz="2070" spc="83" dirty="0">
                <a:latin typeface="Arial"/>
                <a:cs typeface="Arial"/>
              </a:rPr>
              <a:t> </a:t>
            </a:r>
            <a:r>
              <a:rPr sz="2070" spc="-10" dirty="0">
                <a:latin typeface="Arial"/>
                <a:cs typeface="Arial"/>
              </a:rPr>
              <a:t>regression</a:t>
            </a:r>
            <a:r>
              <a:rPr sz="2070" spc="83" dirty="0">
                <a:latin typeface="Arial"/>
                <a:cs typeface="Arial"/>
              </a:rPr>
              <a:t> </a:t>
            </a:r>
            <a:r>
              <a:rPr sz="2070" spc="-10" dirty="0">
                <a:latin typeface="Arial"/>
                <a:cs typeface="Arial"/>
              </a:rPr>
              <a:t>analysis.</a:t>
            </a:r>
            <a:endParaRPr sz="2070" dirty="0">
              <a:latin typeface="Arial"/>
              <a:cs typeface="Arial"/>
            </a:endParaRPr>
          </a:p>
          <a:p>
            <a:pPr>
              <a:lnSpc>
                <a:spcPts val="2173"/>
              </a:lnSpc>
              <a:spcBef>
                <a:spcPts val="9"/>
              </a:spcBef>
            </a:pPr>
            <a:endParaRPr sz="2173" dirty="0"/>
          </a:p>
          <a:p>
            <a:pPr marL="13143"/>
            <a:r>
              <a:rPr sz="2070" b="1" spc="-16" dirty="0">
                <a:solidFill>
                  <a:srgbClr val="0066FF"/>
                </a:solidFill>
                <a:latin typeface="Arial"/>
                <a:cs typeface="Arial"/>
              </a:rPr>
              <a:t>Help</a:t>
            </a:r>
            <a:r>
              <a:rPr sz="2070" b="1" spc="103" dirty="0">
                <a:solidFill>
                  <a:srgbClr val="0066FF"/>
                </a:solidFill>
                <a:latin typeface="Arial"/>
                <a:cs typeface="Arial"/>
              </a:rPr>
              <a:t> </a:t>
            </a:r>
            <a:r>
              <a:rPr sz="2070" b="1" spc="-10" dirty="0">
                <a:solidFill>
                  <a:srgbClr val="0066FF"/>
                </a:solidFill>
                <a:latin typeface="Arial"/>
                <a:cs typeface="Arial"/>
              </a:rPr>
              <a:t>topics</a:t>
            </a:r>
            <a:endParaRPr sz="2070" dirty="0">
              <a:latin typeface="Arial"/>
              <a:cs typeface="Arial"/>
            </a:endParaRPr>
          </a:p>
          <a:p>
            <a:pPr marL="13143">
              <a:spcBef>
                <a:spcPts val="776"/>
              </a:spcBef>
            </a:pPr>
            <a:r>
              <a:rPr sz="2070" spc="-10" dirty="0">
                <a:latin typeface="Arial"/>
                <a:cs typeface="Arial"/>
              </a:rPr>
              <a:t>Additional</a:t>
            </a:r>
            <a:r>
              <a:rPr sz="2070" spc="41" dirty="0">
                <a:latin typeface="Arial"/>
                <a:cs typeface="Arial"/>
              </a:rPr>
              <a:t> </a:t>
            </a:r>
            <a:r>
              <a:rPr sz="2070" spc="-10" dirty="0">
                <a:latin typeface="Arial"/>
                <a:cs typeface="Arial"/>
              </a:rPr>
              <a:t>information</a:t>
            </a:r>
            <a:r>
              <a:rPr sz="2070" spc="41" dirty="0">
                <a:latin typeface="Arial"/>
                <a:cs typeface="Arial"/>
              </a:rPr>
              <a:t> </a:t>
            </a:r>
            <a:r>
              <a:rPr sz="2070" spc="-10" dirty="0">
                <a:latin typeface="Arial"/>
                <a:cs typeface="Arial"/>
              </a:rPr>
              <a:t>for</a:t>
            </a:r>
            <a:r>
              <a:rPr sz="2070" spc="41" dirty="0">
                <a:latin typeface="Arial"/>
                <a:cs typeface="Arial"/>
              </a:rPr>
              <a:t> </a:t>
            </a:r>
            <a:r>
              <a:rPr sz="2070" spc="-10" dirty="0">
                <a:latin typeface="Arial"/>
                <a:cs typeface="Arial"/>
              </a:rPr>
              <a:t>this</a:t>
            </a:r>
            <a:r>
              <a:rPr sz="2070" spc="41" dirty="0">
                <a:latin typeface="Arial"/>
                <a:cs typeface="Arial"/>
              </a:rPr>
              <a:t> </a:t>
            </a:r>
            <a:r>
              <a:rPr sz="2070" spc="-10" dirty="0">
                <a:latin typeface="Arial"/>
                <a:cs typeface="Arial"/>
              </a:rPr>
              <a:t>lesson</a:t>
            </a:r>
            <a:r>
              <a:rPr sz="2070" spc="41" dirty="0">
                <a:latin typeface="Arial"/>
                <a:cs typeface="Arial"/>
              </a:rPr>
              <a:t> </a:t>
            </a:r>
            <a:r>
              <a:rPr sz="2070" spc="-16" dirty="0">
                <a:latin typeface="Arial"/>
                <a:cs typeface="Arial"/>
              </a:rPr>
              <a:t>can</a:t>
            </a:r>
            <a:r>
              <a:rPr sz="2070" spc="41" dirty="0">
                <a:latin typeface="Arial"/>
                <a:cs typeface="Arial"/>
              </a:rPr>
              <a:t> </a:t>
            </a:r>
            <a:r>
              <a:rPr sz="2070" spc="-16" dirty="0">
                <a:latin typeface="Arial"/>
                <a:cs typeface="Arial"/>
              </a:rPr>
              <a:t>be</a:t>
            </a:r>
            <a:r>
              <a:rPr sz="2070" spc="41" dirty="0">
                <a:latin typeface="Arial"/>
                <a:cs typeface="Arial"/>
              </a:rPr>
              <a:t> </a:t>
            </a:r>
            <a:r>
              <a:rPr sz="2070" spc="-10" dirty="0">
                <a:latin typeface="Arial"/>
                <a:cs typeface="Arial"/>
              </a:rPr>
              <a:t>found</a:t>
            </a:r>
            <a:r>
              <a:rPr sz="2070" spc="41" dirty="0">
                <a:latin typeface="Arial"/>
                <a:cs typeface="Arial"/>
              </a:rPr>
              <a:t> </a:t>
            </a:r>
            <a:r>
              <a:rPr sz="2070" spc="-10" dirty="0">
                <a:latin typeface="Arial"/>
                <a:cs typeface="Arial"/>
              </a:rPr>
              <a:t>in:</a:t>
            </a:r>
            <a:endParaRPr sz="2070" dirty="0">
              <a:latin typeface="Arial"/>
              <a:cs typeface="Arial"/>
            </a:endParaRPr>
          </a:p>
        </p:txBody>
      </p:sp>
      <p:sp>
        <p:nvSpPr>
          <p:cNvPr id="3" name="object 3"/>
          <p:cNvSpPr txBox="1"/>
          <p:nvPr/>
        </p:nvSpPr>
        <p:spPr>
          <a:xfrm>
            <a:off x="540371" y="5575300"/>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4" name="object 4"/>
          <p:cNvSpPr txBox="1"/>
          <p:nvPr/>
        </p:nvSpPr>
        <p:spPr>
          <a:xfrm>
            <a:off x="1064153" y="5607897"/>
            <a:ext cx="8889631" cy="915761"/>
          </a:xfrm>
          <a:prstGeom prst="rect">
            <a:avLst/>
          </a:prstGeom>
        </p:spPr>
        <p:txBody>
          <a:bodyPr vert="horz" wrap="square" lIns="0" tIns="0" rIns="0" bIns="0" rtlCol="0">
            <a:spAutoFit/>
          </a:bodyPr>
          <a:lstStyle/>
          <a:p>
            <a:pPr marL="13143" marR="6572" indent="74259">
              <a:lnSpc>
                <a:spcPts val="2266"/>
              </a:lnSpc>
            </a:pPr>
            <a:r>
              <a:rPr sz="2070" i="1" spc="-16" dirty="0">
                <a:latin typeface="Arial"/>
                <a:cs typeface="Arial"/>
              </a:rPr>
              <a:t>Reference</a:t>
            </a:r>
            <a:r>
              <a:rPr sz="2070" i="1" spc="5" dirty="0">
                <a:latin typeface="Arial"/>
                <a:cs typeface="Arial"/>
              </a:rPr>
              <a:t> </a:t>
            </a:r>
            <a:r>
              <a:rPr sz="2070" i="1" spc="-16" dirty="0">
                <a:latin typeface="Arial"/>
                <a:cs typeface="Arial"/>
              </a:rPr>
              <a:t>Help</a:t>
            </a:r>
            <a:r>
              <a:rPr sz="2070" i="1" spc="5" dirty="0">
                <a:latin typeface="Arial"/>
                <a:cs typeface="Arial"/>
              </a:rPr>
              <a:t> </a:t>
            </a:r>
            <a:r>
              <a:rPr sz="2070" i="1" spc="-16" dirty="0">
                <a:latin typeface="Arial"/>
                <a:cs typeface="Arial"/>
              </a:rPr>
              <a:t>&gt;</a:t>
            </a:r>
            <a:r>
              <a:rPr sz="2070" i="1" spc="5" dirty="0">
                <a:latin typeface="Arial"/>
                <a:cs typeface="Arial"/>
              </a:rPr>
              <a:t> </a:t>
            </a:r>
            <a:r>
              <a:rPr sz="2070" i="1" spc="-207" dirty="0">
                <a:latin typeface="Arial"/>
                <a:cs typeface="Arial"/>
              </a:rPr>
              <a:t>T</a:t>
            </a:r>
            <a:r>
              <a:rPr sz="2070" i="1" spc="-10" dirty="0">
                <a:latin typeface="Arial"/>
                <a:cs typeface="Arial"/>
              </a:rPr>
              <a:t>ools</a:t>
            </a:r>
            <a:r>
              <a:rPr sz="2070" i="1" spc="5" dirty="0">
                <a:latin typeface="Arial"/>
                <a:cs typeface="Arial"/>
              </a:rPr>
              <a:t> </a:t>
            </a:r>
            <a:r>
              <a:rPr sz="2070" i="1" spc="-16" dirty="0">
                <a:latin typeface="Arial"/>
                <a:cs typeface="Arial"/>
              </a:rPr>
              <a:t>&gt;</a:t>
            </a:r>
            <a:r>
              <a:rPr sz="2070" i="1" spc="5" dirty="0">
                <a:latin typeface="Arial"/>
                <a:cs typeface="Arial"/>
              </a:rPr>
              <a:t> </a:t>
            </a:r>
            <a:r>
              <a:rPr sz="2070" i="1" spc="-16" dirty="0">
                <a:latin typeface="Arial"/>
                <a:cs typeface="Arial"/>
              </a:rPr>
              <a:t>ExperimentManager</a:t>
            </a:r>
            <a:r>
              <a:rPr sz="2070" i="1" spc="5" dirty="0">
                <a:latin typeface="Arial"/>
                <a:cs typeface="Arial"/>
              </a:rPr>
              <a:t> </a:t>
            </a:r>
            <a:r>
              <a:rPr sz="2070" i="1" spc="-16" dirty="0">
                <a:latin typeface="Arial"/>
                <a:cs typeface="Arial"/>
              </a:rPr>
              <a:t>&gt;</a:t>
            </a:r>
            <a:r>
              <a:rPr sz="2070" i="1" spc="5" dirty="0">
                <a:latin typeface="Arial"/>
                <a:cs typeface="Arial"/>
              </a:rPr>
              <a:t> </a:t>
            </a:r>
            <a:r>
              <a:rPr sz="2070" i="1" spc="-10" dirty="0">
                <a:latin typeface="Arial"/>
                <a:cs typeface="Arial"/>
              </a:rPr>
              <a:t>Controlling</a:t>
            </a:r>
            <a:r>
              <a:rPr sz="2070" i="1" spc="5" dirty="0">
                <a:latin typeface="Arial"/>
                <a:cs typeface="Arial"/>
              </a:rPr>
              <a:t> </a:t>
            </a:r>
            <a:r>
              <a:rPr sz="2070" i="1" spc="-10" dirty="0">
                <a:latin typeface="Arial"/>
                <a:cs typeface="Arial"/>
              </a:rPr>
              <a:t>the</a:t>
            </a:r>
            <a:r>
              <a:rPr sz="2070" i="1" spc="5" dirty="0">
                <a:latin typeface="Arial"/>
                <a:cs typeface="Arial"/>
              </a:rPr>
              <a:t> </a:t>
            </a:r>
            <a:r>
              <a:rPr sz="2070" i="1" spc="-16" dirty="0">
                <a:latin typeface="Arial"/>
                <a:cs typeface="Arial"/>
              </a:rPr>
              <a:t>Experiment Runs</a:t>
            </a:r>
            <a:r>
              <a:rPr sz="2070" i="1" spc="160" dirty="0">
                <a:latin typeface="Arial"/>
                <a:cs typeface="Arial"/>
              </a:rPr>
              <a:t> </a:t>
            </a:r>
            <a:r>
              <a:rPr sz="2070" i="1" spc="-16" dirty="0">
                <a:latin typeface="Arial"/>
                <a:cs typeface="Arial"/>
              </a:rPr>
              <a:t>&gt;</a:t>
            </a:r>
            <a:r>
              <a:rPr sz="2070" i="1" spc="160" dirty="0">
                <a:latin typeface="Arial"/>
                <a:cs typeface="Arial"/>
              </a:rPr>
              <a:t> </a:t>
            </a:r>
            <a:r>
              <a:rPr sz="2070" i="1" spc="-10" dirty="0">
                <a:latin typeface="Arial"/>
                <a:cs typeface="Arial"/>
              </a:rPr>
              <a:t>Automatically</a:t>
            </a:r>
            <a:r>
              <a:rPr sz="2070" i="1" spc="160" dirty="0">
                <a:latin typeface="Arial"/>
                <a:cs typeface="Arial"/>
              </a:rPr>
              <a:t> </a:t>
            </a:r>
            <a:r>
              <a:rPr sz="2070" i="1" spc="-10" dirty="0">
                <a:latin typeface="Arial"/>
                <a:cs typeface="Arial"/>
              </a:rPr>
              <a:t>Generating</a:t>
            </a:r>
            <a:r>
              <a:rPr sz="2070" i="1" spc="160" dirty="0">
                <a:latin typeface="Arial"/>
                <a:cs typeface="Arial"/>
              </a:rPr>
              <a:t> </a:t>
            </a:r>
            <a:r>
              <a:rPr sz="2070" i="1" spc="-16" dirty="0">
                <a:latin typeface="Arial"/>
                <a:cs typeface="Arial"/>
              </a:rPr>
              <a:t>Experiments</a:t>
            </a:r>
            <a:r>
              <a:rPr sz="2070" i="1" spc="160" dirty="0">
                <a:latin typeface="Arial"/>
                <a:cs typeface="Arial"/>
              </a:rPr>
              <a:t> </a:t>
            </a:r>
            <a:r>
              <a:rPr sz="2070" i="1" spc="-16" dirty="0">
                <a:latin typeface="Arial"/>
                <a:cs typeface="Arial"/>
              </a:rPr>
              <a:t>&gt;</a:t>
            </a:r>
            <a:r>
              <a:rPr sz="2070" i="1" spc="160" dirty="0">
                <a:latin typeface="Arial"/>
                <a:cs typeface="Arial"/>
              </a:rPr>
              <a:t> </a:t>
            </a:r>
            <a:r>
              <a:rPr sz="2070" i="1" spc="-16" dirty="0">
                <a:latin typeface="Arial"/>
                <a:cs typeface="Arial"/>
              </a:rPr>
              <a:t>Use</a:t>
            </a:r>
            <a:r>
              <a:rPr sz="2070" i="1" spc="160" dirty="0">
                <a:latin typeface="Arial"/>
                <a:cs typeface="Arial"/>
              </a:rPr>
              <a:t> </a:t>
            </a:r>
            <a:r>
              <a:rPr sz="2070" i="1" spc="-16" dirty="0">
                <a:latin typeface="Arial"/>
                <a:cs typeface="Arial"/>
              </a:rPr>
              <a:t>a</a:t>
            </a:r>
            <a:r>
              <a:rPr sz="2070" i="1" spc="160" dirty="0">
                <a:latin typeface="Arial"/>
                <a:cs typeface="Arial"/>
              </a:rPr>
              <a:t> </a:t>
            </a:r>
            <a:r>
              <a:rPr sz="2070" i="1" spc="-171" dirty="0">
                <a:latin typeface="Arial"/>
                <a:cs typeface="Arial"/>
              </a:rPr>
              <a:t>T</a:t>
            </a:r>
            <a:r>
              <a:rPr sz="2070" i="1" spc="-10" dirty="0">
                <a:latin typeface="Arial"/>
                <a:cs typeface="Arial"/>
              </a:rPr>
              <a:t>wo-level Experimental</a:t>
            </a:r>
            <a:r>
              <a:rPr sz="2070" i="1" spc="41" dirty="0">
                <a:latin typeface="Arial"/>
                <a:cs typeface="Arial"/>
              </a:rPr>
              <a:t> </a:t>
            </a:r>
            <a:r>
              <a:rPr sz="2070" i="1" spc="-16" dirty="0">
                <a:latin typeface="Arial"/>
                <a:cs typeface="Arial"/>
              </a:rPr>
              <a:t>Design</a:t>
            </a:r>
            <a:r>
              <a:rPr sz="2070" i="1" spc="41" dirty="0">
                <a:latin typeface="Arial"/>
                <a:cs typeface="Arial"/>
              </a:rPr>
              <a:t> </a:t>
            </a:r>
            <a:r>
              <a:rPr sz="2070" i="1" spc="-16" dirty="0">
                <a:latin typeface="Arial"/>
                <a:cs typeface="Arial"/>
              </a:rPr>
              <a:t>and</a:t>
            </a:r>
            <a:r>
              <a:rPr sz="2070" i="1" spc="41" dirty="0">
                <a:latin typeface="Arial"/>
                <a:cs typeface="Arial"/>
              </a:rPr>
              <a:t> </a:t>
            </a:r>
            <a:r>
              <a:rPr sz="2070" i="1" spc="-16" dirty="0">
                <a:latin typeface="Arial"/>
                <a:cs typeface="Arial"/>
              </a:rPr>
              <a:t>Use</a:t>
            </a:r>
            <a:r>
              <a:rPr sz="2070" i="1" spc="41" dirty="0">
                <a:latin typeface="Arial"/>
                <a:cs typeface="Arial"/>
              </a:rPr>
              <a:t> </a:t>
            </a:r>
            <a:r>
              <a:rPr sz="2070" i="1" spc="-10" dirty="0">
                <a:latin typeface="Arial"/>
                <a:cs typeface="Arial"/>
              </a:rPr>
              <a:t>Factorial</a:t>
            </a:r>
            <a:r>
              <a:rPr sz="2070" i="1" spc="41" dirty="0">
                <a:latin typeface="Arial"/>
                <a:cs typeface="Arial"/>
              </a:rPr>
              <a:t> </a:t>
            </a:r>
            <a:r>
              <a:rPr sz="2070" i="1" spc="-10" dirty="0">
                <a:latin typeface="Arial"/>
                <a:cs typeface="Arial"/>
              </a:rPr>
              <a:t>Analysis</a:t>
            </a:r>
            <a:endParaRPr sz="2070" dirty="0">
              <a:latin typeface="Arial"/>
              <a:cs typeface="Arial"/>
            </a:endParaRPr>
          </a:p>
        </p:txBody>
      </p:sp>
      <p:sp>
        <p:nvSpPr>
          <p:cNvPr id="5" name="object 5"/>
          <p:cNvSpPr txBox="1"/>
          <p:nvPr/>
        </p:nvSpPr>
        <p:spPr>
          <a:xfrm>
            <a:off x="540373" y="6744131"/>
            <a:ext cx="118292" cy="329674"/>
          </a:xfrm>
          <a:prstGeom prst="rect">
            <a:avLst/>
          </a:prstGeom>
        </p:spPr>
        <p:txBody>
          <a:bodyPr vert="horz" wrap="square" lIns="0" tIns="0" rIns="0" bIns="0" rtlCol="0">
            <a:spAutoFit/>
          </a:bodyPr>
          <a:lstStyle/>
          <a:p>
            <a:pPr marL="13143"/>
            <a:r>
              <a:rPr sz="2070" spc="-10" dirty="0">
                <a:latin typeface="Arial"/>
                <a:cs typeface="Arial"/>
              </a:rPr>
              <a:t>•</a:t>
            </a:r>
            <a:endParaRPr sz="2070" dirty="0">
              <a:latin typeface="Arial"/>
              <a:cs typeface="Arial"/>
            </a:endParaRPr>
          </a:p>
        </p:txBody>
      </p:sp>
      <p:sp>
        <p:nvSpPr>
          <p:cNvPr id="6" name="object 6"/>
          <p:cNvSpPr txBox="1"/>
          <p:nvPr/>
        </p:nvSpPr>
        <p:spPr>
          <a:xfrm>
            <a:off x="1139285" y="6744131"/>
            <a:ext cx="7619308" cy="318549"/>
          </a:xfrm>
          <a:prstGeom prst="rect">
            <a:avLst/>
          </a:prstGeom>
        </p:spPr>
        <p:txBody>
          <a:bodyPr vert="horz" wrap="square" lIns="0" tIns="0" rIns="0" bIns="0" rtlCol="0">
            <a:spAutoFit/>
          </a:bodyPr>
          <a:lstStyle/>
          <a:p>
            <a:pPr marL="13143"/>
            <a:r>
              <a:rPr sz="2070" i="1" spc="-10" dirty="0">
                <a:latin typeface="Arial"/>
                <a:cs typeface="Arial"/>
              </a:rPr>
              <a:t>Add-Ins</a:t>
            </a:r>
            <a:r>
              <a:rPr sz="2070" i="1" spc="16" dirty="0">
                <a:latin typeface="Arial"/>
                <a:cs typeface="Arial"/>
              </a:rPr>
              <a:t> </a:t>
            </a:r>
            <a:r>
              <a:rPr sz="2070" i="1" spc="-16" dirty="0">
                <a:latin typeface="Arial"/>
                <a:cs typeface="Arial"/>
              </a:rPr>
              <a:t>Reference</a:t>
            </a:r>
            <a:r>
              <a:rPr sz="2070" i="1" spc="16" dirty="0">
                <a:latin typeface="Arial"/>
                <a:cs typeface="Arial"/>
              </a:rPr>
              <a:t> </a:t>
            </a:r>
            <a:r>
              <a:rPr sz="2070" i="1" spc="-16" dirty="0">
                <a:latin typeface="Arial"/>
                <a:cs typeface="Arial"/>
              </a:rPr>
              <a:t>Help</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10" dirty="0">
                <a:latin typeface="Arial"/>
                <a:cs typeface="Arial"/>
              </a:rPr>
              <a:t>Statistical</a:t>
            </a:r>
            <a:r>
              <a:rPr sz="2070" i="1" spc="16" dirty="0">
                <a:latin typeface="Arial"/>
                <a:cs typeface="Arial"/>
              </a:rPr>
              <a:t> </a:t>
            </a:r>
            <a:r>
              <a:rPr sz="2070" i="1" spc="-207" dirty="0">
                <a:latin typeface="Arial"/>
                <a:cs typeface="Arial"/>
              </a:rPr>
              <a:t>T</a:t>
            </a:r>
            <a:r>
              <a:rPr sz="2070" i="1" spc="-10" dirty="0">
                <a:latin typeface="Arial"/>
                <a:cs typeface="Arial"/>
              </a:rPr>
              <a:t>ools</a:t>
            </a:r>
            <a:r>
              <a:rPr sz="2070" i="1" spc="16" dirty="0">
                <a:latin typeface="Arial"/>
                <a:cs typeface="Arial"/>
              </a:rPr>
              <a:t> </a:t>
            </a:r>
            <a:r>
              <a:rPr sz="2070" i="1" spc="-16" dirty="0">
                <a:latin typeface="Arial"/>
                <a:cs typeface="Arial"/>
              </a:rPr>
              <a:t>&gt;</a:t>
            </a:r>
            <a:r>
              <a:rPr sz="2070" i="1" spc="16" dirty="0">
                <a:latin typeface="Arial"/>
                <a:cs typeface="Arial"/>
              </a:rPr>
              <a:t> </a:t>
            </a:r>
            <a:r>
              <a:rPr sz="2070" i="1" spc="-16" dirty="0">
                <a:latin typeface="Arial"/>
                <a:cs typeface="Arial"/>
              </a:rPr>
              <a:t>Regression</a:t>
            </a:r>
            <a:r>
              <a:rPr sz="2070" i="1" spc="16" dirty="0">
                <a:latin typeface="Arial"/>
                <a:cs typeface="Arial"/>
              </a:rPr>
              <a:t> </a:t>
            </a:r>
            <a:r>
              <a:rPr sz="2070" i="1" spc="-10" dirty="0">
                <a:latin typeface="Arial"/>
                <a:cs typeface="Arial"/>
              </a:rPr>
              <a:t>Analysis</a:t>
            </a:r>
            <a:endParaRPr sz="2070" dirty="0">
              <a:latin typeface="Arial"/>
              <a:cs typeface="Aria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1573"/>
            <a:ext cx="9464661" cy="2994666"/>
          </a:xfrm>
          <a:prstGeom prst="rect">
            <a:avLst/>
          </a:prstGeom>
        </p:spPr>
        <p:txBody>
          <a:bodyPr vert="horz" wrap="square" lIns="0" tIns="0" rIns="0" bIns="0" rtlCol="0">
            <a:spAutoFit/>
          </a:bodyPr>
          <a:lstStyle/>
          <a:p>
            <a:pPr marL="13143"/>
            <a:r>
              <a:rPr sz="2070" b="1" spc="-10" dirty="0">
                <a:latin typeface="Arial"/>
                <a:cs typeface="Arial"/>
              </a:rPr>
              <a:t>Introduction</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pPr>
            <a:r>
              <a:rPr sz="2070" spc="-16" dirty="0">
                <a:latin typeface="Arial"/>
                <a:cs typeface="Arial"/>
              </a:rPr>
              <a:t>The </a:t>
            </a:r>
            <a:r>
              <a:rPr sz="2070" b="1" spc="-16" dirty="0">
                <a:solidFill>
                  <a:srgbClr val="0066FF"/>
                </a:solidFill>
                <a:latin typeface="Arial"/>
                <a:cs typeface="Arial"/>
              </a:rPr>
              <a:t>ExperimentManager </a:t>
            </a:r>
            <a:r>
              <a:rPr sz="2070" spc="-10" dirty="0">
                <a:latin typeface="Arial"/>
                <a:cs typeface="Arial"/>
              </a:rPr>
              <a:t>systematically assigns values to all input values;</a:t>
            </a:r>
            <a:r>
              <a:rPr sz="2070" spc="5" dirty="0">
                <a:latin typeface="Arial"/>
                <a:cs typeface="Arial"/>
              </a:rPr>
              <a:t> </a:t>
            </a:r>
            <a:r>
              <a:rPr sz="2070" spc="-10" dirty="0">
                <a:latin typeface="Arial"/>
                <a:cs typeface="Arial"/>
              </a:rPr>
              <a:t>this</a:t>
            </a:r>
            <a:r>
              <a:rPr sz="2070" dirty="0">
                <a:latin typeface="Arial"/>
                <a:cs typeface="Arial"/>
              </a:rPr>
              <a:t> </a:t>
            </a:r>
            <a:r>
              <a:rPr sz="2070" spc="-10" dirty="0">
                <a:latin typeface="Arial"/>
                <a:cs typeface="Arial"/>
              </a:rPr>
              <a:t>is called</a:t>
            </a:r>
            <a:r>
              <a:rPr sz="2070" spc="26" dirty="0">
                <a:latin typeface="Arial"/>
                <a:cs typeface="Arial"/>
              </a:rPr>
              <a:t> </a:t>
            </a:r>
            <a:r>
              <a:rPr sz="2070" spc="-10" dirty="0">
                <a:latin typeface="Arial"/>
                <a:cs typeface="Arial"/>
              </a:rPr>
              <a:t>experimental</a:t>
            </a:r>
            <a:r>
              <a:rPr sz="2070" spc="26" dirty="0">
                <a:latin typeface="Arial"/>
                <a:cs typeface="Arial"/>
              </a:rPr>
              <a:t> </a:t>
            </a:r>
            <a:r>
              <a:rPr sz="2070" spc="-10" dirty="0">
                <a:latin typeface="Arial"/>
                <a:cs typeface="Arial"/>
              </a:rPr>
              <a:t>design.</a:t>
            </a:r>
            <a:r>
              <a:rPr sz="2070" spc="274" dirty="0">
                <a:latin typeface="Arial"/>
                <a:cs typeface="Arial"/>
              </a:rPr>
              <a:t> </a:t>
            </a:r>
            <a:r>
              <a:rPr sz="2070" spc="-10" dirty="0">
                <a:latin typeface="Arial"/>
                <a:cs typeface="Arial"/>
              </a:rPr>
              <a:t>It</a:t>
            </a:r>
            <a:r>
              <a:rPr sz="2070" spc="26" dirty="0">
                <a:latin typeface="Arial"/>
                <a:cs typeface="Arial"/>
              </a:rPr>
              <a:t> </a:t>
            </a:r>
            <a:r>
              <a:rPr sz="2070" spc="-10" dirty="0">
                <a:latin typeface="Arial"/>
                <a:cs typeface="Arial"/>
              </a:rPr>
              <a:t>automatically</a:t>
            </a:r>
            <a:r>
              <a:rPr sz="2070" spc="26" dirty="0">
                <a:latin typeface="Arial"/>
                <a:cs typeface="Arial"/>
              </a:rPr>
              <a:t> </a:t>
            </a:r>
            <a:r>
              <a:rPr sz="2070" spc="-10" dirty="0">
                <a:latin typeface="Arial"/>
                <a:cs typeface="Arial"/>
              </a:rPr>
              <a:t>fills</a:t>
            </a:r>
            <a:r>
              <a:rPr sz="2070" spc="26" dirty="0">
                <a:latin typeface="Arial"/>
                <a:cs typeface="Arial"/>
              </a:rPr>
              <a:t> </a:t>
            </a:r>
            <a:r>
              <a:rPr sz="2070" spc="-10" dirty="0">
                <a:latin typeface="Arial"/>
                <a:cs typeface="Arial"/>
              </a:rPr>
              <a:t>the</a:t>
            </a:r>
            <a:r>
              <a:rPr sz="2070" spc="26" dirty="0">
                <a:latin typeface="Arial"/>
                <a:cs typeface="Arial"/>
              </a:rPr>
              <a:t> </a:t>
            </a:r>
            <a:r>
              <a:rPr sz="2070" b="1" spc="-16" dirty="0">
                <a:latin typeface="Arial"/>
                <a:cs typeface="Arial"/>
              </a:rPr>
              <a:t>Exp</a:t>
            </a:r>
            <a:r>
              <a:rPr sz="2070" b="1" spc="-171" dirty="0">
                <a:latin typeface="Arial"/>
                <a:cs typeface="Arial"/>
              </a:rPr>
              <a:t>T</a:t>
            </a:r>
            <a:r>
              <a:rPr sz="2070" b="1" spc="-10" dirty="0">
                <a:latin typeface="Arial"/>
                <a:cs typeface="Arial"/>
              </a:rPr>
              <a:t>able</a:t>
            </a:r>
            <a:r>
              <a:rPr sz="2070" b="1" spc="26" dirty="0">
                <a:latin typeface="Arial"/>
                <a:cs typeface="Arial"/>
              </a:rPr>
              <a:t> </a:t>
            </a:r>
            <a:r>
              <a:rPr sz="2070" spc="-10" dirty="0">
                <a:latin typeface="Arial"/>
                <a:cs typeface="Arial"/>
              </a:rPr>
              <a:t>experiment</a:t>
            </a:r>
            <a:r>
              <a:rPr sz="2070" spc="26" dirty="0">
                <a:latin typeface="Arial"/>
                <a:cs typeface="Arial"/>
              </a:rPr>
              <a:t> </a:t>
            </a:r>
            <a:r>
              <a:rPr sz="2070" spc="-10" dirty="0">
                <a:latin typeface="Arial"/>
                <a:cs typeface="Arial"/>
              </a:rPr>
              <a:t>table.</a:t>
            </a:r>
            <a:endParaRPr sz="2070" dirty="0">
              <a:latin typeface="Arial"/>
              <a:cs typeface="Arial"/>
            </a:endParaRPr>
          </a:p>
          <a:p>
            <a:pPr marL="13143" marR="28915">
              <a:lnSpc>
                <a:spcPts val="2266"/>
              </a:lnSpc>
            </a:pPr>
            <a:r>
              <a:rPr sz="2070" spc="-16" dirty="0">
                <a:latin typeface="Arial"/>
                <a:cs typeface="Arial"/>
              </a:rPr>
              <a:t>Note</a:t>
            </a:r>
            <a:r>
              <a:rPr sz="2070" spc="5" dirty="0">
                <a:latin typeface="Arial"/>
                <a:cs typeface="Arial"/>
              </a:rPr>
              <a:t> </a:t>
            </a:r>
            <a:r>
              <a:rPr sz="2070" spc="-10" dirty="0">
                <a:latin typeface="Arial"/>
                <a:cs typeface="Arial"/>
              </a:rPr>
              <a:t>that</a:t>
            </a:r>
            <a:r>
              <a:rPr sz="2070" spc="5" dirty="0">
                <a:latin typeface="Arial"/>
                <a:cs typeface="Arial"/>
              </a:rPr>
              <a:t> </a:t>
            </a:r>
            <a:r>
              <a:rPr sz="2070" spc="-16" dirty="0">
                <a:latin typeface="Arial"/>
                <a:cs typeface="Arial"/>
              </a:rPr>
              <a:t>any</a:t>
            </a:r>
            <a:r>
              <a:rPr sz="2070" spc="5" dirty="0">
                <a:latin typeface="Arial"/>
                <a:cs typeface="Arial"/>
              </a:rPr>
              <a:t> </a:t>
            </a:r>
            <a:r>
              <a:rPr sz="2070" spc="-10" dirty="0">
                <a:latin typeface="Arial"/>
                <a:cs typeface="Arial"/>
              </a:rPr>
              <a:t>experiments</a:t>
            </a:r>
            <a:r>
              <a:rPr sz="2070" spc="5" dirty="0">
                <a:latin typeface="Arial"/>
                <a:cs typeface="Arial"/>
              </a:rPr>
              <a:t> </a:t>
            </a:r>
            <a:r>
              <a:rPr sz="2070" spc="-16" dirty="0">
                <a:latin typeface="Arial"/>
                <a:cs typeface="Arial"/>
              </a:rPr>
              <a:t>and</a:t>
            </a:r>
            <a:r>
              <a:rPr sz="2070" spc="5" dirty="0">
                <a:latin typeface="Arial"/>
                <a:cs typeface="Arial"/>
              </a:rPr>
              <a:t> </a:t>
            </a:r>
            <a:r>
              <a:rPr sz="2070" spc="-10" dirty="0">
                <a:latin typeface="Arial"/>
                <a:cs typeface="Arial"/>
              </a:rPr>
              <a:t>their</a:t>
            </a:r>
            <a:r>
              <a:rPr sz="2070" spc="5" dirty="0">
                <a:latin typeface="Arial"/>
                <a:cs typeface="Arial"/>
              </a:rPr>
              <a:t> </a:t>
            </a:r>
            <a:r>
              <a:rPr sz="2070" spc="-10" dirty="0">
                <a:latin typeface="Arial"/>
                <a:cs typeface="Arial"/>
              </a:rPr>
              <a:t>evaluations</a:t>
            </a:r>
            <a:r>
              <a:rPr sz="2070" spc="5" dirty="0">
                <a:latin typeface="Arial"/>
                <a:cs typeface="Arial"/>
              </a:rPr>
              <a:t> </a:t>
            </a:r>
            <a:r>
              <a:rPr sz="2070" spc="-10" dirty="0">
                <a:latin typeface="Arial"/>
                <a:cs typeface="Arial"/>
              </a:rPr>
              <a:t>are</a:t>
            </a:r>
            <a:r>
              <a:rPr sz="2070" spc="5" dirty="0">
                <a:latin typeface="Arial"/>
                <a:cs typeface="Arial"/>
              </a:rPr>
              <a:t> </a:t>
            </a:r>
            <a:r>
              <a:rPr sz="2070" spc="-10" dirty="0">
                <a:latin typeface="Arial"/>
                <a:cs typeface="Arial"/>
              </a:rPr>
              <a:t>deleted</a:t>
            </a:r>
            <a:r>
              <a:rPr sz="2070" spc="5" dirty="0">
                <a:latin typeface="Arial"/>
                <a:cs typeface="Arial"/>
              </a:rPr>
              <a:t> </a:t>
            </a:r>
            <a:r>
              <a:rPr sz="2070" spc="-16" dirty="0">
                <a:latin typeface="Arial"/>
                <a:cs typeface="Arial"/>
              </a:rPr>
              <a:t>when</a:t>
            </a:r>
            <a:r>
              <a:rPr sz="2070" spc="5" dirty="0">
                <a:latin typeface="Arial"/>
                <a:cs typeface="Arial"/>
              </a:rPr>
              <a:t> </a:t>
            </a:r>
            <a:r>
              <a:rPr sz="2070" spc="-16" dirty="0">
                <a:latin typeface="Arial"/>
                <a:cs typeface="Arial"/>
              </a:rPr>
              <a:t>you</a:t>
            </a:r>
            <a:r>
              <a:rPr sz="2070" spc="5" dirty="0">
                <a:latin typeface="Arial"/>
                <a:cs typeface="Arial"/>
              </a:rPr>
              <a:t> </a:t>
            </a:r>
            <a:r>
              <a:rPr sz="2070" spc="-16" dirty="0">
                <a:latin typeface="Arial"/>
                <a:cs typeface="Arial"/>
              </a:rPr>
              <a:t>employ</a:t>
            </a:r>
            <a:r>
              <a:rPr sz="2070" spc="5" dirty="0">
                <a:latin typeface="Arial"/>
                <a:cs typeface="Arial"/>
              </a:rPr>
              <a:t> </a:t>
            </a:r>
            <a:r>
              <a:rPr sz="2070" spc="-16" dirty="0">
                <a:latin typeface="Arial"/>
                <a:cs typeface="Arial"/>
              </a:rPr>
              <a:t>an</a:t>
            </a:r>
            <a:r>
              <a:rPr sz="2070" spc="-10" dirty="0">
                <a:latin typeface="Arial"/>
                <a:cs typeface="Arial"/>
              </a:rPr>
              <a:t> experiment</a:t>
            </a:r>
            <a:r>
              <a:rPr sz="2070" spc="47" dirty="0">
                <a:latin typeface="Arial"/>
                <a:cs typeface="Arial"/>
              </a:rPr>
              <a:t> </a:t>
            </a:r>
            <a:r>
              <a:rPr sz="2070" spc="-10" dirty="0">
                <a:latin typeface="Arial"/>
                <a:cs typeface="Arial"/>
              </a:rPr>
              <a:t>design.</a:t>
            </a:r>
            <a:r>
              <a:rPr sz="2070" dirty="0">
                <a:latin typeface="Arial"/>
                <a:cs typeface="Arial"/>
              </a:rPr>
              <a:t> </a:t>
            </a:r>
            <a:r>
              <a:rPr sz="2070" spc="-243" dirty="0">
                <a:latin typeface="Arial"/>
                <a:cs typeface="Arial"/>
              </a:rPr>
              <a:t> </a:t>
            </a:r>
            <a:r>
              <a:rPr sz="2070" spc="-16" dirty="0">
                <a:latin typeface="Arial"/>
                <a:cs typeface="Arial"/>
              </a:rPr>
              <a:t>There</a:t>
            </a:r>
            <a:r>
              <a:rPr sz="2070" spc="47" dirty="0">
                <a:latin typeface="Arial"/>
                <a:cs typeface="Arial"/>
              </a:rPr>
              <a:t> </a:t>
            </a:r>
            <a:r>
              <a:rPr sz="2070" spc="-10" dirty="0">
                <a:latin typeface="Arial"/>
                <a:cs typeface="Arial"/>
              </a:rPr>
              <a:t>are</a:t>
            </a:r>
            <a:r>
              <a:rPr sz="2070" spc="47" dirty="0">
                <a:latin typeface="Arial"/>
                <a:cs typeface="Arial"/>
              </a:rPr>
              <a:t> </a:t>
            </a:r>
            <a:r>
              <a:rPr sz="2070" spc="-16" dirty="0">
                <a:latin typeface="Arial"/>
                <a:cs typeface="Arial"/>
              </a:rPr>
              <a:t>two</a:t>
            </a:r>
            <a:r>
              <a:rPr sz="2070" spc="47" dirty="0">
                <a:latin typeface="Arial"/>
                <a:cs typeface="Arial"/>
              </a:rPr>
              <a:t> </a:t>
            </a:r>
            <a:r>
              <a:rPr sz="2070" spc="-10" dirty="0">
                <a:latin typeface="Arial"/>
                <a:cs typeface="Arial"/>
              </a:rPr>
              <a:t>tools</a:t>
            </a:r>
            <a:r>
              <a:rPr sz="2070" spc="47" dirty="0">
                <a:latin typeface="Arial"/>
                <a:cs typeface="Arial"/>
              </a:rPr>
              <a:t> </a:t>
            </a:r>
            <a:r>
              <a:rPr sz="2070" spc="-10" dirty="0">
                <a:latin typeface="Arial"/>
                <a:cs typeface="Arial"/>
              </a:rPr>
              <a:t>to</a:t>
            </a:r>
            <a:r>
              <a:rPr sz="2070" spc="47" dirty="0">
                <a:latin typeface="Arial"/>
                <a:cs typeface="Arial"/>
              </a:rPr>
              <a:t> </a:t>
            </a:r>
            <a:r>
              <a:rPr sz="2070" spc="-16" dirty="0">
                <a:latin typeface="Arial"/>
                <a:cs typeface="Arial"/>
              </a:rPr>
              <a:t>do</a:t>
            </a:r>
            <a:r>
              <a:rPr sz="2070" spc="47" dirty="0">
                <a:latin typeface="Arial"/>
                <a:cs typeface="Arial"/>
              </a:rPr>
              <a:t> </a:t>
            </a:r>
            <a:r>
              <a:rPr sz="2070" spc="-10" dirty="0">
                <a:latin typeface="Arial"/>
                <a:cs typeface="Arial"/>
              </a:rPr>
              <a:t>this:</a:t>
            </a:r>
            <a:endParaRPr sz="2070" dirty="0">
              <a:latin typeface="Arial"/>
              <a:cs typeface="Arial"/>
            </a:endParaRPr>
          </a:p>
          <a:p>
            <a:pPr marL="536901" indent="-523758">
              <a:spcBef>
                <a:spcPts val="569"/>
              </a:spcBef>
              <a:buFont typeface="Arial"/>
              <a:buChar char="•"/>
              <a:tabLst>
                <a:tab pos="536901" algn="l"/>
              </a:tabLst>
            </a:pPr>
            <a:r>
              <a:rPr sz="2070" spc="-10" dirty="0">
                <a:latin typeface="Arial"/>
                <a:cs typeface="Arial"/>
              </a:rPr>
              <a:t>Multi-level</a:t>
            </a:r>
            <a:r>
              <a:rPr sz="2070" spc="72" dirty="0">
                <a:latin typeface="Arial"/>
                <a:cs typeface="Arial"/>
              </a:rPr>
              <a:t> </a:t>
            </a:r>
            <a:r>
              <a:rPr sz="2070" spc="-16" dirty="0">
                <a:latin typeface="Arial"/>
                <a:cs typeface="Arial"/>
              </a:rPr>
              <a:t>Experiment</a:t>
            </a:r>
            <a:r>
              <a:rPr sz="2070" spc="72" dirty="0">
                <a:latin typeface="Arial"/>
                <a:cs typeface="Arial"/>
              </a:rPr>
              <a:t> </a:t>
            </a:r>
            <a:r>
              <a:rPr sz="2070" spc="-16" dirty="0">
                <a:latin typeface="Arial"/>
                <a:cs typeface="Arial"/>
              </a:rPr>
              <a:t>Design</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29" dirty="0">
                <a:latin typeface="Arial"/>
                <a:cs typeface="Arial"/>
              </a:rPr>
              <a:t>T</a:t>
            </a:r>
            <a:r>
              <a:rPr sz="2070" spc="-16" dirty="0">
                <a:latin typeface="Arial"/>
                <a:cs typeface="Arial"/>
              </a:rPr>
              <a:t>wo</a:t>
            </a:r>
            <a:r>
              <a:rPr sz="2070" spc="36" dirty="0">
                <a:latin typeface="Arial"/>
                <a:cs typeface="Arial"/>
              </a:rPr>
              <a:t> </a:t>
            </a:r>
            <a:r>
              <a:rPr sz="2070" spc="-10" dirty="0">
                <a:latin typeface="Arial"/>
                <a:cs typeface="Arial"/>
              </a:rPr>
              <a:t>level</a:t>
            </a:r>
            <a:r>
              <a:rPr sz="2070" spc="36" dirty="0">
                <a:latin typeface="Arial"/>
                <a:cs typeface="Arial"/>
              </a:rPr>
              <a:t> </a:t>
            </a:r>
            <a:r>
              <a:rPr sz="2070" spc="-10" dirty="0">
                <a:latin typeface="Arial"/>
                <a:cs typeface="Arial"/>
              </a:rPr>
              <a:t>Experimental</a:t>
            </a:r>
            <a:r>
              <a:rPr sz="2070" spc="36" dirty="0">
                <a:latin typeface="Arial"/>
                <a:cs typeface="Arial"/>
              </a:rPr>
              <a:t> </a:t>
            </a:r>
            <a:r>
              <a:rPr sz="2070" spc="-16" dirty="0">
                <a:latin typeface="Arial"/>
                <a:cs typeface="Arial"/>
              </a:rPr>
              <a:t>Design</a:t>
            </a:r>
            <a:r>
              <a:rPr sz="2070" spc="36" dirty="0">
                <a:latin typeface="Arial"/>
                <a:cs typeface="Arial"/>
              </a:rPr>
              <a:t> </a:t>
            </a:r>
            <a:r>
              <a:rPr sz="2070" spc="-16" dirty="0">
                <a:latin typeface="Arial"/>
                <a:cs typeface="Arial"/>
              </a:rPr>
              <a:t>and</a:t>
            </a:r>
            <a:r>
              <a:rPr sz="2070" spc="36" dirty="0">
                <a:latin typeface="Arial"/>
                <a:cs typeface="Arial"/>
              </a:rPr>
              <a:t> </a:t>
            </a:r>
            <a:r>
              <a:rPr sz="2070" spc="-10" dirty="0">
                <a:latin typeface="Arial"/>
                <a:cs typeface="Arial"/>
              </a:rPr>
              <a:t>Factorial</a:t>
            </a:r>
            <a:r>
              <a:rPr sz="2070" spc="36" dirty="0">
                <a:latin typeface="Arial"/>
                <a:cs typeface="Arial"/>
              </a:rPr>
              <a:t> </a:t>
            </a:r>
            <a:r>
              <a:rPr sz="2070" spc="-10" dirty="0">
                <a:latin typeface="Arial"/>
                <a:cs typeface="Arial"/>
              </a:rPr>
              <a:t>Analysis</a:t>
            </a:r>
            <a:endParaRPr sz="2070" dirty="0">
              <a:latin typeface="Arial"/>
              <a:cs typeface="Arial"/>
            </a:endParaRPr>
          </a:p>
        </p:txBody>
      </p:sp>
      <p:sp>
        <p:nvSpPr>
          <p:cNvPr id="3" name="object 3"/>
          <p:cNvSpPr/>
          <p:nvPr/>
        </p:nvSpPr>
        <p:spPr>
          <a:xfrm>
            <a:off x="2732301" y="4222648"/>
            <a:ext cx="5209168" cy="2038452"/>
          </a:xfrm>
          <a:prstGeom prst="rect">
            <a:avLst/>
          </a:prstGeom>
          <a:blipFill>
            <a:blip r:embed="rId2"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971573"/>
            <a:ext cx="8821285" cy="2541833"/>
          </a:xfrm>
          <a:prstGeom prst="rect">
            <a:avLst/>
          </a:prstGeom>
        </p:spPr>
        <p:txBody>
          <a:bodyPr vert="horz" wrap="square" lIns="0" tIns="0" rIns="0" bIns="0" rtlCol="0">
            <a:spAutoFit/>
          </a:bodyPr>
          <a:lstStyle/>
          <a:p>
            <a:pPr marL="13143"/>
            <a:r>
              <a:rPr sz="2070" b="1" spc="-16" dirty="0">
                <a:latin typeface="Arial"/>
                <a:cs typeface="Arial"/>
              </a:rPr>
              <a:t>Experimental</a:t>
            </a:r>
            <a:r>
              <a:rPr sz="2070" b="1" spc="88" dirty="0">
                <a:latin typeface="Arial"/>
                <a:cs typeface="Arial"/>
              </a:rPr>
              <a:t> </a:t>
            </a:r>
            <a:r>
              <a:rPr sz="2070" b="1" spc="-16" dirty="0">
                <a:latin typeface="Arial"/>
                <a:cs typeface="Arial"/>
              </a:rPr>
              <a:t>Design</a:t>
            </a:r>
            <a:endParaRPr sz="2070" dirty="0">
              <a:latin typeface="Arial"/>
              <a:cs typeface="Arial"/>
            </a:endParaRPr>
          </a:p>
          <a:p>
            <a:pPr>
              <a:lnSpc>
                <a:spcPts val="1656"/>
              </a:lnSpc>
              <a:spcBef>
                <a:spcPts val="27"/>
              </a:spcBef>
            </a:pPr>
            <a:endParaRPr sz="1656" dirty="0"/>
          </a:p>
          <a:p>
            <a:pPr>
              <a:lnSpc>
                <a:spcPts val="2070"/>
              </a:lnSpc>
            </a:pPr>
            <a:endParaRPr sz="2070" dirty="0"/>
          </a:p>
          <a:p>
            <a:pPr marL="536901" marR="6572" indent="-523758">
              <a:lnSpc>
                <a:spcPts val="2266"/>
              </a:lnSpc>
              <a:buFont typeface="Arial"/>
              <a:buChar char="•"/>
              <a:tabLst>
                <a:tab pos="536901" algn="l"/>
              </a:tabLst>
            </a:pPr>
            <a:r>
              <a:rPr sz="2070" spc="-10" dirty="0">
                <a:latin typeface="Arial"/>
                <a:cs typeface="Arial"/>
              </a:rPr>
              <a:t>Think</a:t>
            </a:r>
            <a:r>
              <a:rPr sz="2070" spc="83" dirty="0">
                <a:latin typeface="Arial"/>
                <a:cs typeface="Arial"/>
              </a:rPr>
              <a:t> </a:t>
            </a:r>
            <a:r>
              <a:rPr sz="2070" spc="-10" dirty="0">
                <a:latin typeface="Arial"/>
                <a:cs typeface="Arial"/>
              </a:rPr>
              <a:t>about</a:t>
            </a:r>
            <a:r>
              <a:rPr sz="2070" spc="83" dirty="0">
                <a:latin typeface="Arial"/>
                <a:cs typeface="Arial"/>
              </a:rPr>
              <a:t> </a:t>
            </a:r>
            <a:r>
              <a:rPr sz="2070" spc="-10" dirty="0">
                <a:latin typeface="Arial"/>
                <a:cs typeface="Arial"/>
              </a:rPr>
              <a:t>the</a:t>
            </a:r>
            <a:r>
              <a:rPr sz="2070" spc="83" dirty="0">
                <a:latin typeface="Arial"/>
                <a:cs typeface="Arial"/>
              </a:rPr>
              <a:t> </a:t>
            </a:r>
            <a:r>
              <a:rPr sz="2070" spc="-10" dirty="0">
                <a:latin typeface="Arial"/>
                <a:cs typeface="Arial"/>
              </a:rPr>
              <a:t>ideas</a:t>
            </a:r>
            <a:r>
              <a:rPr sz="2070" spc="83" dirty="0">
                <a:latin typeface="Arial"/>
                <a:cs typeface="Arial"/>
              </a:rPr>
              <a:t> </a:t>
            </a:r>
            <a:r>
              <a:rPr sz="2070" spc="-10" dirty="0">
                <a:latin typeface="Arial"/>
                <a:cs typeface="Arial"/>
              </a:rPr>
              <a:t>of</a:t>
            </a:r>
            <a:r>
              <a:rPr sz="2070" spc="83" dirty="0">
                <a:latin typeface="Arial"/>
                <a:cs typeface="Arial"/>
              </a:rPr>
              <a:t> </a:t>
            </a:r>
            <a:r>
              <a:rPr sz="2070" spc="-16" dirty="0">
                <a:latin typeface="Arial"/>
                <a:cs typeface="Arial"/>
              </a:rPr>
              <a:t>changes</a:t>
            </a:r>
            <a:r>
              <a:rPr sz="2070" spc="83" dirty="0">
                <a:latin typeface="Arial"/>
                <a:cs typeface="Arial"/>
              </a:rPr>
              <a:t> </a:t>
            </a:r>
            <a:r>
              <a:rPr sz="2070" spc="-10" dirty="0">
                <a:latin typeface="Arial"/>
                <a:cs typeface="Arial"/>
              </a:rPr>
              <a:t>to</a:t>
            </a:r>
            <a:r>
              <a:rPr sz="2070" spc="83" dirty="0">
                <a:latin typeface="Arial"/>
                <a:cs typeface="Arial"/>
              </a:rPr>
              <a:t> </a:t>
            </a:r>
            <a:r>
              <a:rPr sz="2070" spc="-10" dirty="0">
                <a:latin typeface="Arial"/>
                <a:cs typeface="Arial"/>
              </a:rPr>
              <a:t>the</a:t>
            </a:r>
            <a:r>
              <a:rPr sz="2070" spc="83" dirty="0">
                <a:latin typeface="Arial"/>
                <a:cs typeface="Arial"/>
              </a:rPr>
              <a:t> </a:t>
            </a:r>
            <a:r>
              <a:rPr sz="2070" spc="-16" dirty="0">
                <a:latin typeface="Arial"/>
                <a:cs typeface="Arial"/>
              </a:rPr>
              <a:t>dynamic</a:t>
            </a:r>
            <a:r>
              <a:rPr sz="2070" spc="83" dirty="0">
                <a:latin typeface="Arial"/>
                <a:cs typeface="Arial"/>
              </a:rPr>
              <a:t> </a:t>
            </a:r>
            <a:r>
              <a:rPr sz="2070" spc="-16" dirty="0">
                <a:latin typeface="Arial"/>
                <a:cs typeface="Arial"/>
              </a:rPr>
              <a:t>system</a:t>
            </a:r>
            <a:r>
              <a:rPr sz="2070" spc="83" dirty="0">
                <a:latin typeface="Arial"/>
                <a:cs typeface="Arial"/>
              </a:rPr>
              <a:t> </a:t>
            </a:r>
            <a:r>
              <a:rPr sz="2070" spc="-16" dirty="0">
                <a:latin typeface="Arial"/>
                <a:cs typeface="Arial"/>
              </a:rPr>
              <a:t>which</a:t>
            </a:r>
            <a:r>
              <a:rPr sz="2070" spc="83" dirty="0">
                <a:latin typeface="Arial"/>
                <a:cs typeface="Arial"/>
              </a:rPr>
              <a:t> </a:t>
            </a:r>
            <a:r>
              <a:rPr sz="2070" spc="-16" dirty="0">
                <a:latin typeface="Arial"/>
                <a:cs typeface="Arial"/>
              </a:rPr>
              <a:t>can</a:t>
            </a:r>
            <a:r>
              <a:rPr sz="2070" spc="83" dirty="0">
                <a:latin typeface="Arial"/>
                <a:cs typeface="Arial"/>
              </a:rPr>
              <a:t> </a:t>
            </a:r>
            <a:r>
              <a:rPr sz="2070" spc="-16" dirty="0">
                <a:latin typeface="Arial"/>
                <a:cs typeface="Arial"/>
              </a:rPr>
              <a:t>be</a:t>
            </a:r>
            <a:r>
              <a:rPr sz="2070" spc="-10" dirty="0">
                <a:latin typeface="Arial"/>
                <a:cs typeface="Arial"/>
              </a:rPr>
              <a:t> evaluated</a:t>
            </a:r>
            <a:r>
              <a:rPr sz="2070" spc="83" dirty="0">
                <a:latin typeface="Arial"/>
                <a:cs typeface="Arial"/>
              </a:rPr>
              <a:t> </a:t>
            </a:r>
            <a:r>
              <a:rPr sz="2070" spc="-16" dirty="0">
                <a:latin typeface="Arial"/>
                <a:cs typeface="Arial"/>
              </a:rPr>
              <a:t>by</a:t>
            </a:r>
            <a:r>
              <a:rPr sz="2070" spc="83" dirty="0">
                <a:latin typeface="Arial"/>
                <a:cs typeface="Arial"/>
              </a:rPr>
              <a:t> </a:t>
            </a:r>
            <a:r>
              <a:rPr sz="2070" spc="-10" dirty="0">
                <a:latin typeface="Arial"/>
                <a:cs typeface="Arial"/>
              </a:rPr>
              <a:t>simulation.</a:t>
            </a:r>
            <a:endParaRPr sz="2070" dirty="0">
              <a:latin typeface="Arial"/>
              <a:cs typeface="Arial"/>
            </a:endParaRPr>
          </a:p>
          <a:p>
            <a:pPr marL="1060659" lvl="1" indent="-523758">
              <a:spcBef>
                <a:spcPts val="771"/>
              </a:spcBef>
              <a:buFont typeface="Arial"/>
              <a:buChar char="o"/>
              <a:tabLst>
                <a:tab pos="1061316" algn="l"/>
              </a:tabLst>
            </a:pPr>
            <a:r>
              <a:rPr sz="2070" spc="-10" dirty="0">
                <a:latin typeface="Arial"/>
                <a:cs typeface="Arial"/>
              </a:rPr>
              <a:t>It</a:t>
            </a:r>
            <a:r>
              <a:rPr sz="2070" spc="41" dirty="0">
                <a:latin typeface="Arial"/>
                <a:cs typeface="Arial"/>
              </a:rPr>
              <a:t> </a:t>
            </a:r>
            <a:r>
              <a:rPr sz="2070" spc="-10" dirty="0">
                <a:latin typeface="Arial"/>
                <a:cs typeface="Arial"/>
              </a:rPr>
              <a:t>considers</a:t>
            </a:r>
            <a:r>
              <a:rPr sz="2070" spc="41" dirty="0">
                <a:latin typeface="Arial"/>
                <a:cs typeface="Arial"/>
              </a:rPr>
              <a:t> </a:t>
            </a:r>
            <a:r>
              <a:rPr sz="2070" spc="-10" dirty="0">
                <a:latin typeface="Arial"/>
                <a:cs typeface="Arial"/>
              </a:rPr>
              <a:t>your</a:t>
            </a:r>
            <a:r>
              <a:rPr sz="2070" spc="41" dirty="0">
                <a:latin typeface="Arial"/>
                <a:cs typeface="Arial"/>
              </a:rPr>
              <a:t> </a:t>
            </a:r>
            <a:r>
              <a:rPr sz="2070" spc="-10" dirty="0">
                <a:latin typeface="Arial"/>
                <a:cs typeface="Arial"/>
              </a:rPr>
              <a:t>conjectures</a:t>
            </a:r>
            <a:r>
              <a:rPr sz="2070" spc="41" dirty="0">
                <a:latin typeface="Arial"/>
                <a:cs typeface="Arial"/>
              </a:rPr>
              <a:t> </a:t>
            </a:r>
            <a:r>
              <a:rPr sz="2070" spc="-10" dirty="0">
                <a:latin typeface="Arial"/>
                <a:cs typeface="Arial"/>
              </a:rPr>
              <a:t>about</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system.</a:t>
            </a:r>
            <a:endParaRPr sz="2070" dirty="0">
              <a:latin typeface="Arial"/>
              <a:cs typeface="Arial"/>
            </a:endParaRPr>
          </a:p>
          <a:p>
            <a:pPr lvl="1">
              <a:lnSpc>
                <a:spcPts val="2380"/>
              </a:lnSpc>
              <a:spcBef>
                <a:spcPts val="82"/>
              </a:spcBef>
              <a:buFont typeface="Arial"/>
              <a:buChar char="o"/>
            </a:pPr>
            <a:endParaRPr sz="2380" dirty="0"/>
          </a:p>
          <a:p>
            <a:pPr marL="1060659" lvl="1" indent="-523758">
              <a:buFont typeface="Arial"/>
              <a:buChar char="o"/>
              <a:tabLst>
                <a:tab pos="1061316" algn="l"/>
              </a:tabLst>
            </a:pPr>
            <a:r>
              <a:rPr sz="2070" spc="-10" dirty="0">
                <a:latin typeface="Arial"/>
                <a:cs typeface="Arial"/>
              </a:rPr>
              <a:t>Consider</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statistical</a:t>
            </a:r>
            <a:r>
              <a:rPr sz="2070" spc="21" dirty="0">
                <a:latin typeface="Arial"/>
                <a:cs typeface="Arial"/>
              </a:rPr>
              <a:t> </a:t>
            </a:r>
            <a:r>
              <a:rPr sz="2070" spc="-10" dirty="0">
                <a:latin typeface="Arial"/>
                <a:cs typeface="Arial"/>
              </a:rPr>
              <a:t>influence</a:t>
            </a:r>
            <a:r>
              <a:rPr sz="2070" spc="21" dirty="0">
                <a:latin typeface="Arial"/>
                <a:cs typeface="Arial"/>
              </a:rPr>
              <a:t> </a:t>
            </a:r>
            <a:r>
              <a:rPr sz="2070" spc="-10" dirty="0">
                <a:latin typeface="Arial"/>
                <a:cs typeface="Arial"/>
              </a:rPr>
              <a:t>of</a:t>
            </a:r>
            <a:r>
              <a:rPr sz="2070" spc="21" dirty="0">
                <a:latin typeface="Arial"/>
                <a:cs typeface="Arial"/>
              </a:rPr>
              <a:t> </a:t>
            </a:r>
            <a:r>
              <a:rPr sz="2070" spc="-16" dirty="0">
                <a:latin typeface="Arial"/>
                <a:cs typeface="Arial"/>
              </a:rPr>
              <a:t>random</a:t>
            </a:r>
            <a:r>
              <a:rPr sz="2070" spc="21" dirty="0">
                <a:latin typeface="Arial"/>
                <a:cs typeface="Arial"/>
              </a:rPr>
              <a:t> </a:t>
            </a:r>
            <a:r>
              <a:rPr sz="2070" spc="-16" dirty="0">
                <a:latin typeface="Arial"/>
                <a:cs typeface="Arial"/>
              </a:rPr>
              <a:t>components.</a:t>
            </a:r>
            <a:endParaRPr sz="2070" dirty="0">
              <a:latin typeface="Arial"/>
              <a:cs typeface="Arial"/>
            </a:endParaRPr>
          </a:p>
        </p:txBody>
      </p:sp>
      <p:sp>
        <p:nvSpPr>
          <p:cNvPr id="3" name="object 3"/>
          <p:cNvSpPr/>
          <p:nvPr/>
        </p:nvSpPr>
        <p:spPr>
          <a:xfrm>
            <a:off x="4429535" y="3498876"/>
            <a:ext cx="3054734" cy="1771623"/>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1064149" y="5864102"/>
            <a:ext cx="7560162" cy="1378839"/>
          </a:xfrm>
          <a:prstGeom prst="rect">
            <a:avLst/>
          </a:prstGeom>
        </p:spPr>
        <p:txBody>
          <a:bodyPr vert="horz" wrap="square" lIns="0" tIns="0" rIns="0" bIns="0" rtlCol="0">
            <a:spAutoFit/>
          </a:bodyPr>
          <a:lstStyle/>
          <a:p>
            <a:pPr marL="536901" indent="-523758">
              <a:buFont typeface="Arial"/>
              <a:buChar char="o"/>
              <a:tabLst>
                <a:tab pos="536901" algn="l"/>
              </a:tabLst>
            </a:pPr>
            <a:r>
              <a:rPr sz="2070" spc="-10" dirty="0">
                <a:latin typeface="Arial"/>
                <a:cs typeface="Arial"/>
              </a:rPr>
              <a:t>Consider</a:t>
            </a:r>
            <a:r>
              <a:rPr sz="2070" spc="31" dirty="0">
                <a:latin typeface="Arial"/>
                <a:cs typeface="Arial"/>
              </a:rPr>
              <a:t> </a:t>
            </a:r>
            <a:r>
              <a:rPr sz="2070" spc="-10" dirty="0">
                <a:latin typeface="Arial"/>
                <a:cs typeface="Arial"/>
              </a:rPr>
              <a:t>your</a:t>
            </a:r>
            <a:r>
              <a:rPr sz="2070" spc="31" dirty="0">
                <a:latin typeface="Arial"/>
                <a:cs typeface="Arial"/>
              </a:rPr>
              <a:t> </a:t>
            </a:r>
            <a:r>
              <a:rPr sz="2070" spc="-16" dirty="0">
                <a:latin typeface="Arial"/>
                <a:cs typeface="Arial"/>
              </a:rPr>
              <a:t>knowledge</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experience</a:t>
            </a:r>
            <a:r>
              <a:rPr sz="2070" spc="31" dirty="0">
                <a:latin typeface="Arial"/>
                <a:cs typeface="Arial"/>
              </a:rPr>
              <a:t> </a:t>
            </a:r>
            <a:r>
              <a:rPr sz="2070" spc="-16" dirty="0">
                <a:latin typeface="Arial"/>
                <a:cs typeface="Arial"/>
              </a:rPr>
              <a:t>based</a:t>
            </a:r>
            <a:r>
              <a:rPr sz="2070" spc="31" dirty="0">
                <a:latin typeface="Arial"/>
                <a:cs typeface="Arial"/>
              </a:rPr>
              <a:t> </a:t>
            </a:r>
            <a:r>
              <a:rPr sz="2070" spc="-10" dirty="0">
                <a:latin typeface="Arial"/>
                <a:cs typeface="Arial"/>
              </a:rPr>
              <a:t>on:</a:t>
            </a:r>
            <a:endParaRPr sz="2070" dirty="0">
              <a:latin typeface="Arial"/>
              <a:cs typeface="Arial"/>
            </a:endParaRPr>
          </a:p>
          <a:p>
            <a:pPr marL="1060659" lvl="1" indent="-523758">
              <a:spcBef>
                <a:spcPts val="812"/>
              </a:spcBef>
              <a:buFont typeface="Arial"/>
              <a:buAutoNum type="arabicPeriod"/>
              <a:tabLst>
                <a:tab pos="1061316" algn="l"/>
              </a:tabLst>
            </a:pPr>
            <a:r>
              <a:rPr sz="2070" spc="-10" dirty="0">
                <a:latin typeface="Arial"/>
                <a:cs typeface="Arial"/>
              </a:rPr>
              <a:t>Interpretation</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results</a:t>
            </a:r>
            <a:r>
              <a:rPr sz="2070" spc="21" dirty="0">
                <a:latin typeface="Arial"/>
                <a:cs typeface="Arial"/>
              </a:rPr>
              <a:t> </a:t>
            </a:r>
            <a:r>
              <a:rPr sz="2070" spc="-10" dirty="0">
                <a:latin typeface="Arial"/>
                <a:cs typeface="Arial"/>
              </a:rPr>
              <a:t>of</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previous</a:t>
            </a:r>
            <a:r>
              <a:rPr sz="2070" spc="21" dirty="0">
                <a:latin typeface="Arial"/>
                <a:cs typeface="Arial"/>
              </a:rPr>
              <a:t> </a:t>
            </a:r>
            <a:r>
              <a:rPr sz="2070" spc="-10" dirty="0">
                <a:latin typeface="Arial"/>
                <a:cs typeface="Arial"/>
              </a:rPr>
              <a:t>simulation</a:t>
            </a:r>
            <a:r>
              <a:rPr sz="2070" spc="21" dirty="0">
                <a:latin typeface="Arial"/>
                <a:cs typeface="Arial"/>
              </a:rPr>
              <a:t> </a:t>
            </a:r>
            <a:r>
              <a:rPr sz="2070" spc="-10" dirty="0">
                <a:latin typeface="Arial"/>
                <a:cs typeface="Arial"/>
              </a:rPr>
              <a:t>run</a:t>
            </a:r>
            <a:r>
              <a:rPr sz="2070" spc="21" dirty="0">
                <a:latin typeface="Arial"/>
                <a:cs typeface="Arial"/>
              </a:rPr>
              <a:t> </a:t>
            </a:r>
            <a:r>
              <a:rPr sz="2070" spc="-16" dirty="0">
                <a:latin typeface="Arial"/>
                <a:cs typeface="Arial"/>
              </a:rPr>
              <a:t>and</a:t>
            </a:r>
            <a:endParaRPr sz="2070" dirty="0">
              <a:latin typeface="Arial"/>
              <a:cs typeface="Arial"/>
            </a:endParaRPr>
          </a:p>
          <a:p>
            <a:pPr lvl="1">
              <a:lnSpc>
                <a:spcPts val="2380"/>
              </a:lnSpc>
              <a:spcBef>
                <a:spcPts val="82"/>
              </a:spcBef>
              <a:buFont typeface="Arial"/>
              <a:buAutoNum type="arabicPeriod"/>
            </a:pPr>
            <a:endParaRPr sz="2380" dirty="0"/>
          </a:p>
          <a:p>
            <a:pPr marL="1060659" lvl="1" indent="-523758">
              <a:buFont typeface="Arial"/>
              <a:buAutoNum type="arabicPeriod"/>
              <a:tabLst>
                <a:tab pos="1061316" algn="l"/>
              </a:tabLst>
            </a:pPr>
            <a:r>
              <a:rPr sz="2070" spc="-10" dirty="0">
                <a:latin typeface="Arial"/>
                <a:cs typeface="Arial"/>
              </a:rPr>
              <a:t>Implication</a:t>
            </a:r>
            <a:r>
              <a:rPr sz="2070" spc="52" dirty="0">
                <a:latin typeface="Arial"/>
                <a:cs typeface="Arial"/>
              </a:rPr>
              <a:t> </a:t>
            </a:r>
            <a:r>
              <a:rPr sz="2070" spc="-10" dirty="0">
                <a:latin typeface="Arial"/>
                <a:cs typeface="Arial"/>
              </a:rPr>
              <a:t>for</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next</a:t>
            </a:r>
            <a:r>
              <a:rPr sz="2070" spc="52" dirty="0">
                <a:latin typeface="Arial"/>
                <a:cs typeface="Arial"/>
              </a:rPr>
              <a:t> </a:t>
            </a:r>
            <a:r>
              <a:rPr sz="2070" spc="-10" dirty="0">
                <a:latin typeface="Arial"/>
                <a:cs typeface="Arial"/>
              </a:rPr>
              <a:t>simulation</a:t>
            </a:r>
            <a:r>
              <a:rPr sz="2070" spc="52" dirty="0">
                <a:latin typeface="Arial"/>
                <a:cs typeface="Arial"/>
              </a:rPr>
              <a:t> </a:t>
            </a:r>
            <a:r>
              <a:rPr sz="2070" spc="-10" dirty="0">
                <a:latin typeface="Arial"/>
                <a:cs typeface="Arial"/>
              </a:rPr>
              <a:t>run.</a:t>
            </a:r>
            <a:endParaRPr sz="2070" dirty="0">
              <a:latin typeface="Arial"/>
              <a:cs typeface="Aria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599938"/>
            <a:ext cx="9013180" cy="1232162"/>
          </a:xfrm>
          <a:prstGeom prst="rect">
            <a:avLst/>
          </a:prstGeom>
        </p:spPr>
        <p:txBody>
          <a:bodyPr vert="horz" wrap="square" lIns="0" tIns="0" rIns="0" bIns="0" rtlCol="0">
            <a:spAutoFit/>
          </a:bodyPr>
          <a:lstStyle/>
          <a:p>
            <a:pPr marL="536901" marR="6572" indent="-523758">
              <a:lnSpc>
                <a:spcPts val="2266"/>
              </a:lnSpc>
              <a:buFont typeface="Arial"/>
              <a:buChar char="•"/>
              <a:tabLst>
                <a:tab pos="536901" algn="l"/>
              </a:tabLst>
            </a:pPr>
            <a:r>
              <a:rPr sz="2070" spc="-16" dirty="0">
                <a:latin typeface="Arial"/>
                <a:cs typeface="Arial"/>
              </a:rPr>
              <a:t>Use</a:t>
            </a:r>
            <a:r>
              <a:rPr sz="2070" spc="57" dirty="0">
                <a:latin typeface="Arial"/>
                <a:cs typeface="Arial"/>
              </a:rPr>
              <a:t> </a:t>
            </a:r>
            <a:r>
              <a:rPr sz="2070" spc="-16" dirty="0">
                <a:latin typeface="Arial"/>
                <a:cs typeface="Arial"/>
              </a:rPr>
              <a:t>ExperimentManager</a:t>
            </a:r>
            <a:r>
              <a:rPr sz="2070" spc="57" dirty="0">
                <a:latin typeface="Arial"/>
                <a:cs typeface="Arial"/>
              </a:rPr>
              <a:t> </a:t>
            </a:r>
            <a:r>
              <a:rPr sz="2070" spc="-10" dirty="0">
                <a:latin typeface="Arial"/>
                <a:cs typeface="Arial"/>
              </a:rPr>
              <a:t>to</a:t>
            </a:r>
            <a:r>
              <a:rPr sz="2070" spc="57" dirty="0">
                <a:latin typeface="Arial"/>
                <a:cs typeface="Arial"/>
              </a:rPr>
              <a:t> </a:t>
            </a:r>
            <a:r>
              <a:rPr sz="2070" spc="-10" dirty="0">
                <a:latin typeface="Arial"/>
                <a:cs typeface="Arial"/>
              </a:rPr>
              <a:t>perform</a:t>
            </a:r>
            <a:r>
              <a:rPr sz="2070" spc="57" dirty="0">
                <a:latin typeface="Arial"/>
                <a:cs typeface="Arial"/>
              </a:rPr>
              <a:t> </a:t>
            </a:r>
            <a:r>
              <a:rPr sz="2070" spc="-10" dirty="0">
                <a:latin typeface="Arial"/>
                <a:cs typeface="Arial"/>
              </a:rPr>
              <a:t>experimental</a:t>
            </a:r>
            <a:r>
              <a:rPr sz="2070" spc="57" dirty="0">
                <a:latin typeface="Arial"/>
                <a:cs typeface="Arial"/>
              </a:rPr>
              <a:t> </a:t>
            </a:r>
            <a:r>
              <a:rPr sz="2070" spc="-10" dirty="0">
                <a:latin typeface="Arial"/>
                <a:cs typeface="Arial"/>
              </a:rPr>
              <a:t>design</a:t>
            </a:r>
            <a:r>
              <a:rPr sz="2070" spc="57" dirty="0">
                <a:latin typeface="Arial"/>
                <a:cs typeface="Arial"/>
              </a:rPr>
              <a:t> </a:t>
            </a:r>
            <a:r>
              <a:rPr sz="2070" spc="-16" dirty="0">
                <a:latin typeface="Arial"/>
                <a:cs typeface="Arial"/>
              </a:rPr>
              <a:t>and</a:t>
            </a:r>
            <a:r>
              <a:rPr sz="2070" spc="57" dirty="0">
                <a:latin typeface="Arial"/>
                <a:cs typeface="Arial"/>
              </a:rPr>
              <a:t> </a:t>
            </a:r>
            <a:r>
              <a:rPr sz="2070" spc="-10" dirty="0">
                <a:latin typeface="Arial"/>
                <a:cs typeface="Arial"/>
              </a:rPr>
              <a:t>analysis</a:t>
            </a:r>
            <a:r>
              <a:rPr sz="2070" spc="57" dirty="0">
                <a:latin typeface="Arial"/>
                <a:cs typeface="Arial"/>
              </a:rPr>
              <a:t> </a:t>
            </a:r>
            <a:r>
              <a:rPr sz="2070" spc="-10" dirty="0">
                <a:latin typeface="Arial"/>
                <a:cs typeface="Arial"/>
              </a:rPr>
              <a:t>of factors.</a:t>
            </a:r>
            <a:endParaRPr sz="2070" dirty="0">
              <a:latin typeface="Arial"/>
              <a:cs typeface="Arial"/>
            </a:endParaRPr>
          </a:p>
          <a:p>
            <a:pPr>
              <a:lnSpc>
                <a:spcPts val="2173"/>
              </a:lnSpc>
              <a:spcBef>
                <a:spcPts val="46"/>
              </a:spcBef>
              <a:buFont typeface="Arial"/>
              <a:buChar char="•"/>
            </a:pPr>
            <a:endParaRPr sz="2173" dirty="0"/>
          </a:p>
          <a:p>
            <a:pPr marL="536901" indent="-523758">
              <a:buFont typeface="Arial"/>
              <a:buChar char="•"/>
              <a:tabLst>
                <a:tab pos="536901" algn="l"/>
              </a:tabLst>
            </a:pPr>
            <a:r>
              <a:rPr sz="2070" spc="-16" dirty="0">
                <a:latin typeface="Arial"/>
                <a:cs typeface="Arial"/>
              </a:rPr>
              <a:t>Check</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statistical</a:t>
            </a:r>
            <a:r>
              <a:rPr sz="2070" spc="52" dirty="0">
                <a:latin typeface="Arial"/>
                <a:cs typeface="Arial"/>
              </a:rPr>
              <a:t> </a:t>
            </a:r>
            <a:r>
              <a:rPr sz="2070" spc="-10" dirty="0">
                <a:latin typeface="Arial"/>
                <a:cs typeface="Arial"/>
              </a:rPr>
              <a:t>reliability</a:t>
            </a:r>
            <a:r>
              <a:rPr sz="2070" spc="52" dirty="0">
                <a:latin typeface="Arial"/>
                <a:cs typeface="Arial"/>
              </a:rPr>
              <a:t> </a:t>
            </a:r>
            <a:r>
              <a:rPr sz="2070" spc="-10" dirty="0">
                <a:latin typeface="Arial"/>
                <a:cs typeface="Arial"/>
              </a:rPr>
              <a:t>of</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results.</a:t>
            </a:r>
            <a:endParaRPr sz="2070" dirty="0">
              <a:latin typeface="Arial"/>
              <a:cs typeface="Arial"/>
            </a:endParaRPr>
          </a:p>
        </p:txBody>
      </p:sp>
      <p:sp>
        <p:nvSpPr>
          <p:cNvPr id="3" name="object 3"/>
          <p:cNvSpPr/>
          <p:nvPr/>
        </p:nvSpPr>
        <p:spPr>
          <a:xfrm>
            <a:off x="2826971" y="2972999"/>
            <a:ext cx="5495498" cy="2221301"/>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0" y="5479728"/>
            <a:ext cx="9439688" cy="1086172"/>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Experimental</a:t>
            </a:r>
            <a:r>
              <a:rPr sz="2070" b="1" spc="52" dirty="0">
                <a:solidFill>
                  <a:srgbClr val="0066FF"/>
                </a:solidFill>
                <a:latin typeface="Arial"/>
                <a:cs typeface="Arial"/>
              </a:rPr>
              <a:t> </a:t>
            </a:r>
            <a:r>
              <a:rPr sz="2070" b="1" spc="-16" dirty="0">
                <a:solidFill>
                  <a:srgbClr val="0066FF"/>
                </a:solidFill>
                <a:latin typeface="Arial"/>
                <a:cs typeface="Arial"/>
              </a:rPr>
              <a:t>design</a:t>
            </a:r>
            <a:r>
              <a:rPr sz="2070" b="1" spc="52" dirty="0">
                <a:solidFill>
                  <a:srgbClr val="0066FF"/>
                </a:solidFill>
                <a:latin typeface="Arial"/>
                <a:cs typeface="Arial"/>
              </a:rPr>
              <a:t> </a:t>
            </a:r>
            <a:r>
              <a:rPr sz="2070" b="1" spc="-16" dirty="0">
                <a:solidFill>
                  <a:srgbClr val="0066FF"/>
                </a:solidFill>
                <a:latin typeface="Arial"/>
                <a:cs typeface="Arial"/>
              </a:rPr>
              <a:t>and</a:t>
            </a:r>
            <a:r>
              <a:rPr sz="2070" b="1" spc="52" dirty="0">
                <a:solidFill>
                  <a:srgbClr val="0066FF"/>
                </a:solidFill>
                <a:latin typeface="Arial"/>
                <a:cs typeface="Arial"/>
              </a:rPr>
              <a:t> </a:t>
            </a:r>
            <a:r>
              <a:rPr sz="2070" b="1" spc="-10" dirty="0">
                <a:solidFill>
                  <a:srgbClr val="0066FF"/>
                </a:solidFill>
                <a:latin typeface="Arial"/>
                <a:cs typeface="Arial"/>
              </a:rPr>
              <a:t>Factorial</a:t>
            </a:r>
            <a:r>
              <a:rPr sz="2070" b="1" spc="52" dirty="0">
                <a:solidFill>
                  <a:srgbClr val="0066FF"/>
                </a:solidFill>
                <a:latin typeface="Arial"/>
                <a:cs typeface="Arial"/>
              </a:rPr>
              <a:t> </a:t>
            </a:r>
            <a:r>
              <a:rPr sz="2070" b="1" spc="-10" dirty="0">
                <a:solidFill>
                  <a:srgbClr val="0066FF"/>
                </a:solidFill>
                <a:latin typeface="Arial"/>
                <a:cs typeface="Arial"/>
              </a:rPr>
              <a:t>analysis</a:t>
            </a:r>
            <a:endParaRPr sz="2070" dirty="0">
              <a:latin typeface="Arial"/>
              <a:cs typeface="Arial"/>
            </a:endParaRPr>
          </a:p>
          <a:p>
            <a:pPr marL="536901" marR="6572" indent="-523758">
              <a:lnSpc>
                <a:spcPts val="2266"/>
              </a:lnSpc>
              <a:spcBef>
                <a:spcPts val="1071"/>
              </a:spcBef>
              <a:buFont typeface="Arial"/>
              <a:buChar char="•"/>
              <a:tabLst>
                <a:tab pos="536901" algn="l"/>
              </a:tabLst>
            </a:pPr>
            <a:r>
              <a:rPr sz="2070" spc="-16" dirty="0">
                <a:latin typeface="Arial"/>
                <a:cs typeface="Arial"/>
              </a:rPr>
              <a:t>By</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2-level</a:t>
            </a:r>
            <a:r>
              <a:rPr sz="2070" spc="5" dirty="0">
                <a:latin typeface="Arial"/>
                <a:cs typeface="Arial"/>
              </a:rPr>
              <a:t> </a:t>
            </a:r>
            <a:r>
              <a:rPr sz="2070" spc="-10" dirty="0">
                <a:latin typeface="Arial"/>
                <a:cs typeface="Arial"/>
              </a:rPr>
              <a:t>experimental</a:t>
            </a:r>
            <a:r>
              <a:rPr sz="2070" spc="5" dirty="0">
                <a:latin typeface="Arial"/>
                <a:cs typeface="Arial"/>
              </a:rPr>
              <a:t> </a:t>
            </a:r>
            <a:r>
              <a:rPr sz="2070" spc="-10" dirty="0">
                <a:latin typeface="Arial"/>
                <a:cs typeface="Arial"/>
              </a:rPr>
              <a:t>design</a:t>
            </a:r>
            <a:r>
              <a:rPr sz="2070" spc="5" dirty="0">
                <a:latin typeface="Arial"/>
                <a:cs typeface="Arial"/>
              </a:rPr>
              <a:t> </a:t>
            </a:r>
            <a:r>
              <a:rPr sz="2070" spc="-16" dirty="0">
                <a:latin typeface="Arial"/>
                <a:cs typeface="Arial"/>
              </a:rPr>
              <a:t>you</a:t>
            </a:r>
            <a:r>
              <a:rPr sz="2070" spc="5" dirty="0">
                <a:latin typeface="Arial"/>
                <a:cs typeface="Arial"/>
              </a:rPr>
              <a:t> </a:t>
            </a:r>
            <a:r>
              <a:rPr sz="2070" spc="-10" dirty="0">
                <a:latin typeface="Arial"/>
                <a:cs typeface="Arial"/>
              </a:rPr>
              <a:t>determine</a:t>
            </a:r>
            <a:r>
              <a:rPr sz="2070" spc="5" dirty="0">
                <a:latin typeface="Arial"/>
                <a:cs typeface="Arial"/>
              </a:rPr>
              <a:t> </a:t>
            </a:r>
            <a:r>
              <a:rPr sz="2070" spc="-10" dirty="0">
                <a:latin typeface="Arial"/>
                <a:cs typeface="Arial"/>
              </a:rPr>
              <a:t>the</a:t>
            </a:r>
            <a:r>
              <a:rPr sz="2070" spc="5" dirty="0">
                <a:latin typeface="Arial"/>
                <a:cs typeface="Arial"/>
              </a:rPr>
              <a:t> </a:t>
            </a:r>
            <a:r>
              <a:rPr sz="2070" spc="-16" dirty="0">
                <a:latin typeface="Arial"/>
                <a:cs typeface="Arial"/>
              </a:rPr>
              <a:t>model</a:t>
            </a:r>
            <a:r>
              <a:rPr sz="2070" spc="5" dirty="0">
                <a:latin typeface="Arial"/>
                <a:cs typeface="Arial"/>
              </a:rPr>
              <a:t> </a:t>
            </a:r>
            <a:r>
              <a:rPr sz="2070" spc="-16" dirty="0">
                <a:latin typeface="Arial"/>
                <a:cs typeface="Arial"/>
              </a:rPr>
              <a:t>parameters</a:t>
            </a:r>
            <a:r>
              <a:rPr sz="2070" spc="5" dirty="0">
                <a:latin typeface="Arial"/>
                <a:cs typeface="Arial"/>
              </a:rPr>
              <a:t> </a:t>
            </a:r>
            <a:r>
              <a:rPr sz="2070" spc="-16" dirty="0">
                <a:latin typeface="Arial"/>
                <a:cs typeface="Arial"/>
              </a:rPr>
              <a:t>which</a:t>
            </a:r>
            <a:r>
              <a:rPr sz="2070" spc="-10" dirty="0">
                <a:latin typeface="Arial"/>
                <a:cs typeface="Arial"/>
              </a:rPr>
              <a:t> a</a:t>
            </a:r>
            <a:r>
              <a:rPr sz="2070" spc="-47" dirty="0">
                <a:latin typeface="Arial"/>
                <a:cs typeface="Arial"/>
              </a:rPr>
              <a:t>f</a:t>
            </a:r>
            <a:r>
              <a:rPr sz="2070" spc="-10" dirty="0">
                <a:latin typeface="Arial"/>
                <a:cs typeface="Arial"/>
              </a:rPr>
              <a:t>fect</a:t>
            </a:r>
            <a:r>
              <a:rPr sz="2070" spc="72" dirty="0">
                <a:latin typeface="Arial"/>
                <a:cs typeface="Arial"/>
              </a:rPr>
              <a:t> </a:t>
            </a:r>
            <a:r>
              <a:rPr sz="2070" spc="-10" dirty="0">
                <a:latin typeface="Arial"/>
                <a:cs typeface="Arial"/>
              </a:rPr>
              <a:t>the</a:t>
            </a:r>
            <a:r>
              <a:rPr sz="2070" spc="72" dirty="0">
                <a:latin typeface="Arial"/>
                <a:cs typeface="Arial"/>
              </a:rPr>
              <a:t> </a:t>
            </a:r>
            <a:r>
              <a:rPr sz="2070" spc="-10" dirty="0">
                <a:latin typeface="Arial"/>
                <a:cs typeface="Arial"/>
              </a:rPr>
              <a:t>results</a:t>
            </a:r>
            <a:r>
              <a:rPr sz="2070" spc="72" dirty="0">
                <a:latin typeface="Arial"/>
                <a:cs typeface="Arial"/>
              </a:rPr>
              <a:t> </a:t>
            </a:r>
            <a:r>
              <a:rPr sz="2070" spc="-10" dirty="0">
                <a:latin typeface="Arial"/>
                <a:cs typeface="Arial"/>
              </a:rPr>
              <a:t>significantl</a:t>
            </a:r>
            <a:r>
              <a:rPr sz="2070" spc="-166" dirty="0">
                <a:latin typeface="Arial"/>
                <a:cs typeface="Arial"/>
              </a:rPr>
              <a:t>y</a:t>
            </a:r>
            <a:r>
              <a:rPr sz="2070" spc="-10" dirty="0">
                <a:latin typeface="Arial"/>
                <a:cs typeface="Arial"/>
              </a:rPr>
              <a:t>.</a:t>
            </a:r>
            <a:endParaRPr sz="2070" dirty="0">
              <a:latin typeface="Arial"/>
              <a:cs typeface="Aria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60068" y="1536700"/>
            <a:ext cx="2462981" cy="1524000"/>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67" y="3162888"/>
            <a:ext cx="9506720" cy="4088812"/>
          </a:xfrm>
          <a:prstGeom prst="rect">
            <a:avLst/>
          </a:prstGeom>
        </p:spPr>
        <p:txBody>
          <a:bodyPr vert="horz" wrap="square" lIns="0" tIns="0" rIns="0" bIns="0" rtlCol="0">
            <a:spAutoFit/>
          </a:bodyPr>
          <a:lstStyle/>
          <a:p>
            <a:pPr marL="536901" marR="23001" indent="-523758">
              <a:lnSpc>
                <a:spcPts val="2266"/>
              </a:lnSpc>
              <a:buFont typeface="Arial"/>
              <a:buChar char="•"/>
              <a:tabLst>
                <a:tab pos="536901" algn="l"/>
              </a:tabLst>
            </a:pPr>
            <a:r>
              <a:rPr sz="2070" spc="-10" dirty="0">
                <a:latin typeface="Arial"/>
                <a:cs typeface="Arial"/>
              </a:rPr>
              <a:t>After</a:t>
            </a:r>
            <a:r>
              <a:rPr sz="2070" spc="114" dirty="0">
                <a:latin typeface="Arial"/>
                <a:cs typeface="Arial"/>
              </a:rPr>
              <a:t> </a:t>
            </a:r>
            <a:r>
              <a:rPr sz="2070" spc="-10" dirty="0">
                <a:latin typeface="Arial"/>
                <a:cs typeface="Arial"/>
              </a:rPr>
              <a:t>2-level</a:t>
            </a:r>
            <a:r>
              <a:rPr sz="2070" spc="114" dirty="0">
                <a:latin typeface="Arial"/>
                <a:cs typeface="Arial"/>
              </a:rPr>
              <a:t> </a:t>
            </a:r>
            <a:r>
              <a:rPr sz="2070" spc="-10" dirty="0">
                <a:latin typeface="Arial"/>
                <a:cs typeface="Arial"/>
              </a:rPr>
              <a:t>experimental</a:t>
            </a:r>
            <a:r>
              <a:rPr sz="2070" spc="114" dirty="0">
                <a:latin typeface="Arial"/>
                <a:cs typeface="Arial"/>
              </a:rPr>
              <a:t> </a:t>
            </a:r>
            <a:r>
              <a:rPr sz="2070" spc="-10" dirty="0">
                <a:latin typeface="Arial"/>
                <a:cs typeface="Arial"/>
              </a:rPr>
              <a:t>design</a:t>
            </a:r>
            <a:r>
              <a:rPr sz="2070" spc="114" dirty="0">
                <a:latin typeface="Arial"/>
                <a:cs typeface="Arial"/>
              </a:rPr>
              <a:t> </a:t>
            </a:r>
            <a:r>
              <a:rPr sz="2070" spc="-16" dirty="0">
                <a:latin typeface="Arial"/>
                <a:cs typeface="Arial"/>
              </a:rPr>
              <a:t>you</a:t>
            </a:r>
            <a:r>
              <a:rPr sz="2070" spc="114" dirty="0">
                <a:latin typeface="Arial"/>
                <a:cs typeface="Arial"/>
              </a:rPr>
              <a:t> </a:t>
            </a:r>
            <a:r>
              <a:rPr sz="2070" spc="-16" dirty="0">
                <a:latin typeface="Arial"/>
                <a:cs typeface="Arial"/>
              </a:rPr>
              <a:t>can</a:t>
            </a:r>
            <a:r>
              <a:rPr sz="2070" spc="114" dirty="0">
                <a:latin typeface="Arial"/>
                <a:cs typeface="Arial"/>
              </a:rPr>
              <a:t> </a:t>
            </a:r>
            <a:r>
              <a:rPr sz="2070" spc="-10" dirty="0">
                <a:latin typeface="Arial"/>
                <a:cs typeface="Arial"/>
              </a:rPr>
              <a:t>continue</a:t>
            </a:r>
            <a:r>
              <a:rPr sz="2070" spc="114" dirty="0">
                <a:latin typeface="Arial"/>
                <a:cs typeface="Arial"/>
              </a:rPr>
              <a:t> </a:t>
            </a:r>
            <a:r>
              <a:rPr sz="2070" spc="-10" dirty="0">
                <a:latin typeface="Arial"/>
                <a:cs typeface="Arial"/>
              </a:rPr>
              <a:t>with</a:t>
            </a:r>
            <a:r>
              <a:rPr sz="2070" spc="114" dirty="0">
                <a:latin typeface="Arial"/>
                <a:cs typeface="Arial"/>
              </a:rPr>
              <a:t> </a:t>
            </a:r>
            <a:r>
              <a:rPr sz="2070" spc="-16" dirty="0">
                <a:latin typeface="Arial"/>
                <a:cs typeface="Arial"/>
              </a:rPr>
              <a:t>a</a:t>
            </a:r>
            <a:r>
              <a:rPr sz="2070" spc="114" dirty="0">
                <a:latin typeface="Arial"/>
                <a:cs typeface="Arial"/>
              </a:rPr>
              <a:t> </a:t>
            </a:r>
            <a:r>
              <a:rPr sz="2070" spc="-10" dirty="0">
                <a:latin typeface="Arial"/>
                <a:cs typeface="Arial"/>
              </a:rPr>
              <a:t>multi-level experimental</a:t>
            </a:r>
            <a:r>
              <a:rPr sz="2070" dirty="0">
                <a:latin typeface="Arial"/>
                <a:cs typeface="Arial"/>
              </a:rPr>
              <a:t> </a:t>
            </a:r>
            <a:r>
              <a:rPr sz="2070" spc="-10" dirty="0">
                <a:latin typeface="Arial"/>
                <a:cs typeface="Arial"/>
              </a:rPr>
              <a:t>design</a:t>
            </a:r>
            <a:r>
              <a:rPr sz="2070" dirty="0">
                <a:latin typeface="Arial"/>
                <a:cs typeface="Arial"/>
              </a:rPr>
              <a:t> </a:t>
            </a:r>
            <a:r>
              <a:rPr sz="2070" spc="-10" dirty="0">
                <a:latin typeface="Arial"/>
                <a:cs typeface="Arial"/>
              </a:rPr>
              <a:t>in</a:t>
            </a:r>
            <a:r>
              <a:rPr sz="2070" dirty="0">
                <a:latin typeface="Arial"/>
                <a:cs typeface="Arial"/>
              </a:rPr>
              <a:t> </a:t>
            </a:r>
            <a:r>
              <a:rPr sz="2070" spc="-10" dirty="0">
                <a:latin typeface="Arial"/>
                <a:cs typeface="Arial"/>
              </a:rPr>
              <a:t>order</a:t>
            </a:r>
            <a:r>
              <a:rPr sz="2070" dirty="0">
                <a:latin typeface="Arial"/>
                <a:cs typeface="Arial"/>
              </a:rPr>
              <a:t> </a:t>
            </a:r>
            <a:r>
              <a:rPr sz="2070" spc="-10" dirty="0">
                <a:latin typeface="Arial"/>
                <a:cs typeface="Arial"/>
              </a:rPr>
              <a:t>to</a:t>
            </a:r>
            <a:r>
              <a:rPr sz="2070" dirty="0">
                <a:latin typeface="Arial"/>
                <a:cs typeface="Arial"/>
              </a:rPr>
              <a:t> </a:t>
            </a:r>
            <a:r>
              <a:rPr sz="2070" spc="-10" dirty="0">
                <a:latin typeface="Arial"/>
                <a:cs typeface="Arial"/>
              </a:rPr>
              <a:t>consider</a:t>
            </a:r>
            <a:r>
              <a:rPr sz="2070" dirty="0">
                <a:latin typeface="Arial"/>
                <a:cs typeface="Arial"/>
              </a:rPr>
              <a:t> </a:t>
            </a:r>
            <a:r>
              <a:rPr sz="2070" spc="-10" dirty="0">
                <a:latin typeface="Arial"/>
                <a:cs typeface="Arial"/>
              </a:rPr>
              <a:t>the</a:t>
            </a:r>
            <a:r>
              <a:rPr sz="2070" dirty="0">
                <a:latin typeface="Arial"/>
                <a:cs typeface="Arial"/>
              </a:rPr>
              <a:t> </a:t>
            </a:r>
            <a:r>
              <a:rPr sz="2070" spc="-10" dirty="0">
                <a:latin typeface="Arial"/>
                <a:cs typeface="Arial"/>
              </a:rPr>
              <a:t>(statistical)</a:t>
            </a:r>
            <a:r>
              <a:rPr sz="2070" dirty="0">
                <a:latin typeface="Arial"/>
                <a:cs typeface="Arial"/>
              </a:rPr>
              <a:t> </a:t>
            </a:r>
            <a:r>
              <a:rPr sz="2070" spc="-10" dirty="0">
                <a:latin typeface="Arial"/>
                <a:cs typeface="Arial"/>
              </a:rPr>
              <a:t>influence</a:t>
            </a:r>
            <a:r>
              <a:rPr sz="2070" dirty="0">
                <a:latin typeface="Arial"/>
                <a:cs typeface="Arial"/>
              </a:rPr>
              <a:t> </a:t>
            </a:r>
            <a:r>
              <a:rPr sz="2070" spc="-10" dirty="0">
                <a:latin typeface="Arial"/>
                <a:cs typeface="Arial"/>
              </a:rPr>
              <a:t>of</a:t>
            </a:r>
            <a:r>
              <a:rPr sz="2070" dirty="0">
                <a:latin typeface="Arial"/>
                <a:cs typeface="Arial"/>
              </a:rPr>
              <a:t> </a:t>
            </a:r>
            <a:r>
              <a:rPr sz="2070" spc="-10" dirty="0">
                <a:latin typeface="Arial"/>
                <a:cs typeface="Arial"/>
              </a:rPr>
              <a:t>essential parameters.</a:t>
            </a:r>
            <a:endParaRPr sz="2070" dirty="0">
              <a:latin typeface="Arial"/>
              <a:cs typeface="Arial"/>
            </a:endParaRPr>
          </a:p>
          <a:p>
            <a:pPr>
              <a:lnSpc>
                <a:spcPts val="2173"/>
              </a:lnSpc>
              <a:spcBef>
                <a:spcPts val="46"/>
              </a:spcBef>
            </a:pPr>
            <a:endParaRPr sz="2173" dirty="0"/>
          </a:p>
          <a:p>
            <a:pPr marL="13143"/>
            <a:r>
              <a:rPr sz="2070" b="1" spc="-16" dirty="0">
                <a:solidFill>
                  <a:srgbClr val="0066FF"/>
                </a:solidFill>
                <a:latin typeface="Arial"/>
                <a:cs typeface="Arial"/>
              </a:rPr>
              <a:t>Experimental</a:t>
            </a:r>
            <a:r>
              <a:rPr sz="2070" b="1" spc="47" dirty="0">
                <a:solidFill>
                  <a:srgbClr val="0066FF"/>
                </a:solidFill>
                <a:latin typeface="Arial"/>
                <a:cs typeface="Arial"/>
              </a:rPr>
              <a:t> </a:t>
            </a:r>
            <a:r>
              <a:rPr sz="2070" b="1" spc="-16" dirty="0">
                <a:solidFill>
                  <a:srgbClr val="0066FF"/>
                </a:solidFill>
                <a:latin typeface="Arial"/>
                <a:cs typeface="Arial"/>
              </a:rPr>
              <a:t>Design</a:t>
            </a:r>
            <a:r>
              <a:rPr sz="2070" b="1" spc="47" dirty="0">
                <a:solidFill>
                  <a:srgbClr val="0066FF"/>
                </a:solidFill>
                <a:latin typeface="Arial"/>
                <a:cs typeface="Arial"/>
              </a:rPr>
              <a:t> </a:t>
            </a:r>
            <a:r>
              <a:rPr sz="2070" b="1" spc="-16" dirty="0">
                <a:solidFill>
                  <a:srgbClr val="0066FF"/>
                </a:solidFill>
                <a:latin typeface="Arial"/>
                <a:cs typeface="Arial"/>
              </a:rPr>
              <a:t>and</a:t>
            </a:r>
            <a:r>
              <a:rPr sz="2070" b="1" spc="47" dirty="0">
                <a:solidFill>
                  <a:srgbClr val="0066FF"/>
                </a:solidFill>
                <a:latin typeface="Arial"/>
                <a:cs typeface="Arial"/>
              </a:rPr>
              <a:t> </a:t>
            </a:r>
            <a:r>
              <a:rPr sz="2070" b="1" spc="-16" dirty="0">
                <a:solidFill>
                  <a:srgbClr val="0066FF"/>
                </a:solidFill>
                <a:latin typeface="Arial"/>
                <a:cs typeface="Arial"/>
              </a:rPr>
              <a:t>Analysis</a:t>
            </a:r>
            <a:r>
              <a:rPr sz="2070" b="1" spc="47" dirty="0">
                <a:solidFill>
                  <a:srgbClr val="0066FF"/>
                </a:solidFill>
                <a:latin typeface="Arial"/>
                <a:cs typeface="Arial"/>
              </a:rPr>
              <a:t> </a:t>
            </a:r>
            <a:r>
              <a:rPr sz="2070" b="1" spc="-10" dirty="0">
                <a:solidFill>
                  <a:srgbClr val="0066FF"/>
                </a:solidFill>
                <a:latin typeface="Arial"/>
                <a:cs typeface="Arial"/>
              </a:rPr>
              <a:t>of</a:t>
            </a:r>
            <a:r>
              <a:rPr sz="2070" b="1" spc="47" dirty="0">
                <a:solidFill>
                  <a:srgbClr val="0066FF"/>
                </a:solidFill>
                <a:latin typeface="Arial"/>
                <a:cs typeface="Arial"/>
              </a:rPr>
              <a:t> </a:t>
            </a:r>
            <a:r>
              <a:rPr sz="2070" b="1" spc="-16" dirty="0">
                <a:solidFill>
                  <a:srgbClr val="0066FF"/>
                </a:solidFill>
                <a:latin typeface="Arial"/>
                <a:cs typeface="Arial"/>
              </a:rPr>
              <a:t>Factors</a:t>
            </a:r>
            <a:endParaRPr sz="2070" dirty="0">
              <a:latin typeface="Arial"/>
              <a:cs typeface="Arial"/>
            </a:endParaRPr>
          </a:p>
          <a:p>
            <a:pPr marL="13143" marR="139975">
              <a:lnSpc>
                <a:spcPts val="2266"/>
              </a:lnSpc>
              <a:spcBef>
                <a:spcPts val="1071"/>
              </a:spcBef>
            </a:pPr>
            <a:r>
              <a:rPr sz="2070" spc="-10" dirty="0">
                <a:latin typeface="Arial"/>
                <a:cs typeface="Arial"/>
              </a:rPr>
              <a:t>After</a:t>
            </a:r>
            <a:r>
              <a:rPr sz="2070" spc="52" dirty="0">
                <a:latin typeface="Arial"/>
                <a:cs typeface="Arial"/>
              </a:rPr>
              <a:t> </a:t>
            </a:r>
            <a:r>
              <a:rPr sz="2070" spc="-16" dirty="0">
                <a:latin typeface="Arial"/>
                <a:cs typeface="Arial"/>
              </a:rPr>
              <a:t>modeling</a:t>
            </a:r>
            <a:r>
              <a:rPr sz="2070" spc="52" dirty="0">
                <a:latin typeface="Arial"/>
                <a:cs typeface="Arial"/>
              </a:rPr>
              <a:t> </a:t>
            </a:r>
            <a:r>
              <a:rPr sz="2070" spc="-10" dirty="0">
                <a:latin typeface="Arial"/>
                <a:cs typeface="Arial"/>
              </a:rPr>
              <a:t>the</a:t>
            </a:r>
            <a:r>
              <a:rPr sz="2070" spc="52" dirty="0">
                <a:latin typeface="Arial"/>
                <a:cs typeface="Arial"/>
              </a:rPr>
              <a:t> </a:t>
            </a:r>
            <a:r>
              <a:rPr sz="2070" spc="-16" dirty="0">
                <a:latin typeface="Arial"/>
                <a:cs typeface="Arial"/>
              </a:rPr>
              <a:t>system</a:t>
            </a:r>
            <a:r>
              <a:rPr sz="2070" spc="52" dirty="0">
                <a:latin typeface="Arial"/>
                <a:cs typeface="Arial"/>
              </a:rPr>
              <a:t> </a:t>
            </a:r>
            <a:r>
              <a:rPr sz="2070" spc="-16" dirty="0">
                <a:latin typeface="Arial"/>
                <a:cs typeface="Arial"/>
              </a:rPr>
              <a:t>under</a:t>
            </a:r>
            <a:r>
              <a:rPr sz="2070" spc="52" dirty="0">
                <a:latin typeface="Arial"/>
                <a:cs typeface="Arial"/>
              </a:rPr>
              <a:t> </a:t>
            </a:r>
            <a:r>
              <a:rPr sz="2070" spc="-10" dirty="0">
                <a:latin typeface="Arial"/>
                <a:cs typeface="Arial"/>
              </a:rPr>
              <a:t>consideration,</a:t>
            </a:r>
            <a:r>
              <a:rPr sz="2070" spc="67" dirty="0">
                <a:latin typeface="Arial"/>
                <a:cs typeface="Arial"/>
              </a:rPr>
              <a:t> </a:t>
            </a:r>
            <a:r>
              <a:rPr sz="2070" spc="-10" dirty="0">
                <a:latin typeface="Arial"/>
                <a:cs typeface="Arial"/>
              </a:rPr>
              <a:t>begin</a:t>
            </a:r>
            <a:r>
              <a:rPr sz="2070" spc="52" dirty="0">
                <a:latin typeface="Arial"/>
                <a:cs typeface="Arial"/>
              </a:rPr>
              <a:t> </a:t>
            </a:r>
            <a:r>
              <a:rPr sz="2070" spc="-10" dirty="0">
                <a:latin typeface="Arial"/>
                <a:cs typeface="Arial"/>
              </a:rPr>
              <a:t>planning</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simulation stud</a:t>
            </a:r>
            <a:r>
              <a:rPr sz="2070" spc="-166" dirty="0">
                <a:latin typeface="Arial"/>
                <a:cs typeface="Arial"/>
              </a:rPr>
              <a:t>y</a:t>
            </a:r>
            <a:r>
              <a:rPr sz="2070" spc="-10" dirty="0">
                <a:latin typeface="Arial"/>
                <a:cs typeface="Arial"/>
              </a:rPr>
              <a:t>.</a:t>
            </a:r>
            <a:r>
              <a:rPr sz="2070" dirty="0">
                <a:latin typeface="Arial"/>
                <a:cs typeface="Arial"/>
              </a:rPr>
              <a:t> </a:t>
            </a:r>
            <a:r>
              <a:rPr sz="2070" spc="-254" dirty="0">
                <a:latin typeface="Arial"/>
                <a:cs typeface="Arial"/>
              </a:rPr>
              <a:t> </a:t>
            </a:r>
            <a:r>
              <a:rPr sz="2070" spc="-16" dirty="0">
                <a:latin typeface="Arial"/>
                <a:cs typeface="Arial"/>
              </a:rPr>
              <a:t>A</a:t>
            </a:r>
            <a:r>
              <a:rPr sz="2070" spc="41" dirty="0">
                <a:latin typeface="Arial"/>
                <a:cs typeface="Arial"/>
              </a:rPr>
              <a:t> </a:t>
            </a:r>
            <a:r>
              <a:rPr sz="2070" spc="-10" dirty="0">
                <a:latin typeface="Arial"/>
                <a:cs typeface="Arial"/>
              </a:rPr>
              <a:t>simulation</a:t>
            </a:r>
            <a:r>
              <a:rPr sz="2070" spc="41" dirty="0">
                <a:latin typeface="Arial"/>
                <a:cs typeface="Arial"/>
              </a:rPr>
              <a:t> </a:t>
            </a:r>
            <a:r>
              <a:rPr sz="2070" spc="-10" dirty="0">
                <a:latin typeface="Arial"/>
                <a:cs typeface="Arial"/>
              </a:rPr>
              <a:t>study</a:t>
            </a:r>
            <a:r>
              <a:rPr sz="2070" spc="41" dirty="0">
                <a:latin typeface="Arial"/>
                <a:cs typeface="Arial"/>
              </a:rPr>
              <a:t> </a:t>
            </a:r>
            <a:r>
              <a:rPr sz="2070" spc="-10" dirty="0">
                <a:latin typeface="Arial"/>
                <a:cs typeface="Arial"/>
              </a:rPr>
              <a:t>considers</a:t>
            </a:r>
            <a:r>
              <a:rPr sz="2070" spc="41" dirty="0">
                <a:latin typeface="Arial"/>
                <a:cs typeface="Arial"/>
              </a:rPr>
              <a:t> </a:t>
            </a:r>
            <a:r>
              <a:rPr sz="2070" spc="-16" dirty="0">
                <a:latin typeface="Arial"/>
                <a:cs typeface="Arial"/>
              </a:rPr>
              <a:t>how</a:t>
            </a:r>
            <a:r>
              <a:rPr sz="2070" spc="41" dirty="0">
                <a:latin typeface="Arial"/>
                <a:cs typeface="Arial"/>
              </a:rPr>
              <a:t> </a:t>
            </a:r>
            <a:r>
              <a:rPr sz="2070" spc="-16" dirty="0">
                <a:latin typeface="Arial"/>
                <a:cs typeface="Arial"/>
              </a:rPr>
              <a:t>model</a:t>
            </a:r>
            <a:r>
              <a:rPr sz="2070" spc="41" dirty="0">
                <a:latin typeface="Arial"/>
                <a:cs typeface="Arial"/>
              </a:rPr>
              <a:t> </a:t>
            </a:r>
            <a:r>
              <a:rPr sz="2070" spc="-10" dirty="0">
                <a:latin typeface="Arial"/>
                <a:cs typeface="Arial"/>
              </a:rPr>
              <a:t>parameters,</a:t>
            </a:r>
            <a:r>
              <a:rPr sz="2070" spc="52" dirty="0">
                <a:latin typeface="Arial"/>
                <a:cs typeface="Arial"/>
              </a:rPr>
              <a:t> </a:t>
            </a:r>
            <a:r>
              <a:rPr sz="2070" spc="-10" dirty="0">
                <a:latin typeface="Arial"/>
                <a:cs typeface="Arial"/>
              </a:rPr>
              <a:t>so-called</a:t>
            </a:r>
            <a:r>
              <a:rPr sz="2070" spc="41" dirty="0">
                <a:latin typeface="Arial"/>
                <a:cs typeface="Arial"/>
              </a:rPr>
              <a:t> </a:t>
            </a:r>
            <a:r>
              <a:rPr sz="2070" b="1" spc="-10" dirty="0">
                <a:latin typeface="Arial"/>
                <a:cs typeface="Arial"/>
              </a:rPr>
              <a:t>factors</a:t>
            </a:r>
            <a:r>
              <a:rPr sz="2070" spc="-10" dirty="0">
                <a:latin typeface="Arial"/>
                <a:cs typeface="Arial"/>
              </a:rPr>
              <a:t>, a</a:t>
            </a:r>
            <a:r>
              <a:rPr sz="2070" spc="-47" dirty="0">
                <a:latin typeface="Arial"/>
                <a:cs typeface="Arial"/>
              </a:rPr>
              <a:t>f</a:t>
            </a:r>
            <a:r>
              <a:rPr sz="2070" spc="-10" dirty="0">
                <a:latin typeface="Arial"/>
                <a:cs typeface="Arial"/>
              </a:rPr>
              <a:t>fect</a:t>
            </a:r>
            <a:r>
              <a:rPr sz="2070" spc="41" dirty="0">
                <a:latin typeface="Arial"/>
                <a:cs typeface="Arial"/>
              </a:rPr>
              <a:t> </a:t>
            </a:r>
            <a:r>
              <a:rPr sz="2070" spc="-10" dirty="0">
                <a:latin typeface="Arial"/>
                <a:cs typeface="Arial"/>
              </a:rPr>
              <a:t>target</a:t>
            </a:r>
            <a:r>
              <a:rPr sz="2070" spc="41" dirty="0">
                <a:latin typeface="Arial"/>
                <a:cs typeface="Arial"/>
              </a:rPr>
              <a:t> </a:t>
            </a:r>
            <a:r>
              <a:rPr sz="2070" spc="-10" dirty="0">
                <a:latin typeface="Arial"/>
                <a:cs typeface="Arial"/>
              </a:rPr>
              <a:t>values.</a:t>
            </a:r>
            <a:r>
              <a:rPr sz="2070" dirty="0">
                <a:latin typeface="Arial"/>
                <a:cs typeface="Arial"/>
              </a:rPr>
              <a:t> </a:t>
            </a:r>
            <a:r>
              <a:rPr sz="2070" spc="-254" dirty="0">
                <a:latin typeface="Arial"/>
                <a:cs typeface="Arial"/>
              </a:rPr>
              <a:t> </a:t>
            </a:r>
            <a:r>
              <a:rPr sz="2070" spc="-16" dirty="0">
                <a:latin typeface="Arial"/>
                <a:cs typeface="Arial"/>
              </a:rPr>
              <a:t>A</a:t>
            </a:r>
            <a:r>
              <a:rPr sz="2070" spc="41" dirty="0">
                <a:latin typeface="Arial"/>
                <a:cs typeface="Arial"/>
              </a:rPr>
              <a:t> </a:t>
            </a:r>
            <a:r>
              <a:rPr sz="2070" spc="-10" dirty="0">
                <a:latin typeface="Arial"/>
                <a:cs typeface="Arial"/>
              </a:rPr>
              <a:t>typical</a:t>
            </a:r>
            <a:r>
              <a:rPr sz="2070" spc="41" dirty="0">
                <a:latin typeface="Arial"/>
                <a:cs typeface="Arial"/>
              </a:rPr>
              <a:t> </a:t>
            </a:r>
            <a:r>
              <a:rPr sz="2070" spc="-10" dirty="0">
                <a:latin typeface="Arial"/>
                <a:cs typeface="Arial"/>
              </a:rPr>
              <a:t>factor</a:t>
            </a:r>
            <a:r>
              <a:rPr sz="2070"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safety</a:t>
            </a:r>
            <a:r>
              <a:rPr sz="2070" spc="41" dirty="0">
                <a:latin typeface="Arial"/>
                <a:cs typeface="Arial"/>
              </a:rPr>
              <a:t> </a:t>
            </a:r>
            <a:r>
              <a:rPr sz="2070" spc="-10" dirty="0">
                <a:latin typeface="Arial"/>
                <a:cs typeface="Arial"/>
              </a:rPr>
              <a:t>stock</a:t>
            </a:r>
            <a:r>
              <a:rPr sz="2070" spc="41" dirty="0">
                <a:latin typeface="Arial"/>
                <a:cs typeface="Arial"/>
              </a:rPr>
              <a:t> </a:t>
            </a:r>
            <a:r>
              <a:rPr sz="2070" spc="-10" dirty="0">
                <a:latin typeface="Arial"/>
                <a:cs typeface="Arial"/>
              </a:rPr>
              <a:t>of</a:t>
            </a:r>
            <a:r>
              <a:rPr sz="2070" spc="41" dirty="0">
                <a:latin typeface="Arial"/>
                <a:cs typeface="Arial"/>
              </a:rPr>
              <a:t> </a:t>
            </a:r>
            <a:r>
              <a:rPr sz="2070" spc="-16" dirty="0">
                <a:latin typeface="Arial"/>
                <a:cs typeface="Arial"/>
              </a:rPr>
              <a:t>a</a:t>
            </a:r>
            <a:r>
              <a:rPr sz="2070" spc="41" dirty="0">
                <a:latin typeface="Arial"/>
                <a:cs typeface="Arial"/>
              </a:rPr>
              <a:t> </a:t>
            </a:r>
            <a:r>
              <a:rPr sz="2070" spc="-10" dirty="0">
                <a:latin typeface="Arial"/>
                <a:cs typeface="Arial"/>
              </a:rPr>
              <a:t>product</a:t>
            </a:r>
            <a:r>
              <a:rPr sz="2070" spc="41" dirty="0">
                <a:latin typeface="Arial"/>
                <a:cs typeface="Arial"/>
              </a:rPr>
              <a:t> </a:t>
            </a:r>
            <a:r>
              <a:rPr sz="2070" spc="-10" dirty="0">
                <a:latin typeface="Arial"/>
                <a:cs typeface="Arial"/>
              </a:rPr>
              <a:t>stored</a:t>
            </a:r>
            <a:r>
              <a:rPr sz="2070" spc="41" dirty="0">
                <a:latin typeface="Arial"/>
                <a:cs typeface="Arial"/>
              </a:rPr>
              <a:t> </a:t>
            </a:r>
            <a:r>
              <a:rPr sz="2070" spc="-10" dirty="0">
                <a:latin typeface="Arial"/>
                <a:cs typeface="Arial"/>
              </a:rPr>
              <a:t>in</a:t>
            </a:r>
            <a:r>
              <a:rPr sz="2070" spc="41" dirty="0">
                <a:latin typeface="Arial"/>
                <a:cs typeface="Arial"/>
              </a:rPr>
              <a:t> </a:t>
            </a:r>
            <a:r>
              <a:rPr sz="2070" spc="-16" dirty="0">
                <a:latin typeface="Arial"/>
                <a:cs typeface="Arial"/>
              </a:rPr>
              <a:t>a</a:t>
            </a:r>
            <a:r>
              <a:rPr sz="2070" spc="-10" dirty="0">
                <a:latin typeface="Arial"/>
                <a:cs typeface="Arial"/>
              </a:rPr>
              <a:t> warehouse.</a:t>
            </a:r>
            <a:r>
              <a:rPr sz="2070" spc="233" dirty="0">
                <a:latin typeface="Arial"/>
                <a:cs typeface="Arial"/>
              </a:rPr>
              <a:t> </a:t>
            </a:r>
            <a:r>
              <a:rPr sz="2070" b="1" spc="-16" dirty="0">
                <a:latin typeface="Arial"/>
                <a:cs typeface="Arial"/>
              </a:rPr>
              <a:t>Experimental</a:t>
            </a:r>
            <a:r>
              <a:rPr sz="2070" b="1" spc="10" dirty="0">
                <a:latin typeface="Arial"/>
                <a:cs typeface="Arial"/>
              </a:rPr>
              <a:t> </a:t>
            </a:r>
            <a:r>
              <a:rPr sz="2070" b="1" spc="-16" dirty="0">
                <a:latin typeface="Arial"/>
                <a:cs typeface="Arial"/>
              </a:rPr>
              <a:t>Design</a:t>
            </a:r>
            <a:r>
              <a:rPr sz="2070" b="1" spc="10" dirty="0">
                <a:latin typeface="Arial"/>
                <a:cs typeface="Arial"/>
              </a:rPr>
              <a:t> </a:t>
            </a:r>
            <a:r>
              <a:rPr sz="2070" spc="-10" dirty="0">
                <a:latin typeface="Arial"/>
                <a:cs typeface="Arial"/>
              </a:rPr>
              <a:t>is</a:t>
            </a:r>
            <a:r>
              <a:rPr sz="2070" spc="10" dirty="0">
                <a:latin typeface="Arial"/>
                <a:cs typeface="Arial"/>
              </a:rPr>
              <a:t> </a:t>
            </a:r>
            <a:r>
              <a:rPr sz="2070" spc="-16" dirty="0">
                <a:latin typeface="Arial"/>
                <a:cs typeface="Arial"/>
              </a:rPr>
              <a:t>an</a:t>
            </a:r>
            <a:r>
              <a:rPr sz="2070" spc="10" dirty="0">
                <a:latin typeface="Arial"/>
                <a:cs typeface="Arial"/>
              </a:rPr>
              <a:t> </a:t>
            </a:r>
            <a:r>
              <a:rPr sz="2070" spc="-16" dirty="0">
                <a:latin typeface="Arial"/>
                <a:cs typeface="Arial"/>
              </a:rPr>
              <a:t>easy</a:t>
            </a:r>
            <a:r>
              <a:rPr sz="2070" spc="10" dirty="0">
                <a:latin typeface="Arial"/>
                <a:cs typeface="Arial"/>
              </a:rPr>
              <a:t> </a:t>
            </a:r>
            <a:r>
              <a:rPr sz="2070" spc="-16" dirty="0">
                <a:latin typeface="Arial"/>
                <a:cs typeface="Arial"/>
              </a:rPr>
              <a:t>way</a:t>
            </a:r>
            <a:r>
              <a:rPr sz="2070" spc="10" dirty="0">
                <a:latin typeface="Arial"/>
                <a:cs typeface="Arial"/>
              </a:rPr>
              <a:t> </a:t>
            </a:r>
            <a:r>
              <a:rPr sz="2070" spc="-10" dirty="0">
                <a:latin typeface="Arial"/>
                <a:cs typeface="Arial"/>
              </a:rPr>
              <a:t>to</a:t>
            </a:r>
            <a:r>
              <a:rPr sz="2070" spc="10" dirty="0">
                <a:latin typeface="Arial"/>
                <a:cs typeface="Arial"/>
              </a:rPr>
              <a:t> </a:t>
            </a:r>
            <a:r>
              <a:rPr sz="2070" spc="-10" dirty="0">
                <a:latin typeface="Arial"/>
                <a:cs typeface="Arial"/>
              </a:rPr>
              <a:t>perform</a:t>
            </a:r>
            <a:r>
              <a:rPr sz="2070" spc="10" dirty="0">
                <a:latin typeface="Arial"/>
                <a:cs typeface="Arial"/>
              </a:rPr>
              <a:t> </a:t>
            </a:r>
            <a:r>
              <a:rPr sz="2070" spc="-16" dirty="0">
                <a:latin typeface="Arial"/>
                <a:cs typeface="Arial"/>
              </a:rPr>
              <a:t>a</a:t>
            </a:r>
            <a:r>
              <a:rPr sz="2070" spc="10" dirty="0">
                <a:latin typeface="Arial"/>
                <a:cs typeface="Arial"/>
              </a:rPr>
              <a:t> </a:t>
            </a:r>
            <a:r>
              <a:rPr sz="2070" spc="-10" dirty="0">
                <a:latin typeface="Arial"/>
                <a:cs typeface="Arial"/>
              </a:rPr>
              <a:t>simulation</a:t>
            </a:r>
            <a:r>
              <a:rPr sz="2070" spc="10" dirty="0">
                <a:latin typeface="Arial"/>
                <a:cs typeface="Arial"/>
              </a:rPr>
              <a:t> </a:t>
            </a:r>
            <a:r>
              <a:rPr sz="2070" spc="-10" dirty="0">
                <a:latin typeface="Arial"/>
                <a:cs typeface="Arial"/>
              </a:rPr>
              <a:t>stud</a:t>
            </a:r>
            <a:r>
              <a:rPr sz="2070" spc="-166" dirty="0">
                <a:latin typeface="Arial"/>
                <a:cs typeface="Arial"/>
              </a:rPr>
              <a:t>y</a:t>
            </a:r>
            <a:r>
              <a:rPr sz="2070" spc="-10" dirty="0">
                <a:latin typeface="Arial"/>
                <a:cs typeface="Arial"/>
              </a:rPr>
              <a:t>. In</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systematic</a:t>
            </a:r>
            <a:r>
              <a:rPr sz="2070" spc="21" dirty="0">
                <a:latin typeface="Arial"/>
                <a:cs typeface="Arial"/>
              </a:rPr>
              <a:t> </a:t>
            </a:r>
            <a:r>
              <a:rPr sz="2070" spc="-16" dirty="0">
                <a:latin typeface="Arial"/>
                <a:cs typeface="Arial"/>
              </a:rPr>
              <a:t>wa</a:t>
            </a:r>
            <a:r>
              <a:rPr sz="2070" spc="-166" dirty="0">
                <a:latin typeface="Arial"/>
                <a:cs typeface="Arial"/>
              </a:rPr>
              <a:t>y</a:t>
            </a:r>
            <a:r>
              <a:rPr sz="2070" spc="-10" dirty="0">
                <a:latin typeface="Arial"/>
                <a:cs typeface="Arial"/>
              </a:rPr>
              <a:t>,</a:t>
            </a:r>
            <a:r>
              <a:rPr sz="2070" spc="31" dirty="0">
                <a:latin typeface="Arial"/>
                <a:cs typeface="Arial"/>
              </a:rPr>
              <a:t> </a:t>
            </a:r>
            <a:r>
              <a:rPr sz="2070" spc="-16" dirty="0">
                <a:latin typeface="Arial"/>
                <a:cs typeface="Arial"/>
              </a:rPr>
              <a:t>you</a:t>
            </a:r>
            <a:r>
              <a:rPr sz="2070" spc="21" dirty="0">
                <a:latin typeface="Arial"/>
                <a:cs typeface="Arial"/>
              </a:rPr>
              <a:t> </a:t>
            </a:r>
            <a:r>
              <a:rPr sz="2070" spc="-10" dirty="0">
                <a:latin typeface="Arial"/>
                <a:cs typeface="Arial"/>
              </a:rPr>
              <a:t>assign</a:t>
            </a:r>
            <a:r>
              <a:rPr sz="2070" spc="21" dirty="0">
                <a:latin typeface="Arial"/>
                <a:cs typeface="Arial"/>
              </a:rPr>
              <a:t> </a:t>
            </a:r>
            <a:r>
              <a:rPr sz="2070" spc="-10" dirty="0">
                <a:latin typeface="Arial"/>
                <a:cs typeface="Arial"/>
              </a:rPr>
              <a:t>all</a:t>
            </a:r>
            <a:r>
              <a:rPr sz="2070" spc="21" dirty="0">
                <a:latin typeface="Arial"/>
                <a:cs typeface="Arial"/>
              </a:rPr>
              <a:t> </a:t>
            </a:r>
            <a:r>
              <a:rPr sz="2070" spc="-10" dirty="0">
                <a:latin typeface="Arial"/>
                <a:cs typeface="Arial"/>
              </a:rPr>
              <a:t>factors</a:t>
            </a:r>
            <a:r>
              <a:rPr sz="2070" spc="21" dirty="0">
                <a:latin typeface="Arial"/>
                <a:cs typeface="Arial"/>
              </a:rPr>
              <a:t> </a:t>
            </a:r>
            <a:r>
              <a:rPr sz="2070" spc="-10" dirty="0">
                <a:latin typeface="Arial"/>
                <a:cs typeface="Arial"/>
              </a:rPr>
              <a:t>values</a:t>
            </a:r>
            <a:r>
              <a:rPr sz="2070" spc="21" dirty="0">
                <a:latin typeface="Arial"/>
                <a:cs typeface="Arial"/>
              </a:rPr>
              <a:t> </a:t>
            </a:r>
            <a:r>
              <a:rPr sz="2070" spc="-16" dirty="0">
                <a:latin typeface="Arial"/>
                <a:cs typeface="Arial"/>
              </a:rPr>
              <a:t>and</a:t>
            </a:r>
            <a:r>
              <a:rPr sz="2070" spc="21" dirty="0">
                <a:latin typeface="Arial"/>
                <a:cs typeface="Arial"/>
              </a:rPr>
              <a:t> </a:t>
            </a:r>
            <a:r>
              <a:rPr sz="2070" spc="-16" dirty="0">
                <a:latin typeface="Arial"/>
                <a:cs typeface="Arial"/>
              </a:rPr>
              <a:t>observe</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selected</a:t>
            </a:r>
            <a:r>
              <a:rPr sz="2070" spc="21" dirty="0">
                <a:latin typeface="Arial"/>
                <a:cs typeface="Arial"/>
              </a:rPr>
              <a:t> </a:t>
            </a:r>
            <a:r>
              <a:rPr sz="2070" spc="-10" dirty="0">
                <a:latin typeface="Arial"/>
                <a:cs typeface="Arial"/>
              </a:rPr>
              <a:t>target value</a:t>
            </a:r>
            <a:r>
              <a:rPr sz="2070" spc="67" dirty="0">
                <a:latin typeface="Arial"/>
                <a:cs typeface="Arial"/>
              </a:rPr>
              <a:t> </a:t>
            </a:r>
            <a:r>
              <a:rPr sz="2070" spc="-10" dirty="0">
                <a:latin typeface="Arial"/>
                <a:cs typeface="Arial"/>
              </a:rPr>
              <a:t>like</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profit</a:t>
            </a:r>
            <a:r>
              <a:rPr sz="2070" spc="67" dirty="0">
                <a:latin typeface="Arial"/>
                <a:cs typeface="Arial"/>
              </a:rPr>
              <a:t> </a:t>
            </a:r>
            <a:r>
              <a:rPr sz="2070" spc="-10" dirty="0">
                <a:latin typeface="Arial"/>
                <a:cs typeface="Arial"/>
              </a:rPr>
              <a:t>of</a:t>
            </a:r>
            <a:r>
              <a:rPr sz="2070" spc="67" dirty="0">
                <a:latin typeface="Arial"/>
                <a:cs typeface="Arial"/>
              </a:rPr>
              <a:t> </a:t>
            </a:r>
            <a:r>
              <a:rPr sz="2070" spc="-16" dirty="0">
                <a:latin typeface="Arial"/>
                <a:cs typeface="Arial"/>
              </a:rPr>
              <a:t>a</a:t>
            </a:r>
            <a:r>
              <a:rPr sz="2070" spc="67" dirty="0">
                <a:latin typeface="Arial"/>
                <a:cs typeface="Arial"/>
              </a:rPr>
              <a:t> </a:t>
            </a:r>
            <a:r>
              <a:rPr sz="2070" spc="-16" dirty="0">
                <a:latin typeface="Arial"/>
                <a:cs typeface="Arial"/>
              </a:rPr>
              <a:t>compan</a:t>
            </a:r>
            <a:r>
              <a:rPr sz="2070" spc="-166" dirty="0">
                <a:latin typeface="Arial"/>
                <a:cs typeface="Arial"/>
              </a:rPr>
              <a:t>y</a:t>
            </a:r>
            <a:r>
              <a:rPr sz="2070" spc="-10" dirty="0">
                <a:latin typeface="Arial"/>
                <a:cs typeface="Arial"/>
              </a:rPr>
              <a:t>.</a:t>
            </a:r>
            <a:endParaRPr sz="2070" dirty="0">
              <a:latin typeface="Arial"/>
              <a:cs typeface="Arial"/>
            </a:endParaRPr>
          </a:p>
          <a:p>
            <a:pPr marL="13143">
              <a:lnSpc>
                <a:spcPts val="2375"/>
              </a:lnSpc>
              <a:spcBef>
                <a:spcPts val="569"/>
              </a:spcBef>
            </a:pPr>
            <a:r>
              <a:rPr sz="2070" spc="-16" dirty="0">
                <a:latin typeface="Arial"/>
                <a:cs typeface="Arial"/>
              </a:rPr>
              <a:t>The</a:t>
            </a:r>
            <a:r>
              <a:rPr sz="2070" spc="-36" dirty="0">
                <a:latin typeface="Arial"/>
                <a:cs typeface="Arial"/>
              </a:rPr>
              <a:t> </a:t>
            </a:r>
            <a:r>
              <a:rPr sz="2070" spc="-10" dirty="0">
                <a:latin typeface="Arial"/>
                <a:cs typeface="Arial"/>
              </a:rPr>
              <a:t>consideration</a:t>
            </a:r>
            <a:r>
              <a:rPr sz="2070" spc="-36" dirty="0">
                <a:latin typeface="Arial"/>
                <a:cs typeface="Arial"/>
              </a:rPr>
              <a:t> </a:t>
            </a:r>
            <a:r>
              <a:rPr sz="2070" spc="-10" dirty="0">
                <a:latin typeface="Arial"/>
                <a:cs typeface="Arial"/>
              </a:rPr>
              <a:t>of</a:t>
            </a:r>
            <a:r>
              <a:rPr sz="2070" spc="-36" dirty="0">
                <a:latin typeface="Arial"/>
                <a:cs typeface="Arial"/>
              </a:rPr>
              <a:t> </a:t>
            </a:r>
            <a:r>
              <a:rPr sz="2070" spc="-16" dirty="0">
                <a:latin typeface="Arial"/>
                <a:cs typeface="Arial"/>
              </a:rPr>
              <a:t>which</a:t>
            </a:r>
            <a:r>
              <a:rPr sz="2070" spc="-36" dirty="0">
                <a:latin typeface="Arial"/>
                <a:cs typeface="Arial"/>
              </a:rPr>
              <a:t> </a:t>
            </a:r>
            <a:r>
              <a:rPr sz="2070" spc="-10" dirty="0">
                <a:latin typeface="Arial"/>
                <a:cs typeface="Arial"/>
              </a:rPr>
              <a:t>factors</a:t>
            </a:r>
            <a:r>
              <a:rPr sz="2070" spc="-36" dirty="0">
                <a:latin typeface="Arial"/>
                <a:cs typeface="Arial"/>
              </a:rPr>
              <a:t> </a:t>
            </a:r>
            <a:r>
              <a:rPr sz="2070" spc="-10" dirty="0">
                <a:latin typeface="Arial"/>
                <a:cs typeface="Arial"/>
              </a:rPr>
              <a:t>substantially</a:t>
            </a:r>
            <a:r>
              <a:rPr sz="2070" spc="-36" dirty="0">
                <a:latin typeface="Arial"/>
                <a:cs typeface="Arial"/>
              </a:rPr>
              <a:t> </a:t>
            </a:r>
            <a:r>
              <a:rPr sz="2070" spc="-16" dirty="0">
                <a:latin typeface="Arial"/>
                <a:cs typeface="Arial"/>
              </a:rPr>
              <a:t>a</a:t>
            </a:r>
            <a:r>
              <a:rPr sz="2070" spc="-47" dirty="0">
                <a:latin typeface="Arial"/>
                <a:cs typeface="Arial"/>
              </a:rPr>
              <a:t>f</a:t>
            </a:r>
            <a:r>
              <a:rPr sz="2070" spc="-10" dirty="0">
                <a:latin typeface="Arial"/>
                <a:cs typeface="Arial"/>
              </a:rPr>
              <a:t>fect</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target</a:t>
            </a:r>
            <a:r>
              <a:rPr sz="2070" spc="-36" dirty="0">
                <a:latin typeface="Arial"/>
                <a:cs typeface="Arial"/>
              </a:rPr>
              <a:t> </a:t>
            </a:r>
            <a:r>
              <a:rPr sz="2070" spc="-10" dirty="0">
                <a:latin typeface="Arial"/>
                <a:cs typeface="Arial"/>
              </a:rPr>
              <a:t>value</a:t>
            </a:r>
            <a:r>
              <a:rPr sz="2070" spc="-36" dirty="0">
                <a:latin typeface="Arial"/>
                <a:cs typeface="Arial"/>
              </a:rPr>
              <a:t> </a:t>
            </a:r>
            <a:r>
              <a:rPr sz="2070" spc="-10" dirty="0">
                <a:latin typeface="Arial"/>
                <a:cs typeface="Arial"/>
              </a:rPr>
              <a:t>is</a:t>
            </a:r>
            <a:r>
              <a:rPr sz="2070" spc="-36" dirty="0">
                <a:latin typeface="Arial"/>
                <a:cs typeface="Arial"/>
              </a:rPr>
              <a:t> </a:t>
            </a:r>
            <a:r>
              <a:rPr sz="2070" spc="-10" dirty="0">
                <a:latin typeface="Arial"/>
                <a:cs typeface="Arial"/>
              </a:rPr>
              <a:t>called</a:t>
            </a:r>
            <a:r>
              <a:rPr sz="2070" spc="-36" dirty="0">
                <a:latin typeface="Arial"/>
                <a:cs typeface="Arial"/>
              </a:rPr>
              <a:t> </a:t>
            </a:r>
            <a:r>
              <a:rPr sz="2070" spc="-10" dirty="0">
                <a:latin typeface="Arial"/>
                <a:cs typeface="Arial"/>
              </a:rPr>
              <a:t>the</a:t>
            </a:r>
            <a:endParaRPr sz="2070" dirty="0">
              <a:latin typeface="Arial"/>
              <a:cs typeface="Arial"/>
            </a:endParaRPr>
          </a:p>
          <a:p>
            <a:pPr marL="13143">
              <a:lnSpc>
                <a:spcPts val="2375"/>
              </a:lnSpc>
            </a:pPr>
            <a:r>
              <a:rPr sz="2070" b="1" spc="-16" dirty="0">
                <a:latin typeface="Arial"/>
                <a:cs typeface="Arial"/>
              </a:rPr>
              <a:t>Analysis</a:t>
            </a:r>
            <a:r>
              <a:rPr sz="2070" b="1" spc="88" dirty="0">
                <a:latin typeface="Arial"/>
                <a:cs typeface="Arial"/>
              </a:rPr>
              <a:t> </a:t>
            </a:r>
            <a:r>
              <a:rPr sz="2070" b="1" spc="-10" dirty="0">
                <a:latin typeface="Arial"/>
                <a:cs typeface="Arial"/>
              </a:rPr>
              <a:t>of</a:t>
            </a:r>
            <a:r>
              <a:rPr sz="2070" b="1" spc="88" dirty="0">
                <a:latin typeface="Arial"/>
                <a:cs typeface="Arial"/>
              </a:rPr>
              <a:t> </a:t>
            </a:r>
            <a:r>
              <a:rPr sz="2070" b="1" spc="-16" dirty="0">
                <a:latin typeface="Arial"/>
                <a:cs typeface="Arial"/>
              </a:rPr>
              <a:t>Factors</a:t>
            </a:r>
            <a:r>
              <a:rPr sz="2070" spc="-10" dirty="0">
                <a:latin typeface="Arial"/>
                <a:cs typeface="Arial"/>
              </a:rPr>
              <a:t>.</a:t>
            </a:r>
            <a:endParaRPr sz="2070" dirty="0">
              <a:latin typeface="Arial"/>
              <a:cs typeface="Aria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8" y="1518466"/>
            <a:ext cx="9506720" cy="5506123"/>
          </a:xfrm>
          <a:prstGeom prst="rect">
            <a:avLst/>
          </a:prstGeom>
        </p:spPr>
        <p:txBody>
          <a:bodyPr vert="horz" wrap="square" lIns="0" tIns="0" rIns="0" bIns="0" rtlCol="0">
            <a:spAutoFit/>
          </a:bodyPr>
          <a:lstStyle/>
          <a:p>
            <a:pPr marL="13143" marR="49944" algn="just">
              <a:lnSpc>
                <a:spcPts val="2266"/>
              </a:lnSpc>
            </a:pPr>
            <a:r>
              <a:rPr sz="2070" spc="-16" dirty="0">
                <a:latin typeface="Arial"/>
                <a:cs typeface="Arial"/>
              </a:rPr>
              <a:t>The</a:t>
            </a:r>
            <a:r>
              <a:rPr sz="2070" spc="5" dirty="0">
                <a:latin typeface="Arial"/>
                <a:cs typeface="Arial"/>
              </a:rPr>
              <a:t> </a:t>
            </a:r>
            <a:r>
              <a:rPr sz="2070" spc="-10" dirty="0">
                <a:latin typeface="Arial"/>
                <a:cs typeface="Arial"/>
              </a:rPr>
              <a:t>typical</a:t>
            </a:r>
            <a:r>
              <a:rPr sz="2070" spc="5" dirty="0">
                <a:latin typeface="Arial"/>
                <a:cs typeface="Arial"/>
              </a:rPr>
              <a:t> </a:t>
            </a:r>
            <a:r>
              <a:rPr sz="2070" spc="-10" dirty="0">
                <a:latin typeface="Arial"/>
                <a:cs typeface="Arial"/>
              </a:rPr>
              <a:t>steps</a:t>
            </a:r>
            <a:r>
              <a:rPr sz="2070" spc="5" dirty="0">
                <a:latin typeface="Arial"/>
                <a:cs typeface="Arial"/>
              </a:rPr>
              <a:t> </a:t>
            </a:r>
            <a:r>
              <a:rPr sz="2070" spc="-10" dirty="0">
                <a:latin typeface="Arial"/>
                <a:cs typeface="Arial"/>
              </a:rPr>
              <a:t>are</a:t>
            </a:r>
            <a:r>
              <a:rPr sz="2070" spc="5" dirty="0">
                <a:latin typeface="Arial"/>
                <a:cs typeface="Arial"/>
              </a:rPr>
              <a:t> </a:t>
            </a:r>
            <a:r>
              <a:rPr sz="2070" spc="-10" dirty="0">
                <a:latin typeface="Arial"/>
                <a:cs typeface="Arial"/>
              </a:rPr>
              <a:t>explained</a:t>
            </a:r>
            <a:r>
              <a:rPr sz="2070" spc="5" dirty="0">
                <a:latin typeface="Arial"/>
                <a:cs typeface="Arial"/>
              </a:rPr>
              <a:t> </a:t>
            </a:r>
            <a:r>
              <a:rPr sz="2070" spc="-10" dirty="0">
                <a:latin typeface="Arial"/>
                <a:cs typeface="Arial"/>
              </a:rPr>
              <a:t>using</a:t>
            </a:r>
            <a:r>
              <a:rPr sz="2070" spc="5" dirty="0">
                <a:latin typeface="Arial"/>
                <a:cs typeface="Arial"/>
              </a:rPr>
              <a:t> </a:t>
            </a:r>
            <a:r>
              <a:rPr sz="2070" spc="-16" dirty="0">
                <a:latin typeface="Arial"/>
                <a:cs typeface="Arial"/>
              </a:rPr>
              <a:t>a</a:t>
            </a:r>
            <a:r>
              <a:rPr sz="2070" spc="5" dirty="0">
                <a:latin typeface="Arial"/>
                <a:cs typeface="Arial"/>
              </a:rPr>
              <a:t> </a:t>
            </a:r>
            <a:r>
              <a:rPr sz="2070" spc="-16" dirty="0">
                <a:latin typeface="Arial"/>
                <a:cs typeface="Arial"/>
              </a:rPr>
              <a:t>model</a:t>
            </a:r>
            <a:r>
              <a:rPr sz="2070" spc="5" dirty="0">
                <a:latin typeface="Arial"/>
                <a:cs typeface="Arial"/>
              </a:rPr>
              <a:t> </a:t>
            </a:r>
            <a:r>
              <a:rPr sz="2070" spc="-10" dirty="0">
                <a:latin typeface="Arial"/>
                <a:cs typeface="Arial"/>
              </a:rPr>
              <a:t>of</a:t>
            </a:r>
            <a:r>
              <a:rPr sz="2070" spc="5" dirty="0">
                <a:latin typeface="Arial"/>
                <a:cs typeface="Arial"/>
              </a:rPr>
              <a:t> </a:t>
            </a:r>
            <a:r>
              <a:rPr sz="2070" spc="-16" dirty="0">
                <a:latin typeface="Arial"/>
                <a:cs typeface="Arial"/>
              </a:rPr>
              <a:t>an</a:t>
            </a:r>
            <a:r>
              <a:rPr sz="2070" spc="5" dirty="0">
                <a:latin typeface="Arial"/>
                <a:cs typeface="Arial"/>
              </a:rPr>
              <a:t> </a:t>
            </a:r>
            <a:r>
              <a:rPr sz="2070" spc="-10" dirty="0">
                <a:latin typeface="Arial"/>
                <a:cs typeface="Arial"/>
              </a:rPr>
              <a:t>internet</a:t>
            </a:r>
            <a:r>
              <a:rPr sz="2070" spc="5" dirty="0">
                <a:latin typeface="Arial"/>
                <a:cs typeface="Arial"/>
              </a:rPr>
              <a:t> </a:t>
            </a:r>
            <a:r>
              <a:rPr sz="2070" spc="-16" dirty="0">
                <a:latin typeface="Arial"/>
                <a:cs typeface="Arial"/>
              </a:rPr>
              <a:t>company</a:t>
            </a:r>
            <a:r>
              <a:rPr sz="2070" spc="5" dirty="0">
                <a:latin typeface="Arial"/>
                <a:cs typeface="Arial"/>
              </a:rPr>
              <a:t> </a:t>
            </a:r>
            <a:r>
              <a:rPr sz="2070" spc="-10" dirty="0">
                <a:latin typeface="Arial"/>
                <a:cs typeface="Arial"/>
              </a:rPr>
              <a:t>that</a:t>
            </a:r>
            <a:r>
              <a:rPr sz="2070" spc="5" dirty="0">
                <a:latin typeface="Arial"/>
                <a:cs typeface="Arial"/>
              </a:rPr>
              <a:t> </a:t>
            </a:r>
            <a:r>
              <a:rPr sz="2070" spc="-10" dirty="0">
                <a:latin typeface="Arial"/>
                <a:cs typeface="Arial"/>
              </a:rPr>
              <a:t>sells</a:t>
            </a:r>
            <a:r>
              <a:rPr sz="2070" spc="5" dirty="0">
                <a:latin typeface="Arial"/>
                <a:cs typeface="Arial"/>
              </a:rPr>
              <a:t> </a:t>
            </a:r>
            <a:r>
              <a:rPr sz="2070" spc="-16" dirty="0">
                <a:latin typeface="Arial"/>
                <a:cs typeface="Arial"/>
              </a:rPr>
              <a:t>a</a:t>
            </a:r>
            <a:r>
              <a:rPr sz="2070" spc="-10" dirty="0">
                <a:latin typeface="Arial"/>
                <a:cs typeface="Arial"/>
              </a:rPr>
              <a:t> single</a:t>
            </a:r>
            <a:r>
              <a:rPr sz="2070" dirty="0">
                <a:latin typeface="Arial"/>
                <a:cs typeface="Arial"/>
              </a:rPr>
              <a:t> </a:t>
            </a:r>
            <a:r>
              <a:rPr sz="2070" spc="-10" dirty="0">
                <a:latin typeface="Arial"/>
                <a:cs typeface="Arial"/>
              </a:rPr>
              <a:t>product.</a:t>
            </a:r>
            <a:r>
              <a:rPr sz="2070" spc="202" dirty="0">
                <a:latin typeface="Arial"/>
                <a:cs typeface="Arial"/>
              </a:rPr>
              <a:t> </a:t>
            </a:r>
            <a:r>
              <a:rPr sz="2070" spc="-10" dirty="0">
                <a:latin typeface="Arial"/>
                <a:cs typeface="Arial"/>
              </a:rPr>
              <a:t>This</a:t>
            </a:r>
            <a:r>
              <a:rPr sz="2070" dirty="0">
                <a:latin typeface="Arial"/>
                <a:cs typeface="Arial"/>
              </a:rPr>
              <a:t> </a:t>
            </a:r>
            <a:r>
              <a:rPr sz="2070" spc="-10" dirty="0">
                <a:latin typeface="Arial"/>
                <a:cs typeface="Arial"/>
              </a:rPr>
              <a:t>product</a:t>
            </a:r>
            <a:r>
              <a:rPr sz="2070" dirty="0">
                <a:latin typeface="Arial"/>
                <a:cs typeface="Arial"/>
              </a:rPr>
              <a:t> </a:t>
            </a:r>
            <a:r>
              <a:rPr sz="2070" spc="-16" dirty="0">
                <a:latin typeface="Arial"/>
                <a:cs typeface="Arial"/>
              </a:rPr>
              <a:t>must</a:t>
            </a:r>
            <a:r>
              <a:rPr sz="2070" dirty="0">
                <a:latin typeface="Arial"/>
                <a:cs typeface="Arial"/>
              </a:rPr>
              <a:t> </a:t>
            </a:r>
            <a:r>
              <a:rPr sz="2070" spc="-16" dirty="0">
                <a:latin typeface="Arial"/>
                <a:cs typeface="Arial"/>
              </a:rPr>
              <a:t>be</a:t>
            </a:r>
            <a:r>
              <a:rPr sz="2070" dirty="0">
                <a:latin typeface="Arial"/>
                <a:cs typeface="Arial"/>
              </a:rPr>
              <a:t> </a:t>
            </a:r>
            <a:r>
              <a:rPr sz="2070" spc="-10" dirty="0">
                <a:latin typeface="Arial"/>
                <a:cs typeface="Arial"/>
              </a:rPr>
              <a:t>periodically</a:t>
            </a:r>
            <a:r>
              <a:rPr sz="2070" dirty="0">
                <a:latin typeface="Arial"/>
                <a:cs typeface="Arial"/>
              </a:rPr>
              <a:t> </a:t>
            </a:r>
            <a:r>
              <a:rPr sz="2070" spc="-10" dirty="0">
                <a:latin typeface="Arial"/>
                <a:cs typeface="Arial"/>
              </a:rPr>
              <a:t>ordered</a:t>
            </a:r>
            <a:r>
              <a:rPr sz="2070" dirty="0">
                <a:latin typeface="Arial"/>
                <a:cs typeface="Arial"/>
              </a:rPr>
              <a:t> </a:t>
            </a:r>
            <a:r>
              <a:rPr sz="2070" spc="-16" dirty="0">
                <a:latin typeface="Arial"/>
                <a:cs typeface="Arial"/>
              </a:rPr>
              <a:t>by</a:t>
            </a:r>
            <a:r>
              <a:rPr sz="2070" dirty="0">
                <a:latin typeface="Arial"/>
                <a:cs typeface="Arial"/>
              </a:rPr>
              <a:t> </a:t>
            </a:r>
            <a:r>
              <a:rPr sz="2070" spc="-16" dirty="0">
                <a:latin typeface="Arial"/>
                <a:cs typeface="Arial"/>
              </a:rPr>
              <a:t>one</a:t>
            </a:r>
            <a:r>
              <a:rPr sz="2070" dirty="0">
                <a:latin typeface="Arial"/>
                <a:cs typeface="Arial"/>
              </a:rPr>
              <a:t> </a:t>
            </a:r>
            <a:r>
              <a:rPr sz="2070" spc="-10" dirty="0">
                <a:latin typeface="Arial"/>
                <a:cs typeface="Arial"/>
              </a:rPr>
              <a:t>of</a:t>
            </a:r>
            <a:r>
              <a:rPr sz="2070" dirty="0">
                <a:latin typeface="Arial"/>
                <a:cs typeface="Arial"/>
              </a:rPr>
              <a:t> </a:t>
            </a:r>
            <a:r>
              <a:rPr sz="2070" spc="-16" dirty="0">
                <a:latin typeface="Arial"/>
                <a:cs typeface="Arial"/>
              </a:rPr>
              <a:t>two</a:t>
            </a:r>
            <a:r>
              <a:rPr sz="2070" dirty="0">
                <a:latin typeface="Arial"/>
                <a:cs typeface="Arial"/>
              </a:rPr>
              <a:t> </a:t>
            </a:r>
            <a:r>
              <a:rPr sz="2070" spc="-10" dirty="0">
                <a:latin typeface="Arial"/>
                <a:cs typeface="Arial"/>
              </a:rPr>
              <a:t>suppliers. Most</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the</a:t>
            </a:r>
            <a:r>
              <a:rPr sz="2070" spc="26" dirty="0">
                <a:latin typeface="Arial"/>
                <a:cs typeface="Arial"/>
              </a:rPr>
              <a:t> </a:t>
            </a:r>
            <a:r>
              <a:rPr sz="2070" spc="-10" dirty="0">
                <a:latin typeface="Arial"/>
                <a:cs typeface="Arial"/>
              </a:rPr>
              <a:t>typical</a:t>
            </a:r>
            <a:r>
              <a:rPr sz="2070" spc="26" dirty="0">
                <a:latin typeface="Arial"/>
                <a:cs typeface="Arial"/>
              </a:rPr>
              <a:t> </a:t>
            </a:r>
            <a:r>
              <a:rPr sz="2070" spc="-10" dirty="0">
                <a:latin typeface="Arial"/>
                <a:cs typeface="Arial"/>
              </a:rPr>
              <a:t>factors</a:t>
            </a:r>
            <a:r>
              <a:rPr sz="2070" spc="26" dirty="0">
                <a:latin typeface="Arial"/>
                <a:cs typeface="Arial"/>
              </a:rPr>
              <a:t> </a:t>
            </a:r>
            <a:r>
              <a:rPr sz="2070" spc="-10" dirty="0">
                <a:latin typeface="Arial"/>
                <a:cs typeface="Arial"/>
              </a:rPr>
              <a:t>of</a:t>
            </a:r>
            <a:r>
              <a:rPr sz="2070" spc="26" dirty="0">
                <a:latin typeface="Arial"/>
                <a:cs typeface="Arial"/>
              </a:rPr>
              <a:t> </a:t>
            </a:r>
            <a:r>
              <a:rPr sz="2070" spc="-10" dirty="0">
                <a:latin typeface="Arial"/>
                <a:cs typeface="Arial"/>
              </a:rPr>
              <a:t>inventory</a:t>
            </a:r>
            <a:r>
              <a:rPr sz="2070" spc="26" dirty="0">
                <a:latin typeface="Arial"/>
                <a:cs typeface="Arial"/>
              </a:rPr>
              <a:t> </a:t>
            </a:r>
            <a:r>
              <a:rPr sz="2070" spc="-16" dirty="0">
                <a:latin typeface="Arial"/>
                <a:cs typeface="Arial"/>
              </a:rPr>
              <a:t>systems</a:t>
            </a:r>
            <a:r>
              <a:rPr sz="2070" spc="26" dirty="0">
                <a:latin typeface="Arial"/>
                <a:cs typeface="Arial"/>
              </a:rPr>
              <a:t> </a:t>
            </a:r>
            <a:r>
              <a:rPr sz="2070" spc="-10" dirty="0">
                <a:latin typeface="Arial"/>
                <a:cs typeface="Arial"/>
              </a:rPr>
              <a:t>are</a:t>
            </a:r>
            <a:r>
              <a:rPr sz="2070" spc="26" dirty="0">
                <a:latin typeface="Arial"/>
                <a:cs typeface="Arial"/>
              </a:rPr>
              <a:t> </a:t>
            </a:r>
            <a:r>
              <a:rPr sz="2070" spc="-10" dirty="0">
                <a:latin typeface="Arial"/>
                <a:cs typeface="Arial"/>
              </a:rPr>
              <a:t>considered.</a:t>
            </a:r>
            <a:endParaRPr sz="2070" dirty="0">
              <a:latin typeface="Arial"/>
              <a:cs typeface="Arial"/>
            </a:endParaRPr>
          </a:p>
          <a:p>
            <a:pPr marL="13143">
              <a:spcBef>
                <a:spcPts val="569"/>
              </a:spcBef>
            </a:pPr>
            <a:r>
              <a:rPr sz="2070" spc="-16" dirty="0">
                <a:latin typeface="Arial"/>
                <a:cs typeface="Arial"/>
              </a:rPr>
              <a:t>The</a:t>
            </a:r>
            <a:r>
              <a:rPr sz="2070" spc="-57" dirty="0">
                <a:latin typeface="Arial"/>
                <a:cs typeface="Arial"/>
              </a:rPr>
              <a:t> </a:t>
            </a:r>
            <a:r>
              <a:rPr sz="2070" b="1" spc="-10" dirty="0">
                <a:latin typeface="Arial"/>
                <a:cs typeface="Arial"/>
              </a:rPr>
              <a:t>results</a:t>
            </a:r>
            <a:r>
              <a:rPr sz="2070" b="1" spc="-57" dirty="0">
                <a:latin typeface="Arial"/>
                <a:cs typeface="Arial"/>
              </a:rPr>
              <a:t> </a:t>
            </a:r>
            <a:r>
              <a:rPr sz="2070" spc="-10" dirty="0">
                <a:latin typeface="Arial"/>
                <a:cs typeface="Arial"/>
              </a:rPr>
              <a:t>are</a:t>
            </a:r>
            <a:r>
              <a:rPr sz="2070" spc="-57" dirty="0">
                <a:latin typeface="Arial"/>
                <a:cs typeface="Arial"/>
              </a:rPr>
              <a:t> </a:t>
            </a:r>
            <a:r>
              <a:rPr sz="2070" spc="-16" dirty="0">
                <a:latin typeface="Arial"/>
                <a:cs typeface="Arial"/>
              </a:rPr>
              <a:t>expressed</a:t>
            </a:r>
            <a:r>
              <a:rPr sz="2070" spc="-57" dirty="0">
                <a:latin typeface="Arial"/>
                <a:cs typeface="Arial"/>
              </a:rPr>
              <a:t> </a:t>
            </a:r>
            <a:r>
              <a:rPr sz="2070" spc="-16" dirty="0">
                <a:latin typeface="Arial"/>
                <a:cs typeface="Arial"/>
              </a:rPr>
              <a:t>as</a:t>
            </a:r>
            <a:r>
              <a:rPr sz="2070" spc="-57" dirty="0">
                <a:latin typeface="Arial"/>
                <a:cs typeface="Arial"/>
              </a:rPr>
              <a:t> </a:t>
            </a:r>
            <a:r>
              <a:rPr sz="2070" b="1" spc="-16" dirty="0">
                <a:latin typeface="Arial"/>
                <a:cs typeface="Arial"/>
              </a:rPr>
              <a:t>income</a:t>
            </a:r>
            <a:r>
              <a:rPr sz="2070" spc="-10" dirty="0">
                <a:latin typeface="Arial"/>
                <a:cs typeface="Arial"/>
              </a:rPr>
              <a:t>,</a:t>
            </a:r>
            <a:r>
              <a:rPr sz="2070" spc="-47" dirty="0">
                <a:latin typeface="Arial"/>
                <a:cs typeface="Arial"/>
              </a:rPr>
              <a:t> </a:t>
            </a:r>
            <a:r>
              <a:rPr sz="2070" b="1" spc="-10" dirty="0">
                <a:latin typeface="Arial"/>
                <a:cs typeface="Arial"/>
              </a:rPr>
              <a:t>inventory</a:t>
            </a:r>
            <a:r>
              <a:rPr sz="2070" b="1" spc="-57" dirty="0">
                <a:latin typeface="Arial"/>
                <a:cs typeface="Arial"/>
              </a:rPr>
              <a:t> </a:t>
            </a:r>
            <a:r>
              <a:rPr sz="2070" b="1" spc="-16" dirty="0">
                <a:latin typeface="Arial"/>
                <a:cs typeface="Arial"/>
              </a:rPr>
              <a:t>holding</a:t>
            </a:r>
            <a:r>
              <a:rPr sz="2070" b="1" spc="-57" dirty="0">
                <a:latin typeface="Arial"/>
                <a:cs typeface="Arial"/>
              </a:rPr>
              <a:t> </a:t>
            </a:r>
            <a:r>
              <a:rPr sz="2070" b="1" spc="-16" dirty="0">
                <a:latin typeface="Arial"/>
                <a:cs typeface="Arial"/>
              </a:rPr>
              <a:t>cost</a:t>
            </a:r>
            <a:r>
              <a:rPr sz="2070" b="1" spc="-57" dirty="0">
                <a:latin typeface="Arial"/>
                <a:cs typeface="Arial"/>
              </a:rPr>
              <a:t> </a:t>
            </a:r>
            <a:r>
              <a:rPr sz="2070" spc="-16" dirty="0">
                <a:latin typeface="Arial"/>
                <a:cs typeface="Arial"/>
              </a:rPr>
              <a:t>and</a:t>
            </a:r>
            <a:r>
              <a:rPr sz="2070" spc="-57" dirty="0">
                <a:latin typeface="Arial"/>
                <a:cs typeface="Arial"/>
              </a:rPr>
              <a:t> </a:t>
            </a:r>
            <a:r>
              <a:rPr sz="2070" b="1" spc="-16" dirty="0">
                <a:latin typeface="Arial"/>
                <a:cs typeface="Arial"/>
              </a:rPr>
              <a:t>expenditur</a:t>
            </a:r>
            <a:r>
              <a:rPr sz="2070" b="1" spc="-21" dirty="0">
                <a:latin typeface="Arial"/>
                <a:cs typeface="Arial"/>
              </a:rPr>
              <a:t>e</a:t>
            </a:r>
            <a:r>
              <a:rPr sz="2070" spc="-10" dirty="0">
                <a:latin typeface="Arial"/>
                <a:cs typeface="Arial"/>
              </a:rPr>
              <a:t>.</a:t>
            </a:r>
            <a:endParaRPr sz="2070" dirty="0">
              <a:latin typeface="Arial"/>
              <a:cs typeface="Arial"/>
            </a:endParaRPr>
          </a:p>
          <a:p>
            <a:pPr marL="536901" indent="-523758">
              <a:spcBef>
                <a:spcPts val="605"/>
              </a:spcBef>
              <a:spcAft>
                <a:spcPts val="600"/>
              </a:spcAft>
              <a:buFont typeface="Arial"/>
              <a:buChar char="•"/>
              <a:tabLst>
                <a:tab pos="536901" algn="l"/>
              </a:tabLst>
            </a:pPr>
            <a:r>
              <a:rPr sz="2070" b="1" spc="-16" dirty="0">
                <a:latin typeface="Arial"/>
                <a:cs typeface="Arial"/>
              </a:rPr>
              <a:t>Income</a:t>
            </a:r>
            <a:r>
              <a:rPr sz="2070" b="1" spc="36" dirty="0">
                <a:latin typeface="Arial"/>
                <a:cs typeface="Arial"/>
              </a:rPr>
              <a:t> </a:t>
            </a:r>
            <a:r>
              <a:rPr sz="2070" spc="-10" dirty="0">
                <a:latin typeface="Arial"/>
                <a:cs typeface="Arial"/>
              </a:rPr>
              <a:t>is</a:t>
            </a:r>
            <a:r>
              <a:rPr sz="2070" spc="36" dirty="0">
                <a:latin typeface="Arial"/>
                <a:cs typeface="Arial"/>
              </a:rPr>
              <a:t> </a:t>
            </a:r>
            <a:r>
              <a:rPr sz="2070" spc="-10" dirty="0">
                <a:latin typeface="Arial"/>
                <a:cs typeface="Arial"/>
              </a:rPr>
              <a:t>the</a:t>
            </a:r>
            <a:r>
              <a:rPr sz="2070" spc="36" dirty="0">
                <a:latin typeface="Arial"/>
                <a:cs typeface="Arial"/>
              </a:rPr>
              <a:t> </a:t>
            </a:r>
            <a:r>
              <a:rPr sz="2070" spc="-16" dirty="0">
                <a:latin typeface="Arial"/>
                <a:cs typeface="Arial"/>
              </a:rPr>
              <a:t>sum</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the</a:t>
            </a:r>
            <a:r>
              <a:rPr sz="2070" spc="36" dirty="0">
                <a:latin typeface="Arial"/>
                <a:cs typeface="Arial"/>
              </a:rPr>
              <a:t> </a:t>
            </a:r>
            <a:r>
              <a:rPr sz="2070" spc="-10" dirty="0">
                <a:latin typeface="Arial"/>
                <a:cs typeface="Arial"/>
              </a:rPr>
              <a:t>prices</a:t>
            </a:r>
            <a:r>
              <a:rPr sz="2070" spc="36" dirty="0">
                <a:latin typeface="Arial"/>
                <a:cs typeface="Arial"/>
              </a:rPr>
              <a:t> </a:t>
            </a:r>
            <a:r>
              <a:rPr sz="2070" spc="-10" dirty="0">
                <a:latin typeface="Arial"/>
                <a:cs typeface="Arial"/>
              </a:rPr>
              <a:t>of</a:t>
            </a:r>
            <a:r>
              <a:rPr sz="2070" spc="36" dirty="0">
                <a:latin typeface="Arial"/>
                <a:cs typeface="Arial"/>
              </a:rPr>
              <a:t> </a:t>
            </a:r>
            <a:r>
              <a:rPr sz="2070" spc="-10" dirty="0">
                <a:latin typeface="Arial"/>
                <a:cs typeface="Arial"/>
              </a:rPr>
              <a:t>all</a:t>
            </a:r>
            <a:r>
              <a:rPr sz="2070" spc="36" dirty="0">
                <a:latin typeface="Arial"/>
                <a:cs typeface="Arial"/>
              </a:rPr>
              <a:t> </a:t>
            </a:r>
            <a:r>
              <a:rPr sz="2070" spc="-10" dirty="0">
                <a:latin typeface="Arial"/>
                <a:cs typeface="Arial"/>
              </a:rPr>
              <a:t>sold</a:t>
            </a:r>
            <a:r>
              <a:rPr sz="2070" spc="36" dirty="0">
                <a:latin typeface="Arial"/>
                <a:cs typeface="Arial"/>
              </a:rPr>
              <a:t> </a:t>
            </a:r>
            <a:r>
              <a:rPr sz="2070" spc="-10" dirty="0">
                <a:latin typeface="Arial"/>
                <a:cs typeface="Arial"/>
              </a:rPr>
              <a:t>products</a:t>
            </a:r>
            <a:r>
              <a:rPr sz="2070" spc="-10" dirty="0" smtClean="0">
                <a:latin typeface="Arial"/>
                <a:cs typeface="Arial"/>
              </a:rPr>
              <a:t>.</a:t>
            </a:r>
            <a:endParaRPr sz="2484" dirty="0"/>
          </a:p>
          <a:p>
            <a:pPr marL="536901" marR="356839" indent="-523758">
              <a:lnSpc>
                <a:spcPts val="2266"/>
              </a:lnSpc>
              <a:spcAft>
                <a:spcPts val="600"/>
              </a:spcAft>
              <a:buFont typeface="Arial"/>
              <a:buChar char="•"/>
              <a:tabLst>
                <a:tab pos="536901" algn="l"/>
              </a:tabLst>
            </a:pPr>
            <a:r>
              <a:rPr sz="2070" b="1" spc="-16" dirty="0">
                <a:latin typeface="Arial"/>
                <a:cs typeface="Arial"/>
              </a:rPr>
              <a:t>Expenditure</a:t>
            </a:r>
            <a:r>
              <a:rPr sz="2070" b="1"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selling</a:t>
            </a:r>
            <a:r>
              <a:rPr sz="2070" spc="41" dirty="0">
                <a:latin typeface="Arial"/>
                <a:cs typeface="Arial"/>
              </a:rPr>
              <a:t> </a:t>
            </a:r>
            <a:r>
              <a:rPr sz="2070" spc="-10" dirty="0">
                <a:latin typeface="Arial"/>
                <a:cs typeface="Arial"/>
              </a:rPr>
              <a:t>cost</a:t>
            </a:r>
            <a:r>
              <a:rPr sz="2070" spc="41" dirty="0">
                <a:latin typeface="Arial"/>
                <a:cs typeface="Arial"/>
              </a:rPr>
              <a:t> </a:t>
            </a:r>
            <a:r>
              <a:rPr sz="2070" spc="-10" dirty="0">
                <a:latin typeface="Arial"/>
                <a:cs typeface="Arial"/>
              </a:rPr>
              <a:t>consisting</a:t>
            </a:r>
            <a:r>
              <a:rPr sz="2070" spc="41" dirty="0">
                <a:latin typeface="Arial"/>
                <a:cs typeface="Arial"/>
              </a:rPr>
              <a:t> </a:t>
            </a:r>
            <a:r>
              <a:rPr sz="2070" spc="-10" dirty="0">
                <a:latin typeface="Arial"/>
                <a:cs typeface="Arial"/>
              </a:rPr>
              <a:t>of</a:t>
            </a:r>
            <a:r>
              <a:rPr sz="2070" spc="41" dirty="0">
                <a:latin typeface="Arial"/>
                <a:cs typeface="Arial"/>
              </a:rPr>
              <a:t> </a:t>
            </a:r>
            <a:r>
              <a:rPr sz="2070" spc="-10" dirty="0">
                <a:latin typeface="Arial"/>
                <a:cs typeface="Arial"/>
              </a:rPr>
              <a:t>fixed</a:t>
            </a:r>
            <a:r>
              <a:rPr sz="2070" spc="41" dirty="0">
                <a:latin typeface="Arial"/>
                <a:cs typeface="Arial"/>
              </a:rPr>
              <a:t> </a:t>
            </a:r>
            <a:r>
              <a:rPr sz="2070" spc="-10" dirty="0">
                <a:latin typeface="Arial"/>
                <a:cs typeface="Arial"/>
              </a:rPr>
              <a:t>costs</a:t>
            </a:r>
            <a:r>
              <a:rPr sz="2070" spc="41" dirty="0">
                <a:latin typeface="Arial"/>
                <a:cs typeface="Arial"/>
              </a:rPr>
              <a:t> </a:t>
            </a:r>
            <a:r>
              <a:rPr sz="2070" spc="-10" dirty="0">
                <a:latin typeface="Arial"/>
                <a:cs typeface="Arial"/>
              </a:rPr>
              <a:t>(order</a:t>
            </a:r>
            <a:r>
              <a:rPr sz="2070" spc="41" dirty="0">
                <a:latin typeface="Arial"/>
                <a:cs typeface="Arial"/>
              </a:rPr>
              <a:t> </a:t>
            </a:r>
            <a:r>
              <a:rPr sz="2070" spc="-10" dirty="0">
                <a:latin typeface="Arial"/>
                <a:cs typeface="Arial"/>
              </a:rPr>
              <a:t>setup</a:t>
            </a:r>
            <a:r>
              <a:rPr sz="2070" spc="41" dirty="0">
                <a:latin typeface="Arial"/>
                <a:cs typeface="Arial"/>
              </a:rPr>
              <a:t> </a:t>
            </a:r>
            <a:r>
              <a:rPr sz="2070" spc="-10" dirty="0">
                <a:latin typeface="Arial"/>
                <a:cs typeface="Arial"/>
              </a:rPr>
              <a:t>cost) and</a:t>
            </a:r>
            <a:r>
              <a:rPr sz="2070" spc="62" dirty="0">
                <a:latin typeface="Arial"/>
                <a:cs typeface="Arial"/>
              </a:rPr>
              <a:t> </a:t>
            </a:r>
            <a:r>
              <a:rPr sz="2070" spc="-10" dirty="0">
                <a:latin typeface="Arial"/>
                <a:cs typeface="Arial"/>
              </a:rPr>
              <a:t>variable</a:t>
            </a:r>
            <a:r>
              <a:rPr sz="2070" spc="62" dirty="0">
                <a:latin typeface="Arial"/>
                <a:cs typeface="Arial"/>
              </a:rPr>
              <a:t> </a:t>
            </a:r>
            <a:r>
              <a:rPr sz="2070" spc="-10" dirty="0">
                <a:latin typeface="Arial"/>
                <a:cs typeface="Arial"/>
              </a:rPr>
              <a:t>costs</a:t>
            </a:r>
            <a:r>
              <a:rPr sz="2070" spc="62" dirty="0">
                <a:latin typeface="Arial"/>
                <a:cs typeface="Arial"/>
              </a:rPr>
              <a:t> </a:t>
            </a:r>
            <a:r>
              <a:rPr sz="2070" spc="-10" dirty="0">
                <a:latin typeface="Arial"/>
                <a:cs typeface="Arial"/>
              </a:rPr>
              <a:t>(incremental</a:t>
            </a:r>
            <a:r>
              <a:rPr sz="2070" spc="62" dirty="0">
                <a:latin typeface="Arial"/>
                <a:cs typeface="Arial"/>
              </a:rPr>
              <a:t> </a:t>
            </a:r>
            <a:r>
              <a:rPr sz="2070" spc="-10" dirty="0">
                <a:latin typeface="Arial"/>
                <a:cs typeface="Arial"/>
              </a:rPr>
              <a:t>cost</a:t>
            </a:r>
            <a:r>
              <a:rPr sz="2070" spc="-10" dirty="0" smtClean="0">
                <a:latin typeface="Arial"/>
                <a:cs typeface="Arial"/>
              </a:rPr>
              <a:t>).</a:t>
            </a:r>
            <a:endParaRPr sz="2380" dirty="0"/>
          </a:p>
          <a:p>
            <a:pPr marL="536901" marR="6572" indent="-523758">
              <a:lnSpc>
                <a:spcPts val="2266"/>
              </a:lnSpc>
              <a:buFont typeface="Arial"/>
              <a:buChar char="•"/>
              <a:tabLst>
                <a:tab pos="536901" algn="l"/>
                <a:tab pos="2011571" algn="l"/>
                <a:tab pos="4773621" algn="l"/>
              </a:tabLst>
            </a:pPr>
            <a:r>
              <a:rPr sz="2070" b="1" spc="-16" dirty="0">
                <a:latin typeface="Arial"/>
                <a:cs typeface="Arial"/>
              </a:rPr>
              <a:t>Customer</a:t>
            </a:r>
            <a:r>
              <a:rPr sz="2070" b="1" spc="140" dirty="0">
                <a:latin typeface="Arial"/>
                <a:cs typeface="Arial"/>
              </a:rPr>
              <a:t> </a:t>
            </a:r>
            <a:r>
              <a:rPr sz="2070" spc="-10" dirty="0">
                <a:latin typeface="Arial"/>
                <a:cs typeface="Arial"/>
              </a:rPr>
              <a:t>arrives</a:t>
            </a:r>
            <a:r>
              <a:rPr sz="2070" spc="140" dirty="0">
                <a:latin typeface="Arial"/>
                <a:cs typeface="Arial"/>
              </a:rPr>
              <a:t> </a:t>
            </a:r>
            <a:r>
              <a:rPr sz="2070" spc="-10" dirty="0">
                <a:latin typeface="Arial"/>
                <a:cs typeface="Arial"/>
              </a:rPr>
              <a:t>with</a:t>
            </a:r>
            <a:r>
              <a:rPr sz="2070" spc="140" dirty="0">
                <a:latin typeface="Arial"/>
                <a:cs typeface="Arial"/>
              </a:rPr>
              <a:t> </a:t>
            </a:r>
            <a:r>
              <a:rPr sz="2070" spc="-16" dirty="0">
                <a:latin typeface="Arial"/>
                <a:cs typeface="Arial"/>
              </a:rPr>
              <a:t>a</a:t>
            </a:r>
            <a:r>
              <a:rPr sz="2070" spc="140" dirty="0">
                <a:latin typeface="Arial"/>
                <a:cs typeface="Arial"/>
              </a:rPr>
              <a:t> </a:t>
            </a:r>
            <a:r>
              <a:rPr sz="2070" spc="-16" dirty="0">
                <a:latin typeface="Arial"/>
                <a:cs typeface="Arial"/>
              </a:rPr>
              <a:t>mean</a:t>
            </a:r>
            <a:r>
              <a:rPr sz="2070" spc="140" dirty="0">
                <a:latin typeface="Arial"/>
                <a:cs typeface="Arial"/>
              </a:rPr>
              <a:t> </a:t>
            </a:r>
            <a:r>
              <a:rPr sz="2070" spc="-10" dirty="0">
                <a:latin typeface="Arial"/>
                <a:cs typeface="Arial"/>
              </a:rPr>
              <a:t>arrival</a:t>
            </a:r>
            <a:r>
              <a:rPr sz="2070" spc="140" dirty="0">
                <a:latin typeface="Arial"/>
                <a:cs typeface="Arial"/>
              </a:rPr>
              <a:t> </a:t>
            </a:r>
            <a:r>
              <a:rPr sz="2070" spc="-10" dirty="0">
                <a:latin typeface="Arial"/>
                <a:cs typeface="Arial"/>
              </a:rPr>
              <a:t>time</a:t>
            </a:r>
            <a:r>
              <a:rPr sz="2070" spc="140" dirty="0">
                <a:latin typeface="Arial"/>
                <a:cs typeface="Arial"/>
              </a:rPr>
              <a:t> </a:t>
            </a:r>
            <a:r>
              <a:rPr sz="2070" spc="-10" dirty="0">
                <a:latin typeface="Arial"/>
                <a:cs typeface="Arial"/>
              </a:rPr>
              <a:t>of</a:t>
            </a:r>
            <a:r>
              <a:rPr sz="2070" spc="140" dirty="0">
                <a:latin typeface="Arial"/>
                <a:cs typeface="Arial"/>
              </a:rPr>
              <a:t> </a:t>
            </a:r>
            <a:r>
              <a:rPr sz="2070" spc="-16" dirty="0">
                <a:latin typeface="Arial"/>
                <a:cs typeface="Arial"/>
              </a:rPr>
              <a:t>40</a:t>
            </a:r>
            <a:r>
              <a:rPr sz="2070" spc="140" dirty="0">
                <a:latin typeface="Arial"/>
                <a:cs typeface="Arial"/>
              </a:rPr>
              <a:t> </a:t>
            </a:r>
            <a:r>
              <a:rPr sz="2070" spc="-10" dirty="0">
                <a:latin typeface="Arial"/>
                <a:cs typeface="Arial"/>
              </a:rPr>
              <a:t>minutes,</a:t>
            </a:r>
            <a:r>
              <a:rPr sz="2070" spc="176" dirty="0">
                <a:latin typeface="Arial"/>
                <a:cs typeface="Arial"/>
              </a:rPr>
              <a:t> </a:t>
            </a:r>
            <a:r>
              <a:rPr sz="2070" spc="-16" dirty="0">
                <a:latin typeface="Arial"/>
                <a:cs typeface="Arial"/>
              </a:rPr>
              <a:t>which</a:t>
            </a:r>
            <a:r>
              <a:rPr sz="2070" spc="140" dirty="0">
                <a:latin typeface="Arial"/>
                <a:cs typeface="Arial"/>
              </a:rPr>
              <a:t> </a:t>
            </a:r>
            <a:r>
              <a:rPr sz="2070" spc="-10" dirty="0">
                <a:latin typeface="Arial"/>
                <a:cs typeface="Arial"/>
              </a:rPr>
              <a:t>is exponentially</a:t>
            </a:r>
            <a:r>
              <a:rPr sz="2070" dirty="0">
                <a:latin typeface="Arial"/>
                <a:cs typeface="Arial"/>
              </a:rPr>
              <a:t> </a:t>
            </a:r>
            <a:r>
              <a:rPr sz="2070" spc="-10" dirty="0">
                <a:latin typeface="Arial"/>
                <a:cs typeface="Arial"/>
              </a:rPr>
              <a:t>distributed.</a:t>
            </a:r>
            <a:r>
              <a:rPr sz="2070" spc="202" dirty="0">
                <a:latin typeface="Arial"/>
                <a:cs typeface="Arial"/>
              </a:rPr>
              <a:t> </a:t>
            </a:r>
            <a:r>
              <a:rPr sz="2070" spc="-16" dirty="0">
                <a:latin typeface="Arial"/>
                <a:cs typeface="Arial"/>
              </a:rPr>
              <a:t>They</a:t>
            </a:r>
            <a:r>
              <a:rPr sz="2070" dirty="0">
                <a:latin typeface="Arial"/>
                <a:cs typeface="Arial"/>
              </a:rPr>
              <a:t> </a:t>
            </a:r>
            <a:r>
              <a:rPr sz="2070" spc="-10" dirty="0">
                <a:latin typeface="Arial"/>
                <a:cs typeface="Arial"/>
              </a:rPr>
              <a:t>order</a:t>
            </a:r>
            <a:r>
              <a:rPr sz="2070" dirty="0">
                <a:latin typeface="Arial"/>
                <a:cs typeface="Arial"/>
              </a:rPr>
              <a:t> </a:t>
            </a:r>
            <a:r>
              <a:rPr sz="2070" spc="-16" dirty="0">
                <a:latin typeface="Arial"/>
                <a:cs typeface="Arial"/>
              </a:rPr>
              <a:t>a</a:t>
            </a:r>
            <a:r>
              <a:rPr sz="2070" dirty="0">
                <a:latin typeface="Arial"/>
                <a:cs typeface="Arial"/>
              </a:rPr>
              <a:t> </a:t>
            </a:r>
            <a:r>
              <a:rPr sz="2070" spc="-16" dirty="0">
                <a:latin typeface="Arial"/>
                <a:cs typeface="Arial"/>
              </a:rPr>
              <a:t>random</a:t>
            </a:r>
            <a:r>
              <a:rPr sz="2070" dirty="0">
                <a:latin typeface="Arial"/>
                <a:cs typeface="Arial"/>
              </a:rPr>
              <a:t> </a:t>
            </a:r>
            <a:r>
              <a:rPr sz="2070" spc="-16" dirty="0">
                <a:latin typeface="Arial"/>
                <a:cs typeface="Arial"/>
              </a:rPr>
              <a:t>number</a:t>
            </a:r>
            <a:r>
              <a:rPr sz="2070" dirty="0">
                <a:latin typeface="Arial"/>
                <a:cs typeface="Arial"/>
              </a:rPr>
              <a:t> </a:t>
            </a:r>
            <a:r>
              <a:rPr sz="2070" spc="-10" dirty="0">
                <a:latin typeface="Arial"/>
                <a:cs typeface="Arial"/>
              </a:rPr>
              <a:t>of</a:t>
            </a:r>
            <a:r>
              <a:rPr sz="2070" dirty="0">
                <a:latin typeface="Arial"/>
                <a:cs typeface="Arial"/>
              </a:rPr>
              <a:t> </a:t>
            </a:r>
            <a:r>
              <a:rPr sz="2070" spc="-10" dirty="0">
                <a:latin typeface="Arial"/>
                <a:cs typeface="Arial"/>
              </a:rPr>
              <a:t>products.</a:t>
            </a:r>
            <a:r>
              <a:rPr sz="2070" spc="202" dirty="0">
                <a:latin typeface="Arial"/>
                <a:cs typeface="Arial"/>
              </a:rPr>
              <a:t> </a:t>
            </a:r>
            <a:r>
              <a:rPr sz="2070" spc="-16" dirty="0">
                <a:latin typeface="Arial"/>
                <a:cs typeface="Arial"/>
              </a:rPr>
              <a:t>The</a:t>
            </a:r>
            <a:r>
              <a:rPr sz="2070" dirty="0">
                <a:latin typeface="Arial"/>
                <a:cs typeface="Arial"/>
              </a:rPr>
              <a:t> </a:t>
            </a:r>
            <a:r>
              <a:rPr sz="2070" spc="-10" dirty="0">
                <a:latin typeface="Arial"/>
                <a:cs typeface="Arial"/>
              </a:rPr>
              <a:t>size of</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demand</a:t>
            </a:r>
            <a:r>
              <a:rPr sz="2070" spc="57" dirty="0">
                <a:latin typeface="Arial"/>
                <a:cs typeface="Arial"/>
              </a:rPr>
              <a:t> </a:t>
            </a:r>
            <a:r>
              <a:rPr sz="2070" spc="-16" dirty="0">
                <a:latin typeface="Arial"/>
                <a:cs typeface="Arial"/>
              </a:rPr>
              <a:t>has</a:t>
            </a:r>
            <a:r>
              <a:rPr sz="2070" spc="57" dirty="0">
                <a:latin typeface="Arial"/>
                <a:cs typeface="Arial"/>
              </a:rPr>
              <a:t> </a:t>
            </a:r>
            <a:r>
              <a:rPr sz="2070" spc="-16" dirty="0">
                <a:latin typeface="Arial"/>
                <a:cs typeface="Arial"/>
              </a:rPr>
              <a:t>a</a:t>
            </a:r>
            <a:r>
              <a:rPr sz="2070" spc="57" dirty="0">
                <a:latin typeface="Arial"/>
                <a:cs typeface="Arial"/>
              </a:rPr>
              <a:t> </a:t>
            </a:r>
            <a:r>
              <a:rPr sz="2070" spc="-16" dirty="0">
                <a:latin typeface="Arial"/>
                <a:cs typeface="Arial"/>
              </a:rPr>
              <a:t>mean</a:t>
            </a:r>
            <a:r>
              <a:rPr sz="2070" spc="57" dirty="0">
                <a:latin typeface="Arial"/>
                <a:cs typeface="Arial"/>
              </a:rPr>
              <a:t> </a:t>
            </a:r>
            <a:r>
              <a:rPr sz="2070" spc="-10" dirty="0">
                <a:latin typeface="Arial"/>
                <a:cs typeface="Arial"/>
              </a:rPr>
              <a:t>value</a:t>
            </a:r>
            <a:r>
              <a:rPr sz="2070" spc="57" dirty="0">
                <a:latin typeface="Arial"/>
                <a:cs typeface="Arial"/>
              </a:rPr>
              <a:t> </a:t>
            </a:r>
            <a:r>
              <a:rPr sz="2070" spc="-10" dirty="0">
                <a:latin typeface="Arial"/>
                <a:cs typeface="Arial"/>
              </a:rPr>
              <a:t>of</a:t>
            </a:r>
            <a:r>
              <a:rPr sz="2070" spc="57" dirty="0">
                <a:latin typeface="Arial"/>
                <a:cs typeface="Arial"/>
              </a:rPr>
              <a:t> </a:t>
            </a:r>
            <a:r>
              <a:rPr sz="2070" spc="-10" dirty="0">
                <a:latin typeface="Arial"/>
                <a:cs typeface="Arial"/>
              </a:rPr>
              <a:t>2.5</a:t>
            </a:r>
            <a:r>
              <a:rPr sz="2070" spc="57" dirty="0">
                <a:latin typeface="Arial"/>
                <a:cs typeface="Arial"/>
              </a:rPr>
              <a:t> </a:t>
            </a:r>
            <a:r>
              <a:rPr sz="2070" spc="-16" dirty="0">
                <a:latin typeface="Arial"/>
                <a:cs typeface="Arial"/>
              </a:rPr>
              <a:t>and</a:t>
            </a:r>
            <a:r>
              <a:rPr sz="2070" spc="57" dirty="0">
                <a:latin typeface="Arial"/>
                <a:cs typeface="Arial"/>
              </a:rPr>
              <a:t> </a:t>
            </a:r>
            <a:r>
              <a:rPr sz="2070" spc="-10" dirty="0">
                <a:latin typeface="Arial"/>
                <a:cs typeface="Arial"/>
              </a:rPr>
              <a:t>is</a:t>
            </a:r>
            <a:r>
              <a:rPr sz="2070" spc="57" dirty="0">
                <a:latin typeface="Arial"/>
                <a:cs typeface="Arial"/>
              </a:rPr>
              <a:t> </a:t>
            </a:r>
            <a:r>
              <a:rPr sz="2070" spc="-10" dirty="0">
                <a:latin typeface="Arial"/>
                <a:cs typeface="Arial"/>
              </a:rPr>
              <a:t>described</a:t>
            </a:r>
            <a:r>
              <a:rPr sz="2070" spc="57" dirty="0">
                <a:latin typeface="Arial"/>
                <a:cs typeface="Arial"/>
              </a:rPr>
              <a:t> </a:t>
            </a:r>
            <a:r>
              <a:rPr sz="2070" spc="-16" dirty="0">
                <a:latin typeface="Arial"/>
                <a:cs typeface="Arial"/>
              </a:rPr>
              <a:t>by</a:t>
            </a:r>
            <a:r>
              <a:rPr sz="2070" spc="57" dirty="0">
                <a:latin typeface="Arial"/>
                <a:cs typeface="Arial"/>
              </a:rPr>
              <a:t> </a:t>
            </a:r>
            <a:r>
              <a:rPr sz="2070" spc="-16" dirty="0">
                <a:latin typeface="Arial"/>
                <a:cs typeface="Arial"/>
              </a:rPr>
              <a:t>an</a:t>
            </a:r>
            <a:r>
              <a:rPr sz="2070" spc="57" dirty="0">
                <a:latin typeface="Arial"/>
                <a:cs typeface="Arial"/>
              </a:rPr>
              <a:t> </a:t>
            </a:r>
            <a:r>
              <a:rPr sz="2070" spc="-10" dirty="0">
                <a:latin typeface="Arial"/>
                <a:cs typeface="Arial"/>
              </a:rPr>
              <a:t>empirical distribution.</a:t>
            </a:r>
            <a:r>
              <a:rPr sz="2070" dirty="0">
                <a:latin typeface="Arial"/>
                <a:cs typeface="Arial"/>
              </a:rPr>
              <a:t>	</a:t>
            </a:r>
            <a:r>
              <a:rPr sz="2070" spc="-16" dirty="0">
                <a:latin typeface="Arial"/>
                <a:cs typeface="Arial"/>
              </a:rPr>
              <a:t>The</a:t>
            </a:r>
            <a:r>
              <a:rPr sz="2070" spc="98" dirty="0">
                <a:latin typeface="Arial"/>
                <a:cs typeface="Arial"/>
              </a:rPr>
              <a:t> </a:t>
            </a:r>
            <a:r>
              <a:rPr sz="2070" spc="-10" dirty="0">
                <a:latin typeface="Arial"/>
                <a:cs typeface="Arial"/>
              </a:rPr>
              <a:t>sale</a:t>
            </a:r>
            <a:r>
              <a:rPr sz="2070" spc="98" dirty="0">
                <a:latin typeface="Arial"/>
                <a:cs typeface="Arial"/>
              </a:rPr>
              <a:t> </a:t>
            </a:r>
            <a:r>
              <a:rPr sz="2070" spc="-10" dirty="0">
                <a:latin typeface="Arial"/>
                <a:cs typeface="Arial"/>
              </a:rPr>
              <a:t>price</a:t>
            </a:r>
            <a:r>
              <a:rPr sz="2070" spc="98" dirty="0">
                <a:latin typeface="Arial"/>
                <a:cs typeface="Arial"/>
              </a:rPr>
              <a:t> </a:t>
            </a:r>
            <a:r>
              <a:rPr sz="2070" spc="-10" dirty="0">
                <a:latin typeface="Arial"/>
                <a:cs typeface="Arial"/>
              </a:rPr>
              <a:t>is</a:t>
            </a:r>
            <a:r>
              <a:rPr sz="2070" spc="98" dirty="0">
                <a:latin typeface="Arial"/>
                <a:cs typeface="Arial"/>
              </a:rPr>
              <a:t> </a:t>
            </a:r>
            <a:r>
              <a:rPr sz="2070" spc="-16" dirty="0">
                <a:latin typeface="Arial"/>
                <a:cs typeface="Arial"/>
              </a:rPr>
              <a:t>60</a:t>
            </a:r>
            <a:r>
              <a:rPr sz="2070" spc="98" dirty="0">
                <a:latin typeface="Arial"/>
                <a:cs typeface="Arial"/>
              </a:rPr>
              <a:t> </a:t>
            </a:r>
            <a:r>
              <a:rPr sz="2070" spc="-10" dirty="0">
                <a:latin typeface="Arial"/>
                <a:cs typeface="Arial"/>
              </a:rPr>
              <a:t>€.</a:t>
            </a:r>
            <a:r>
              <a:rPr sz="2070" dirty="0">
                <a:latin typeface="Arial"/>
                <a:cs typeface="Arial"/>
              </a:rPr>
              <a:t>	</a:t>
            </a:r>
            <a:r>
              <a:rPr sz="2070" spc="-10" dirty="0">
                <a:latin typeface="Arial"/>
                <a:cs typeface="Arial"/>
              </a:rPr>
              <a:t>If</a:t>
            </a:r>
            <a:r>
              <a:rPr sz="2070" spc="98" dirty="0">
                <a:latin typeface="Arial"/>
                <a:cs typeface="Arial"/>
              </a:rPr>
              <a:t> </a:t>
            </a:r>
            <a:r>
              <a:rPr sz="2070" spc="-10" dirty="0">
                <a:latin typeface="Arial"/>
                <a:cs typeface="Arial"/>
              </a:rPr>
              <a:t>the</a:t>
            </a:r>
            <a:r>
              <a:rPr sz="2070" spc="98" dirty="0">
                <a:latin typeface="Arial"/>
                <a:cs typeface="Arial"/>
              </a:rPr>
              <a:t> </a:t>
            </a:r>
            <a:r>
              <a:rPr sz="2070" spc="-10" dirty="0">
                <a:latin typeface="Arial"/>
                <a:cs typeface="Arial"/>
              </a:rPr>
              <a:t>product</a:t>
            </a:r>
            <a:r>
              <a:rPr sz="2070" spc="98" dirty="0">
                <a:latin typeface="Arial"/>
                <a:cs typeface="Arial"/>
              </a:rPr>
              <a:t> </a:t>
            </a:r>
            <a:r>
              <a:rPr sz="2070" spc="-10" dirty="0">
                <a:latin typeface="Arial"/>
                <a:cs typeface="Arial"/>
              </a:rPr>
              <a:t>is</a:t>
            </a:r>
            <a:r>
              <a:rPr sz="2070" spc="98" dirty="0">
                <a:latin typeface="Arial"/>
                <a:cs typeface="Arial"/>
              </a:rPr>
              <a:t> </a:t>
            </a:r>
            <a:r>
              <a:rPr sz="2070" spc="-10" dirty="0">
                <a:latin typeface="Arial"/>
                <a:cs typeface="Arial"/>
              </a:rPr>
              <a:t>not</a:t>
            </a:r>
            <a:r>
              <a:rPr sz="2070" spc="98" dirty="0">
                <a:latin typeface="Arial"/>
                <a:cs typeface="Arial"/>
              </a:rPr>
              <a:t> </a:t>
            </a:r>
            <a:r>
              <a:rPr sz="2070" spc="-10" dirty="0">
                <a:latin typeface="Arial"/>
                <a:cs typeface="Arial"/>
              </a:rPr>
              <a:t>available,</a:t>
            </a:r>
            <a:r>
              <a:rPr sz="2070" spc="124" dirty="0">
                <a:latin typeface="Arial"/>
                <a:cs typeface="Arial"/>
              </a:rPr>
              <a:t> </a:t>
            </a:r>
            <a:r>
              <a:rPr sz="2070" spc="-10" dirty="0">
                <a:latin typeface="Arial"/>
                <a:cs typeface="Arial"/>
              </a:rPr>
              <a:t>the customer</a:t>
            </a:r>
            <a:r>
              <a:rPr sz="2070" spc="-16" dirty="0">
                <a:latin typeface="Arial"/>
                <a:cs typeface="Arial"/>
              </a:rPr>
              <a:t> </a:t>
            </a:r>
            <a:r>
              <a:rPr sz="2070" spc="-10" dirty="0">
                <a:latin typeface="Arial"/>
                <a:cs typeface="Arial"/>
              </a:rPr>
              <a:t>gets</a:t>
            </a:r>
            <a:r>
              <a:rPr sz="2070" spc="-16" dirty="0">
                <a:latin typeface="Arial"/>
                <a:cs typeface="Arial"/>
              </a:rPr>
              <a:t> a coupon </a:t>
            </a:r>
            <a:r>
              <a:rPr sz="2070" spc="-10" dirty="0">
                <a:latin typeface="Arial"/>
                <a:cs typeface="Arial"/>
              </a:rPr>
              <a:t>worth</a:t>
            </a:r>
            <a:r>
              <a:rPr sz="2070" spc="-16" dirty="0">
                <a:latin typeface="Arial"/>
                <a:cs typeface="Arial"/>
              </a:rPr>
              <a:t> 10 € </a:t>
            </a:r>
            <a:r>
              <a:rPr sz="2070" spc="-10" dirty="0">
                <a:latin typeface="Arial"/>
                <a:cs typeface="Arial"/>
              </a:rPr>
              <a:t>(cost</a:t>
            </a:r>
            <a:r>
              <a:rPr sz="2070" spc="-16" dirty="0">
                <a:latin typeface="Arial"/>
                <a:cs typeface="Arial"/>
              </a:rPr>
              <a:t> compensation </a:t>
            </a:r>
            <a:r>
              <a:rPr sz="2070" spc="-10" dirty="0">
                <a:latin typeface="Arial"/>
                <a:cs typeface="Arial"/>
              </a:rPr>
              <a:t>).</a:t>
            </a:r>
            <a:r>
              <a:rPr sz="2070" spc="181" dirty="0">
                <a:latin typeface="Arial"/>
                <a:cs typeface="Arial"/>
              </a:rPr>
              <a:t> </a:t>
            </a:r>
            <a:r>
              <a:rPr sz="2070" spc="-16" dirty="0">
                <a:latin typeface="Arial"/>
                <a:cs typeface="Arial"/>
              </a:rPr>
              <a:t>The </a:t>
            </a:r>
            <a:r>
              <a:rPr sz="2070" spc="-10" dirty="0">
                <a:latin typeface="Arial"/>
                <a:cs typeface="Arial"/>
              </a:rPr>
              <a:t>lost</a:t>
            </a:r>
            <a:r>
              <a:rPr sz="2070" spc="-16" dirty="0">
                <a:latin typeface="Arial"/>
                <a:cs typeface="Arial"/>
              </a:rPr>
              <a:t> revenue </a:t>
            </a:r>
            <a:r>
              <a:rPr sz="2070" spc="-10" dirty="0">
                <a:latin typeface="Arial"/>
                <a:cs typeface="Arial"/>
              </a:rPr>
              <a:t>is important</a:t>
            </a:r>
            <a:r>
              <a:rPr sz="2070" spc="21" dirty="0">
                <a:latin typeface="Arial"/>
                <a:cs typeface="Arial"/>
              </a:rPr>
              <a:t> </a:t>
            </a:r>
            <a:r>
              <a:rPr sz="2070" spc="-10" dirty="0">
                <a:latin typeface="Arial"/>
                <a:cs typeface="Arial"/>
              </a:rPr>
              <a:t>for</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evaluation</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control</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the</a:t>
            </a:r>
            <a:r>
              <a:rPr sz="2070" spc="21" dirty="0">
                <a:latin typeface="Arial"/>
                <a:cs typeface="Arial"/>
              </a:rPr>
              <a:t> </a:t>
            </a:r>
            <a:r>
              <a:rPr sz="2070" spc="-16" dirty="0">
                <a:latin typeface="Arial"/>
                <a:cs typeface="Arial"/>
              </a:rPr>
              <a:t>warehouse</a:t>
            </a:r>
            <a:r>
              <a:rPr sz="2070" spc="21" dirty="0">
                <a:latin typeface="Arial"/>
                <a:cs typeface="Arial"/>
              </a:rPr>
              <a:t> </a:t>
            </a:r>
            <a:r>
              <a:rPr sz="2070" spc="-16" dirty="0">
                <a:latin typeface="Arial"/>
                <a:cs typeface="Arial"/>
              </a:rPr>
              <a:t>and</a:t>
            </a:r>
            <a:r>
              <a:rPr sz="2070" spc="21" dirty="0">
                <a:latin typeface="Arial"/>
                <a:cs typeface="Arial"/>
              </a:rPr>
              <a:t> </a:t>
            </a:r>
            <a:r>
              <a:rPr sz="2070" spc="-10" dirty="0">
                <a:latin typeface="Arial"/>
                <a:cs typeface="Arial"/>
              </a:rPr>
              <a:t>is</a:t>
            </a:r>
            <a:r>
              <a:rPr sz="2070" spc="21" dirty="0">
                <a:latin typeface="Arial"/>
                <a:cs typeface="Arial"/>
              </a:rPr>
              <a:t> </a:t>
            </a:r>
            <a:r>
              <a:rPr sz="2070" spc="-10" dirty="0">
                <a:latin typeface="Arial"/>
                <a:cs typeface="Arial"/>
              </a:rPr>
              <a:t>therefore stored</a:t>
            </a:r>
            <a:r>
              <a:rPr sz="2070" spc="88" dirty="0">
                <a:latin typeface="Arial"/>
                <a:cs typeface="Arial"/>
              </a:rPr>
              <a:t> </a:t>
            </a:r>
            <a:r>
              <a:rPr sz="2070" spc="-10" dirty="0">
                <a:latin typeface="Arial"/>
                <a:cs typeface="Arial"/>
              </a:rPr>
              <a:t>in</a:t>
            </a:r>
            <a:r>
              <a:rPr sz="2070" spc="88" dirty="0">
                <a:latin typeface="Arial"/>
                <a:cs typeface="Arial"/>
              </a:rPr>
              <a:t> </a:t>
            </a:r>
            <a:r>
              <a:rPr sz="2070" spc="-16" dirty="0">
                <a:latin typeface="Arial"/>
                <a:cs typeface="Arial"/>
              </a:rPr>
              <a:t>such</a:t>
            </a:r>
            <a:r>
              <a:rPr sz="2070" spc="88" dirty="0">
                <a:latin typeface="Arial"/>
                <a:cs typeface="Arial"/>
              </a:rPr>
              <a:t> </a:t>
            </a:r>
            <a:r>
              <a:rPr sz="2070" spc="-10" dirty="0">
                <a:latin typeface="Arial"/>
                <a:cs typeface="Arial"/>
              </a:rPr>
              <a:t>cases.</a:t>
            </a:r>
            <a:endParaRPr sz="2070" dirty="0">
              <a:latin typeface="Arial"/>
              <a:cs typeface="Arial"/>
            </a:endParaRPr>
          </a:p>
          <a:p>
            <a:pPr>
              <a:lnSpc>
                <a:spcPts val="2173"/>
              </a:lnSpc>
              <a:spcBef>
                <a:spcPts val="46"/>
              </a:spcBef>
            </a:pPr>
            <a:endParaRPr sz="2173" dirty="0"/>
          </a:p>
          <a:p>
            <a:pPr marL="13143"/>
            <a:r>
              <a:rPr sz="2070" b="1" spc="-10" dirty="0">
                <a:solidFill>
                  <a:srgbClr val="0066FF"/>
                </a:solidFill>
                <a:latin typeface="Arial"/>
                <a:cs typeface="Arial"/>
              </a:rPr>
              <a:t>Inventory</a:t>
            </a:r>
            <a:r>
              <a:rPr sz="2070" b="1" spc="93" dirty="0">
                <a:solidFill>
                  <a:srgbClr val="0066FF"/>
                </a:solidFill>
                <a:latin typeface="Arial"/>
                <a:cs typeface="Arial"/>
              </a:rPr>
              <a:t> </a:t>
            </a:r>
            <a:r>
              <a:rPr sz="2070" b="1" spc="-10" dirty="0">
                <a:solidFill>
                  <a:srgbClr val="0066FF"/>
                </a:solidFill>
                <a:latin typeface="Arial"/>
                <a:cs typeface="Arial"/>
              </a:rPr>
              <a:t>Settings:</a:t>
            </a:r>
            <a:endParaRPr sz="2070" dirty="0">
              <a:latin typeface="Arial"/>
              <a:cs typeface="Arial"/>
            </a:endParaRPr>
          </a:p>
          <a:p>
            <a:pPr marL="13143">
              <a:spcBef>
                <a:spcPts val="812"/>
              </a:spcBef>
            </a:pPr>
            <a:r>
              <a:rPr sz="2070" b="1" spc="-10" dirty="0">
                <a:latin typeface="Arial"/>
                <a:cs typeface="Arial"/>
              </a:rPr>
              <a:t>Inventory</a:t>
            </a:r>
            <a:r>
              <a:rPr sz="2070" b="1" spc="-31" dirty="0">
                <a:latin typeface="Arial"/>
                <a:cs typeface="Arial"/>
              </a:rPr>
              <a:t> </a:t>
            </a:r>
            <a:r>
              <a:rPr sz="2070" b="1" spc="-10" dirty="0">
                <a:latin typeface="Arial"/>
                <a:cs typeface="Arial"/>
              </a:rPr>
              <a:t>Settings</a:t>
            </a:r>
            <a:r>
              <a:rPr sz="2070" spc="-10" dirty="0">
                <a:latin typeface="Arial"/>
                <a:cs typeface="Arial"/>
              </a:rPr>
              <a:t>:</a:t>
            </a:r>
            <a:r>
              <a:rPr sz="2070" spc="171" dirty="0">
                <a:latin typeface="Arial"/>
                <a:cs typeface="Arial"/>
              </a:rPr>
              <a:t> </a:t>
            </a:r>
            <a:r>
              <a:rPr sz="2070" spc="-16" dirty="0">
                <a:latin typeface="Arial"/>
                <a:cs typeface="Arial"/>
              </a:rPr>
              <a:t>An</a:t>
            </a:r>
            <a:r>
              <a:rPr sz="2070" spc="-31" dirty="0">
                <a:latin typeface="Arial"/>
                <a:cs typeface="Arial"/>
              </a:rPr>
              <a:t> </a:t>
            </a:r>
            <a:r>
              <a:rPr sz="2070" spc="-10" dirty="0">
                <a:latin typeface="Arial"/>
                <a:cs typeface="Arial"/>
              </a:rPr>
              <a:t>operator</a:t>
            </a:r>
            <a:r>
              <a:rPr sz="2070" spc="-31" dirty="0">
                <a:latin typeface="Arial"/>
                <a:cs typeface="Arial"/>
              </a:rPr>
              <a:t> </a:t>
            </a:r>
            <a:r>
              <a:rPr sz="2070" spc="-10" dirty="0">
                <a:latin typeface="Arial"/>
                <a:cs typeface="Arial"/>
              </a:rPr>
              <a:t>of</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warehouse</a:t>
            </a:r>
            <a:r>
              <a:rPr sz="2070" spc="-31" dirty="0">
                <a:latin typeface="Arial"/>
                <a:cs typeface="Arial"/>
              </a:rPr>
              <a:t> </a:t>
            </a:r>
            <a:r>
              <a:rPr sz="2070" spc="-10" dirty="0">
                <a:latin typeface="Arial"/>
                <a:cs typeface="Arial"/>
              </a:rPr>
              <a:t>periodically</a:t>
            </a:r>
            <a:r>
              <a:rPr sz="2070" spc="-31" dirty="0">
                <a:latin typeface="Arial"/>
                <a:cs typeface="Arial"/>
              </a:rPr>
              <a:t> </a:t>
            </a:r>
            <a:r>
              <a:rPr sz="2070" spc="-10" dirty="0">
                <a:latin typeface="Arial"/>
                <a:cs typeface="Arial"/>
              </a:rPr>
              <a:t>inspects</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stock.</a:t>
            </a:r>
            <a:endParaRPr sz="2070" dirty="0">
              <a:latin typeface="Arial"/>
              <a:cs typeface="Aria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8" y="1616246"/>
            <a:ext cx="9506720" cy="3120854"/>
          </a:xfrm>
          <a:prstGeom prst="rect">
            <a:avLst/>
          </a:prstGeom>
        </p:spPr>
        <p:txBody>
          <a:bodyPr vert="horz" wrap="square" lIns="0" tIns="0" rIns="0" bIns="0" rtlCol="0">
            <a:spAutoFit/>
          </a:bodyPr>
          <a:lstStyle/>
          <a:p>
            <a:pPr marL="13143" marR="6572">
              <a:lnSpc>
                <a:spcPts val="2266"/>
              </a:lnSpc>
            </a:pPr>
            <a:r>
              <a:rPr sz="2070" spc="-10" dirty="0">
                <a:latin typeface="Arial"/>
                <a:cs typeface="Arial"/>
              </a:rPr>
              <a:t>If</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stock</a:t>
            </a:r>
            <a:r>
              <a:rPr sz="2070" spc="-47" dirty="0">
                <a:latin typeface="Arial"/>
                <a:cs typeface="Arial"/>
              </a:rPr>
              <a:t> </a:t>
            </a:r>
            <a:r>
              <a:rPr sz="2070" spc="-10" dirty="0">
                <a:latin typeface="Arial"/>
                <a:cs typeface="Arial"/>
              </a:rPr>
              <a:t>is</a:t>
            </a:r>
            <a:r>
              <a:rPr sz="2070" spc="-47" dirty="0">
                <a:latin typeface="Arial"/>
                <a:cs typeface="Arial"/>
              </a:rPr>
              <a:t> </a:t>
            </a:r>
            <a:r>
              <a:rPr sz="2070" spc="-10" dirty="0">
                <a:latin typeface="Arial"/>
                <a:cs typeface="Arial"/>
              </a:rPr>
              <a:t>smaller</a:t>
            </a:r>
            <a:r>
              <a:rPr sz="2070" spc="-47" dirty="0">
                <a:latin typeface="Arial"/>
                <a:cs typeface="Arial"/>
              </a:rPr>
              <a:t> </a:t>
            </a:r>
            <a:r>
              <a:rPr sz="2070" spc="-10" dirty="0">
                <a:latin typeface="Arial"/>
                <a:cs typeface="Arial"/>
              </a:rPr>
              <a:t>than</a:t>
            </a:r>
            <a:r>
              <a:rPr sz="2070" spc="-47" dirty="0">
                <a:latin typeface="Arial"/>
                <a:cs typeface="Arial"/>
              </a:rPr>
              <a:t> </a:t>
            </a:r>
            <a:r>
              <a:rPr sz="2070" spc="-10" dirty="0">
                <a:latin typeface="Arial"/>
                <a:cs typeface="Arial"/>
              </a:rPr>
              <a:t>the</a:t>
            </a:r>
            <a:r>
              <a:rPr sz="2070" spc="-47" dirty="0">
                <a:latin typeface="Arial"/>
                <a:cs typeface="Arial"/>
              </a:rPr>
              <a:t> </a:t>
            </a:r>
            <a:r>
              <a:rPr sz="2070" b="1" spc="-10" dirty="0">
                <a:latin typeface="Arial"/>
                <a:cs typeface="Arial"/>
              </a:rPr>
              <a:t>safety</a:t>
            </a:r>
            <a:r>
              <a:rPr sz="2070" b="1" spc="-47" dirty="0">
                <a:latin typeface="Arial"/>
                <a:cs typeface="Arial"/>
              </a:rPr>
              <a:t> </a:t>
            </a:r>
            <a:r>
              <a:rPr sz="2070" b="1" spc="-16" dirty="0">
                <a:latin typeface="Arial"/>
                <a:cs typeface="Arial"/>
              </a:rPr>
              <a:t>stock</a:t>
            </a:r>
            <a:r>
              <a:rPr sz="2070" spc="-10" dirty="0">
                <a:latin typeface="Arial"/>
                <a:cs typeface="Arial"/>
              </a:rPr>
              <a:t>,</a:t>
            </a:r>
            <a:r>
              <a:rPr sz="2070" spc="-41"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warehouse</a:t>
            </a:r>
            <a:r>
              <a:rPr sz="2070" spc="-47" dirty="0">
                <a:latin typeface="Arial"/>
                <a:cs typeface="Arial"/>
              </a:rPr>
              <a:t> </a:t>
            </a:r>
            <a:r>
              <a:rPr sz="2070" spc="-10" dirty="0">
                <a:latin typeface="Arial"/>
                <a:cs typeface="Arial"/>
              </a:rPr>
              <a:t>is</a:t>
            </a:r>
            <a:r>
              <a:rPr sz="2070" spc="-47" dirty="0">
                <a:latin typeface="Arial"/>
                <a:cs typeface="Arial"/>
              </a:rPr>
              <a:t> </a:t>
            </a:r>
            <a:r>
              <a:rPr sz="2070" spc="-10" dirty="0">
                <a:latin typeface="Arial"/>
                <a:cs typeface="Arial"/>
              </a:rPr>
              <a:t>filled</a:t>
            </a:r>
            <a:r>
              <a:rPr sz="2070" spc="-47" dirty="0">
                <a:latin typeface="Arial"/>
                <a:cs typeface="Arial"/>
              </a:rPr>
              <a:t> </a:t>
            </a:r>
            <a:r>
              <a:rPr sz="2070" spc="-10" dirty="0">
                <a:latin typeface="Arial"/>
                <a:cs typeface="Arial"/>
              </a:rPr>
              <a:t>to</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maximal</a:t>
            </a:r>
            <a:r>
              <a:rPr sz="2070" spc="-10" dirty="0">
                <a:latin typeface="Arial"/>
                <a:cs typeface="Arial"/>
              </a:rPr>
              <a:t> capacit</a:t>
            </a:r>
            <a:r>
              <a:rPr sz="2070" spc="-166" dirty="0">
                <a:latin typeface="Arial"/>
                <a:cs typeface="Arial"/>
              </a:rPr>
              <a:t>y</a:t>
            </a:r>
            <a:r>
              <a:rPr sz="2070" spc="-10" dirty="0">
                <a:latin typeface="Arial"/>
                <a:cs typeface="Arial"/>
              </a:rPr>
              <a:t>,</a:t>
            </a:r>
            <a:r>
              <a:rPr sz="2070" spc="78"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so-called</a:t>
            </a:r>
            <a:r>
              <a:rPr sz="2070" spc="62" dirty="0">
                <a:latin typeface="Arial"/>
                <a:cs typeface="Arial"/>
              </a:rPr>
              <a:t> </a:t>
            </a:r>
            <a:r>
              <a:rPr sz="2070" b="1" spc="-16" dirty="0">
                <a:latin typeface="Arial"/>
                <a:cs typeface="Arial"/>
              </a:rPr>
              <a:t>maximal</a:t>
            </a:r>
            <a:r>
              <a:rPr sz="2070" b="1" spc="62" dirty="0">
                <a:latin typeface="Arial"/>
                <a:cs typeface="Arial"/>
              </a:rPr>
              <a:t> </a:t>
            </a:r>
            <a:r>
              <a:rPr sz="2070" b="1" spc="-16" dirty="0">
                <a:latin typeface="Arial"/>
                <a:cs typeface="Arial"/>
              </a:rPr>
              <a:t>stock</a:t>
            </a:r>
            <a:r>
              <a:rPr sz="2070" spc="-10" dirty="0">
                <a:latin typeface="Arial"/>
                <a:cs typeface="Arial"/>
              </a:rPr>
              <a:t>.</a:t>
            </a:r>
            <a:endParaRPr sz="2070" dirty="0">
              <a:latin typeface="Arial"/>
              <a:cs typeface="Arial"/>
            </a:endParaRPr>
          </a:p>
          <a:p>
            <a:pPr marL="13143">
              <a:lnSpc>
                <a:spcPts val="2375"/>
              </a:lnSpc>
              <a:spcBef>
                <a:spcPts val="367"/>
              </a:spcBef>
            </a:pPr>
            <a:r>
              <a:rPr sz="2070" b="1" spc="-10" dirty="0">
                <a:latin typeface="Arial"/>
                <a:cs typeface="Arial"/>
              </a:rPr>
              <a:t>inspection</a:t>
            </a:r>
            <a:r>
              <a:rPr sz="2070" b="1" spc="21" dirty="0">
                <a:latin typeface="Arial"/>
                <a:cs typeface="Arial"/>
              </a:rPr>
              <a:t> </a:t>
            </a:r>
            <a:r>
              <a:rPr sz="2070" b="1" spc="-10" dirty="0">
                <a:latin typeface="Arial"/>
                <a:cs typeface="Arial"/>
              </a:rPr>
              <a:t>interval</a:t>
            </a:r>
            <a:r>
              <a:rPr sz="2070" spc="-10" dirty="0">
                <a:latin typeface="Arial"/>
                <a:cs typeface="Arial"/>
              </a:rPr>
              <a:t>,</a:t>
            </a:r>
            <a:r>
              <a:rPr sz="2070" spc="26" dirty="0">
                <a:latin typeface="Arial"/>
                <a:cs typeface="Arial"/>
              </a:rPr>
              <a:t> </a:t>
            </a:r>
            <a:r>
              <a:rPr sz="2070" spc="-10" dirty="0">
                <a:latin typeface="Arial"/>
                <a:cs typeface="Arial"/>
              </a:rPr>
              <a:t>the</a:t>
            </a:r>
            <a:r>
              <a:rPr sz="2070" spc="21" dirty="0">
                <a:latin typeface="Arial"/>
                <a:cs typeface="Arial"/>
              </a:rPr>
              <a:t> </a:t>
            </a:r>
            <a:r>
              <a:rPr sz="2070" b="1" spc="-10" dirty="0">
                <a:latin typeface="Arial"/>
                <a:cs typeface="Arial"/>
              </a:rPr>
              <a:t>safety</a:t>
            </a:r>
            <a:r>
              <a:rPr sz="2070" b="1" spc="21" dirty="0">
                <a:latin typeface="Arial"/>
                <a:cs typeface="Arial"/>
              </a:rPr>
              <a:t> </a:t>
            </a:r>
            <a:r>
              <a:rPr sz="2070" b="1" spc="-16" dirty="0">
                <a:latin typeface="Arial"/>
                <a:cs typeface="Arial"/>
              </a:rPr>
              <a:t>stock</a:t>
            </a:r>
            <a:r>
              <a:rPr sz="2070" spc="-10" dirty="0">
                <a:latin typeface="Arial"/>
                <a:cs typeface="Arial"/>
              </a:rPr>
              <a:t>,</a:t>
            </a:r>
            <a:r>
              <a:rPr sz="2070" spc="26" dirty="0">
                <a:latin typeface="Arial"/>
                <a:cs typeface="Arial"/>
              </a:rPr>
              <a:t> </a:t>
            </a:r>
            <a:r>
              <a:rPr sz="2070" spc="-10" dirty="0">
                <a:latin typeface="Arial"/>
                <a:cs typeface="Arial"/>
              </a:rPr>
              <a:t>the</a:t>
            </a:r>
            <a:r>
              <a:rPr sz="2070" spc="21" dirty="0">
                <a:latin typeface="Arial"/>
                <a:cs typeface="Arial"/>
              </a:rPr>
              <a:t> </a:t>
            </a:r>
            <a:r>
              <a:rPr sz="2070" b="1" spc="-10" dirty="0">
                <a:latin typeface="Arial"/>
                <a:cs typeface="Arial"/>
              </a:rPr>
              <a:t>initial</a:t>
            </a:r>
            <a:r>
              <a:rPr sz="2070" b="1" spc="21" dirty="0">
                <a:latin typeface="Arial"/>
                <a:cs typeface="Arial"/>
              </a:rPr>
              <a:t> </a:t>
            </a:r>
            <a:r>
              <a:rPr sz="2070" b="1" spc="-16" dirty="0">
                <a:latin typeface="Arial"/>
                <a:cs typeface="Arial"/>
              </a:rPr>
              <a:t>stock</a:t>
            </a:r>
            <a:r>
              <a:rPr sz="2070" b="1" spc="21" dirty="0">
                <a:latin typeface="Arial"/>
                <a:cs typeface="Arial"/>
              </a:rPr>
              <a:t> </a:t>
            </a:r>
            <a:r>
              <a:rPr sz="2070" spc="-16" dirty="0">
                <a:latin typeface="Arial"/>
                <a:cs typeface="Arial"/>
              </a:rPr>
              <a:t>and</a:t>
            </a:r>
            <a:r>
              <a:rPr sz="2070" spc="21" dirty="0">
                <a:latin typeface="Arial"/>
                <a:cs typeface="Arial"/>
              </a:rPr>
              <a:t> </a:t>
            </a:r>
            <a:r>
              <a:rPr sz="2070" spc="-10" dirty="0">
                <a:latin typeface="Arial"/>
                <a:cs typeface="Arial"/>
              </a:rPr>
              <a:t>the</a:t>
            </a:r>
            <a:r>
              <a:rPr sz="2070" spc="21" dirty="0">
                <a:latin typeface="Arial"/>
                <a:cs typeface="Arial"/>
              </a:rPr>
              <a:t> </a:t>
            </a:r>
            <a:r>
              <a:rPr sz="2070" b="1" spc="-16" dirty="0">
                <a:latin typeface="Arial"/>
                <a:cs typeface="Arial"/>
              </a:rPr>
              <a:t>maximal</a:t>
            </a:r>
            <a:r>
              <a:rPr sz="2070" b="1" spc="21" dirty="0">
                <a:latin typeface="Arial"/>
                <a:cs typeface="Arial"/>
              </a:rPr>
              <a:t> </a:t>
            </a:r>
            <a:r>
              <a:rPr sz="2070" b="1" spc="-16" dirty="0">
                <a:latin typeface="Arial"/>
                <a:cs typeface="Arial"/>
              </a:rPr>
              <a:t>stock</a:t>
            </a:r>
            <a:endParaRPr sz="2070" dirty="0">
              <a:latin typeface="Arial"/>
              <a:cs typeface="Arial"/>
            </a:endParaRPr>
          </a:p>
          <a:p>
            <a:pPr marL="13143">
              <a:lnSpc>
                <a:spcPts val="2375"/>
              </a:lnSpc>
            </a:pPr>
            <a:r>
              <a:rPr sz="2070" spc="-10" dirty="0">
                <a:latin typeface="Arial"/>
                <a:cs typeface="Arial"/>
              </a:rPr>
              <a:t>are</a:t>
            </a:r>
            <a:r>
              <a:rPr sz="2070" spc="67" dirty="0">
                <a:latin typeface="Arial"/>
                <a:cs typeface="Arial"/>
              </a:rPr>
              <a:t> </a:t>
            </a:r>
            <a:r>
              <a:rPr sz="2070" spc="-10" dirty="0">
                <a:latin typeface="Arial"/>
                <a:cs typeface="Arial"/>
              </a:rPr>
              <a:t>factors</a:t>
            </a:r>
            <a:r>
              <a:rPr sz="2070" spc="67" dirty="0">
                <a:latin typeface="Arial"/>
                <a:cs typeface="Arial"/>
              </a:rPr>
              <a:t> </a:t>
            </a:r>
            <a:r>
              <a:rPr sz="2070" spc="-10" dirty="0">
                <a:latin typeface="Arial"/>
                <a:cs typeface="Arial"/>
              </a:rPr>
              <a:t>of</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simulation</a:t>
            </a:r>
            <a:r>
              <a:rPr sz="2070" spc="67" dirty="0">
                <a:latin typeface="Arial"/>
                <a:cs typeface="Arial"/>
              </a:rPr>
              <a:t> </a:t>
            </a:r>
            <a:r>
              <a:rPr sz="2070" spc="-10" dirty="0">
                <a:latin typeface="Arial"/>
                <a:cs typeface="Arial"/>
              </a:rPr>
              <a:t>stud</a:t>
            </a:r>
            <a:r>
              <a:rPr sz="2070" spc="-166" dirty="0">
                <a:latin typeface="Arial"/>
                <a:cs typeface="Arial"/>
              </a:rPr>
              <a:t>y</a:t>
            </a:r>
            <a:r>
              <a:rPr sz="2070" spc="-10" dirty="0">
                <a:latin typeface="Arial"/>
                <a:cs typeface="Arial"/>
              </a:rPr>
              <a:t>.</a:t>
            </a:r>
            <a:endParaRPr sz="2070" dirty="0">
              <a:latin typeface="Arial"/>
              <a:cs typeface="Arial"/>
            </a:endParaRPr>
          </a:p>
          <a:p>
            <a:pPr marL="13143">
              <a:spcBef>
                <a:spcPts val="409"/>
              </a:spcBef>
            </a:pPr>
            <a:r>
              <a:rPr sz="2070" spc="-16" dirty="0">
                <a:latin typeface="Arial"/>
                <a:cs typeface="Arial"/>
              </a:rPr>
              <a:t>There</a:t>
            </a:r>
            <a:r>
              <a:rPr sz="2070" spc="41" dirty="0">
                <a:latin typeface="Arial"/>
                <a:cs typeface="Arial"/>
              </a:rPr>
              <a:t> </a:t>
            </a:r>
            <a:r>
              <a:rPr sz="2070" spc="-10" dirty="0">
                <a:latin typeface="Arial"/>
                <a:cs typeface="Arial"/>
              </a:rPr>
              <a:t>are</a:t>
            </a:r>
            <a:r>
              <a:rPr sz="2070" spc="41" dirty="0">
                <a:latin typeface="Arial"/>
                <a:cs typeface="Arial"/>
              </a:rPr>
              <a:t> </a:t>
            </a:r>
            <a:r>
              <a:rPr sz="2070" spc="-16" dirty="0">
                <a:latin typeface="Arial"/>
                <a:cs typeface="Arial"/>
              </a:rPr>
              <a:t>two</a:t>
            </a:r>
            <a:r>
              <a:rPr sz="2070" spc="41" dirty="0">
                <a:latin typeface="Arial"/>
                <a:cs typeface="Arial"/>
              </a:rPr>
              <a:t> </a:t>
            </a:r>
            <a:r>
              <a:rPr sz="2070" b="1" spc="-16" dirty="0">
                <a:latin typeface="Arial"/>
                <a:cs typeface="Arial"/>
              </a:rPr>
              <a:t>Suppliers</a:t>
            </a:r>
            <a:r>
              <a:rPr sz="2070" b="1" spc="41" dirty="0">
                <a:latin typeface="Arial"/>
                <a:cs typeface="Arial"/>
              </a:rPr>
              <a:t> </a:t>
            </a:r>
            <a:r>
              <a:rPr sz="2070" spc="-16" dirty="0">
                <a:latin typeface="Arial"/>
                <a:cs typeface="Arial"/>
              </a:rPr>
              <a:t>which</a:t>
            </a:r>
            <a:r>
              <a:rPr sz="2070" spc="41" dirty="0">
                <a:latin typeface="Arial"/>
                <a:cs typeface="Arial"/>
              </a:rPr>
              <a:t> </a:t>
            </a:r>
            <a:r>
              <a:rPr sz="2070" spc="-10" dirty="0">
                <a:latin typeface="Arial"/>
                <a:cs typeface="Arial"/>
              </a:rPr>
              <a:t>distinguish</a:t>
            </a:r>
            <a:r>
              <a:rPr sz="2070" spc="41" dirty="0">
                <a:latin typeface="Arial"/>
                <a:cs typeface="Arial"/>
              </a:rPr>
              <a:t> </a:t>
            </a:r>
            <a:r>
              <a:rPr sz="2070" spc="-16" dirty="0">
                <a:latin typeface="Arial"/>
                <a:cs typeface="Arial"/>
              </a:rPr>
              <a:t>between:</a:t>
            </a:r>
            <a:endParaRPr sz="2070" dirty="0">
              <a:latin typeface="Arial"/>
              <a:cs typeface="Arial"/>
            </a:endParaRPr>
          </a:p>
          <a:p>
            <a:pPr marL="536901" indent="-523758">
              <a:spcBef>
                <a:spcPts val="409"/>
              </a:spcBef>
              <a:buFont typeface="Arial"/>
              <a:buChar char="•"/>
              <a:tabLst>
                <a:tab pos="536901" algn="l"/>
              </a:tabLst>
            </a:pPr>
            <a:r>
              <a:rPr sz="2070" b="1" spc="-16" dirty="0">
                <a:latin typeface="Arial"/>
                <a:cs typeface="Arial"/>
              </a:rPr>
              <a:t>Order</a:t>
            </a:r>
            <a:r>
              <a:rPr sz="2070" b="1" spc="26" dirty="0">
                <a:latin typeface="Arial"/>
                <a:cs typeface="Arial"/>
              </a:rPr>
              <a:t> </a:t>
            </a:r>
            <a:r>
              <a:rPr sz="2070" b="1" spc="-16" dirty="0">
                <a:latin typeface="Arial"/>
                <a:cs typeface="Arial"/>
              </a:rPr>
              <a:t>setup</a:t>
            </a:r>
            <a:r>
              <a:rPr sz="2070" b="1" spc="26" dirty="0">
                <a:latin typeface="Arial"/>
                <a:cs typeface="Arial"/>
              </a:rPr>
              <a:t> </a:t>
            </a:r>
            <a:r>
              <a:rPr sz="2070" spc="-10" dirty="0">
                <a:latin typeface="Arial"/>
                <a:cs typeface="Arial"/>
              </a:rPr>
              <a:t>cost</a:t>
            </a:r>
            <a:r>
              <a:rPr sz="2070" spc="26" dirty="0">
                <a:latin typeface="Arial"/>
                <a:cs typeface="Arial"/>
              </a:rPr>
              <a:t> </a:t>
            </a:r>
            <a:r>
              <a:rPr sz="2070" spc="-10" dirty="0">
                <a:latin typeface="Arial"/>
                <a:cs typeface="Arial"/>
              </a:rPr>
              <a:t>of</a:t>
            </a:r>
            <a:r>
              <a:rPr sz="2070" spc="26" dirty="0">
                <a:latin typeface="Arial"/>
                <a:cs typeface="Arial"/>
              </a:rPr>
              <a:t> </a:t>
            </a:r>
            <a:r>
              <a:rPr sz="2070" spc="-16" dirty="0">
                <a:latin typeface="Arial"/>
                <a:cs typeface="Arial"/>
              </a:rPr>
              <a:t>2000</a:t>
            </a:r>
            <a:r>
              <a:rPr sz="2070" spc="26" dirty="0">
                <a:latin typeface="Arial"/>
                <a:cs typeface="Arial"/>
              </a:rPr>
              <a:t> </a:t>
            </a:r>
            <a:r>
              <a:rPr sz="2070" spc="-16" dirty="0">
                <a:latin typeface="Arial"/>
                <a:cs typeface="Arial"/>
              </a:rPr>
              <a:t>€</a:t>
            </a:r>
            <a:r>
              <a:rPr sz="2070" spc="26" dirty="0">
                <a:latin typeface="Arial"/>
                <a:cs typeface="Arial"/>
              </a:rPr>
              <a:t> </a:t>
            </a:r>
            <a:r>
              <a:rPr sz="2070" spc="-10" dirty="0">
                <a:latin typeface="Arial"/>
                <a:cs typeface="Arial"/>
              </a:rPr>
              <a:t>to</a:t>
            </a:r>
            <a:r>
              <a:rPr sz="2070" spc="26" dirty="0">
                <a:latin typeface="Arial"/>
                <a:cs typeface="Arial"/>
              </a:rPr>
              <a:t> </a:t>
            </a:r>
            <a:r>
              <a:rPr sz="2070" spc="-16" dirty="0">
                <a:latin typeface="Arial"/>
                <a:cs typeface="Arial"/>
              </a:rPr>
              <a:t>1000</a:t>
            </a:r>
            <a:r>
              <a:rPr sz="2070" spc="26" dirty="0">
                <a:latin typeface="Arial"/>
                <a:cs typeface="Arial"/>
              </a:rPr>
              <a:t> </a:t>
            </a:r>
            <a:r>
              <a:rPr sz="2070" spc="-16" dirty="0">
                <a:latin typeface="Arial"/>
                <a:cs typeface="Arial"/>
              </a:rPr>
              <a:t>€</a:t>
            </a:r>
            <a:r>
              <a:rPr sz="2070" spc="26" dirty="0">
                <a:latin typeface="Arial"/>
                <a:cs typeface="Arial"/>
              </a:rPr>
              <a:t> </a:t>
            </a:r>
            <a:r>
              <a:rPr sz="2070" spc="-10" dirty="0">
                <a:latin typeface="Arial"/>
                <a:cs typeface="Arial"/>
              </a:rPr>
              <a:t>fixed</a:t>
            </a:r>
            <a:r>
              <a:rPr sz="2070" spc="26" dirty="0">
                <a:latin typeface="Arial"/>
                <a:cs typeface="Arial"/>
              </a:rPr>
              <a:t> </a:t>
            </a:r>
            <a:r>
              <a:rPr sz="2070" spc="-10" dirty="0">
                <a:latin typeface="Arial"/>
                <a:cs typeface="Arial"/>
              </a:rPr>
              <a:t>cost</a:t>
            </a:r>
            <a:r>
              <a:rPr sz="2070" spc="26" dirty="0">
                <a:latin typeface="Arial"/>
                <a:cs typeface="Arial"/>
              </a:rPr>
              <a:t> </a:t>
            </a:r>
            <a:r>
              <a:rPr sz="2070" spc="-10" dirty="0">
                <a:latin typeface="Arial"/>
                <a:cs typeface="Arial"/>
              </a:rPr>
              <a:t>per</a:t>
            </a:r>
            <a:r>
              <a:rPr sz="2070" spc="26" dirty="0">
                <a:latin typeface="Arial"/>
                <a:cs typeface="Arial"/>
              </a:rPr>
              <a:t> </a:t>
            </a:r>
            <a:r>
              <a:rPr sz="2070" spc="-10" dirty="0">
                <a:latin typeface="Arial"/>
                <a:cs typeface="Arial"/>
              </a:rPr>
              <a:t>orde</a:t>
            </a:r>
            <a:r>
              <a:rPr sz="2070" spc="-124" dirty="0">
                <a:latin typeface="Arial"/>
                <a:cs typeface="Arial"/>
              </a:rPr>
              <a:t>r</a:t>
            </a:r>
            <a:r>
              <a:rPr sz="2070" spc="-10" dirty="0">
                <a:latin typeface="Arial"/>
                <a:cs typeface="Arial"/>
              </a:rPr>
              <a:t>.</a:t>
            </a:r>
            <a:endParaRPr sz="2070" dirty="0">
              <a:latin typeface="Arial"/>
              <a:cs typeface="Arial"/>
            </a:endParaRPr>
          </a:p>
          <a:p>
            <a:pPr marL="536901" indent="-523758">
              <a:spcBef>
                <a:spcPts val="1851"/>
              </a:spcBef>
              <a:buFont typeface="Arial"/>
              <a:buChar char="•"/>
              <a:tabLst>
                <a:tab pos="536901" algn="l"/>
              </a:tabLst>
            </a:pPr>
            <a:r>
              <a:rPr sz="2070" b="1" spc="-16" dirty="0">
                <a:latin typeface="Arial"/>
                <a:cs typeface="Arial"/>
              </a:rPr>
              <a:t>Incremental</a:t>
            </a:r>
            <a:r>
              <a:rPr sz="2070" b="1" spc="47" dirty="0">
                <a:latin typeface="Arial"/>
                <a:cs typeface="Arial"/>
              </a:rPr>
              <a:t> </a:t>
            </a:r>
            <a:r>
              <a:rPr sz="2070" b="1" spc="-16" dirty="0">
                <a:latin typeface="Arial"/>
                <a:cs typeface="Arial"/>
              </a:rPr>
              <a:t>cost</a:t>
            </a:r>
            <a:r>
              <a:rPr sz="2070" b="1" spc="47" dirty="0">
                <a:latin typeface="Arial"/>
                <a:cs typeface="Arial"/>
              </a:rPr>
              <a:t> </a:t>
            </a:r>
            <a:r>
              <a:rPr sz="2070" spc="-10" dirty="0">
                <a:latin typeface="Arial"/>
                <a:cs typeface="Arial"/>
              </a:rPr>
              <a:t>of</a:t>
            </a:r>
            <a:r>
              <a:rPr sz="2070" spc="47" dirty="0">
                <a:latin typeface="Arial"/>
                <a:cs typeface="Arial"/>
              </a:rPr>
              <a:t> </a:t>
            </a:r>
            <a:r>
              <a:rPr sz="2070" spc="-16" dirty="0">
                <a:latin typeface="Arial"/>
                <a:cs typeface="Arial"/>
              </a:rPr>
              <a:t>30</a:t>
            </a:r>
            <a:r>
              <a:rPr sz="2070" spc="47" dirty="0">
                <a:latin typeface="Arial"/>
                <a:cs typeface="Arial"/>
              </a:rPr>
              <a:t> </a:t>
            </a:r>
            <a:r>
              <a:rPr sz="2070" spc="-16" dirty="0">
                <a:latin typeface="Arial"/>
                <a:cs typeface="Arial"/>
              </a:rPr>
              <a:t>€</a:t>
            </a:r>
            <a:r>
              <a:rPr sz="2070" spc="47" dirty="0">
                <a:latin typeface="Arial"/>
                <a:cs typeface="Arial"/>
              </a:rPr>
              <a:t> </a:t>
            </a:r>
            <a:r>
              <a:rPr sz="2070" spc="-10" dirty="0">
                <a:latin typeface="Arial"/>
                <a:cs typeface="Arial"/>
              </a:rPr>
              <a:t>to</a:t>
            </a:r>
            <a:r>
              <a:rPr sz="2070" spc="47" dirty="0">
                <a:latin typeface="Arial"/>
                <a:cs typeface="Arial"/>
              </a:rPr>
              <a:t> </a:t>
            </a:r>
            <a:r>
              <a:rPr sz="2070" spc="-16" dirty="0">
                <a:latin typeface="Arial"/>
                <a:cs typeface="Arial"/>
              </a:rPr>
              <a:t>40</a:t>
            </a:r>
            <a:r>
              <a:rPr sz="2070" spc="47" dirty="0">
                <a:latin typeface="Arial"/>
                <a:cs typeface="Arial"/>
              </a:rPr>
              <a:t> </a:t>
            </a:r>
            <a:r>
              <a:rPr sz="2070" spc="-16" dirty="0">
                <a:latin typeface="Arial"/>
                <a:cs typeface="Arial"/>
              </a:rPr>
              <a:t>€</a:t>
            </a:r>
            <a:r>
              <a:rPr sz="2070" spc="47" dirty="0">
                <a:latin typeface="Arial"/>
                <a:cs typeface="Arial"/>
              </a:rPr>
              <a:t> </a:t>
            </a:r>
            <a:r>
              <a:rPr sz="2070" spc="-10" dirty="0">
                <a:latin typeface="Arial"/>
                <a:cs typeface="Arial"/>
              </a:rPr>
              <a:t>per</a:t>
            </a:r>
            <a:r>
              <a:rPr sz="2070" spc="47" dirty="0">
                <a:latin typeface="Arial"/>
                <a:cs typeface="Arial"/>
              </a:rPr>
              <a:t> </a:t>
            </a:r>
            <a:r>
              <a:rPr sz="2070" spc="-10" dirty="0">
                <a:latin typeface="Arial"/>
                <a:cs typeface="Arial"/>
              </a:rPr>
              <a:t>product.</a:t>
            </a:r>
            <a:endParaRPr sz="2070" dirty="0">
              <a:latin typeface="Arial"/>
              <a:cs typeface="Arial"/>
            </a:endParaRPr>
          </a:p>
          <a:p>
            <a:pPr marL="536901" indent="-523758">
              <a:spcBef>
                <a:spcPts val="1851"/>
              </a:spcBef>
              <a:buFont typeface="Arial"/>
              <a:buChar char="•"/>
              <a:tabLst>
                <a:tab pos="536901" algn="l"/>
              </a:tabLst>
            </a:pPr>
            <a:r>
              <a:rPr sz="2070" b="1" spc="-16" dirty="0">
                <a:latin typeface="Arial"/>
                <a:cs typeface="Arial"/>
              </a:rPr>
              <a:t>Lead time </a:t>
            </a:r>
            <a:r>
              <a:rPr sz="2070" spc="-10" dirty="0">
                <a:latin typeface="Arial"/>
                <a:cs typeface="Arial"/>
              </a:rPr>
              <a:t>of 1-3 </a:t>
            </a:r>
            <a:r>
              <a:rPr sz="2070" spc="-16" dirty="0">
                <a:latin typeface="Arial"/>
                <a:cs typeface="Arial"/>
              </a:rPr>
              <a:t>days </a:t>
            </a:r>
            <a:r>
              <a:rPr sz="2070" spc="-10" dirty="0">
                <a:latin typeface="Arial"/>
                <a:cs typeface="Arial"/>
              </a:rPr>
              <a:t>to 3-5 </a:t>
            </a:r>
            <a:r>
              <a:rPr sz="2070" spc="-16" dirty="0">
                <a:latin typeface="Arial"/>
                <a:cs typeface="Arial"/>
              </a:rPr>
              <a:t>days between </a:t>
            </a:r>
            <a:r>
              <a:rPr sz="2070" spc="-10" dirty="0">
                <a:latin typeface="Arial"/>
                <a:cs typeface="Arial"/>
              </a:rPr>
              <a:t>the earliest </a:t>
            </a:r>
            <a:r>
              <a:rPr sz="2070" spc="-16" dirty="0">
                <a:latin typeface="Arial"/>
                <a:cs typeface="Arial"/>
              </a:rPr>
              <a:t>and </a:t>
            </a:r>
            <a:r>
              <a:rPr sz="2070" spc="-10" dirty="0">
                <a:latin typeface="Arial"/>
                <a:cs typeface="Arial"/>
              </a:rPr>
              <a:t>latest deliver</a:t>
            </a:r>
            <a:r>
              <a:rPr sz="2070" spc="-166" dirty="0">
                <a:latin typeface="Arial"/>
                <a:cs typeface="Arial"/>
              </a:rPr>
              <a:t>y</a:t>
            </a:r>
            <a:r>
              <a:rPr sz="2070" spc="-10" dirty="0">
                <a:latin typeface="Arial"/>
                <a:cs typeface="Arial"/>
              </a:rPr>
              <a:t>.</a:t>
            </a:r>
            <a:endParaRPr sz="2070" dirty="0">
              <a:latin typeface="Arial"/>
              <a:cs typeface="Arial"/>
            </a:endParaRPr>
          </a:p>
        </p:txBody>
      </p:sp>
      <p:sp>
        <p:nvSpPr>
          <p:cNvPr id="3" name="object 3"/>
          <p:cNvSpPr/>
          <p:nvPr/>
        </p:nvSpPr>
        <p:spPr>
          <a:xfrm>
            <a:off x="2300115" y="4792462"/>
            <a:ext cx="6403353" cy="2306838"/>
          </a:xfrm>
          <a:prstGeom prst="rect">
            <a:avLst/>
          </a:prstGeom>
          <a:blipFill>
            <a:blip r:embed="rId2"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826947"/>
            <a:ext cx="9506720" cy="2055020"/>
          </a:xfrm>
          <a:prstGeom prst="rect">
            <a:avLst/>
          </a:prstGeom>
        </p:spPr>
        <p:txBody>
          <a:bodyPr vert="horz" wrap="square" lIns="0" tIns="0" rIns="0" bIns="0" rtlCol="0">
            <a:spAutoFit/>
          </a:bodyPr>
          <a:lstStyle/>
          <a:p>
            <a:pPr marL="13143" marR="58487">
              <a:lnSpc>
                <a:spcPts val="2266"/>
              </a:lnSpc>
            </a:pPr>
            <a:r>
              <a:rPr sz="2070" spc="-10" dirty="0">
                <a:latin typeface="Arial"/>
                <a:cs typeface="Arial"/>
              </a:rPr>
              <a:t>Simulation is the imitation of </a:t>
            </a:r>
            <a:r>
              <a:rPr sz="2070" spc="-16" dirty="0">
                <a:latin typeface="Arial"/>
                <a:cs typeface="Arial"/>
              </a:rPr>
              <a:t>a dynamic </a:t>
            </a:r>
            <a:r>
              <a:rPr sz="2070" spc="-10" dirty="0">
                <a:latin typeface="Arial"/>
                <a:cs typeface="Arial"/>
              </a:rPr>
              <a:t>process within </a:t>
            </a:r>
            <a:r>
              <a:rPr sz="2070" spc="-16" dirty="0">
                <a:latin typeface="Arial"/>
                <a:cs typeface="Arial"/>
              </a:rPr>
              <a:t>a model </a:t>
            </a:r>
            <a:r>
              <a:rPr sz="2070" spc="-10" dirty="0">
                <a:latin typeface="Arial"/>
                <a:cs typeface="Arial"/>
              </a:rPr>
              <a:t>to arrive at results that</a:t>
            </a:r>
            <a:r>
              <a:rPr sz="2070" spc="62" dirty="0">
                <a:latin typeface="Arial"/>
                <a:cs typeface="Arial"/>
              </a:rPr>
              <a:t> </a:t>
            </a:r>
            <a:r>
              <a:rPr sz="2070" spc="-16" dirty="0">
                <a:latin typeface="Arial"/>
                <a:cs typeface="Arial"/>
              </a:rPr>
              <a:t>may</a:t>
            </a:r>
            <a:r>
              <a:rPr sz="2070" spc="62" dirty="0">
                <a:latin typeface="Arial"/>
                <a:cs typeface="Arial"/>
              </a:rPr>
              <a:t> </a:t>
            </a:r>
            <a:r>
              <a:rPr sz="2070" spc="-16" dirty="0">
                <a:latin typeface="Arial"/>
                <a:cs typeface="Arial"/>
              </a:rPr>
              <a:t>be</a:t>
            </a:r>
            <a:r>
              <a:rPr sz="2070" spc="62" dirty="0">
                <a:latin typeface="Arial"/>
                <a:cs typeface="Arial"/>
              </a:rPr>
              <a:t> </a:t>
            </a:r>
            <a:r>
              <a:rPr sz="2070" spc="-10" dirty="0">
                <a:latin typeface="Arial"/>
                <a:cs typeface="Arial"/>
              </a:rPr>
              <a:t>transferred</a:t>
            </a:r>
            <a:r>
              <a:rPr sz="2070" spc="62" dirty="0">
                <a:latin typeface="Arial"/>
                <a:cs typeface="Arial"/>
              </a:rPr>
              <a:t> </a:t>
            </a:r>
            <a:r>
              <a:rPr sz="2070" spc="-10" dirty="0">
                <a:latin typeface="Arial"/>
                <a:cs typeface="Arial"/>
              </a:rPr>
              <a:t>to</a:t>
            </a:r>
            <a:r>
              <a:rPr sz="2070" spc="62" dirty="0">
                <a:latin typeface="Arial"/>
                <a:cs typeface="Arial"/>
              </a:rPr>
              <a:t> </a:t>
            </a:r>
            <a:r>
              <a:rPr sz="2070" spc="-10" dirty="0">
                <a:latin typeface="Arial"/>
                <a:cs typeface="Arial"/>
              </a:rPr>
              <a:t>real</a:t>
            </a:r>
            <a:r>
              <a:rPr sz="2070" spc="62" dirty="0">
                <a:latin typeface="Arial"/>
                <a:cs typeface="Arial"/>
              </a:rPr>
              <a:t> </a:t>
            </a:r>
            <a:r>
              <a:rPr sz="2070" spc="-10" dirty="0">
                <a:latin typeface="Arial"/>
                <a:cs typeface="Arial"/>
              </a:rPr>
              <a:t>systems.</a:t>
            </a:r>
            <a:endParaRPr sz="2070" dirty="0">
              <a:latin typeface="Arial"/>
              <a:cs typeface="Arial"/>
            </a:endParaRPr>
          </a:p>
          <a:p>
            <a:pPr marL="13143">
              <a:spcBef>
                <a:spcPts val="569"/>
              </a:spcBef>
            </a:pPr>
            <a:r>
              <a:rPr sz="2070" spc="-16" dirty="0">
                <a:latin typeface="Arial"/>
                <a:cs typeface="Arial"/>
              </a:rPr>
              <a:t>Or</a:t>
            </a:r>
            <a:endParaRPr sz="2070" dirty="0">
              <a:latin typeface="Arial"/>
              <a:cs typeface="Arial"/>
            </a:endParaRPr>
          </a:p>
          <a:p>
            <a:pPr marL="13143" marR="6572">
              <a:lnSpc>
                <a:spcPts val="2266"/>
              </a:lnSpc>
              <a:spcBef>
                <a:spcPts val="864"/>
              </a:spcBef>
            </a:pPr>
            <a:r>
              <a:rPr sz="2070" spc="-10" dirty="0">
                <a:latin typeface="Arial"/>
                <a:cs typeface="Arial"/>
              </a:rPr>
              <a:t>"Simulation</a:t>
            </a:r>
            <a:r>
              <a:rPr sz="2070" spc="57" dirty="0">
                <a:latin typeface="Arial"/>
                <a:cs typeface="Arial"/>
              </a:rPr>
              <a:t> </a:t>
            </a:r>
            <a:r>
              <a:rPr sz="2070" spc="-10" dirty="0">
                <a:latin typeface="Arial"/>
                <a:cs typeface="Arial"/>
              </a:rPr>
              <a:t>is</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emulation</a:t>
            </a:r>
            <a:r>
              <a:rPr sz="2070" spc="57" dirty="0">
                <a:latin typeface="Arial"/>
                <a:cs typeface="Arial"/>
              </a:rPr>
              <a:t> </a:t>
            </a:r>
            <a:r>
              <a:rPr sz="2070" spc="-10" dirty="0">
                <a:latin typeface="Arial"/>
                <a:cs typeface="Arial"/>
              </a:rPr>
              <a:t>of</a:t>
            </a:r>
            <a:r>
              <a:rPr sz="2070" spc="57" dirty="0">
                <a:latin typeface="Arial"/>
                <a:cs typeface="Arial"/>
              </a:rPr>
              <a:t> </a:t>
            </a:r>
            <a:r>
              <a:rPr sz="2070" spc="-16" dirty="0">
                <a:latin typeface="Arial"/>
                <a:cs typeface="Arial"/>
              </a:rPr>
              <a:t>a</a:t>
            </a:r>
            <a:r>
              <a:rPr sz="2070" spc="57" dirty="0">
                <a:latin typeface="Arial"/>
                <a:cs typeface="Arial"/>
              </a:rPr>
              <a:t> </a:t>
            </a:r>
            <a:r>
              <a:rPr sz="2070" spc="-16" dirty="0">
                <a:latin typeface="Arial"/>
                <a:cs typeface="Arial"/>
              </a:rPr>
              <a:t>system</a:t>
            </a:r>
            <a:r>
              <a:rPr sz="2070" spc="57" dirty="0">
                <a:latin typeface="Arial"/>
                <a:cs typeface="Arial"/>
              </a:rPr>
              <a:t> </a:t>
            </a:r>
            <a:r>
              <a:rPr sz="2070" spc="-10" dirty="0">
                <a:latin typeface="Arial"/>
                <a:cs typeface="Arial"/>
              </a:rPr>
              <a:t>including</a:t>
            </a:r>
            <a:r>
              <a:rPr sz="2070" spc="57" dirty="0">
                <a:latin typeface="Arial"/>
                <a:cs typeface="Arial"/>
              </a:rPr>
              <a:t> </a:t>
            </a:r>
            <a:r>
              <a:rPr sz="2070" spc="-10" dirty="0">
                <a:latin typeface="Arial"/>
                <a:cs typeface="Arial"/>
              </a:rPr>
              <a:t>its</a:t>
            </a:r>
            <a:r>
              <a:rPr sz="2070" spc="57" dirty="0">
                <a:latin typeface="Arial"/>
                <a:cs typeface="Arial"/>
              </a:rPr>
              <a:t> </a:t>
            </a:r>
            <a:r>
              <a:rPr sz="2070" spc="-16" dirty="0">
                <a:latin typeface="Arial"/>
                <a:cs typeface="Arial"/>
              </a:rPr>
              <a:t>dynamic</a:t>
            </a:r>
            <a:r>
              <a:rPr sz="2070" spc="57" dirty="0">
                <a:latin typeface="Arial"/>
                <a:cs typeface="Arial"/>
              </a:rPr>
              <a:t> </a:t>
            </a:r>
            <a:r>
              <a:rPr sz="2070" spc="-16" dirty="0">
                <a:latin typeface="Arial"/>
                <a:cs typeface="Arial"/>
              </a:rPr>
              <a:t>processes</a:t>
            </a:r>
            <a:r>
              <a:rPr sz="2070" spc="57" dirty="0">
                <a:latin typeface="Arial"/>
                <a:cs typeface="Arial"/>
              </a:rPr>
              <a:t> </a:t>
            </a:r>
            <a:r>
              <a:rPr sz="2070" spc="-10" dirty="0">
                <a:latin typeface="Arial"/>
                <a:cs typeface="Arial"/>
              </a:rPr>
              <a:t>in</a:t>
            </a:r>
            <a:r>
              <a:rPr sz="2070" spc="57" dirty="0">
                <a:latin typeface="Arial"/>
                <a:cs typeface="Arial"/>
              </a:rPr>
              <a:t> </a:t>
            </a:r>
            <a:r>
              <a:rPr sz="2070" spc="-16" dirty="0">
                <a:latin typeface="Arial"/>
                <a:cs typeface="Arial"/>
              </a:rPr>
              <a:t>a</a:t>
            </a:r>
            <a:r>
              <a:rPr sz="2070" spc="-10" dirty="0">
                <a:latin typeface="Arial"/>
                <a:cs typeface="Arial"/>
              </a:rPr>
              <a:t> model</a:t>
            </a:r>
            <a:r>
              <a:rPr sz="2070" spc="-62" dirty="0">
                <a:latin typeface="Arial"/>
                <a:cs typeface="Arial"/>
              </a:rPr>
              <a:t> </a:t>
            </a:r>
            <a:r>
              <a:rPr sz="2070" spc="-16" dirty="0">
                <a:latin typeface="Arial"/>
                <a:cs typeface="Arial"/>
              </a:rPr>
              <a:t>you</a:t>
            </a:r>
            <a:r>
              <a:rPr sz="2070" spc="-62" dirty="0">
                <a:latin typeface="Arial"/>
                <a:cs typeface="Arial"/>
              </a:rPr>
              <a:t> </a:t>
            </a:r>
            <a:r>
              <a:rPr sz="2070" spc="-16" dirty="0">
                <a:latin typeface="Arial"/>
                <a:cs typeface="Arial"/>
              </a:rPr>
              <a:t>can</a:t>
            </a:r>
            <a:r>
              <a:rPr sz="2070" spc="-62" dirty="0">
                <a:latin typeface="Arial"/>
                <a:cs typeface="Arial"/>
              </a:rPr>
              <a:t> </a:t>
            </a:r>
            <a:r>
              <a:rPr sz="2070" spc="-10" dirty="0">
                <a:latin typeface="Arial"/>
                <a:cs typeface="Arial"/>
              </a:rPr>
              <a:t>experiment</a:t>
            </a:r>
            <a:r>
              <a:rPr sz="2070" spc="-62" dirty="0">
                <a:latin typeface="Arial"/>
                <a:cs typeface="Arial"/>
              </a:rPr>
              <a:t> </a:t>
            </a:r>
            <a:r>
              <a:rPr sz="2070" spc="-10" dirty="0">
                <a:latin typeface="Arial"/>
                <a:cs typeface="Arial"/>
              </a:rPr>
              <a:t>with.</a:t>
            </a:r>
            <a:r>
              <a:rPr sz="2070" spc="166" dirty="0">
                <a:latin typeface="Arial"/>
                <a:cs typeface="Arial"/>
              </a:rPr>
              <a:t> </a:t>
            </a:r>
            <a:r>
              <a:rPr sz="2070" spc="-10" dirty="0">
                <a:latin typeface="Arial"/>
                <a:cs typeface="Arial"/>
              </a:rPr>
              <a:t>It</a:t>
            </a:r>
            <a:r>
              <a:rPr sz="2070" spc="-62" dirty="0">
                <a:latin typeface="Arial"/>
                <a:cs typeface="Arial"/>
              </a:rPr>
              <a:t> </a:t>
            </a:r>
            <a:r>
              <a:rPr sz="2070" spc="-16" dirty="0">
                <a:latin typeface="Arial"/>
                <a:cs typeface="Arial"/>
              </a:rPr>
              <a:t>aims</a:t>
            </a:r>
            <a:r>
              <a:rPr sz="2070" spc="-62" dirty="0">
                <a:latin typeface="Arial"/>
                <a:cs typeface="Arial"/>
              </a:rPr>
              <a:t> </a:t>
            </a:r>
            <a:r>
              <a:rPr sz="2070" spc="-10" dirty="0">
                <a:latin typeface="Arial"/>
                <a:cs typeface="Arial"/>
              </a:rPr>
              <a:t>at</a:t>
            </a:r>
            <a:r>
              <a:rPr sz="2070" spc="-62" dirty="0">
                <a:latin typeface="Arial"/>
                <a:cs typeface="Arial"/>
              </a:rPr>
              <a:t> </a:t>
            </a:r>
            <a:r>
              <a:rPr sz="2070" spc="-10" dirty="0">
                <a:latin typeface="Arial"/>
                <a:cs typeface="Arial"/>
              </a:rPr>
              <a:t>achieving</a:t>
            </a:r>
            <a:r>
              <a:rPr sz="2070" spc="-62" dirty="0">
                <a:latin typeface="Arial"/>
                <a:cs typeface="Arial"/>
              </a:rPr>
              <a:t> </a:t>
            </a:r>
            <a:r>
              <a:rPr sz="2070" spc="-10" dirty="0">
                <a:latin typeface="Arial"/>
                <a:cs typeface="Arial"/>
              </a:rPr>
              <a:t>results</a:t>
            </a:r>
            <a:r>
              <a:rPr sz="2070" spc="-62" dirty="0">
                <a:latin typeface="Arial"/>
                <a:cs typeface="Arial"/>
              </a:rPr>
              <a:t> </a:t>
            </a:r>
            <a:r>
              <a:rPr sz="2070" spc="-10" dirty="0">
                <a:latin typeface="Arial"/>
                <a:cs typeface="Arial"/>
              </a:rPr>
              <a:t>that</a:t>
            </a:r>
            <a:r>
              <a:rPr sz="2070" spc="-62" dirty="0">
                <a:latin typeface="Arial"/>
                <a:cs typeface="Arial"/>
              </a:rPr>
              <a:t> </a:t>
            </a:r>
            <a:r>
              <a:rPr sz="2070" spc="-16" dirty="0">
                <a:latin typeface="Arial"/>
                <a:cs typeface="Arial"/>
              </a:rPr>
              <a:t>can</a:t>
            </a:r>
            <a:r>
              <a:rPr sz="2070" spc="-62" dirty="0">
                <a:latin typeface="Arial"/>
                <a:cs typeface="Arial"/>
              </a:rPr>
              <a:t> </a:t>
            </a:r>
            <a:r>
              <a:rPr sz="2070" spc="-16" dirty="0">
                <a:latin typeface="Arial"/>
                <a:cs typeface="Arial"/>
              </a:rPr>
              <a:t>be</a:t>
            </a:r>
            <a:r>
              <a:rPr sz="2070" spc="-62" dirty="0">
                <a:latin typeface="Arial"/>
                <a:cs typeface="Arial"/>
              </a:rPr>
              <a:t> </a:t>
            </a:r>
            <a:r>
              <a:rPr sz="2070" spc="-10" dirty="0">
                <a:latin typeface="Arial"/>
                <a:cs typeface="Arial"/>
              </a:rPr>
              <a:t>transferred to</a:t>
            </a:r>
            <a:r>
              <a:rPr sz="2070" spc="67" dirty="0">
                <a:latin typeface="Arial"/>
                <a:cs typeface="Arial"/>
              </a:rPr>
              <a:t> </a:t>
            </a:r>
            <a:r>
              <a:rPr sz="2070" spc="-10" dirty="0">
                <a:latin typeface="Arial"/>
                <a:cs typeface="Arial"/>
              </a:rPr>
              <a:t>realit</a:t>
            </a:r>
            <a:r>
              <a:rPr sz="2070" spc="-166" dirty="0">
                <a:latin typeface="Arial"/>
                <a:cs typeface="Arial"/>
              </a:rPr>
              <a:t>y</a:t>
            </a:r>
            <a:r>
              <a:rPr sz="2070" spc="-10" dirty="0">
                <a:latin typeface="Arial"/>
                <a:cs typeface="Arial"/>
              </a:rPr>
              <a:t>."</a:t>
            </a:r>
            <a:r>
              <a:rPr sz="2070" spc="67" dirty="0">
                <a:latin typeface="Arial"/>
                <a:cs typeface="Arial"/>
              </a:rPr>
              <a:t> </a:t>
            </a:r>
            <a:r>
              <a:rPr sz="2070" spc="-10" dirty="0">
                <a:latin typeface="Arial"/>
                <a:cs typeface="Arial"/>
              </a:rPr>
              <a:t>(VDI</a:t>
            </a:r>
            <a:r>
              <a:rPr sz="2070" spc="67" dirty="0">
                <a:latin typeface="Arial"/>
                <a:cs typeface="Arial"/>
              </a:rPr>
              <a:t> </a:t>
            </a:r>
            <a:r>
              <a:rPr sz="2070" spc="-10" dirty="0">
                <a:latin typeface="Arial"/>
                <a:cs typeface="Arial"/>
              </a:rPr>
              <a:t>3633,</a:t>
            </a:r>
            <a:r>
              <a:rPr sz="2070" spc="83" dirty="0">
                <a:latin typeface="Arial"/>
                <a:cs typeface="Arial"/>
              </a:rPr>
              <a:t> </a:t>
            </a:r>
            <a:r>
              <a:rPr sz="2070" spc="-10" dirty="0">
                <a:latin typeface="Arial"/>
                <a:cs typeface="Arial"/>
              </a:rPr>
              <a:t>Blatt</a:t>
            </a:r>
            <a:r>
              <a:rPr sz="2070" spc="67" dirty="0">
                <a:latin typeface="Arial"/>
                <a:cs typeface="Arial"/>
              </a:rPr>
              <a:t> </a:t>
            </a:r>
            <a:r>
              <a:rPr sz="2070" spc="-10" dirty="0">
                <a:latin typeface="Arial"/>
                <a:cs typeface="Arial"/>
              </a:rPr>
              <a:t>1,</a:t>
            </a:r>
            <a:r>
              <a:rPr sz="2070" spc="83" dirty="0">
                <a:latin typeface="Arial"/>
                <a:cs typeface="Arial"/>
              </a:rPr>
              <a:t> </a:t>
            </a:r>
            <a:r>
              <a:rPr sz="2070" spc="-10" dirty="0">
                <a:latin typeface="Arial"/>
                <a:cs typeface="Arial"/>
              </a:rPr>
              <a:t>1993).</a:t>
            </a:r>
            <a:endParaRPr sz="2070" dirty="0">
              <a:latin typeface="Arial"/>
              <a:cs typeface="Arial"/>
            </a:endParaRPr>
          </a:p>
        </p:txBody>
      </p:sp>
      <p:sp>
        <p:nvSpPr>
          <p:cNvPr id="3" name="Titel 2"/>
          <p:cNvSpPr>
            <a:spLocks noGrp="1"/>
          </p:cNvSpPr>
          <p:nvPr>
            <p:ph type="title"/>
          </p:nvPr>
        </p:nvSpPr>
        <p:spPr/>
        <p:txBody>
          <a:bodyPr/>
          <a:lstStyle/>
          <a:p>
            <a:r>
              <a:rPr lang="de-DE" smtClean="0"/>
              <a:t>Definition of Simulation</a:t>
            </a:r>
            <a:endParaRPr lang="de-DE"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2" y="1460500"/>
            <a:ext cx="9050639" cy="2170219"/>
          </a:xfrm>
          <a:prstGeom prst="rect">
            <a:avLst/>
          </a:prstGeom>
        </p:spPr>
        <p:txBody>
          <a:bodyPr vert="horz" wrap="square" lIns="0" tIns="0" rIns="0" bIns="0" rtlCol="0">
            <a:spAutoFit/>
          </a:bodyPr>
          <a:lstStyle/>
          <a:p>
            <a:pPr marL="624303"/>
            <a:r>
              <a:rPr sz="2070" b="1" spc="-16" dirty="0">
                <a:solidFill>
                  <a:srgbClr val="0066FF"/>
                </a:solidFill>
                <a:latin typeface="Arial"/>
                <a:cs typeface="Arial"/>
              </a:rPr>
              <a:t>Note</a:t>
            </a:r>
            <a:endParaRPr sz="2070" dirty="0">
              <a:latin typeface="Arial"/>
              <a:cs typeface="Arial"/>
            </a:endParaRPr>
          </a:p>
          <a:p>
            <a:pPr marL="624303" marR="6572">
              <a:lnSpc>
                <a:spcPts val="2266"/>
              </a:lnSpc>
              <a:spcBef>
                <a:spcPts val="864"/>
              </a:spcBef>
            </a:pPr>
            <a:r>
              <a:rPr sz="2070" spc="-243" dirty="0">
                <a:latin typeface="Arial"/>
                <a:cs typeface="Arial"/>
              </a:rPr>
              <a:t>T</a:t>
            </a:r>
            <a:r>
              <a:rPr sz="2070" spc="-16" dirty="0">
                <a:latin typeface="Arial"/>
                <a:cs typeface="Arial"/>
              </a:rPr>
              <a:t>o</a:t>
            </a:r>
            <a:r>
              <a:rPr sz="2070" spc="52" dirty="0">
                <a:latin typeface="Arial"/>
                <a:cs typeface="Arial"/>
              </a:rPr>
              <a:t> </a:t>
            </a:r>
            <a:r>
              <a:rPr sz="2070" spc="-10" dirty="0">
                <a:latin typeface="Arial"/>
                <a:cs typeface="Arial"/>
              </a:rPr>
              <a:t>avoid</a:t>
            </a:r>
            <a:r>
              <a:rPr sz="2070" spc="52" dirty="0">
                <a:latin typeface="Arial"/>
                <a:cs typeface="Arial"/>
              </a:rPr>
              <a:t> </a:t>
            </a:r>
            <a:r>
              <a:rPr sz="2070" spc="-10" dirty="0">
                <a:latin typeface="Arial"/>
                <a:cs typeface="Arial"/>
              </a:rPr>
              <a:t>very</a:t>
            </a:r>
            <a:r>
              <a:rPr sz="2070" spc="52" dirty="0">
                <a:latin typeface="Arial"/>
                <a:cs typeface="Arial"/>
              </a:rPr>
              <a:t> </a:t>
            </a:r>
            <a:r>
              <a:rPr sz="2070" spc="-10" dirty="0">
                <a:latin typeface="Arial"/>
                <a:cs typeface="Arial"/>
              </a:rPr>
              <a:t>small</a:t>
            </a:r>
            <a:r>
              <a:rPr sz="2070" spc="52" dirty="0">
                <a:latin typeface="Arial"/>
                <a:cs typeface="Arial"/>
              </a:rPr>
              <a:t> </a:t>
            </a:r>
            <a:r>
              <a:rPr sz="2070" spc="-10" dirty="0">
                <a:latin typeface="Arial"/>
                <a:cs typeface="Arial"/>
              </a:rPr>
              <a:t>orders</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ordered</a:t>
            </a:r>
            <a:r>
              <a:rPr sz="2070" spc="52" dirty="0">
                <a:latin typeface="Arial"/>
                <a:cs typeface="Arial"/>
              </a:rPr>
              <a:t> </a:t>
            </a:r>
            <a:r>
              <a:rPr sz="2070" spc="-16" dirty="0">
                <a:latin typeface="Arial"/>
                <a:cs typeface="Arial"/>
              </a:rPr>
              <a:t>amount</a:t>
            </a:r>
            <a:r>
              <a:rPr sz="2070" spc="52" dirty="0">
                <a:latin typeface="Arial"/>
                <a:cs typeface="Arial"/>
              </a:rPr>
              <a:t> </a:t>
            </a:r>
            <a:r>
              <a:rPr sz="2070" spc="-16" dirty="0">
                <a:latin typeface="Arial"/>
                <a:cs typeface="Arial"/>
              </a:rPr>
              <a:t>must</a:t>
            </a:r>
            <a:r>
              <a:rPr sz="2070" spc="52" dirty="0">
                <a:latin typeface="Arial"/>
                <a:cs typeface="Arial"/>
              </a:rPr>
              <a:t> </a:t>
            </a:r>
            <a:r>
              <a:rPr sz="2070" spc="-16" dirty="0">
                <a:latin typeface="Arial"/>
                <a:cs typeface="Arial"/>
              </a:rPr>
              <a:t>be</a:t>
            </a:r>
            <a:r>
              <a:rPr sz="2070" spc="52" dirty="0">
                <a:latin typeface="Arial"/>
                <a:cs typeface="Arial"/>
              </a:rPr>
              <a:t> </a:t>
            </a:r>
            <a:r>
              <a:rPr sz="2070" spc="-10" dirty="0">
                <a:latin typeface="Arial"/>
                <a:cs typeface="Arial"/>
              </a:rPr>
              <a:t>greater</a:t>
            </a:r>
            <a:r>
              <a:rPr sz="2070" spc="52" dirty="0">
                <a:latin typeface="Arial"/>
                <a:cs typeface="Arial"/>
              </a:rPr>
              <a:t> </a:t>
            </a:r>
            <a:r>
              <a:rPr sz="2070" spc="-10" dirty="0">
                <a:latin typeface="Arial"/>
                <a:cs typeface="Arial"/>
              </a:rPr>
              <a:t>than</a:t>
            </a:r>
            <a:r>
              <a:rPr sz="2070" spc="52" dirty="0">
                <a:latin typeface="Arial"/>
                <a:cs typeface="Arial"/>
              </a:rPr>
              <a:t> </a:t>
            </a:r>
            <a:r>
              <a:rPr sz="2070" spc="-10" dirty="0">
                <a:latin typeface="Arial"/>
                <a:cs typeface="Arial"/>
              </a:rPr>
              <a:t>the safety</a:t>
            </a:r>
            <a:r>
              <a:rPr sz="2070" spc="103" dirty="0">
                <a:latin typeface="Arial"/>
                <a:cs typeface="Arial"/>
              </a:rPr>
              <a:t> </a:t>
            </a:r>
            <a:r>
              <a:rPr sz="2070" spc="-10" dirty="0">
                <a:latin typeface="Arial"/>
                <a:cs typeface="Arial"/>
              </a:rPr>
              <a:t>stock.</a:t>
            </a:r>
            <a:endParaRPr sz="2070" dirty="0">
              <a:latin typeface="Arial"/>
              <a:cs typeface="Arial"/>
            </a:endParaRPr>
          </a:p>
          <a:p>
            <a:pPr>
              <a:lnSpc>
                <a:spcPts val="2277"/>
              </a:lnSpc>
              <a:spcBef>
                <a:spcPts val="90"/>
              </a:spcBef>
            </a:pPr>
            <a:endParaRPr sz="2277" dirty="0"/>
          </a:p>
          <a:p>
            <a:pPr marL="13143"/>
            <a:r>
              <a:rPr sz="2070" b="1" spc="-16" dirty="0">
                <a:solidFill>
                  <a:srgbClr val="0066FF"/>
                </a:solidFill>
                <a:latin typeface="Arial"/>
                <a:cs typeface="Arial"/>
              </a:rPr>
              <a:t>Experimental</a:t>
            </a:r>
            <a:r>
              <a:rPr sz="2070" b="1" spc="62" dirty="0">
                <a:solidFill>
                  <a:srgbClr val="0066FF"/>
                </a:solidFill>
                <a:latin typeface="Arial"/>
                <a:cs typeface="Arial"/>
              </a:rPr>
              <a:t> </a:t>
            </a:r>
            <a:r>
              <a:rPr sz="2070" b="1" spc="-16" dirty="0">
                <a:solidFill>
                  <a:srgbClr val="0066FF"/>
                </a:solidFill>
                <a:latin typeface="Arial"/>
                <a:cs typeface="Arial"/>
              </a:rPr>
              <a:t>Design</a:t>
            </a:r>
            <a:r>
              <a:rPr sz="2070" b="1" spc="62" dirty="0">
                <a:solidFill>
                  <a:srgbClr val="0066FF"/>
                </a:solidFill>
                <a:latin typeface="Arial"/>
                <a:cs typeface="Arial"/>
              </a:rPr>
              <a:t> </a:t>
            </a:r>
            <a:r>
              <a:rPr sz="2070" b="1" spc="-10" dirty="0">
                <a:solidFill>
                  <a:srgbClr val="0066FF"/>
                </a:solidFill>
                <a:latin typeface="Arial"/>
                <a:cs typeface="Arial"/>
              </a:rPr>
              <a:t>with</a:t>
            </a:r>
            <a:r>
              <a:rPr sz="2070" b="1" spc="62" dirty="0">
                <a:solidFill>
                  <a:srgbClr val="0066FF"/>
                </a:solidFill>
                <a:latin typeface="Arial"/>
                <a:cs typeface="Arial"/>
              </a:rPr>
              <a:t> </a:t>
            </a:r>
            <a:r>
              <a:rPr sz="2070" b="1" spc="-16" dirty="0">
                <a:solidFill>
                  <a:srgbClr val="0066FF"/>
                </a:solidFill>
                <a:latin typeface="Arial"/>
                <a:cs typeface="Arial"/>
              </a:rPr>
              <a:t>2</a:t>
            </a:r>
            <a:r>
              <a:rPr sz="2070" b="1" spc="62" dirty="0">
                <a:solidFill>
                  <a:srgbClr val="0066FF"/>
                </a:solidFill>
                <a:latin typeface="Arial"/>
                <a:cs typeface="Arial"/>
              </a:rPr>
              <a:t> </a:t>
            </a:r>
            <a:r>
              <a:rPr sz="2070" b="1" spc="-10" dirty="0">
                <a:solidFill>
                  <a:srgbClr val="0066FF"/>
                </a:solidFill>
                <a:latin typeface="Arial"/>
                <a:cs typeface="Arial"/>
              </a:rPr>
              <a:t>levels:</a:t>
            </a:r>
            <a:endParaRPr sz="2070" dirty="0">
              <a:latin typeface="Arial"/>
              <a:cs typeface="Arial"/>
            </a:endParaRPr>
          </a:p>
          <a:p>
            <a:pPr marL="13143">
              <a:spcBef>
                <a:spcPts val="962"/>
              </a:spcBef>
            </a:pPr>
            <a:r>
              <a:rPr sz="2070" spc="-10" dirty="0">
                <a:latin typeface="Arial"/>
                <a:cs typeface="Arial"/>
              </a:rPr>
              <a:t>All</a:t>
            </a:r>
            <a:r>
              <a:rPr sz="2070" spc="5" dirty="0">
                <a:latin typeface="Arial"/>
                <a:cs typeface="Arial"/>
              </a:rPr>
              <a:t> </a:t>
            </a:r>
            <a:r>
              <a:rPr sz="2070" spc="-10" dirty="0">
                <a:latin typeface="Arial"/>
                <a:cs typeface="Arial"/>
              </a:rPr>
              <a:t>input</a:t>
            </a:r>
            <a:r>
              <a:rPr sz="2070" spc="5" dirty="0">
                <a:latin typeface="Arial"/>
                <a:cs typeface="Arial"/>
              </a:rPr>
              <a:t> </a:t>
            </a:r>
            <a:r>
              <a:rPr sz="2070" spc="-10" dirty="0">
                <a:latin typeface="Arial"/>
                <a:cs typeface="Arial"/>
              </a:rPr>
              <a:t>values</a:t>
            </a:r>
            <a:r>
              <a:rPr sz="2070" spc="5" dirty="0">
                <a:latin typeface="Arial"/>
                <a:cs typeface="Arial"/>
              </a:rPr>
              <a:t> </a:t>
            </a:r>
            <a:r>
              <a:rPr sz="2070" spc="-10" dirty="0">
                <a:latin typeface="Arial"/>
                <a:cs typeface="Arial"/>
              </a:rPr>
              <a:t>are</a:t>
            </a:r>
            <a:r>
              <a:rPr sz="2070" spc="5" dirty="0">
                <a:latin typeface="Arial"/>
                <a:cs typeface="Arial"/>
              </a:rPr>
              <a:t> </a:t>
            </a:r>
            <a:r>
              <a:rPr sz="2070" spc="-10" dirty="0">
                <a:latin typeface="Arial"/>
                <a:cs typeface="Arial"/>
              </a:rPr>
              <a:t>assigned</a:t>
            </a:r>
            <a:r>
              <a:rPr sz="2070" spc="5" dirty="0">
                <a:latin typeface="Arial"/>
                <a:cs typeface="Arial"/>
              </a:rPr>
              <a:t> </a:t>
            </a:r>
            <a:r>
              <a:rPr sz="2070" spc="-10" dirty="0">
                <a:latin typeface="Arial"/>
                <a:cs typeface="Arial"/>
              </a:rPr>
              <a:t>with</a:t>
            </a:r>
            <a:r>
              <a:rPr sz="2070" spc="5" dirty="0">
                <a:latin typeface="Arial"/>
                <a:cs typeface="Arial"/>
              </a:rPr>
              <a:t> </a:t>
            </a:r>
            <a:r>
              <a:rPr sz="2070" spc="-16" dirty="0">
                <a:latin typeface="Arial"/>
                <a:cs typeface="Arial"/>
              </a:rPr>
              <a:t>two</a:t>
            </a:r>
            <a:r>
              <a:rPr sz="2070" spc="5" dirty="0">
                <a:latin typeface="Arial"/>
                <a:cs typeface="Arial"/>
              </a:rPr>
              <a:t> </a:t>
            </a:r>
            <a:r>
              <a:rPr sz="2070" spc="-10" dirty="0">
                <a:latin typeface="Arial"/>
                <a:cs typeface="Arial"/>
              </a:rPr>
              <a:t>values:</a:t>
            </a:r>
            <a:r>
              <a:rPr sz="2070" spc="211" dirty="0">
                <a:latin typeface="Arial"/>
                <a:cs typeface="Arial"/>
              </a:rPr>
              <a:t> </a:t>
            </a:r>
            <a:r>
              <a:rPr sz="2070" spc="-10" dirty="0">
                <a:latin typeface="Arial"/>
                <a:cs typeface="Arial"/>
              </a:rPr>
              <a:t>lower</a:t>
            </a:r>
            <a:r>
              <a:rPr sz="2070" spc="5" dirty="0">
                <a:latin typeface="Arial"/>
                <a:cs typeface="Arial"/>
              </a:rPr>
              <a:t> </a:t>
            </a:r>
            <a:r>
              <a:rPr sz="2070" spc="-10" dirty="0">
                <a:latin typeface="Arial"/>
                <a:cs typeface="Arial"/>
              </a:rPr>
              <a:t>level</a:t>
            </a:r>
            <a:r>
              <a:rPr sz="2070" spc="5" dirty="0">
                <a:latin typeface="Arial"/>
                <a:cs typeface="Arial"/>
              </a:rPr>
              <a:t> </a:t>
            </a:r>
            <a:r>
              <a:rPr sz="2070" spc="-16" dirty="0">
                <a:latin typeface="Arial"/>
                <a:cs typeface="Arial"/>
              </a:rPr>
              <a:t>and</a:t>
            </a:r>
            <a:r>
              <a:rPr sz="2070" spc="5" dirty="0">
                <a:latin typeface="Arial"/>
                <a:cs typeface="Arial"/>
              </a:rPr>
              <a:t> </a:t>
            </a:r>
            <a:r>
              <a:rPr sz="2070" spc="-16" dirty="0">
                <a:latin typeface="Arial"/>
                <a:cs typeface="Arial"/>
              </a:rPr>
              <a:t>upper</a:t>
            </a:r>
            <a:r>
              <a:rPr sz="2070" spc="5" dirty="0">
                <a:latin typeface="Arial"/>
                <a:cs typeface="Arial"/>
              </a:rPr>
              <a:t> </a:t>
            </a:r>
            <a:r>
              <a:rPr sz="2070" spc="-10" dirty="0">
                <a:latin typeface="Arial"/>
                <a:cs typeface="Arial"/>
              </a:rPr>
              <a:t>level..</a:t>
            </a:r>
            <a:endParaRPr sz="2070" dirty="0">
              <a:latin typeface="Arial"/>
              <a:cs typeface="Arial"/>
            </a:endParaRPr>
          </a:p>
        </p:txBody>
      </p:sp>
      <p:sp>
        <p:nvSpPr>
          <p:cNvPr id="4" name="object 4"/>
          <p:cNvSpPr/>
          <p:nvPr/>
        </p:nvSpPr>
        <p:spPr>
          <a:xfrm>
            <a:off x="2893163" y="3553346"/>
            <a:ext cx="4819706" cy="1488553"/>
          </a:xfrm>
          <a:prstGeom prst="rect">
            <a:avLst/>
          </a:prstGeom>
          <a:blipFill>
            <a:blip r:embed="rId2" cstate="print"/>
            <a:stretch>
              <a:fillRect/>
            </a:stretch>
          </a:blipFill>
        </p:spPr>
        <p:txBody>
          <a:bodyPr wrap="square" lIns="0" tIns="0" rIns="0" bIns="0" rtlCol="0">
            <a:spAutoFit/>
          </a:bodyPr>
          <a:lstStyle/>
          <a:p>
            <a:endParaRPr sz="1863" dirty="0"/>
          </a:p>
        </p:txBody>
      </p:sp>
      <p:sp>
        <p:nvSpPr>
          <p:cNvPr id="5" name="object 5"/>
          <p:cNvSpPr/>
          <p:nvPr/>
        </p:nvSpPr>
        <p:spPr>
          <a:xfrm>
            <a:off x="4000363" y="5115731"/>
            <a:ext cx="2340906" cy="1754969"/>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spAutoFit/>
          </a:bodyPr>
          <a:lstStyle/>
          <a:p>
            <a:endParaRPr sz="1863" dirty="0"/>
          </a:p>
        </p:txBody>
      </p:sp>
      <p:sp>
        <p:nvSpPr>
          <p:cNvPr id="6" name="object 6"/>
          <p:cNvSpPr txBox="1"/>
          <p:nvPr/>
        </p:nvSpPr>
        <p:spPr>
          <a:xfrm>
            <a:off x="540374" y="6908576"/>
            <a:ext cx="8028729" cy="318549"/>
          </a:xfrm>
          <a:prstGeom prst="rect">
            <a:avLst/>
          </a:prstGeom>
        </p:spPr>
        <p:txBody>
          <a:bodyPr vert="horz" wrap="square" lIns="0" tIns="0" rIns="0" bIns="0" rtlCol="0">
            <a:spAutoFit/>
          </a:bodyPr>
          <a:lstStyle/>
          <a:p>
            <a:pPr marL="13143"/>
            <a:r>
              <a:rPr sz="2070" spc="-16" dirty="0">
                <a:latin typeface="Arial"/>
                <a:cs typeface="Arial"/>
              </a:rPr>
              <a:t>The</a:t>
            </a:r>
            <a:r>
              <a:rPr sz="2070" spc="16" dirty="0">
                <a:latin typeface="Arial"/>
                <a:cs typeface="Arial"/>
              </a:rPr>
              <a:t> </a:t>
            </a:r>
            <a:r>
              <a:rPr sz="2070" b="1" spc="-16" dirty="0">
                <a:solidFill>
                  <a:srgbClr val="0066FF"/>
                </a:solidFill>
                <a:latin typeface="Arial"/>
                <a:cs typeface="Arial"/>
              </a:rPr>
              <a:t>Analysis</a:t>
            </a:r>
            <a:r>
              <a:rPr sz="2070" b="1" spc="16" dirty="0">
                <a:solidFill>
                  <a:srgbClr val="0066FF"/>
                </a:solidFill>
                <a:latin typeface="Arial"/>
                <a:cs typeface="Arial"/>
              </a:rPr>
              <a:t> </a:t>
            </a:r>
            <a:r>
              <a:rPr sz="2070" b="1" spc="-10" dirty="0">
                <a:solidFill>
                  <a:srgbClr val="0066FF"/>
                </a:solidFill>
                <a:latin typeface="Arial"/>
                <a:cs typeface="Arial"/>
              </a:rPr>
              <a:t>of</a:t>
            </a:r>
            <a:r>
              <a:rPr sz="2070" b="1" spc="16" dirty="0">
                <a:solidFill>
                  <a:srgbClr val="0066FF"/>
                </a:solidFill>
                <a:latin typeface="Arial"/>
                <a:cs typeface="Arial"/>
              </a:rPr>
              <a:t> </a:t>
            </a:r>
            <a:r>
              <a:rPr sz="2070" b="1" spc="-16" dirty="0">
                <a:solidFill>
                  <a:srgbClr val="0066FF"/>
                </a:solidFill>
                <a:latin typeface="Arial"/>
                <a:cs typeface="Arial"/>
              </a:rPr>
              <a:t>Factors</a:t>
            </a:r>
            <a:r>
              <a:rPr sz="2070" b="1" spc="16" dirty="0">
                <a:solidFill>
                  <a:srgbClr val="0066FF"/>
                </a:solidFill>
                <a:latin typeface="Arial"/>
                <a:cs typeface="Arial"/>
              </a:rPr>
              <a:t> </a:t>
            </a:r>
            <a:r>
              <a:rPr sz="2070" spc="-10" dirty="0">
                <a:latin typeface="Arial"/>
                <a:cs typeface="Arial"/>
              </a:rPr>
              <a:t>is</a:t>
            </a:r>
            <a:r>
              <a:rPr sz="2070" spc="16" dirty="0">
                <a:latin typeface="Arial"/>
                <a:cs typeface="Arial"/>
              </a:rPr>
              <a:t> </a:t>
            </a:r>
            <a:r>
              <a:rPr sz="2070" spc="-16" dirty="0">
                <a:latin typeface="Arial"/>
                <a:cs typeface="Arial"/>
              </a:rPr>
              <a:t>performed</a:t>
            </a:r>
            <a:r>
              <a:rPr sz="2070" spc="16" dirty="0">
                <a:latin typeface="Arial"/>
                <a:cs typeface="Arial"/>
              </a:rPr>
              <a:t> </a:t>
            </a:r>
            <a:r>
              <a:rPr sz="2070" spc="-10" dirty="0">
                <a:latin typeface="Arial"/>
                <a:cs typeface="Arial"/>
              </a:rPr>
              <a:t>for</a:t>
            </a:r>
            <a:r>
              <a:rPr sz="2070" spc="16" dirty="0">
                <a:latin typeface="Arial"/>
                <a:cs typeface="Arial"/>
              </a:rPr>
              <a:t> </a:t>
            </a:r>
            <a:r>
              <a:rPr sz="2070" spc="-16" dirty="0">
                <a:latin typeface="Arial"/>
                <a:cs typeface="Arial"/>
              </a:rPr>
              <a:t>one</a:t>
            </a:r>
            <a:r>
              <a:rPr sz="2070" spc="16" dirty="0">
                <a:latin typeface="Arial"/>
                <a:cs typeface="Arial"/>
              </a:rPr>
              <a:t> </a:t>
            </a:r>
            <a:r>
              <a:rPr sz="2070" spc="-10" dirty="0">
                <a:latin typeface="Arial"/>
                <a:cs typeface="Arial"/>
              </a:rPr>
              <a:t>selected</a:t>
            </a:r>
            <a:r>
              <a:rPr sz="2070" spc="16" dirty="0">
                <a:latin typeface="Arial"/>
                <a:cs typeface="Arial"/>
              </a:rPr>
              <a:t> </a:t>
            </a:r>
            <a:r>
              <a:rPr sz="2070" spc="-10" dirty="0">
                <a:latin typeface="Arial"/>
                <a:cs typeface="Arial"/>
              </a:rPr>
              <a:t>output</a:t>
            </a:r>
            <a:r>
              <a:rPr sz="2070" spc="16" dirty="0">
                <a:latin typeface="Arial"/>
                <a:cs typeface="Arial"/>
              </a:rPr>
              <a:t> </a:t>
            </a:r>
            <a:r>
              <a:rPr sz="2070" spc="-10" dirty="0">
                <a:latin typeface="Arial"/>
                <a:cs typeface="Arial"/>
              </a:rPr>
              <a:t>value.</a:t>
            </a:r>
            <a:endParaRPr sz="2070" dirty="0">
              <a:latin typeface="Arial"/>
              <a:cs typeface="Arial"/>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40836" y="1621006"/>
            <a:ext cx="5300633" cy="2582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73" y="4435023"/>
            <a:ext cx="9387771" cy="824185"/>
          </a:xfrm>
          <a:prstGeom prst="rect">
            <a:avLst/>
          </a:prstGeom>
        </p:spPr>
        <p:txBody>
          <a:bodyPr vert="horz" wrap="square" lIns="0" tIns="0" rIns="0" bIns="0" rtlCol="0">
            <a:spAutoFit/>
          </a:bodyPr>
          <a:lstStyle/>
          <a:p>
            <a:pPr marL="13143" marR="6572">
              <a:lnSpc>
                <a:spcPct val="124500"/>
              </a:lnSpc>
            </a:pPr>
            <a:r>
              <a:rPr sz="2070" spc="-16" dirty="0">
                <a:latin typeface="Arial"/>
                <a:cs typeface="Arial"/>
              </a:rPr>
              <a:t>There</a:t>
            </a:r>
            <a:r>
              <a:rPr sz="2070" spc="-5" dirty="0">
                <a:latin typeface="Arial"/>
                <a:cs typeface="Arial"/>
              </a:rPr>
              <a:t> </a:t>
            </a:r>
            <a:r>
              <a:rPr sz="2070" spc="-10" dirty="0">
                <a:latin typeface="Arial"/>
                <a:cs typeface="Arial"/>
              </a:rPr>
              <a:t>are</a:t>
            </a:r>
            <a:r>
              <a:rPr sz="2070" spc="-5" dirty="0">
                <a:latin typeface="Arial"/>
                <a:cs typeface="Arial"/>
              </a:rPr>
              <a:t> </a:t>
            </a:r>
            <a:r>
              <a:rPr sz="2070" spc="-16" dirty="0">
                <a:latin typeface="Arial"/>
                <a:cs typeface="Arial"/>
              </a:rPr>
              <a:t>many</a:t>
            </a:r>
            <a:r>
              <a:rPr sz="2070" spc="-5" dirty="0">
                <a:latin typeface="Arial"/>
                <a:cs typeface="Arial"/>
              </a:rPr>
              <a:t> </a:t>
            </a:r>
            <a:r>
              <a:rPr sz="2070" spc="-16" dirty="0">
                <a:latin typeface="Arial"/>
                <a:cs typeface="Arial"/>
              </a:rPr>
              <a:t>parameter</a:t>
            </a:r>
            <a:r>
              <a:rPr sz="2070" spc="-5" dirty="0">
                <a:latin typeface="Arial"/>
                <a:cs typeface="Arial"/>
              </a:rPr>
              <a:t> </a:t>
            </a:r>
            <a:r>
              <a:rPr sz="2070" spc="-10" dirty="0">
                <a:latin typeface="Arial"/>
                <a:cs typeface="Arial"/>
              </a:rPr>
              <a:t>configurations</a:t>
            </a:r>
            <a:r>
              <a:rPr sz="2070" spc="-5" dirty="0">
                <a:latin typeface="Arial"/>
                <a:cs typeface="Arial"/>
              </a:rPr>
              <a:t> </a:t>
            </a:r>
            <a:r>
              <a:rPr sz="2070" spc="-16" dirty="0">
                <a:latin typeface="Arial"/>
                <a:cs typeface="Arial"/>
              </a:rPr>
              <a:t>which</a:t>
            </a:r>
            <a:r>
              <a:rPr sz="2070" spc="-5" dirty="0">
                <a:latin typeface="Arial"/>
                <a:cs typeface="Arial"/>
              </a:rPr>
              <a:t> </a:t>
            </a:r>
            <a:r>
              <a:rPr sz="2070" spc="-10" dirty="0">
                <a:latin typeface="Arial"/>
                <a:cs typeface="Arial"/>
              </a:rPr>
              <a:t>lead</a:t>
            </a:r>
            <a:r>
              <a:rPr sz="2070" spc="-5" dirty="0">
                <a:latin typeface="Arial"/>
                <a:cs typeface="Arial"/>
              </a:rPr>
              <a:t> </a:t>
            </a:r>
            <a:r>
              <a:rPr sz="2070" spc="-10" dirty="0">
                <a:latin typeface="Arial"/>
                <a:cs typeface="Arial"/>
              </a:rPr>
              <a:t>to</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deficit</a:t>
            </a:r>
            <a:r>
              <a:rPr sz="2070" spc="-5" dirty="0">
                <a:latin typeface="Arial"/>
                <a:cs typeface="Arial"/>
              </a:rPr>
              <a:t> </a:t>
            </a:r>
            <a:r>
              <a:rPr sz="2070" spc="-10" dirty="0">
                <a:latin typeface="Arial"/>
                <a:cs typeface="Arial"/>
              </a:rPr>
              <a:t>(negative</a:t>
            </a:r>
            <a:r>
              <a:rPr sz="2070" spc="-5" dirty="0">
                <a:latin typeface="Arial"/>
                <a:cs typeface="Arial"/>
              </a:rPr>
              <a:t> </a:t>
            </a:r>
            <a:r>
              <a:rPr sz="2070" spc="-10" dirty="0">
                <a:latin typeface="Arial"/>
                <a:cs typeface="Arial"/>
              </a:rPr>
              <a:t>profit). Note</a:t>
            </a:r>
            <a:r>
              <a:rPr sz="2070" spc="26" dirty="0">
                <a:latin typeface="Arial"/>
                <a:cs typeface="Arial"/>
              </a:rPr>
              <a:t> </a:t>
            </a:r>
            <a:r>
              <a:rPr sz="2070" spc="-10" dirty="0">
                <a:latin typeface="Arial"/>
                <a:cs typeface="Arial"/>
              </a:rPr>
              <a:t>that</a:t>
            </a:r>
            <a:r>
              <a:rPr sz="2070" spc="26" dirty="0">
                <a:latin typeface="Arial"/>
                <a:cs typeface="Arial"/>
              </a:rPr>
              <a:t> </a:t>
            </a:r>
            <a:r>
              <a:rPr sz="2070" spc="-16" dirty="0">
                <a:latin typeface="Arial"/>
                <a:cs typeface="Arial"/>
              </a:rPr>
              <a:t>a</a:t>
            </a:r>
            <a:r>
              <a:rPr sz="2070" spc="26" dirty="0">
                <a:latin typeface="Arial"/>
                <a:cs typeface="Arial"/>
              </a:rPr>
              <a:t> </a:t>
            </a:r>
            <a:r>
              <a:rPr sz="2070" spc="-10" dirty="0">
                <a:latin typeface="Arial"/>
                <a:cs typeface="Arial"/>
              </a:rPr>
              <a:t>profit</a:t>
            </a:r>
            <a:r>
              <a:rPr sz="2070" spc="26" dirty="0">
                <a:latin typeface="Arial"/>
                <a:cs typeface="Arial"/>
              </a:rPr>
              <a:t> </a:t>
            </a:r>
            <a:r>
              <a:rPr sz="2070" spc="-10" dirty="0">
                <a:latin typeface="Arial"/>
                <a:cs typeface="Arial"/>
              </a:rPr>
              <a:t>greater</a:t>
            </a:r>
            <a:r>
              <a:rPr sz="2070" spc="26" dirty="0">
                <a:latin typeface="Arial"/>
                <a:cs typeface="Arial"/>
              </a:rPr>
              <a:t> </a:t>
            </a:r>
            <a:r>
              <a:rPr sz="2070" spc="-16" dirty="0">
                <a:latin typeface="Arial"/>
                <a:cs typeface="Arial"/>
              </a:rPr>
              <a:t>10,000</a:t>
            </a:r>
            <a:r>
              <a:rPr sz="2070" spc="26" dirty="0">
                <a:latin typeface="Arial"/>
                <a:cs typeface="Arial"/>
              </a:rPr>
              <a:t> </a:t>
            </a:r>
            <a:r>
              <a:rPr sz="2070" spc="-16" dirty="0">
                <a:latin typeface="Arial"/>
                <a:cs typeface="Arial"/>
              </a:rPr>
              <a:t>€</a:t>
            </a:r>
            <a:r>
              <a:rPr sz="2070" spc="26" dirty="0">
                <a:latin typeface="Arial"/>
                <a:cs typeface="Arial"/>
              </a:rPr>
              <a:t> </a:t>
            </a:r>
            <a:r>
              <a:rPr sz="2070" spc="-16" dirty="0">
                <a:latin typeface="Arial"/>
                <a:cs typeface="Arial"/>
              </a:rPr>
              <a:t>seem</a:t>
            </a:r>
            <a:r>
              <a:rPr sz="2070" spc="26" dirty="0">
                <a:latin typeface="Arial"/>
                <a:cs typeface="Arial"/>
              </a:rPr>
              <a:t> </a:t>
            </a:r>
            <a:r>
              <a:rPr sz="2070" spc="-10" dirty="0">
                <a:latin typeface="Arial"/>
                <a:cs typeface="Arial"/>
              </a:rPr>
              <a:t>to</a:t>
            </a:r>
            <a:r>
              <a:rPr sz="2070" spc="26" dirty="0">
                <a:latin typeface="Arial"/>
                <a:cs typeface="Arial"/>
              </a:rPr>
              <a:t> </a:t>
            </a:r>
            <a:r>
              <a:rPr sz="2070" spc="-16" dirty="0">
                <a:latin typeface="Arial"/>
                <a:cs typeface="Arial"/>
              </a:rPr>
              <a:t>be</a:t>
            </a:r>
            <a:r>
              <a:rPr sz="2070" spc="26" dirty="0">
                <a:latin typeface="Arial"/>
                <a:cs typeface="Arial"/>
              </a:rPr>
              <a:t> </a:t>
            </a:r>
            <a:r>
              <a:rPr sz="2070" spc="-16" dirty="0">
                <a:latin typeface="Arial"/>
                <a:cs typeface="Arial"/>
              </a:rPr>
              <a:t>a</a:t>
            </a:r>
            <a:r>
              <a:rPr sz="2070" spc="26" dirty="0">
                <a:latin typeface="Arial"/>
                <a:cs typeface="Arial"/>
              </a:rPr>
              <a:t> </a:t>
            </a:r>
            <a:r>
              <a:rPr sz="2070" spc="-10" dirty="0">
                <a:latin typeface="Arial"/>
                <a:cs typeface="Arial"/>
              </a:rPr>
              <a:t>satisfied</a:t>
            </a:r>
            <a:r>
              <a:rPr sz="2070" spc="26" dirty="0">
                <a:latin typeface="Arial"/>
                <a:cs typeface="Arial"/>
              </a:rPr>
              <a:t> </a:t>
            </a:r>
            <a:r>
              <a:rPr sz="2070" spc="-10" dirty="0">
                <a:latin typeface="Arial"/>
                <a:cs typeface="Arial"/>
              </a:rPr>
              <a:t>result.</a:t>
            </a:r>
            <a:endParaRPr sz="2070" dirty="0">
              <a:latin typeface="Arial"/>
              <a:cs typeface="Arial"/>
            </a:endParaRPr>
          </a:p>
        </p:txBody>
      </p:sp>
      <p:sp>
        <p:nvSpPr>
          <p:cNvPr id="4" name="object 4"/>
          <p:cNvSpPr/>
          <p:nvPr/>
        </p:nvSpPr>
        <p:spPr>
          <a:xfrm>
            <a:off x="2588363" y="5327726"/>
            <a:ext cx="5505506" cy="1771573"/>
          </a:xfrm>
          <a:prstGeom prst="rect">
            <a:avLst/>
          </a:prstGeom>
          <a:blipFill>
            <a:blip r:embed="rId3"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974190"/>
            <a:ext cx="2553789" cy="318549"/>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Analysis</a:t>
            </a:r>
            <a:r>
              <a:rPr sz="2070" b="1" spc="88" dirty="0">
                <a:solidFill>
                  <a:srgbClr val="0066FF"/>
                </a:solidFill>
                <a:latin typeface="Arial"/>
                <a:cs typeface="Arial"/>
              </a:rPr>
              <a:t> </a:t>
            </a:r>
            <a:r>
              <a:rPr sz="2070" b="1" spc="-10" dirty="0">
                <a:solidFill>
                  <a:srgbClr val="0066FF"/>
                </a:solidFill>
                <a:latin typeface="Arial"/>
                <a:cs typeface="Arial"/>
              </a:rPr>
              <a:t>of</a:t>
            </a:r>
            <a:r>
              <a:rPr sz="2070" b="1" spc="88" dirty="0">
                <a:solidFill>
                  <a:srgbClr val="0066FF"/>
                </a:solidFill>
                <a:latin typeface="Arial"/>
                <a:cs typeface="Arial"/>
              </a:rPr>
              <a:t> </a:t>
            </a:r>
            <a:r>
              <a:rPr sz="2070" b="1" spc="-10" dirty="0">
                <a:solidFill>
                  <a:srgbClr val="0066FF"/>
                </a:solidFill>
                <a:latin typeface="Arial"/>
                <a:cs typeface="Arial"/>
              </a:rPr>
              <a:t>Factors:</a:t>
            </a:r>
            <a:endParaRPr sz="2070" dirty="0">
              <a:latin typeface="Arial"/>
              <a:cs typeface="Arial"/>
            </a:endParaRPr>
          </a:p>
        </p:txBody>
      </p:sp>
      <p:sp>
        <p:nvSpPr>
          <p:cNvPr id="3" name="object 3"/>
          <p:cNvSpPr/>
          <p:nvPr/>
        </p:nvSpPr>
        <p:spPr>
          <a:xfrm>
            <a:off x="2618704" y="1596744"/>
            <a:ext cx="5398965" cy="2225956"/>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0" y="3602723"/>
            <a:ext cx="9506720" cy="3683060"/>
          </a:xfrm>
          <a:prstGeom prst="rect">
            <a:avLst/>
          </a:prstGeom>
        </p:spPr>
        <p:txBody>
          <a:bodyPr vert="horz" wrap="square" lIns="0" tIns="0" rIns="0" bIns="0" rtlCol="0">
            <a:spAutoFit/>
          </a:bodyPr>
          <a:lstStyle/>
          <a:p>
            <a:pPr marL="13143"/>
            <a:r>
              <a:rPr sz="2070" b="1" spc="-10" dirty="0">
                <a:solidFill>
                  <a:srgbClr val="0066FF"/>
                </a:solidFill>
                <a:latin typeface="Arial"/>
                <a:cs typeface="Arial"/>
              </a:rPr>
              <a:t>Results:</a:t>
            </a:r>
            <a:endParaRPr sz="2070" dirty="0">
              <a:latin typeface="Arial"/>
              <a:cs typeface="Arial"/>
            </a:endParaRPr>
          </a:p>
          <a:p>
            <a:pPr marL="536901" indent="-523758">
              <a:spcBef>
                <a:spcPts val="983"/>
              </a:spcBef>
              <a:buFont typeface="Arial"/>
              <a:buChar char="•"/>
              <a:tabLst>
                <a:tab pos="536901" algn="l"/>
              </a:tabLst>
            </a:pPr>
            <a:r>
              <a:rPr sz="2070" spc="-16" dirty="0">
                <a:latin typeface="Arial"/>
                <a:cs typeface="Arial"/>
              </a:rPr>
              <a:t>See</a:t>
            </a:r>
            <a:r>
              <a:rPr sz="2070" spc="57" dirty="0">
                <a:latin typeface="Arial"/>
                <a:cs typeface="Arial"/>
              </a:rPr>
              <a:t> </a:t>
            </a:r>
            <a:r>
              <a:rPr sz="2070" spc="-10" dirty="0">
                <a:latin typeface="Arial"/>
                <a:cs typeface="Arial"/>
              </a:rPr>
              <a:t>large</a:t>
            </a:r>
            <a:r>
              <a:rPr sz="2070" spc="57"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ferences</a:t>
            </a:r>
            <a:r>
              <a:rPr sz="2070" spc="57" dirty="0">
                <a:latin typeface="Arial"/>
                <a:cs typeface="Arial"/>
              </a:rPr>
              <a:t> </a:t>
            </a:r>
            <a:r>
              <a:rPr sz="2070" spc="-10" dirty="0">
                <a:latin typeface="Arial"/>
                <a:cs typeface="Arial"/>
              </a:rPr>
              <a:t>of</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target</a:t>
            </a:r>
            <a:r>
              <a:rPr sz="2070" spc="57" dirty="0">
                <a:latin typeface="Arial"/>
                <a:cs typeface="Arial"/>
              </a:rPr>
              <a:t> </a:t>
            </a:r>
            <a:r>
              <a:rPr sz="2070" spc="-10" dirty="0">
                <a:latin typeface="Arial"/>
                <a:cs typeface="Arial"/>
              </a:rPr>
              <a:t>value.</a:t>
            </a:r>
            <a:endParaRPr sz="2070" dirty="0">
              <a:latin typeface="Arial"/>
              <a:cs typeface="Arial"/>
            </a:endParaRPr>
          </a:p>
          <a:p>
            <a:pPr>
              <a:lnSpc>
                <a:spcPts val="2587"/>
              </a:lnSpc>
              <a:spcBef>
                <a:spcPts val="7"/>
              </a:spcBef>
              <a:buFont typeface="Arial"/>
              <a:buChar char="•"/>
            </a:pPr>
            <a:endParaRPr sz="2587" dirty="0"/>
          </a:p>
          <a:p>
            <a:pPr marL="536901" indent="-523758">
              <a:buFont typeface="Arial"/>
              <a:buChar char="•"/>
              <a:tabLst>
                <a:tab pos="536901" algn="l"/>
              </a:tabLst>
            </a:pPr>
            <a:r>
              <a:rPr sz="2070" spc="-10" dirty="0">
                <a:latin typeface="Arial"/>
                <a:cs typeface="Arial"/>
              </a:rPr>
              <a:t>Enlarging</a:t>
            </a:r>
            <a:r>
              <a:rPr sz="2070" spc="16" dirty="0">
                <a:latin typeface="Arial"/>
                <a:cs typeface="Arial"/>
              </a:rPr>
              <a:t> </a:t>
            </a:r>
            <a:r>
              <a:rPr sz="2070" spc="-10" dirty="0">
                <a:latin typeface="Arial"/>
                <a:cs typeface="Arial"/>
              </a:rPr>
              <a:t>the</a:t>
            </a:r>
            <a:r>
              <a:rPr sz="2070" spc="16" dirty="0">
                <a:latin typeface="Arial"/>
                <a:cs typeface="Arial"/>
              </a:rPr>
              <a:t> </a:t>
            </a:r>
            <a:r>
              <a:rPr sz="2070" spc="-10" dirty="0">
                <a:latin typeface="Arial"/>
                <a:cs typeface="Arial"/>
              </a:rPr>
              <a:t>safety</a:t>
            </a:r>
            <a:r>
              <a:rPr sz="2070" spc="16" dirty="0">
                <a:latin typeface="Arial"/>
                <a:cs typeface="Arial"/>
              </a:rPr>
              <a:t> </a:t>
            </a:r>
            <a:r>
              <a:rPr sz="2070" spc="-10" dirty="0">
                <a:latin typeface="Arial"/>
                <a:cs typeface="Arial"/>
              </a:rPr>
              <a:t>stock</a:t>
            </a:r>
            <a:r>
              <a:rPr sz="2070" spc="16" dirty="0">
                <a:latin typeface="Arial"/>
                <a:cs typeface="Arial"/>
              </a:rPr>
              <a:t> </a:t>
            </a:r>
            <a:r>
              <a:rPr sz="2070" spc="-10" dirty="0">
                <a:latin typeface="Arial"/>
                <a:cs typeface="Arial"/>
              </a:rPr>
              <a:t>results</a:t>
            </a:r>
            <a:r>
              <a:rPr sz="2070" spc="16" dirty="0">
                <a:latin typeface="Arial"/>
                <a:cs typeface="Arial"/>
              </a:rPr>
              <a:t> </a:t>
            </a:r>
            <a:r>
              <a:rPr sz="2070" spc="-10" dirty="0">
                <a:latin typeface="Arial"/>
                <a:cs typeface="Arial"/>
              </a:rPr>
              <a:t>in</a:t>
            </a:r>
            <a:r>
              <a:rPr sz="2070" spc="16" dirty="0">
                <a:latin typeface="Arial"/>
                <a:cs typeface="Arial"/>
              </a:rPr>
              <a:t> </a:t>
            </a:r>
            <a:r>
              <a:rPr sz="2070" spc="-16" dirty="0">
                <a:latin typeface="Arial"/>
                <a:cs typeface="Arial"/>
              </a:rPr>
              <a:t>an</a:t>
            </a:r>
            <a:r>
              <a:rPr sz="2070" spc="16" dirty="0">
                <a:latin typeface="Arial"/>
                <a:cs typeface="Arial"/>
              </a:rPr>
              <a:t> </a:t>
            </a:r>
            <a:r>
              <a:rPr sz="2070" spc="-10" dirty="0">
                <a:latin typeface="Arial"/>
                <a:cs typeface="Arial"/>
              </a:rPr>
              <a:t>essentially</a:t>
            </a:r>
            <a:r>
              <a:rPr sz="2070" spc="16" dirty="0">
                <a:latin typeface="Arial"/>
                <a:cs typeface="Arial"/>
              </a:rPr>
              <a:t> </a:t>
            </a:r>
            <a:r>
              <a:rPr sz="2070" spc="-10" dirty="0">
                <a:latin typeface="Arial"/>
                <a:cs typeface="Arial"/>
              </a:rPr>
              <a:t>greater</a:t>
            </a:r>
            <a:r>
              <a:rPr sz="2070" spc="16" dirty="0">
                <a:latin typeface="Arial"/>
                <a:cs typeface="Arial"/>
              </a:rPr>
              <a:t> </a:t>
            </a:r>
            <a:r>
              <a:rPr sz="2070" spc="-10" dirty="0">
                <a:latin typeface="Arial"/>
                <a:cs typeface="Arial"/>
              </a:rPr>
              <a:t>profit.</a:t>
            </a:r>
            <a:endParaRPr sz="2070" dirty="0">
              <a:latin typeface="Arial"/>
              <a:cs typeface="Arial"/>
            </a:endParaRPr>
          </a:p>
          <a:p>
            <a:pPr>
              <a:lnSpc>
                <a:spcPts val="2587"/>
              </a:lnSpc>
              <a:spcBef>
                <a:spcPts val="7"/>
              </a:spcBef>
              <a:buFont typeface="Arial"/>
              <a:buChar char="•"/>
            </a:pPr>
            <a:endParaRPr sz="2587" dirty="0"/>
          </a:p>
          <a:p>
            <a:pPr marL="536901" indent="-523758">
              <a:buFont typeface="Arial"/>
              <a:buChar char="•"/>
              <a:tabLst>
                <a:tab pos="536901" algn="l"/>
              </a:tabLst>
            </a:pPr>
            <a:r>
              <a:rPr sz="2070" spc="-16" dirty="0">
                <a:latin typeface="Arial"/>
                <a:cs typeface="Arial"/>
              </a:rPr>
              <a:t>The</a:t>
            </a:r>
            <a:r>
              <a:rPr sz="2070" spc="16" dirty="0">
                <a:latin typeface="Arial"/>
                <a:cs typeface="Arial"/>
              </a:rPr>
              <a:t> </a:t>
            </a:r>
            <a:r>
              <a:rPr sz="2070" spc="-10" dirty="0">
                <a:latin typeface="Arial"/>
                <a:cs typeface="Arial"/>
              </a:rPr>
              <a:t>express</a:t>
            </a:r>
            <a:r>
              <a:rPr sz="2070" spc="16" dirty="0">
                <a:latin typeface="Arial"/>
                <a:cs typeface="Arial"/>
              </a:rPr>
              <a:t> </a:t>
            </a:r>
            <a:r>
              <a:rPr sz="2070" spc="-10" dirty="0">
                <a:latin typeface="Arial"/>
                <a:cs typeface="Arial"/>
              </a:rPr>
              <a:t>delivery</a:t>
            </a:r>
            <a:r>
              <a:rPr sz="2070" spc="16" dirty="0">
                <a:latin typeface="Arial"/>
                <a:cs typeface="Arial"/>
              </a:rPr>
              <a:t> </a:t>
            </a:r>
            <a:r>
              <a:rPr sz="2070" spc="-16" dirty="0">
                <a:latin typeface="Arial"/>
                <a:cs typeface="Arial"/>
              </a:rPr>
              <a:t>and</a:t>
            </a:r>
            <a:r>
              <a:rPr sz="2070" spc="16" dirty="0">
                <a:latin typeface="Arial"/>
                <a:cs typeface="Arial"/>
              </a:rPr>
              <a:t> </a:t>
            </a:r>
            <a:r>
              <a:rPr sz="2070" spc="-10" dirty="0">
                <a:latin typeface="Arial"/>
                <a:cs typeface="Arial"/>
              </a:rPr>
              <a:t>daily</a:t>
            </a:r>
            <a:r>
              <a:rPr sz="2070" spc="16" dirty="0">
                <a:latin typeface="Arial"/>
                <a:cs typeface="Arial"/>
              </a:rPr>
              <a:t> </a:t>
            </a:r>
            <a:r>
              <a:rPr sz="2070" spc="-10" dirty="0">
                <a:latin typeface="Arial"/>
                <a:cs typeface="Arial"/>
              </a:rPr>
              <a:t>inspection</a:t>
            </a:r>
            <a:r>
              <a:rPr sz="2070" spc="16" dirty="0">
                <a:latin typeface="Arial"/>
                <a:cs typeface="Arial"/>
              </a:rPr>
              <a:t> </a:t>
            </a:r>
            <a:r>
              <a:rPr sz="2070" spc="-10" dirty="0">
                <a:latin typeface="Arial"/>
                <a:cs typeface="Arial"/>
              </a:rPr>
              <a:t>options</a:t>
            </a:r>
            <a:r>
              <a:rPr sz="2070" spc="16" dirty="0">
                <a:latin typeface="Arial"/>
                <a:cs typeface="Arial"/>
              </a:rPr>
              <a:t> </a:t>
            </a:r>
            <a:r>
              <a:rPr sz="2070" spc="-10" dirty="0">
                <a:latin typeface="Arial"/>
                <a:cs typeface="Arial"/>
              </a:rPr>
              <a:t>should</a:t>
            </a:r>
            <a:r>
              <a:rPr sz="2070" spc="16" dirty="0">
                <a:latin typeface="Arial"/>
                <a:cs typeface="Arial"/>
              </a:rPr>
              <a:t> </a:t>
            </a:r>
            <a:r>
              <a:rPr sz="2070" spc="-16" dirty="0">
                <a:latin typeface="Arial"/>
                <a:cs typeface="Arial"/>
              </a:rPr>
              <a:t>be</a:t>
            </a:r>
            <a:r>
              <a:rPr sz="2070" spc="16" dirty="0">
                <a:latin typeface="Arial"/>
                <a:cs typeface="Arial"/>
              </a:rPr>
              <a:t> </a:t>
            </a:r>
            <a:r>
              <a:rPr sz="2070" spc="-10" dirty="0">
                <a:latin typeface="Arial"/>
                <a:cs typeface="Arial"/>
              </a:rPr>
              <a:t>used.</a:t>
            </a:r>
            <a:endParaRPr sz="2070" dirty="0">
              <a:latin typeface="Arial"/>
              <a:cs typeface="Arial"/>
            </a:endParaRPr>
          </a:p>
          <a:p>
            <a:pPr>
              <a:lnSpc>
                <a:spcPts val="2587"/>
              </a:lnSpc>
              <a:spcBef>
                <a:spcPts val="7"/>
              </a:spcBef>
              <a:buFont typeface="Arial"/>
              <a:buChar char="•"/>
            </a:pPr>
            <a:endParaRPr sz="2587" dirty="0"/>
          </a:p>
          <a:p>
            <a:pPr marL="536901" indent="-523758">
              <a:buFont typeface="Arial"/>
              <a:buChar char="•"/>
              <a:tabLst>
                <a:tab pos="536901" algn="l"/>
              </a:tabLst>
            </a:pPr>
            <a:r>
              <a:rPr sz="2070" spc="-16" dirty="0">
                <a:latin typeface="Arial"/>
                <a:cs typeface="Arial"/>
              </a:rPr>
              <a:t>The</a:t>
            </a:r>
            <a:r>
              <a:rPr sz="2070" spc="31" dirty="0">
                <a:latin typeface="Arial"/>
                <a:cs typeface="Arial"/>
              </a:rPr>
              <a:t> </a:t>
            </a:r>
            <a:r>
              <a:rPr sz="2070" spc="-10" dirty="0">
                <a:latin typeface="Arial"/>
                <a:cs typeface="Arial"/>
              </a:rPr>
              <a:t>initial</a:t>
            </a:r>
            <a:r>
              <a:rPr sz="2070" spc="31" dirty="0">
                <a:latin typeface="Arial"/>
                <a:cs typeface="Arial"/>
              </a:rPr>
              <a:t> </a:t>
            </a:r>
            <a:r>
              <a:rPr sz="2070" spc="-10" dirty="0">
                <a:latin typeface="Arial"/>
                <a:cs typeface="Arial"/>
              </a:rPr>
              <a:t>stock</a:t>
            </a:r>
            <a:r>
              <a:rPr sz="2070" spc="31" dirty="0">
                <a:latin typeface="Arial"/>
                <a:cs typeface="Arial"/>
              </a:rPr>
              <a:t> </a:t>
            </a:r>
            <a:r>
              <a:rPr sz="2070" spc="-16" dirty="0">
                <a:latin typeface="Arial"/>
                <a:cs typeface="Arial"/>
              </a:rPr>
              <a:t>does</a:t>
            </a:r>
            <a:r>
              <a:rPr sz="2070" spc="31" dirty="0">
                <a:latin typeface="Arial"/>
                <a:cs typeface="Arial"/>
              </a:rPr>
              <a:t> </a:t>
            </a:r>
            <a:r>
              <a:rPr sz="2070" spc="-10" dirty="0">
                <a:latin typeface="Arial"/>
                <a:cs typeface="Arial"/>
              </a:rPr>
              <a:t>not</a:t>
            </a:r>
            <a:r>
              <a:rPr sz="2070" spc="31" dirty="0">
                <a:latin typeface="Arial"/>
                <a:cs typeface="Arial"/>
              </a:rPr>
              <a:t> </a:t>
            </a:r>
            <a:r>
              <a:rPr sz="2070" spc="-16" dirty="0">
                <a:latin typeface="Arial"/>
                <a:cs typeface="Arial"/>
              </a:rPr>
              <a:t>a</a:t>
            </a:r>
            <a:r>
              <a:rPr sz="2070" spc="-47" dirty="0">
                <a:latin typeface="Arial"/>
                <a:cs typeface="Arial"/>
              </a:rPr>
              <a:t>f</a:t>
            </a:r>
            <a:r>
              <a:rPr sz="2070" spc="-10" dirty="0">
                <a:latin typeface="Arial"/>
                <a:cs typeface="Arial"/>
              </a:rPr>
              <a:t>fect</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profit,</a:t>
            </a:r>
            <a:r>
              <a:rPr sz="2070" spc="41" dirty="0">
                <a:latin typeface="Arial"/>
                <a:cs typeface="Arial"/>
              </a:rPr>
              <a:t> </a:t>
            </a:r>
            <a:r>
              <a:rPr sz="2070" spc="-16" dirty="0">
                <a:latin typeface="Arial"/>
                <a:cs typeface="Arial"/>
              </a:rPr>
              <a:t>as</a:t>
            </a:r>
            <a:r>
              <a:rPr sz="2070" spc="31" dirty="0">
                <a:latin typeface="Arial"/>
                <a:cs typeface="Arial"/>
              </a:rPr>
              <a:t> </a:t>
            </a:r>
            <a:r>
              <a:rPr sz="2070" spc="-10" dirty="0">
                <a:latin typeface="Arial"/>
                <a:cs typeface="Arial"/>
              </a:rPr>
              <a:t>expected.</a:t>
            </a:r>
            <a:endParaRPr sz="2070" dirty="0">
              <a:latin typeface="Arial"/>
              <a:cs typeface="Arial"/>
            </a:endParaRPr>
          </a:p>
          <a:p>
            <a:pPr>
              <a:lnSpc>
                <a:spcPts val="2794"/>
              </a:lnSpc>
              <a:spcBef>
                <a:spcPts val="57"/>
              </a:spcBef>
            </a:pPr>
            <a:endParaRPr sz="2794" dirty="0"/>
          </a:p>
          <a:p>
            <a:pPr marL="13143" marR="6572">
              <a:lnSpc>
                <a:spcPts val="2266"/>
              </a:lnSpc>
            </a:pPr>
            <a:r>
              <a:rPr sz="2070" spc="-10" dirty="0">
                <a:latin typeface="Arial"/>
                <a:cs typeface="Arial"/>
              </a:rPr>
              <a:t>If</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lost</a:t>
            </a:r>
            <a:r>
              <a:rPr sz="2070" spc="41" dirty="0">
                <a:latin typeface="Arial"/>
                <a:cs typeface="Arial"/>
              </a:rPr>
              <a:t> </a:t>
            </a:r>
            <a:r>
              <a:rPr sz="2070" spc="-16" dirty="0">
                <a:latin typeface="Arial"/>
                <a:cs typeface="Arial"/>
              </a:rPr>
              <a:t>revenue</a:t>
            </a:r>
            <a:r>
              <a:rPr sz="2070" spc="41" dirty="0">
                <a:latin typeface="Arial"/>
                <a:cs typeface="Arial"/>
              </a:rPr>
              <a:t> </a:t>
            </a:r>
            <a:r>
              <a:rPr sz="2070" spc="-16" dirty="0">
                <a:latin typeface="Arial"/>
                <a:cs typeface="Arial"/>
              </a:rPr>
              <a:t>which</a:t>
            </a:r>
            <a:r>
              <a:rPr sz="2070" spc="41" dirty="0">
                <a:latin typeface="Arial"/>
                <a:cs typeface="Arial"/>
              </a:rPr>
              <a:t> </a:t>
            </a:r>
            <a:r>
              <a:rPr sz="2070" spc="-16" dirty="0">
                <a:latin typeface="Arial"/>
                <a:cs typeface="Arial"/>
              </a:rPr>
              <a:t>comes</a:t>
            </a:r>
            <a:r>
              <a:rPr sz="2070" spc="41" dirty="0">
                <a:latin typeface="Arial"/>
                <a:cs typeface="Arial"/>
              </a:rPr>
              <a:t> </a:t>
            </a:r>
            <a:r>
              <a:rPr sz="2070" spc="-10" dirty="0">
                <a:latin typeface="Arial"/>
                <a:cs typeface="Arial"/>
              </a:rPr>
              <a:t>from</a:t>
            </a:r>
            <a:r>
              <a:rPr sz="2070" spc="41" dirty="0">
                <a:latin typeface="Arial"/>
                <a:cs typeface="Arial"/>
              </a:rPr>
              <a:t> </a:t>
            </a:r>
            <a:r>
              <a:rPr sz="2070" spc="-10" dirty="0">
                <a:latin typeface="Arial"/>
                <a:cs typeface="Arial"/>
              </a:rPr>
              <a:t>unsatisfied</a:t>
            </a:r>
            <a:r>
              <a:rPr sz="2070" spc="41" dirty="0">
                <a:latin typeface="Arial"/>
                <a:cs typeface="Arial"/>
              </a:rPr>
              <a:t> </a:t>
            </a:r>
            <a:r>
              <a:rPr sz="2070" spc="-16" dirty="0">
                <a:latin typeface="Arial"/>
                <a:cs typeface="Arial"/>
              </a:rPr>
              <a:t>customers</a:t>
            </a:r>
            <a:r>
              <a:rPr sz="2070" spc="41" dirty="0">
                <a:latin typeface="Arial"/>
                <a:cs typeface="Arial"/>
              </a:rPr>
              <a:t> </a:t>
            </a:r>
            <a:r>
              <a:rPr sz="2070" spc="-10" dirty="0">
                <a:latin typeface="Arial"/>
                <a:cs typeface="Arial"/>
              </a:rPr>
              <a:t>is</a:t>
            </a:r>
            <a:r>
              <a:rPr sz="2070" spc="41" dirty="0">
                <a:latin typeface="Arial"/>
                <a:cs typeface="Arial"/>
              </a:rPr>
              <a:t> </a:t>
            </a:r>
            <a:r>
              <a:rPr sz="2070" spc="-10" dirty="0">
                <a:latin typeface="Arial"/>
                <a:cs typeface="Arial"/>
              </a:rPr>
              <a:t>considered,</a:t>
            </a:r>
            <a:r>
              <a:rPr sz="2070" spc="52" dirty="0">
                <a:latin typeface="Arial"/>
                <a:cs typeface="Arial"/>
              </a:rPr>
              <a:t> </a:t>
            </a:r>
            <a:r>
              <a:rPr sz="2070" spc="-16" dirty="0">
                <a:latin typeface="Arial"/>
                <a:cs typeface="Arial"/>
              </a:rPr>
              <a:t>you</a:t>
            </a:r>
            <a:r>
              <a:rPr sz="2070" spc="-10" dirty="0">
                <a:latin typeface="Arial"/>
                <a:cs typeface="Arial"/>
              </a:rPr>
              <a:t> find out that the lost </a:t>
            </a:r>
            <a:r>
              <a:rPr sz="2070" spc="-16" dirty="0">
                <a:latin typeface="Arial"/>
                <a:cs typeface="Arial"/>
              </a:rPr>
              <a:t>revenue</a:t>
            </a:r>
            <a:r>
              <a:rPr sz="2070" spc="-10" dirty="0">
                <a:latin typeface="Arial"/>
                <a:cs typeface="Arial"/>
              </a:rPr>
              <a:t> is not the </a:t>
            </a:r>
            <a:r>
              <a:rPr sz="2070" spc="-16" dirty="0">
                <a:latin typeface="Arial"/>
                <a:cs typeface="Arial"/>
              </a:rPr>
              <a:t>reason</a:t>
            </a:r>
            <a:r>
              <a:rPr sz="2070" spc="-10" dirty="0">
                <a:latin typeface="Arial"/>
                <a:cs typeface="Arial"/>
              </a:rPr>
              <a:t> for the </a:t>
            </a:r>
            <a:r>
              <a:rPr sz="2070" spc="-16" dirty="0">
                <a:latin typeface="Arial"/>
                <a:cs typeface="Arial"/>
              </a:rPr>
              <a:t>observed</a:t>
            </a:r>
            <a:r>
              <a:rPr sz="2070" spc="-10" dirty="0">
                <a:latin typeface="Arial"/>
                <a:cs typeface="Arial"/>
              </a:rPr>
              <a:t> variations of profit.</a:t>
            </a:r>
            <a:endParaRPr sz="2070" dirty="0">
              <a:latin typeface="Arial"/>
              <a:cs typeface="Aria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32010" y="1773109"/>
            <a:ext cx="239738"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70" y="971570"/>
            <a:ext cx="9506720" cy="3165482"/>
          </a:xfrm>
          <a:prstGeom prst="rect">
            <a:avLst/>
          </a:prstGeom>
        </p:spPr>
        <p:txBody>
          <a:bodyPr vert="horz" wrap="square" lIns="0" tIns="0" rIns="0" bIns="0" rtlCol="0">
            <a:spAutoFit/>
          </a:bodyPr>
          <a:lstStyle/>
          <a:p>
            <a:pPr marL="13143"/>
            <a:r>
              <a:rPr sz="2070" b="1" spc="-16" dirty="0">
                <a:latin typeface="Arial"/>
                <a:cs typeface="Arial"/>
              </a:rPr>
              <a:t>Regression</a:t>
            </a:r>
            <a:r>
              <a:rPr sz="2070" b="1" spc="88" dirty="0">
                <a:latin typeface="Arial"/>
                <a:cs typeface="Arial"/>
              </a:rPr>
              <a:t> </a:t>
            </a:r>
            <a:r>
              <a:rPr sz="2070" b="1" spc="-16" dirty="0">
                <a:latin typeface="Arial"/>
                <a:cs typeface="Arial"/>
              </a:rPr>
              <a:t>Analysis</a:t>
            </a:r>
            <a:endParaRPr sz="2070" dirty="0">
              <a:latin typeface="Arial"/>
              <a:cs typeface="Arial"/>
            </a:endParaRPr>
          </a:p>
          <a:p>
            <a:pPr>
              <a:lnSpc>
                <a:spcPts val="1656"/>
              </a:lnSpc>
              <a:spcBef>
                <a:spcPts val="27"/>
              </a:spcBef>
            </a:pPr>
            <a:endParaRPr sz="1656" dirty="0"/>
          </a:p>
          <a:p>
            <a:pPr>
              <a:lnSpc>
                <a:spcPts val="2070"/>
              </a:lnSpc>
            </a:pPr>
            <a:endParaRPr sz="2070" dirty="0"/>
          </a:p>
          <a:p>
            <a:pPr marL="13143" marR="6572">
              <a:lnSpc>
                <a:spcPts val="2266"/>
              </a:lnSpc>
              <a:tabLst>
                <a:tab pos="2810023" algn="l"/>
              </a:tabLst>
            </a:pPr>
            <a:r>
              <a:rPr sz="2070" spc="-16" dirty="0">
                <a:latin typeface="Arial"/>
                <a:cs typeface="Arial"/>
              </a:rPr>
              <a:t>Using</a:t>
            </a:r>
            <a:r>
              <a:rPr sz="2070" spc="47" dirty="0">
                <a:latin typeface="Arial"/>
                <a:cs typeface="Arial"/>
              </a:rPr>
              <a:t> </a:t>
            </a:r>
            <a:r>
              <a:rPr sz="2070" spc="-16" dirty="0">
                <a:latin typeface="Arial"/>
                <a:cs typeface="Arial"/>
              </a:rPr>
              <a:t>a</a:t>
            </a:r>
            <a:r>
              <a:rPr sz="2070" spc="47" dirty="0">
                <a:latin typeface="Arial"/>
                <a:cs typeface="Arial"/>
              </a:rPr>
              <a:t> </a:t>
            </a:r>
            <a:r>
              <a:rPr sz="2070" b="1" spc="-16" dirty="0">
                <a:latin typeface="Arial"/>
                <a:cs typeface="Arial"/>
              </a:rPr>
              <a:t>Regression</a:t>
            </a:r>
            <a:r>
              <a:rPr sz="2070" b="1" dirty="0">
                <a:latin typeface="Arial"/>
                <a:cs typeface="Arial"/>
              </a:rPr>
              <a:t>	</a:t>
            </a:r>
            <a:r>
              <a:rPr sz="2070" spc="-10" dirty="0">
                <a:latin typeface="Arial"/>
                <a:cs typeface="Arial"/>
              </a:rPr>
              <a:t>analysis</a:t>
            </a:r>
            <a:r>
              <a:rPr sz="2070" spc="47" dirty="0">
                <a:latin typeface="Arial"/>
                <a:cs typeface="Arial"/>
              </a:rPr>
              <a:t> </a:t>
            </a:r>
            <a:r>
              <a:rPr sz="2070" spc="-16" dirty="0">
                <a:latin typeface="Arial"/>
                <a:cs typeface="Arial"/>
              </a:rPr>
              <a:t>you</a:t>
            </a:r>
            <a:r>
              <a:rPr sz="2070" spc="47" dirty="0">
                <a:latin typeface="Arial"/>
                <a:cs typeface="Arial"/>
              </a:rPr>
              <a:t> </a:t>
            </a:r>
            <a:r>
              <a:rPr sz="2070" spc="-16" dirty="0">
                <a:latin typeface="Arial"/>
                <a:cs typeface="Arial"/>
              </a:rPr>
              <a:t>can</a:t>
            </a:r>
            <a:r>
              <a:rPr sz="2070" spc="47" dirty="0">
                <a:latin typeface="Arial"/>
                <a:cs typeface="Arial"/>
              </a:rPr>
              <a:t> </a:t>
            </a:r>
            <a:r>
              <a:rPr sz="2070" spc="-10" dirty="0">
                <a:latin typeface="Arial"/>
                <a:cs typeface="Arial"/>
              </a:rPr>
              <a:t>describe</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correlation</a:t>
            </a:r>
            <a:r>
              <a:rPr sz="2070" spc="47" dirty="0">
                <a:latin typeface="Arial"/>
                <a:cs typeface="Arial"/>
              </a:rPr>
              <a:t> </a:t>
            </a:r>
            <a:r>
              <a:rPr sz="2070" spc="-16" dirty="0">
                <a:latin typeface="Arial"/>
                <a:cs typeface="Arial"/>
              </a:rPr>
              <a:t>between</a:t>
            </a:r>
            <a:r>
              <a:rPr sz="2070" spc="47" dirty="0">
                <a:latin typeface="Arial"/>
                <a:cs typeface="Arial"/>
              </a:rPr>
              <a:t> </a:t>
            </a:r>
            <a:r>
              <a:rPr sz="2070" spc="-10" dirty="0">
                <a:latin typeface="Arial"/>
                <a:cs typeface="Arial"/>
              </a:rPr>
              <a:t>the input</a:t>
            </a:r>
            <a:r>
              <a:rPr sz="2070" spc="21" dirty="0">
                <a:latin typeface="Arial"/>
                <a:cs typeface="Arial"/>
              </a:rPr>
              <a:t> </a:t>
            </a:r>
            <a:r>
              <a:rPr sz="2070" spc="-10" dirty="0">
                <a:latin typeface="Arial"/>
                <a:cs typeface="Arial"/>
              </a:rPr>
              <a:t>values</a:t>
            </a:r>
            <a:r>
              <a:rPr sz="2070" spc="21" dirty="0">
                <a:latin typeface="Arial"/>
                <a:cs typeface="Arial"/>
              </a:rPr>
              <a:t> </a:t>
            </a:r>
            <a:r>
              <a:rPr sz="2070" spc="-16" dirty="0">
                <a:latin typeface="Arial"/>
                <a:cs typeface="Arial"/>
              </a:rPr>
              <a:t>and</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single</a:t>
            </a:r>
            <a:r>
              <a:rPr sz="2070" spc="21" dirty="0">
                <a:latin typeface="Arial"/>
                <a:cs typeface="Arial"/>
              </a:rPr>
              <a:t> </a:t>
            </a:r>
            <a:r>
              <a:rPr sz="2070" spc="-10" dirty="0">
                <a:latin typeface="Arial"/>
                <a:cs typeface="Arial"/>
              </a:rPr>
              <a:t>output</a:t>
            </a:r>
            <a:r>
              <a:rPr sz="2070" spc="21" dirty="0">
                <a:latin typeface="Arial"/>
                <a:cs typeface="Arial"/>
              </a:rPr>
              <a:t> </a:t>
            </a:r>
            <a:r>
              <a:rPr sz="2070" spc="-10" dirty="0">
                <a:latin typeface="Arial"/>
                <a:cs typeface="Arial"/>
              </a:rPr>
              <a:t>value</a:t>
            </a:r>
            <a:r>
              <a:rPr sz="2070" spc="21" dirty="0">
                <a:latin typeface="Arial"/>
                <a:cs typeface="Arial"/>
              </a:rPr>
              <a:t> </a:t>
            </a:r>
            <a:r>
              <a:rPr sz="2070" spc="-10" dirty="0">
                <a:latin typeface="Arial"/>
                <a:cs typeface="Arial"/>
              </a:rPr>
              <a:t>of</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simulation</a:t>
            </a:r>
            <a:r>
              <a:rPr sz="2070" spc="21" dirty="0">
                <a:latin typeface="Arial"/>
                <a:cs typeface="Arial"/>
              </a:rPr>
              <a:t> </a:t>
            </a:r>
            <a:r>
              <a:rPr sz="2070" spc="-10" dirty="0">
                <a:latin typeface="Arial"/>
                <a:cs typeface="Arial"/>
              </a:rPr>
              <a:t>study</a:t>
            </a:r>
            <a:r>
              <a:rPr sz="2070" spc="21" dirty="0">
                <a:latin typeface="Arial"/>
                <a:cs typeface="Arial"/>
              </a:rPr>
              <a:t> </a:t>
            </a:r>
            <a:r>
              <a:rPr sz="2070" spc="-10" dirty="0">
                <a:latin typeface="Arial"/>
                <a:cs typeface="Arial"/>
              </a:rPr>
              <a:t>with</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mathematical formula.</a:t>
            </a:r>
            <a:r>
              <a:rPr sz="2070" spc="171" dirty="0">
                <a:latin typeface="Arial"/>
                <a:cs typeface="Arial"/>
              </a:rPr>
              <a:t> </a:t>
            </a:r>
            <a:r>
              <a:rPr sz="2070" spc="-10" dirty="0">
                <a:latin typeface="Arial"/>
                <a:cs typeface="Arial"/>
              </a:rPr>
              <a:t>This</a:t>
            </a:r>
            <a:r>
              <a:rPr sz="2070" spc="-52" dirty="0">
                <a:latin typeface="Arial"/>
                <a:cs typeface="Arial"/>
              </a:rPr>
              <a:t> </a:t>
            </a:r>
            <a:r>
              <a:rPr sz="2070" spc="-16" dirty="0">
                <a:latin typeface="Arial"/>
                <a:cs typeface="Arial"/>
              </a:rPr>
              <a:t>way</a:t>
            </a:r>
            <a:r>
              <a:rPr sz="2070" spc="-52" dirty="0">
                <a:latin typeface="Arial"/>
                <a:cs typeface="Arial"/>
              </a:rPr>
              <a:t> </a:t>
            </a:r>
            <a:r>
              <a:rPr sz="2070" spc="-16" dirty="0">
                <a:latin typeface="Arial"/>
                <a:cs typeface="Arial"/>
              </a:rPr>
              <a:t>you</a:t>
            </a:r>
            <a:r>
              <a:rPr sz="2070" spc="-52" dirty="0">
                <a:latin typeface="Arial"/>
                <a:cs typeface="Arial"/>
              </a:rPr>
              <a:t> </a:t>
            </a:r>
            <a:r>
              <a:rPr sz="2070" spc="-16" dirty="0">
                <a:latin typeface="Arial"/>
                <a:cs typeface="Arial"/>
              </a:rPr>
              <a:t>can</a:t>
            </a:r>
            <a:r>
              <a:rPr sz="2070" spc="-52" dirty="0">
                <a:latin typeface="Arial"/>
                <a:cs typeface="Arial"/>
              </a:rPr>
              <a:t> </a:t>
            </a:r>
            <a:r>
              <a:rPr sz="2070" spc="-10" dirty="0">
                <a:latin typeface="Arial"/>
                <a:cs typeface="Arial"/>
              </a:rPr>
              <a:t>predict</a:t>
            </a:r>
            <a:r>
              <a:rPr sz="2070" spc="-52" dirty="0">
                <a:latin typeface="Arial"/>
                <a:cs typeface="Arial"/>
              </a:rPr>
              <a:t> </a:t>
            </a:r>
            <a:r>
              <a:rPr sz="2070" spc="-16" dirty="0">
                <a:latin typeface="Arial"/>
                <a:cs typeface="Arial"/>
              </a:rPr>
              <a:t>an</a:t>
            </a:r>
            <a:r>
              <a:rPr sz="2070" spc="-52" dirty="0">
                <a:latin typeface="Arial"/>
                <a:cs typeface="Arial"/>
              </a:rPr>
              <a:t> </a:t>
            </a:r>
            <a:r>
              <a:rPr sz="2070" spc="-10" dirty="0">
                <a:latin typeface="Arial"/>
                <a:cs typeface="Arial"/>
              </a:rPr>
              <a:t>output</a:t>
            </a:r>
            <a:r>
              <a:rPr sz="2070" spc="-52" dirty="0">
                <a:latin typeface="Arial"/>
                <a:cs typeface="Arial"/>
              </a:rPr>
              <a:t> </a:t>
            </a:r>
            <a:r>
              <a:rPr sz="2070" spc="-10" dirty="0">
                <a:latin typeface="Arial"/>
                <a:cs typeface="Arial"/>
              </a:rPr>
              <a:t>value</a:t>
            </a:r>
            <a:r>
              <a:rPr sz="2070" spc="-52" dirty="0">
                <a:latin typeface="Arial"/>
                <a:cs typeface="Arial"/>
              </a:rPr>
              <a:t> </a:t>
            </a:r>
            <a:r>
              <a:rPr sz="2070" spc="-10" dirty="0">
                <a:latin typeface="Arial"/>
                <a:cs typeface="Arial"/>
              </a:rPr>
              <a:t>for</a:t>
            </a:r>
            <a:r>
              <a:rPr sz="2070" spc="-52" dirty="0">
                <a:latin typeface="Arial"/>
                <a:cs typeface="Arial"/>
              </a:rPr>
              <a:t> </a:t>
            </a:r>
            <a:r>
              <a:rPr sz="2070" spc="-16" dirty="0">
                <a:latin typeface="Arial"/>
                <a:cs typeface="Arial"/>
              </a:rPr>
              <a:t>a</a:t>
            </a:r>
            <a:r>
              <a:rPr sz="2070" spc="-52" dirty="0">
                <a:latin typeface="Arial"/>
                <a:cs typeface="Arial"/>
              </a:rPr>
              <a:t> </a:t>
            </a:r>
            <a:r>
              <a:rPr sz="2070" spc="-10" dirty="0">
                <a:latin typeface="Arial"/>
                <a:cs typeface="Arial"/>
              </a:rPr>
              <a:t>large</a:t>
            </a:r>
            <a:r>
              <a:rPr sz="2070" spc="-52" dirty="0">
                <a:latin typeface="Arial"/>
                <a:cs typeface="Arial"/>
              </a:rPr>
              <a:t> </a:t>
            </a:r>
            <a:r>
              <a:rPr sz="2070" spc="-16" dirty="0">
                <a:latin typeface="Arial"/>
                <a:cs typeface="Arial"/>
              </a:rPr>
              <a:t>number</a:t>
            </a:r>
            <a:r>
              <a:rPr sz="2070" spc="-52" dirty="0">
                <a:latin typeface="Arial"/>
                <a:cs typeface="Arial"/>
              </a:rPr>
              <a:t> </a:t>
            </a:r>
            <a:r>
              <a:rPr sz="2070" spc="-10" dirty="0">
                <a:latin typeface="Arial"/>
                <a:cs typeface="Arial"/>
              </a:rPr>
              <a:t>of</a:t>
            </a:r>
            <a:r>
              <a:rPr sz="2070" spc="-52" dirty="0">
                <a:latin typeface="Arial"/>
                <a:cs typeface="Arial"/>
              </a:rPr>
              <a:t> </a:t>
            </a:r>
            <a:r>
              <a:rPr sz="2070" spc="-16" dirty="0">
                <a:latin typeface="Arial"/>
                <a:cs typeface="Arial"/>
              </a:rPr>
              <a:t>parameter</a:t>
            </a:r>
            <a:r>
              <a:rPr sz="2070" spc="-10" dirty="0">
                <a:latin typeface="Arial"/>
                <a:cs typeface="Arial"/>
              </a:rPr>
              <a:t> combinations</a:t>
            </a:r>
            <a:r>
              <a:rPr sz="2070" spc="83" dirty="0">
                <a:latin typeface="Arial"/>
                <a:cs typeface="Arial"/>
              </a:rPr>
              <a:t> </a:t>
            </a:r>
            <a:r>
              <a:rPr sz="2070" spc="-10" dirty="0">
                <a:latin typeface="Arial"/>
                <a:cs typeface="Arial"/>
              </a:rPr>
              <a:t>of</a:t>
            </a:r>
            <a:r>
              <a:rPr sz="2070" spc="83" dirty="0">
                <a:latin typeface="Arial"/>
                <a:cs typeface="Arial"/>
              </a:rPr>
              <a:t> </a:t>
            </a:r>
            <a:r>
              <a:rPr sz="2070" spc="-10" dirty="0">
                <a:latin typeface="Arial"/>
                <a:cs typeface="Arial"/>
              </a:rPr>
              <a:t>input</a:t>
            </a:r>
            <a:r>
              <a:rPr sz="2070" spc="83" dirty="0">
                <a:latin typeface="Arial"/>
                <a:cs typeface="Arial"/>
              </a:rPr>
              <a:t> </a:t>
            </a:r>
            <a:r>
              <a:rPr sz="2070" spc="-10" dirty="0">
                <a:latin typeface="Arial"/>
                <a:cs typeface="Arial"/>
              </a:rPr>
              <a:t>values.</a:t>
            </a:r>
            <a:r>
              <a:rPr sz="2070" dirty="0">
                <a:latin typeface="Arial"/>
                <a:cs typeface="Arial"/>
              </a:rPr>
              <a:t> </a:t>
            </a:r>
            <a:r>
              <a:rPr sz="2070" spc="-129" dirty="0">
                <a:latin typeface="Arial"/>
                <a:cs typeface="Arial"/>
              </a:rPr>
              <a:t> </a:t>
            </a:r>
            <a:r>
              <a:rPr sz="2070" spc="-10" dirty="0">
                <a:latin typeface="Arial"/>
                <a:cs typeface="Arial"/>
              </a:rPr>
              <a:t>If</a:t>
            </a:r>
            <a:r>
              <a:rPr sz="2070" spc="83" dirty="0">
                <a:latin typeface="Arial"/>
                <a:cs typeface="Arial"/>
              </a:rPr>
              <a:t> </a:t>
            </a:r>
            <a:r>
              <a:rPr sz="2070" spc="-16" dirty="0">
                <a:latin typeface="Arial"/>
                <a:cs typeface="Arial"/>
              </a:rPr>
              <a:t>you</a:t>
            </a:r>
            <a:r>
              <a:rPr sz="2070" spc="83" dirty="0">
                <a:latin typeface="Arial"/>
                <a:cs typeface="Arial"/>
              </a:rPr>
              <a:t> </a:t>
            </a:r>
            <a:r>
              <a:rPr sz="2070" spc="-16" dirty="0">
                <a:latin typeface="Arial"/>
                <a:cs typeface="Arial"/>
              </a:rPr>
              <a:t>want</a:t>
            </a:r>
            <a:r>
              <a:rPr sz="2070" spc="83" dirty="0">
                <a:latin typeface="Arial"/>
                <a:cs typeface="Arial"/>
              </a:rPr>
              <a:t> </a:t>
            </a:r>
            <a:r>
              <a:rPr sz="2070" spc="-10" dirty="0">
                <a:latin typeface="Arial"/>
                <a:cs typeface="Arial"/>
              </a:rPr>
              <a:t>to</a:t>
            </a:r>
            <a:r>
              <a:rPr sz="2070" spc="83" dirty="0">
                <a:latin typeface="Arial"/>
                <a:cs typeface="Arial"/>
              </a:rPr>
              <a:t> </a:t>
            </a:r>
            <a:r>
              <a:rPr sz="2070" spc="-10" dirty="0">
                <a:latin typeface="Arial"/>
                <a:cs typeface="Arial"/>
              </a:rPr>
              <a:t>study</a:t>
            </a:r>
            <a:r>
              <a:rPr sz="2070" spc="83" dirty="0">
                <a:latin typeface="Arial"/>
                <a:cs typeface="Arial"/>
              </a:rPr>
              <a:t> </a:t>
            </a:r>
            <a:r>
              <a:rPr sz="2070" spc="-16" dirty="0">
                <a:latin typeface="Arial"/>
                <a:cs typeface="Arial"/>
              </a:rPr>
              <a:t>how</a:t>
            </a:r>
            <a:r>
              <a:rPr sz="2070" spc="83" dirty="0">
                <a:latin typeface="Arial"/>
                <a:cs typeface="Arial"/>
              </a:rPr>
              <a:t> </a:t>
            </a:r>
            <a:r>
              <a:rPr sz="2070" spc="-16" dirty="0">
                <a:latin typeface="Arial"/>
                <a:cs typeface="Arial"/>
              </a:rPr>
              <a:t>a</a:t>
            </a:r>
            <a:r>
              <a:rPr sz="2070" spc="83" dirty="0">
                <a:latin typeface="Arial"/>
                <a:cs typeface="Arial"/>
              </a:rPr>
              <a:t> </a:t>
            </a:r>
            <a:r>
              <a:rPr sz="2070" spc="-10" dirty="0">
                <a:latin typeface="Arial"/>
                <a:cs typeface="Arial"/>
              </a:rPr>
              <a:t>single</a:t>
            </a:r>
            <a:r>
              <a:rPr sz="2070" spc="83" dirty="0">
                <a:latin typeface="Arial"/>
                <a:cs typeface="Arial"/>
              </a:rPr>
              <a:t> </a:t>
            </a:r>
            <a:r>
              <a:rPr sz="2070" spc="-10" dirty="0">
                <a:latin typeface="Arial"/>
                <a:cs typeface="Arial"/>
              </a:rPr>
              <a:t>input</a:t>
            </a:r>
            <a:r>
              <a:rPr sz="2070" spc="83" dirty="0">
                <a:latin typeface="Arial"/>
                <a:cs typeface="Arial"/>
              </a:rPr>
              <a:t> </a:t>
            </a:r>
            <a:r>
              <a:rPr sz="2070" spc="-10" dirty="0">
                <a:latin typeface="Arial"/>
                <a:cs typeface="Arial"/>
              </a:rPr>
              <a:t>value determines</a:t>
            </a:r>
            <a:r>
              <a:rPr sz="2070" spc="5" dirty="0">
                <a:latin typeface="Arial"/>
                <a:cs typeface="Arial"/>
              </a:rPr>
              <a:t> </a:t>
            </a:r>
            <a:r>
              <a:rPr sz="2070" spc="-16" dirty="0">
                <a:latin typeface="Arial"/>
                <a:cs typeface="Arial"/>
              </a:rPr>
              <a:t>an</a:t>
            </a:r>
            <a:r>
              <a:rPr sz="2070" spc="5" dirty="0">
                <a:latin typeface="Arial"/>
                <a:cs typeface="Arial"/>
              </a:rPr>
              <a:t> </a:t>
            </a:r>
            <a:r>
              <a:rPr sz="2070" spc="-10" dirty="0">
                <a:latin typeface="Arial"/>
                <a:cs typeface="Arial"/>
              </a:rPr>
              <a:t>output</a:t>
            </a:r>
            <a:r>
              <a:rPr sz="2070" spc="5" dirty="0">
                <a:latin typeface="Arial"/>
                <a:cs typeface="Arial"/>
              </a:rPr>
              <a:t> </a:t>
            </a:r>
            <a:r>
              <a:rPr sz="2070" spc="-10" dirty="0">
                <a:latin typeface="Arial"/>
                <a:cs typeface="Arial"/>
              </a:rPr>
              <a:t>value,</a:t>
            </a:r>
            <a:r>
              <a:rPr sz="2070" spc="5" dirty="0">
                <a:latin typeface="Arial"/>
                <a:cs typeface="Arial"/>
              </a:rPr>
              <a:t> </a:t>
            </a:r>
            <a:r>
              <a:rPr sz="2070" spc="-10" dirty="0">
                <a:latin typeface="Arial"/>
                <a:cs typeface="Arial"/>
              </a:rPr>
              <a:t>start</a:t>
            </a:r>
            <a:r>
              <a:rPr sz="2070" spc="5" dirty="0">
                <a:latin typeface="Arial"/>
                <a:cs typeface="Arial"/>
              </a:rPr>
              <a:t> </a:t>
            </a:r>
            <a:r>
              <a:rPr sz="2070" spc="-10" dirty="0">
                <a:latin typeface="Arial"/>
                <a:cs typeface="Arial"/>
              </a:rPr>
              <a:t>with</a:t>
            </a:r>
            <a:r>
              <a:rPr sz="2070" spc="5" dirty="0">
                <a:latin typeface="Arial"/>
                <a:cs typeface="Arial"/>
              </a:rPr>
              <a:t> </a:t>
            </a:r>
            <a:r>
              <a:rPr sz="2070" spc="-10" dirty="0">
                <a:latin typeface="Arial"/>
                <a:cs typeface="Arial"/>
              </a:rPr>
              <a:t>several</a:t>
            </a:r>
            <a:r>
              <a:rPr sz="2070" spc="5" dirty="0">
                <a:latin typeface="Arial"/>
                <a:cs typeface="Arial"/>
              </a:rPr>
              <a:t> </a:t>
            </a:r>
            <a:r>
              <a:rPr sz="2070" spc="-10" dirty="0">
                <a:latin typeface="Arial"/>
                <a:cs typeface="Arial"/>
              </a:rPr>
              <a:t>observations</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value</a:t>
            </a:r>
            <a:r>
              <a:rPr sz="2070" spc="5" dirty="0">
                <a:latin typeface="Arial"/>
                <a:cs typeface="Arial"/>
              </a:rPr>
              <a:t> </a:t>
            </a:r>
            <a:r>
              <a:rPr sz="2070" spc="-10" dirty="0">
                <a:latin typeface="Arial"/>
                <a:cs typeface="Arial"/>
              </a:rPr>
              <a:t>pairs</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input and</a:t>
            </a:r>
            <a:r>
              <a:rPr sz="2070" spc="16" dirty="0">
                <a:latin typeface="Arial"/>
                <a:cs typeface="Arial"/>
              </a:rPr>
              <a:t> </a:t>
            </a:r>
            <a:r>
              <a:rPr sz="2070" spc="-10" dirty="0">
                <a:latin typeface="Arial"/>
                <a:cs typeface="Arial"/>
              </a:rPr>
              <a:t>output</a:t>
            </a:r>
            <a:r>
              <a:rPr sz="2070" spc="16" dirty="0">
                <a:latin typeface="Arial"/>
                <a:cs typeface="Arial"/>
              </a:rPr>
              <a:t> </a:t>
            </a:r>
            <a:r>
              <a:rPr sz="2070" spc="-10" dirty="0">
                <a:latin typeface="Arial"/>
                <a:cs typeface="Arial"/>
              </a:rPr>
              <a:t>values.</a:t>
            </a:r>
            <a:r>
              <a:rPr sz="2070" spc="254" dirty="0">
                <a:latin typeface="Arial"/>
                <a:cs typeface="Arial"/>
              </a:rPr>
              <a:t> </a:t>
            </a:r>
            <a:r>
              <a:rPr sz="2070" spc="-207" dirty="0">
                <a:latin typeface="Arial"/>
                <a:cs typeface="Arial"/>
              </a:rPr>
              <a:t>Y</a:t>
            </a:r>
            <a:r>
              <a:rPr sz="2070" spc="-16" dirty="0">
                <a:latin typeface="Arial"/>
                <a:cs typeface="Arial"/>
              </a:rPr>
              <a:t>ou</a:t>
            </a:r>
            <a:r>
              <a:rPr sz="2070" spc="16" dirty="0">
                <a:latin typeface="Arial"/>
                <a:cs typeface="Arial"/>
              </a:rPr>
              <a:t> </a:t>
            </a:r>
            <a:r>
              <a:rPr sz="2070" spc="-16" dirty="0">
                <a:latin typeface="Arial"/>
                <a:cs typeface="Arial"/>
              </a:rPr>
              <a:t>can</a:t>
            </a:r>
            <a:r>
              <a:rPr sz="2070" spc="16" dirty="0">
                <a:latin typeface="Arial"/>
                <a:cs typeface="Arial"/>
              </a:rPr>
              <a:t> </a:t>
            </a:r>
            <a:r>
              <a:rPr sz="2070" spc="-10" dirty="0">
                <a:latin typeface="Arial"/>
                <a:cs typeface="Arial"/>
              </a:rPr>
              <a:t>perform</a:t>
            </a:r>
            <a:r>
              <a:rPr sz="2070" spc="16" dirty="0">
                <a:latin typeface="Arial"/>
                <a:cs typeface="Arial"/>
              </a:rPr>
              <a:t> </a:t>
            </a:r>
            <a:r>
              <a:rPr sz="2070" spc="-16" dirty="0">
                <a:latin typeface="Arial"/>
                <a:cs typeface="Arial"/>
              </a:rPr>
              <a:t>a</a:t>
            </a:r>
            <a:r>
              <a:rPr sz="2070" spc="16" dirty="0">
                <a:latin typeface="Arial"/>
                <a:cs typeface="Arial"/>
              </a:rPr>
              <a:t> </a:t>
            </a:r>
            <a:r>
              <a:rPr sz="2070" spc="-10" dirty="0">
                <a:latin typeface="Arial"/>
                <a:cs typeface="Arial"/>
              </a:rPr>
              <a:t>linea</a:t>
            </a:r>
            <a:r>
              <a:rPr sz="2070" spc="-124" dirty="0">
                <a:latin typeface="Arial"/>
                <a:cs typeface="Arial"/>
              </a:rPr>
              <a:t>r</a:t>
            </a:r>
            <a:r>
              <a:rPr sz="2070" spc="-10" dirty="0">
                <a:latin typeface="Arial"/>
                <a:cs typeface="Arial"/>
              </a:rPr>
              <a:t>,</a:t>
            </a:r>
            <a:r>
              <a:rPr sz="2070" spc="21" dirty="0">
                <a:latin typeface="Arial"/>
                <a:cs typeface="Arial"/>
              </a:rPr>
              <a:t> </a:t>
            </a:r>
            <a:r>
              <a:rPr sz="2070" spc="-16" dirty="0">
                <a:latin typeface="Arial"/>
                <a:cs typeface="Arial"/>
              </a:rPr>
              <a:t>a</a:t>
            </a:r>
            <a:r>
              <a:rPr sz="2070" spc="16" dirty="0">
                <a:latin typeface="Arial"/>
                <a:cs typeface="Arial"/>
              </a:rPr>
              <a:t> </a:t>
            </a:r>
            <a:r>
              <a:rPr sz="2070" spc="-10" dirty="0">
                <a:latin typeface="Arial"/>
                <a:cs typeface="Arial"/>
              </a:rPr>
              <a:t>polynomial</a:t>
            </a:r>
            <a:r>
              <a:rPr sz="2070" spc="16" dirty="0">
                <a:latin typeface="Arial"/>
                <a:cs typeface="Arial"/>
              </a:rPr>
              <a:t> </a:t>
            </a:r>
            <a:r>
              <a:rPr sz="2070" spc="-10" dirty="0">
                <a:latin typeface="Arial"/>
                <a:cs typeface="Arial"/>
              </a:rPr>
              <a:t>or</a:t>
            </a:r>
            <a:r>
              <a:rPr sz="2070" spc="16" dirty="0">
                <a:latin typeface="Arial"/>
                <a:cs typeface="Arial"/>
              </a:rPr>
              <a:t> </a:t>
            </a:r>
            <a:r>
              <a:rPr sz="2070" spc="-10" dirty="0">
                <a:latin typeface="Arial"/>
                <a:cs typeface="Arial"/>
              </a:rPr>
              <a:t>multiple</a:t>
            </a:r>
            <a:r>
              <a:rPr sz="2070" spc="16" dirty="0">
                <a:latin typeface="Arial"/>
                <a:cs typeface="Arial"/>
              </a:rPr>
              <a:t> </a:t>
            </a:r>
            <a:r>
              <a:rPr sz="2070" spc="-10" dirty="0">
                <a:latin typeface="Arial"/>
                <a:cs typeface="Arial"/>
              </a:rPr>
              <a:t>regression analysis.</a:t>
            </a:r>
            <a:r>
              <a:rPr sz="2070" spc="191" dirty="0">
                <a:latin typeface="Arial"/>
                <a:cs typeface="Arial"/>
              </a:rPr>
              <a:t> </a:t>
            </a:r>
            <a:r>
              <a:rPr sz="2070" spc="-16" dirty="0">
                <a:latin typeface="Arial"/>
                <a:cs typeface="Arial"/>
              </a:rPr>
              <a:t>The</a:t>
            </a:r>
            <a:r>
              <a:rPr sz="2070" spc="-5" dirty="0">
                <a:latin typeface="Arial"/>
                <a:cs typeface="Arial"/>
              </a:rPr>
              <a:t> </a:t>
            </a:r>
            <a:r>
              <a:rPr sz="2070" spc="-10" dirty="0">
                <a:latin typeface="Arial"/>
                <a:cs typeface="Arial"/>
              </a:rPr>
              <a:t>icon</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object</a:t>
            </a:r>
            <a:r>
              <a:rPr sz="2070" spc="-5" dirty="0">
                <a:latin typeface="Arial"/>
                <a:cs typeface="Arial"/>
              </a:rPr>
              <a:t> </a:t>
            </a:r>
            <a:r>
              <a:rPr sz="2070" spc="-16" dirty="0">
                <a:latin typeface="Arial"/>
                <a:cs typeface="Arial"/>
              </a:rPr>
              <a:t>shows</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5" dirty="0">
                <a:latin typeface="Arial"/>
                <a:cs typeface="Arial"/>
              </a:rPr>
              <a:t> </a:t>
            </a:r>
            <a:r>
              <a:rPr sz="2070" spc="-10" dirty="0">
                <a:latin typeface="Arial"/>
                <a:cs typeface="Arial"/>
              </a:rPr>
              <a:t>icon</a:t>
            </a:r>
            <a:r>
              <a:rPr sz="2070" spc="-5" dirty="0">
                <a:latin typeface="Arial"/>
                <a:cs typeface="Arial"/>
              </a:rPr>
              <a:t> </a:t>
            </a:r>
            <a:r>
              <a:rPr sz="2070" spc="-10" dirty="0">
                <a:latin typeface="Arial"/>
                <a:cs typeface="Arial"/>
              </a:rPr>
              <a:t>after</a:t>
            </a:r>
            <a:r>
              <a:rPr sz="2070" spc="-5" dirty="0">
                <a:latin typeface="Arial"/>
                <a:cs typeface="Arial"/>
              </a:rPr>
              <a:t> </a:t>
            </a:r>
            <a:r>
              <a:rPr sz="2070" spc="-16" dirty="0">
                <a:latin typeface="Arial"/>
                <a:cs typeface="Arial"/>
              </a:rPr>
              <a:t>each</a:t>
            </a:r>
            <a:r>
              <a:rPr sz="2070" spc="-5" dirty="0">
                <a:latin typeface="Arial"/>
                <a:cs typeface="Arial"/>
              </a:rPr>
              <a:t> </a:t>
            </a:r>
            <a:r>
              <a:rPr sz="2070" spc="-10" dirty="0">
                <a:latin typeface="Arial"/>
                <a:cs typeface="Arial"/>
              </a:rPr>
              <a:t>calculation</a:t>
            </a:r>
            <a:r>
              <a:rPr sz="2070" spc="-5" dirty="0">
                <a:latin typeface="Arial"/>
                <a:cs typeface="Arial"/>
              </a:rPr>
              <a:t> if </a:t>
            </a:r>
            <a:r>
              <a:rPr sz="2070" spc="-16" dirty="0">
                <a:latin typeface="Arial"/>
                <a:cs typeface="Arial"/>
              </a:rPr>
              <a:t>you</a:t>
            </a:r>
            <a:r>
              <a:rPr sz="2070" spc="-10" dirty="0">
                <a:latin typeface="Arial"/>
                <a:cs typeface="Arial"/>
              </a:rPr>
              <a:t> last</a:t>
            </a:r>
            <a:r>
              <a:rPr sz="2070" spc="36" dirty="0">
                <a:latin typeface="Arial"/>
                <a:cs typeface="Arial"/>
              </a:rPr>
              <a:t> </a:t>
            </a:r>
            <a:r>
              <a:rPr sz="2070" spc="-10" dirty="0">
                <a:latin typeface="Arial"/>
                <a:cs typeface="Arial"/>
              </a:rPr>
              <a:t>ran</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linea</a:t>
            </a:r>
            <a:r>
              <a:rPr sz="2070" spc="-124" dirty="0">
                <a:latin typeface="Arial"/>
                <a:cs typeface="Arial"/>
              </a:rPr>
              <a:t>r</a:t>
            </a:r>
            <a:r>
              <a:rPr sz="2070" spc="-10" dirty="0">
                <a:latin typeface="Arial"/>
                <a:cs typeface="Arial"/>
              </a:rPr>
              <a:t>,</a:t>
            </a:r>
            <a:r>
              <a:rPr sz="2070" spc="47"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polynomial</a:t>
            </a:r>
            <a:r>
              <a:rPr sz="2070" spc="36" dirty="0">
                <a:latin typeface="Arial"/>
                <a:cs typeface="Arial"/>
              </a:rPr>
              <a:t> </a:t>
            </a:r>
            <a:r>
              <a:rPr sz="2070" spc="-10" dirty="0">
                <a:latin typeface="Arial"/>
                <a:cs typeface="Arial"/>
              </a:rPr>
              <a:t>or</a:t>
            </a:r>
            <a:r>
              <a:rPr sz="2070" spc="36" dirty="0">
                <a:latin typeface="Arial"/>
                <a:cs typeface="Arial"/>
              </a:rPr>
              <a:t> </a:t>
            </a:r>
            <a:r>
              <a:rPr sz="2070" spc="-16" dirty="0">
                <a:latin typeface="Arial"/>
                <a:cs typeface="Arial"/>
              </a:rPr>
              <a:t>a</a:t>
            </a:r>
            <a:r>
              <a:rPr sz="2070" spc="36" dirty="0">
                <a:latin typeface="Arial"/>
                <a:cs typeface="Arial"/>
              </a:rPr>
              <a:t> </a:t>
            </a:r>
            <a:r>
              <a:rPr sz="2070" spc="-10" dirty="0">
                <a:latin typeface="Arial"/>
                <a:cs typeface="Arial"/>
              </a:rPr>
              <a:t>multiple</a:t>
            </a:r>
            <a:r>
              <a:rPr sz="2070" spc="36" dirty="0">
                <a:latin typeface="Arial"/>
                <a:cs typeface="Arial"/>
              </a:rPr>
              <a:t> </a:t>
            </a:r>
            <a:r>
              <a:rPr sz="2070" spc="-10" dirty="0">
                <a:latin typeface="Arial"/>
                <a:cs typeface="Arial"/>
              </a:rPr>
              <a:t>regression.</a:t>
            </a:r>
            <a:endParaRPr sz="2070" dirty="0">
              <a:latin typeface="Arial"/>
              <a:cs typeface="Aria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971571"/>
            <a:ext cx="9235306" cy="2391937"/>
          </a:xfrm>
          <a:prstGeom prst="rect">
            <a:avLst/>
          </a:prstGeom>
        </p:spPr>
        <p:txBody>
          <a:bodyPr vert="horz" wrap="square" lIns="0" tIns="0" rIns="0" bIns="0" rtlCol="0">
            <a:spAutoFit/>
          </a:bodyPr>
          <a:lstStyle/>
          <a:p>
            <a:pPr marL="13143"/>
            <a:r>
              <a:rPr sz="2070" b="1" spc="-10" dirty="0">
                <a:latin typeface="Arial"/>
                <a:cs typeface="Arial"/>
              </a:rPr>
              <a:t>Activities</a:t>
            </a:r>
            <a:endParaRPr sz="2070" dirty="0">
              <a:latin typeface="Arial"/>
              <a:cs typeface="Arial"/>
            </a:endParaRPr>
          </a:p>
          <a:p>
            <a:pPr>
              <a:lnSpc>
                <a:spcPts val="1397"/>
              </a:lnSpc>
              <a:spcBef>
                <a:spcPts val="29"/>
              </a:spcBef>
            </a:pPr>
            <a:endParaRPr sz="1397" dirty="0"/>
          </a:p>
          <a:p>
            <a:pPr>
              <a:lnSpc>
                <a:spcPts val="2070"/>
              </a:lnSpc>
            </a:pPr>
            <a:endParaRPr sz="2070" dirty="0"/>
          </a:p>
          <a:p>
            <a:pPr marL="13143">
              <a:lnSpc>
                <a:spcPts val="2375"/>
              </a:lnSpc>
            </a:pPr>
            <a:r>
              <a:rPr sz="2070" spc="-10" dirty="0">
                <a:latin typeface="Arial"/>
                <a:cs typeface="Arial"/>
              </a:rPr>
              <a:t>In</a:t>
            </a:r>
            <a:r>
              <a:rPr sz="2070" spc="26" dirty="0">
                <a:latin typeface="Arial"/>
                <a:cs typeface="Arial"/>
              </a:rPr>
              <a:t> </a:t>
            </a:r>
            <a:r>
              <a:rPr sz="2070" spc="-10" dirty="0">
                <a:latin typeface="Arial"/>
                <a:cs typeface="Arial"/>
              </a:rPr>
              <a:t>the</a:t>
            </a:r>
            <a:r>
              <a:rPr sz="2070" spc="26" dirty="0">
                <a:latin typeface="Arial"/>
                <a:cs typeface="Arial"/>
              </a:rPr>
              <a:t> </a:t>
            </a:r>
            <a:r>
              <a:rPr sz="2070" i="1" spc="-16" dirty="0">
                <a:latin typeface="Arial"/>
                <a:cs typeface="Arial"/>
              </a:rPr>
              <a:t>Using</a:t>
            </a:r>
            <a:r>
              <a:rPr sz="2070" i="1" spc="26" dirty="0">
                <a:latin typeface="Arial"/>
                <a:cs typeface="Arial"/>
              </a:rPr>
              <a:t> </a:t>
            </a:r>
            <a:r>
              <a:rPr sz="2070" i="1" spc="-171" dirty="0">
                <a:latin typeface="Arial"/>
                <a:cs typeface="Arial"/>
              </a:rPr>
              <a:t>T</a:t>
            </a:r>
            <a:r>
              <a:rPr sz="2070" i="1" spc="-10" dirty="0">
                <a:latin typeface="Arial"/>
                <a:cs typeface="Arial"/>
              </a:rPr>
              <a:t>wo-Level</a:t>
            </a:r>
            <a:r>
              <a:rPr sz="2070" i="1" spc="26" dirty="0">
                <a:latin typeface="Arial"/>
                <a:cs typeface="Arial"/>
              </a:rPr>
              <a:t> </a:t>
            </a:r>
            <a:r>
              <a:rPr sz="2070" i="1" spc="-10" dirty="0">
                <a:latin typeface="Arial"/>
                <a:cs typeface="Arial"/>
              </a:rPr>
              <a:t>Experimental</a:t>
            </a:r>
            <a:r>
              <a:rPr sz="2070" i="1" spc="26" dirty="0">
                <a:latin typeface="Arial"/>
                <a:cs typeface="Arial"/>
              </a:rPr>
              <a:t> </a:t>
            </a:r>
            <a:r>
              <a:rPr sz="2070" i="1" spc="-10" dirty="0">
                <a:latin typeface="Arial"/>
                <a:cs typeface="Arial"/>
              </a:rPr>
              <a:t>Design,</a:t>
            </a:r>
            <a:r>
              <a:rPr sz="2070" i="1" spc="36" dirty="0">
                <a:latin typeface="Arial"/>
                <a:cs typeface="Arial"/>
              </a:rPr>
              <a:t> </a:t>
            </a:r>
            <a:r>
              <a:rPr sz="2070" i="1" spc="-10" dirty="0">
                <a:latin typeface="Arial"/>
                <a:cs typeface="Arial"/>
              </a:rPr>
              <a:t>Analysis</a:t>
            </a:r>
            <a:r>
              <a:rPr sz="2070" i="1" spc="26" dirty="0">
                <a:latin typeface="Arial"/>
                <a:cs typeface="Arial"/>
              </a:rPr>
              <a:t> </a:t>
            </a:r>
            <a:r>
              <a:rPr sz="2070" i="1" spc="-10" dirty="0">
                <a:latin typeface="Arial"/>
                <a:cs typeface="Arial"/>
              </a:rPr>
              <a:t>of</a:t>
            </a:r>
            <a:r>
              <a:rPr sz="2070" i="1" spc="26" dirty="0">
                <a:latin typeface="Arial"/>
                <a:cs typeface="Arial"/>
              </a:rPr>
              <a:t> </a:t>
            </a:r>
            <a:r>
              <a:rPr sz="2070" i="1" spc="-10" dirty="0">
                <a:latin typeface="Arial"/>
                <a:cs typeface="Arial"/>
              </a:rPr>
              <a:t>Factors,</a:t>
            </a:r>
            <a:r>
              <a:rPr sz="2070" i="1" spc="36" dirty="0">
                <a:latin typeface="Arial"/>
                <a:cs typeface="Arial"/>
              </a:rPr>
              <a:t> </a:t>
            </a:r>
            <a:r>
              <a:rPr sz="2070" i="1" spc="-16" dirty="0">
                <a:latin typeface="Arial"/>
                <a:cs typeface="Arial"/>
              </a:rPr>
              <a:t>and</a:t>
            </a:r>
            <a:r>
              <a:rPr sz="2070" i="1" spc="26" dirty="0">
                <a:latin typeface="Arial"/>
                <a:cs typeface="Arial"/>
              </a:rPr>
              <a:t> </a:t>
            </a:r>
            <a:r>
              <a:rPr sz="2070" i="1" spc="-10" dirty="0">
                <a:latin typeface="Arial"/>
                <a:cs typeface="Arial"/>
              </a:rPr>
              <a:t>Factorial</a:t>
            </a:r>
            <a:endParaRPr sz="2070" dirty="0">
              <a:latin typeface="Arial"/>
              <a:cs typeface="Arial"/>
            </a:endParaRPr>
          </a:p>
          <a:p>
            <a:pPr marL="13143">
              <a:lnSpc>
                <a:spcPts val="2375"/>
              </a:lnSpc>
            </a:pPr>
            <a:r>
              <a:rPr sz="2070" spc="-10" dirty="0">
                <a:latin typeface="Arial"/>
                <a:cs typeface="Arial"/>
              </a:rPr>
              <a:t>section,</a:t>
            </a:r>
            <a:r>
              <a:rPr sz="2070" spc="88" dirty="0">
                <a:latin typeface="Arial"/>
                <a:cs typeface="Arial"/>
              </a:rPr>
              <a:t> </a:t>
            </a:r>
            <a:r>
              <a:rPr sz="2070" spc="-16" dirty="0">
                <a:latin typeface="Arial"/>
                <a:cs typeface="Arial"/>
              </a:rPr>
              <a:t>do</a:t>
            </a:r>
            <a:r>
              <a:rPr sz="2070" spc="67" dirty="0">
                <a:latin typeface="Arial"/>
                <a:cs typeface="Arial"/>
              </a:rPr>
              <a:t> </a:t>
            </a:r>
            <a:r>
              <a:rPr sz="2070" spc="-10" dirty="0">
                <a:latin typeface="Arial"/>
                <a:cs typeface="Arial"/>
              </a:rPr>
              <a:t>the</a:t>
            </a:r>
            <a:r>
              <a:rPr sz="2070" spc="67" dirty="0">
                <a:latin typeface="Arial"/>
                <a:cs typeface="Arial"/>
              </a:rPr>
              <a:t> </a:t>
            </a:r>
            <a:r>
              <a:rPr sz="2070" spc="-10" dirty="0">
                <a:latin typeface="Arial"/>
                <a:cs typeface="Arial"/>
              </a:rPr>
              <a:t>following</a:t>
            </a:r>
            <a:r>
              <a:rPr sz="2070" spc="67" dirty="0">
                <a:latin typeface="Arial"/>
                <a:cs typeface="Arial"/>
              </a:rPr>
              <a:t> </a:t>
            </a:r>
            <a:r>
              <a:rPr sz="2070" spc="-10" dirty="0">
                <a:latin typeface="Arial"/>
                <a:cs typeface="Arial"/>
              </a:rPr>
              <a:t>activities:</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Look</a:t>
            </a:r>
            <a:r>
              <a:rPr sz="2070" spc="72" dirty="0">
                <a:latin typeface="Arial"/>
                <a:cs typeface="Arial"/>
              </a:rPr>
              <a:t> </a:t>
            </a:r>
            <a:r>
              <a:rPr sz="2070" spc="-10" dirty="0">
                <a:latin typeface="Arial"/>
                <a:cs typeface="Arial"/>
              </a:rPr>
              <a:t>at</a:t>
            </a:r>
            <a:r>
              <a:rPr sz="2070" spc="72" dirty="0">
                <a:latin typeface="Arial"/>
                <a:cs typeface="Arial"/>
              </a:rPr>
              <a:t> </a:t>
            </a:r>
            <a:r>
              <a:rPr sz="2070" spc="-16" dirty="0">
                <a:latin typeface="Arial"/>
                <a:cs typeface="Arial"/>
              </a:rPr>
              <a:t>a</a:t>
            </a:r>
            <a:r>
              <a:rPr sz="2070" spc="72" dirty="0">
                <a:latin typeface="Arial"/>
                <a:cs typeface="Arial"/>
              </a:rPr>
              <a:t> </a:t>
            </a:r>
            <a:r>
              <a:rPr sz="2070" spc="-129" dirty="0">
                <a:latin typeface="Arial"/>
                <a:cs typeface="Arial"/>
              </a:rPr>
              <a:t>T</a:t>
            </a:r>
            <a:r>
              <a:rPr sz="2070" spc="-16" dirty="0">
                <a:latin typeface="Arial"/>
                <a:cs typeface="Arial"/>
              </a:rPr>
              <a:t>wo</a:t>
            </a:r>
            <a:r>
              <a:rPr sz="2070" spc="72" dirty="0">
                <a:latin typeface="Arial"/>
                <a:cs typeface="Arial"/>
              </a:rPr>
              <a:t> </a:t>
            </a:r>
            <a:r>
              <a:rPr sz="2070" spc="-10" dirty="0">
                <a:latin typeface="Arial"/>
                <a:cs typeface="Arial"/>
              </a:rPr>
              <a:t>Level</a:t>
            </a:r>
            <a:r>
              <a:rPr sz="2070" spc="72" dirty="0">
                <a:latin typeface="Arial"/>
                <a:cs typeface="Arial"/>
              </a:rPr>
              <a:t> </a:t>
            </a:r>
            <a:r>
              <a:rPr sz="2070" spc="-16" dirty="0">
                <a:latin typeface="Arial"/>
                <a:cs typeface="Arial"/>
              </a:rPr>
              <a:t>Example</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0" dirty="0">
                <a:latin typeface="Arial"/>
                <a:cs typeface="Arial"/>
              </a:rPr>
              <a:t>Factorial</a:t>
            </a:r>
            <a:r>
              <a:rPr sz="2070" spc="88" dirty="0">
                <a:latin typeface="Arial"/>
                <a:cs typeface="Arial"/>
              </a:rPr>
              <a:t> </a:t>
            </a:r>
            <a:r>
              <a:rPr sz="2070" spc="-16" dirty="0">
                <a:latin typeface="Arial"/>
                <a:cs typeface="Arial"/>
              </a:rPr>
              <a:t>Regression</a:t>
            </a:r>
            <a:endParaRPr sz="2070" dirty="0">
              <a:latin typeface="Arial"/>
              <a:cs typeface="Aria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4218" y="1967102"/>
            <a:ext cx="7559505" cy="629083"/>
          </a:xfrm>
          <a:prstGeom prst="rect">
            <a:avLst/>
          </a:prstGeom>
        </p:spPr>
        <p:txBody>
          <a:bodyPr vert="horz" wrap="square" lIns="0" tIns="0" rIns="0" bIns="0" rtlCol="0">
            <a:spAutoFit/>
          </a:bodyPr>
          <a:lstStyle/>
          <a:p>
            <a:pPr algn="ctr">
              <a:spcBef>
                <a:spcPts val="248"/>
              </a:spcBef>
            </a:pPr>
            <a:r>
              <a:rPr sz="4088" b="1" dirty="0">
                <a:latin typeface="Arial"/>
                <a:cs typeface="Arial"/>
              </a:rPr>
              <a:t>Where</a:t>
            </a:r>
            <a:r>
              <a:rPr sz="4088" b="1" spc="62" dirty="0">
                <a:latin typeface="Arial"/>
                <a:cs typeface="Arial"/>
              </a:rPr>
              <a:t> </a:t>
            </a:r>
            <a:r>
              <a:rPr sz="4088" b="1" dirty="0">
                <a:latin typeface="Arial"/>
                <a:cs typeface="Arial"/>
              </a:rPr>
              <a:t>Do</a:t>
            </a:r>
            <a:r>
              <a:rPr sz="4088" b="1" spc="62" dirty="0">
                <a:latin typeface="Arial"/>
                <a:cs typeface="Arial"/>
              </a:rPr>
              <a:t> </a:t>
            </a:r>
            <a:r>
              <a:rPr sz="4088" b="1" spc="-305" dirty="0">
                <a:latin typeface="Arial"/>
                <a:cs typeface="Arial"/>
              </a:rPr>
              <a:t>Y</a:t>
            </a:r>
            <a:r>
              <a:rPr sz="4088" b="1" dirty="0">
                <a:latin typeface="Arial"/>
                <a:cs typeface="Arial"/>
              </a:rPr>
              <a:t>ou</a:t>
            </a:r>
            <a:r>
              <a:rPr sz="4088" b="1" spc="62" dirty="0">
                <a:latin typeface="Arial"/>
                <a:cs typeface="Arial"/>
              </a:rPr>
              <a:t> </a:t>
            </a:r>
            <a:r>
              <a:rPr sz="4088" b="1" dirty="0">
                <a:latin typeface="Arial"/>
                <a:cs typeface="Arial"/>
              </a:rPr>
              <a:t>Go</a:t>
            </a:r>
            <a:r>
              <a:rPr sz="4088" b="1" spc="62" dirty="0">
                <a:latin typeface="Arial"/>
                <a:cs typeface="Arial"/>
              </a:rPr>
              <a:t> </a:t>
            </a:r>
            <a:r>
              <a:rPr sz="4088" b="1" dirty="0">
                <a:latin typeface="Arial"/>
                <a:cs typeface="Arial"/>
              </a:rPr>
              <a:t>From</a:t>
            </a:r>
            <a:r>
              <a:rPr sz="4088" b="1" spc="62" dirty="0">
                <a:latin typeface="Arial"/>
                <a:cs typeface="Arial"/>
              </a:rPr>
              <a:t> </a:t>
            </a:r>
            <a:r>
              <a:rPr sz="4088" b="1" dirty="0">
                <a:latin typeface="Arial"/>
                <a:cs typeface="Arial"/>
              </a:rPr>
              <a:t>Here?</a:t>
            </a:r>
            <a:endParaRPr sz="4088" dirty="0">
              <a:latin typeface="Arial"/>
              <a:cs typeface="Aria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848510"/>
            <a:ext cx="8833114" cy="3181007"/>
          </a:xfrm>
          <a:prstGeom prst="rect">
            <a:avLst/>
          </a:prstGeom>
        </p:spPr>
        <p:txBody>
          <a:bodyPr vert="horz" wrap="square" lIns="0" tIns="0" rIns="0" bIns="0" rtlCol="0">
            <a:spAutoFit/>
          </a:bodyPr>
          <a:lstStyle/>
          <a:p>
            <a:pPr marL="536901" marR="88717" indent="-523758">
              <a:lnSpc>
                <a:spcPts val="2266"/>
              </a:lnSpc>
              <a:buFont typeface="Arial"/>
              <a:buChar char="•"/>
              <a:tabLst>
                <a:tab pos="536901" algn="l"/>
              </a:tabLst>
            </a:pPr>
            <a:r>
              <a:rPr sz="2070" spc="-16" dirty="0">
                <a:latin typeface="Arial"/>
                <a:cs typeface="Arial"/>
              </a:rPr>
              <a:t>Siemens</a:t>
            </a:r>
            <a:r>
              <a:rPr sz="2070" spc="93" dirty="0">
                <a:latin typeface="Arial"/>
                <a:cs typeface="Arial"/>
              </a:rPr>
              <a:t> </a:t>
            </a:r>
            <a:r>
              <a:rPr sz="2070" spc="-16" dirty="0">
                <a:latin typeface="Arial"/>
                <a:cs typeface="Arial"/>
              </a:rPr>
              <a:t>PLM</a:t>
            </a:r>
            <a:r>
              <a:rPr sz="2070" spc="93" dirty="0">
                <a:latin typeface="Arial"/>
                <a:cs typeface="Arial"/>
              </a:rPr>
              <a:t> </a:t>
            </a:r>
            <a:r>
              <a:rPr sz="2070" spc="-10" dirty="0">
                <a:latin typeface="Arial"/>
                <a:cs typeface="Arial"/>
              </a:rPr>
              <a:t>Software</a:t>
            </a:r>
            <a:r>
              <a:rPr sz="2070" spc="93" dirty="0">
                <a:latin typeface="Arial"/>
                <a:cs typeface="Arial"/>
              </a:rPr>
              <a:t> </a:t>
            </a:r>
            <a:r>
              <a:rPr lang="de-DE" sz="2070" spc="-10" dirty="0">
                <a:latin typeface="Arial"/>
                <a:cs typeface="Arial"/>
                <a:hlinkClick r:id="rId2"/>
              </a:rPr>
              <a:t>Academic </a:t>
            </a:r>
            <a:r>
              <a:rPr lang="de-DE" sz="2070" spc="-10" dirty="0" err="1">
                <a:latin typeface="Arial"/>
                <a:cs typeface="Arial"/>
                <a:hlinkClick r:id="rId2"/>
              </a:rPr>
              <a:t>Resource</a:t>
            </a:r>
            <a:r>
              <a:rPr lang="de-DE" sz="2070" spc="-10" dirty="0">
                <a:latin typeface="Arial"/>
                <a:cs typeface="Arial"/>
                <a:hlinkClick r:id="rId2"/>
              </a:rPr>
              <a:t> Center</a:t>
            </a:r>
            <a:endParaRPr lang="de-DE" sz="2070" spc="-10" dirty="0">
              <a:latin typeface="Arial"/>
              <a:cs typeface="Arial"/>
            </a:endParaRPr>
          </a:p>
          <a:p>
            <a:pPr marL="536901" marR="88717" indent="-523758">
              <a:lnSpc>
                <a:spcPts val="2266"/>
              </a:lnSpc>
              <a:buFont typeface="Arial"/>
              <a:buChar char="•"/>
              <a:tabLst>
                <a:tab pos="536901" algn="l"/>
              </a:tabLst>
            </a:pPr>
            <a:endParaRPr lang="de-DE" sz="2070" spc="93" dirty="0">
              <a:latin typeface="Arial"/>
              <a:cs typeface="Arial"/>
            </a:endParaRPr>
          </a:p>
          <a:p>
            <a:pPr marL="536901" marR="88717" indent="-523758">
              <a:lnSpc>
                <a:spcPts val="2266"/>
              </a:lnSpc>
              <a:buFont typeface="Arial"/>
              <a:buChar char="•"/>
              <a:tabLst>
                <a:tab pos="536901" algn="l"/>
              </a:tabLst>
            </a:pPr>
            <a:r>
              <a:rPr lang="de-DE" sz="2070" dirty="0" err="1"/>
              <a:t>Tecnomatix</a:t>
            </a:r>
            <a:r>
              <a:rPr lang="de-DE" sz="2070" dirty="0"/>
              <a:t> Plant Simulation </a:t>
            </a:r>
            <a:r>
              <a:rPr lang="de-DE" sz="2070" dirty="0">
                <a:hlinkClick r:id="rId3"/>
              </a:rPr>
              <a:t>Public Community</a:t>
            </a:r>
            <a:endParaRPr sz="2070" dirty="0">
              <a:latin typeface="Arial"/>
              <a:cs typeface="Arial"/>
            </a:endParaRPr>
          </a:p>
          <a:p>
            <a:pPr>
              <a:lnSpc>
                <a:spcPts val="2691"/>
              </a:lnSpc>
              <a:spcBef>
                <a:spcPts val="39"/>
              </a:spcBef>
            </a:pPr>
            <a:endParaRPr sz="2691" dirty="0"/>
          </a:p>
          <a:p>
            <a:pPr marL="536901" indent="-523758">
              <a:buFont typeface="Arial"/>
              <a:buChar char="•"/>
              <a:tabLst>
                <a:tab pos="536901" algn="l"/>
              </a:tabLst>
            </a:pPr>
            <a:r>
              <a:rPr sz="2070" spc="-16" dirty="0">
                <a:latin typeface="Arial"/>
                <a:cs typeface="Arial"/>
              </a:rPr>
              <a:t>Siemens</a:t>
            </a:r>
            <a:r>
              <a:rPr sz="2070" spc="52" dirty="0">
                <a:latin typeface="Arial"/>
                <a:cs typeface="Arial"/>
              </a:rPr>
              <a:t> </a:t>
            </a:r>
            <a:r>
              <a:rPr sz="2070" spc="-16" dirty="0">
                <a:latin typeface="Arial"/>
                <a:cs typeface="Arial"/>
              </a:rPr>
              <a:t>PLM</a:t>
            </a:r>
            <a:r>
              <a:rPr sz="2070" spc="52" dirty="0">
                <a:latin typeface="Arial"/>
                <a:cs typeface="Arial"/>
              </a:rPr>
              <a:t> </a:t>
            </a:r>
            <a:r>
              <a:rPr sz="2070" spc="-10" dirty="0">
                <a:latin typeface="Arial"/>
                <a:cs typeface="Arial"/>
              </a:rPr>
              <a:t>Software</a:t>
            </a:r>
            <a:r>
              <a:rPr sz="2070" spc="52" dirty="0">
                <a:latin typeface="Arial"/>
                <a:cs typeface="Arial"/>
              </a:rPr>
              <a:t> </a:t>
            </a:r>
            <a:r>
              <a:rPr sz="2070" spc="-10" dirty="0">
                <a:latin typeface="Arial"/>
                <a:cs typeface="Arial"/>
              </a:rPr>
              <a:t>services</a:t>
            </a:r>
            <a:r>
              <a:rPr sz="2070" spc="52" dirty="0">
                <a:latin typeface="Arial"/>
                <a:cs typeface="Arial"/>
              </a:rPr>
              <a:t> </a:t>
            </a:r>
            <a:r>
              <a:rPr sz="2070" spc="-10" dirty="0">
                <a:latin typeface="Arial"/>
                <a:cs typeface="Arial"/>
              </a:rPr>
              <a:t>personnel</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0" dirty="0">
                <a:latin typeface="Arial"/>
                <a:cs typeface="Arial"/>
              </a:rPr>
              <a:t>Online</a:t>
            </a:r>
            <a:r>
              <a:rPr sz="2070" spc="103" dirty="0">
                <a:latin typeface="Arial"/>
                <a:cs typeface="Arial"/>
              </a:rPr>
              <a:t> </a:t>
            </a:r>
            <a:r>
              <a:rPr sz="2070" spc="-10" dirty="0">
                <a:latin typeface="Arial"/>
                <a:cs typeface="Arial"/>
              </a:rPr>
              <a:t>help</a:t>
            </a:r>
            <a:endParaRPr sz="2070" dirty="0">
              <a:latin typeface="Arial"/>
              <a:cs typeface="Arial"/>
            </a:endParaRPr>
          </a:p>
          <a:p>
            <a:pPr>
              <a:lnSpc>
                <a:spcPts val="2484"/>
              </a:lnSpc>
              <a:spcBef>
                <a:spcPts val="31"/>
              </a:spcBef>
              <a:buFont typeface="Arial"/>
              <a:buChar char="•"/>
            </a:pPr>
            <a:endParaRPr sz="2484" dirty="0"/>
          </a:p>
          <a:p>
            <a:pPr marL="536901" marR="6572" indent="-523758">
              <a:lnSpc>
                <a:spcPts val="2266"/>
              </a:lnSpc>
              <a:buFont typeface="Arial"/>
              <a:buChar char="•"/>
              <a:tabLst>
                <a:tab pos="536901" algn="l"/>
              </a:tabLst>
            </a:pPr>
            <a:r>
              <a:rPr sz="2070" spc="-10" dirty="0">
                <a:latin typeface="Arial"/>
                <a:cs typeface="Arial"/>
              </a:rPr>
              <a:t>Online</a:t>
            </a:r>
            <a:r>
              <a:rPr sz="2070" spc="83" dirty="0">
                <a:latin typeface="Arial"/>
                <a:cs typeface="Arial"/>
              </a:rPr>
              <a:t> </a:t>
            </a:r>
            <a:r>
              <a:rPr sz="2070" spc="-16" dirty="0">
                <a:latin typeface="Arial"/>
                <a:cs typeface="Arial"/>
              </a:rPr>
              <a:t>demo</a:t>
            </a:r>
            <a:r>
              <a:rPr sz="2070" spc="83" dirty="0">
                <a:latin typeface="Arial"/>
                <a:cs typeface="Arial"/>
              </a:rPr>
              <a:t> </a:t>
            </a:r>
            <a:r>
              <a:rPr sz="2070" spc="-16" dirty="0">
                <a:latin typeface="Arial"/>
                <a:cs typeface="Arial"/>
              </a:rPr>
              <a:t>models</a:t>
            </a:r>
            <a:r>
              <a:rPr sz="2070" spc="83" dirty="0">
                <a:latin typeface="Arial"/>
                <a:cs typeface="Arial"/>
              </a:rPr>
              <a:t> </a:t>
            </a:r>
            <a:r>
              <a:rPr sz="2070" spc="-10" dirty="0">
                <a:latin typeface="Arial"/>
                <a:cs typeface="Arial"/>
              </a:rPr>
              <a:t>-</a:t>
            </a:r>
            <a:r>
              <a:rPr sz="2070" spc="83" dirty="0">
                <a:latin typeface="Arial"/>
                <a:cs typeface="Arial"/>
              </a:rPr>
              <a:t> </a:t>
            </a:r>
            <a:r>
              <a:rPr sz="2070" spc="-16" dirty="0">
                <a:latin typeface="Arial"/>
                <a:cs typeface="Arial"/>
              </a:rPr>
              <a:t>Look</a:t>
            </a:r>
            <a:r>
              <a:rPr sz="2070" spc="83" dirty="0">
                <a:latin typeface="Arial"/>
                <a:cs typeface="Arial"/>
              </a:rPr>
              <a:t> </a:t>
            </a:r>
            <a:r>
              <a:rPr sz="2070" spc="-10" dirty="0">
                <a:latin typeface="Arial"/>
                <a:cs typeface="Arial"/>
              </a:rPr>
              <a:t>at</a:t>
            </a:r>
            <a:r>
              <a:rPr sz="2070" spc="83" dirty="0">
                <a:latin typeface="Arial"/>
                <a:cs typeface="Arial"/>
              </a:rPr>
              <a:t> </a:t>
            </a:r>
            <a:r>
              <a:rPr sz="2070" spc="-16" dirty="0">
                <a:latin typeface="Arial"/>
                <a:cs typeface="Arial"/>
              </a:rPr>
              <a:t>demo</a:t>
            </a:r>
            <a:r>
              <a:rPr sz="2070" spc="83" dirty="0">
                <a:latin typeface="Arial"/>
                <a:cs typeface="Arial"/>
              </a:rPr>
              <a:t> </a:t>
            </a:r>
            <a:r>
              <a:rPr sz="2070" spc="-16" dirty="0">
                <a:latin typeface="Arial"/>
                <a:cs typeface="Arial"/>
              </a:rPr>
              <a:t>models</a:t>
            </a:r>
            <a:r>
              <a:rPr sz="2070" spc="83" dirty="0">
                <a:latin typeface="Arial"/>
                <a:cs typeface="Arial"/>
              </a:rPr>
              <a:t> </a:t>
            </a:r>
            <a:r>
              <a:rPr sz="2070" spc="-10" dirty="0">
                <a:latin typeface="Arial"/>
                <a:cs typeface="Arial"/>
              </a:rPr>
              <a:t>to</a:t>
            </a:r>
            <a:r>
              <a:rPr sz="2070" spc="83" dirty="0">
                <a:latin typeface="Arial"/>
                <a:cs typeface="Arial"/>
              </a:rPr>
              <a:t> </a:t>
            </a:r>
            <a:r>
              <a:rPr sz="2070" spc="-10" dirty="0">
                <a:latin typeface="Arial"/>
                <a:cs typeface="Arial"/>
              </a:rPr>
              <a:t>learn</a:t>
            </a:r>
            <a:r>
              <a:rPr sz="2070" spc="83" dirty="0">
                <a:latin typeface="Arial"/>
                <a:cs typeface="Arial"/>
              </a:rPr>
              <a:t> </a:t>
            </a:r>
            <a:r>
              <a:rPr sz="2070" spc="-16" dirty="0">
                <a:latin typeface="Arial"/>
                <a:cs typeface="Arial"/>
              </a:rPr>
              <a:t>more</a:t>
            </a:r>
            <a:r>
              <a:rPr sz="2070" spc="83" dirty="0">
                <a:latin typeface="Arial"/>
                <a:cs typeface="Arial"/>
              </a:rPr>
              <a:t> </a:t>
            </a:r>
            <a:r>
              <a:rPr sz="2070" spc="-10" dirty="0">
                <a:latin typeface="Arial"/>
                <a:cs typeface="Arial"/>
              </a:rPr>
              <a:t>about</a:t>
            </a:r>
            <a:r>
              <a:rPr sz="2070" spc="83" dirty="0">
                <a:latin typeface="Arial"/>
                <a:cs typeface="Arial"/>
              </a:rPr>
              <a:t> </a:t>
            </a:r>
            <a:r>
              <a:rPr sz="2070" spc="-10" dirty="0">
                <a:latin typeface="Arial"/>
                <a:cs typeface="Arial"/>
              </a:rPr>
              <a:t>Plant Simulation</a:t>
            </a:r>
            <a:r>
              <a:rPr sz="2070" spc="78" dirty="0">
                <a:latin typeface="Arial"/>
                <a:cs typeface="Arial"/>
              </a:rPr>
              <a:t> </a:t>
            </a:r>
            <a:r>
              <a:rPr sz="2070" spc="-10" dirty="0">
                <a:latin typeface="Arial"/>
                <a:cs typeface="Arial"/>
              </a:rPr>
              <a:t>is</a:t>
            </a:r>
            <a:r>
              <a:rPr sz="2070" spc="78" dirty="0">
                <a:latin typeface="Arial"/>
                <a:cs typeface="Arial"/>
              </a:rPr>
              <a:t> </a:t>
            </a:r>
            <a:r>
              <a:rPr sz="2070" spc="-16" dirty="0">
                <a:latin typeface="Arial"/>
                <a:cs typeface="Arial"/>
              </a:rPr>
              <a:t>a</a:t>
            </a:r>
            <a:r>
              <a:rPr sz="2070" spc="78" dirty="0">
                <a:latin typeface="Arial"/>
                <a:cs typeface="Arial"/>
              </a:rPr>
              <a:t> </a:t>
            </a:r>
            <a:r>
              <a:rPr sz="2070" spc="-16" dirty="0">
                <a:latin typeface="Arial"/>
                <a:cs typeface="Arial"/>
              </a:rPr>
              <a:t>good</a:t>
            </a:r>
            <a:r>
              <a:rPr sz="2070" spc="78" dirty="0">
                <a:latin typeface="Arial"/>
                <a:cs typeface="Arial"/>
              </a:rPr>
              <a:t> </a:t>
            </a:r>
            <a:r>
              <a:rPr sz="2070" spc="-10" dirty="0">
                <a:latin typeface="Arial"/>
                <a:cs typeface="Arial"/>
              </a:rPr>
              <a:t>idea.</a:t>
            </a:r>
            <a:endParaRPr sz="2070" dirty="0">
              <a:latin typeface="Arial"/>
              <a:cs typeface="Arial"/>
            </a:endParaRPr>
          </a:p>
        </p:txBody>
      </p:sp>
      <p:sp>
        <p:nvSpPr>
          <p:cNvPr id="4" name="Titel 3"/>
          <p:cNvSpPr>
            <a:spLocks noGrp="1"/>
          </p:cNvSpPr>
          <p:nvPr>
            <p:ph type="title"/>
          </p:nvPr>
        </p:nvSpPr>
        <p:spPr/>
        <p:txBody>
          <a:bodyPr/>
          <a:lstStyle/>
          <a:p>
            <a:r>
              <a:rPr lang="de-DE" spc="-16" dirty="0" smtClean="0">
                <a:cs typeface="Arial"/>
              </a:rPr>
              <a:t>Additional Sources</a:t>
            </a:r>
            <a:r>
              <a:rPr lang="de-DE" spc="72" dirty="0" smtClean="0">
                <a:cs typeface="Arial"/>
              </a:rPr>
              <a:t> </a:t>
            </a:r>
            <a:r>
              <a:rPr lang="de-DE" spc="-10" dirty="0" smtClean="0">
                <a:cs typeface="Arial"/>
              </a:rPr>
              <a:t>of</a:t>
            </a:r>
            <a:r>
              <a:rPr lang="de-DE" spc="72" dirty="0" smtClean="0">
                <a:cs typeface="Arial"/>
              </a:rPr>
              <a:t> </a:t>
            </a:r>
            <a:r>
              <a:rPr lang="de-DE" spc="-10" dirty="0">
                <a:cs typeface="Arial"/>
              </a:rPr>
              <a:t>Information</a:t>
            </a:r>
            <a:endParaRPr lang="de-DE"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Have Fun with </a:t>
            </a:r>
            <a:r>
              <a:rPr lang="en-US" noProof="0" dirty="0" err="1" smtClean="0"/>
              <a:t>Tecnomatix</a:t>
            </a:r>
            <a:r>
              <a:rPr lang="en-US" noProof="0" dirty="0" smtClean="0"/>
              <a:t> Plant Simulation!</a:t>
            </a:r>
            <a:endParaRPr lang="en-US" noProof="0" dirty="0"/>
          </a:p>
        </p:txBody>
      </p:sp>
      <p:pic>
        <p:nvPicPr>
          <p:cNvPr id="5" name="Bildplatzhalter 4"/>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1606496"/>
            <a:ext cx="10400043" cy="5246370"/>
          </a:xfrm>
        </p:spPr>
      </p:pic>
    </p:spTree>
    <p:extLst>
      <p:ext uri="{BB962C8B-B14F-4D97-AF65-F5344CB8AC3E}">
        <p14:creationId xmlns:p14="http://schemas.microsoft.com/office/powerpoint/2010/main" val="110784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8" y="1848509"/>
            <a:ext cx="9487005" cy="4742837"/>
          </a:xfrm>
          <a:prstGeom prst="rect">
            <a:avLst/>
          </a:prstGeom>
        </p:spPr>
        <p:txBody>
          <a:bodyPr vert="horz" wrap="square" lIns="0" tIns="0" rIns="0" bIns="0" rtlCol="0">
            <a:spAutoFit/>
          </a:bodyPr>
          <a:lstStyle/>
          <a:p>
            <a:pPr marL="13143" marR="280608">
              <a:lnSpc>
                <a:spcPts val="2266"/>
              </a:lnSpc>
            </a:pPr>
            <a:r>
              <a:rPr sz="2070" spc="-10" dirty="0">
                <a:latin typeface="Arial"/>
                <a:cs typeface="Arial"/>
              </a:rPr>
              <a:t>Discrete-event</a:t>
            </a:r>
            <a:r>
              <a:rPr sz="2070" spc="31" dirty="0">
                <a:latin typeface="Arial"/>
                <a:cs typeface="Arial"/>
              </a:rPr>
              <a:t> </a:t>
            </a:r>
            <a:r>
              <a:rPr sz="2070" spc="-10" dirty="0">
                <a:latin typeface="Arial"/>
                <a:cs typeface="Arial"/>
              </a:rPr>
              <a:t>simulation</a:t>
            </a:r>
            <a:r>
              <a:rPr sz="2070" spc="31" dirty="0">
                <a:latin typeface="Arial"/>
                <a:cs typeface="Arial"/>
              </a:rPr>
              <a:t> </a:t>
            </a:r>
            <a:r>
              <a:rPr sz="2070" spc="-10" dirty="0">
                <a:latin typeface="Arial"/>
                <a:cs typeface="Arial"/>
              </a:rPr>
              <a:t>tracks</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state</a:t>
            </a:r>
            <a:r>
              <a:rPr sz="2070" spc="31" dirty="0">
                <a:latin typeface="Arial"/>
                <a:cs typeface="Arial"/>
              </a:rPr>
              <a:t> </a:t>
            </a:r>
            <a:r>
              <a:rPr sz="2070" spc="-16" dirty="0">
                <a:latin typeface="Arial"/>
                <a:cs typeface="Arial"/>
              </a:rPr>
              <a:t>changes</a:t>
            </a:r>
            <a:r>
              <a:rPr sz="2070" spc="31" dirty="0">
                <a:latin typeface="Arial"/>
                <a:cs typeface="Arial"/>
              </a:rPr>
              <a:t> </a:t>
            </a:r>
            <a:r>
              <a:rPr sz="2070" spc="-10" dirty="0">
                <a:latin typeface="Arial"/>
                <a:cs typeface="Arial"/>
              </a:rPr>
              <a:t>in</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model</a:t>
            </a:r>
            <a:r>
              <a:rPr sz="2070" spc="31" dirty="0">
                <a:latin typeface="Arial"/>
                <a:cs typeface="Arial"/>
              </a:rPr>
              <a:t> </a:t>
            </a:r>
            <a:r>
              <a:rPr sz="2070" spc="-16" dirty="0">
                <a:latin typeface="Arial"/>
                <a:cs typeface="Arial"/>
              </a:rPr>
              <a:t>components</a:t>
            </a:r>
            <a:r>
              <a:rPr sz="2070" spc="31" dirty="0">
                <a:latin typeface="Arial"/>
                <a:cs typeface="Arial"/>
              </a:rPr>
              <a:t> </a:t>
            </a:r>
            <a:r>
              <a:rPr sz="2070" spc="-10" dirty="0">
                <a:latin typeface="Arial"/>
                <a:cs typeface="Arial"/>
              </a:rPr>
              <a:t>at the</a:t>
            </a:r>
            <a:r>
              <a:rPr sz="2070" spc="57" dirty="0">
                <a:latin typeface="Arial"/>
                <a:cs typeface="Arial"/>
              </a:rPr>
              <a:t> </a:t>
            </a:r>
            <a:r>
              <a:rPr sz="2070" spc="-10" dirty="0">
                <a:latin typeface="Arial"/>
                <a:cs typeface="Arial"/>
              </a:rPr>
              <a:t>time</a:t>
            </a:r>
            <a:r>
              <a:rPr sz="2070" spc="57" dirty="0">
                <a:latin typeface="Arial"/>
                <a:cs typeface="Arial"/>
              </a:rPr>
              <a:t> </a:t>
            </a:r>
            <a:r>
              <a:rPr sz="2070" spc="-10" dirty="0">
                <a:latin typeface="Arial"/>
                <a:cs typeface="Arial"/>
              </a:rPr>
              <a:t>the</a:t>
            </a:r>
            <a:r>
              <a:rPr sz="2070" spc="57" dirty="0">
                <a:latin typeface="Arial"/>
                <a:cs typeface="Arial"/>
              </a:rPr>
              <a:t> </a:t>
            </a:r>
            <a:r>
              <a:rPr sz="2070" spc="-16" dirty="0">
                <a:latin typeface="Arial"/>
                <a:cs typeface="Arial"/>
              </a:rPr>
              <a:t>changes</a:t>
            </a:r>
            <a:r>
              <a:rPr sz="2070" spc="57" dirty="0">
                <a:latin typeface="Arial"/>
                <a:cs typeface="Arial"/>
              </a:rPr>
              <a:t> </a:t>
            </a:r>
            <a:r>
              <a:rPr sz="2070" spc="-16" dirty="0">
                <a:latin typeface="Arial"/>
                <a:cs typeface="Arial"/>
              </a:rPr>
              <a:t>occu</a:t>
            </a:r>
            <a:r>
              <a:rPr sz="2070" spc="-124" dirty="0">
                <a:latin typeface="Arial"/>
                <a:cs typeface="Arial"/>
              </a:rPr>
              <a:t>r</a:t>
            </a:r>
            <a:r>
              <a:rPr sz="2070" spc="-10" dirty="0">
                <a:latin typeface="Arial"/>
                <a:cs typeface="Arial"/>
              </a:rPr>
              <a:t>.</a:t>
            </a:r>
            <a:r>
              <a:rPr sz="2070" dirty="0">
                <a:latin typeface="Arial"/>
                <a:cs typeface="Arial"/>
              </a:rPr>
              <a:t> </a:t>
            </a:r>
            <a:r>
              <a:rPr sz="2070" spc="-207" dirty="0">
                <a:latin typeface="Arial"/>
                <a:cs typeface="Arial"/>
              </a:rPr>
              <a:t> </a:t>
            </a:r>
            <a:r>
              <a:rPr sz="2070" spc="-10" dirty="0">
                <a:latin typeface="Arial"/>
                <a:cs typeface="Arial"/>
              </a:rPr>
              <a:t>Unlike</a:t>
            </a:r>
            <a:r>
              <a:rPr sz="2070" spc="57" dirty="0">
                <a:latin typeface="Arial"/>
                <a:cs typeface="Arial"/>
              </a:rPr>
              <a:t> </a:t>
            </a:r>
            <a:r>
              <a:rPr lang="en-US" sz="2070" spc="-10" dirty="0">
                <a:latin typeface="Arial"/>
                <a:cs typeface="Arial"/>
              </a:rPr>
              <a:t>continuous </a:t>
            </a:r>
            <a:r>
              <a:rPr sz="2070" spc="-10" dirty="0">
                <a:latin typeface="Arial"/>
                <a:cs typeface="Arial"/>
              </a:rPr>
              <a:t>simulation</a:t>
            </a:r>
            <a:r>
              <a:rPr sz="2070" spc="57" dirty="0">
                <a:latin typeface="Arial"/>
                <a:cs typeface="Arial"/>
              </a:rPr>
              <a:t> </a:t>
            </a:r>
            <a:r>
              <a:rPr sz="2070" spc="-16" dirty="0">
                <a:latin typeface="Arial"/>
                <a:cs typeface="Arial"/>
              </a:rPr>
              <a:t>where</a:t>
            </a:r>
            <a:r>
              <a:rPr sz="2070" spc="57" dirty="0">
                <a:latin typeface="Arial"/>
                <a:cs typeface="Arial"/>
              </a:rPr>
              <a:t> </a:t>
            </a:r>
            <a:r>
              <a:rPr sz="2070" spc="-10" dirty="0">
                <a:latin typeface="Arial"/>
                <a:cs typeface="Arial"/>
              </a:rPr>
              <a:t>the</a:t>
            </a:r>
            <a:r>
              <a:rPr sz="2070" spc="57" dirty="0">
                <a:latin typeface="Arial"/>
                <a:cs typeface="Arial"/>
              </a:rPr>
              <a:t> </a:t>
            </a:r>
            <a:r>
              <a:rPr sz="2070" spc="-10" dirty="0">
                <a:latin typeface="Arial"/>
                <a:cs typeface="Arial"/>
              </a:rPr>
              <a:t>clock</a:t>
            </a:r>
            <a:r>
              <a:rPr sz="2070" spc="57" dirty="0">
                <a:latin typeface="Arial"/>
                <a:cs typeface="Arial"/>
              </a:rPr>
              <a:t> </a:t>
            </a:r>
            <a:r>
              <a:rPr sz="2070" spc="-10" dirty="0">
                <a:latin typeface="Arial"/>
                <a:cs typeface="Arial"/>
              </a:rPr>
              <a:t>runs</a:t>
            </a:r>
            <a:endParaRPr sz="2070" dirty="0">
              <a:latin typeface="Arial"/>
              <a:cs typeface="Arial"/>
            </a:endParaRPr>
          </a:p>
          <a:p>
            <a:pPr marL="13143" marR="252350">
              <a:lnSpc>
                <a:spcPts val="2266"/>
              </a:lnSpc>
            </a:pPr>
            <a:r>
              <a:rPr sz="2070" spc="-10" dirty="0">
                <a:latin typeface="Arial"/>
                <a:cs typeface="Arial"/>
              </a:rPr>
              <a:t>in</a:t>
            </a:r>
            <a:r>
              <a:rPr sz="2070" spc="41" dirty="0">
                <a:latin typeface="Arial"/>
                <a:cs typeface="Arial"/>
              </a:rPr>
              <a:t> </a:t>
            </a:r>
            <a:r>
              <a:rPr sz="2070" spc="-16" dirty="0">
                <a:latin typeface="Arial"/>
                <a:cs typeface="Arial"/>
              </a:rPr>
              <a:t>a</a:t>
            </a:r>
            <a:r>
              <a:rPr sz="2070" spc="41" dirty="0">
                <a:latin typeface="Arial"/>
                <a:cs typeface="Arial"/>
              </a:rPr>
              <a:t> </a:t>
            </a:r>
            <a:r>
              <a:rPr sz="2070" spc="-10" dirty="0">
                <a:latin typeface="Arial"/>
                <a:cs typeface="Arial"/>
              </a:rPr>
              <a:t>continuous</a:t>
            </a:r>
            <a:r>
              <a:rPr sz="2070" spc="41" dirty="0">
                <a:latin typeface="Arial"/>
                <a:cs typeface="Arial"/>
              </a:rPr>
              <a:t> </a:t>
            </a:r>
            <a:r>
              <a:rPr sz="2070" spc="-16" dirty="0">
                <a:latin typeface="Arial"/>
                <a:cs typeface="Arial"/>
              </a:rPr>
              <a:t>manne</a:t>
            </a:r>
            <a:r>
              <a:rPr sz="2070" spc="-124" dirty="0">
                <a:latin typeface="Arial"/>
                <a:cs typeface="Arial"/>
              </a:rPr>
              <a:t>r</a:t>
            </a:r>
            <a:r>
              <a:rPr sz="2070" spc="-10" dirty="0">
                <a:latin typeface="Arial"/>
                <a:cs typeface="Arial"/>
              </a:rPr>
              <a:t>,</a:t>
            </a:r>
            <a:r>
              <a:rPr sz="2070" spc="57"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clock</a:t>
            </a:r>
            <a:r>
              <a:rPr sz="2070" spc="41" dirty="0">
                <a:latin typeface="Arial"/>
                <a:cs typeface="Arial"/>
              </a:rPr>
              <a:t> </a:t>
            </a:r>
            <a:r>
              <a:rPr sz="2070" spc="-10" dirty="0">
                <a:latin typeface="Arial"/>
                <a:cs typeface="Arial"/>
              </a:rPr>
              <a:t>in</a:t>
            </a:r>
            <a:r>
              <a:rPr sz="2070" spc="41" dirty="0">
                <a:latin typeface="Arial"/>
                <a:cs typeface="Arial"/>
              </a:rPr>
              <a:t> </a:t>
            </a:r>
            <a:r>
              <a:rPr sz="2070" spc="-10" dirty="0">
                <a:latin typeface="Arial"/>
                <a:cs typeface="Arial"/>
              </a:rPr>
              <a:t>discrete-event</a:t>
            </a:r>
            <a:r>
              <a:rPr sz="2070" spc="41" dirty="0">
                <a:latin typeface="Arial"/>
                <a:cs typeface="Arial"/>
              </a:rPr>
              <a:t> </a:t>
            </a:r>
            <a:r>
              <a:rPr sz="2070" spc="-10" dirty="0">
                <a:latin typeface="Arial"/>
                <a:cs typeface="Arial"/>
              </a:rPr>
              <a:t>simulation</a:t>
            </a:r>
            <a:r>
              <a:rPr sz="2070" spc="41" dirty="0">
                <a:latin typeface="Arial"/>
                <a:cs typeface="Arial"/>
              </a:rPr>
              <a:t> </a:t>
            </a:r>
            <a:r>
              <a:rPr sz="2070" spc="-16" dirty="0">
                <a:latin typeface="Arial"/>
                <a:cs typeface="Arial"/>
              </a:rPr>
              <a:t>jumps</a:t>
            </a:r>
            <a:r>
              <a:rPr sz="2070" spc="41" dirty="0">
                <a:latin typeface="Arial"/>
                <a:cs typeface="Arial"/>
              </a:rPr>
              <a:t> </a:t>
            </a:r>
            <a:r>
              <a:rPr sz="2070" spc="-10" dirty="0">
                <a:latin typeface="Arial"/>
                <a:cs typeface="Arial"/>
              </a:rPr>
              <a:t>from</a:t>
            </a:r>
            <a:r>
              <a:rPr sz="2070" spc="41" dirty="0">
                <a:latin typeface="Arial"/>
                <a:cs typeface="Arial"/>
              </a:rPr>
              <a:t> </a:t>
            </a:r>
            <a:r>
              <a:rPr sz="2070" spc="-16" dirty="0">
                <a:latin typeface="Arial"/>
                <a:cs typeface="Arial"/>
              </a:rPr>
              <a:t>one</a:t>
            </a:r>
            <a:r>
              <a:rPr sz="2070" spc="-10" dirty="0">
                <a:latin typeface="Arial"/>
                <a:cs typeface="Arial"/>
              </a:rPr>
              <a:t> event</a:t>
            </a:r>
            <a:r>
              <a:rPr sz="2070" spc="47" dirty="0">
                <a:latin typeface="Arial"/>
                <a:cs typeface="Arial"/>
              </a:rPr>
              <a:t> </a:t>
            </a:r>
            <a:r>
              <a:rPr sz="2070" spc="-10" dirty="0">
                <a:latin typeface="Arial"/>
                <a:cs typeface="Arial"/>
              </a:rPr>
              <a:t>to</a:t>
            </a:r>
            <a:r>
              <a:rPr sz="2070" spc="41"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next</a:t>
            </a:r>
            <a:r>
              <a:rPr sz="2070" spc="41" dirty="0">
                <a:latin typeface="Arial"/>
                <a:cs typeface="Arial"/>
              </a:rPr>
              <a:t> </a:t>
            </a:r>
            <a:r>
              <a:rPr sz="2070" spc="-16" dirty="0">
                <a:latin typeface="Arial"/>
                <a:cs typeface="Arial"/>
              </a:rPr>
              <a:t>scheduled</a:t>
            </a:r>
            <a:r>
              <a:rPr sz="2070" spc="41" dirty="0">
                <a:latin typeface="Arial"/>
                <a:cs typeface="Arial"/>
              </a:rPr>
              <a:t> </a:t>
            </a:r>
            <a:r>
              <a:rPr sz="2070" spc="-10" dirty="0">
                <a:latin typeface="Arial"/>
                <a:cs typeface="Arial"/>
              </a:rPr>
              <a:t>event.</a:t>
            </a:r>
            <a:r>
              <a:rPr sz="2070" dirty="0">
                <a:latin typeface="Arial"/>
                <a:cs typeface="Arial"/>
              </a:rPr>
              <a:t> </a:t>
            </a:r>
            <a:r>
              <a:rPr sz="2070" spc="-243" dirty="0">
                <a:latin typeface="Arial"/>
                <a:cs typeface="Arial"/>
              </a:rPr>
              <a:t> </a:t>
            </a:r>
            <a:r>
              <a:rPr sz="2070" spc="-16" dirty="0">
                <a:latin typeface="Arial"/>
                <a:cs typeface="Arial"/>
              </a:rPr>
              <a:t>Events</a:t>
            </a:r>
            <a:r>
              <a:rPr sz="2070" spc="41" dirty="0">
                <a:latin typeface="Arial"/>
                <a:cs typeface="Arial"/>
              </a:rPr>
              <a:t> </a:t>
            </a:r>
            <a:r>
              <a:rPr sz="2070" spc="-16" dirty="0">
                <a:latin typeface="Arial"/>
                <a:cs typeface="Arial"/>
              </a:rPr>
              <a:t>can</a:t>
            </a:r>
            <a:r>
              <a:rPr sz="2070" spc="47" dirty="0">
                <a:latin typeface="Arial"/>
                <a:cs typeface="Arial"/>
              </a:rPr>
              <a:t> </a:t>
            </a:r>
            <a:r>
              <a:rPr sz="2070" spc="-10" dirty="0">
                <a:latin typeface="Arial"/>
                <a:cs typeface="Arial"/>
              </a:rPr>
              <a:t>schedule</a:t>
            </a:r>
            <a:r>
              <a:rPr sz="2070" spc="41" dirty="0">
                <a:latin typeface="Arial"/>
                <a:cs typeface="Arial"/>
              </a:rPr>
              <a:t> </a:t>
            </a:r>
            <a:r>
              <a:rPr sz="2070" spc="-10" dirty="0">
                <a:latin typeface="Arial"/>
                <a:cs typeface="Arial"/>
              </a:rPr>
              <a:t>other</a:t>
            </a:r>
            <a:r>
              <a:rPr sz="2070" spc="41" dirty="0">
                <a:latin typeface="Arial"/>
                <a:cs typeface="Arial"/>
              </a:rPr>
              <a:t> </a:t>
            </a:r>
            <a:r>
              <a:rPr sz="2070" spc="-10" dirty="0">
                <a:latin typeface="Arial"/>
                <a:cs typeface="Arial"/>
              </a:rPr>
              <a:t>events</a:t>
            </a:r>
            <a:r>
              <a:rPr sz="2070" spc="41" dirty="0">
                <a:latin typeface="Arial"/>
                <a:cs typeface="Arial"/>
              </a:rPr>
              <a:t> </a:t>
            </a:r>
            <a:r>
              <a:rPr sz="2070" spc="-16" dirty="0">
                <a:latin typeface="Arial"/>
                <a:cs typeface="Arial"/>
              </a:rPr>
              <a:t>such</a:t>
            </a:r>
            <a:r>
              <a:rPr sz="2070" spc="41" dirty="0">
                <a:latin typeface="Arial"/>
                <a:cs typeface="Arial"/>
              </a:rPr>
              <a:t> </a:t>
            </a:r>
            <a:r>
              <a:rPr sz="2070" spc="-16" dirty="0">
                <a:latin typeface="Arial"/>
                <a:cs typeface="Arial"/>
              </a:rPr>
              <a:t>as</a:t>
            </a:r>
            <a:r>
              <a:rPr sz="2070" spc="-10" dirty="0">
                <a:latin typeface="Arial"/>
                <a:cs typeface="Arial"/>
              </a:rPr>
              <a:t> a</a:t>
            </a:r>
            <a:r>
              <a:rPr sz="2070" spc="26" dirty="0">
                <a:latin typeface="Arial"/>
                <a:cs typeface="Arial"/>
              </a:rPr>
              <a:t> </a:t>
            </a:r>
            <a:r>
              <a:rPr sz="2070" spc="-10" dirty="0">
                <a:latin typeface="Arial"/>
                <a:cs typeface="Arial"/>
              </a:rPr>
              <a:t>part</a:t>
            </a:r>
            <a:r>
              <a:rPr sz="2070" spc="26" dirty="0">
                <a:latin typeface="Arial"/>
                <a:cs typeface="Arial"/>
              </a:rPr>
              <a:t> </a:t>
            </a:r>
            <a:r>
              <a:rPr sz="2070" spc="-10" dirty="0">
                <a:latin typeface="Arial"/>
                <a:cs typeface="Arial"/>
              </a:rPr>
              <a:t>entering</a:t>
            </a:r>
            <a:r>
              <a:rPr sz="2070" spc="26" dirty="0">
                <a:latin typeface="Arial"/>
                <a:cs typeface="Arial"/>
              </a:rPr>
              <a:t> </a:t>
            </a:r>
            <a:r>
              <a:rPr sz="2070" spc="-16" dirty="0">
                <a:latin typeface="Arial"/>
                <a:cs typeface="Arial"/>
              </a:rPr>
              <a:t>a</a:t>
            </a:r>
            <a:r>
              <a:rPr sz="2070" spc="26" dirty="0">
                <a:latin typeface="Arial"/>
                <a:cs typeface="Arial"/>
              </a:rPr>
              <a:t> </a:t>
            </a:r>
            <a:r>
              <a:rPr sz="2070" spc="-16" dirty="0">
                <a:latin typeface="Arial"/>
                <a:cs typeface="Arial"/>
              </a:rPr>
              <a:t>machine,</a:t>
            </a:r>
            <a:r>
              <a:rPr sz="2070" spc="36" dirty="0">
                <a:latin typeface="Arial"/>
                <a:cs typeface="Arial"/>
              </a:rPr>
              <a:t> </a:t>
            </a:r>
            <a:r>
              <a:rPr sz="2070" spc="-16" dirty="0">
                <a:latin typeface="Arial"/>
                <a:cs typeface="Arial"/>
              </a:rPr>
              <a:t>which</a:t>
            </a:r>
            <a:r>
              <a:rPr sz="2070" spc="26" dirty="0">
                <a:latin typeface="Arial"/>
                <a:cs typeface="Arial"/>
              </a:rPr>
              <a:t> </a:t>
            </a:r>
            <a:r>
              <a:rPr sz="2070" spc="-10" dirty="0">
                <a:latin typeface="Arial"/>
                <a:cs typeface="Arial"/>
              </a:rPr>
              <a:t>schedules</a:t>
            </a:r>
            <a:r>
              <a:rPr sz="2070" spc="26" dirty="0">
                <a:latin typeface="Arial"/>
                <a:cs typeface="Arial"/>
              </a:rPr>
              <a:t> </a:t>
            </a:r>
            <a:r>
              <a:rPr sz="2070" spc="-16" dirty="0">
                <a:latin typeface="Arial"/>
                <a:cs typeface="Arial"/>
              </a:rPr>
              <a:t>an</a:t>
            </a:r>
            <a:r>
              <a:rPr sz="2070" spc="26" dirty="0">
                <a:latin typeface="Arial"/>
                <a:cs typeface="Arial"/>
              </a:rPr>
              <a:t> </a:t>
            </a:r>
            <a:r>
              <a:rPr sz="2070" spc="-10" dirty="0">
                <a:latin typeface="Arial"/>
                <a:cs typeface="Arial"/>
              </a:rPr>
              <a:t>event</a:t>
            </a:r>
            <a:r>
              <a:rPr sz="2070" spc="26" dirty="0">
                <a:latin typeface="Arial"/>
                <a:cs typeface="Arial"/>
              </a:rPr>
              <a:t> </a:t>
            </a:r>
            <a:r>
              <a:rPr sz="2070" spc="-10" dirty="0">
                <a:latin typeface="Arial"/>
                <a:cs typeface="Arial"/>
              </a:rPr>
              <a:t>for</a:t>
            </a:r>
            <a:r>
              <a:rPr sz="2070" spc="26" dirty="0">
                <a:latin typeface="Arial"/>
                <a:cs typeface="Arial"/>
              </a:rPr>
              <a:t> </a:t>
            </a:r>
            <a:r>
              <a:rPr sz="2070" spc="-10" dirty="0">
                <a:latin typeface="Arial"/>
                <a:cs typeface="Arial"/>
              </a:rPr>
              <a:t>the</a:t>
            </a:r>
            <a:r>
              <a:rPr sz="2070" spc="26" dirty="0">
                <a:latin typeface="Arial"/>
                <a:cs typeface="Arial"/>
              </a:rPr>
              <a:t> </a:t>
            </a:r>
            <a:r>
              <a:rPr sz="2070" spc="-16" dirty="0">
                <a:latin typeface="Arial"/>
                <a:cs typeface="Arial"/>
              </a:rPr>
              <a:t>same</a:t>
            </a:r>
            <a:r>
              <a:rPr sz="2070" spc="26" dirty="0">
                <a:latin typeface="Arial"/>
                <a:cs typeface="Arial"/>
              </a:rPr>
              <a:t> </a:t>
            </a:r>
            <a:r>
              <a:rPr sz="2070" spc="-10" dirty="0">
                <a:latin typeface="Arial"/>
                <a:cs typeface="Arial"/>
              </a:rPr>
              <a:t>part</a:t>
            </a:r>
            <a:r>
              <a:rPr sz="2070" spc="26" dirty="0">
                <a:latin typeface="Arial"/>
                <a:cs typeface="Arial"/>
              </a:rPr>
              <a:t> </a:t>
            </a:r>
            <a:r>
              <a:rPr sz="2070" spc="-10" dirty="0">
                <a:latin typeface="Arial"/>
                <a:cs typeface="Arial"/>
              </a:rPr>
              <a:t>to</a:t>
            </a:r>
            <a:r>
              <a:rPr sz="2070" spc="26" dirty="0">
                <a:latin typeface="Arial"/>
                <a:cs typeface="Arial"/>
              </a:rPr>
              <a:t> </a:t>
            </a:r>
            <a:r>
              <a:rPr sz="2070" spc="-10" dirty="0">
                <a:latin typeface="Arial"/>
                <a:cs typeface="Arial"/>
              </a:rPr>
              <a:t>leave the</a:t>
            </a:r>
            <a:r>
              <a:rPr sz="2070" spc="103" dirty="0">
                <a:latin typeface="Arial"/>
                <a:cs typeface="Arial"/>
              </a:rPr>
              <a:t> </a:t>
            </a:r>
            <a:r>
              <a:rPr sz="2070" spc="-16" dirty="0">
                <a:latin typeface="Arial"/>
                <a:cs typeface="Arial"/>
              </a:rPr>
              <a:t>machine.</a:t>
            </a:r>
            <a:endParaRPr sz="2070" dirty="0">
              <a:latin typeface="Arial"/>
              <a:cs typeface="Arial"/>
            </a:endParaRPr>
          </a:p>
          <a:p>
            <a:pPr marL="624303">
              <a:spcBef>
                <a:spcPts val="600"/>
              </a:spcBef>
            </a:pPr>
            <a:r>
              <a:rPr sz="2070" b="1" spc="-16" dirty="0">
                <a:solidFill>
                  <a:srgbClr val="0066FF"/>
                </a:solidFill>
                <a:latin typeface="Arial"/>
                <a:cs typeface="Arial"/>
              </a:rPr>
              <a:t>Note</a:t>
            </a:r>
            <a:endParaRPr sz="2070" dirty="0">
              <a:latin typeface="Arial"/>
              <a:cs typeface="Arial"/>
            </a:endParaRPr>
          </a:p>
          <a:p>
            <a:pPr marL="624303" marR="6572">
              <a:lnSpc>
                <a:spcPts val="2266"/>
              </a:lnSpc>
              <a:spcBef>
                <a:spcPts val="864"/>
              </a:spcBef>
            </a:pPr>
            <a:r>
              <a:rPr sz="2070" spc="-10" dirty="0">
                <a:latin typeface="Arial"/>
                <a:cs typeface="Arial"/>
              </a:rPr>
              <a:t>Discrete-event</a:t>
            </a:r>
            <a:r>
              <a:rPr sz="2070" spc="93" dirty="0">
                <a:latin typeface="Arial"/>
                <a:cs typeface="Arial"/>
              </a:rPr>
              <a:t> </a:t>
            </a:r>
            <a:r>
              <a:rPr sz="2070" spc="-10" dirty="0">
                <a:latin typeface="Arial"/>
                <a:cs typeface="Arial"/>
              </a:rPr>
              <a:t>simulation</a:t>
            </a:r>
            <a:r>
              <a:rPr sz="2070" spc="93" dirty="0">
                <a:latin typeface="Arial"/>
                <a:cs typeface="Arial"/>
              </a:rPr>
              <a:t> </a:t>
            </a:r>
            <a:r>
              <a:rPr sz="2070" spc="-10" dirty="0">
                <a:latin typeface="Arial"/>
                <a:cs typeface="Arial"/>
              </a:rPr>
              <a:t>only</a:t>
            </a:r>
            <a:r>
              <a:rPr sz="2070" spc="93" dirty="0">
                <a:latin typeface="Arial"/>
                <a:cs typeface="Arial"/>
              </a:rPr>
              <a:t> </a:t>
            </a:r>
            <a:r>
              <a:rPr sz="2070" spc="-16" dirty="0">
                <a:latin typeface="Arial"/>
                <a:cs typeface="Arial"/>
              </a:rPr>
              <a:t>shows</a:t>
            </a:r>
            <a:r>
              <a:rPr sz="2070" spc="93" dirty="0">
                <a:latin typeface="Arial"/>
                <a:cs typeface="Arial"/>
              </a:rPr>
              <a:t> </a:t>
            </a:r>
            <a:r>
              <a:rPr sz="2070" spc="-10" dirty="0">
                <a:latin typeface="Arial"/>
                <a:cs typeface="Arial"/>
              </a:rPr>
              <a:t>the</a:t>
            </a:r>
            <a:r>
              <a:rPr sz="2070" spc="93" dirty="0">
                <a:latin typeface="Arial"/>
                <a:cs typeface="Arial"/>
              </a:rPr>
              <a:t> </a:t>
            </a:r>
            <a:r>
              <a:rPr sz="2070" spc="-10" dirty="0">
                <a:latin typeface="Arial"/>
                <a:cs typeface="Arial"/>
              </a:rPr>
              <a:t>state</a:t>
            </a:r>
            <a:r>
              <a:rPr sz="2070" spc="93" dirty="0">
                <a:latin typeface="Arial"/>
                <a:cs typeface="Arial"/>
              </a:rPr>
              <a:t> </a:t>
            </a:r>
            <a:r>
              <a:rPr sz="2070" spc="-16" dirty="0">
                <a:latin typeface="Arial"/>
                <a:cs typeface="Arial"/>
              </a:rPr>
              <a:t>changes</a:t>
            </a:r>
            <a:r>
              <a:rPr sz="2070" spc="93" dirty="0">
                <a:latin typeface="Arial"/>
                <a:cs typeface="Arial"/>
              </a:rPr>
              <a:t> </a:t>
            </a:r>
            <a:r>
              <a:rPr sz="2070" spc="-10" dirty="0">
                <a:latin typeface="Arial"/>
                <a:cs typeface="Arial"/>
              </a:rPr>
              <a:t>of</a:t>
            </a:r>
            <a:r>
              <a:rPr sz="2070" spc="93" dirty="0">
                <a:latin typeface="Arial"/>
                <a:cs typeface="Arial"/>
              </a:rPr>
              <a:t> </a:t>
            </a:r>
            <a:r>
              <a:rPr sz="2070" spc="-10" dirty="0">
                <a:latin typeface="Arial"/>
                <a:cs typeface="Arial"/>
              </a:rPr>
              <a:t>the</a:t>
            </a:r>
            <a:r>
              <a:rPr sz="2070" spc="93" dirty="0">
                <a:latin typeface="Arial"/>
                <a:cs typeface="Arial"/>
              </a:rPr>
              <a:t> </a:t>
            </a:r>
            <a:r>
              <a:rPr sz="2070" spc="-16" dirty="0">
                <a:latin typeface="Arial"/>
                <a:cs typeface="Arial"/>
              </a:rPr>
              <a:t>model components</a:t>
            </a:r>
            <a:r>
              <a:rPr sz="2070" spc="-26" dirty="0">
                <a:latin typeface="Arial"/>
                <a:cs typeface="Arial"/>
              </a:rPr>
              <a:t> </a:t>
            </a:r>
            <a:r>
              <a:rPr sz="2070" spc="-10" dirty="0">
                <a:latin typeface="Arial"/>
                <a:cs typeface="Arial"/>
              </a:rPr>
              <a:t>at</a:t>
            </a:r>
            <a:r>
              <a:rPr sz="2070" spc="-26" dirty="0">
                <a:latin typeface="Arial"/>
                <a:cs typeface="Arial"/>
              </a:rPr>
              <a:t> </a:t>
            </a:r>
            <a:r>
              <a:rPr sz="2070" spc="-10" dirty="0">
                <a:latin typeface="Arial"/>
                <a:cs typeface="Arial"/>
              </a:rPr>
              <a:t>certain</a:t>
            </a:r>
            <a:r>
              <a:rPr sz="2070" spc="-26" dirty="0">
                <a:latin typeface="Arial"/>
                <a:cs typeface="Arial"/>
              </a:rPr>
              <a:t> </a:t>
            </a:r>
            <a:r>
              <a:rPr sz="2070" spc="-10" dirty="0">
                <a:latin typeface="Arial"/>
                <a:cs typeface="Arial"/>
              </a:rPr>
              <a:t>points</a:t>
            </a:r>
            <a:r>
              <a:rPr sz="2070" spc="-26" dirty="0">
                <a:latin typeface="Arial"/>
                <a:cs typeface="Arial"/>
              </a:rPr>
              <a:t> </a:t>
            </a:r>
            <a:r>
              <a:rPr sz="2070" spc="-10" dirty="0">
                <a:latin typeface="Arial"/>
                <a:cs typeface="Arial"/>
              </a:rPr>
              <a:t>in</a:t>
            </a:r>
            <a:r>
              <a:rPr sz="2070" spc="-26" dirty="0">
                <a:latin typeface="Arial"/>
                <a:cs typeface="Arial"/>
              </a:rPr>
              <a:t> </a:t>
            </a:r>
            <a:r>
              <a:rPr sz="2070" spc="-10" dirty="0">
                <a:latin typeface="Arial"/>
                <a:cs typeface="Arial"/>
              </a:rPr>
              <a:t>time,</a:t>
            </a:r>
            <a:r>
              <a:rPr sz="2070" spc="-21" dirty="0">
                <a:latin typeface="Arial"/>
                <a:cs typeface="Arial"/>
              </a:rPr>
              <a:t> </a:t>
            </a:r>
            <a:r>
              <a:rPr sz="2070" spc="-10" dirty="0">
                <a:latin typeface="Arial"/>
                <a:cs typeface="Arial"/>
              </a:rPr>
              <a:t>not</a:t>
            </a:r>
            <a:r>
              <a:rPr sz="2070" spc="-26" dirty="0">
                <a:latin typeface="Arial"/>
                <a:cs typeface="Arial"/>
              </a:rPr>
              <a:t> </a:t>
            </a:r>
            <a:r>
              <a:rPr sz="2070" spc="-10" dirty="0">
                <a:latin typeface="Arial"/>
                <a:cs typeface="Arial"/>
              </a:rPr>
              <a:t>continually</a:t>
            </a:r>
            <a:r>
              <a:rPr sz="2070" spc="-26" dirty="0">
                <a:latin typeface="Arial"/>
                <a:cs typeface="Arial"/>
              </a:rPr>
              <a:t> </a:t>
            </a:r>
            <a:r>
              <a:rPr sz="2070" spc="-10" dirty="0">
                <a:latin typeface="Arial"/>
                <a:cs typeface="Arial"/>
              </a:rPr>
              <a:t>over</a:t>
            </a:r>
            <a:r>
              <a:rPr sz="2070" spc="-26" dirty="0">
                <a:latin typeface="Arial"/>
                <a:cs typeface="Arial"/>
              </a:rPr>
              <a:t> </a:t>
            </a:r>
            <a:r>
              <a:rPr sz="2070" spc="-10" dirty="0">
                <a:latin typeface="Arial"/>
                <a:cs typeface="Arial"/>
              </a:rPr>
              <a:t>time.</a:t>
            </a:r>
            <a:r>
              <a:rPr sz="2070" spc="181" dirty="0">
                <a:latin typeface="Arial"/>
                <a:cs typeface="Arial"/>
              </a:rPr>
              <a:t> </a:t>
            </a:r>
            <a:r>
              <a:rPr sz="2070" spc="-16" dirty="0">
                <a:latin typeface="Arial"/>
                <a:cs typeface="Arial"/>
              </a:rPr>
              <a:t>When</a:t>
            </a:r>
            <a:r>
              <a:rPr sz="2070" spc="-26" dirty="0">
                <a:latin typeface="Arial"/>
                <a:cs typeface="Arial"/>
              </a:rPr>
              <a:t> </a:t>
            </a:r>
            <a:r>
              <a:rPr sz="2070" spc="-10" dirty="0">
                <a:latin typeface="Arial"/>
                <a:cs typeface="Arial"/>
              </a:rPr>
              <a:t>certain events</a:t>
            </a:r>
            <a:r>
              <a:rPr sz="2070" spc="36" dirty="0">
                <a:latin typeface="Arial"/>
                <a:cs typeface="Arial"/>
              </a:rPr>
              <a:t> </a:t>
            </a:r>
            <a:r>
              <a:rPr sz="2070" spc="-10" dirty="0">
                <a:latin typeface="Arial"/>
                <a:cs typeface="Arial"/>
              </a:rPr>
              <a:t>take</a:t>
            </a:r>
            <a:r>
              <a:rPr sz="2070" spc="36" dirty="0">
                <a:latin typeface="Arial"/>
                <a:cs typeface="Arial"/>
              </a:rPr>
              <a:t> </a:t>
            </a:r>
            <a:r>
              <a:rPr sz="2070" spc="-10" dirty="0">
                <a:latin typeface="Arial"/>
                <a:cs typeface="Arial"/>
              </a:rPr>
              <a:t>place,</a:t>
            </a:r>
            <a:r>
              <a:rPr sz="2070" spc="47" dirty="0">
                <a:latin typeface="Arial"/>
                <a:cs typeface="Arial"/>
              </a:rPr>
              <a:t> </a:t>
            </a:r>
            <a:r>
              <a:rPr sz="2070" spc="-10" dirty="0">
                <a:latin typeface="Arial"/>
                <a:cs typeface="Arial"/>
              </a:rPr>
              <a:t>certain</a:t>
            </a:r>
            <a:r>
              <a:rPr sz="2070" spc="36" dirty="0">
                <a:latin typeface="Arial"/>
                <a:cs typeface="Arial"/>
              </a:rPr>
              <a:t> </a:t>
            </a:r>
            <a:r>
              <a:rPr sz="2070" spc="-16" dirty="0">
                <a:latin typeface="Arial"/>
                <a:cs typeface="Arial"/>
              </a:rPr>
              <a:t>model</a:t>
            </a:r>
            <a:r>
              <a:rPr sz="2070" spc="36" dirty="0">
                <a:latin typeface="Arial"/>
                <a:cs typeface="Arial"/>
              </a:rPr>
              <a:t> </a:t>
            </a:r>
            <a:r>
              <a:rPr sz="2070" spc="-16" dirty="0">
                <a:latin typeface="Arial"/>
                <a:cs typeface="Arial"/>
              </a:rPr>
              <a:t>components</a:t>
            </a:r>
            <a:r>
              <a:rPr sz="2070" spc="36" dirty="0">
                <a:latin typeface="Arial"/>
                <a:cs typeface="Arial"/>
              </a:rPr>
              <a:t> </a:t>
            </a:r>
            <a:r>
              <a:rPr sz="2070" spc="-16" dirty="0">
                <a:latin typeface="Arial"/>
                <a:cs typeface="Arial"/>
              </a:rPr>
              <a:t>change</a:t>
            </a:r>
            <a:r>
              <a:rPr sz="2070" spc="36" dirty="0">
                <a:latin typeface="Arial"/>
                <a:cs typeface="Arial"/>
              </a:rPr>
              <a:t> </a:t>
            </a:r>
            <a:r>
              <a:rPr sz="2070" spc="-10" dirty="0">
                <a:latin typeface="Arial"/>
                <a:cs typeface="Arial"/>
              </a:rPr>
              <a:t>their</a:t>
            </a:r>
            <a:r>
              <a:rPr sz="2070" spc="36" dirty="0">
                <a:latin typeface="Arial"/>
                <a:cs typeface="Arial"/>
              </a:rPr>
              <a:t> </a:t>
            </a:r>
            <a:r>
              <a:rPr sz="2070" spc="-10" dirty="0">
                <a:latin typeface="Arial"/>
                <a:cs typeface="Arial"/>
              </a:rPr>
              <a:t>state</a:t>
            </a:r>
            <a:r>
              <a:rPr sz="2070" spc="36" dirty="0">
                <a:latin typeface="Arial"/>
                <a:cs typeface="Arial"/>
              </a:rPr>
              <a:t> </a:t>
            </a:r>
            <a:r>
              <a:rPr sz="2070" spc="-16" dirty="0">
                <a:latin typeface="Arial"/>
                <a:cs typeface="Arial"/>
              </a:rPr>
              <a:t>and</a:t>
            </a:r>
            <a:r>
              <a:rPr sz="2070" spc="36" dirty="0">
                <a:latin typeface="Arial"/>
                <a:cs typeface="Arial"/>
              </a:rPr>
              <a:t> </a:t>
            </a:r>
            <a:r>
              <a:rPr sz="2070" spc="-10" dirty="0">
                <a:latin typeface="Arial"/>
                <a:cs typeface="Arial"/>
              </a:rPr>
              <a:t>thus control</a:t>
            </a:r>
            <a:r>
              <a:rPr sz="2070" spc="5" dirty="0">
                <a:latin typeface="Arial"/>
                <a:cs typeface="Arial"/>
              </a:rPr>
              <a:t> </a:t>
            </a:r>
            <a:r>
              <a:rPr sz="2070" spc="-10" dirty="0">
                <a:latin typeface="Arial"/>
                <a:cs typeface="Arial"/>
              </a:rPr>
              <a:t>the</a:t>
            </a:r>
            <a:r>
              <a:rPr sz="2070" spc="5" dirty="0">
                <a:latin typeface="Arial"/>
                <a:cs typeface="Arial"/>
              </a:rPr>
              <a:t> </a:t>
            </a:r>
            <a:r>
              <a:rPr sz="2070" spc="-10" dirty="0">
                <a:latin typeface="Arial"/>
                <a:cs typeface="Arial"/>
              </a:rPr>
              <a:t>simulation.</a:t>
            </a:r>
            <a:r>
              <a:rPr sz="2070" spc="211" dirty="0">
                <a:latin typeface="Arial"/>
                <a:cs typeface="Arial"/>
              </a:rPr>
              <a:t> </a:t>
            </a:r>
            <a:r>
              <a:rPr sz="2070" spc="-10" dirty="0">
                <a:latin typeface="Arial"/>
                <a:cs typeface="Arial"/>
              </a:rPr>
              <a:t>Plant</a:t>
            </a:r>
            <a:r>
              <a:rPr sz="2070" spc="5" dirty="0">
                <a:latin typeface="Arial"/>
                <a:cs typeface="Arial"/>
              </a:rPr>
              <a:t> </a:t>
            </a:r>
            <a:r>
              <a:rPr sz="2070" spc="-10" dirty="0">
                <a:latin typeface="Arial"/>
                <a:cs typeface="Arial"/>
              </a:rPr>
              <a:t>Simulation</a:t>
            </a:r>
            <a:r>
              <a:rPr sz="2070" spc="5" dirty="0">
                <a:latin typeface="Arial"/>
                <a:cs typeface="Arial"/>
              </a:rPr>
              <a:t> </a:t>
            </a:r>
            <a:r>
              <a:rPr sz="2070" spc="-10" dirty="0">
                <a:latin typeface="Arial"/>
                <a:cs typeface="Arial"/>
              </a:rPr>
              <a:t>considers</a:t>
            </a:r>
            <a:r>
              <a:rPr sz="2070" spc="5" dirty="0">
                <a:latin typeface="Arial"/>
                <a:cs typeface="Arial"/>
              </a:rPr>
              <a:t> </a:t>
            </a:r>
            <a:r>
              <a:rPr sz="2070" spc="-10" dirty="0">
                <a:latin typeface="Arial"/>
                <a:cs typeface="Arial"/>
              </a:rPr>
              <a:t>these</a:t>
            </a:r>
            <a:r>
              <a:rPr sz="2070" spc="5" dirty="0">
                <a:latin typeface="Arial"/>
                <a:cs typeface="Arial"/>
              </a:rPr>
              <a:t> </a:t>
            </a:r>
            <a:r>
              <a:rPr sz="2070" spc="-10" dirty="0">
                <a:latin typeface="Arial"/>
                <a:cs typeface="Arial"/>
              </a:rPr>
              <a:t>events</a:t>
            </a:r>
            <a:r>
              <a:rPr sz="2070" spc="5" dirty="0">
                <a:latin typeface="Arial"/>
                <a:cs typeface="Arial"/>
              </a:rPr>
              <a:t> </a:t>
            </a:r>
            <a:r>
              <a:rPr sz="2070" spc="-10" dirty="0">
                <a:latin typeface="Arial"/>
                <a:cs typeface="Arial"/>
              </a:rPr>
              <a:t>in</a:t>
            </a:r>
            <a:r>
              <a:rPr sz="2070" spc="5" dirty="0">
                <a:latin typeface="Arial"/>
                <a:cs typeface="Arial"/>
              </a:rPr>
              <a:t> </a:t>
            </a:r>
            <a:r>
              <a:rPr sz="2070" spc="-16" dirty="0">
                <a:latin typeface="Arial"/>
                <a:cs typeface="Arial"/>
              </a:rPr>
              <a:t>a</a:t>
            </a:r>
            <a:r>
              <a:rPr sz="2070" spc="5" dirty="0">
                <a:latin typeface="Arial"/>
                <a:cs typeface="Arial"/>
              </a:rPr>
              <a:t> </a:t>
            </a:r>
            <a:r>
              <a:rPr sz="2070" spc="-10" dirty="0">
                <a:latin typeface="Arial"/>
                <a:cs typeface="Arial"/>
              </a:rPr>
              <a:t>discrete</a:t>
            </a:r>
            <a:r>
              <a:rPr sz="2070" spc="-16" dirty="0">
                <a:latin typeface="Arial"/>
                <a:cs typeface="Arial"/>
              </a:rPr>
              <a:t> wa</a:t>
            </a:r>
            <a:r>
              <a:rPr sz="2070" spc="-166" dirty="0">
                <a:latin typeface="Arial"/>
                <a:cs typeface="Arial"/>
              </a:rPr>
              <a:t>y</a:t>
            </a:r>
            <a:r>
              <a:rPr sz="2070" spc="-10" dirty="0">
                <a:latin typeface="Arial"/>
                <a:cs typeface="Arial"/>
              </a:rPr>
              <a:t>,</a:t>
            </a:r>
            <a:r>
              <a:rPr sz="2070" spc="103" dirty="0">
                <a:latin typeface="Arial"/>
                <a:cs typeface="Arial"/>
              </a:rPr>
              <a:t> </a:t>
            </a:r>
            <a:r>
              <a:rPr sz="2070" spc="-10" dirty="0">
                <a:latin typeface="Arial"/>
                <a:cs typeface="Arial"/>
              </a:rPr>
              <a:t>step-by-step.</a:t>
            </a:r>
            <a:r>
              <a:rPr sz="2070" dirty="0">
                <a:latin typeface="Arial"/>
                <a:cs typeface="Arial"/>
              </a:rPr>
              <a:t> </a:t>
            </a:r>
            <a:r>
              <a:rPr sz="2070" spc="-129" dirty="0">
                <a:latin typeface="Arial"/>
                <a:cs typeface="Arial"/>
              </a:rPr>
              <a:t> </a:t>
            </a:r>
            <a:r>
              <a:rPr sz="2070" spc="-16" dirty="0">
                <a:latin typeface="Arial"/>
                <a:cs typeface="Arial"/>
              </a:rPr>
              <a:t>The</a:t>
            </a:r>
            <a:r>
              <a:rPr sz="2070" spc="83" dirty="0">
                <a:latin typeface="Arial"/>
                <a:cs typeface="Arial"/>
              </a:rPr>
              <a:t> </a:t>
            </a:r>
            <a:r>
              <a:rPr sz="2070" spc="-16" dirty="0">
                <a:latin typeface="Arial"/>
                <a:cs typeface="Arial"/>
              </a:rPr>
              <a:t>main</a:t>
            </a:r>
            <a:r>
              <a:rPr sz="2070" spc="83" dirty="0">
                <a:latin typeface="Arial"/>
                <a:cs typeface="Arial"/>
              </a:rPr>
              <a:t> </a:t>
            </a:r>
            <a:r>
              <a:rPr sz="2070" spc="-16" dirty="0">
                <a:latin typeface="Arial"/>
                <a:cs typeface="Arial"/>
              </a:rPr>
              <a:t>advantage</a:t>
            </a:r>
            <a:r>
              <a:rPr sz="2070" spc="83" dirty="0">
                <a:latin typeface="Arial"/>
                <a:cs typeface="Arial"/>
              </a:rPr>
              <a:t> </a:t>
            </a:r>
            <a:r>
              <a:rPr sz="2070" spc="-10" dirty="0">
                <a:latin typeface="Arial"/>
                <a:cs typeface="Arial"/>
              </a:rPr>
              <a:t>of</a:t>
            </a:r>
            <a:r>
              <a:rPr sz="2070" spc="83" dirty="0">
                <a:latin typeface="Arial"/>
                <a:cs typeface="Arial"/>
              </a:rPr>
              <a:t> </a:t>
            </a:r>
            <a:r>
              <a:rPr sz="2070" spc="-10" dirty="0">
                <a:latin typeface="Arial"/>
                <a:cs typeface="Arial"/>
              </a:rPr>
              <a:t>this</a:t>
            </a:r>
            <a:r>
              <a:rPr sz="2070" spc="83" dirty="0">
                <a:latin typeface="Arial"/>
                <a:cs typeface="Arial"/>
              </a:rPr>
              <a:t> </a:t>
            </a:r>
            <a:r>
              <a:rPr sz="2070" spc="-16" dirty="0">
                <a:latin typeface="Arial"/>
                <a:cs typeface="Arial"/>
              </a:rPr>
              <a:t>approach</a:t>
            </a:r>
            <a:r>
              <a:rPr sz="2070" spc="83" dirty="0">
                <a:latin typeface="Arial"/>
                <a:cs typeface="Arial"/>
              </a:rPr>
              <a:t> </a:t>
            </a:r>
            <a:r>
              <a:rPr sz="2070" spc="-10" dirty="0">
                <a:latin typeface="Arial"/>
                <a:cs typeface="Arial"/>
              </a:rPr>
              <a:t>is,</a:t>
            </a:r>
            <a:r>
              <a:rPr sz="2070" spc="103" dirty="0">
                <a:latin typeface="Arial"/>
                <a:cs typeface="Arial"/>
              </a:rPr>
              <a:t> </a:t>
            </a:r>
            <a:r>
              <a:rPr sz="2070" spc="-10" dirty="0">
                <a:latin typeface="Arial"/>
                <a:cs typeface="Arial"/>
              </a:rPr>
              <a:t>that</a:t>
            </a:r>
            <a:r>
              <a:rPr sz="2070" spc="83" dirty="0">
                <a:latin typeface="Arial"/>
                <a:cs typeface="Arial"/>
              </a:rPr>
              <a:t> </a:t>
            </a:r>
            <a:r>
              <a:rPr sz="2070" spc="-10" dirty="0">
                <a:latin typeface="Arial"/>
                <a:cs typeface="Arial"/>
              </a:rPr>
              <a:t>Plant Simulation</a:t>
            </a:r>
            <a:r>
              <a:rPr sz="2070" spc="47" dirty="0">
                <a:latin typeface="Arial"/>
                <a:cs typeface="Arial"/>
              </a:rPr>
              <a:t> </a:t>
            </a:r>
            <a:r>
              <a:rPr sz="2070" spc="-10" dirty="0">
                <a:latin typeface="Arial"/>
                <a:cs typeface="Arial"/>
              </a:rPr>
              <a:t>skips</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time</a:t>
            </a:r>
            <a:r>
              <a:rPr sz="2070" spc="47" dirty="0">
                <a:latin typeface="Arial"/>
                <a:cs typeface="Arial"/>
              </a:rPr>
              <a:t> </a:t>
            </a:r>
            <a:r>
              <a:rPr sz="2070" spc="-16" dirty="0">
                <a:latin typeface="Arial"/>
                <a:cs typeface="Arial"/>
              </a:rPr>
              <a:t>between</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events</a:t>
            </a:r>
            <a:endParaRPr sz="2070" dirty="0">
              <a:latin typeface="Arial"/>
              <a:cs typeface="Arial"/>
            </a:endParaRPr>
          </a:p>
          <a:p>
            <a:pPr marL="624303" marR="408097">
              <a:lnSpc>
                <a:spcPts val="2266"/>
              </a:lnSpc>
              <a:spcBef>
                <a:spcPts val="823"/>
              </a:spcBef>
            </a:pPr>
            <a:r>
              <a:rPr sz="2070" spc="-10" dirty="0">
                <a:latin typeface="Arial"/>
                <a:cs typeface="Arial"/>
              </a:rPr>
              <a:t>In</a:t>
            </a:r>
            <a:r>
              <a:rPr sz="2070" spc="47" dirty="0">
                <a:latin typeface="Arial"/>
                <a:cs typeface="Arial"/>
              </a:rPr>
              <a:t> </a:t>
            </a:r>
            <a:r>
              <a:rPr sz="2070" spc="-10" dirty="0">
                <a:latin typeface="Arial"/>
                <a:cs typeface="Arial"/>
              </a:rPr>
              <a:t>addition,</a:t>
            </a:r>
            <a:r>
              <a:rPr sz="2070" spc="62" dirty="0">
                <a:latin typeface="Arial"/>
                <a:cs typeface="Arial"/>
              </a:rPr>
              <a:t> </a:t>
            </a:r>
            <a:r>
              <a:rPr sz="2070" spc="-10" dirty="0">
                <a:latin typeface="Arial"/>
                <a:cs typeface="Arial"/>
              </a:rPr>
              <a:t>Plant</a:t>
            </a:r>
            <a:r>
              <a:rPr sz="2070" spc="47" dirty="0">
                <a:latin typeface="Arial"/>
                <a:cs typeface="Arial"/>
              </a:rPr>
              <a:t> </a:t>
            </a:r>
            <a:r>
              <a:rPr sz="2070" spc="-10" dirty="0">
                <a:latin typeface="Arial"/>
                <a:cs typeface="Arial"/>
              </a:rPr>
              <a:t>Simulation</a:t>
            </a:r>
            <a:r>
              <a:rPr sz="2070" spc="47" dirty="0">
                <a:latin typeface="Arial"/>
                <a:cs typeface="Arial"/>
              </a:rPr>
              <a:t> </a:t>
            </a:r>
            <a:r>
              <a:rPr sz="2070" spc="-10" dirty="0">
                <a:latin typeface="Arial"/>
                <a:cs typeface="Arial"/>
              </a:rPr>
              <a:t>is</a:t>
            </a:r>
            <a:r>
              <a:rPr sz="2070" spc="47" dirty="0">
                <a:latin typeface="Arial"/>
                <a:cs typeface="Arial"/>
              </a:rPr>
              <a:t> </a:t>
            </a:r>
            <a:r>
              <a:rPr sz="2070" spc="-16" dirty="0">
                <a:latin typeface="Arial"/>
                <a:cs typeface="Arial"/>
              </a:rPr>
              <a:t>an</a:t>
            </a:r>
            <a:r>
              <a:rPr sz="2070" spc="47" dirty="0">
                <a:latin typeface="Arial"/>
                <a:cs typeface="Arial"/>
              </a:rPr>
              <a:t> </a:t>
            </a:r>
            <a:r>
              <a:rPr sz="2070" spc="-10" dirty="0">
                <a:latin typeface="Arial"/>
                <a:cs typeface="Arial"/>
              </a:rPr>
              <a:t>object-oriented</a:t>
            </a:r>
            <a:r>
              <a:rPr sz="2070" spc="47" dirty="0">
                <a:latin typeface="Arial"/>
                <a:cs typeface="Arial"/>
              </a:rPr>
              <a:t> </a:t>
            </a:r>
            <a:r>
              <a:rPr sz="2070" spc="-10" dirty="0">
                <a:latin typeface="Arial"/>
                <a:cs typeface="Arial"/>
              </a:rPr>
              <a:t>application,</a:t>
            </a:r>
            <a:r>
              <a:rPr sz="2070" spc="62" dirty="0">
                <a:latin typeface="Arial"/>
                <a:cs typeface="Arial"/>
              </a:rPr>
              <a:t> </a:t>
            </a:r>
            <a:r>
              <a:rPr sz="2070" spc="-10" dirty="0">
                <a:latin typeface="Arial"/>
                <a:cs typeface="Arial"/>
              </a:rPr>
              <a:t>that</a:t>
            </a:r>
            <a:r>
              <a:rPr sz="2070" spc="47" dirty="0">
                <a:latin typeface="Arial"/>
                <a:cs typeface="Arial"/>
              </a:rPr>
              <a:t> </a:t>
            </a:r>
            <a:r>
              <a:rPr sz="2070" spc="-10" dirty="0">
                <a:latin typeface="Arial"/>
                <a:cs typeface="Arial"/>
              </a:rPr>
              <a:t>allows child</a:t>
            </a:r>
            <a:r>
              <a:rPr sz="2070" spc="31" dirty="0">
                <a:latin typeface="Arial"/>
                <a:cs typeface="Arial"/>
              </a:rPr>
              <a:t> </a:t>
            </a:r>
            <a:r>
              <a:rPr sz="2070" spc="-10" dirty="0">
                <a:latin typeface="Arial"/>
                <a:cs typeface="Arial"/>
              </a:rPr>
              <a:t>objects</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inherit</a:t>
            </a:r>
            <a:r>
              <a:rPr sz="2070" spc="31" dirty="0">
                <a:latin typeface="Arial"/>
                <a:cs typeface="Arial"/>
              </a:rPr>
              <a:t> </a:t>
            </a:r>
            <a:r>
              <a:rPr sz="2070" spc="-10" dirty="0">
                <a:latin typeface="Arial"/>
                <a:cs typeface="Arial"/>
              </a:rPr>
              <a:t>properties</a:t>
            </a:r>
            <a:r>
              <a:rPr sz="2070" spc="31" dirty="0">
                <a:latin typeface="Arial"/>
                <a:cs typeface="Arial"/>
              </a:rPr>
              <a:t> </a:t>
            </a:r>
            <a:r>
              <a:rPr sz="2070" spc="-10" dirty="0">
                <a:latin typeface="Arial"/>
                <a:cs typeface="Arial"/>
              </a:rPr>
              <a:t>from</a:t>
            </a:r>
            <a:r>
              <a:rPr sz="2070" spc="31" dirty="0">
                <a:latin typeface="Arial"/>
                <a:cs typeface="Arial"/>
              </a:rPr>
              <a:t> </a:t>
            </a:r>
            <a:r>
              <a:rPr sz="2070" spc="-16" dirty="0">
                <a:latin typeface="Arial"/>
                <a:cs typeface="Arial"/>
              </a:rPr>
              <a:t>a</a:t>
            </a:r>
            <a:r>
              <a:rPr sz="2070" spc="31" dirty="0">
                <a:latin typeface="Arial"/>
                <a:cs typeface="Arial"/>
              </a:rPr>
              <a:t> </a:t>
            </a:r>
            <a:r>
              <a:rPr sz="2070" spc="-10" dirty="0">
                <a:latin typeface="Arial"/>
                <a:cs typeface="Arial"/>
              </a:rPr>
              <a:t>parent</a:t>
            </a:r>
            <a:r>
              <a:rPr sz="2070" spc="31" dirty="0">
                <a:latin typeface="Arial"/>
                <a:cs typeface="Arial"/>
              </a:rPr>
              <a:t> </a:t>
            </a:r>
            <a:r>
              <a:rPr sz="2070" spc="-10" dirty="0">
                <a:latin typeface="Arial"/>
                <a:cs typeface="Arial"/>
              </a:rPr>
              <a:t>object.</a:t>
            </a:r>
            <a:endParaRPr sz="2070" dirty="0">
              <a:latin typeface="Arial"/>
              <a:cs typeface="Arial"/>
            </a:endParaRPr>
          </a:p>
        </p:txBody>
      </p:sp>
      <p:sp>
        <p:nvSpPr>
          <p:cNvPr id="3" name="Titel 2"/>
          <p:cNvSpPr>
            <a:spLocks noGrp="1"/>
          </p:cNvSpPr>
          <p:nvPr>
            <p:ph type="title"/>
          </p:nvPr>
        </p:nvSpPr>
        <p:spPr/>
        <p:txBody>
          <a:bodyPr/>
          <a:lstStyle/>
          <a:p>
            <a:r>
              <a:rPr lang="de-DE" smtClean="0"/>
              <a:t>Discrete-Event Simulation</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9" y="1782690"/>
            <a:ext cx="6828723" cy="5102935"/>
          </a:xfrm>
          <a:prstGeom prst="rect">
            <a:avLst/>
          </a:prstGeom>
        </p:spPr>
        <p:txBody>
          <a:bodyPr vert="horz" wrap="square" lIns="0" tIns="0" rIns="0" bIns="0" rtlCol="0">
            <a:spAutoFit/>
          </a:bodyPr>
          <a:lstStyle/>
          <a:p>
            <a:pPr marL="13143"/>
            <a:r>
              <a:rPr sz="2070" b="1" spc="-171" dirty="0">
                <a:solidFill>
                  <a:srgbClr val="0066FF"/>
                </a:solidFill>
                <a:latin typeface="Arial"/>
                <a:cs typeface="Arial"/>
              </a:rPr>
              <a:t>T</a:t>
            </a:r>
            <a:r>
              <a:rPr sz="2070" b="1" spc="-16" dirty="0">
                <a:solidFill>
                  <a:srgbClr val="0066FF"/>
                </a:solidFill>
                <a:latin typeface="Arial"/>
                <a:cs typeface="Arial"/>
              </a:rPr>
              <a:t>o</a:t>
            </a:r>
            <a:r>
              <a:rPr sz="2070" b="1" spc="88" dirty="0">
                <a:solidFill>
                  <a:srgbClr val="0066FF"/>
                </a:solidFill>
                <a:latin typeface="Arial"/>
                <a:cs typeface="Arial"/>
              </a:rPr>
              <a:t> </a:t>
            </a:r>
            <a:r>
              <a:rPr sz="2070" b="1" spc="-16" dirty="0">
                <a:solidFill>
                  <a:srgbClr val="0066FF"/>
                </a:solidFill>
                <a:latin typeface="Arial"/>
                <a:cs typeface="Arial"/>
              </a:rPr>
              <a:t>plan</a:t>
            </a:r>
            <a:r>
              <a:rPr sz="2070" b="1" spc="88" dirty="0">
                <a:solidFill>
                  <a:srgbClr val="0066FF"/>
                </a:solidFill>
                <a:latin typeface="Arial"/>
                <a:cs typeface="Arial"/>
              </a:rPr>
              <a:t> </a:t>
            </a:r>
            <a:r>
              <a:rPr sz="2070" b="1" spc="-16" dirty="0">
                <a:solidFill>
                  <a:srgbClr val="0066FF"/>
                </a:solidFill>
                <a:latin typeface="Arial"/>
                <a:cs typeface="Arial"/>
              </a:rPr>
              <a:t>a</a:t>
            </a:r>
            <a:r>
              <a:rPr sz="2070" b="1" spc="88" dirty="0">
                <a:solidFill>
                  <a:srgbClr val="0066FF"/>
                </a:solidFill>
                <a:latin typeface="Arial"/>
                <a:cs typeface="Arial"/>
              </a:rPr>
              <a:t> </a:t>
            </a:r>
            <a:r>
              <a:rPr sz="2070" b="1" spc="-16" dirty="0">
                <a:solidFill>
                  <a:srgbClr val="0066FF"/>
                </a:solidFill>
                <a:latin typeface="Arial"/>
                <a:cs typeface="Arial"/>
              </a:rPr>
              <a:t>new</a:t>
            </a:r>
            <a:r>
              <a:rPr sz="2070" b="1" spc="88" dirty="0">
                <a:solidFill>
                  <a:srgbClr val="0066FF"/>
                </a:solidFill>
                <a:latin typeface="Arial"/>
                <a:cs typeface="Arial"/>
              </a:rPr>
              <a:t> </a:t>
            </a:r>
            <a:r>
              <a:rPr sz="2070" b="1" spc="-10" dirty="0">
                <a:solidFill>
                  <a:srgbClr val="0066FF"/>
                </a:solidFill>
                <a:latin typeface="Arial"/>
                <a:cs typeface="Arial"/>
              </a:rPr>
              <a:t>facility:</a:t>
            </a:r>
            <a:endParaRPr sz="2070" dirty="0">
              <a:latin typeface="Arial"/>
              <a:cs typeface="Arial"/>
            </a:endParaRPr>
          </a:p>
          <a:p>
            <a:pPr indent="-523758">
              <a:spcBef>
                <a:spcPts val="812"/>
              </a:spcBef>
              <a:spcAft>
                <a:spcPts val="621"/>
              </a:spcAft>
              <a:buFont typeface="Arial"/>
              <a:buChar char="•"/>
              <a:tabLst>
                <a:tab pos="536901" algn="l"/>
              </a:tabLst>
            </a:pPr>
            <a:r>
              <a:rPr sz="2070" spc="-16" dirty="0">
                <a:latin typeface="Arial"/>
                <a:cs typeface="Arial"/>
              </a:rPr>
              <a:t>Determine</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optimize</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times</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throughput</a:t>
            </a:r>
            <a:endParaRPr sz="2173" dirty="0"/>
          </a:p>
          <a:p>
            <a:pPr indent="-523758">
              <a:spcAft>
                <a:spcPts val="621"/>
              </a:spcAft>
              <a:buFont typeface="Arial"/>
              <a:buChar char="•"/>
              <a:tabLst>
                <a:tab pos="536901" algn="l"/>
              </a:tabLst>
            </a:pPr>
            <a:r>
              <a:rPr sz="2070" spc="-16" dirty="0">
                <a:latin typeface="Arial"/>
                <a:cs typeface="Arial"/>
              </a:rPr>
              <a:t>Determine</a:t>
            </a:r>
            <a:r>
              <a:rPr sz="2070" spc="72" dirty="0">
                <a:latin typeface="Arial"/>
                <a:cs typeface="Arial"/>
              </a:rPr>
              <a:t> </a:t>
            </a:r>
            <a:r>
              <a:rPr sz="2070" spc="-10" dirty="0">
                <a:latin typeface="Arial"/>
                <a:cs typeface="Arial"/>
              </a:rPr>
              <a:t>the</a:t>
            </a:r>
            <a:r>
              <a:rPr sz="2070" spc="78" dirty="0">
                <a:latin typeface="Arial"/>
                <a:cs typeface="Arial"/>
              </a:rPr>
              <a:t> </a:t>
            </a:r>
            <a:r>
              <a:rPr sz="2070" spc="-10" dirty="0">
                <a:latin typeface="Arial"/>
                <a:cs typeface="Arial"/>
              </a:rPr>
              <a:t>dimensioning</a:t>
            </a:r>
            <a:endParaRPr sz="2173" dirty="0"/>
          </a:p>
          <a:p>
            <a:pPr indent="-523758">
              <a:spcAft>
                <a:spcPts val="621"/>
              </a:spcAft>
              <a:buFont typeface="Arial"/>
              <a:buChar char="•"/>
              <a:tabLst>
                <a:tab pos="536901" algn="l"/>
              </a:tabLst>
            </a:pPr>
            <a:r>
              <a:rPr sz="2070" spc="-16" dirty="0">
                <a:latin typeface="Arial"/>
                <a:cs typeface="Arial"/>
              </a:rPr>
              <a:t>Determine</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limits</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performance</a:t>
            </a:r>
            <a:endParaRPr sz="2173" dirty="0"/>
          </a:p>
          <a:p>
            <a:pPr indent="-523758">
              <a:spcAft>
                <a:spcPts val="621"/>
              </a:spcAft>
              <a:buFont typeface="Arial"/>
              <a:buChar char="•"/>
              <a:tabLst>
                <a:tab pos="536901" algn="l"/>
              </a:tabLst>
            </a:pPr>
            <a:r>
              <a:rPr sz="2070" spc="-10" dirty="0">
                <a:latin typeface="Arial"/>
                <a:cs typeface="Arial"/>
              </a:rPr>
              <a:t>Investigate</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influence</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failures</a:t>
            </a:r>
            <a:endParaRPr sz="2173" dirty="0"/>
          </a:p>
          <a:p>
            <a:pPr indent="-523758">
              <a:spcAft>
                <a:spcPts val="621"/>
              </a:spcAft>
              <a:buFont typeface="Arial"/>
              <a:buChar char="•"/>
              <a:tabLst>
                <a:tab pos="536901" algn="l"/>
              </a:tabLst>
            </a:pPr>
            <a:r>
              <a:rPr sz="2070" spc="-16" dirty="0">
                <a:latin typeface="Arial"/>
                <a:cs typeface="Arial"/>
              </a:rPr>
              <a:t>Determine</a:t>
            </a:r>
            <a:r>
              <a:rPr sz="2070" spc="62" dirty="0">
                <a:latin typeface="Arial"/>
                <a:cs typeface="Arial"/>
              </a:rPr>
              <a:t> </a:t>
            </a:r>
            <a:r>
              <a:rPr sz="2070" spc="-16" dirty="0">
                <a:latin typeface="Arial"/>
                <a:cs typeface="Arial"/>
              </a:rPr>
              <a:t>manpower</a:t>
            </a:r>
            <a:r>
              <a:rPr sz="2070" spc="62" dirty="0">
                <a:latin typeface="Arial"/>
                <a:cs typeface="Arial"/>
              </a:rPr>
              <a:t> </a:t>
            </a:r>
            <a:r>
              <a:rPr sz="2070" spc="-10" dirty="0">
                <a:latin typeface="Arial"/>
                <a:cs typeface="Arial"/>
              </a:rPr>
              <a:t>requirements</a:t>
            </a:r>
            <a:endParaRPr sz="2173" dirty="0"/>
          </a:p>
          <a:p>
            <a:pPr indent="-523758">
              <a:spcAft>
                <a:spcPts val="621"/>
              </a:spcAft>
              <a:buFont typeface="Arial"/>
              <a:buChar char="•"/>
              <a:tabLst>
                <a:tab pos="536901" algn="l"/>
              </a:tabLst>
            </a:pPr>
            <a:r>
              <a:rPr sz="2070" spc="-16" dirty="0">
                <a:latin typeface="Arial"/>
                <a:cs typeface="Arial"/>
              </a:rPr>
              <a:t>Gain</a:t>
            </a:r>
            <a:r>
              <a:rPr sz="2070" spc="41" dirty="0">
                <a:latin typeface="Arial"/>
                <a:cs typeface="Arial"/>
              </a:rPr>
              <a:t> </a:t>
            </a:r>
            <a:r>
              <a:rPr sz="2070" spc="-16" dirty="0">
                <a:latin typeface="Arial"/>
                <a:cs typeface="Arial"/>
              </a:rPr>
              <a:t>knowledge</a:t>
            </a:r>
            <a:r>
              <a:rPr sz="2070" spc="41" dirty="0">
                <a:latin typeface="Arial"/>
                <a:cs typeface="Arial"/>
              </a:rPr>
              <a:t> </a:t>
            </a:r>
            <a:r>
              <a:rPr sz="2070" spc="-10" dirty="0">
                <a:latin typeface="Arial"/>
                <a:cs typeface="Arial"/>
              </a:rPr>
              <a:t>about</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behavior</a:t>
            </a:r>
            <a:r>
              <a:rPr sz="2070" spc="41" dirty="0">
                <a:latin typeface="Arial"/>
                <a:cs typeface="Arial"/>
              </a:rPr>
              <a:t> </a:t>
            </a:r>
            <a:r>
              <a:rPr sz="2070" spc="-10" dirty="0">
                <a:latin typeface="Arial"/>
                <a:cs typeface="Arial"/>
              </a:rPr>
              <a:t>of</a:t>
            </a:r>
            <a:r>
              <a:rPr sz="2070" spc="41" dirty="0">
                <a:latin typeface="Arial"/>
                <a:cs typeface="Arial"/>
              </a:rPr>
              <a:t> </a:t>
            </a:r>
            <a:r>
              <a:rPr sz="2070" spc="-10" dirty="0">
                <a:latin typeface="Arial"/>
                <a:cs typeface="Arial"/>
              </a:rPr>
              <a:t>the</a:t>
            </a:r>
            <a:r>
              <a:rPr sz="2070" spc="41" dirty="0">
                <a:latin typeface="Arial"/>
                <a:cs typeface="Arial"/>
              </a:rPr>
              <a:t> </a:t>
            </a:r>
            <a:r>
              <a:rPr sz="2070" spc="-10" dirty="0">
                <a:latin typeface="Arial"/>
                <a:cs typeface="Arial"/>
              </a:rPr>
              <a:t>facilit</a:t>
            </a:r>
            <a:r>
              <a:rPr sz="2070" spc="-166" dirty="0">
                <a:latin typeface="Arial"/>
                <a:cs typeface="Arial"/>
              </a:rPr>
              <a:t>y</a:t>
            </a:r>
            <a:endParaRPr sz="2173" dirty="0"/>
          </a:p>
          <a:p>
            <a:pPr indent="-523758">
              <a:spcAft>
                <a:spcPts val="621"/>
              </a:spcAft>
              <a:buFont typeface="Arial"/>
              <a:buChar char="•"/>
              <a:tabLst>
                <a:tab pos="536901" algn="l"/>
              </a:tabLst>
            </a:pPr>
            <a:r>
              <a:rPr sz="2070" spc="-16" dirty="0">
                <a:latin typeface="Arial"/>
                <a:cs typeface="Arial"/>
              </a:rPr>
              <a:t>Determine</a:t>
            </a:r>
            <a:r>
              <a:rPr sz="2070" spc="62" dirty="0">
                <a:latin typeface="Arial"/>
                <a:cs typeface="Arial"/>
              </a:rPr>
              <a:t> </a:t>
            </a:r>
            <a:r>
              <a:rPr sz="2070" spc="-10" dirty="0">
                <a:latin typeface="Arial"/>
                <a:cs typeface="Arial"/>
              </a:rPr>
              <a:t>suitable</a:t>
            </a:r>
            <a:r>
              <a:rPr sz="2070" spc="62" dirty="0">
                <a:latin typeface="Arial"/>
                <a:cs typeface="Arial"/>
              </a:rPr>
              <a:t> </a:t>
            </a:r>
            <a:r>
              <a:rPr sz="2070" spc="-10" dirty="0">
                <a:latin typeface="Arial"/>
                <a:cs typeface="Arial"/>
              </a:rPr>
              <a:t>control</a:t>
            </a:r>
            <a:r>
              <a:rPr sz="2070" spc="62" dirty="0">
                <a:latin typeface="Arial"/>
                <a:cs typeface="Arial"/>
              </a:rPr>
              <a:t> </a:t>
            </a:r>
            <a:r>
              <a:rPr sz="2070" spc="-10" dirty="0">
                <a:latin typeface="Arial"/>
                <a:cs typeface="Arial"/>
              </a:rPr>
              <a:t>strategies</a:t>
            </a:r>
            <a:endParaRPr sz="2173" dirty="0"/>
          </a:p>
          <a:p>
            <a:pPr indent="-523758">
              <a:spcAft>
                <a:spcPts val="621"/>
              </a:spcAft>
              <a:buFont typeface="Arial"/>
              <a:buChar char="•"/>
              <a:tabLst>
                <a:tab pos="536901" algn="l"/>
              </a:tabLst>
            </a:pPr>
            <a:r>
              <a:rPr sz="2070" spc="-10" dirty="0">
                <a:latin typeface="Arial"/>
                <a:cs typeface="Arial"/>
              </a:rPr>
              <a:t>Evaluate</a:t>
            </a:r>
            <a:r>
              <a:rPr sz="2070" spc="72" dirty="0">
                <a:latin typeface="Arial"/>
                <a:cs typeface="Arial"/>
              </a:rPr>
              <a:t> </a:t>
            </a:r>
            <a:r>
              <a:rPr sz="2070" spc="-10" dirty="0">
                <a:latin typeface="Arial"/>
                <a:cs typeface="Arial"/>
              </a:rPr>
              <a:t>di</a:t>
            </a:r>
            <a:r>
              <a:rPr sz="2070" spc="-47" dirty="0">
                <a:latin typeface="Arial"/>
                <a:cs typeface="Arial"/>
              </a:rPr>
              <a:t>f</a:t>
            </a:r>
            <a:r>
              <a:rPr sz="2070" spc="-10" dirty="0">
                <a:latin typeface="Arial"/>
                <a:cs typeface="Arial"/>
              </a:rPr>
              <a:t>ferent</a:t>
            </a:r>
            <a:r>
              <a:rPr sz="2070" spc="72" dirty="0">
                <a:latin typeface="Arial"/>
                <a:cs typeface="Arial"/>
              </a:rPr>
              <a:t> </a:t>
            </a:r>
            <a:r>
              <a:rPr sz="2070" spc="-10" dirty="0">
                <a:latin typeface="Arial"/>
                <a:cs typeface="Arial"/>
              </a:rPr>
              <a:t>alternatives</a:t>
            </a:r>
            <a:endParaRPr lang="en-US" sz="2070" spc="-10" dirty="0">
              <a:latin typeface="Arial"/>
              <a:cs typeface="Arial"/>
            </a:endParaRPr>
          </a:p>
          <a:p>
            <a:pPr marL="13143"/>
            <a:r>
              <a:rPr lang="en-US" sz="2070" b="1" spc="-171" dirty="0">
                <a:solidFill>
                  <a:srgbClr val="0066FF"/>
                </a:solidFill>
                <a:cs typeface="Arial"/>
              </a:rPr>
              <a:t>T</a:t>
            </a:r>
            <a:r>
              <a:rPr lang="en-US" sz="2070" b="1" spc="-16" dirty="0">
                <a:solidFill>
                  <a:srgbClr val="0066FF"/>
                </a:solidFill>
                <a:cs typeface="Arial"/>
              </a:rPr>
              <a:t>o</a:t>
            </a:r>
            <a:r>
              <a:rPr lang="en-US" sz="2070" b="1" spc="72" dirty="0">
                <a:solidFill>
                  <a:srgbClr val="0066FF"/>
                </a:solidFill>
                <a:cs typeface="Arial"/>
              </a:rPr>
              <a:t> </a:t>
            </a:r>
            <a:r>
              <a:rPr lang="en-US" sz="2070" b="1" spc="-16" dirty="0">
                <a:solidFill>
                  <a:srgbClr val="0066FF"/>
                </a:solidFill>
                <a:cs typeface="Arial"/>
              </a:rPr>
              <a:t>optimize</a:t>
            </a:r>
            <a:r>
              <a:rPr lang="en-US" sz="2070" b="1" spc="72" dirty="0">
                <a:solidFill>
                  <a:srgbClr val="0066FF"/>
                </a:solidFill>
                <a:cs typeface="Arial"/>
              </a:rPr>
              <a:t> </a:t>
            </a:r>
            <a:r>
              <a:rPr lang="en-US" sz="2070" b="1" spc="-16" dirty="0">
                <a:solidFill>
                  <a:srgbClr val="0066FF"/>
                </a:solidFill>
                <a:cs typeface="Arial"/>
              </a:rPr>
              <a:t>an</a:t>
            </a:r>
            <a:r>
              <a:rPr lang="en-US" sz="2070" b="1" spc="72" dirty="0">
                <a:solidFill>
                  <a:srgbClr val="0066FF"/>
                </a:solidFill>
                <a:cs typeface="Arial"/>
              </a:rPr>
              <a:t> </a:t>
            </a:r>
            <a:r>
              <a:rPr lang="en-US" sz="2070" b="1" spc="-10" dirty="0">
                <a:solidFill>
                  <a:srgbClr val="0066FF"/>
                </a:solidFill>
                <a:cs typeface="Arial"/>
              </a:rPr>
              <a:t>existing</a:t>
            </a:r>
            <a:r>
              <a:rPr lang="en-US" sz="2070" b="1" spc="72" dirty="0">
                <a:solidFill>
                  <a:srgbClr val="0066FF"/>
                </a:solidFill>
                <a:cs typeface="Arial"/>
              </a:rPr>
              <a:t> </a:t>
            </a:r>
            <a:r>
              <a:rPr lang="en-US" sz="2070" b="1" spc="-10" dirty="0">
                <a:solidFill>
                  <a:srgbClr val="0066FF"/>
                </a:solidFill>
                <a:cs typeface="Arial"/>
              </a:rPr>
              <a:t>facility:</a:t>
            </a:r>
            <a:endParaRPr lang="en-US" sz="2070" dirty="0">
              <a:cs typeface="Arial"/>
            </a:endParaRPr>
          </a:p>
          <a:p>
            <a:pPr indent="-523758">
              <a:spcBef>
                <a:spcPts val="683"/>
              </a:spcBef>
              <a:spcAft>
                <a:spcPts val="621"/>
              </a:spcAft>
              <a:buFont typeface="Arial"/>
              <a:buChar char="•"/>
              <a:tabLst>
                <a:tab pos="536901" algn="l"/>
              </a:tabLst>
            </a:pPr>
            <a:r>
              <a:rPr lang="en-US" sz="2070" spc="-16" dirty="0">
                <a:latin typeface="Arial"/>
                <a:cs typeface="Arial"/>
              </a:rPr>
              <a:t>Optimize control strategies</a:t>
            </a:r>
          </a:p>
          <a:p>
            <a:pPr indent="-523758">
              <a:spcAft>
                <a:spcPts val="621"/>
              </a:spcAft>
              <a:buFont typeface="Arial"/>
              <a:buChar char="•"/>
              <a:tabLst>
                <a:tab pos="536901" algn="l"/>
              </a:tabLst>
            </a:pPr>
            <a:r>
              <a:rPr lang="en-US" sz="2070" spc="-16" dirty="0">
                <a:latin typeface="Arial"/>
                <a:cs typeface="Arial"/>
              </a:rPr>
              <a:t>Optimize the sequence of orders</a:t>
            </a:r>
          </a:p>
          <a:p>
            <a:pPr indent="-523758">
              <a:spcAft>
                <a:spcPts val="621"/>
              </a:spcAft>
              <a:buFont typeface="Arial"/>
              <a:buChar char="•"/>
              <a:tabLst>
                <a:tab pos="536901" algn="l"/>
              </a:tabLst>
            </a:pPr>
            <a:r>
              <a:rPr lang="en-US" sz="2070" spc="-16" dirty="0">
                <a:latin typeface="Arial"/>
                <a:cs typeface="Arial"/>
              </a:rPr>
              <a:t>Test the daily proceedings</a:t>
            </a:r>
          </a:p>
        </p:txBody>
      </p:sp>
      <p:sp>
        <p:nvSpPr>
          <p:cNvPr id="3" name="Titel 2"/>
          <p:cNvSpPr>
            <a:spLocks noGrp="1"/>
          </p:cNvSpPr>
          <p:nvPr>
            <p:ph type="title"/>
          </p:nvPr>
        </p:nvSpPr>
        <p:spPr/>
        <p:txBody>
          <a:bodyPr/>
          <a:lstStyle/>
          <a:p>
            <a:r>
              <a:rPr lang="de-DE" smtClean="0"/>
              <a:t>Simulation Uses</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Preparation</a:t>
            </a:r>
            <a:endParaRPr lang="en-US" dirty="0"/>
          </a:p>
        </p:txBody>
      </p:sp>
      <p:sp>
        <p:nvSpPr>
          <p:cNvPr id="3" name="Inhaltsplatzhalter 2"/>
          <p:cNvSpPr>
            <a:spLocks noGrp="1"/>
          </p:cNvSpPr>
          <p:nvPr>
            <p:ph idx="1"/>
          </p:nvPr>
        </p:nvSpPr>
        <p:spPr>
          <a:xfrm>
            <a:off x="550069" y="1606493"/>
            <a:ext cx="9397035" cy="5404309"/>
          </a:xfrm>
        </p:spPr>
        <p:txBody>
          <a:bodyPr/>
          <a:lstStyle/>
          <a:p>
            <a:pPr marL="295723" indent="-295723">
              <a:buFont typeface="Arial" panose="020B0604020202020204" pitchFamily="34" charset="0"/>
              <a:buChar char="•"/>
            </a:pPr>
            <a:r>
              <a:rPr lang="en-US" sz="2000" dirty="0" smtClean="0"/>
              <a:t>Required: A working installation of Plant Simulation, with a Student license, on your computer.</a:t>
            </a:r>
          </a:p>
          <a:p>
            <a:pPr marL="502721" lvl="1" indent="-295723">
              <a:buFont typeface="Arial" panose="020B0604020202020204" pitchFamily="34" charset="0"/>
              <a:buChar char="•"/>
            </a:pPr>
            <a:r>
              <a:rPr lang="en-US" sz="2000" dirty="0" smtClean="0"/>
              <a:t>The current version of the free Student edition is 13.0.2</a:t>
            </a:r>
          </a:p>
          <a:p>
            <a:pPr marL="502721" lvl="1" indent="-295723">
              <a:buFont typeface="Arial" panose="020B0604020202020204" pitchFamily="34" charset="0"/>
              <a:buChar char="•"/>
            </a:pPr>
            <a:r>
              <a:rPr lang="en-US" sz="2000" dirty="0" smtClean="0">
                <a:hlinkClick r:id="rId2"/>
              </a:rPr>
              <a:t>A download link to the free Student edition was provided through your university</a:t>
            </a:r>
            <a:r>
              <a:rPr lang="en-US" sz="2000" dirty="0" smtClean="0"/>
              <a:t>.</a:t>
            </a:r>
          </a:p>
          <a:p>
            <a:pPr marL="502721" lvl="1" indent="-295723">
              <a:buFont typeface="Arial" panose="020B0604020202020204" pitchFamily="34" charset="0"/>
              <a:buChar char="•"/>
            </a:pPr>
            <a:r>
              <a:rPr lang="en-US" sz="2000" dirty="0" smtClean="0"/>
              <a:t>Plant </a:t>
            </a:r>
            <a:r>
              <a:rPr lang="en-US" sz="2000" dirty="0"/>
              <a:t>Simulation </a:t>
            </a:r>
            <a:r>
              <a:rPr lang="en-US" sz="2000" dirty="0" smtClean="0"/>
              <a:t>13.0.2 is </a:t>
            </a:r>
            <a:r>
              <a:rPr lang="en-US" sz="2000" dirty="0"/>
              <a:t>supported on the following 64 bit Operating Systems</a:t>
            </a:r>
            <a:r>
              <a:rPr lang="en-US" sz="2000" dirty="0" smtClean="0"/>
              <a:t>:</a:t>
            </a:r>
          </a:p>
          <a:p>
            <a:pPr marL="709718" lvl="2" indent="-295723">
              <a:buFont typeface="Arial" panose="020B0604020202020204" pitchFamily="34" charset="0"/>
              <a:buChar char="•"/>
            </a:pPr>
            <a:r>
              <a:rPr lang="en-US" dirty="0"/>
              <a:t>Windows Vista®</a:t>
            </a:r>
          </a:p>
          <a:p>
            <a:pPr marL="709718" lvl="2" indent="-295723">
              <a:buFont typeface="Arial" panose="020B0604020202020204" pitchFamily="34" charset="0"/>
              <a:buChar char="•"/>
            </a:pPr>
            <a:r>
              <a:rPr lang="en-US" dirty="0"/>
              <a:t>Windows 7®</a:t>
            </a:r>
          </a:p>
          <a:p>
            <a:pPr marL="709718" lvl="2" indent="-295723">
              <a:buFont typeface="Arial" panose="020B0604020202020204" pitchFamily="34" charset="0"/>
              <a:buChar char="•"/>
            </a:pPr>
            <a:r>
              <a:rPr lang="en-US" dirty="0"/>
              <a:t>Windows 8®</a:t>
            </a:r>
          </a:p>
          <a:p>
            <a:pPr marL="709718" lvl="2" indent="-295723">
              <a:buFont typeface="Arial" panose="020B0604020202020204" pitchFamily="34" charset="0"/>
              <a:buChar char="•"/>
            </a:pPr>
            <a:r>
              <a:rPr lang="en-US" dirty="0"/>
              <a:t>Windows 8.1®</a:t>
            </a:r>
          </a:p>
          <a:p>
            <a:pPr marL="709718" lvl="2" indent="-295723">
              <a:buFont typeface="Arial" panose="020B0604020202020204" pitchFamily="34" charset="0"/>
              <a:buChar char="•"/>
            </a:pPr>
            <a:r>
              <a:rPr lang="en-US" dirty="0"/>
              <a:t>Windows 10®</a:t>
            </a:r>
          </a:p>
          <a:p>
            <a:pPr marL="502721" lvl="1" indent="-295723">
              <a:buFont typeface="Arial" panose="020B0604020202020204" pitchFamily="34" charset="0"/>
              <a:buChar char="•"/>
            </a:pPr>
            <a:r>
              <a:rPr lang="en-US" sz="2000" dirty="0" smtClean="0"/>
              <a:t>Installation and software support is provided by your university.</a:t>
            </a:r>
          </a:p>
          <a:p>
            <a:endParaRPr lang="en-US" sz="2000" dirty="0" smtClean="0"/>
          </a:p>
          <a:p>
            <a:pPr marL="624566"/>
            <a:r>
              <a:rPr lang="en-US" sz="2400" b="1" kern="1200" spc="-16" dirty="0">
                <a:solidFill>
                  <a:srgbClr val="0066FF"/>
                </a:solidFill>
                <a:latin typeface="Arial"/>
                <a:cs typeface="Arial"/>
              </a:rPr>
              <a:t>Note</a:t>
            </a:r>
          </a:p>
          <a:p>
            <a:pPr marL="624303" marR="6572">
              <a:lnSpc>
                <a:spcPts val="2266"/>
              </a:lnSpc>
              <a:spcBef>
                <a:spcPts val="864"/>
              </a:spcBef>
            </a:pPr>
            <a:r>
              <a:rPr lang="en-US" sz="2000" dirty="0" smtClean="0"/>
              <a:t>The free Student </a:t>
            </a:r>
            <a:r>
              <a:rPr lang="en-US" sz="2000" dirty="0"/>
              <a:t>addition is limited to 80 simulation objects. This limitation will be considered in developing our models.</a:t>
            </a:r>
          </a:p>
          <a:p>
            <a:pPr marL="624303" marR="6572">
              <a:lnSpc>
                <a:spcPts val="2266"/>
              </a:lnSpc>
              <a:spcBef>
                <a:spcPts val="864"/>
              </a:spcBef>
            </a:pPr>
            <a:endParaRPr lang="en-US" sz="2000" dirty="0"/>
          </a:p>
          <a:p>
            <a:r>
              <a:rPr lang="en-US" sz="2000" dirty="0" smtClean="0"/>
              <a:t> </a:t>
            </a:r>
            <a:endParaRPr lang="en-US" sz="2000" dirty="0"/>
          </a:p>
        </p:txBody>
      </p:sp>
    </p:spTree>
    <p:extLst>
      <p:ext uri="{BB962C8B-B14F-4D97-AF65-F5344CB8AC3E}">
        <p14:creationId xmlns:p14="http://schemas.microsoft.com/office/powerpoint/2010/main" val="1387030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519740"/>
            <a:ext cx="7142198" cy="4722318"/>
          </a:xfrm>
          <a:prstGeom prst="rect">
            <a:avLst/>
          </a:prstGeom>
        </p:spPr>
        <p:txBody>
          <a:bodyPr vert="horz" wrap="square" lIns="0" tIns="0" rIns="0" bIns="0" rtlCol="0">
            <a:spAutoFit/>
          </a:bodyPr>
          <a:lstStyle/>
          <a:p>
            <a:pPr marL="13143"/>
            <a:r>
              <a:rPr lang="en-US" sz="2070" b="1" spc="-16" dirty="0">
                <a:solidFill>
                  <a:srgbClr val="0066FF"/>
                </a:solidFill>
                <a:cs typeface="Arial"/>
              </a:rPr>
              <a:t>Simulation</a:t>
            </a:r>
            <a:r>
              <a:rPr lang="en-US" sz="2070" b="1" spc="98" dirty="0">
                <a:solidFill>
                  <a:srgbClr val="0066FF"/>
                </a:solidFill>
                <a:cs typeface="Arial"/>
              </a:rPr>
              <a:t> </a:t>
            </a:r>
            <a:r>
              <a:rPr lang="en-US" sz="2070" b="1" spc="-16" dirty="0">
                <a:solidFill>
                  <a:srgbClr val="0066FF"/>
                </a:solidFill>
                <a:cs typeface="Arial"/>
              </a:rPr>
              <a:t>can:</a:t>
            </a:r>
            <a:endParaRPr lang="en-US" sz="2070" dirty="0">
              <a:cs typeface="Arial"/>
            </a:endParaRPr>
          </a:p>
          <a:p>
            <a:pPr marL="13143">
              <a:spcBef>
                <a:spcPts val="683"/>
              </a:spcBef>
            </a:pPr>
            <a:r>
              <a:rPr lang="en-US" sz="2070" spc="-10" dirty="0">
                <a:cs typeface="Arial"/>
              </a:rPr>
              <a:t>Increase</a:t>
            </a:r>
            <a:r>
              <a:rPr lang="en-US" sz="2070" spc="62" dirty="0">
                <a:cs typeface="Arial"/>
              </a:rPr>
              <a:t> </a:t>
            </a:r>
            <a:r>
              <a:rPr lang="en-US" sz="2070" spc="-10" dirty="0">
                <a:cs typeface="Arial"/>
              </a:rPr>
              <a:t>the</a:t>
            </a:r>
            <a:r>
              <a:rPr lang="en-US" sz="2070" spc="62" dirty="0">
                <a:cs typeface="Arial"/>
              </a:rPr>
              <a:t> </a:t>
            </a:r>
            <a:r>
              <a:rPr lang="en-US" sz="2070" spc="-10" dirty="0">
                <a:cs typeface="Arial"/>
              </a:rPr>
              <a:t>profitability</a:t>
            </a:r>
            <a:r>
              <a:rPr lang="en-US" sz="2070" spc="62" dirty="0">
                <a:cs typeface="Arial"/>
              </a:rPr>
              <a:t> </a:t>
            </a:r>
            <a:r>
              <a:rPr lang="en-US" sz="2070" spc="-10" dirty="0">
                <a:cs typeface="Arial"/>
              </a:rPr>
              <a:t>of</a:t>
            </a:r>
            <a:r>
              <a:rPr lang="en-US" sz="2070" spc="62" dirty="0">
                <a:cs typeface="Arial"/>
              </a:rPr>
              <a:t> </a:t>
            </a:r>
            <a:r>
              <a:rPr lang="en-US" sz="2070" spc="-10" dirty="0">
                <a:cs typeface="Arial"/>
              </a:rPr>
              <a:t>the</a:t>
            </a:r>
            <a:r>
              <a:rPr lang="en-US" sz="2070" spc="62" dirty="0">
                <a:cs typeface="Arial"/>
              </a:rPr>
              <a:t> </a:t>
            </a:r>
            <a:r>
              <a:rPr lang="en-US" sz="2070" spc="-10" dirty="0">
                <a:cs typeface="Arial"/>
              </a:rPr>
              <a:t>facility:</a:t>
            </a:r>
            <a:endParaRPr lang="en-US" sz="2070" dirty="0">
              <a:cs typeface="Arial"/>
            </a:endParaRPr>
          </a:p>
          <a:p>
            <a:pPr marL="536901" indent="-523758">
              <a:spcBef>
                <a:spcPts val="475"/>
              </a:spcBef>
              <a:buFont typeface="Arial"/>
              <a:buChar char="•"/>
              <a:tabLst>
                <a:tab pos="536901" algn="l"/>
              </a:tabLst>
            </a:pPr>
            <a:r>
              <a:rPr lang="en-US" sz="2070" spc="-10" dirty="0">
                <a:cs typeface="Arial"/>
              </a:rPr>
              <a:t>Increase</a:t>
            </a:r>
            <a:endParaRPr lang="en-US" sz="2070" dirty="0">
              <a:cs typeface="Arial"/>
            </a:endParaRPr>
          </a:p>
          <a:p>
            <a:pPr marL="1060659" lvl="1" indent="-523758">
              <a:spcBef>
                <a:spcPts val="475"/>
              </a:spcBef>
              <a:spcAft>
                <a:spcPts val="1242"/>
              </a:spcAft>
              <a:buFont typeface="Arial"/>
              <a:buChar char="o"/>
              <a:tabLst>
                <a:tab pos="1061316" algn="l"/>
              </a:tabLst>
            </a:pPr>
            <a:r>
              <a:rPr lang="en-US" sz="2070" spc="-16" dirty="0">
                <a:cs typeface="Arial"/>
              </a:rPr>
              <a:t>Throughput</a:t>
            </a:r>
            <a:endParaRPr lang="en-US" sz="1966" dirty="0"/>
          </a:p>
          <a:p>
            <a:pPr marL="1060659" lvl="1" indent="-523758">
              <a:spcAft>
                <a:spcPts val="1242"/>
              </a:spcAft>
              <a:buFont typeface="Arial"/>
              <a:buChar char="o"/>
              <a:tabLst>
                <a:tab pos="1061316" algn="l"/>
              </a:tabLst>
            </a:pPr>
            <a:r>
              <a:rPr lang="en-US" sz="2070" spc="-16" dirty="0">
                <a:cs typeface="Arial"/>
              </a:rPr>
              <a:t>Resource</a:t>
            </a:r>
            <a:r>
              <a:rPr lang="en-US" sz="2070" spc="88" dirty="0">
                <a:cs typeface="Arial"/>
              </a:rPr>
              <a:t> </a:t>
            </a:r>
            <a:r>
              <a:rPr lang="en-US" sz="2070" spc="-10" dirty="0">
                <a:cs typeface="Arial"/>
              </a:rPr>
              <a:t>utilization</a:t>
            </a:r>
          </a:p>
          <a:p>
            <a:pPr marL="1060659" lvl="1" indent="-523758">
              <a:spcAft>
                <a:spcPts val="1242"/>
              </a:spcAft>
              <a:buFont typeface="Arial"/>
              <a:buChar char="o"/>
              <a:tabLst>
                <a:tab pos="1061316" algn="l"/>
              </a:tabLst>
            </a:pPr>
            <a:r>
              <a:rPr lang="en-US" sz="2070" spc="-10" dirty="0">
                <a:cs typeface="Arial"/>
              </a:rPr>
              <a:t>Utilization</a:t>
            </a:r>
            <a:r>
              <a:rPr lang="en-US" sz="2070" spc="83" dirty="0">
                <a:cs typeface="Arial"/>
              </a:rPr>
              <a:t> </a:t>
            </a:r>
            <a:r>
              <a:rPr lang="en-US" sz="2070" spc="-10" dirty="0">
                <a:cs typeface="Arial"/>
              </a:rPr>
              <a:t>of</a:t>
            </a:r>
            <a:r>
              <a:rPr lang="en-US" sz="2070" spc="83" dirty="0">
                <a:cs typeface="Arial"/>
              </a:rPr>
              <a:t> </a:t>
            </a:r>
            <a:r>
              <a:rPr lang="en-US" sz="2070" spc="-10" dirty="0">
                <a:cs typeface="Arial"/>
              </a:rPr>
              <a:t>the</a:t>
            </a:r>
            <a:r>
              <a:rPr lang="en-US" sz="2070" spc="83" dirty="0">
                <a:cs typeface="Arial"/>
              </a:rPr>
              <a:t> </a:t>
            </a:r>
            <a:r>
              <a:rPr lang="en-US" sz="2070" spc="-10" dirty="0">
                <a:cs typeface="Arial"/>
              </a:rPr>
              <a:t>facility</a:t>
            </a:r>
            <a:endParaRPr lang="en-US" sz="2070" dirty="0">
              <a:cs typeface="Arial"/>
            </a:endParaRPr>
          </a:p>
          <a:p>
            <a:pPr marL="536901" indent="-523758">
              <a:buFont typeface="Arial"/>
              <a:buChar char="•"/>
              <a:tabLst>
                <a:tab pos="536901" algn="l"/>
              </a:tabLst>
            </a:pPr>
            <a:r>
              <a:rPr sz="2070" spc="-16" dirty="0">
                <a:latin typeface="Arial"/>
                <a:cs typeface="Arial"/>
              </a:rPr>
              <a:t>Determine</a:t>
            </a:r>
            <a:endParaRPr sz="2070" dirty="0">
              <a:latin typeface="Arial"/>
              <a:cs typeface="Arial"/>
            </a:endParaRPr>
          </a:p>
          <a:p>
            <a:pPr marL="1016958" lvl="1" indent="-481371">
              <a:spcBef>
                <a:spcPts val="580"/>
              </a:spcBef>
              <a:spcAft>
                <a:spcPts val="1242"/>
              </a:spcAft>
              <a:buFont typeface="Arial"/>
              <a:buChar char="o"/>
              <a:tabLst>
                <a:tab pos="1016958" algn="l"/>
              </a:tabLst>
            </a:pPr>
            <a:r>
              <a:rPr sz="2070" spc="-10" dirty="0">
                <a:latin typeface="Arial"/>
                <a:cs typeface="Arial"/>
              </a:rPr>
              <a:t>Optimal</a:t>
            </a:r>
            <a:r>
              <a:rPr sz="2070" spc="88" dirty="0">
                <a:latin typeface="Arial"/>
                <a:cs typeface="Arial"/>
              </a:rPr>
              <a:t> </a:t>
            </a:r>
            <a:r>
              <a:rPr sz="2070" spc="-16" dirty="0">
                <a:latin typeface="Arial"/>
                <a:cs typeface="Arial"/>
              </a:rPr>
              <a:t>bu</a:t>
            </a:r>
            <a:r>
              <a:rPr sz="2070" spc="-47" dirty="0">
                <a:latin typeface="Arial"/>
                <a:cs typeface="Arial"/>
              </a:rPr>
              <a:t>f</a:t>
            </a:r>
            <a:r>
              <a:rPr sz="2070" spc="-10" dirty="0">
                <a:latin typeface="Arial"/>
                <a:cs typeface="Arial"/>
              </a:rPr>
              <a:t>fer</a:t>
            </a:r>
            <a:r>
              <a:rPr sz="2070" spc="88" dirty="0">
                <a:latin typeface="Arial"/>
                <a:cs typeface="Arial"/>
              </a:rPr>
              <a:t> </a:t>
            </a:r>
            <a:r>
              <a:rPr sz="2070" spc="-10" dirty="0">
                <a:latin typeface="Arial"/>
                <a:cs typeface="Arial"/>
              </a:rPr>
              <a:t>sizes</a:t>
            </a:r>
            <a:endParaRPr sz="2070" dirty="0">
              <a:latin typeface="Arial"/>
              <a:cs typeface="Arial"/>
            </a:endParaRPr>
          </a:p>
          <a:p>
            <a:pPr marL="1016958" marR="2081230" lvl="1" indent="-481371">
              <a:spcAft>
                <a:spcPts val="1242"/>
              </a:spcAft>
              <a:buFont typeface="Arial"/>
              <a:buChar char="o"/>
              <a:tabLst>
                <a:tab pos="1016958" algn="l"/>
              </a:tabLst>
            </a:pPr>
            <a:r>
              <a:rPr sz="2070" spc="-16" dirty="0">
                <a:latin typeface="Arial"/>
                <a:cs typeface="Arial"/>
              </a:rPr>
              <a:t>Number</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transporters</a:t>
            </a:r>
            <a:r>
              <a:rPr sz="2070" spc="62" dirty="0">
                <a:latin typeface="Arial"/>
                <a:cs typeface="Arial"/>
              </a:rPr>
              <a:t> </a:t>
            </a:r>
            <a:r>
              <a:rPr sz="2070" spc="-16" dirty="0">
                <a:latin typeface="Arial"/>
                <a:cs typeface="Arial"/>
              </a:rPr>
              <a:t>and</a:t>
            </a:r>
            <a:r>
              <a:rPr sz="2070" spc="62" dirty="0">
                <a:latin typeface="Arial"/>
                <a:cs typeface="Arial"/>
              </a:rPr>
              <a:t> </a:t>
            </a:r>
            <a:r>
              <a:rPr sz="2070" spc="-16" dirty="0">
                <a:latin typeface="Arial"/>
                <a:cs typeface="Arial"/>
              </a:rPr>
              <a:t>AGVs</a:t>
            </a:r>
            <a:endParaRPr lang="de-DE" sz="2070" spc="-16" dirty="0">
              <a:latin typeface="Arial"/>
              <a:cs typeface="Arial"/>
            </a:endParaRPr>
          </a:p>
          <a:p>
            <a:pPr marL="1016958" marR="2081230" lvl="1" indent="-481371">
              <a:spcAft>
                <a:spcPts val="1242"/>
              </a:spcAft>
              <a:buFont typeface="Arial"/>
              <a:buChar char="o"/>
              <a:tabLst>
                <a:tab pos="1016958" algn="l"/>
              </a:tabLst>
            </a:pPr>
            <a:r>
              <a:rPr sz="2070" spc="-16" dirty="0">
                <a:latin typeface="Arial"/>
                <a:cs typeface="Arial"/>
              </a:rPr>
              <a:t>Number</a:t>
            </a:r>
            <a:r>
              <a:rPr sz="2070" spc="62" dirty="0">
                <a:latin typeface="Arial"/>
                <a:cs typeface="Arial"/>
              </a:rPr>
              <a:t> </a:t>
            </a:r>
            <a:r>
              <a:rPr sz="2070" spc="-10" dirty="0">
                <a:latin typeface="Arial"/>
                <a:cs typeface="Arial"/>
              </a:rPr>
              <a:t>of</a:t>
            </a:r>
            <a:r>
              <a:rPr sz="2070" spc="62" dirty="0">
                <a:latin typeface="Arial"/>
                <a:cs typeface="Arial"/>
              </a:rPr>
              <a:t> </a:t>
            </a:r>
            <a:r>
              <a:rPr sz="2070" spc="-10" dirty="0">
                <a:latin typeface="Arial"/>
                <a:cs typeface="Arial"/>
              </a:rPr>
              <a:t>the</a:t>
            </a:r>
            <a:r>
              <a:rPr sz="2070" spc="62" dirty="0">
                <a:latin typeface="Arial"/>
                <a:cs typeface="Arial"/>
              </a:rPr>
              <a:t> </a:t>
            </a:r>
            <a:r>
              <a:rPr sz="2070" spc="-10" dirty="0">
                <a:latin typeface="Arial"/>
                <a:cs typeface="Arial"/>
              </a:rPr>
              <a:t>workpiece</a:t>
            </a:r>
            <a:r>
              <a:rPr sz="2070" spc="62" dirty="0">
                <a:latin typeface="Arial"/>
                <a:cs typeface="Arial"/>
              </a:rPr>
              <a:t> </a:t>
            </a:r>
            <a:r>
              <a:rPr sz="2070" spc="-10" dirty="0">
                <a:latin typeface="Arial"/>
                <a:cs typeface="Arial"/>
              </a:rPr>
              <a:t>carriers</a:t>
            </a:r>
            <a:endParaRPr sz="2173" dirty="0"/>
          </a:p>
          <a:p>
            <a:pPr marL="1016958" lvl="1" indent="-479728">
              <a:spcAft>
                <a:spcPts val="1242"/>
              </a:spcAft>
              <a:buFont typeface="Arial"/>
              <a:buChar char="o"/>
              <a:tabLst>
                <a:tab pos="1016958" algn="l"/>
              </a:tabLst>
            </a:pPr>
            <a:r>
              <a:rPr sz="2070" spc="-10" dirty="0">
                <a:latin typeface="Arial"/>
                <a:cs typeface="Arial"/>
              </a:rPr>
              <a:t>Production</a:t>
            </a:r>
            <a:r>
              <a:rPr sz="2070" spc="57" dirty="0">
                <a:latin typeface="Arial"/>
                <a:cs typeface="Arial"/>
              </a:rPr>
              <a:t> </a:t>
            </a:r>
            <a:r>
              <a:rPr sz="2070" spc="-10" dirty="0">
                <a:latin typeface="Arial"/>
                <a:cs typeface="Arial"/>
              </a:rPr>
              <a:t>schedules</a:t>
            </a:r>
            <a:r>
              <a:rPr sz="2070" spc="57" dirty="0">
                <a:latin typeface="Arial"/>
                <a:cs typeface="Arial"/>
              </a:rPr>
              <a:t> </a:t>
            </a:r>
            <a:r>
              <a:rPr sz="2070" spc="-16" dirty="0">
                <a:latin typeface="Arial"/>
                <a:cs typeface="Arial"/>
              </a:rPr>
              <a:t>and</a:t>
            </a:r>
            <a:r>
              <a:rPr sz="2070" spc="57" dirty="0">
                <a:latin typeface="Arial"/>
                <a:cs typeface="Arial"/>
              </a:rPr>
              <a:t> </a:t>
            </a:r>
            <a:r>
              <a:rPr sz="2070" spc="-16" dirty="0">
                <a:latin typeface="Arial"/>
                <a:cs typeface="Arial"/>
              </a:rPr>
              <a:t>sequences</a:t>
            </a:r>
            <a:endParaRPr sz="2173" dirty="0"/>
          </a:p>
        </p:txBody>
      </p:sp>
      <p:sp>
        <p:nvSpPr>
          <p:cNvPr id="3" name="Titel 2"/>
          <p:cNvSpPr>
            <a:spLocks noGrp="1"/>
          </p:cNvSpPr>
          <p:nvPr>
            <p:ph type="title"/>
          </p:nvPr>
        </p:nvSpPr>
        <p:spPr/>
        <p:txBody>
          <a:bodyPr/>
          <a:lstStyle/>
          <a:p>
            <a:r>
              <a:rPr lang="de-DE" smtClean="0"/>
              <a:t>Simulation Uses</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318" y="1744020"/>
            <a:ext cx="8430264" cy="5070924"/>
          </a:xfrm>
          <a:prstGeom prst="rect">
            <a:avLst/>
          </a:prstGeom>
        </p:spPr>
        <p:txBody>
          <a:bodyPr vert="horz" wrap="square" lIns="0" tIns="0" rIns="0" bIns="0" rtlCol="0">
            <a:spAutoFit/>
          </a:bodyPr>
          <a:lstStyle/>
          <a:p>
            <a:pPr marL="536901" indent="-523758">
              <a:buFont typeface="Arial"/>
              <a:buChar char="•"/>
              <a:tabLst>
                <a:tab pos="536901" algn="l"/>
              </a:tabLst>
            </a:pPr>
            <a:r>
              <a:rPr lang="en-US" sz="2070" spc="-16" dirty="0">
                <a:cs typeface="Arial"/>
              </a:rPr>
              <a:t>Decrease</a:t>
            </a:r>
            <a:endParaRPr lang="en-US" sz="2070" dirty="0">
              <a:cs typeface="Arial"/>
            </a:endParaRPr>
          </a:p>
          <a:p>
            <a:pPr marL="1016958" lvl="1" indent="-479728">
              <a:spcBef>
                <a:spcPts val="580"/>
              </a:spcBef>
              <a:spcAft>
                <a:spcPts val="1242"/>
              </a:spcAft>
              <a:buFont typeface="Arial"/>
              <a:buChar char="o"/>
              <a:tabLst>
                <a:tab pos="1115532" algn="l"/>
              </a:tabLst>
            </a:pPr>
            <a:r>
              <a:rPr lang="en-US" sz="2070" spc="-16" dirty="0">
                <a:cs typeface="Arial"/>
              </a:rPr>
              <a:t>Throughput</a:t>
            </a:r>
            <a:r>
              <a:rPr lang="en-US" sz="2070" spc="93" dirty="0">
                <a:cs typeface="Arial"/>
              </a:rPr>
              <a:t> </a:t>
            </a:r>
            <a:r>
              <a:rPr lang="en-US" sz="2070" spc="-10" dirty="0">
                <a:cs typeface="Arial"/>
              </a:rPr>
              <a:t>times</a:t>
            </a:r>
            <a:endParaRPr lang="en-US" sz="2173" dirty="0"/>
          </a:p>
          <a:p>
            <a:pPr marL="1016958" lvl="1" indent="-479728">
              <a:spcAft>
                <a:spcPts val="1242"/>
              </a:spcAft>
              <a:buFont typeface="Arial"/>
              <a:buChar char="o"/>
              <a:tabLst>
                <a:tab pos="1115532" algn="l"/>
              </a:tabLst>
            </a:pPr>
            <a:r>
              <a:rPr lang="en-US" sz="2070" spc="-16" dirty="0">
                <a:cs typeface="Arial"/>
              </a:rPr>
              <a:t>Required</a:t>
            </a:r>
            <a:r>
              <a:rPr lang="en-US" sz="2070" spc="88" dirty="0">
                <a:cs typeface="Arial"/>
              </a:rPr>
              <a:t> </a:t>
            </a:r>
            <a:r>
              <a:rPr lang="en-US" sz="2070" spc="-10" dirty="0">
                <a:cs typeface="Arial"/>
              </a:rPr>
              <a:t>resources</a:t>
            </a:r>
            <a:endParaRPr lang="en-US" sz="2173" dirty="0"/>
          </a:p>
          <a:p>
            <a:pPr marL="1016958" lvl="1" indent="-479728">
              <a:spcAft>
                <a:spcPts val="1242"/>
              </a:spcAft>
              <a:buFont typeface="Arial"/>
              <a:buChar char="o"/>
              <a:tabLst>
                <a:tab pos="1115532" algn="l"/>
              </a:tabLst>
            </a:pPr>
            <a:r>
              <a:rPr lang="en-US" sz="2070" spc="-10" dirty="0">
                <a:cs typeface="Arial"/>
              </a:rPr>
              <a:t>Storage</a:t>
            </a:r>
            <a:r>
              <a:rPr lang="en-US" sz="2070" spc="83" dirty="0">
                <a:cs typeface="Arial"/>
              </a:rPr>
              <a:t> </a:t>
            </a:r>
            <a:r>
              <a:rPr lang="en-US" sz="2070" spc="-10" dirty="0">
                <a:cs typeface="Arial"/>
              </a:rPr>
              <a:t>requirements</a:t>
            </a:r>
            <a:endParaRPr lang="en-US" sz="2173" dirty="0"/>
          </a:p>
          <a:p>
            <a:pPr marL="536901" indent="-523758">
              <a:buFont typeface="Arial"/>
              <a:buChar char="•"/>
              <a:tabLst>
                <a:tab pos="536901" algn="l"/>
              </a:tabLst>
            </a:pPr>
            <a:r>
              <a:rPr lang="en-US" sz="2070" spc="-10" dirty="0">
                <a:cs typeface="Arial"/>
              </a:rPr>
              <a:t>Other</a:t>
            </a:r>
            <a:endParaRPr lang="en-US" sz="2070" dirty="0">
              <a:cs typeface="Arial"/>
            </a:endParaRPr>
          </a:p>
          <a:p>
            <a:pPr marL="1016958" lvl="1" indent="-479728">
              <a:spcBef>
                <a:spcPts val="580"/>
              </a:spcBef>
              <a:buFont typeface="Arial"/>
              <a:buChar char="o"/>
              <a:tabLst>
                <a:tab pos="1061316" algn="l"/>
              </a:tabLst>
            </a:pPr>
            <a:r>
              <a:rPr lang="en-US" sz="2070" spc="-171" dirty="0">
                <a:cs typeface="Arial"/>
              </a:rPr>
              <a:t>V</a:t>
            </a:r>
            <a:r>
              <a:rPr lang="en-US" sz="2070" spc="-10" dirty="0">
                <a:cs typeface="Arial"/>
              </a:rPr>
              <a:t>alidate</a:t>
            </a:r>
            <a:r>
              <a:rPr lang="en-US" sz="2070" spc="31" dirty="0">
                <a:cs typeface="Arial"/>
              </a:rPr>
              <a:t> </a:t>
            </a:r>
            <a:r>
              <a:rPr lang="en-US" sz="2070" spc="-10" dirty="0">
                <a:cs typeface="Arial"/>
              </a:rPr>
              <a:t>the</a:t>
            </a:r>
            <a:r>
              <a:rPr lang="en-US" sz="2070" spc="31" dirty="0">
                <a:cs typeface="Arial"/>
              </a:rPr>
              <a:t> </a:t>
            </a:r>
            <a:r>
              <a:rPr lang="en-US" sz="2070" spc="-10" dirty="0">
                <a:cs typeface="Arial"/>
              </a:rPr>
              <a:t>process</a:t>
            </a:r>
            <a:r>
              <a:rPr lang="en-US" sz="2070" spc="31" dirty="0">
                <a:cs typeface="Arial"/>
              </a:rPr>
              <a:t> </a:t>
            </a:r>
            <a:r>
              <a:rPr lang="en-US" sz="2070" spc="-10" dirty="0">
                <a:cs typeface="Arial"/>
              </a:rPr>
              <a:t>design</a:t>
            </a:r>
            <a:r>
              <a:rPr lang="en-US" sz="2070" spc="31" dirty="0">
                <a:cs typeface="Arial"/>
              </a:rPr>
              <a:t> </a:t>
            </a:r>
            <a:r>
              <a:rPr lang="en-US" sz="2070" spc="-10" dirty="0">
                <a:cs typeface="Arial"/>
              </a:rPr>
              <a:t>in</a:t>
            </a:r>
            <a:r>
              <a:rPr lang="en-US" sz="2070" spc="31" dirty="0">
                <a:cs typeface="Arial"/>
              </a:rPr>
              <a:t> </a:t>
            </a:r>
            <a:r>
              <a:rPr lang="en-US" sz="2070" spc="-10" dirty="0">
                <a:cs typeface="Arial"/>
              </a:rPr>
              <a:t>the</a:t>
            </a:r>
            <a:r>
              <a:rPr lang="en-US" sz="2070" spc="31" dirty="0">
                <a:cs typeface="Arial"/>
              </a:rPr>
              <a:t> </a:t>
            </a:r>
            <a:r>
              <a:rPr lang="en-US" sz="2070" spc="-10" dirty="0">
                <a:cs typeface="Arial"/>
              </a:rPr>
              <a:t>planning</a:t>
            </a:r>
            <a:r>
              <a:rPr lang="en-US" sz="2070" spc="31" dirty="0">
                <a:cs typeface="Arial"/>
              </a:rPr>
              <a:t> </a:t>
            </a:r>
            <a:r>
              <a:rPr lang="en-US" sz="2070" spc="-10" dirty="0">
                <a:cs typeface="Arial"/>
              </a:rPr>
              <a:t>process</a:t>
            </a:r>
          </a:p>
          <a:p>
            <a:pPr marL="1016958" lvl="1" indent="-479728">
              <a:spcBef>
                <a:spcPts val="580"/>
              </a:spcBef>
              <a:buFont typeface="Arial"/>
              <a:buChar char="o"/>
              <a:tabLst>
                <a:tab pos="1061316" algn="l"/>
              </a:tabLst>
            </a:pPr>
            <a:r>
              <a:rPr sz="2070" spc="-10" dirty="0">
                <a:latin typeface="Arial"/>
                <a:cs typeface="Arial"/>
              </a:rPr>
              <a:t>Identify</a:t>
            </a:r>
            <a:r>
              <a:rPr sz="2070" spc="88" dirty="0">
                <a:latin typeface="Arial"/>
                <a:cs typeface="Arial"/>
              </a:rPr>
              <a:t> </a:t>
            </a:r>
            <a:r>
              <a:rPr sz="2070" spc="-10" dirty="0">
                <a:latin typeface="Arial"/>
                <a:cs typeface="Arial"/>
              </a:rPr>
              <a:t>bottlenecks</a:t>
            </a:r>
            <a:endParaRPr lang="de-DE" sz="2070" spc="-10" dirty="0">
              <a:latin typeface="Arial"/>
              <a:cs typeface="Arial"/>
            </a:endParaRPr>
          </a:p>
          <a:p>
            <a:pPr marL="1016958" lvl="1" indent="-479728">
              <a:spcBef>
                <a:spcPts val="580"/>
              </a:spcBef>
              <a:buFont typeface="Arial"/>
              <a:buChar char="o"/>
              <a:tabLst>
                <a:tab pos="1061316" algn="l"/>
              </a:tabLst>
            </a:pPr>
            <a:r>
              <a:rPr sz="2070" spc="-16" dirty="0">
                <a:latin typeface="Arial"/>
                <a:cs typeface="Arial"/>
              </a:rPr>
              <a:t>Reduce</a:t>
            </a:r>
            <a:r>
              <a:rPr sz="2070" spc="67" dirty="0">
                <a:latin typeface="Arial"/>
                <a:cs typeface="Arial"/>
              </a:rPr>
              <a:t> </a:t>
            </a:r>
            <a:r>
              <a:rPr sz="2070" spc="-16" dirty="0">
                <a:latin typeface="Arial"/>
                <a:cs typeface="Arial"/>
              </a:rPr>
              <a:t>WIP</a:t>
            </a:r>
            <a:r>
              <a:rPr sz="2070" spc="67" dirty="0">
                <a:latin typeface="Arial"/>
                <a:cs typeface="Arial"/>
              </a:rPr>
              <a:t> </a:t>
            </a:r>
            <a:r>
              <a:rPr sz="2070" spc="-10" dirty="0">
                <a:latin typeface="Arial"/>
                <a:cs typeface="Arial"/>
              </a:rPr>
              <a:t>(work-in-progress)</a:t>
            </a:r>
            <a:endParaRPr lang="de-DE" sz="2070" spc="-10" dirty="0">
              <a:latin typeface="Arial"/>
              <a:cs typeface="Arial"/>
            </a:endParaRPr>
          </a:p>
          <a:p>
            <a:pPr marL="1016958" lvl="1" indent="-479728">
              <a:spcBef>
                <a:spcPts val="580"/>
              </a:spcBef>
              <a:buFont typeface="Arial"/>
              <a:buChar char="o"/>
              <a:tabLst>
                <a:tab pos="1061316" algn="l"/>
              </a:tabLst>
            </a:pPr>
            <a:r>
              <a:rPr sz="2070" spc="-10" dirty="0">
                <a:latin typeface="Arial"/>
                <a:cs typeface="Arial"/>
              </a:rPr>
              <a:t>Evaluate</a:t>
            </a:r>
            <a:r>
              <a:rPr sz="2070" spc="5" dirty="0">
                <a:latin typeface="Arial"/>
                <a:cs typeface="Arial"/>
              </a:rPr>
              <a:t> </a:t>
            </a:r>
            <a:r>
              <a:rPr lang="en-US" sz="2070" spc="-10" dirty="0">
                <a:cs typeface="Arial"/>
              </a:rPr>
              <a:t>capital</a:t>
            </a:r>
            <a:r>
              <a:rPr lang="en-US" sz="2070" spc="5" dirty="0">
                <a:cs typeface="Arial"/>
              </a:rPr>
              <a:t> </a:t>
            </a:r>
            <a:r>
              <a:rPr lang="en-US" sz="2070" spc="-10" dirty="0">
                <a:cs typeface="Arial"/>
              </a:rPr>
              <a:t>investments</a:t>
            </a:r>
            <a:r>
              <a:rPr lang="en-US" sz="2070" spc="5" dirty="0">
                <a:cs typeface="Arial"/>
              </a:rPr>
              <a:t> </a:t>
            </a:r>
            <a:r>
              <a:rPr sz="2070" spc="-10" dirty="0">
                <a:latin typeface="Arial"/>
                <a:cs typeface="Arial"/>
              </a:rPr>
              <a:t>or</a:t>
            </a:r>
            <a:r>
              <a:rPr sz="2070" spc="5" dirty="0">
                <a:latin typeface="Arial"/>
                <a:cs typeface="Arial"/>
              </a:rPr>
              <a:t> </a:t>
            </a:r>
            <a:r>
              <a:rPr sz="2070" spc="-16" dirty="0">
                <a:latin typeface="Arial"/>
                <a:cs typeface="Arial"/>
              </a:rPr>
              <a:t>changes</a:t>
            </a:r>
            <a:r>
              <a:rPr sz="2070" spc="5" dirty="0">
                <a:latin typeface="Arial"/>
                <a:cs typeface="Arial"/>
              </a:rPr>
              <a:t> </a:t>
            </a:r>
            <a:r>
              <a:rPr sz="2070" spc="-10" dirty="0">
                <a:latin typeface="Arial"/>
                <a:cs typeface="Arial"/>
              </a:rPr>
              <a:t>in</a:t>
            </a:r>
            <a:r>
              <a:rPr sz="2070" spc="5" dirty="0">
                <a:latin typeface="Arial"/>
                <a:cs typeface="Arial"/>
              </a:rPr>
              <a:t> </a:t>
            </a:r>
            <a:r>
              <a:rPr sz="2070" spc="-10" dirty="0">
                <a:latin typeface="Arial"/>
                <a:cs typeface="Arial"/>
              </a:rPr>
              <a:t>processes </a:t>
            </a:r>
            <a:endParaRPr lang="de-DE" sz="2070" spc="-10" dirty="0">
              <a:latin typeface="Arial"/>
              <a:cs typeface="Arial"/>
            </a:endParaRPr>
          </a:p>
          <a:p>
            <a:pPr marL="1016958" lvl="1" indent="-479728">
              <a:spcBef>
                <a:spcPts val="580"/>
              </a:spcBef>
              <a:buFont typeface="Arial"/>
              <a:buChar char="o"/>
              <a:tabLst>
                <a:tab pos="1061316" algn="l"/>
              </a:tabLst>
            </a:pPr>
            <a:r>
              <a:rPr sz="2070" spc="-10" dirty="0">
                <a:latin typeface="Arial"/>
                <a:cs typeface="Arial"/>
              </a:rPr>
              <a:t>Optimize</a:t>
            </a:r>
            <a:r>
              <a:rPr sz="2070" spc="72" dirty="0">
                <a:latin typeface="Arial"/>
                <a:cs typeface="Arial"/>
              </a:rPr>
              <a:t> </a:t>
            </a:r>
            <a:r>
              <a:rPr sz="2070" spc="-10" dirty="0">
                <a:latin typeface="Arial"/>
                <a:cs typeface="Arial"/>
              </a:rPr>
              <a:t>control</a:t>
            </a:r>
            <a:r>
              <a:rPr sz="2070" spc="72" dirty="0">
                <a:latin typeface="Arial"/>
                <a:cs typeface="Arial"/>
              </a:rPr>
              <a:t> </a:t>
            </a:r>
            <a:r>
              <a:rPr sz="2070" spc="-10" dirty="0">
                <a:latin typeface="Arial"/>
                <a:cs typeface="Arial"/>
              </a:rPr>
              <a:t>strategies</a:t>
            </a:r>
            <a:endParaRPr lang="de-DE" sz="2070" spc="-10" dirty="0">
              <a:latin typeface="Arial"/>
              <a:cs typeface="Arial"/>
            </a:endParaRPr>
          </a:p>
          <a:p>
            <a:pPr marL="1016958" lvl="1" indent="-479728">
              <a:spcBef>
                <a:spcPts val="580"/>
              </a:spcBef>
              <a:buFont typeface="Arial"/>
              <a:buChar char="o"/>
              <a:tabLst>
                <a:tab pos="1061316" algn="l"/>
              </a:tabLst>
            </a:pPr>
            <a:r>
              <a:rPr lang="de-DE" sz="2070" spc="-10" dirty="0">
                <a:latin typeface="Arial"/>
                <a:cs typeface="Arial"/>
              </a:rPr>
              <a:t>A</a:t>
            </a:r>
            <a:r>
              <a:rPr sz="2070" spc="-10" dirty="0">
                <a:latin typeface="Arial"/>
                <a:cs typeface="Arial"/>
              </a:rPr>
              <a:t>void</a:t>
            </a:r>
            <a:r>
              <a:rPr sz="2070" spc="83" dirty="0">
                <a:latin typeface="Arial"/>
                <a:cs typeface="Arial"/>
              </a:rPr>
              <a:t> </a:t>
            </a:r>
            <a:r>
              <a:rPr sz="2070" spc="-10" dirty="0">
                <a:latin typeface="Arial"/>
                <a:cs typeface="Arial"/>
              </a:rPr>
              <a:t>planning</a:t>
            </a:r>
            <a:r>
              <a:rPr sz="2070" spc="83" dirty="0">
                <a:latin typeface="Arial"/>
                <a:cs typeface="Arial"/>
              </a:rPr>
              <a:t> </a:t>
            </a:r>
            <a:r>
              <a:rPr sz="2070" spc="-10" dirty="0">
                <a:latin typeface="Arial"/>
                <a:cs typeface="Arial"/>
              </a:rPr>
              <a:t>errors</a:t>
            </a:r>
            <a:endParaRPr lang="de-DE" sz="2070" spc="-10" dirty="0">
              <a:latin typeface="Arial"/>
              <a:cs typeface="Arial"/>
            </a:endParaRPr>
          </a:p>
          <a:p>
            <a:pPr marL="1016958" lvl="1" indent="-479728">
              <a:spcBef>
                <a:spcPts val="580"/>
              </a:spcBef>
              <a:buFont typeface="Arial"/>
              <a:buChar char="o"/>
              <a:tabLst>
                <a:tab pos="1061316" algn="l"/>
              </a:tabLst>
            </a:pPr>
            <a:r>
              <a:rPr sz="2070" spc="-10" dirty="0">
                <a:latin typeface="Arial"/>
                <a:cs typeface="Arial"/>
              </a:rPr>
              <a:t>Protect</a:t>
            </a:r>
            <a:r>
              <a:rPr sz="2070" spc="88" dirty="0">
                <a:latin typeface="Arial"/>
                <a:cs typeface="Arial"/>
              </a:rPr>
              <a:t> </a:t>
            </a:r>
            <a:r>
              <a:rPr sz="2070" spc="-10" dirty="0">
                <a:latin typeface="Arial"/>
                <a:cs typeface="Arial"/>
              </a:rPr>
              <a:t>investments</a:t>
            </a:r>
            <a:endParaRPr sz="2070" dirty="0">
              <a:latin typeface="Arial"/>
              <a:cs typeface="Arial"/>
            </a:endParaRPr>
          </a:p>
        </p:txBody>
      </p:sp>
      <p:sp>
        <p:nvSpPr>
          <p:cNvPr id="3" name="Titel 2"/>
          <p:cNvSpPr>
            <a:spLocks noGrp="1"/>
          </p:cNvSpPr>
          <p:nvPr>
            <p:ph type="title"/>
          </p:nvPr>
        </p:nvSpPr>
        <p:spPr/>
        <p:txBody>
          <a:bodyPr/>
          <a:lstStyle/>
          <a:p>
            <a:r>
              <a:rPr lang="de-DE" smtClean="0"/>
              <a:t>Simulation Uses</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47730" y="3566579"/>
            <a:ext cx="334372"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object 4"/>
          <p:cNvSpPr txBox="1"/>
          <p:nvPr/>
        </p:nvSpPr>
        <p:spPr>
          <a:xfrm>
            <a:off x="540371" y="1661910"/>
            <a:ext cx="9330597" cy="4872616"/>
          </a:xfrm>
          <a:prstGeom prst="rect">
            <a:avLst/>
          </a:prstGeom>
        </p:spPr>
        <p:txBody>
          <a:bodyPr vert="horz" wrap="square" lIns="0" tIns="0" rIns="0" bIns="0" rtlCol="0">
            <a:spAutoFit/>
          </a:bodyPr>
          <a:lstStyle/>
          <a:p>
            <a:pPr marL="13143">
              <a:spcBef>
                <a:spcPts val="1630"/>
              </a:spcBef>
            </a:pPr>
            <a:r>
              <a:rPr sz="2070" b="1" spc="-16" dirty="0">
                <a:solidFill>
                  <a:srgbClr val="0066FF"/>
                </a:solidFill>
                <a:latin typeface="Arial"/>
                <a:cs typeface="Arial"/>
              </a:rPr>
              <a:t>Method 1:</a:t>
            </a:r>
          </a:p>
          <a:p>
            <a:pPr marL="13143" marR="2312551">
              <a:lnSpc>
                <a:spcPct val="124300"/>
              </a:lnSpc>
              <a:spcBef>
                <a:spcPts val="1200"/>
              </a:spcBef>
            </a:pPr>
            <a:r>
              <a:rPr sz="2070" spc="-10" dirty="0">
                <a:latin typeface="Arial"/>
                <a:cs typeface="Arial"/>
              </a:rPr>
              <a:t>Double-click</a:t>
            </a:r>
            <a:r>
              <a:rPr sz="2070" spc="21" dirty="0">
                <a:latin typeface="Arial"/>
                <a:cs typeface="Arial"/>
              </a:rPr>
              <a:t> </a:t>
            </a:r>
            <a:r>
              <a:rPr sz="2070" spc="-10" dirty="0">
                <a:latin typeface="Arial"/>
                <a:cs typeface="Arial"/>
              </a:rPr>
              <a:t>the</a:t>
            </a:r>
            <a:r>
              <a:rPr sz="2070" spc="21" dirty="0">
                <a:latin typeface="Arial"/>
                <a:cs typeface="Arial"/>
              </a:rPr>
              <a:t> </a:t>
            </a:r>
            <a:r>
              <a:rPr sz="2070" b="1" spc="-10" dirty="0">
                <a:solidFill>
                  <a:srgbClr val="0066FF"/>
                </a:solidFill>
                <a:latin typeface="Arial"/>
                <a:cs typeface="Arial"/>
              </a:rPr>
              <a:t>Plant</a:t>
            </a:r>
            <a:r>
              <a:rPr sz="2070" b="1" spc="21" dirty="0">
                <a:solidFill>
                  <a:srgbClr val="0066FF"/>
                </a:solidFill>
                <a:latin typeface="Arial"/>
                <a:cs typeface="Arial"/>
              </a:rPr>
              <a:t> </a:t>
            </a:r>
            <a:r>
              <a:rPr sz="2070" b="1" spc="-16" dirty="0">
                <a:solidFill>
                  <a:srgbClr val="0066FF"/>
                </a:solidFill>
                <a:latin typeface="Arial"/>
                <a:cs typeface="Arial"/>
              </a:rPr>
              <a:t>Simulation</a:t>
            </a:r>
            <a:r>
              <a:rPr sz="2070" b="1" spc="21" dirty="0">
                <a:solidFill>
                  <a:srgbClr val="0066FF"/>
                </a:solidFill>
                <a:latin typeface="Arial"/>
                <a:cs typeface="Arial"/>
              </a:rPr>
              <a:t> </a:t>
            </a:r>
            <a:r>
              <a:rPr sz="2070" b="1" spc="-129" dirty="0">
                <a:solidFill>
                  <a:srgbClr val="0066FF"/>
                </a:solidFill>
                <a:latin typeface="Arial"/>
                <a:cs typeface="Arial"/>
              </a:rPr>
              <a:t>1</a:t>
            </a:r>
            <a:r>
              <a:rPr lang="de-DE" sz="2070" b="1" spc="-10" dirty="0">
                <a:solidFill>
                  <a:srgbClr val="0066FF"/>
                </a:solidFill>
                <a:latin typeface="Arial"/>
                <a:cs typeface="Arial"/>
              </a:rPr>
              <a:t>3</a:t>
            </a:r>
            <a:r>
              <a:rPr sz="2070" b="1" spc="21" dirty="0">
                <a:solidFill>
                  <a:srgbClr val="0066FF"/>
                </a:solidFill>
                <a:latin typeface="Arial"/>
                <a:cs typeface="Arial"/>
              </a:rPr>
              <a:t> </a:t>
            </a:r>
            <a:r>
              <a:rPr sz="2070" spc="-10" dirty="0">
                <a:latin typeface="Arial"/>
                <a:cs typeface="Arial"/>
              </a:rPr>
              <a:t>icon</a:t>
            </a:r>
            <a:r>
              <a:rPr sz="2070" spc="21" dirty="0">
                <a:latin typeface="Arial"/>
                <a:cs typeface="Arial"/>
              </a:rPr>
              <a:t> </a:t>
            </a:r>
            <a:r>
              <a:rPr sz="2070" spc="-16" dirty="0">
                <a:latin typeface="Arial"/>
                <a:cs typeface="Arial"/>
              </a:rPr>
              <a:t>on</a:t>
            </a:r>
            <a:r>
              <a:rPr sz="2070" spc="21" dirty="0">
                <a:latin typeface="Arial"/>
                <a:cs typeface="Arial"/>
              </a:rPr>
              <a:t> </a:t>
            </a:r>
            <a:r>
              <a:rPr sz="2070" spc="-10" dirty="0">
                <a:latin typeface="Arial"/>
                <a:cs typeface="Arial"/>
              </a:rPr>
              <a:t>the</a:t>
            </a:r>
            <a:r>
              <a:rPr sz="2070" spc="21" dirty="0">
                <a:latin typeface="Arial"/>
                <a:cs typeface="Arial"/>
              </a:rPr>
              <a:t> </a:t>
            </a:r>
            <a:r>
              <a:rPr sz="2070" spc="-10" dirty="0">
                <a:latin typeface="Arial"/>
                <a:cs typeface="Arial"/>
              </a:rPr>
              <a:t>desktop. The</a:t>
            </a:r>
            <a:r>
              <a:rPr sz="2070" spc="67" dirty="0">
                <a:latin typeface="Arial"/>
                <a:cs typeface="Arial"/>
              </a:rPr>
              <a:t> </a:t>
            </a:r>
            <a:r>
              <a:rPr sz="2070" spc="-10" dirty="0">
                <a:latin typeface="Arial"/>
                <a:cs typeface="Arial"/>
              </a:rPr>
              <a:t>Plant</a:t>
            </a:r>
            <a:r>
              <a:rPr sz="2070" spc="67" dirty="0">
                <a:latin typeface="Arial"/>
                <a:cs typeface="Arial"/>
              </a:rPr>
              <a:t> </a:t>
            </a:r>
            <a:r>
              <a:rPr sz="2070" spc="-10" dirty="0">
                <a:latin typeface="Arial"/>
                <a:cs typeface="Arial"/>
              </a:rPr>
              <a:t>Simulation</a:t>
            </a:r>
            <a:r>
              <a:rPr sz="2070" spc="67" dirty="0">
                <a:latin typeface="Arial"/>
                <a:cs typeface="Arial"/>
              </a:rPr>
              <a:t> </a:t>
            </a:r>
            <a:r>
              <a:rPr sz="2070" spc="-10" dirty="0">
                <a:latin typeface="Arial"/>
                <a:cs typeface="Arial"/>
              </a:rPr>
              <a:t>software</a:t>
            </a:r>
            <a:r>
              <a:rPr sz="2070" spc="67" dirty="0">
                <a:latin typeface="Arial"/>
                <a:cs typeface="Arial"/>
              </a:rPr>
              <a:t> </a:t>
            </a:r>
            <a:r>
              <a:rPr sz="2070" spc="-10" dirty="0">
                <a:latin typeface="Arial"/>
                <a:cs typeface="Arial"/>
              </a:rPr>
              <a:t>starts.</a:t>
            </a:r>
            <a:endParaRPr sz="2070" dirty="0">
              <a:latin typeface="Arial"/>
              <a:cs typeface="Arial"/>
            </a:endParaRPr>
          </a:p>
          <a:p>
            <a:pPr marL="13143">
              <a:spcBef>
                <a:spcPts val="1630"/>
              </a:spcBef>
            </a:pPr>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2:</a:t>
            </a:r>
            <a:endParaRPr sz="2070" dirty="0">
              <a:latin typeface="Arial"/>
              <a:cs typeface="Arial"/>
            </a:endParaRPr>
          </a:p>
          <a:p>
            <a:pPr marL="13143" marR="6572">
              <a:lnSpc>
                <a:spcPts val="2266"/>
              </a:lnSpc>
              <a:spcBef>
                <a:spcPts val="1200"/>
              </a:spcBef>
              <a:tabLst>
                <a:tab pos="1997113" algn="l"/>
              </a:tabLst>
            </a:pPr>
            <a:r>
              <a:rPr sz="2070" spc="-16" dirty="0">
                <a:latin typeface="Arial"/>
                <a:cs typeface="Arial"/>
              </a:rPr>
              <a:t>Choose</a:t>
            </a:r>
            <a:r>
              <a:rPr lang="de-DE" sz="2070" spc="-16" dirty="0">
                <a:latin typeface="Arial"/>
                <a:cs typeface="Arial"/>
              </a:rPr>
              <a:t> </a:t>
            </a:r>
            <a:r>
              <a:rPr sz="2070" b="1" spc="-10" dirty="0">
                <a:solidFill>
                  <a:srgbClr val="0066FF"/>
                </a:solidFill>
                <a:latin typeface="Arial"/>
                <a:cs typeface="Arial"/>
              </a:rPr>
              <a:t>Start	</a:t>
            </a:r>
            <a:r>
              <a:rPr sz="2070" b="1" spc="-21" dirty="0">
                <a:solidFill>
                  <a:srgbClr val="0066FF"/>
                </a:solidFill>
                <a:latin typeface="Arial"/>
                <a:cs typeface="Arial"/>
              </a:rPr>
              <a:t>→</a:t>
            </a:r>
            <a:r>
              <a:rPr sz="2070" b="1" spc="16" dirty="0">
                <a:solidFill>
                  <a:srgbClr val="0066FF"/>
                </a:solidFill>
                <a:latin typeface="Arial"/>
                <a:cs typeface="Arial"/>
              </a:rPr>
              <a:t> </a:t>
            </a:r>
            <a:r>
              <a:rPr sz="2070" b="1" spc="-16" dirty="0">
                <a:solidFill>
                  <a:srgbClr val="0066FF"/>
                </a:solidFill>
                <a:latin typeface="Arial"/>
                <a:cs typeface="Arial"/>
              </a:rPr>
              <a:t>Programs</a:t>
            </a:r>
            <a:r>
              <a:rPr sz="2070" b="1" spc="16" dirty="0">
                <a:solidFill>
                  <a:srgbClr val="0066FF"/>
                </a:solidFill>
                <a:latin typeface="Arial"/>
                <a:cs typeface="Arial"/>
              </a:rPr>
              <a:t> </a:t>
            </a:r>
            <a:r>
              <a:rPr sz="2070" b="1" spc="-21" dirty="0">
                <a:solidFill>
                  <a:srgbClr val="0066FF"/>
                </a:solidFill>
                <a:latin typeface="Arial"/>
                <a:cs typeface="Arial"/>
              </a:rPr>
              <a:t>→</a:t>
            </a:r>
            <a:r>
              <a:rPr sz="2070" b="1" spc="16" dirty="0">
                <a:solidFill>
                  <a:srgbClr val="0066FF"/>
                </a:solidFill>
                <a:latin typeface="Arial"/>
                <a:cs typeface="Arial"/>
              </a:rPr>
              <a:t> </a:t>
            </a:r>
            <a:r>
              <a:rPr sz="2070" b="1" spc="-171" dirty="0">
                <a:solidFill>
                  <a:srgbClr val="0066FF"/>
                </a:solidFill>
                <a:latin typeface="Arial"/>
                <a:cs typeface="Arial"/>
              </a:rPr>
              <a:t>T</a:t>
            </a:r>
            <a:r>
              <a:rPr sz="2070" b="1" spc="-16" dirty="0">
                <a:solidFill>
                  <a:srgbClr val="0066FF"/>
                </a:solidFill>
                <a:latin typeface="Arial"/>
                <a:cs typeface="Arial"/>
              </a:rPr>
              <a:t>ecnomatix</a:t>
            </a:r>
            <a:r>
              <a:rPr sz="2070" b="1" spc="16" dirty="0">
                <a:solidFill>
                  <a:srgbClr val="0066FF"/>
                </a:solidFill>
                <a:latin typeface="Arial"/>
                <a:cs typeface="Arial"/>
              </a:rPr>
              <a:t> </a:t>
            </a:r>
            <a:r>
              <a:rPr sz="2070" b="1" spc="-21" dirty="0">
                <a:solidFill>
                  <a:srgbClr val="0066FF"/>
                </a:solidFill>
                <a:latin typeface="Arial"/>
                <a:cs typeface="Arial"/>
              </a:rPr>
              <a:t>→</a:t>
            </a:r>
            <a:r>
              <a:rPr sz="2070" b="1" spc="16" dirty="0">
                <a:solidFill>
                  <a:srgbClr val="0066FF"/>
                </a:solidFill>
                <a:latin typeface="Arial"/>
                <a:cs typeface="Arial"/>
              </a:rPr>
              <a:t> </a:t>
            </a:r>
            <a:r>
              <a:rPr sz="2070" b="1" spc="-10" dirty="0" smtClean="0">
                <a:solidFill>
                  <a:srgbClr val="0066FF"/>
                </a:solidFill>
                <a:latin typeface="Arial"/>
                <a:cs typeface="Arial"/>
              </a:rPr>
              <a:t>Plant</a:t>
            </a:r>
            <a:r>
              <a:rPr sz="2070" b="1" spc="16" dirty="0" smtClean="0">
                <a:solidFill>
                  <a:srgbClr val="0066FF"/>
                </a:solidFill>
                <a:latin typeface="Arial"/>
                <a:cs typeface="Arial"/>
              </a:rPr>
              <a:t> </a:t>
            </a:r>
            <a:r>
              <a:rPr sz="2070" b="1" spc="-16" dirty="0">
                <a:solidFill>
                  <a:srgbClr val="0066FF"/>
                </a:solidFill>
                <a:latin typeface="Arial"/>
                <a:cs typeface="Arial"/>
              </a:rPr>
              <a:t>Simulation</a:t>
            </a:r>
            <a:r>
              <a:rPr sz="2070" b="1" spc="16" dirty="0">
                <a:solidFill>
                  <a:srgbClr val="0066FF"/>
                </a:solidFill>
                <a:latin typeface="Arial"/>
                <a:cs typeface="Arial"/>
              </a:rPr>
              <a:t> </a:t>
            </a:r>
            <a:r>
              <a:rPr lang="en-US" sz="2070" b="1" spc="-10" dirty="0">
                <a:solidFill>
                  <a:srgbClr val="0066FF"/>
                </a:solidFill>
                <a:latin typeface="Arial"/>
                <a:cs typeface="Arial"/>
              </a:rPr>
              <a:t>13</a:t>
            </a:r>
            <a:endParaRPr sz="2070" dirty="0">
              <a:latin typeface="Arial"/>
              <a:cs typeface="Arial"/>
            </a:endParaRPr>
          </a:p>
          <a:p>
            <a:pPr marL="13143">
              <a:spcBef>
                <a:spcPts val="564"/>
              </a:spcBef>
            </a:pPr>
            <a:r>
              <a:rPr sz="2070" spc="-16" dirty="0">
                <a:latin typeface="Arial"/>
                <a:cs typeface="Arial"/>
              </a:rPr>
              <a:t>The</a:t>
            </a:r>
            <a:r>
              <a:rPr sz="2070" spc="67" dirty="0">
                <a:latin typeface="Arial"/>
                <a:cs typeface="Arial"/>
              </a:rPr>
              <a:t> </a:t>
            </a:r>
            <a:r>
              <a:rPr sz="2070" i="1" spc="-10" dirty="0">
                <a:latin typeface="Arial"/>
                <a:cs typeface="Arial"/>
              </a:rPr>
              <a:t>Plant</a:t>
            </a:r>
            <a:r>
              <a:rPr sz="2070" i="1" spc="67" dirty="0">
                <a:latin typeface="Arial"/>
                <a:cs typeface="Arial"/>
              </a:rPr>
              <a:t> </a:t>
            </a:r>
            <a:r>
              <a:rPr sz="2070" i="1" spc="-10" dirty="0">
                <a:latin typeface="Arial"/>
                <a:cs typeface="Arial"/>
              </a:rPr>
              <a:t>Simulation</a:t>
            </a:r>
            <a:r>
              <a:rPr sz="2070" i="1" spc="67" dirty="0">
                <a:latin typeface="Arial"/>
                <a:cs typeface="Arial"/>
              </a:rPr>
              <a:t> </a:t>
            </a:r>
            <a:r>
              <a:rPr sz="2070" spc="-10" dirty="0">
                <a:latin typeface="Arial"/>
                <a:cs typeface="Arial"/>
              </a:rPr>
              <a:t>software</a:t>
            </a:r>
            <a:r>
              <a:rPr sz="2070" spc="67" dirty="0">
                <a:latin typeface="Arial"/>
                <a:cs typeface="Arial"/>
              </a:rPr>
              <a:t> </a:t>
            </a:r>
            <a:r>
              <a:rPr sz="2070" spc="-10" dirty="0">
                <a:latin typeface="Arial"/>
                <a:cs typeface="Arial"/>
              </a:rPr>
              <a:t>starts.</a:t>
            </a:r>
            <a:endParaRPr sz="2070" dirty="0">
              <a:latin typeface="Arial"/>
              <a:cs typeface="Arial"/>
            </a:endParaRPr>
          </a:p>
          <a:p>
            <a:pPr marL="13143">
              <a:spcBef>
                <a:spcPts val="1630"/>
              </a:spcBef>
            </a:pPr>
            <a:r>
              <a:rPr sz="2070" b="1" spc="-10" dirty="0">
                <a:solidFill>
                  <a:srgbClr val="0066FF"/>
                </a:solidFill>
                <a:latin typeface="Arial"/>
                <a:cs typeface="Arial"/>
              </a:rPr>
              <a:t>Plant</a:t>
            </a:r>
            <a:r>
              <a:rPr sz="2070" b="1" spc="62" dirty="0">
                <a:solidFill>
                  <a:srgbClr val="0066FF"/>
                </a:solidFill>
                <a:latin typeface="Arial"/>
                <a:cs typeface="Arial"/>
              </a:rPr>
              <a:t> </a:t>
            </a:r>
            <a:r>
              <a:rPr sz="2070" b="1" spc="-16" dirty="0">
                <a:solidFill>
                  <a:srgbClr val="0066FF"/>
                </a:solidFill>
                <a:latin typeface="Arial"/>
                <a:cs typeface="Arial"/>
              </a:rPr>
              <a:t>Simulation</a:t>
            </a:r>
            <a:r>
              <a:rPr sz="2070" b="1" spc="62" dirty="0">
                <a:solidFill>
                  <a:srgbClr val="0066FF"/>
                </a:solidFill>
                <a:latin typeface="Arial"/>
                <a:cs typeface="Arial"/>
              </a:rPr>
              <a:t> </a:t>
            </a:r>
            <a:r>
              <a:rPr sz="2070" b="1" spc="-10" dirty="0">
                <a:solidFill>
                  <a:srgbClr val="0066FF"/>
                </a:solidFill>
                <a:latin typeface="Arial"/>
                <a:cs typeface="Arial"/>
              </a:rPr>
              <a:t>Interface</a:t>
            </a:r>
            <a:r>
              <a:rPr sz="2070" b="1" spc="62" dirty="0">
                <a:solidFill>
                  <a:srgbClr val="0066FF"/>
                </a:solidFill>
                <a:latin typeface="Arial"/>
                <a:cs typeface="Arial"/>
              </a:rPr>
              <a:t> </a:t>
            </a:r>
            <a:r>
              <a:rPr sz="2070" b="1" spc="-16" dirty="0">
                <a:solidFill>
                  <a:srgbClr val="0066FF"/>
                </a:solidFill>
                <a:latin typeface="Arial"/>
                <a:cs typeface="Arial"/>
              </a:rPr>
              <a:t>Overview</a:t>
            </a:r>
            <a:endParaRPr sz="2070" dirty="0">
              <a:latin typeface="Arial"/>
              <a:cs typeface="Arial"/>
            </a:endParaRPr>
          </a:p>
          <a:p>
            <a:pPr marL="13143" marR="174805">
              <a:lnSpc>
                <a:spcPts val="2266"/>
              </a:lnSpc>
              <a:spcBef>
                <a:spcPts val="1066"/>
              </a:spcBef>
            </a:pPr>
            <a:r>
              <a:rPr sz="2070" spc="-10" dirty="0">
                <a:latin typeface="Arial"/>
                <a:cs typeface="Arial"/>
              </a:rPr>
              <a:t>Starting</a:t>
            </a:r>
            <a:r>
              <a:rPr sz="2070" spc="36" dirty="0">
                <a:latin typeface="Arial"/>
                <a:cs typeface="Arial"/>
              </a:rPr>
              <a:t> </a:t>
            </a:r>
            <a:r>
              <a:rPr sz="2070" spc="-10" dirty="0">
                <a:latin typeface="Arial"/>
                <a:cs typeface="Arial"/>
              </a:rPr>
              <a:t>Plant</a:t>
            </a:r>
            <a:r>
              <a:rPr sz="2070" spc="36" dirty="0">
                <a:latin typeface="Arial"/>
                <a:cs typeface="Arial"/>
              </a:rPr>
              <a:t> </a:t>
            </a:r>
            <a:r>
              <a:rPr sz="2070" spc="-10" dirty="0">
                <a:latin typeface="Arial"/>
                <a:cs typeface="Arial"/>
              </a:rPr>
              <a:t>Simulation</a:t>
            </a:r>
            <a:r>
              <a:rPr sz="2070" spc="36" dirty="0">
                <a:latin typeface="Arial"/>
                <a:cs typeface="Arial"/>
              </a:rPr>
              <a:t> </a:t>
            </a:r>
            <a:r>
              <a:rPr sz="2070" spc="-16" dirty="0">
                <a:latin typeface="Arial"/>
                <a:cs typeface="Arial"/>
              </a:rPr>
              <a:t>opens</a:t>
            </a:r>
            <a:r>
              <a:rPr sz="2070" spc="36" dirty="0">
                <a:latin typeface="Arial"/>
                <a:cs typeface="Arial"/>
              </a:rPr>
              <a:t> </a:t>
            </a:r>
            <a:r>
              <a:rPr sz="2070" spc="-10" dirty="0">
                <a:latin typeface="Arial"/>
                <a:cs typeface="Arial"/>
              </a:rPr>
              <a:t>the</a:t>
            </a:r>
            <a:r>
              <a:rPr sz="2070" spc="36" dirty="0">
                <a:latin typeface="Arial"/>
                <a:cs typeface="Arial"/>
              </a:rPr>
              <a:t> </a:t>
            </a:r>
            <a:r>
              <a:rPr sz="2070" spc="-16" dirty="0">
                <a:latin typeface="Arial"/>
                <a:cs typeface="Arial"/>
              </a:rPr>
              <a:t>program</a:t>
            </a:r>
            <a:r>
              <a:rPr sz="2070" spc="36" dirty="0">
                <a:latin typeface="Arial"/>
                <a:cs typeface="Arial"/>
              </a:rPr>
              <a:t> </a:t>
            </a:r>
            <a:r>
              <a:rPr sz="2070" spc="-16" dirty="0">
                <a:latin typeface="Arial"/>
                <a:cs typeface="Arial"/>
              </a:rPr>
              <a:t>window</a:t>
            </a:r>
            <a:r>
              <a:rPr sz="2070" spc="36" dirty="0">
                <a:latin typeface="Arial"/>
                <a:cs typeface="Arial"/>
              </a:rPr>
              <a:t> </a:t>
            </a:r>
            <a:r>
              <a:rPr sz="2070" spc="-10" dirty="0">
                <a:latin typeface="Arial"/>
                <a:cs typeface="Arial"/>
              </a:rPr>
              <a:t>that</a:t>
            </a:r>
            <a:r>
              <a:rPr sz="2070" spc="36" dirty="0">
                <a:latin typeface="Arial"/>
                <a:cs typeface="Arial"/>
              </a:rPr>
              <a:t> </a:t>
            </a:r>
            <a:r>
              <a:rPr sz="2070" spc="-10" dirty="0">
                <a:latin typeface="Arial"/>
                <a:cs typeface="Arial"/>
              </a:rPr>
              <a:t>provides</a:t>
            </a:r>
            <a:r>
              <a:rPr sz="2070" spc="36" dirty="0">
                <a:latin typeface="Arial"/>
                <a:cs typeface="Arial"/>
              </a:rPr>
              <a:t> </a:t>
            </a:r>
            <a:r>
              <a:rPr sz="2070" b="1" spc="-16" dirty="0">
                <a:solidFill>
                  <a:srgbClr val="0066FF"/>
                </a:solidFill>
                <a:latin typeface="Arial"/>
                <a:cs typeface="Arial"/>
              </a:rPr>
              <a:t>menus</a:t>
            </a:r>
            <a:r>
              <a:rPr sz="2070" b="1" spc="36" dirty="0">
                <a:solidFill>
                  <a:srgbClr val="0066FF"/>
                </a:solidFill>
                <a:latin typeface="Arial"/>
                <a:cs typeface="Arial"/>
              </a:rPr>
              <a:t> </a:t>
            </a:r>
            <a:r>
              <a:rPr sz="2070" spc="-10" dirty="0">
                <a:latin typeface="Arial"/>
                <a:cs typeface="Arial"/>
              </a:rPr>
              <a:t>and </a:t>
            </a:r>
            <a:r>
              <a:rPr sz="2070" b="1" spc="-10" dirty="0">
                <a:solidFill>
                  <a:srgbClr val="0066FF"/>
                </a:solidFill>
                <a:latin typeface="Arial"/>
                <a:cs typeface="Arial"/>
              </a:rPr>
              <a:t>toolbars</a:t>
            </a:r>
            <a:r>
              <a:rPr sz="2070" spc="-10" dirty="0">
                <a:latin typeface="Arial"/>
                <a:cs typeface="Arial"/>
              </a:rPr>
              <a:t>,</a:t>
            </a:r>
            <a:r>
              <a:rPr lang="en-US" sz="2070" spc="78" dirty="0">
                <a:latin typeface="Arial"/>
                <a:cs typeface="Arial"/>
              </a:rPr>
              <a:t> the</a:t>
            </a:r>
            <a:r>
              <a:rPr sz="2070" spc="62" dirty="0">
                <a:latin typeface="Arial"/>
                <a:cs typeface="Arial"/>
              </a:rPr>
              <a:t> </a:t>
            </a:r>
            <a:r>
              <a:rPr sz="2070" i="1" spc="-207" dirty="0">
                <a:latin typeface="Arial"/>
                <a:cs typeface="Arial"/>
              </a:rPr>
              <a:t>T</a:t>
            </a:r>
            <a:r>
              <a:rPr sz="2070" i="1" spc="-10" dirty="0">
                <a:latin typeface="Arial"/>
                <a:cs typeface="Arial"/>
              </a:rPr>
              <a:t>oolbox</a:t>
            </a:r>
            <a:r>
              <a:rPr sz="2070" spc="-10" dirty="0">
                <a:latin typeface="Arial"/>
                <a:cs typeface="Arial"/>
              </a:rPr>
              <a:t>,</a:t>
            </a:r>
            <a:r>
              <a:rPr sz="2070" spc="78" dirty="0">
                <a:latin typeface="Arial"/>
                <a:cs typeface="Arial"/>
              </a:rPr>
              <a:t> </a:t>
            </a:r>
            <a:r>
              <a:rPr sz="2070" i="1" spc="-10" dirty="0">
                <a:latin typeface="Arial"/>
                <a:cs typeface="Arial"/>
              </a:rPr>
              <a:t>Class</a:t>
            </a:r>
            <a:r>
              <a:rPr sz="2070" i="1" spc="62" dirty="0">
                <a:latin typeface="Arial"/>
                <a:cs typeface="Arial"/>
              </a:rPr>
              <a:t> </a:t>
            </a:r>
            <a:r>
              <a:rPr sz="2070" i="1" spc="-10" dirty="0">
                <a:latin typeface="Arial"/>
                <a:cs typeface="Arial"/>
              </a:rPr>
              <a:t>Library</a:t>
            </a:r>
            <a:r>
              <a:rPr sz="2070" spc="-10" dirty="0">
                <a:latin typeface="Arial"/>
                <a:cs typeface="Arial"/>
              </a:rPr>
              <a:t>,</a:t>
            </a:r>
            <a:r>
              <a:rPr sz="2070" spc="78" dirty="0">
                <a:latin typeface="Arial"/>
                <a:cs typeface="Arial"/>
              </a:rPr>
              <a:t> </a:t>
            </a:r>
            <a:r>
              <a:rPr lang="en-US" sz="2070" spc="-10" dirty="0">
                <a:latin typeface="Arial"/>
                <a:cs typeface="Arial"/>
              </a:rPr>
              <a:t>and </a:t>
            </a:r>
            <a:r>
              <a:rPr sz="2070" i="1" spc="-16" dirty="0">
                <a:latin typeface="Arial"/>
                <a:cs typeface="Arial"/>
              </a:rPr>
              <a:t>Console</a:t>
            </a:r>
            <a:r>
              <a:rPr lang="en-US" sz="2070" i="1" spc="-16" dirty="0">
                <a:latin typeface="Arial"/>
                <a:cs typeface="Arial"/>
              </a:rPr>
              <a:t> windows</a:t>
            </a:r>
            <a:r>
              <a:rPr sz="2070" spc="-10" dirty="0">
                <a:latin typeface="Arial"/>
                <a:cs typeface="Arial"/>
              </a:rPr>
              <a:t>, and</a:t>
            </a:r>
            <a:r>
              <a:rPr sz="2070" spc="93" dirty="0">
                <a:latin typeface="Arial"/>
                <a:cs typeface="Arial"/>
              </a:rPr>
              <a:t> </a:t>
            </a:r>
            <a:r>
              <a:rPr sz="2070" spc="-10" dirty="0">
                <a:latin typeface="Arial"/>
                <a:cs typeface="Arial"/>
              </a:rPr>
              <a:t>the</a:t>
            </a:r>
            <a:r>
              <a:rPr sz="2070" spc="93" dirty="0">
                <a:latin typeface="Arial"/>
                <a:cs typeface="Arial"/>
              </a:rPr>
              <a:t> </a:t>
            </a:r>
            <a:r>
              <a:rPr sz="2070" i="1" spc="-10" dirty="0">
                <a:latin typeface="Arial"/>
                <a:cs typeface="Arial"/>
              </a:rPr>
              <a:t>Start</a:t>
            </a:r>
            <a:r>
              <a:rPr sz="2070" i="1" spc="93" dirty="0">
                <a:latin typeface="Arial"/>
                <a:cs typeface="Arial"/>
              </a:rPr>
              <a:t> </a:t>
            </a:r>
            <a:r>
              <a:rPr sz="2070" i="1" spc="-16" dirty="0">
                <a:latin typeface="Arial"/>
                <a:cs typeface="Arial"/>
              </a:rPr>
              <a:t>Page</a:t>
            </a:r>
            <a:r>
              <a:rPr sz="2070" spc="-10" dirty="0">
                <a:latin typeface="Arial"/>
                <a:cs typeface="Arial"/>
              </a:rPr>
              <a:t>.</a:t>
            </a:r>
            <a:endParaRPr sz="2070" dirty="0">
              <a:latin typeface="Arial"/>
              <a:cs typeface="Arial"/>
            </a:endParaRPr>
          </a:p>
          <a:p>
            <a:pPr marL="536901" marR="702506" indent="-523758">
              <a:lnSpc>
                <a:spcPts val="2266"/>
              </a:lnSpc>
              <a:spcBef>
                <a:spcPts val="823"/>
              </a:spcBef>
              <a:buFont typeface="Arial"/>
              <a:buChar char="•"/>
              <a:tabLst>
                <a:tab pos="536901" algn="l"/>
              </a:tabLst>
            </a:pPr>
            <a:r>
              <a:rPr sz="2070" spc="-16" dirty="0">
                <a:latin typeface="Arial"/>
                <a:cs typeface="Arial"/>
              </a:rPr>
              <a:t>The</a:t>
            </a:r>
            <a:r>
              <a:rPr sz="2070" spc="109" dirty="0">
                <a:latin typeface="Arial"/>
                <a:cs typeface="Arial"/>
              </a:rPr>
              <a:t> </a:t>
            </a:r>
            <a:r>
              <a:rPr sz="2070" b="1" spc="-10" dirty="0">
                <a:latin typeface="Arial"/>
                <a:cs typeface="Arial"/>
              </a:rPr>
              <a:t>Start</a:t>
            </a:r>
            <a:r>
              <a:rPr sz="2070" b="1" spc="109" dirty="0">
                <a:latin typeface="Arial"/>
                <a:cs typeface="Arial"/>
              </a:rPr>
              <a:t> </a:t>
            </a:r>
            <a:r>
              <a:rPr sz="2070" b="1" spc="-16" dirty="0">
                <a:latin typeface="Arial"/>
                <a:cs typeface="Arial"/>
              </a:rPr>
              <a:t>Page</a:t>
            </a:r>
            <a:r>
              <a:rPr sz="2070" b="1" spc="109" dirty="0">
                <a:latin typeface="Arial"/>
                <a:cs typeface="Arial"/>
              </a:rPr>
              <a:t> </a:t>
            </a:r>
            <a:r>
              <a:rPr lang="en-US" sz="2070" b="1" spc="109" dirty="0">
                <a:latin typeface="Arial"/>
                <a:cs typeface="Arial"/>
              </a:rPr>
              <a:t>   </a:t>
            </a:r>
            <a:r>
              <a:rPr sz="2070" spc="-16" dirty="0">
                <a:latin typeface="Arial"/>
                <a:cs typeface="Arial"/>
              </a:rPr>
              <a:t>o</a:t>
            </a:r>
            <a:r>
              <a:rPr sz="2070" spc="-47" dirty="0">
                <a:latin typeface="Arial"/>
                <a:cs typeface="Arial"/>
              </a:rPr>
              <a:t>f</a:t>
            </a:r>
            <a:r>
              <a:rPr sz="2070" spc="-10" dirty="0">
                <a:latin typeface="Arial"/>
                <a:cs typeface="Arial"/>
              </a:rPr>
              <a:t>fers</a:t>
            </a:r>
            <a:r>
              <a:rPr sz="2070" spc="109" dirty="0">
                <a:latin typeface="Arial"/>
                <a:cs typeface="Arial"/>
              </a:rPr>
              <a:t> </a:t>
            </a:r>
            <a:r>
              <a:rPr sz="2070" spc="-10" dirty="0">
                <a:latin typeface="Arial"/>
                <a:cs typeface="Arial"/>
              </a:rPr>
              <a:t>links</a:t>
            </a:r>
            <a:r>
              <a:rPr sz="2070" spc="109" dirty="0">
                <a:latin typeface="Arial"/>
                <a:cs typeface="Arial"/>
              </a:rPr>
              <a:t> </a:t>
            </a:r>
            <a:r>
              <a:rPr sz="2070" spc="-10" dirty="0">
                <a:latin typeface="Arial"/>
                <a:cs typeface="Arial"/>
              </a:rPr>
              <a:t>to</a:t>
            </a:r>
            <a:r>
              <a:rPr sz="2070" spc="109" dirty="0">
                <a:latin typeface="Arial"/>
                <a:cs typeface="Arial"/>
              </a:rPr>
              <a:t> </a:t>
            </a:r>
            <a:r>
              <a:rPr sz="2070" spc="-16" dirty="0">
                <a:latin typeface="Arial"/>
                <a:cs typeface="Arial"/>
              </a:rPr>
              <a:t>access</a:t>
            </a:r>
            <a:r>
              <a:rPr sz="2070" spc="109" dirty="0">
                <a:latin typeface="Arial"/>
                <a:cs typeface="Arial"/>
              </a:rPr>
              <a:t> </a:t>
            </a:r>
            <a:r>
              <a:rPr sz="2070" spc="-10" dirty="0">
                <a:latin typeface="Arial"/>
                <a:cs typeface="Arial"/>
              </a:rPr>
              <a:t>previously</a:t>
            </a:r>
            <a:r>
              <a:rPr sz="2070" spc="109" dirty="0">
                <a:latin typeface="Arial"/>
                <a:cs typeface="Arial"/>
              </a:rPr>
              <a:t> </a:t>
            </a:r>
            <a:r>
              <a:rPr sz="2070" spc="-16" dirty="0">
                <a:latin typeface="Arial"/>
                <a:cs typeface="Arial"/>
              </a:rPr>
              <a:t>opened</a:t>
            </a:r>
            <a:r>
              <a:rPr sz="2070" spc="109" dirty="0">
                <a:latin typeface="Arial"/>
                <a:cs typeface="Arial"/>
              </a:rPr>
              <a:t> </a:t>
            </a:r>
            <a:r>
              <a:rPr sz="2070" spc="-16" dirty="0">
                <a:latin typeface="Arial"/>
                <a:cs typeface="Arial"/>
              </a:rPr>
              <a:t>models</a:t>
            </a:r>
            <a:r>
              <a:rPr sz="2070" spc="109" dirty="0">
                <a:latin typeface="Arial"/>
                <a:cs typeface="Arial"/>
              </a:rPr>
              <a:t> </a:t>
            </a:r>
            <a:r>
              <a:rPr sz="2070" spc="-16" dirty="0">
                <a:latin typeface="Arial"/>
                <a:cs typeface="Arial"/>
              </a:rPr>
              <a:t>and</a:t>
            </a:r>
            <a:r>
              <a:rPr sz="2070" spc="-10" dirty="0">
                <a:latin typeface="Arial"/>
                <a:cs typeface="Arial"/>
              </a:rPr>
              <a:t> information</a:t>
            </a:r>
            <a:r>
              <a:rPr sz="2070" spc="21" dirty="0">
                <a:latin typeface="Arial"/>
                <a:cs typeface="Arial"/>
              </a:rPr>
              <a:t> </a:t>
            </a:r>
            <a:r>
              <a:rPr sz="2070" spc="-10" dirty="0">
                <a:latin typeface="Arial"/>
                <a:cs typeface="Arial"/>
              </a:rPr>
              <a:t>about</a:t>
            </a:r>
            <a:r>
              <a:rPr sz="2070" spc="21" dirty="0">
                <a:latin typeface="Arial"/>
                <a:cs typeface="Arial"/>
              </a:rPr>
              <a:t> </a:t>
            </a:r>
            <a:r>
              <a:rPr sz="2070" spc="-16" dirty="0">
                <a:latin typeface="Arial"/>
                <a:cs typeface="Arial"/>
              </a:rPr>
              <a:t>a</a:t>
            </a:r>
            <a:r>
              <a:rPr sz="2070" spc="21" dirty="0">
                <a:latin typeface="Arial"/>
                <a:cs typeface="Arial"/>
              </a:rPr>
              <a:t> </a:t>
            </a:r>
            <a:r>
              <a:rPr sz="2070" spc="-10" dirty="0">
                <a:latin typeface="Arial"/>
                <a:cs typeface="Arial"/>
              </a:rPr>
              <a:t>variety</a:t>
            </a:r>
            <a:r>
              <a:rPr sz="2070" spc="21" dirty="0">
                <a:latin typeface="Arial"/>
                <a:cs typeface="Arial"/>
              </a:rPr>
              <a:t> </a:t>
            </a:r>
            <a:r>
              <a:rPr sz="2070" spc="-10" dirty="0">
                <a:latin typeface="Arial"/>
                <a:cs typeface="Arial"/>
              </a:rPr>
              <a:t>of</a:t>
            </a:r>
            <a:r>
              <a:rPr sz="2070" spc="21" dirty="0">
                <a:latin typeface="Arial"/>
                <a:cs typeface="Arial"/>
              </a:rPr>
              <a:t> </a:t>
            </a:r>
            <a:r>
              <a:rPr sz="2070" spc="-10" dirty="0">
                <a:latin typeface="Arial"/>
                <a:cs typeface="Arial"/>
              </a:rPr>
              <a:t>topics</a:t>
            </a:r>
            <a:r>
              <a:rPr sz="2070" spc="21" dirty="0">
                <a:latin typeface="Arial"/>
                <a:cs typeface="Arial"/>
              </a:rPr>
              <a:t> </a:t>
            </a:r>
            <a:r>
              <a:rPr sz="2070" spc="-10" dirty="0">
                <a:latin typeface="Arial"/>
                <a:cs typeface="Arial"/>
              </a:rPr>
              <a:t>including</a:t>
            </a:r>
            <a:r>
              <a:rPr sz="2070" spc="21" dirty="0">
                <a:latin typeface="Arial"/>
                <a:cs typeface="Arial"/>
              </a:rPr>
              <a:t> </a:t>
            </a:r>
            <a:r>
              <a:rPr sz="2070" spc="-10" dirty="0">
                <a:latin typeface="Arial"/>
                <a:cs typeface="Arial"/>
              </a:rPr>
              <a:t>the</a:t>
            </a:r>
            <a:r>
              <a:rPr sz="2070" spc="21" dirty="0">
                <a:latin typeface="Arial"/>
                <a:cs typeface="Arial"/>
              </a:rPr>
              <a:t> </a:t>
            </a:r>
            <a:r>
              <a:rPr lang="de-DE" sz="2070" b="1" spc="-10" dirty="0">
                <a:latin typeface="Arial"/>
                <a:cs typeface="Arial"/>
              </a:rPr>
              <a:t>Tutorial</a:t>
            </a:r>
            <a:r>
              <a:rPr sz="2070" spc="-10" dirty="0">
                <a:latin typeface="Arial"/>
                <a:cs typeface="Arial"/>
              </a:rPr>
              <a:t>.</a:t>
            </a:r>
            <a:endParaRPr sz="2070" dirty="0">
              <a:latin typeface="Arial"/>
              <a:cs typeface="Arial"/>
            </a:endParaRPr>
          </a:p>
        </p:txBody>
      </p:sp>
      <p:sp>
        <p:nvSpPr>
          <p:cNvPr id="6" name="Titel 5"/>
          <p:cNvSpPr>
            <a:spLocks noGrp="1"/>
          </p:cNvSpPr>
          <p:nvPr>
            <p:ph type="title"/>
          </p:nvPr>
        </p:nvSpPr>
        <p:spPr/>
        <p:txBody>
          <a:bodyPr/>
          <a:lstStyle/>
          <a:p>
            <a:r>
              <a:rPr lang="de-DE" smtClean="0"/>
              <a:t>Starting Plant Simulation</a:t>
            </a:r>
            <a:endParaRPr lang="de-DE" dirty="0"/>
          </a:p>
        </p:txBody>
      </p:sp>
      <p:pic>
        <p:nvPicPr>
          <p:cNvPr id="2" name="Picture 1"/>
          <p:cNvPicPr>
            <a:picLocks noChangeAspect="1"/>
          </p:cNvPicPr>
          <p:nvPr/>
        </p:nvPicPr>
        <p:blipFill>
          <a:blip r:embed="rId3"/>
          <a:stretch>
            <a:fillRect/>
          </a:stretch>
        </p:blipFill>
        <p:spPr>
          <a:xfrm>
            <a:off x="2900443" y="5849207"/>
            <a:ext cx="321705" cy="335693"/>
          </a:xfrm>
          <a:prstGeom prst="rect">
            <a:avLst/>
          </a:prstGeom>
        </p:spPr>
      </p:pic>
      <p:pic>
        <p:nvPicPr>
          <p:cNvPr id="5" name="Grafik 4"/>
          <p:cNvPicPr>
            <a:picLocks noChangeAspect="1"/>
          </p:cNvPicPr>
          <p:nvPr/>
        </p:nvPicPr>
        <p:blipFill>
          <a:blip r:embed="rId4"/>
          <a:stretch>
            <a:fillRect/>
          </a:stretch>
        </p:blipFill>
        <p:spPr>
          <a:xfrm>
            <a:off x="7865269" y="1841500"/>
            <a:ext cx="655643" cy="113012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03965" y="1734078"/>
            <a:ext cx="336827" cy="296694"/>
          </a:xfrm>
          <a:prstGeom prst="rect">
            <a:avLst/>
          </a:prstGeom>
          <a:blipFill>
            <a:blip r:embed="rId2" cstate="print"/>
            <a:stretch>
              <a:fillRect/>
            </a:stretch>
          </a:blipFill>
        </p:spPr>
        <p:txBody>
          <a:bodyPr wrap="square" lIns="0" tIns="0" rIns="0" bIns="0" rtlCol="0">
            <a:spAutoFit/>
          </a:bodyPr>
          <a:lstStyle/>
          <a:p>
            <a:endParaRPr lang="en-US" sz="1863" dirty="0"/>
          </a:p>
        </p:txBody>
      </p:sp>
      <p:sp>
        <p:nvSpPr>
          <p:cNvPr id="4" name="object 4"/>
          <p:cNvSpPr txBox="1"/>
          <p:nvPr/>
        </p:nvSpPr>
        <p:spPr>
          <a:xfrm>
            <a:off x="540371" y="1769647"/>
            <a:ext cx="9348998" cy="1025922"/>
          </a:xfrm>
          <a:prstGeom prst="rect">
            <a:avLst/>
          </a:prstGeom>
        </p:spPr>
        <p:txBody>
          <a:bodyPr vert="horz" wrap="square" lIns="0" tIns="0" rIns="0" bIns="0" rtlCol="0">
            <a:spAutoFit/>
          </a:bodyPr>
          <a:lstStyle/>
          <a:p>
            <a:pPr marL="536901" marR="6572" indent="-523758">
              <a:lnSpc>
                <a:spcPts val="2266"/>
              </a:lnSpc>
              <a:spcBef>
                <a:spcPts val="1071"/>
              </a:spcBef>
              <a:buFont typeface="Arial"/>
              <a:buChar char="•"/>
              <a:tabLst>
                <a:tab pos="536901" algn="l"/>
                <a:tab pos="3180662" algn="l"/>
              </a:tabLst>
            </a:pPr>
            <a:r>
              <a:rPr lang="en-US" sz="2070" spc="-16" dirty="0" smtClean="0">
                <a:latin typeface="Arial"/>
                <a:cs typeface="Arial"/>
              </a:rPr>
              <a:t>Choose</a:t>
            </a:r>
            <a:r>
              <a:rPr lang="en-US" sz="2070" spc="16" dirty="0" smtClean="0">
                <a:latin typeface="Arial"/>
                <a:cs typeface="Arial"/>
              </a:rPr>
              <a:t> </a:t>
            </a:r>
            <a:r>
              <a:rPr lang="en-US" sz="2070" b="1" spc="-10" dirty="0" smtClean="0">
                <a:solidFill>
                  <a:srgbClr val="0066FF"/>
                </a:solidFill>
                <a:latin typeface="Arial"/>
                <a:cs typeface="Arial"/>
              </a:rPr>
              <a:t>File</a:t>
            </a:r>
            <a:r>
              <a:rPr lang="en-US" sz="2070" b="1" spc="16" dirty="0" smtClean="0">
                <a:solidFill>
                  <a:srgbClr val="0066FF"/>
                </a:solidFill>
                <a:latin typeface="Arial"/>
                <a:cs typeface="Arial"/>
              </a:rPr>
              <a:t> </a:t>
            </a:r>
            <a:r>
              <a:rPr lang="en-US" sz="2070" b="1" spc="-21" dirty="0" smtClean="0">
                <a:solidFill>
                  <a:srgbClr val="0066FF"/>
                </a:solidFill>
                <a:latin typeface="Arial"/>
                <a:cs typeface="Arial"/>
              </a:rPr>
              <a:t>→</a:t>
            </a:r>
            <a:r>
              <a:rPr lang="en-US" sz="2070" b="1" spc="16" dirty="0" smtClean="0">
                <a:solidFill>
                  <a:srgbClr val="0066FF"/>
                </a:solidFill>
                <a:latin typeface="Arial"/>
                <a:cs typeface="Arial"/>
              </a:rPr>
              <a:t> </a:t>
            </a:r>
            <a:r>
              <a:rPr lang="en-US" sz="2070" b="1" spc="-16" dirty="0" smtClean="0">
                <a:solidFill>
                  <a:srgbClr val="0066FF"/>
                </a:solidFill>
                <a:latin typeface="Arial"/>
                <a:cs typeface="Arial"/>
              </a:rPr>
              <a:t>New</a:t>
            </a:r>
            <a:r>
              <a:rPr lang="en-US" sz="2070" b="1" dirty="0" smtClean="0">
                <a:solidFill>
                  <a:srgbClr val="0066FF"/>
                </a:solidFill>
                <a:latin typeface="Arial"/>
                <a:cs typeface="Arial"/>
              </a:rPr>
              <a:t>	   </a:t>
            </a:r>
            <a:r>
              <a:rPr lang="en-US" sz="2070" spc="-10" dirty="0" smtClean="0">
                <a:latin typeface="Arial"/>
                <a:cs typeface="Arial"/>
              </a:rPr>
              <a:t>to</a:t>
            </a:r>
            <a:r>
              <a:rPr lang="en-US" sz="2070" spc="16" dirty="0" smtClean="0">
                <a:latin typeface="Arial"/>
                <a:cs typeface="Arial"/>
              </a:rPr>
              <a:t> </a:t>
            </a:r>
            <a:r>
              <a:rPr lang="en-US" sz="2070" spc="-16" dirty="0" smtClean="0">
                <a:latin typeface="Arial"/>
                <a:cs typeface="Arial"/>
              </a:rPr>
              <a:t>open</a:t>
            </a:r>
            <a:r>
              <a:rPr lang="en-US" sz="2070" spc="16" dirty="0" smtClean="0">
                <a:latin typeface="Arial"/>
                <a:cs typeface="Arial"/>
              </a:rPr>
              <a:t> </a:t>
            </a:r>
            <a:r>
              <a:rPr lang="en-US" sz="2070" spc="-16" dirty="0" smtClean="0">
                <a:latin typeface="Arial"/>
                <a:cs typeface="Arial"/>
              </a:rPr>
              <a:t>a</a:t>
            </a:r>
            <a:r>
              <a:rPr lang="en-US" sz="2070" spc="16" dirty="0" smtClean="0">
                <a:latin typeface="Arial"/>
                <a:cs typeface="Arial"/>
              </a:rPr>
              <a:t> </a:t>
            </a:r>
            <a:r>
              <a:rPr lang="en-US" sz="2070" spc="-16" dirty="0" smtClean="0">
                <a:latin typeface="Arial"/>
                <a:cs typeface="Arial"/>
              </a:rPr>
              <a:t>new</a:t>
            </a:r>
            <a:r>
              <a:rPr lang="en-US" sz="2070" spc="16" dirty="0" smtClean="0">
                <a:latin typeface="Arial"/>
                <a:cs typeface="Arial"/>
              </a:rPr>
              <a:t> </a:t>
            </a:r>
            <a:r>
              <a:rPr lang="en-US" sz="2070" spc="-16" dirty="0" smtClean="0">
                <a:latin typeface="Arial"/>
                <a:cs typeface="Arial"/>
              </a:rPr>
              <a:t>model</a:t>
            </a:r>
            <a:r>
              <a:rPr lang="en-US" sz="2070" spc="16" dirty="0" smtClean="0">
                <a:latin typeface="Arial"/>
                <a:cs typeface="Arial"/>
              </a:rPr>
              <a:t> </a:t>
            </a:r>
            <a:r>
              <a:rPr lang="en-US" sz="2070" spc="-10" dirty="0" smtClean="0">
                <a:latin typeface="Arial"/>
                <a:cs typeface="Arial"/>
              </a:rPr>
              <a:t>file.</a:t>
            </a:r>
            <a:r>
              <a:rPr lang="en-US" sz="2070" spc="248" dirty="0" smtClean="0">
                <a:latin typeface="Arial"/>
                <a:cs typeface="Arial"/>
              </a:rPr>
              <a:t> </a:t>
            </a:r>
            <a:r>
              <a:rPr lang="en-US" sz="2070" spc="-10" dirty="0" smtClean="0">
                <a:latin typeface="Arial"/>
                <a:cs typeface="Arial"/>
              </a:rPr>
              <a:t>This</a:t>
            </a:r>
            <a:r>
              <a:rPr lang="en-US" sz="2070" spc="16" dirty="0" smtClean="0">
                <a:latin typeface="Arial"/>
                <a:cs typeface="Arial"/>
              </a:rPr>
              <a:t> </a:t>
            </a:r>
            <a:r>
              <a:rPr lang="en-US" sz="2070" spc="-10" dirty="0" smtClean="0">
                <a:latin typeface="Arial"/>
                <a:cs typeface="Arial"/>
              </a:rPr>
              <a:t>file</a:t>
            </a:r>
            <a:r>
              <a:rPr lang="en-US" sz="2070" spc="16" dirty="0" smtClean="0">
                <a:latin typeface="Arial"/>
                <a:cs typeface="Arial"/>
              </a:rPr>
              <a:t> </a:t>
            </a:r>
            <a:r>
              <a:rPr lang="en-US" sz="2070" spc="-10" dirty="0" smtClean="0">
                <a:latin typeface="Arial"/>
                <a:cs typeface="Arial"/>
              </a:rPr>
              <a:t>contains</a:t>
            </a:r>
            <a:r>
              <a:rPr lang="en-US" sz="2070" spc="16" dirty="0" smtClean="0">
                <a:latin typeface="Arial"/>
                <a:cs typeface="Arial"/>
              </a:rPr>
              <a:t> </a:t>
            </a:r>
            <a:r>
              <a:rPr lang="en-US" sz="2070" spc="-10" dirty="0" smtClean="0">
                <a:latin typeface="Arial"/>
                <a:cs typeface="Arial"/>
              </a:rPr>
              <a:t>the</a:t>
            </a:r>
            <a:r>
              <a:rPr lang="en-US" sz="2070" spc="16" dirty="0" smtClean="0">
                <a:latin typeface="Arial"/>
                <a:cs typeface="Arial"/>
              </a:rPr>
              <a:t> </a:t>
            </a:r>
            <a:r>
              <a:rPr lang="en-US" sz="2070" i="1" spc="-10" dirty="0" smtClean="0">
                <a:latin typeface="Arial"/>
                <a:cs typeface="Arial"/>
              </a:rPr>
              <a:t>Class Library</a:t>
            </a:r>
            <a:r>
              <a:rPr lang="en-US" sz="2070" i="1" spc="26" dirty="0" smtClean="0">
                <a:latin typeface="Arial"/>
                <a:cs typeface="Arial"/>
              </a:rPr>
              <a:t> </a:t>
            </a:r>
            <a:r>
              <a:rPr lang="en-US" sz="2070" spc="-10" dirty="0" smtClean="0">
                <a:latin typeface="Arial"/>
                <a:cs typeface="Arial"/>
              </a:rPr>
              <a:t>with</a:t>
            </a:r>
            <a:r>
              <a:rPr lang="en-US" sz="2070" spc="26" dirty="0" smtClean="0">
                <a:latin typeface="Arial"/>
                <a:cs typeface="Arial"/>
              </a:rPr>
              <a:t> </a:t>
            </a:r>
            <a:r>
              <a:rPr lang="en-US" sz="2070" spc="-10" dirty="0" smtClean="0">
                <a:latin typeface="Arial"/>
                <a:cs typeface="Arial"/>
              </a:rPr>
              <a:t>the</a:t>
            </a:r>
            <a:r>
              <a:rPr lang="en-US" sz="2070" spc="26" dirty="0" smtClean="0">
                <a:latin typeface="Arial"/>
                <a:cs typeface="Arial"/>
              </a:rPr>
              <a:t> </a:t>
            </a:r>
            <a:r>
              <a:rPr lang="en-US" sz="2070" spc="-10" dirty="0" smtClean="0">
                <a:latin typeface="Arial"/>
                <a:cs typeface="Arial"/>
              </a:rPr>
              <a:t>selected</a:t>
            </a:r>
            <a:r>
              <a:rPr lang="en-US" sz="2070" spc="26" dirty="0" smtClean="0">
                <a:latin typeface="Arial"/>
                <a:cs typeface="Arial"/>
              </a:rPr>
              <a:t> </a:t>
            </a:r>
            <a:r>
              <a:rPr lang="en-US" sz="2070" spc="-10" dirty="0" smtClean="0">
                <a:latin typeface="Arial"/>
                <a:cs typeface="Arial"/>
              </a:rPr>
              <a:t>built-in</a:t>
            </a:r>
            <a:r>
              <a:rPr lang="en-US" sz="2070" spc="26" dirty="0" smtClean="0">
                <a:latin typeface="Arial"/>
                <a:cs typeface="Arial"/>
              </a:rPr>
              <a:t> </a:t>
            </a:r>
            <a:r>
              <a:rPr lang="en-US" sz="2070" spc="-10" dirty="0" smtClean="0">
                <a:latin typeface="Arial"/>
                <a:cs typeface="Arial"/>
              </a:rPr>
              <a:t>Plant</a:t>
            </a:r>
            <a:r>
              <a:rPr lang="en-US" sz="2070" spc="26" dirty="0" smtClean="0">
                <a:latin typeface="Arial"/>
                <a:cs typeface="Arial"/>
              </a:rPr>
              <a:t> </a:t>
            </a:r>
            <a:r>
              <a:rPr lang="en-US" sz="2070" spc="-10" dirty="0" smtClean="0">
                <a:latin typeface="Arial"/>
                <a:cs typeface="Arial"/>
              </a:rPr>
              <a:t>Simulation</a:t>
            </a:r>
            <a:r>
              <a:rPr lang="en-US" sz="2070" spc="26" dirty="0" smtClean="0">
                <a:latin typeface="Arial"/>
                <a:cs typeface="Arial"/>
              </a:rPr>
              <a:t> </a:t>
            </a:r>
            <a:r>
              <a:rPr lang="en-US" sz="2070" spc="-10" dirty="0" smtClean="0">
                <a:latin typeface="Arial"/>
                <a:cs typeface="Arial"/>
              </a:rPr>
              <a:t>objects.</a:t>
            </a:r>
          </a:p>
          <a:p>
            <a:pPr marL="536901" marR="6572" indent="-523758">
              <a:lnSpc>
                <a:spcPts val="2266"/>
              </a:lnSpc>
              <a:spcBef>
                <a:spcPts val="1071"/>
              </a:spcBef>
              <a:buFont typeface="Arial"/>
              <a:buChar char="•"/>
              <a:tabLst>
                <a:tab pos="536901" algn="l"/>
                <a:tab pos="3180662" algn="l"/>
              </a:tabLst>
            </a:pPr>
            <a:r>
              <a:rPr lang="en-US" sz="2070" spc="-10" dirty="0" smtClean="0">
                <a:latin typeface="Arial"/>
                <a:cs typeface="Arial"/>
              </a:rPr>
              <a:t>Choose the </a:t>
            </a:r>
            <a:r>
              <a:rPr lang="en-US" sz="2070" b="1" spc="-10" dirty="0" smtClean="0">
                <a:solidFill>
                  <a:srgbClr val="0066FF"/>
                </a:solidFill>
                <a:latin typeface="Arial"/>
                <a:cs typeface="Arial"/>
              </a:rPr>
              <a:t>Create New Model </a:t>
            </a:r>
            <a:r>
              <a:rPr lang="en-US" sz="2070" spc="-10" dirty="0" smtClean="0">
                <a:latin typeface="Arial"/>
                <a:cs typeface="Arial"/>
              </a:rPr>
              <a:t>tile</a:t>
            </a:r>
            <a:endParaRPr lang="en-US" sz="2070" dirty="0">
              <a:latin typeface="Arial"/>
              <a:cs typeface="Arial"/>
            </a:endParaRPr>
          </a:p>
        </p:txBody>
      </p:sp>
      <p:sp>
        <p:nvSpPr>
          <p:cNvPr id="6" name="Titel 5"/>
          <p:cNvSpPr>
            <a:spLocks noGrp="1"/>
          </p:cNvSpPr>
          <p:nvPr>
            <p:ph type="title"/>
          </p:nvPr>
        </p:nvSpPr>
        <p:spPr/>
        <p:txBody>
          <a:bodyPr/>
          <a:lstStyle/>
          <a:p>
            <a:r>
              <a:rPr lang="en-US" dirty="0" smtClean="0"/>
              <a:t>Start a new Model</a:t>
            </a:r>
            <a:endParaRPr lang="en-US" dirty="0"/>
          </a:p>
        </p:txBody>
      </p:sp>
      <p:pic>
        <p:nvPicPr>
          <p:cNvPr id="5"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79325" y="2984500"/>
            <a:ext cx="2671090" cy="3765152"/>
          </a:xfrm>
          <a:prstGeom prst="rect">
            <a:avLst/>
          </a:prstGeom>
        </p:spPr>
      </p:pic>
      <p:sp>
        <p:nvSpPr>
          <p:cNvPr id="7" name="Rechteck 6"/>
          <p:cNvSpPr/>
          <p:nvPr/>
        </p:nvSpPr>
        <p:spPr bwMode="auto">
          <a:xfrm>
            <a:off x="3823395" y="5614218"/>
            <a:ext cx="2783345" cy="1180281"/>
          </a:xfrm>
          <a:prstGeom prst="rect">
            <a:avLst/>
          </a:prstGeom>
          <a:noFill/>
          <a:ln w="19050">
            <a:solidFill>
              <a:srgbClr val="FF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37902" y="2006233"/>
            <a:ext cx="300667"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71" y="1626328"/>
            <a:ext cx="9247792" cy="2685700"/>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1:</a:t>
            </a:r>
            <a:endParaRPr sz="2070" dirty="0">
              <a:latin typeface="Arial"/>
              <a:cs typeface="Arial"/>
            </a:endParaRPr>
          </a:p>
          <a:p>
            <a:pPr marL="536901" indent="-523758">
              <a:spcBef>
                <a:spcPts val="704"/>
              </a:spcBef>
              <a:buFont typeface="Arial"/>
              <a:buChar char="•"/>
              <a:tabLst>
                <a:tab pos="536901" algn="l"/>
              </a:tabLst>
            </a:pPr>
            <a:r>
              <a:rPr sz="2070" spc="-16" dirty="0">
                <a:latin typeface="Arial"/>
                <a:cs typeface="Arial"/>
              </a:rPr>
              <a:t>Choose</a:t>
            </a:r>
            <a:r>
              <a:rPr sz="2070" spc="83" dirty="0">
                <a:latin typeface="Arial"/>
                <a:cs typeface="Arial"/>
              </a:rPr>
              <a:t> </a:t>
            </a:r>
            <a:r>
              <a:rPr sz="2070" b="1" spc="-10" dirty="0">
                <a:solidFill>
                  <a:srgbClr val="0066FF"/>
                </a:solidFill>
                <a:latin typeface="Arial"/>
                <a:cs typeface="Arial"/>
              </a:rPr>
              <a:t>File</a:t>
            </a:r>
            <a:r>
              <a:rPr sz="2070" b="1" spc="83" dirty="0">
                <a:solidFill>
                  <a:srgbClr val="0066FF"/>
                </a:solidFill>
                <a:latin typeface="Arial"/>
                <a:cs typeface="Arial"/>
              </a:rPr>
              <a:t> </a:t>
            </a:r>
            <a:r>
              <a:rPr sz="2070" b="1" spc="-21" dirty="0">
                <a:solidFill>
                  <a:srgbClr val="0066FF"/>
                </a:solidFill>
                <a:latin typeface="Arial"/>
                <a:cs typeface="Arial"/>
              </a:rPr>
              <a:t>→</a:t>
            </a:r>
            <a:r>
              <a:rPr sz="2070" b="1" spc="83" dirty="0">
                <a:solidFill>
                  <a:srgbClr val="0066FF"/>
                </a:solidFill>
                <a:latin typeface="Arial"/>
                <a:cs typeface="Arial"/>
              </a:rPr>
              <a:t> </a:t>
            </a:r>
            <a:r>
              <a:rPr sz="2070" b="1" spc="-16" dirty="0" smtClean="0">
                <a:solidFill>
                  <a:srgbClr val="0066FF"/>
                </a:solidFill>
                <a:latin typeface="Arial"/>
                <a:cs typeface="Arial"/>
              </a:rPr>
              <a:t>Open</a:t>
            </a:r>
            <a:r>
              <a:rPr lang="de-DE" sz="2070" b="1" spc="-16" dirty="0" smtClean="0">
                <a:solidFill>
                  <a:srgbClr val="0066FF"/>
                </a:solidFill>
                <a:latin typeface="Arial"/>
                <a:cs typeface="Arial"/>
              </a:rPr>
              <a:t>     </a:t>
            </a:r>
            <a:r>
              <a:rPr sz="2070" spc="-10" dirty="0" smtClean="0">
                <a:latin typeface="Arial"/>
                <a:cs typeface="Arial"/>
              </a:rPr>
              <a:t>.</a:t>
            </a:r>
            <a:endParaRPr sz="2070" dirty="0">
              <a:latin typeface="Arial"/>
              <a:cs typeface="Arial"/>
            </a:endParaRPr>
          </a:p>
          <a:p>
            <a:pPr>
              <a:lnSpc>
                <a:spcPts val="2277"/>
              </a:lnSpc>
              <a:spcBef>
                <a:spcPts val="12"/>
              </a:spcBef>
              <a:buFont typeface="Arial"/>
              <a:buChar char="•"/>
            </a:pPr>
            <a:endParaRPr sz="2277" dirty="0"/>
          </a:p>
          <a:p>
            <a:pPr marL="536901" marR="6572" indent="-523758">
              <a:lnSpc>
                <a:spcPts val="2266"/>
              </a:lnSpc>
              <a:buFont typeface="Arial"/>
              <a:buChar char="•"/>
              <a:tabLst>
                <a:tab pos="536901" algn="l"/>
              </a:tabLst>
            </a:pPr>
            <a:r>
              <a:rPr sz="2070" spc="-16" dirty="0">
                <a:latin typeface="Arial"/>
                <a:cs typeface="Arial"/>
              </a:rPr>
              <a:t>Browse</a:t>
            </a:r>
            <a:r>
              <a:rPr sz="2070" spc="31" dirty="0">
                <a:latin typeface="Arial"/>
                <a:cs typeface="Arial"/>
              </a:rPr>
              <a:t> </a:t>
            </a:r>
            <a:r>
              <a:rPr sz="2070" spc="-10" dirty="0">
                <a:latin typeface="Arial"/>
                <a:cs typeface="Arial"/>
              </a:rPr>
              <a:t>to</a:t>
            </a:r>
            <a:r>
              <a:rPr sz="2070" spc="31" dirty="0">
                <a:latin typeface="Arial"/>
                <a:cs typeface="Arial"/>
              </a:rPr>
              <a:t> </a:t>
            </a:r>
            <a:r>
              <a:rPr sz="2070" spc="-10" dirty="0">
                <a:latin typeface="Arial"/>
                <a:cs typeface="Arial"/>
              </a:rPr>
              <a:t>the</a:t>
            </a:r>
            <a:r>
              <a:rPr sz="2070" spc="31" dirty="0">
                <a:latin typeface="Arial"/>
                <a:cs typeface="Arial"/>
              </a:rPr>
              <a:t> </a:t>
            </a:r>
            <a:r>
              <a:rPr sz="2070" spc="-10" dirty="0">
                <a:latin typeface="Arial"/>
                <a:cs typeface="Arial"/>
              </a:rPr>
              <a:t>folder</a:t>
            </a:r>
            <a:r>
              <a:rPr sz="2070" spc="31" dirty="0">
                <a:latin typeface="Arial"/>
                <a:cs typeface="Arial"/>
              </a:rPr>
              <a:t> </a:t>
            </a:r>
            <a:r>
              <a:rPr sz="2070" spc="-10" dirty="0">
                <a:latin typeface="Arial"/>
                <a:cs typeface="Arial"/>
              </a:rPr>
              <a:t>that</a:t>
            </a:r>
            <a:r>
              <a:rPr sz="2070" spc="31" dirty="0">
                <a:latin typeface="Arial"/>
                <a:cs typeface="Arial"/>
              </a:rPr>
              <a:t> </a:t>
            </a:r>
            <a:r>
              <a:rPr sz="2070" spc="-10" dirty="0">
                <a:latin typeface="Arial"/>
                <a:cs typeface="Arial"/>
              </a:rPr>
              <a:t>contains</a:t>
            </a:r>
            <a:r>
              <a:rPr sz="2070" spc="31" dirty="0">
                <a:latin typeface="Arial"/>
                <a:cs typeface="Arial"/>
              </a:rPr>
              <a:t> </a:t>
            </a:r>
            <a:r>
              <a:rPr sz="2070" spc="-10" dirty="0">
                <a:latin typeface="Arial"/>
                <a:cs typeface="Arial"/>
              </a:rPr>
              <a:t>the</a:t>
            </a:r>
            <a:r>
              <a:rPr sz="2070" spc="31" dirty="0">
                <a:latin typeface="Arial"/>
                <a:cs typeface="Arial"/>
              </a:rPr>
              <a:t> </a:t>
            </a:r>
            <a:r>
              <a:rPr sz="2070" spc="-16" dirty="0">
                <a:latin typeface="Arial"/>
                <a:cs typeface="Arial"/>
              </a:rPr>
              <a:t>model</a:t>
            </a:r>
            <a:r>
              <a:rPr sz="2070" spc="31" dirty="0">
                <a:latin typeface="Arial"/>
                <a:cs typeface="Arial"/>
              </a:rPr>
              <a:t> </a:t>
            </a:r>
            <a:r>
              <a:rPr sz="2070" spc="-10" dirty="0">
                <a:latin typeface="Arial"/>
                <a:cs typeface="Arial"/>
              </a:rPr>
              <a:t>file</a:t>
            </a:r>
            <a:r>
              <a:rPr sz="2070" spc="31" dirty="0">
                <a:latin typeface="Arial"/>
                <a:cs typeface="Arial"/>
              </a:rPr>
              <a:t> </a:t>
            </a:r>
            <a:r>
              <a:rPr sz="2070" spc="-16" dirty="0">
                <a:latin typeface="Arial"/>
                <a:cs typeface="Arial"/>
              </a:rPr>
              <a:t>and</a:t>
            </a:r>
            <a:r>
              <a:rPr sz="2070" spc="31" dirty="0">
                <a:latin typeface="Arial"/>
                <a:cs typeface="Arial"/>
              </a:rPr>
              <a:t> </a:t>
            </a:r>
            <a:r>
              <a:rPr sz="2070" spc="-10" dirty="0">
                <a:latin typeface="Arial"/>
                <a:cs typeface="Arial"/>
              </a:rPr>
              <a:t>either</a:t>
            </a:r>
            <a:r>
              <a:rPr sz="2070" spc="31" dirty="0">
                <a:latin typeface="Arial"/>
                <a:cs typeface="Arial"/>
              </a:rPr>
              <a:t> </a:t>
            </a:r>
            <a:r>
              <a:rPr sz="2070" spc="-10" dirty="0">
                <a:latin typeface="Arial"/>
                <a:cs typeface="Arial"/>
              </a:rPr>
              <a:t>double-click</a:t>
            </a:r>
            <a:r>
              <a:rPr sz="2070" spc="31" dirty="0">
                <a:latin typeface="Arial"/>
                <a:cs typeface="Arial"/>
              </a:rPr>
              <a:t> </a:t>
            </a:r>
            <a:r>
              <a:rPr sz="2070" spc="-10" dirty="0">
                <a:latin typeface="Arial"/>
                <a:cs typeface="Arial"/>
              </a:rPr>
              <a:t>the model</a:t>
            </a:r>
            <a:r>
              <a:rPr sz="2070" spc="52" dirty="0">
                <a:latin typeface="Arial"/>
                <a:cs typeface="Arial"/>
              </a:rPr>
              <a:t> </a:t>
            </a:r>
            <a:r>
              <a:rPr sz="2070" spc="-10" dirty="0">
                <a:latin typeface="Arial"/>
                <a:cs typeface="Arial"/>
              </a:rPr>
              <a:t>file</a:t>
            </a:r>
            <a:r>
              <a:rPr sz="2070" spc="52" dirty="0">
                <a:latin typeface="Arial"/>
                <a:cs typeface="Arial"/>
              </a:rPr>
              <a:t> </a:t>
            </a:r>
            <a:r>
              <a:rPr sz="2070" spc="-10" dirty="0">
                <a:latin typeface="Arial"/>
                <a:cs typeface="Arial"/>
              </a:rPr>
              <a:t>or</a:t>
            </a:r>
            <a:r>
              <a:rPr sz="2070" spc="52" dirty="0">
                <a:latin typeface="Arial"/>
                <a:cs typeface="Arial"/>
              </a:rPr>
              <a:t> </a:t>
            </a:r>
            <a:r>
              <a:rPr sz="2070" spc="-16" dirty="0">
                <a:latin typeface="Arial"/>
                <a:cs typeface="Arial"/>
              </a:rPr>
              <a:t>choose</a:t>
            </a:r>
            <a:r>
              <a:rPr sz="2070" spc="52" dirty="0">
                <a:latin typeface="Arial"/>
                <a:cs typeface="Arial"/>
              </a:rPr>
              <a:t> </a:t>
            </a:r>
            <a:r>
              <a:rPr sz="2070" spc="-5" dirty="0">
                <a:latin typeface="Arial"/>
                <a:cs typeface="Arial"/>
              </a:rPr>
              <a:t>it</a:t>
            </a:r>
            <a:r>
              <a:rPr sz="2070" spc="52" dirty="0">
                <a:latin typeface="Arial"/>
                <a:cs typeface="Arial"/>
              </a:rPr>
              <a:t> </a:t>
            </a:r>
            <a:r>
              <a:rPr sz="2070" spc="-16" dirty="0">
                <a:latin typeface="Arial"/>
                <a:cs typeface="Arial"/>
              </a:rPr>
              <a:t>and</a:t>
            </a:r>
            <a:r>
              <a:rPr sz="2070" spc="52" dirty="0">
                <a:latin typeface="Arial"/>
                <a:cs typeface="Arial"/>
              </a:rPr>
              <a:t> </a:t>
            </a:r>
            <a:r>
              <a:rPr sz="2070" spc="-10" dirty="0">
                <a:latin typeface="Arial"/>
                <a:cs typeface="Arial"/>
              </a:rPr>
              <a:t>then</a:t>
            </a:r>
            <a:r>
              <a:rPr sz="2070" spc="52" dirty="0">
                <a:latin typeface="Arial"/>
                <a:cs typeface="Arial"/>
              </a:rPr>
              <a:t> </a:t>
            </a:r>
            <a:r>
              <a:rPr sz="2070" spc="-10" dirty="0">
                <a:latin typeface="Arial"/>
                <a:cs typeface="Arial"/>
              </a:rPr>
              <a:t>click</a:t>
            </a:r>
            <a:r>
              <a:rPr sz="2070" spc="52" dirty="0">
                <a:latin typeface="Arial"/>
                <a:cs typeface="Arial"/>
              </a:rPr>
              <a:t> </a:t>
            </a:r>
            <a:r>
              <a:rPr sz="2070" b="1" spc="-16" dirty="0">
                <a:latin typeface="Arial"/>
                <a:cs typeface="Arial"/>
              </a:rPr>
              <a:t>Open</a:t>
            </a:r>
            <a:r>
              <a:rPr sz="2070" spc="-10" dirty="0">
                <a:latin typeface="Arial"/>
                <a:cs typeface="Arial"/>
              </a:rPr>
              <a:t>.</a:t>
            </a:r>
            <a:endParaRPr sz="2070" dirty="0">
              <a:latin typeface="Arial"/>
              <a:cs typeface="Arial"/>
            </a:endParaRPr>
          </a:p>
          <a:p>
            <a:pPr>
              <a:lnSpc>
                <a:spcPts val="1966"/>
              </a:lnSpc>
              <a:spcBef>
                <a:spcPts val="27"/>
              </a:spcBef>
            </a:pPr>
            <a:endParaRPr sz="1966" dirty="0"/>
          </a:p>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2:</a:t>
            </a:r>
            <a:endParaRPr sz="2070" dirty="0">
              <a:latin typeface="Arial"/>
              <a:cs typeface="Arial"/>
            </a:endParaRPr>
          </a:p>
          <a:p>
            <a:pPr marL="13143">
              <a:spcBef>
                <a:spcPts val="704"/>
              </a:spcBef>
            </a:pPr>
            <a:r>
              <a:rPr sz="2070" spc="-16" dirty="0">
                <a:latin typeface="Arial"/>
                <a:cs typeface="Arial"/>
              </a:rPr>
              <a:t>Drag</a:t>
            </a:r>
            <a:r>
              <a:rPr sz="2070" spc="47" dirty="0">
                <a:latin typeface="Arial"/>
                <a:cs typeface="Arial"/>
              </a:rPr>
              <a:t> </a:t>
            </a:r>
            <a:r>
              <a:rPr sz="2070" spc="-16" dirty="0">
                <a:latin typeface="Arial"/>
                <a:cs typeface="Arial"/>
              </a:rPr>
              <a:t>and</a:t>
            </a:r>
            <a:r>
              <a:rPr sz="2070" spc="47" dirty="0">
                <a:latin typeface="Arial"/>
                <a:cs typeface="Arial"/>
              </a:rPr>
              <a:t> </a:t>
            </a:r>
            <a:r>
              <a:rPr sz="2070" spc="-10" dirty="0">
                <a:latin typeface="Arial"/>
                <a:cs typeface="Arial"/>
              </a:rPr>
              <a:t>drop</a:t>
            </a:r>
            <a:r>
              <a:rPr sz="2070" spc="47" dirty="0">
                <a:latin typeface="Arial"/>
                <a:cs typeface="Arial"/>
              </a:rPr>
              <a:t> </a:t>
            </a:r>
            <a:r>
              <a:rPr sz="2070" spc="-16" dirty="0">
                <a:latin typeface="Arial"/>
                <a:cs typeface="Arial"/>
              </a:rPr>
              <a:t>a</a:t>
            </a:r>
            <a:r>
              <a:rPr sz="2070" spc="47" dirty="0">
                <a:latin typeface="Arial"/>
                <a:cs typeface="Arial"/>
              </a:rPr>
              <a:t> </a:t>
            </a:r>
            <a:r>
              <a:rPr sz="2070" spc="-16" dirty="0">
                <a:latin typeface="Arial"/>
                <a:cs typeface="Arial"/>
              </a:rPr>
              <a:t>model</a:t>
            </a:r>
            <a:r>
              <a:rPr sz="2070" spc="47" dirty="0">
                <a:latin typeface="Arial"/>
                <a:cs typeface="Arial"/>
              </a:rPr>
              <a:t> </a:t>
            </a:r>
            <a:r>
              <a:rPr sz="2070" spc="-10" dirty="0">
                <a:latin typeface="Arial"/>
                <a:cs typeface="Arial"/>
              </a:rPr>
              <a:t>file</a:t>
            </a:r>
            <a:r>
              <a:rPr lang="de-DE" sz="2070" spc="-10" dirty="0">
                <a:latin typeface="Arial"/>
                <a:cs typeface="Arial"/>
              </a:rPr>
              <a:t> (*.</a:t>
            </a:r>
            <a:r>
              <a:rPr lang="de-DE" sz="2070" spc="-10" dirty="0" err="1">
                <a:latin typeface="Arial"/>
                <a:cs typeface="Arial"/>
              </a:rPr>
              <a:t>spp</a:t>
            </a:r>
            <a:r>
              <a:rPr lang="de-DE" sz="2070" spc="-10" dirty="0">
                <a:latin typeface="Arial"/>
                <a:cs typeface="Arial"/>
              </a:rPr>
              <a:t>)</a:t>
            </a:r>
            <a:r>
              <a:rPr sz="2070" spc="47" dirty="0">
                <a:latin typeface="Arial"/>
                <a:cs typeface="Arial"/>
              </a:rPr>
              <a:t> </a:t>
            </a:r>
            <a:r>
              <a:rPr sz="2070" spc="-10" dirty="0">
                <a:latin typeface="Arial"/>
                <a:cs typeface="Arial"/>
              </a:rPr>
              <a:t>into</a:t>
            </a:r>
            <a:r>
              <a:rPr sz="2070" spc="47" dirty="0">
                <a:latin typeface="Arial"/>
                <a:cs typeface="Arial"/>
              </a:rPr>
              <a:t> </a:t>
            </a:r>
            <a:r>
              <a:rPr sz="2070" spc="-10" dirty="0">
                <a:latin typeface="Arial"/>
                <a:cs typeface="Arial"/>
              </a:rPr>
              <a:t>the</a:t>
            </a:r>
            <a:r>
              <a:rPr sz="2070" spc="47" dirty="0">
                <a:latin typeface="Arial"/>
                <a:cs typeface="Arial"/>
              </a:rPr>
              <a:t> </a:t>
            </a:r>
            <a:r>
              <a:rPr sz="2070" i="1" spc="-10" dirty="0">
                <a:latin typeface="Arial"/>
                <a:cs typeface="Arial"/>
              </a:rPr>
              <a:t>Class</a:t>
            </a:r>
            <a:r>
              <a:rPr sz="2070" i="1" spc="47" dirty="0">
                <a:latin typeface="Arial"/>
                <a:cs typeface="Arial"/>
              </a:rPr>
              <a:t> </a:t>
            </a:r>
            <a:r>
              <a:rPr sz="2070" i="1" spc="-10" dirty="0">
                <a:latin typeface="Arial"/>
                <a:cs typeface="Arial"/>
              </a:rPr>
              <a:t>Library</a:t>
            </a:r>
            <a:r>
              <a:rPr sz="2070" spc="-10" dirty="0">
                <a:latin typeface="Arial"/>
                <a:cs typeface="Arial"/>
              </a:rPr>
              <a:t>.</a:t>
            </a:r>
            <a:endParaRPr sz="2070" dirty="0">
              <a:latin typeface="Arial"/>
              <a:cs typeface="Arial"/>
            </a:endParaRPr>
          </a:p>
        </p:txBody>
      </p:sp>
      <p:sp>
        <p:nvSpPr>
          <p:cNvPr id="9" name="object 9"/>
          <p:cNvSpPr txBox="1"/>
          <p:nvPr/>
        </p:nvSpPr>
        <p:spPr>
          <a:xfrm>
            <a:off x="540374" y="5118100"/>
            <a:ext cx="9054582" cy="1072900"/>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lang="en-US" sz="2070" b="1" spc="103" dirty="0" smtClean="0">
                <a:solidFill>
                  <a:srgbClr val="0066FF"/>
                </a:solidFill>
                <a:latin typeface="Arial"/>
                <a:cs typeface="Arial"/>
              </a:rPr>
              <a:t>3</a:t>
            </a:r>
            <a:r>
              <a:rPr sz="2070" b="1" spc="-10" dirty="0" smtClean="0">
                <a:solidFill>
                  <a:srgbClr val="0066FF"/>
                </a:solidFill>
                <a:latin typeface="Arial"/>
                <a:cs typeface="Arial"/>
              </a:rPr>
              <a:t>:</a:t>
            </a:r>
            <a:endParaRPr sz="2070" dirty="0">
              <a:latin typeface="Arial"/>
              <a:cs typeface="Arial"/>
            </a:endParaRPr>
          </a:p>
          <a:p>
            <a:pPr marL="536901" marR="6572" indent="-523758">
              <a:lnSpc>
                <a:spcPts val="2266"/>
              </a:lnSpc>
              <a:spcBef>
                <a:spcPts val="957"/>
              </a:spcBef>
              <a:buFont typeface="Arial"/>
              <a:buChar char="•"/>
              <a:tabLst>
                <a:tab pos="536901" algn="l"/>
              </a:tabLst>
            </a:pPr>
            <a:r>
              <a:rPr sz="2070" spc="-16" dirty="0">
                <a:latin typeface="Arial"/>
                <a:cs typeface="Arial"/>
              </a:rPr>
              <a:t>Choose</a:t>
            </a:r>
            <a:r>
              <a:rPr sz="2070" spc="52" dirty="0">
                <a:latin typeface="Arial"/>
                <a:cs typeface="Arial"/>
              </a:rPr>
              <a:t> </a:t>
            </a:r>
            <a:r>
              <a:rPr sz="2070" b="1" spc="-10" dirty="0">
                <a:solidFill>
                  <a:srgbClr val="0066FF"/>
                </a:solidFill>
                <a:latin typeface="Arial"/>
                <a:cs typeface="Arial"/>
              </a:rPr>
              <a:t>File</a:t>
            </a:r>
            <a:r>
              <a:rPr sz="2070" b="1" spc="52" dirty="0">
                <a:solidFill>
                  <a:srgbClr val="0066FF"/>
                </a:solidFill>
                <a:latin typeface="Arial"/>
                <a:cs typeface="Arial"/>
              </a:rPr>
              <a:t> </a:t>
            </a:r>
            <a:r>
              <a:rPr sz="2070" b="1" spc="-21" dirty="0">
                <a:solidFill>
                  <a:srgbClr val="0066FF"/>
                </a:solidFill>
                <a:latin typeface="Arial"/>
                <a:cs typeface="Arial"/>
              </a:rPr>
              <a:t>→</a:t>
            </a:r>
            <a:r>
              <a:rPr sz="2070" b="1" spc="52" dirty="0">
                <a:solidFill>
                  <a:srgbClr val="0066FF"/>
                </a:solidFill>
                <a:latin typeface="Arial"/>
                <a:cs typeface="Arial"/>
              </a:rPr>
              <a:t> </a:t>
            </a:r>
            <a:r>
              <a:rPr sz="2070" b="1" spc="-16" dirty="0">
                <a:solidFill>
                  <a:srgbClr val="0066FF"/>
                </a:solidFill>
                <a:latin typeface="Arial"/>
                <a:cs typeface="Arial"/>
              </a:rPr>
              <a:t>Recent</a:t>
            </a:r>
            <a:r>
              <a:rPr sz="2070" b="1" spc="52" dirty="0">
                <a:solidFill>
                  <a:srgbClr val="0066FF"/>
                </a:solidFill>
                <a:latin typeface="Arial"/>
                <a:cs typeface="Arial"/>
              </a:rPr>
              <a:t> </a:t>
            </a:r>
            <a:r>
              <a:rPr sz="2070" b="1" spc="-10" dirty="0">
                <a:solidFill>
                  <a:srgbClr val="0066FF"/>
                </a:solidFill>
                <a:latin typeface="Arial"/>
                <a:cs typeface="Arial"/>
              </a:rPr>
              <a:t>Files</a:t>
            </a:r>
            <a:r>
              <a:rPr sz="2070" spc="-10" dirty="0">
                <a:latin typeface="Arial"/>
                <a:cs typeface="Arial"/>
              </a:rPr>
              <a:t>.</a:t>
            </a:r>
            <a:r>
              <a:rPr sz="2070" dirty="0">
                <a:latin typeface="Arial"/>
                <a:cs typeface="Arial"/>
              </a:rPr>
              <a:t> </a:t>
            </a:r>
            <a:r>
              <a:rPr sz="2070" spc="-217" dirty="0">
                <a:latin typeface="Arial"/>
                <a:cs typeface="Arial"/>
              </a:rPr>
              <a:t> </a:t>
            </a:r>
            <a:r>
              <a:rPr sz="2070" spc="-16" dirty="0">
                <a:latin typeface="Arial"/>
                <a:cs typeface="Arial"/>
              </a:rPr>
              <a:t>The</a:t>
            </a:r>
            <a:r>
              <a:rPr sz="2070" spc="52" dirty="0">
                <a:latin typeface="Arial"/>
                <a:cs typeface="Arial"/>
              </a:rPr>
              <a:t> </a:t>
            </a:r>
            <a:r>
              <a:rPr sz="2070" spc="-10" dirty="0">
                <a:latin typeface="Arial"/>
                <a:cs typeface="Arial"/>
              </a:rPr>
              <a:t>list</a:t>
            </a:r>
            <a:r>
              <a:rPr sz="2070" spc="52" dirty="0">
                <a:latin typeface="Arial"/>
                <a:cs typeface="Arial"/>
              </a:rPr>
              <a:t> </a:t>
            </a:r>
            <a:r>
              <a:rPr sz="2070" spc="-10" dirty="0">
                <a:latin typeface="Arial"/>
                <a:cs typeface="Arial"/>
              </a:rPr>
              <a:t>of</a:t>
            </a:r>
            <a:r>
              <a:rPr sz="2070" spc="52" dirty="0">
                <a:latin typeface="Arial"/>
                <a:cs typeface="Arial"/>
              </a:rPr>
              <a:t> </a:t>
            </a:r>
            <a:r>
              <a:rPr sz="2070" spc="-10" dirty="0">
                <a:latin typeface="Arial"/>
                <a:cs typeface="Arial"/>
              </a:rPr>
              <a:t>recent</a:t>
            </a:r>
            <a:r>
              <a:rPr sz="2070" spc="52" dirty="0">
                <a:latin typeface="Arial"/>
                <a:cs typeface="Arial"/>
              </a:rPr>
              <a:t> </a:t>
            </a:r>
            <a:r>
              <a:rPr sz="2070" spc="-10" dirty="0">
                <a:latin typeface="Arial"/>
                <a:cs typeface="Arial"/>
              </a:rPr>
              <a:t>files</a:t>
            </a:r>
            <a:r>
              <a:rPr sz="2070" spc="52" dirty="0">
                <a:latin typeface="Arial"/>
                <a:cs typeface="Arial"/>
              </a:rPr>
              <a:t> </a:t>
            </a:r>
            <a:r>
              <a:rPr sz="2070" spc="-16" dirty="0">
                <a:latin typeface="Arial"/>
                <a:cs typeface="Arial"/>
              </a:rPr>
              <a:t>shows</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last</a:t>
            </a:r>
            <a:r>
              <a:rPr sz="2070" spc="52" dirty="0">
                <a:latin typeface="Arial"/>
                <a:cs typeface="Arial"/>
              </a:rPr>
              <a:t> </a:t>
            </a:r>
            <a:r>
              <a:rPr sz="2070" spc="-10" dirty="0">
                <a:latin typeface="Arial"/>
                <a:cs typeface="Arial"/>
              </a:rPr>
              <a:t>eight model</a:t>
            </a:r>
            <a:r>
              <a:rPr sz="2070" spc="78" dirty="0">
                <a:latin typeface="Arial"/>
                <a:cs typeface="Arial"/>
              </a:rPr>
              <a:t> </a:t>
            </a:r>
            <a:r>
              <a:rPr sz="2070" spc="-10" dirty="0">
                <a:latin typeface="Arial"/>
                <a:cs typeface="Arial"/>
              </a:rPr>
              <a:t>files</a:t>
            </a:r>
            <a:r>
              <a:rPr sz="2070" spc="78" dirty="0">
                <a:latin typeface="Arial"/>
                <a:cs typeface="Arial"/>
              </a:rPr>
              <a:t> </a:t>
            </a:r>
            <a:r>
              <a:rPr sz="2070" spc="-16" dirty="0">
                <a:latin typeface="Arial"/>
                <a:cs typeface="Arial"/>
              </a:rPr>
              <a:t>you</a:t>
            </a:r>
            <a:r>
              <a:rPr sz="2070" spc="78" dirty="0">
                <a:latin typeface="Arial"/>
                <a:cs typeface="Arial"/>
              </a:rPr>
              <a:t> </a:t>
            </a:r>
            <a:r>
              <a:rPr sz="2070" spc="-16" dirty="0">
                <a:latin typeface="Arial"/>
                <a:cs typeface="Arial"/>
              </a:rPr>
              <a:t>worked</a:t>
            </a:r>
            <a:r>
              <a:rPr sz="2070" spc="78" dirty="0">
                <a:latin typeface="Arial"/>
                <a:cs typeface="Arial"/>
              </a:rPr>
              <a:t> </a:t>
            </a:r>
            <a:r>
              <a:rPr sz="2070" spc="-10" dirty="0">
                <a:latin typeface="Arial"/>
                <a:cs typeface="Arial"/>
              </a:rPr>
              <a:t>with.</a:t>
            </a:r>
            <a:endParaRPr sz="2070" dirty="0">
              <a:latin typeface="Arial"/>
              <a:cs typeface="Arial"/>
            </a:endParaRPr>
          </a:p>
        </p:txBody>
      </p:sp>
      <p:sp>
        <p:nvSpPr>
          <p:cNvPr id="11" name="Titel 10"/>
          <p:cNvSpPr>
            <a:spLocks noGrp="1"/>
          </p:cNvSpPr>
          <p:nvPr>
            <p:ph type="title"/>
          </p:nvPr>
        </p:nvSpPr>
        <p:spPr/>
        <p:txBody>
          <a:bodyPr/>
          <a:lstStyle/>
          <a:p>
            <a:r>
              <a:rPr lang="en-US" dirty="0" smtClean="0"/>
              <a:t>Ways to Open a Plant Simulation Model File</a:t>
            </a:r>
            <a:endParaRPr lang="de-DE" dirty="0"/>
          </a:p>
        </p:txBody>
      </p:sp>
      <p:sp>
        <p:nvSpPr>
          <p:cNvPr id="7" name="object 4"/>
          <p:cNvSpPr/>
          <p:nvPr/>
        </p:nvSpPr>
        <p:spPr>
          <a:xfrm>
            <a:off x="3853158" y="4444492"/>
            <a:ext cx="2523743" cy="597408"/>
          </a:xfrm>
          <a:prstGeom prst="rect">
            <a:avLst/>
          </a:prstGeom>
          <a:blipFill>
            <a:blip r:embed="rId3"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682903"/>
            <a:ext cx="9499491" cy="1086172"/>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lang="en-US" sz="2070" b="1" spc="-10" dirty="0" smtClean="0">
                <a:solidFill>
                  <a:srgbClr val="0066FF"/>
                </a:solidFill>
                <a:latin typeface="Arial"/>
                <a:cs typeface="Arial"/>
              </a:rPr>
              <a:t>4</a:t>
            </a:r>
            <a:r>
              <a:rPr sz="2070" b="1" spc="-10" dirty="0" smtClean="0">
                <a:solidFill>
                  <a:srgbClr val="0066FF"/>
                </a:solidFill>
                <a:latin typeface="Arial"/>
                <a:cs typeface="Arial"/>
              </a:rPr>
              <a:t>:</a:t>
            </a:r>
            <a:endParaRPr sz="2070" dirty="0">
              <a:latin typeface="Arial"/>
              <a:cs typeface="Arial"/>
            </a:endParaRPr>
          </a:p>
          <a:p>
            <a:pPr marL="536901" marR="6572" indent="-523758">
              <a:lnSpc>
                <a:spcPts val="2266"/>
              </a:lnSpc>
              <a:spcBef>
                <a:spcPts val="1071"/>
              </a:spcBef>
              <a:buFont typeface="Arial"/>
              <a:buChar char="•"/>
              <a:tabLst>
                <a:tab pos="536901" algn="l"/>
              </a:tabLst>
            </a:pPr>
            <a:r>
              <a:rPr sz="2070" spc="-16" dirty="0">
                <a:latin typeface="Arial"/>
                <a:cs typeface="Arial"/>
              </a:rPr>
              <a:t>Choose</a:t>
            </a:r>
            <a:r>
              <a:rPr sz="2070" spc="-5" dirty="0">
                <a:latin typeface="Arial"/>
                <a:cs typeface="Arial"/>
              </a:rPr>
              <a:t> </a:t>
            </a:r>
            <a:r>
              <a:rPr lang="en-US" sz="2070" spc="-5" dirty="0">
                <a:latin typeface="Arial"/>
                <a:cs typeface="Arial"/>
              </a:rPr>
              <a:t>a tile from the </a:t>
            </a:r>
            <a:r>
              <a:rPr lang="en-US" sz="2070" i="1" spc="-5" dirty="0">
                <a:latin typeface="Arial"/>
                <a:cs typeface="Arial"/>
              </a:rPr>
              <a:t>Models</a:t>
            </a:r>
            <a:r>
              <a:rPr lang="en-US" sz="2070" spc="-5" dirty="0">
                <a:latin typeface="Arial"/>
                <a:cs typeface="Arial"/>
              </a:rPr>
              <a:t> sections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i="1" spc="-10" dirty="0">
                <a:latin typeface="Arial"/>
                <a:cs typeface="Arial"/>
              </a:rPr>
              <a:t>Start</a:t>
            </a:r>
            <a:r>
              <a:rPr sz="2070" i="1" spc="-5" dirty="0">
                <a:latin typeface="Arial"/>
                <a:cs typeface="Arial"/>
              </a:rPr>
              <a:t> </a:t>
            </a:r>
            <a:r>
              <a:rPr sz="2070" i="1" spc="-16" dirty="0">
                <a:latin typeface="Arial"/>
                <a:cs typeface="Arial"/>
              </a:rPr>
              <a:t>Page</a:t>
            </a:r>
            <a:r>
              <a:rPr sz="2070" i="1" spc="-5"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r>
              <a:rPr sz="2070" spc="191" dirty="0">
                <a:latin typeface="Arial"/>
                <a:cs typeface="Arial"/>
              </a:rPr>
              <a:t> </a:t>
            </a:r>
            <a:r>
              <a:rPr lang="en-US" sz="2070" i="1" spc="-16" dirty="0">
                <a:latin typeface="Arial"/>
                <a:cs typeface="Arial"/>
              </a:rPr>
              <a:t>Recent Models</a:t>
            </a:r>
            <a:r>
              <a:rPr sz="2070" spc="21" dirty="0">
                <a:latin typeface="Arial"/>
                <a:cs typeface="Arial"/>
              </a:rPr>
              <a:t> </a:t>
            </a:r>
            <a:r>
              <a:rPr lang="en-US" sz="2070" spc="-16" dirty="0">
                <a:latin typeface="Arial"/>
                <a:cs typeface="Arial"/>
              </a:rPr>
              <a:t>lists </a:t>
            </a:r>
            <a:r>
              <a:rPr sz="2070" spc="-10" dirty="0">
                <a:latin typeface="Arial"/>
                <a:cs typeface="Arial"/>
              </a:rPr>
              <a:t>the</a:t>
            </a:r>
            <a:r>
              <a:rPr sz="2070" spc="21" dirty="0">
                <a:latin typeface="Arial"/>
                <a:cs typeface="Arial"/>
              </a:rPr>
              <a:t> </a:t>
            </a:r>
            <a:r>
              <a:rPr sz="2070" spc="-10" dirty="0">
                <a:latin typeface="Arial"/>
                <a:cs typeface="Arial"/>
              </a:rPr>
              <a:t>last</a:t>
            </a:r>
            <a:r>
              <a:rPr sz="2070" spc="21" dirty="0">
                <a:latin typeface="Arial"/>
                <a:cs typeface="Arial"/>
              </a:rPr>
              <a:t> </a:t>
            </a:r>
            <a:r>
              <a:rPr sz="2070" spc="-10" dirty="0">
                <a:latin typeface="Arial"/>
                <a:cs typeface="Arial"/>
              </a:rPr>
              <a:t>eight</a:t>
            </a:r>
            <a:r>
              <a:rPr sz="2070" spc="21" dirty="0">
                <a:latin typeface="Arial"/>
                <a:cs typeface="Arial"/>
              </a:rPr>
              <a:t> </a:t>
            </a:r>
            <a:r>
              <a:rPr sz="2070" spc="-16" dirty="0">
                <a:latin typeface="Arial"/>
                <a:cs typeface="Arial"/>
              </a:rPr>
              <a:t>model</a:t>
            </a:r>
            <a:r>
              <a:rPr sz="2070" spc="-10" dirty="0">
                <a:latin typeface="Arial"/>
                <a:cs typeface="Arial"/>
              </a:rPr>
              <a:t>s</a:t>
            </a:r>
            <a:r>
              <a:rPr sz="2070" spc="21" dirty="0">
                <a:latin typeface="Arial"/>
                <a:cs typeface="Arial"/>
              </a:rPr>
              <a:t> </a:t>
            </a:r>
            <a:r>
              <a:rPr sz="2070" spc="-16" dirty="0">
                <a:latin typeface="Arial"/>
                <a:cs typeface="Arial"/>
              </a:rPr>
              <a:t>you</a:t>
            </a:r>
            <a:r>
              <a:rPr sz="2070" spc="21" dirty="0">
                <a:latin typeface="Arial"/>
                <a:cs typeface="Arial"/>
              </a:rPr>
              <a:t> </a:t>
            </a:r>
            <a:r>
              <a:rPr sz="2070" spc="-16" dirty="0">
                <a:latin typeface="Arial"/>
                <a:cs typeface="Arial"/>
              </a:rPr>
              <a:t>worked</a:t>
            </a:r>
            <a:r>
              <a:rPr sz="2070" spc="21" dirty="0">
                <a:latin typeface="Arial"/>
                <a:cs typeface="Arial"/>
              </a:rPr>
              <a:t> </a:t>
            </a:r>
            <a:r>
              <a:rPr lang="en-US" sz="2070" spc="-10" dirty="0">
                <a:latin typeface="Arial"/>
                <a:cs typeface="Arial"/>
              </a:rPr>
              <a:t>on</a:t>
            </a:r>
            <a:r>
              <a:rPr sz="2070" spc="-10" dirty="0">
                <a:latin typeface="Arial"/>
                <a:cs typeface="Arial"/>
              </a:rPr>
              <a:t>.</a:t>
            </a:r>
            <a:endParaRPr sz="2070" dirty="0">
              <a:latin typeface="Arial"/>
              <a:cs typeface="Arial"/>
            </a:endParaRPr>
          </a:p>
        </p:txBody>
      </p:sp>
      <p:sp>
        <p:nvSpPr>
          <p:cNvPr id="5" name="Titel 4"/>
          <p:cNvSpPr>
            <a:spLocks noGrp="1"/>
          </p:cNvSpPr>
          <p:nvPr>
            <p:ph type="title"/>
          </p:nvPr>
        </p:nvSpPr>
        <p:spPr/>
        <p:txBody>
          <a:bodyPr/>
          <a:lstStyle/>
          <a:p>
            <a:endParaRPr lang="de-DE"/>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62724" y="3049931"/>
            <a:ext cx="2671090" cy="3765152"/>
          </a:xfrm>
          <a:prstGeom prst="rect">
            <a:avLst/>
          </a:prstGeom>
        </p:spPr>
      </p:pic>
      <p:sp>
        <p:nvSpPr>
          <p:cNvPr id="4" name="Rechteck 3"/>
          <p:cNvSpPr/>
          <p:nvPr/>
        </p:nvSpPr>
        <p:spPr bwMode="auto">
          <a:xfrm>
            <a:off x="3803731" y="3308964"/>
            <a:ext cx="2783345" cy="2362200"/>
          </a:xfrm>
          <a:prstGeom prst="rect">
            <a:avLst/>
          </a:prstGeom>
          <a:noFill/>
          <a:ln w="19050">
            <a:solidFill>
              <a:srgbClr val="FF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62168" y="2124627"/>
            <a:ext cx="274324"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3" name="object 3"/>
          <p:cNvSpPr txBox="1"/>
          <p:nvPr/>
        </p:nvSpPr>
        <p:spPr>
          <a:xfrm>
            <a:off x="540374" y="1698077"/>
            <a:ext cx="5921820" cy="2285241"/>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1:</a:t>
            </a:r>
            <a:endParaRPr sz="2070" dirty="0">
              <a:latin typeface="Arial"/>
              <a:cs typeface="Arial"/>
            </a:endParaRPr>
          </a:p>
          <a:p>
            <a:pPr marL="536901" indent="-523758">
              <a:spcBef>
                <a:spcPts val="812"/>
              </a:spcBef>
              <a:buFont typeface="Arial"/>
              <a:buChar char="•"/>
              <a:tabLst>
                <a:tab pos="536901" algn="l"/>
                <a:tab pos="3358095" algn="l"/>
              </a:tabLst>
            </a:pPr>
            <a:r>
              <a:rPr sz="2070" spc="-16" dirty="0">
                <a:latin typeface="Arial"/>
                <a:cs typeface="Arial"/>
              </a:rPr>
              <a:t>Choose</a:t>
            </a:r>
            <a:r>
              <a:rPr sz="2070" spc="83" dirty="0">
                <a:latin typeface="Arial"/>
                <a:cs typeface="Arial"/>
              </a:rPr>
              <a:t> </a:t>
            </a:r>
            <a:r>
              <a:rPr sz="2070" b="1" spc="-10" dirty="0">
                <a:solidFill>
                  <a:srgbClr val="0066FF"/>
                </a:solidFill>
                <a:latin typeface="Arial"/>
                <a:cs typeface="Arial"/>
              </a:rPr>
              <a:t>File</a:t>
            </a:r>
            <a:r>
              <a:rPr sz="2070" b="1" spc="83" dirty="0">
                <a:solidFill>
                  <a:srgbClr val="0066FF"/>
                </a:solidFill>
                <a:latin typeface="Arial"/>
                <a:cs typeface="Arial"/>
              </a:rPr>
              <a:t> </a:t>
            </a:r>
            <a:r>
              <a:rPr sz="2070" b="1" spc="-21" dirty="0">
                <a:solidFill>
                  <a:srgbClr val="0066FF"/>
                </a:solidFill>
                <a:latin typeface="Arial"/>
                <a:cs typeface="Arial"/>
              </a:rPr>
              <a:t>→</a:t>
            </a:r>
            <a:r>
              <a:rPr sz="2070" b="1" spc="83" dirty="0">
                <a:solidFill>
                  <a:srgbClr val="0066FF"/>
                </a:solidFill>
                <a:latin typeface="Arial"/>
                <a:cs typeface="Arial"/>
              </a:rPr>
              <a:t> </a:t>
            </a:r>
            <a:r>
              <a:rPr sz="2070" b="1" spc="-16" dirty="0">
                <a:solidFill>
                  <a:srgbClr val="0066FF"/>
                </a:solidFill>
                <a:latin typeface="Arial"/>
                <a:cs typeface="Arial"/>
              </a:rPr>
              <a:t>Close</a:t>
            </a:r>
            <a:r>
              <a:rPr sz="2070" b="1" dirty="0">
                <a:solidFill>
                  <a:srgbClr val="0066FF"/>
                </a:solidFill>
                <a:latin typeface="Arial"/>
                <a:cs typeface="Arial"/>
              </a:rPr>
              <a:t>	</a:t>
            </a:r>
            <a:r>
              <a:rPr sz="2070" spc="-10" dirty="0">
                <a:latin typeface="Arial"/>
                <a:cs typeface="Arial"/>
              </a:rPr>
              <a:t>.</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0" dirty="0">
                <a:latin typeface="Arial"/>
                <a:cs typeface="Arial"/>
              </a:rPr>
              <a:t>Plant</a:t>
            </a:r>
            <a:r>
              <a:rPr sz="2070" spc="47" dirty="0">
                <a:latin typeface="Arial"/>
                <a:cs typeface="Arial"/>
              </a:rPr>
              <a:t> </a:t>
            </a:r>
            <a:r>
              <a:rPr sz="2070" spc="-10" dirty="0">
                <a:latin typeface="Arial"/>
                <a:cs typeface="Arial"/>
              </a:rPr>
              <a:t>Simulation</a:t>
            </a:r>
            <a:r>
              <a:rPr sz="2070" spc="47" dirty="0">
                <a:latin typeface="Arial"/>
                <a:cs typeface="Arial"/>
              </a:rPr>
              <a:t> </a:t>
            </a:r>
            <a:r>
              <a:rPr sz="2070" spc="-16" dirty="0">
                <a:latin typeface="Arial"/>
                <a:cs typeface="Arial"/>
              </a:rPr>
              <a:t>asks</a:t>
            </a:r>
            <a:r>
              <a:rPr sz="2070" spc="47" dirty="0">
                <a:latin typeface="Arial"/>
                <a:cs typeface="Arial"/>
              </a:rPr>
              <a:t> </a:t>
            </a:r>
            <a:r>
              <a:rPr sz="2070" spc="-5" dirty="0">
                <a:latin typeface="Arial"/>
                <a:cs typeface="Arial"/>
              </a:rPr>
              <a:t>if</a:t>
            </a:r>
            <a:r>
              <a:rPr sz="2070" spc="47" dirty="0">
                <a:latin typeface="Arial"/>
                <a:cs typeface="Arial"/>
              </a:rPr>
              <a:t> </a:t>
            </a:r>
            <a:r>
              <a:rPr sz="2070" spc="-10" dirty="0">
                <a:latin typeface="Arial"/>
                <a:cs typeface="Arial"/>
              </a:rPr>
              <a:t>the</a:t>
            </a:r>
            <a:r>
              <a:rPr sz="2070" spc="47" dirty="0">
                <a:latin typeface="Arial"/>
                <a:cs typeface="Arial"/>
              </a:rPr>
              <a:t> </a:t>
            </a:r>
            <a:r>
              <a:rPr sz="2070" spc="-10" dirty="0">
                <a:latin typeface="Arial"/>
                <a:cs typeface="Arial"/>
              </a:rPr>
              <a:t>file</a:t>
            </a:r>
            <a:r>
              <a:rPr sz="2070" spc="47" dirty="0">
                <a:latin typeface="Arial"/>
                <a:cs typeface="Arial"/>
              </a:rPr>
              <a:t> </a:t>
            </a:r>
            <a:r>
              <a:rPr sz="2070" spc="-10" dirty="0">
                <a:latin typeface="Arial"/>
                <a:cs typeface="Arial"/>
              </a:rPr>
              <a:t>is</a:t>
            </a:r>
            <a:r>
              <a:rPr sz="2070" spc="47" dirty="0">
                <a:latin typeface="Arial"/>
                <a:cs typeface="Arial"/>
              </a:rPr>
              <a:t> </a:t>
            </a:r>
            <a:r>
              <a:rPr sz="2070" spc="-10" dirty="0">
                <a:latin typeface="Arial"/>
                <a:cs typeface="Arial"/>
              </a:rPr>
              <a:t>to</a:t>
            </a:r>
            <a:r>
              <a:rPr sz="2070" spc="47" dirty="0">
                <a:latin typeface="Arial"/>
                <a:cs typeface="Arial"/>
              </a:rPr>
              <a:t> </a:t>
            </a:r>
            <a:r>
              <a:rPr sz="2070" spc="-16" dirty="0">
                <a:latin typeface="Arial"/>
                <a:cs typeface="Arial"/>
              </a:rPr>
              <a:t>be</a:t>
            </a:r>
            <a:r>
              <a:rPr sz="2070" spc="47" dirty="0">
                <a:latin typeface="Arial"/>
                <a:cs typeface="Arial"/>
              </a:rPr>
              <a:t> </a:t>
            </a:r>
            <a:r>
              <a:rPr sz="2070" spc="-10" dirty="0">
                <a:latin typeface="Arial"/>
                <a:cs typeface="Arial"/>
              </a:rPr>
              <a:t>saved.</a:t>
            </a:r>
            <a:endParaRPr lang="en-US" sz="2070" spc="-10" dirty="0">
              <a:latin typeface="Arial"/>
              <a:cs typeface="Arial"/>
            </a:endParaRPr>
          </a:p>
          <a:p>
            <a:pPr>
              <a:lnSpc>
                <a:spcPts val="2173"/>
              </a:lnSpc>
              <a:spcBef>
                <a:spcPts val="85"/>
              </a:spcBef>
            </a:pPr>
            <a:endParaRPr lang="en-US" sz="2173" dirty="0"/>
          </a:p>
          <a:p>
            <a:pPr marL="13143"/>
            <a:r>
              <a:rPr lang="en-US" sz="2070" b="1" spc="-16" dirty="0">
                <a:solidFill>
                  <a:srgbClr val="0066FF"/>
                </a:solidFill>
                <a:cs typeface="Arial"/>
              </a:rPr>
              <a:t>Method</a:t>
            </a:r>
            <a:r>
              <a:rPr lang="en-US" sz="2070" b="1" spc="103" dirty="0">
                <a:solidFill>
                  <a:srgbClr val="0066FF"/>
                </a:solidFill>
                <a:cs typeface="Arial"/>
              </a:rPr>
              <a:t> </a:t>
            </a:r>
            <a:r>
              <a:rPr lang="en-US" sz="2070" b="1" spc="-10" dirty="0">
                <a:solidFill>
                  <a:srgbClr val="0066FF"/>
                </a:solidFill>
                <a:cs typeface="Arial"/>
              </a:rPr>
              <a:t>2:</a:t>
            </a:r>
            <a:endParaRPr lang="en-US" sz="2070" dirty="0">
              <a:cs typeface="Arial"/>
            </a:endParaRPr>
          </a:p>
          <a:p>
            <a:pPr marL="536901" indent="-523758">
              <a:buFont typeface="Arial"/>
              <a:buChar char="•"/>
              <a:tabLst>
                <a:tab pos="536901" algn="l"/>
              </a:tabLst>
            </a:pPr>
            <a:endParaRPr sz="2070" dirty="0">
              <a:latin typeface="Arial"/>
              <a:cs typeface="Arial"/>
            </a:endParaRPr>
          </a:p>
        </p:txBody>
      </p:sp>
      <p:sp>
        <p:nvSpPr>
          <p:cNvPr id="7" name="object 7"/>
          <p:cNvSpPr txBox="1"/>
          <p:nvPr/>
        </p:nvSpPr>
        <p:spPr>
          <a:xfrm>
            <a:off x="540370" y="4378742"/>
            <a:ext cx="1277552" cy="318549"/>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3:</a:t>
            </a:r>
            <a:endParaRPr sz="2070" dirty="0">
              <a:latin typeface="Arial"/>
              <a:cs typeface="Arial"/>
            </a:endParaRPr>
          </a:p>
        </p:txBody>
      </p:sp>
      <p:sp>
        <p:nvSpPr>
          <p:cNvPr id="8" name="object 8"/>
          <p:cNvSpPr txBox="1"/>
          <p:nvPr/>
        </p:nvSpPr>
        <p:spPr>
          <a:xfrm>
            <a:off x="540371" y="4797764"/>
            <a:ext cx="1904498" cy="318549"/>
          </a:xfrm>
          <a:prstGeom prst="rect">
            <a:avLst/>
          </a:prstGeom>
        </p:spPr>
        <p:txBody>
          <a:bodyPr vert="horz" wrap="square" lIns="0" tIns="0" rIns="0" bIns="0" rtlCol="0">
            <a:spAutoFit/>
          </a:bodyPr>
          <a:lstStyle/>
          <a:p>
            <a:pPr marL="536901" indent="-523758">
              <a:buFont typeface="Arial"/>
              <a:buChar char="•"/>
              <a:tabLst>
                <a:tab pos="536901" algn="l"/>
              </a:tabLst>
            </a:pPr>
            <a:r>
              <a:rPr sz="2070" spc="-10" dirty="0">
                <a:latin typeface="Arial"/>
                <a:cs typeface="Arial"/>
              </a:rPr>
              <a:t>Click</a:t>
            </a:r>
            <a:r>
              <a:rPr sz="2070" spc="5" dirty="0">
                <a:latin typeface="Arial"/>
                <a:cs typeface="Arial"/>
              </a:rPr>
              <a:t> </a:t>
            </a:r>
            <a:r>
              <a:rPr sz="2070" b="1" spc="-16" dirty="0">
                <a:solidFill>
                  <a:srgbClr val="0066FF"/>
                </a:solidFill>
                <a:latin typeface="Arial"/>
                <a:cs typeface="Arial"/>
              </a:rPr>
              <a:t>Close</a:t>
            </a:r>
            <a:endParaRPr sz="2070" dirty="0">
              <a:latin typeface="Arial"/>
              <a:cs typeface="Arial"/>
            </a:endParaRPr>
          </a:p>
        </p:txBody>
      </p:sp>
      <p:sp>
        <p:nvSpPr>
          <p:cNvPr id="9" name="object 9"/>
          <p:cNvSpPr/>
          <p:nvPr/>
        </p:nvSpPr>
        <p:spPr>
          <a:xfrm>
            <a:off x="2463099" y="4803381"/>
            <a:ext cx="210092" cy="312931"/>
          </a:xfrm>
          <a:prstGeom prst="rect">
            <a:avLst/>
          </a:prstGeom>
          <a:blipFill>
            <a:blip r:embed="rId3" cstate="screen">
              <a:extLst>
                <a:ext uri="{28A0092B-C50C-407E-A947-70E740481C1C}">
                  <a14:useLocalDpi xmlns:a14="http://schemas.microsoft.com/office/drawing/2010/main"/>
                </a:ext>
              </a:extLst>
            </a:blip>
            <a:srcRect/>
            <a:stretch>
              <a:fillRect t="12482" b="12482"/>
            </a:stretch>
          </a:blipFill>
        </p:spPr>
        <p:txBody>
          <a:bodyPr wrap="square" lIns="0" tIns="0" rIns="0" bIns="0" rtlCol="0">
            <a:spAutoFit/>
          </a:bodyPr>
          <a:lstStyle/>
          <a:p>
            <a:endParaRPr sz="1863" dirty="0"/>
          </a:p>
        </p:txBody>
      </p:sp>
      <p:sp>
        <p:nvSpPr>
          <p:cNvPr id="10" name="object 10"/>
          <p:cNvSpPr txBox="1"/>
          <p:nvPr/>
        </p:nvSpPr>
        <p:spPr>
          <a:xfrm>
            <a:off x="2673191" y="4797764"/>
            <a:ext cx="6818866" cy="318549"/>
          </a:xfrm>
          <a:prstGeom prst="rect">
            <a:avLst/>
          </a:prstGeom>
        </p:spPr>
        <p:txBody>
          <a:bodyPr vert="horz" wrap="square" lIns="0" tIns="0" rIns="0" bIns="0" rtlCol="0">
            <a:spAutoFit/>
          </a:bodyPr>
          <a:lstStyle/>
          <a:p>
            <a:pPr marL="13143"/>
            <a:r>
              <a:rPr lang="de-DE" sz="2070" spc="-10" dirty="0" smtClean="0">
                <a:latin typeface="Arial"/>
                <a:cs typeface="Arial"/>
              </a:rPr>
              <a:t> </a:t>
            </a:r>
            <a:r>
              <a:rPr sz="2070" spc="-10" dirty="0" smtClean="0">
                <a:latin typeface="Arial"/>
                <a:cs typeface="Arial"/>
              </a:rPr>
              <a:t>in</a:t>
            </a:r>
            <a:r>
              <a:rPr sz="2070" spc="5" dirty="0" smtClean="0">
                <a:latin typeface="Arial"/>
                <a:cs typeface="Arial"/>
              </a:rPr>
              <a:t> </a:t>
            </a:r>
            <a:r>
              <a:rPr sz="2070" spc="-10" dirty="0">
                <a:latin typeface="Arial"/>
                <a:cs typeface="Arial"/>
              </a:rPr>
              <a:t>the</a:t>
            </a:r>
            <a:r>
              <a:rPr sz="2070" spc="5" dirty="0">
                <a:latin typeface="Arial"/>
                <a:cs typeface="Arial"/>
              </a:rPr>
              <a:t> </a:t>
            </a:r>
            <a:r>
              <a:rPr sz="2070" spc="-16" dirty="0">
                <a:latin typeface="Arial"/>
                <a:cs typeface="Arial"/>
              </a:rPr>
              <a:t>upper</a:t>
            </a:r>
            <a:r>
              <a:rPr sz="2070" spc="5" dirty="0">
                <a:latin typeface="Arial"/>
                <a:cs typeface="Arial"/>
              </a:rPr>
              <a:t> </a:t>
            </a:r>
            <a:r>
              <a:rPr sz="2070" spc="-10" dirty="0">
                <a:latin typeface="Arial"/>
                <a:cs typeface="Arial"/>
              </a:rPr>
              <a:t>right-hand</a:t>
            </a:r>
            <a:r>
              <a:rPr sz="2070" spc="5" dirty="0">
                <a:latin typeface="Arial"/>
                <a:cs typeface="Arial"/>
              </a:rPr>
              <a:t> </a:t>
            </a:r>
            <a:r>
              <a:rPr sz="2070" spc="-10" dirty="0">
                <a:latin typeface="Arial"/>
                <a:cs typeface="Arial"/>
              </a:rPr>
              <a:t>corner</a:t>
            </a:r>
            <a:r>
              <a:rPr sz="2070" spc="5" dirty="0">
                <a:latin typeface="Arial"/>
                <a:cs typeface="Arial"/>
              </a:rPr>
              <a:t> </a:t>
            </a:r>
            <a:r>
              <a:rPr sz="2070" spc="-10" dirty="0">
                <a:latin typeface="Arial"/>
                <a:cs typeface="Arial"/>
              </a:rPr>
              <a:t>of</a:t>
            </a:r>
            <a:r>
              <a:rPr sz="2070" spc="5" dirty="0">
                <a:latin typeface="Arial"/>
                <a:cs typeface="Arial"/>
              </a:rPr>
              <a:t> </a:t>
            </a:r>
            <a:r>
              <a:rPr sz="2070" spc="-10" dirty="0">
                <a:latin typeface="Arial"/>
                <a:cs typeface="Arial"/>
              </a:rPr>
              <a:t>the</a:t>
            </a:r>
            <a:r>
              <a:rPr sz="2070" spc="5" dirty="0">
                <a:latin typeface="Arial"/>
                <a:cs typeface="Arial"/>
              </a:rPr>
              <a:t> </a:t>
            </a:r>
            <a:r>
              <a:rPr sz="2070" i="1" spc="-10" dirty="0">
                <a:latin typeface="Arial"/>
                <a:cs typeface="Arial"/>
              </a:rPr>
              <a:t>Class</a:t>
            </a:r>
            <a:r>
              <a:rPr sz="2070" i="1" spc="5" dirty="0">
                <a:latin typeface="Arial"/>
                <a:cs typeface="Arial"/>
              </a:rPr>
              <a:t> </a:t>
            </a:r>
            <a:r>
              <a:rPr sz="2070" i="1" spc="-10" dirty="0">
                <a:latin typeface="Arial"/>
                <a:cs typeface="Arial"/>
              </a:rPr>
              <a:t>Library</a:t>
            </a:r>
            <a:r>
              <a:rPr sz="2070" i="1" spc="5" dirty="0">
                <a:latin typeface="Arial"/>
                <a:cs typeface="Arial"/>
              </a:rPr>
              <a:t> </a:t>
            </a: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p:txBody>
      </p:sp>
      <p:sp>
        <p:nvSpPr>
          <p:cNvPr id="13" name="Titel 12"/>
          <p:cNvSpPr>
            <a:spLocks noGrp="1"/>
          </p:cNvSpPr>
          <p:nvPr>
            <p:ph type="title"/>
          </p:nvPr>
        </p:nvSpPr>
        <p:spPr/>
        <p:txBody>
          <a:bodyPr/>
          <a:lstStyle/>
          <a:p>
            <a:r>
              <a:rPr lang="en-US" dirty="0" smtClean="0"/>
              <a:t>Ways to Close a Plant Simulation Model File</a:t>
            </a:r>
            <a:endParaRPr lang="de-DE" dirty="0"/>
          </a:p>
        </p:txBody>
      </p:sp>
      <p:sp>
        <p:nvSpPr>
          <p:cNvPr id="14" name="object 4"/>
          <p:cNvSpPr txBox="1"/>
          <p:nvPr/>
        </p:nvSpPr>
        <p:spPr>
          <a:xfrm>
            <a:off x="540374" y="3776397"/>
            <a:ext cx="2687196" cy="318549"/>
          </a:xfrm>
          <a:prstGeom prst="rect">
            <a:avLst/>
          </a:prstGeom>
        </p:spPr>
        <p:txBody>
          <a:bodyPr vert="horz" wrap="square" lIns="0" tIns="0" rIns="0" bIns="0" rtlCol="0">
            <a:spAutoFit/>
          </a:bodyPr>
          <a:lstStyle/>
          <a:p>
            <a:pPr marL="536901" indent="-523758">
              <a:buFont typeface="Arial"/>
              <a:buChar char="•"/>
              <a:tabLst>
                <a:tab pos="536901" algn="l"/>
              </a:tabLst>
            </a:pPr>
            <a:r>
              <a:rPr sz="2070" spc="-16" dirty="0">
                <a:latin typeface="Arial"/>
                <a:cs typeface="Arial"/>
              </a:rPr>
              <a:t>Choose</a:t>
            </a:r>
            <a:r>
              <a:rPr sz="2070" spc="41" dirty="0">
                <a:latin typeface="Arial"/>
                <a:cs typeface="Arial"/>
              </a:rPr>
              <a:t> </a:t>
            </a:r>
            <a:r>
              <a:rPr sz="2070" spc="-10" dirty="0">
                <a:latin typeface="Arial"/>
                <a:cs typeface="Arial"/>
              </a:rPr>
              <a:t>the</a:t>
            </a:r>
            <a:r>
              <a:rPr sz="2070" spc="41" dirty="0">
                <a:latin typeface="Arial"/>
                <a:cs typeface="Arial"/>
              </a:rPr>
              <a:t> </a:t>
            </a:r>
            <a:r>
              <a:rPr sz="2070" b="1" spc="-16" dirty="0">
                <a:solidFill>
                  <a:srgbClr val="0066FF"/>
                </a:solidFill>
                <a:latin typeface="Arial"/>
                <a:cs typeface="Arial"/>
              </a:rPr>
              <a:t>Close</a:t>
            </a:r>
            <a:endParaRPr sz="2070">
              <a:latin typeface="Arial"/>
              <a:cs typeface="Arial"/>
            </a:endParaRPr>
          </a:p>
        </p:txBody>
      </p:sp>
      <p:sp>
        <p:nvSpPr>
          <p:cNvPr id="16" name="object 6"/>
          <p:cNvSpPr txBox="1"/>
          <p:nvPr/>
        </p:nvSpPr>
        <p:spPr>
          <a:xfrm>
            <a:off x="3515287" y="3776401"/>
            <a:ext cx="4364266" cy="329674"/>
          </a:xfrm>
          <a:prstGeom prst="rect">
            <a:avLst/>
          </a:prstGeom>
        </p:spPr>
        <p:txBody>
          <a:bodyPr vert="horz" wrap="square" lIns="0" tIns="0" rIns="0" bIns="0" rtlCol="0">
            <a:spAutoFit/>
          </a:bodyPr>
          <a:lstStyle/>
          <a:p>
            <a:pPr marL="13143"/>
            <a:r>
              <a:rPr sz="2070" spc="-10" dirty="0">
                <a:latin typeface="Arial"/>
                <a:cs typeface="Arial"/>
              </a:rPr>
              <a:t>icon</a:t>
            </a:r>
            <a:r>
              <a:rPr sz="2070" spc="41" dirty="0">
                <a:latin typeface="Arial"/>
                <a:cs typeface="Arial"/>
              </a:rPr>
              <a:t> </a:t>
            </a:r>
            <a:r>
              <a:rPr sz="2070" spc="-16" dirty="0">
                <a:latin typeface="Arial"/>
                <a:cs typeface="Arial"/>
              </a:rPr>
              <a:t>on</a:t>
            </a:r>
            <a:r>
              <a:rPr sz="2070" spc="41" dirty="0">
                <a:latin typeface="Arial"/>
                <a:cs typeface="Arial"/>
              </a:rPr>
              <a:t> </a:t>
            </a:r>
            <a:r>
              <a:rPr sz="2070" spc="-10" dirty="0">
                <a:latin typeface="Arial"/>
                <a:cs typeface="Arial"/>
              </a:rPr>
              <a:t>the</a:t>
            </a:r>
            <a:r>
              <a:rPr sz="2070" spc="41" dirty="0">
                <a:latin typeface="Arial"/>
                <a:cs typeface="Arial"/>
              </a:rPr>
              <a:t> </a:t>
            </a:r>
            <a:r>
              <a:rPr lang="en-US" sz="2070" i="1" spc="-16" dirty="0">
                <a:latin typeface="Arial"/>
                <a:cs typeface="Arial"/>
              </a:rPr>
              <a:t>Quick Access </a:t>
            </a:r>
            <a:r>
              <a:rPr sz="2070" spc="-10" dirty="0">
                <a:latin typeface="Arial"/>
                <a:cs typeface="Arial"/>
              </a:rPr>
              <a:t>toolba</a:t>
            </a:r>
            <a:r>
              <a:rPr sz="2070" spc="-124" dirty="0">
                <a:latin typeface="Arial"/>
                <a:cs typeface="Arial"/>
              </a:rPr>
              <a:t>r</a:t>
            </a:r>
            <a:r>
              <a:rPr sz="2070" spc="-10" dirty="0">
                <a:latin typeface="Arial"/>
                <a:cs typeface="Arial"/>
              </a:rPr>
              <a:t>.</a:t>
            </a:r>
            <a:endParaRPr sz="2070" dirty="0">
              <a:latin typeface="Arial"/>
              <a:cs typeface="Arial"/>
            </a:endParaRPr>
          </a:p>
        </p:txBody>
      </p:sp>
      <p:pic>
        <p:nvPicPr>
          <p:cNvPr id="12" name="Picture 1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236595" y="3821042"/>
            <a:ext cx="216841" cy="21684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230" y="1619218"/>
            <a:ext cx="9092041" cy="1966692"/>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1:</a:t>
            </a:r>
            <a:endParaRPr sz="2070" dirty="0">
              <a:latin typeface="Arial"/>
              <a:cs typeface="Arial"/>
            </a:endParaRPr>
          </a:p>
          <a:p>
            <a:pPr marL="536901" indent="-523758">
              <a:spcBef>
                <a:spcPts val="812"/>
              </a:spcBef>
              <a:buFont typeface="Arial"/>
              <a:buChar char="•"/>
              <a:tabLst>
                <a:tab pos="536901" algn="l"/>
              </a:tabLst>
            </a:pPr>
            <a:r>
              <a:rPr sz="2070" spc="-16" dirty="0">
                <a:latin typeface="Arial"/>
                <a:cs typeface="Arial"/>
              </a:rPr>
              <a:t>Choose</a:t>
            </a:r>
            <a:r>
              <a:rPr sz="2070" spc="88" dirty="0">
                <a:latin typeface="Arial"/>
                <a:cs typeface="Arial"/>
              </a:rPr>
              <a:t> </a:t>
            </a:r>
            <a:r>
              <a:rPr sz="2070" b="1" spc="-10" dirty="0">
                <a:solidFill>
                  <a:srgbClr val="0066FF"/>
                </a:solidFill>
                <a:latin typeface="Arial"/>
                <a:cs typeface="Arial"/>
              </a:rPr>
              <a:t>File</a:t>
            </a:r>
            <a:r>
              <a:rPr sz="2070" b="1" spc="88" dirty="0">
                <a:solidFill>
                  <a:srgbClr val="0066FF"/>
                </a:solidFill>
                <a:latin typeface="Arial"/>
                <a:cs typeface="Arial"/>
              </a:rPr>
              <a:t> </a:t>
            </a:r>
            <a:r>
              <a:rPr sz="2070" b="1" spc="-21" dirty="0">
                <a:solidFill>
                  <a:srgbClr val="0066FF"/>
                </a:solidFill>
                <a:latin typeface="Arial"/>
                <a:cs typeface="Arial"/>
              </a:rPr>
              <a:t>→</a:t>
            </a:r>
            <a:r>
              <a:rPr sz="2070" b="1" spc="88" dirty="0">
                <a:solidFill>
                  <a:srgbClr val="0066FF"/>
                </a:solidFill>
                <a:latin typeface="Arial"/>
                <a:cs typeface="Arial"/>
              </a:rPr>
              <a:t> </a:t>
            </a:r>
            <a:r>
              <a:rPr sz="2070" b="1" spc="-10" dirty="0">
                <a:solidFill>
                  <a:srgbClr val="0066FF"/>
                </a:solidFill>
                <a:latin typeface="Arial"/>
                <a:cs typeface="Arial"/>
              </a:rPr>
              <a:t>Exit</a:t>
            </a:r>
            <a:r>
              <a:rPr sz="2070" spc="-10" dirty="0">
                <a:latin typeface="Arial"/>
                <a:cs typeface="Arial"/>
              </a:rPr>
              <a:t>.</a:t>
            </a:r>
            <a:endParaRPr sz="2070" dirty="0">
              <a:latin typeface="Arial"/>
              <a:cs typeface="Arial"/>
            </a:endParaRPr>
          </a:p>
          <a:p>
            <a:pPr>
              <a:lnSpc>
                <a:spcPts val="2173"/>
              </a:lnSpc>
              <a:spcBef>
                <a:spcPts val="85"/>
              </a:spcBef>
              <a:buFont typeface="Arial"/>
              <a:buChar char="•"/>
            </a:pPr>
            <a:endParaRPr sz="2173" dirty="0"/>
          </a:p>
          <a:p>
            <a:pPr marL="536901" indent="-523758">
              <a:buFont typeface="Arial"/>
              <a:buChar char="•"/>
              <a:tabLst>
                <a:tab pos="536901" algn="l"/>
              </a:tabLst>
            </a:pPr>
            <a:r>
              <a:rPr sz="2070" spc="-10" dirty="0">
                <a:latin typeface="Arial"/>
                <a:cs typeface="Arial"/>
              </a:rPr>
              <a:t>If there is </a:t>
            </a:r>
            <a:r>
              <a:rPr sz="2070" spc="-16" dirty="0">
                <a:latin typeface="Arial"/>
                <a:cs typeface="Arial"/>
              </a:rPr>
              <a:t>a model </a:t>
            </a:r>
            <a:r>
              <a:rPr sz="2070" spc="-10" dirty="0">
                <a:latin typeface="Arial"/>
                <a:cs typeface="Arial"/>
              </a:rPr>
              <a:t>file </a:t>
            </a:r>
            <a:r>
              <a:rPr sz="2070" spc="-16" dirty="0">
                <a:latin typeface="Arial"/>
                <a:cs typeface="Arial"/>
              </a:rPr>
              <a:t>open </a:t>
            </a:r>
            <a:r>
              <a:rPr sz="2070" spc="-10" dirty="0">
                <a:latin typeface="Arial"/>
                <a:cs typeface="Arial"/>
              </a:rPr>
              <a:t>Plant Simulation </a:t>
            </a:r>
            <a:r>
              <a:rPr sz="2070" spc="-16" dirty="0">
                <a:latin typeface="Arial"/>
                <a:cs typeface="Arial"/>
              </a:rPr>
              <a:t>asks </a:t>
            </a:r>
            <a:r>
              <a:rPr sz="2070" spc="-5" dirty="0">
                <a:latin typeface="Arial"/>
                <a:cs typeface="Arial"/>
              </a:rPr>
              <a:t>if </a:t>
            </a:r>
            <a:r>
              <a:rPr sz="2070" spc="-10" dirty="0">
                <a:latin typeface="Arial"/>
                <a:cs typeface="Arial"/>
              </a:rPr>
              <a:t>the file is to </a:t>
            </a:r>
            <a:r>
              <a:rPr sz="2070" spc="-16" dirty="0">
                <a:latin typeface="Arial"/>
                <a:cs typeface="Arial"/>
              </a:rPr>
              <a:t>be </a:t>
            </a:r>
            <a:r>
              <a:rPr sz="2070" spc="-10" dirty="0">
                <a:latin typeface="Arial"/>
                <a:cs typeface="Arial"/>
              </a:rPr>
              <a:t>saved.</a:t>
            </a:r>
            <a:endParaRPr sz="2070" dirty="0">
              <a:latin typeface="Arial"/>
              <a:cs typeface="Arial"/>
            </a:endParaRPr>
          </a:p>
          <a:p>
            <a:pPr>
              <a:lnSpc>
                <a:spcPts val="2173"/>
              </a:lnSpc>
              <a:spcBef>
                <a:spcPts val="85"/>
              </a:spcBef>
            </a:pPr>
            <a:endParaRPr sz="2173" dirty="0"/>
          </a:p>
          <a:p>
            <a:pPr marL="13143"/>
            <a:r>
              <a:rPr sz="2070" b="1" spc="-16" dirty="0">
                <a:solidFill>
                  <a:srgbClr val="0066FF"/>
                </a:solidFill>
                <a:latin typeface="Arial"/>
                <a:cs typeface="Arial"/>
              </a:rPr>
              <a:t>Method</a:t>
            </a:r>
            <a:r>
              <a:rPr sz="2070" b="1" spc="103" dirty="0">
                <a:solidFill>
                  <a:srgbClr val="0066FF"/>
                </a:solidFill>
                <a:latin typeface="Arial"/>
                <a:cs typeface="Arial"/>
              </a:rPr>
              <a:t> </a:t>
            </a:r>
            <a:r>
              <a:rPr sz="2070" b="1" spc="-10" dirty="0">
                <a:solidFill>
                  <a:srgbClr val="0066FF"/>
                </a:solidFill>
                <a:latin typeface="Arial"/>
                <a:cs typeface="Arial"/>
              </a:rPr>
              <a:t>2:</a:t>
            </a:r>
            <a:endParaRPr sz="2070" dirty="0">
              <a:latin typeface="Arial"/>
              <a:cs typeface="Arial"/>
            </a:endParaRPr>
          </a:p>
        </p:txBody>
      </p:sp>
      <p:sp>
        <p:nvSpPr>
          <p:cNvPr id="4" name="object 4"/>
          <p:cNvSpPr txBox="1"/>
          <p:nvPr/>
        </p:nvSpPr>
        <p:spPr>
          <a:xfrm>
            <a:off x="540372" y="3776395"/>
            <a:ext cx="1909756" cy="615553"/>
          </a:xfrm>
          <a:prstGeom prst="rect">
            <a:avLst/>
          </a:prstGeom>
        </p:spPr>
        <p:txBody>
          <a:bodyPr vert="horz" wrap="square" lIns="0" tIns="0" rIns="0" bIns="0" rtlCol="0">
            <a:spAutoFit/>
          </a:bodyPr>
          <a:lstStyle/>
          <a:p>
            <a:pPr marL="536901" indent="-523758" algn="ctr">
              <a:lnSpc>
                <a:spcPts val="2375"/>
              </a:lnSpc>
              <a:buFont typeface="Arial"/>
              <a:buChar char="•"/>
              <a:tabLst>
                <a:tab pos="523100" algn="l"/>
                <a:tab pos="536901" algn="l"/>
              </a:tabLst>
            </a:pPr>
            <a:r>
              <a:rPr sz="2070" spc="-10" dirty="0">
                <a:latin typeface="Arial"/>
                <a:cs typeface="Arial"/>
              </a:rPr>
              <a:t>Click</a:t>
            </a:r>
            <a:r>
              <a:rPr sz="2070" spc="47" dirty="0">
                <a:latin typeface="Arial"/>
                <a:cs typeface="Arial"/>
              </a:rPr>
              <a:t> </a:t>
            </a:r>
            <a:r>
              <a:rPr sz="2070" b="1" spc="-16" dirty="0">
                <a:solidFill>
                  <a:srgbClr val="0066FF"/>
                </a:solidFill>
                <a:latin typeface="Arial"/>
                <a:cs typeface="Arial"/>
              </a:rPr>
              <a:t>Close</a:t>
            </a:r>
            <a:endParaRPr sz="2070" dirty="0">
              <a:latin typeface="Arial"/>
              <a:cs typeface="Arial"/>
            </a:endParaRPr>
          </a:p>
          <a:p>
            <a:pPr marL="95288" algn="ctr">
              <a:lnSpc>
                <a:spcPts val="2375"/>
              </a:lnSpc>
            </a:pPr>
            <a:r>
              <a:rPr sz="2070" spc="-16" dirty="0">
                <a:latin typeface="Arial"/>
                <a:cs typeface="Arial"/>
              </a:rPr>
              <a:t>windo</a:t>
            </a:r>
            <a:r>
              <a:rPr sz="2070" spc="-129" dirty="0">
                <a:latin typeface="Arial"/>
                <a:cs typeface="Arial"/>
              </a:rPr>
              <a:t>w</a:t>
            </a:r>
            <a:r>
              <a:rPr sz="2070" spc="-10" dirty="0">
                <a:latin typeface="Arial"/>
                <a:cs typeface="Arial"/>
              </a:rPr>
              <a:t>.</a:t>
            </a:r>
            <a:endParaRPr sz="2070" dirty="0">
              <a:latin typeface="Arial"/>
              <a:cs typeface="Arial"/>
            </a:endParaRPr>
          </a:p>
        </p:txBody>
      </p:sp>
      <p:sp>
        <p:nvSpPr>
          <p:cNvPr id="5" name="object 5"/>
          <p:cNvSpPr txBox="1"/>
          <p:nvPr/>
        </p:nvSpPr>
        <p:spPr>
          <a:xfrm>
            <a:off x="2778114" y="3776399"/>
            <a:ext cx="6868154" cy="318549"/>
          </a:xfrm>
          <a:prstGeom prst="rect">
            <a:avLst/>
          </a:prstGeom>
        </p:spPr>
        <p:txBody>
          <a:bodyPr vert="horz" wrap="square" lIns="0" tIns="0" rIns="0" bIns="0" rtlCol="0">
            <a:spAutoFit/>
          </a:bodyPr>
          <a:lstStyle/>
          <a:p>
            <a:pPr marL="13143"/>
            <a:r>
              <a:rPr sz="2070" spc="-10" dirty="0">
                <a:latin typeface="Arial"/>
                <a:cs typeface="Arial"/>
              </a:rPr>
              <a:t>in</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upper</a:t>
            </a:r>
            <a:r>
              <a:rPr sz="2070" spc="47" dirty="0">
                <a:latin typeface="Arial"/>
                <a:cs typeface="Arial"/>
              </a:rPr>
              <a:t> </a:t>
            </a:r>
            <a:r>
              <a:rPr sz="2070" spc="-10" dirty="0">
                <a:latin typeface="Arial"/>
                <a:cs typeface="Arial"/>
              </a:rPr>
              <a:t>right-hand</a:t>
            </a:r>
            <a:r>
              <a:rPr sz="2070" spc="47" dirty="0">
                <a:latin typeface="Arial"/>
                <a:cs typeface="Arial"/>
              </a:rPr>
              <a:t> </a:t>
            </a:r>
            <a:r>
              <a:rPr sz="2070" spc="-10" dirty="0">
                <a:latin typeface="Arial"/>
                <a:cs typeface="Arial"/>
              </a:rPr>
              <a:t>corner</a:t>
            </a:r>
            <a:r>
              <a:rPr sz="2070" spc="47" dirty="0">
                <a:latin typeface="Arial"/>
                <a:cs typeface="Arial"/>
              </a:rPr>
              <a:t> </a:t>
            </a:r>
            <a:r>
              <a:rPr sz="2070" spc="-10" dirty="0">
                <a:latin typeface="Arial"/>
                <a:cs typeface="Arial"/>
              </a:rPr>
              <a:t>of</a:t>
            </a:r>
            <a:r>
              <a:rPr sz="2070" spc="47" dirty="0">
                <a:latin typeface="Arial"/>
                <a:cs typeface="Arial"/>
              </a:rPr>
              <a:t> </a:t>
            </a:r>
            <a:r>
              <a:rPr sz="2070" spc="-10" dirty="0">
                <a:latin typeface="Arial"/>
                <a:cs typeface="Arial"/>
              </a:rPr>
              <a:t>the</a:t>
            </a:r>
            <a:r>
              <a:rPr sz="2070" spc="47" dirty="0">
                <a:latin typeface="Arial"/>
                <a:cs typeface="Arial"/>
              </a:rPr>
              <a:t> </a:t>
            </a:r>
            <a:r>
              <a:rPr sz="2070" spc="-16" dirty="0">
                <a:latin typeface="Arial"/>
                <a:cs typeface="Arial"/>
              </a:rPr>
              <a:t>main</a:t>
            </a:r>
            <a:r>
              <a:rPr sz="2070" spc="47" dirty="0">
                <a:latin typeface="Arial"/>
                <a:cs typeface="Arial"/>
              </a:rPr>
              <a:t> </a:t>
            </a:r>
            <a:r>
              <a:rPr sz="2070" spc="-10" dirty="0">
                <a:latin typeface="Arial"/>
                <a:cs typeface="Arial"/>
              </a:rPr>
              <a:t>Plant</a:t>
            </a:r>
            <a:r>
              <a:rPr sz="2070" spc="47" dirty="0">
                <a:latin typeface="Arial"/>
                <a:cs typeface="Arial"/>
              </a:rPr>
              <a:t> </a:t>
            </a:r>
            <a:r>
              <a:rPr sz="2070" spc="-10" dirty="0">
                <a:latin typeface="Arial"/>
                <a:cs typeface="Arial"/>
              </a:rPr>
              <a:t>Simulation</a:t>
            </a:r>
            <a:endParaRPr sz="2070" dirty="0">
              <a:latin typeface="Arial"/>
              <a:cs typeface="Arial"/>
            </a:endParaRPr>
          </a:p>
        </p:txBody>
      </p:sp>
      <p:sp>
        <p:nvSpPr>
          <p:cNvPr id="7" name="Titel 6"/>
          <p:cNvSpPr>
            <a:spLocks noGrp="1"/>
          </p:cNvSpPr>
          <p:nvPr>
            <p:ph type="title"/>
          </p:nvPr>
        </p:nvSpPr>
        <p:spPr/>
        <p:txBody>
          <a:bodyPr/>
          <a:lstStyle/>
          <a:p>
            <a:r>
              <a:rPr lang="de-DE" smtClean="0"/>
              <a:t>Exiting Plant Simulation</a:t>
            </a:r>
            <a:endParaRPr lang="de-DE" dirty="0"/>
          </a:p>
        </p:txBody>
      </p:sp>
      <p:sp>
        <p:nvSpPr>
          <p:cNvPr id="8" name="object 9"/>
          <p:cNvSpPr/>
          <p:nvPr/>
        </p:nvSpPr>
        <p:spPr>
          <a:xfrm>
            <a:off x="2493241" y="3756332"/>
            <a:ext cx="210092" cy="312931"/>
          </a:xfrm>
          <a:prstGeom prst="rect">
            <a:avLst/>
          </a:prstGeom>
          <a:blipFill>
            <a:blip r:embed="rId2" cstate="screen">
              <a:extLst>
                <a:ext uri="{28A0092B-C50C-407E-A947-70E740481C1C}">
                  <a14:useLocalDpi xmlns:a14="http://schemas.microsoft.com/office/drawing/2010/main"/>
                </a:ext>
              </a:extLst>
            </a:blip>
            <a:srcRect/>
            <a:stretch>
              <a:fillRect t="12482" b="12482"/>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0038" y="1967099"/>
            <a:ext cx="8447351" cy="1283813"/>
          </a:xfrm>
          <a:prstGeom prst="rect">
            <a:avLst/>
          </a:prstGeom>
        </p:spPr>
        <p:txBody>
          <a:bodyPr vert="horz" wrap="square" lIns="0" tIns="0" rIns="0" bIns="0" rtlCol="0">
            <a:spAutoFit/>
          </a:bodyPr>
          <a:lstStyle/>
          <a:p>
            <a:pPr algn="ctr">
              <a:tabLst>
                <a:tab pos="2193605" algn="l"/>
              </a:tabLst>
            </a:pPr>
            <a:r>
              <a:rPr sz="4088" b="1" dirty="0">
                <a:latin typeface="Arial"/>
                <a:cs typeface="Arial"/>
              </a:rPr>
              <a:t>Lesson	3</a:t>
            </a:r>
            <a:endParaRPr sz="4088" dirty="0">
              <a:latin typeface="Arial"/>
              <a:cs typeface="Arial"/>
            </a:endParaRPr>
          </a:p>
          <a:p>
            <a:pPr algn="ctr">
              <a:spcBef>
                <a:spcPts val="248"/>
              </a:spcBef>
            </a:pPr>
            <a:r>
              <a:rPr sz="4088" b="1" dirty="0">
                <a:latin typeface="Arial"/>
                <a:cs typeface="Arial"/>
              </a:rPr>
              <a:t>Overview</a:t>
            </a:r>
            <a:r>
              <a:rPr sz="4088" b="1" spc="36" dirty="0">
                <a:latin typeface="Arial"/>
                <a:cs typeface="Arial"/>
              </a:rPr>
              <a:t> </a:t>
            </a:r>
            <a:r>
              <a:rPr sz="4088" b="1" dirty="0">
                <a:latin typeface="Arial"/>
                <a:cs typeface="Arial"/>
              </a:rPr>
              <a:t>of</a:t>
            </a:r>
            <a:r>
              <a:rPr sz="4088" b="1" spc="36" dirty="0">
                <a:latin typeface="Arial"/>
                <a:cs typeface="Arial"/>
              </a:rPr>
              <a:t> </a:t>
            </a:r>
            <a:r>
              <a:rPr sz="4088" b="1" spc="-305" dirty="0">
                <a:latin typeface="Arial"/>
                <a:cs typeface="Arial"/>
              </a:rPr>
              <a:t>T</a:t>
            </a:r>
            <a:r>
              <a:rPr sz="4088" b="1" dirty="0">
                <a:latin typeface="Arial"/>
                <a:cs typeface="Arial"/>
              </a:rPr>
              <a:t>opics</a:t>
            </a:r>
            <a:r>
              <a:rPr sz="4088" b="1" spc="36" dirty="0">
                <a:latin typeface="Arial"/>
                <a:cs typeface="Arial"/>
              </a:rPr>
              <a:t> </a:t>
            </a:r>
            <a:r>
              <a:rPr sz="4088" b="1" dirty="0">
                <a:latin typeface="Arial"/>
                <a:cs typeface="Arial"/>
              </a:rPr>
              <a:t>in</a:t>
            </a:r>
            <a:r>
              <a:rPr sz="4088" b="1" spc="36" dirty="0">
                <a:latin typeface="Arial"/>
                <a:cs typeface="Arial"/>
              </a:rPr>
              <a:t> </a:t>
            </a:r>
            <a:r>
              <a:rPr sz="4088" b="1" dirty="0">
                <a:latin typeface="Arial"/>
                <a:cs typeface="Arial"/>
              </a:rPr>
              <a:t>this</a:t>
            </a:r>
            <a:r>
              <a:rPr sz="4088" b="1" spc="36" dirty="0">
                <a:latin typeface="Arial"/>
                <a:cs typeface="Arial"/>
              </a:rPr>
              <a:t> </a:t>
            </a:r>
            <a:r>
              <a:rPr sz="4088" b="1" dirty="0">
                <a:latin typeface="Arial"/>
                <a:cs typeface="Arial"/>
              </a:rPr>
              <a:t>Course</a:t>
            </a:r>
            <a:endParaRPr sz="4088"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4" y="1689472"/>
            <a:ext cx="7934096" cy="2080057"/>
          </a:xfrm>
          <a:prstGeom prst="rect">
            <a:avLst/>
          </a:prstGeom>
        </p:spPr>
        <p:txBody>
          <a:bodyPr vert="horz" wrap="square" lIns="0" tIns="0" rIns="0" bIns="0" rtlCol="0">
            <a:spAutoFit/>
          </a:bodyPr>
          <a:lstStyle/>
          <a:p>
            <a:pPr marL="13143"/>
            <a:r>
              <a:rPr sz="2070" b="1" spc="-16" dirty="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In</a:t>
            </a:r>
            <a:r>
              <a:rPr sz="2070" spc="16" dirty="0">
                <a:latin typeface="Arial"/>
                <a:cs typeface="Arial"/>
              </a:rPr>
              <a:t> </a:t>
            </a:r>
            <a:r>
              <a:rPr sz="2070" spc="-10" dirty="0">
                <a:latin typeface="Arial"/>
                <a:cs typeface="Arial"/>
              </a:rPr>
              <a:t>this</a:t>
            </a:r>
            <a:r>
              <a:rPr sz="2070" spc="16" dirty="0">
                <a:latin typeface="Arial"/>
                <a:cs typeface="Arial"/>
              </a:rPr>
              <a:t> </a:t>
            </a:r>
            <a:r>
              <a:rPr sz="2070" spc="-10" dirty="0">
                <a:latin typeface="Arial"/>
                <a:cs typeface="Arial"/>
              </a:rPr>
              <a:t>lesson,</a:t>
            </a:r>
            <a:r>
              <a:rPr sz="2070" spc="21" dirty="0">
                <a:latin typeface="Arial"/>
                <a:cs typeface="Arial"/>
              </a:rPr>
              <a:t> </a:t>
            </a:r>
            <a:r>
              <a:rPr sz="2070" spc="-16" dirty="0">
                <a:latin typeface="Arial"/>
                <a:cs typeface="Arial"/>
              </a:rPr>
              <a:t>you</a:t>
            </a:r>
            <a:r>
              <a:rPr sz="2070" spc="16" dirty="0">
                <a:latin typeface="Arial"/>
                <a:cs typeface="Arial"/>
              </a:rPr>
              <a:t> </a:t>
            </a:r>
            <a:r>
              <a:rPr sz="2070" spc="-10" dirty="0">
                <a:latin typeface="Arial"/>
                <a:cs typeface="Arial"/>
              </a:rPr>
              <a:t>gain</a:t>
            </a:r>
            <a:r>
              <a:rPr sz="2070" spc="16" dirty="0">
                <a:latin typeface="Arial"/>
                <a:cs typeface="Arial"/>
              </a:rPr>
              <a:t> </a:t>
            </a:r>
            <a:r>
              <a:rPr sz="2070" spc="-16" dirty="0">
                <a:latin typeface="Arial"/>
                <a:cs typeface="Arial"/>
              </a:rPr>
              <a:t>an</a:t>
            </a:r>
            <a:r>
              <a:rPr sz="2070" spc="16" dirty="0">
                <a:latin typeface="Arial"/>
                <a:cs typeface="Arial"/>
              </a:rPr>
              <a:t> </a:t>
            </a:r>
            <a:r>
              <a:rPr sz="2070" spc="-10" dirty="0">
                <a:latin typeface="Arial"/>
                <a:cs typeface="Arial"/>
              </a:rPr>
              <a:t>overview</a:t>
            </a:r>
            <a:r>
              <a:rPr sz="2070" spc="16" dirty="0">
                <a:latin typeface="Arial"/>
                <a:cs typeface="Arial"/>
              </a:rPr>
              <a:t> </a:t>
            </a:r>
            <a:r>
              <a:rPr sz="2070" spc="-10" dirty="0">
                <a:latin typeface="Arial"/>
                <a:cs typeface="Arial"/>
              </a:rPr>
              <a:t>of</a:t>
            </a:r>
            <a:r>
              <a:rPr sz="2070" spc="16" dirty="0">
                <a:latin typeface="Arial"/>
                <a:cs typeface="Arial"/>
              </a:rPr>
              <a:t> </a:t>
            </a:r>
            <a:r>
              <a:rPr sz="2070" spc="-10" dirty="0">
                <a:latin typeface="Arial"/>
                <a:cs typeface="Arial"/>
              </a:rPr>
              <a:t>topics</a:t>
            </a:r>
            <a:r>
              <a:rPr sz="2070" spc="16" dirty="0">
                <a:latin typeface="Arial"/>
                <a:cs typeface="Arial"/>
              </a:rPr>
              <a:t> </a:t>
            </a:r>
            <a:r>
              <a:rPr sz="2070" spc="-16" dirty="0">
                <a:latin typeface="Arial"/>
                <a:cs typeface="Arial"/>
              </a:rPr>
              <a:t>covered</a:t>
            </a:r>
            <a:r>
              <a:rPr sz="2070" spc="16" dirty="0">
                <a:latin typeface="Arial"/>
                <a:cs typeface="Arial"/>
              </a:rPr>
              <a:t> </a:t>
            </a:r>
            <a:r>
              <a:rPr sz="2070" spc="-10" dirty="0">
                <a:latin typeface="Arial"/>
                <a:cs typeface="Arial"/>
              </a:rPr>
              <a:t>in</a:t>
            </a:r>
            <a:r>
              <a:rPr sz="2070" spc="16" dirty="0">
                <a:latin typeface="Arial"/>
                <a:cs typeface="Arial"/>
              </a:rPr>
              <a:t> </a:t>
            </a:r>
            <a:r>
              <a:rPr sz="2070" spc="-10" dirty="0">
                <a:latin typeface="Arial"/>
                <a:cs typeface="Arial"/>
              </a:rPr>
              <a:t>this</a:t>
            </a:r>
            <a:r>
              <a:rPr sz="2070" spc="16" dirty="0">
                <a:latin typeface="Arial"/>
                <a:cs typeface="Arial"/>
              </a:rPr>
              <a:t> </a:t>
            </a:r>
            <a:r>
              <a:rPr sz="2070" spc="-10" dirty="0">
                <a:latin typeface="Arial"/>
                <a:cs typeface="Arial"/>
              </a:rPr>
              <a:t>course.</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Know</a:t>
            </a:r>
            <a:r>
              <a:rPr sz="2070" spc="52" dirty="0">
                <a:latin typeface="Arial"/>
                <a:cs typeface="Arial"/>
              </a:rPr>
              <a:t> </a:t>
            </a:r>
            <a:r>
              <a:rPr sz="2070" spc="-16" dirty="0">
                <a:latin typeface="Arial"/>
                <a:cs typeface="Arial"/>
              </a:rPr>
              <a:t>what</a:t>
            </a:r>
            <a:r>
              <a:rPr sz="2070" spc="52" dirty="0">
                <a:latin typeface="Arial"/>
                <a:cs typeface="Arial"/>
              </a:rPr>
              <a:t> </a:t>
            </a:r>
            <a:r>
              <a:rPr sz="2070" spc="-10" dirty="0">
                <a:latin typeface="Arial"/>
                <a:cs typeface="Arial"/>
              </a:rPr>
              <a:t>topics</a:t>
            </a:r>
            <a:r>
              <a:rPr sz="2070" spc="52" dirty="0">
                <a:latin typeface="Arial"/>
                <a:cs typeface="Arial"/>
              </a:rPr>
              <a:t> </a:t>
            </a:r>
            <a:r>
              <a:rPr sz="2070" spc="-10" dirty="0">
                <a:latin typeface="Arial"/>
                <a:cs typeface="Arial"/>
              </a:rPr>
              <a:t>are</a:t>
            </a:r>
            <a:r>
              <a:rPr sz="2070" spc="52" dirty="0">
                <a:latin typeface="Arial"/>
                <a:cs typeface="Arial"/>
              </a:rPr>
              <a:t> </a:t>
            </a:r>
            <a:r>
              <a:rPr sz="2070" spc="-16" dirty="0">
                <a:latin typeface="Arial"/>
                <a:cs typeface="Arial"/>
              </a:rPr>
              <a:t>covered</a:t>
            </a:r>
            <a:r>
              <a:rPr sz="2070" spc="52" dirty="0">
                <a:latin typeface="Arial"/>
                <a:cs typeface="Arial"/>
              </a:rPr>
              <a:t> </a:t>
            </a:r>
            <a:r>
              <a:rPr sz="2070" spc="-10" dirty="0">
                <a:latin typeface="Arial"/>
                <a:cs typeface="Arial"/>
              </a:rPr>
              <a:t>in</a:t>
            </a:r>
            <a:r>
              <a:rPr sz="2070" spc="52" dirty="0">
                <a:latin typeface="Arial"/>
                <a:cs typeface="Arial"/>
              </a:rPr>
              <a:t> </a:t>
            </a:r>
            <a:r>
              <a:rPr sz="2070" spc="-10" dirty="0">
                <a:latin typeface="Arial"/>
                <a:cs typeface="Arial"/>
              </a:rPr>
              <a:t>this</a:t>
            </a:r>
            <a:r>
              <a:rPr sz="2070" spc="52" dirty="0">
                <a:latin typeface="Arial"/>
                <a:cs typeface="Arial"/>
              </a:rPr>
              <a:t> </a:t>
            </a:r>
            <a:r>
              <a:rPr sz="2070" spc="-10" dirty="0">
                <a:latin typeface="Arial"/>
                <a:cs typeface="Arial"/>
              </a:rPr>
              <a:t>course</a:t>
            </a:r>
            <a:endParaRPr sz="2070" dirty="0">
              <a:latin typeface="Arial"/>
              <a:cs typeface="Arial"/>
            </a:endParaRPr>
          </a:p>
        </p:txBody>
      </p:sp>
      <p:sp>
        <p:nvSpPr>
          <p:cNvPr id="3" name="Titel 2"/>
          <p:cNvSpPr>
            <a:spLocks noGrp="1"/>
          </p:cNvSpPr>
          <p:nvPr>
            <p:ph type="title"/>
          </p:nvPr>
        </p:nvSpPr>
        <p:spPr/>
        <p:txBody>
          <a:bodyPr/>
          <a:lstStyle/>
          <a:p>
            <a:r>
              <a:rPr lang="en-US" sz="2484" spc="-16" dirty="0">
                <a:latin typeface="Arial"/>
                <a:cs typeface="Arial"/>
              </a:rPr>
              <a:t>Overview</a:t>
            </a:r>
            <a:r>
              <a:rPr lang="en-US" sz="2484" spc="67" dirty="0">
                <a:latin typeface="Arial"/>
                <a:cs typeface="Arial"/>
              </a:rPr>
              <a:t> </a:t>
            </a:r>
            <a:r>
              <a:rPr lang="en-US" sz="2484" spc="-10" dirty="0">
                <a:latin typeface="Arial"/>
                <a:cs typeface="Arial"/>
              </a:rPr>
              <a:t>of</a:t>
            </a:r>
            <a:r>
              <a:rPr lang="en-US" sz="2484" spc="67" dirty="0">
                <a:latin typeface="Arial"/>
                <a:cs typeface="Arial"/>
              </a:rPr>
              <a:t> </a:t>
            </a:r>
            <a:r>
              <a:rPr lang="en-US" sz="2484" spc="-171" dirty="0">
                <a:latin typeface="Arial"/>
                <a:cs typeface="Arial"/>
              </a:rPr>
              <a:t>T</a:t>
            </a:r>
            <a:r>
              <a:rPr lang="en-US" sz="2484" spc="-16" dirty="0">
                <a:latin typeface="Arial"/>
                <a:cs typeface="Arial"/>
              </a:rPr>
              <a:t>opics</a:t>
            </a:r>
            <a:r>
              <a:rPr lang="en-US" sz="2484" spc="67" dirty="0">
                <a:latin typeface="Arial"/>
                <a:cs typeface="Arial"/>
              </a:rPr>
              <a:t> </a:t>
            </a:r>
            <a:r>
              <a:rPr lang="en-US" sz="2484" spc="-10" dirty="0">
                <a:latin typeface="Arial"/>
                <a:cs typeface="Arial"/>
              </a:rPr>
              <a:t>in</a:t>
            </a:r>
            <a:r>
              <a:rPr lang="en-US" sz="2484" spc="67" dirty="0">
                <a:latin typeface="Arial"/>
                <a:cs typeface="Arial"/>
              </a:rPr>
              <a:t> </a:t>
            </a:r>
            <a:r>
              <a:rPr lang="en-US" sz="2484" spc="-10" dirty="0">
                <a:latin typeface="Arial"/>
                <a:cs typeface="Arial"/>
              </a:rPr>
              <a:t>this</a:t>
            </a:r>
            <a:r>
              <a:rPr lang="en-US" sz="2484" spc="67" dirty="0">
                <a:latin typeface="Arial"/>
                <a:cs typeface="Arial"/>
              </a:rPr>
              <a:t> </a:t>
            </a:r>
            <a:r>
              <a:rPr lang="en-US" sz="2484" spc="-16" dirty="0">
                <a:latin typeface="Arial"/>
                <a:cs typeface="Arial"/>
              </a:rPr>
              <a:t>Course</a:t>
            </a:r>
            <a:endParaRPr lang="de-DE" dirty="0"/>
          </a:p>
        </p:txBody>
      </p:sp>
      <p:sp>
        <p:nvSpPr>
          <p:cNvPr id="4" name="object 2"/>
          <p:cNvSpPr txBox="1"/>
          <p:nvPr/>
        </p:nvSpPr>
        <p:spPr>
          <a:xfrm>
            <a:off x="540374" y="4432300"/>
            <a:ext cx="9454146" cy="1474763"/>
          </a:xfrm>
          <a:prstGeom prst="rect">
            <a:avLst/>
          </a:prstGeom>
        </p:spPr>
        <p:txBody>
          <a:bodyPr vert="horz" wrap="square" lIns="0" tIns="0" rIns="0" bIns="0" rtlCol="0">
            <a:spAutoFit/>
          </a:bodyPr>
          <a:lstStyle/>
          <a:p>
            <a:pPr marL="13143" marR="6572">
              <a:lnSpc>
                <a:spcPts val="2266"/>
              </a:lnSpc>
            </a:pPr>
            <a:r>
              <a:rPr lang="en-US" sz="2070" spc="-16" dirty="0" smtClean="0">
                <a:latin typeface="Arial"/>
                <a:cs typeface="Arial"/>
              </a:rPr>
              <a:t>Lessons 13 through 15 are marked </a:t>
            </a:r>
            <a:r>
              <a:rPr lang="en-US" sz="2070" b="1" spc="-16" dirty="0">
                <a:solidFill>
                  <a:srgbClr val="0066FF"/>
                </a:solidFill>
                <a:latin typeface="Arial"/>
                <a:cs typeface="Arial"/>
              </a:rPr>
              <a:t>(Additional </a:t>
            </a:r>
            <a:r>
              <a:rPr lang="en-US" sz="2070" b="1" spc="-16" dirty="0" smtClean="0">
                <a:solidFill>
                  <a:srgbClr val="0066FF"/>
                </a:solidFill>
                <a:latin typeface="Arial"/>
                <a:cs typeface="Arial"/>
              </a:rPr>
              <a:t>Content) </a:t>
            </a:r>
            <a:r>
              <a:rPr lang="en-US" sz="2070" spc="-16" dirty="0" smtClean="0">
                <a:latin typeface="Arial"/>
                <a:cs typeface="Arial"/>
              </a:rPr>
              <a:t>and will be covered time permitting.</a:t>
            </a:r>
          </a:p>
          <a:p>
            <a:pPr marL="13143" marR="6572">
              <a:lnSpc>
                <a:spcPts val="2266"/>
              </a:lnSpc>
            </a:pPr>
            <a:endParaRPr lang="en-US" sz="2070" spc="-16" dirty="0" smtClean="0">
              <a:latin typeface="Arial"/>
              <a:cs typeface="Arial"/>
            </a:endParaRPr>
          </a:p>
          <a:p>
            <a:pPr marL="13143" marR="6572">
              <a:lnSpc>
                <a:spcPts val="2266"/>
              </a:lnSpc>
            </a:pPr>
            <a:r>
              <a:rPr lang="en-US" sz="2070" spc="-16" dirty="0" smtClean="0">
                <a:latin typeface="Arial"/>
                <a:cs typeface="Arial"/>
              </a:rPr>
              <a:t>Lessons 16 through 21 are marked </a:t>
            </a:r>
            <a:r>
              <a:rPr lang="en-US" sz="2070" b="1" spc="-16" dirty="0">
                <a:solidFill>
                  <a:srgbClr val="0066FF"/>
                </a:solidFill>
                <a:latin typeface="Arial"/>
                <a:cs typeface="Arial"/>
              </a:rPr>
              <a:t>(Optional</a:t>
            </a:r>
            <a:r>
              <a:rPr lang="en-US" sz="2070" b="1" spc="-16" dirty="0" smtClean="0">
                <a:solidFill>
                  <a:srgbClr val="0066FF"/>
                </a:solidFill>
                <a:latin typeface="Arial"/>
                <a:cs typeface="Arial"/>
              </a:rPr>
              <a:t>) </a:t>
            </a:r>
            <a:r>
              <a:rPr lang="en-US" sz="2070" spc="-16" dirty="0" smtClean="0">
                <a:latin typeface="Arial"/>
                <a:cs typeface="Arial"/>
              </a:rPr>
              <a:t>and are </a:t>
            </a:r>
            <a:r>
              <a:rPr lang="en-US" sz="2070" spc="-16" dirty="0">
                <a:latin typeface="Arial"/>
                <a:cs typeface="Arial"/>
              </a:rPr>
              <a:t>included for </a:t>
            </a:r>
            <a:r>
              <a:rPr lang="en-US" sz="2070" spc="-16" dirty="0" smtClean="0">
                <a:latin typeface="Arial"/>
                <a:cs typeface="Arial"/>
              </a:rPr>
              <a:t>awareness </a:t>
            </a:r>
            <a:r>
              <a:rPr lang="en-US" sz="2070" spc="-16" dirty="0">
                <a:latin typeface="Arial"/>
                <a:cs typeface="Arial"/>
              </a:rPr>
              <a:t>and self </a:t>
            </a:r>
            <a:r>
              <a:rPr lang="en-US" sz="2070" spc="-16" dirty="0" smtClean="0">
                <a:latin typeface="Arial"/>
                <a:cs typeface="Arial"/>
              </a:rPr>
              <a:t>study.</a:t>
            </a:r>
            <a:endParaRPr sz="207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8007" y="4157928"/>
            <a:ext cx="3013888" cy="2257656"/>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9514" y="4335615"/>
            <a:ext cx="3172839" cy="2376724"/>
          </a:xfrm>
          <a:prstGeom prst="rect">
            <a:avLst/>
          </a:prstGeom>
        </p:spPr>
      </p:pic>
      <p:sp>
        <p:nvSpPr>
          <p:cNvPr id="2" name="Titel 1"/>
          <p:cNvSpPr>
            <a:spLocks noGrp="1"/>
          </p:cNvSpPr>
          <p:nvPr>
            <p:ph type="title"/>
          </p:nvPr>
        </p:nvSpPr>
        <p:spPr/>
        <p:txBody>
          <a:bodyPr/>
          <a:lstStyle/>
          <a:p>
            <a:r>
              <a:rPr lang="en-US" dirty="0" smtClean="0"/>
              <a:t>Preparation – for your Consideration</a:t>
            </a:r>
            <a:endParaRPr lang="en-US" dirty="0"/>
          </a:p>
        </p:txBody>
      </p:sp>
      <p:sp>
        <p:nvSpPr>
          <p:cNvPr id="3" name="Inhaltsplatzhalter 2"/>
          <p:cNvSpPr>
            <a:spLocks noGrp="1"/>
          </p:cNvSpPr>
          <p:nvPr>
            <p:ph idx="1"/>
          </p:nvPr>
        </p:nvSpPr>
        <p:spPr/>
        <p:txBody>
          <a:bodyPr/>
          <a:lstStyle/>
          <a:p>
            <a:r>
              <a:rPr lang="en-US" dirty="0" smtClean="0"/>
              <a:t>Some of the exercises you will perform will require reference to information </a:t>
            </a:r>
            <a:r>
              <a:rPr lang="en-US" dirty="0"/>
              <a:t>detailed in </a:t>
            </a:r>
            <a:r>
              <a:rPr lang="en-US" dirty="0" smtClean="0"/>
              <a:t>specific slides, such as object names, or parameters</a:t>
            </a:r>
            <a:r>
              <a:rPr lang="en-US" dirty="0"/>
              <a:t>. </a:t>
            </a:r>
            <a:r>
              <a:rPr lang="en-US" dirty="0" smtClean="0"/>
              <a:t>Titles of these slide are marked with an asterisk (*), referencing the following note:</a:t>
            </a:r>
          </a:p>
          <a:p>
            <a:endParaRPr lang="en-US" dirty="0"/>
          </a:p>
          <a:p>
            <a:r>
              <a:rPr lang="en-US" dirty="0" smtClean="0"/>
              <a:t>For your convenience: You may </a:t>
            </a:r>
            <a:r>
              <a:rPr lang="en-US" dirty="0"/>
              <a:t>want to consider presenting these slides, if possible, on an additional device, </a:t>
            </a:r>
            <a:r>
              <a:rPr lang="en-US" dirty="0" smtClean="0"/>
              <a:t>or using </a:t>
            </a:r>
            <a:r>
              <a:rPr lang="en-US" dirty="0"/>
              <a:t>a second </a:t>
            </a:r>
            <a:r>
              <a:rPr lang="en-US" dirty="0" smtClean="0"/>
              <a:t>screen. If you will be using one screen to review the slides as well as develop the models, you may want to consider printing these specific 6 slides as handouts, for ease of reference. Titles of the slides below. </a:t>
            </a:r>
            <a:endParaRPr lang="en-US" dirty="0"/>
          </a:p>
        </p:txBody>
      </p:sp>
      <p:sp>
        <p:nvSpPr>
          <p:cNvPr id="5" name="TextBox 4"/>
          <p:cNvSpPr txBox="1"/>
          <p:nvPr/>
        </p:nvSpPr>
        <p:spPr>
          <a:xfrm>
            <a:off x="5467498" y="2251996"/>
            <a:ext cx="3312171" cy="210250"/>
          </a:xfrm>
          <a:prstGeom prst="rect">
            <a:avLst/>
          </a:prstGeom>
          <a:noFill/>
        </p:spPr>
        <p:txBody>
          <a:bodyPr wrap="square" lIns="0" tIns="0" rIns="0" bIns="0" rtlCol="0">
            <a:spAutoFit/>
          </a:bodyPr>
          <a:lstStyle/>
          <a:p>
            <a:pPr>
              <a:lnSpc>
                <a:spcPct val="110000"/>
              </a:lnSpc>
            </a:pPr>
            <a:r>
              <a:rPr lang="en-US" sz="1242" dirty="0"/>
              <a:t>*consider printing so it is handy when modeling</a:t>
            </a: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11293" y="4476816"/>
            <a:ext cx="3075588" cy="2386937"/>
          </a:xfrm>
          <a:prstGeom prst="rect">
            <a:avLst/>
          </a:prstGeom>
        </p:spPr>
      </p:pic>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56277" y="4641566"/>
            <a:ext cx="3172839" cy="2376724"/>
          </a:xfrm>
          <a:prstGeom prst="rect">
            <a:avLst/>
          </a:prstGeom>
        </p:spPr>
      </p:pic>
      <p:pic>
        <p:nvPicPr>
          <p:cNvPr id="14" name="Picture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92575" y="4805564"/>
            <a:ext cx="3172839" cy="2376724"/>
          </a:xfrm>
          <a:prstGeom prst="rect">
            <a:avLst/>
          </a:prstGeom>
        </p:spPr>
      </p:pic>
      <p:pic>
        <p:nvPicPr>
          <p:cNvPr id="12" name="Picture 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33216" y="4949983"/>
            <a:ext cx="3075588" cy="2386937"/>
          </a:xfrm>
          <a:prstGeom prst="rect">
            <a:avLst/>
          </a:prstGeom>
        </p:spPr>
      </p:pic>
    </p:spTree>
    <p:extLst>
      <p:ext uri="{BB962C8B-B14F-4D97-AF65-F5344CB8AC3E}">
        <p14:creationId xmlns:p14="http://schemas.microsoft.com/office/powerpoint/2010/main" val="2036207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544" y="5672304"/>
            <a:ext cx="9454146" cy="1526268"/>
          </a:xfrm>
          <a:prstGeom prst="rect">
            <a:avLst/>
          </a:prstGeom>
        </p:spPr>
        <p:txBody>
          <a:bodyPr vert="horz" wrap="square" lIns="0" tIns="0" rIns="0" bIns="0" rtlCol="0">
            <a:spAutoFit/>
          </a:bodyPr>
          <a:lstStyle/>
          <a:p>
            <a:pPr marL="13143" marR="6572">
              <a:lnSpc>
                <a:spcPts val="2266"/>
              </a:lnSpc>
            </a:pPr>
            <a:r>
              <a:rPr lang="en-US" sz="2070" spc="-10" dirty="0">
                <a:latin typeface="Arial"/>
                <a:cs typeface="Arial"/>
              </a:rPr>
              <a:t>By constructing this simulation model in the training you will learn basic skills in Plant Simulation. </a:t>
            </a:r>
          </a:p>
          <a:p>
            <a:pPr marL="13143" marR="6572">
              <a:lnSpc>
                <a:spcPts val="2266"/>
              </a:lnSpc>
            </a:pPr>
            <a:r>
              <a:rPr lang="en-US" sz="2070" spc="-10" dirty="0">
                <a:latin typeface="Arial"/>
                <a:cs typeface="Arial"/>
              </a:rPr>
              <a:t>As you work on your own project, you are encouraged to visualize and analyze your ideas by modifying and enhancing the simulation model, and using it for presentations.</a:t>
            </a:r>
            <a:endParaRPr lang="en-US" sz="2070" dirty="0">
              <a:latin typeface="Arial"/>
              <a:cs typeface="Arial"/>
            </a:endParaRPr>
          </a:p>
        </p:txBody>
      </p:sp>
      <p:sp>
        <p:nvSpPr>
          <p:cNvPr id="4" name="Titel 3"/>
          <p:cNvSpPr>
            <a:spLocks noGrp="1"/>
          </p:cNvSpPr>
          <p:nvPr>
            <p:ph type="title"/>
          </p:nvPr>
        </p:nvSpPr>
        <p:spPr/>
        <p:txBody>
          <a:bodyPr/>
          <a:lstStyle/>
          <a:p>
            <a:r>
              <a:rPr lang="en-US" dirty="0" smtClean="0"/>
              <a:t>Topic Overview</a:t>
            </a:r>
            <a:endParaRPr lang="en-US" dirty="0"/>
          </a:p>
        </p:txBody>
      </p:sp>
      <p:pic>
        <p:nvPicPr>
          <p:cNvPr id="6" name="Grafik 5"/>
          <p:cNvPicPr>
            <a:picLocks noChangeAspect="1"/>
          </p:cNvPicPr>
          <p:nvPr/>
        </p:nvPicPr>
        <p:blipFill rotWithShape="1">
          <a:blip r:embed="rId2" cstate="screen">
            <a:extLst>
              <a:ext uri="{28A0092B-C50C-407E-A947-70E740481C1C}">
                <a14:useLocalDpi xmlns:a14="http://schemas.microsoft.com/office/drawing/2010/main"/>
              </a:ext>
            </a:extLst>
          </a:blip>
          <a:srcRect l="4674" r="10026"/>
          <a:stretch/>
        </p:blipFill>
        <p:spPr>
          <a:xfrm>
            <a:off x="2280404" y="2528275"/>
            <a:ext cx="5756869" cy="3026713"/>
          </a:xfrm>
          <a:prstGeom prst="rect">
            <a:avLst/>
          </a:prstGeom>
        </p:spPr>
      </p:pic>
      <p:sp>
        <p:nvSpPr>
          <p:cNvPr id="7" name="Rechteck 6"/>
          <p:cNvSpPr/>
          <p:nvPr/>
        </p:nvSpPr>
        <p:spPr>
          <a:xfrm>
            <a:off x="533546" y="1581594"/>
            <a:ext cx="9159815" cy="915761"/>
          </a:xfrm>
          <a:prstGeom prst="rect">
            <a:avLst/>
          </a:prstGeom>
        </p:spPr>
        <p:txBody>
          <a:bodyPr vert="horz" wrap="square" lIns="0" tIns="0" rIns="0" bIns="0" rtlCol="0">
            <a:spAutoFit/>
          </a:bodyPr>
          <a:lstStyle/>
          <a:p>
            <a:pPr marL="13143" marR="6572">
              <a:lnSpc>
                <a:spcPts val="2266"/>
              </a:lnSpc>
            </a:pPr>
            <a:r>
              <a:rPr lang="en-US" sz="2070" spc="-10" dirty="0">
                <a:latin typeface="Arial"/>
                <a:cs typeface="Arial"/>
              </a:rPr>
              <a:t>This is the simulation model that is provided by Siemens P&amp;G.</a:t>
            </a:r>
          </a:p>
          <a:p>
            <a:pPr marL="13143" marR="6572">
              <a:lnSpc>
                <a:spcPts val="2266"/>
              </a:lnSpc>
            </a:pPr>
            <a:r>
              <a:rPr lang="en-US" sz="2070" spc="-10" dirty="0">
                <a:latin typeface="Arial"/>
                <a:cs typeface="Arial"/>
              </a:rPr>
              <a:t>It shows the material flow of a production line, and contains data and settings reflecting the actual situation.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556253" y="5577510"/>
            <a:ext cx="7979544" cy="1299568"/>
          </a:xfrm>
          <a:prstGeom prst="roundRect">
            <a:avLst/>
          </a:prstGeom>
          <a:solidFill>
            <a:schemeClr val="accent2">
              <a:lumMod val="20000"/>
              <a:lumOff val="80000"/>
            </a:schemeClr>
          </a:solidFill>
          <a:ln>
            <a:noFill/>
          </a:ln>
          <a:effectLs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27" name="Rounded Rectangle 26"/>
          <p:cNvSpPr/>
          <p:nvPr/>
        </p:nvSpPr>
        <p:spPr bwMode="auto">
          <a:xfrm>
            <a:off x="606466" y="3725627"/>
            <a:ext cx="7929329" cy="1332056"/>
          </a:xfrm>
          <a:prstGeom prst="roundRect">
            <a:avLst/>
          </a:prstGeom>
          <a:solidFill>
            <a:schemeClr val="accent2">
              <a:lumMod val="20000"/>
              <a:lumOff val="80000"/>
            </a:schemeClr>
          </a:solidFill>
          <a:ln>
            <a:noFill/>
          </a:ln>
          <a:effectLs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 name="Rounded Rectangle 2"/>
          <p:cNvSpPr/>
          <p:nvPr/>
        </p:nvSpPr>
        <p:spPr bwMode="auto">
          <a:xfrm>
            <a:off x="606467" y="2057850"/>
            <a:ext cx="7929327" cy="1300756"/>
          </a:xfrm>
          <a:prstGeom prst="roundRect">
            <a:avLst/>
          </a:prstGeom>
          <a:solidFill>
            <a:schemeClr val="accent2">
              <a:lumMod val="20000"/>
              <a:lumOff val="80000"/>
            </a:schemeClr>
          </a:solidFill>
          <a:ln>
            <a:noFill/>
          </a:ln>
          <a:effectLs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graphicFrame>
        <p:nvGraphicFramePr>
          <p:cNvPr id="10" name="Objekt 9" hidden="1"/>
          <p:cNvGraphicFramePr>
            <a:graphicFrameLocks noChangeAspect="1"/>
          </p:cNvGraphicFramePr>
          <p:nvPr>
            <p:custDataLst>
              <p:tags r:id="rId2"/>
            </p:custDataLst>
            <p:extLst/>
          </p:nvPr>
        </p:nvGraphicFramePr>
        <p:xfrm>
          <a:off x="1809" y="2007"/>
          <a:ext cx="1804" cy="1804"/>
        </p:xfrm>
        <a:graphic>
          <a:graphicData uri="http://schemas.openxmlformats.org/presentationml/2006/ole">
            <mc:AlternateContent xmlns:mc="http://schemas.openxmlformats.org/markup-compatibility/2006">
              <mc:Choice xmlns:v="urn:schemas-microsoft-com:vml" Requires="v">
                <p:oleObj spid="_x0000_s131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809" y="2007"/>
                        <a:ext cx="1804" cy="1804"/>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smtClean="0"/>
              <a:t>Process Flow (Final Assembly)</a:t>
            </a:r>
            <a:endParaRPr lang="de-DE" dirty="0"/>
          </a:p>
        </p:txBody>
      </p:sp>
      <p:sp>
        <p:nvSpPr>
          <p:cNvPr id="15" name="Rounded Rectangle 14"/>
          <p:cNvSpPr/>
          <p:nvPr/>
        </p:nvSpPr>
        <p:spPr bwMode="auto">
          <a:xfrm>
            <a:off x="809276" y="2178287"/>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Welding Sub-Component 1</a:t>
            </a:r>
          </a:p>
        </p:txBody>
      </p:sp>
      <p:sp>
        <p:nvSpPr>
          <p:cNvPr id="17" name="Rounded Rectangle 16"/>
          <p:cNvSpPr/>
          <p:nvPr/>
        </p:nvSpPr>
        <p:spPr bwMode="auto">
          <a:xfrm>
            <a:off x="2872595" y="2178287"/>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Welding</a:t>
            </a:r>
            <a:r>
              <a:rPr lang="en-US" sz="2046" b="1" dirty="0"/>
              <a:t> </a:t>
            </a:r>
            <a:r>
              <a:rPr lang="en-US" sz="1364" b="1" dirty="0"/>
              <a:t>Sub-Component</a:t>
            </a:r>
            <a:r>
              <a:rPr lang="en-US" sz="1250" b="1" dirty="0"/>
              <a:t> 2</a:t>
            </a:r>
            <a:endParaRPr lang="en-US" sz="2046" b="1" dirty="0"/>
          </a:p>
        </p:txBody>
      </p:sp>
      <p:sp>
        <p:nvSpPr>
          <p:cNvPr id="18" name="Rounded Rectangle 17"/>
          <p:cNvSpPr/>
          <p:nvPr/>
        </p:nvSpPr>
        <p:spPr bwMode="auto">
          <a:xfrm>
            <a:off x="4912036" y="2178287"/>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Geometrical Testing</a:t>
            </a:r>
          </a:p>
        </p:txBody>
      </p:sp>
      <p:sp>
        <p:nvSpPr>
          <p:cNvPr id="19" name="Rounded Rectangle 18"/>
          <p:cNvSpPr/>
          <p:nvPr/>
        </p:nvSpPr>
        <p:spPr bwMode="auto">
          <a:xfrm>
            <a:off x="6866766" y="2169149"/>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pPr>
            <a:r>
              <a:rPr lang="en-US" sz="1364" b="1" dirty="0"/>
              <a:t>Adjusting Sub-Component 1</a:t>
            </a:r>
          </a:p>
        </p:txBody>
      </p:sp>
      <p:sp>
        <p:nvSpPr>
          <p:cNvPr id="20" name="Rounded Rectangle 19"/>
          <p:cNvSpPr/>
          <p:nvPr/>
        </p:nvSpPr>
        <p:spPr bwMode="auto">
          <a:xfrm>
            <a:off x="6883765" y="3869768"/>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Surface Crack Testing</a:t>
            </a:r>
          </a:p>
        </p:txBody>
      </p:sp>
      <p:sp>
        <p:nvSpPr>
          <p:cNvPr id="21" name="Rounded Rectangle 20"/>
          <p:cNvSpPr/>
          <p:nvPr/>
        </p:nvSpPr>
        <p:spPr bwMode="auto">
          <a:xfrm>
            <a:off x="2782542" y="5688593"/>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Final Quality Control</a:t>
            </a:r>
          </a:p>
        </p:txBody>
      </p:sp>
      <p:sp>
        <p:nvSpPr>
          <p:cNvPr id="22" name="Rounded Rectangle 21"/>
          <p:cNvSpPr/>
          <p:nvPr/>
        </p:nvSpPr>
        <p:spPr bwMode="auto">
          <a:xfrm>
            <a:off x="4909803" y="5688593"/>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Washing</a:t>
            </a:r>
          </a:p>
        </p:txBody>
      </p:sp>
      <p:sp>
        <p:nvSpPr>
          <p:cNvPr id="23" name="Rounded Rectangle 22"/>
          <p:cNvSpPr/>
          <p:nvPr/>
        </p:nvSpPr>
        <p:spPr bwMode="auto">
          <a:xfrm>
            <a:off x="747945" y="3869896"/>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Finishing</a:t>
            </a:r>
          </a:p>
        </p:txBody>
      </p:sp>
      <p:sp>
        <p:nvSpPr>
          <p:cNvPr id="24" name="Rounded Rectangle 23"/>
          <p:cNvSpPr/>
          <p:nvPr/>
        </p:nvSpPr>
        <p:spPr bwMode="auto">
          <a:xfrm>
            <a:off x="2971284" y="3869896"/>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Flow Testing</a:t>
            </a:r>
          </a:p>
        </p:txBody>
      </p:sp>
      <p:sp>
        <p:nvSpPr>
          <p:cNvPr id="25" name="Rounded Rectangle 24"/>
          <p:cNvSpPr/>
          <p:nvPr/>
        </p:nvSpPr>
        <p:spPr bwMode="auto">
          <a:xfrm>
            <a:off x="4927525" y="3869896"/>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Leak Testing</a:t>
            </a:r>
          </a:p>
        </p:txBody>
      </p:sp>
      <p:sp>
        <p:nvSpPr>
          <p:cNvPr id="26" name="Rounded Rectangle 25"/>
          <p:cNvSpPr/>
          <p:nvPr/>
        </p:nvSpPr>
        <p:spPr bwMode="auto">
          <a:xfrm>
            <a:off x="693797" y="5661750"/>
            <a:ext cx="1417709" cy="1088064"/>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r>
              <a:rPr lang="en-US" sz="1364" b="1" dirty="0"/>
              <a:t>Storage</a:t>
            </a:r>
          </a:p>
        </p:txBody>
      </p:sp>
      <p:sp>
        <p:nvSpPr>
          <p:cNvPr id="16" name="Right Arrow 15"/>
          <p:cNvSpPr/>
          <p:nvPr/>
        </p:nvSpPr>
        <p:spPr bwMode="auto">
          <a:xfrm>
            <a:off x="2376633" y="2551502"/>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29" name="Right Arrow 28"/>
          <p:cNvSpPr/>
          <p:nvPr/>
        </p:nvSpPr>
        <p:spPr bwMode="auto">
          <a:xfrm>
            <a:off x="4388994" y="2570905"/>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0" name="Right Arrow 29"/>
          <p:cNvSpPr/>
          <p:nvPr/>
        </p:nvSpPr>
        <p:spPr bwMode="auto">
          <a:xfrm>
            <a:off x="6385599" y="2570905"/>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3" name="Right Arrow 32"/>
          <p:cNvSpPr/>
          <p:nvPr/>
        </p:nvSpPr>
        <p:spPr bwMode="auto">
          <a:xfrm rot="10800000">
            <a:off x="6444669" y="4260055"/>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6" name="Right Arrow 35"/>
          <p:cNvSpPr/>
          <p:nvPr/>
        </p:nvSpPr>
        <p:spPr bwMode="auto">
          <a:xfrm rot="10800000">
            <a:off x="2376633" y="4260995"/>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7" name="Right Arrow 36"/>
          <p:cNvSpPr/>
          <p:nvPr/>
        </p:nvSpPr>
        <p:spPr bwMode="auto">
          <a:xfrm rot="10800000">
            <a:off x="4403758" y="4267023"/>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8" name="Right Arrow 37"/>
          <p:cNvSpPr/>
          <p:nvPr/>
        </p:nvSpPr>
        <p:spPr bwMode="auto">
          <a:xfrm rot="5400000">
            <a:off x="7252843" y="3359137"/>
            <a:ext cx="645558" cy="393805"/>
          </a:xfrm>
          <a:prstGeom prst="rightArrow">
            <a:avLst>
              <a:gd name="adj1" fmla="val 35923"/>
              <a:gd name="adj2" fmla="val 50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40" name="Right Arrow 39"/>
          <p:cNvSpPr/>
          <p:nvPr/>
        </p:nvSpPr>
        <p:spPr bwMode="auto">
          <a:xfrm rot="5400000">
            <a:off x="1030073" y="5176539"/>
            <a:ext cx="745161"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2" name="Right Arrow 31"/>
          <p:cNvSpPr/>
          <p:nvPr/>
        </p:nvSpPr>
        <p:spPr bwMode="auto">
          <a:xfrm>
            <a:off x="2246677" y="6051909"/>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34" name="Right Arrow 33"/>
          <p:cNvSpPr/>
          <p:nvPr/>
        </p:nvSpPr>
        <p:spPr bwMode="auto">
          <a:xfrm>
            <a:off x="4388994" y="6078752"/>
            <a:ext cx="425312" cy="307746"/>
          </a:xfrm>
          <a:prstGeom prst="right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40931" tIns="40931" rIns="40931" bIns="40931" numCol="1" spcCol="72000" rtlCol="0" anchor="ctr">
            <a:noAutofit/>
          </a:bodyPr>
          <a:lstStyle/>
          <a:p>
            <a:pPr algn="ctr">
              <a:lnSpc>
                <a:spcPct val="110000"/>
              </a:lnSpc>
              <a:spcBef>
                <a:spcPct val="0"/>
              </a:spcBef>
              <a:buFont typeface="Wingdings" charset="0"/>
              <a:buNone/>
            </a:pPr>
            <a:endParaRPr lang="en-US" sz="2046" b="1" dirty="0"/>
          </a:p>
        </p:txBody>
      </p:sp>
      <p:sp>
        <p:nvSpPr>
          <p:cNvPr id="4" name="Rectangle 3"/>
          <p:cNvSpPr/>
          <p:nvPr/>
        </p:nvSpPr>
        <p:spPr>
          <a:xfrm>
            <a:off x="743029" y="1713667"/>
            <a:ext cx="1954485"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A</a:t>
            </a:r>
          </a:p>
        </p:txBody>
      </p:sp>
      <p:sp>
        <p:nvSpPr>
          <p:cNvPr id="39" name="Rectangle 38"/>
          <p:cNvSpPr/>
          <p:nvPr/>
        </p:nvSpPr>
        <p:spPr>
          <a:xfrm>
            <a:off x="710084" y="3376881"/>
            <a:ext cx="2020380"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B</a:t>
            </a:r>
          </a:p>
        </p:txBody>
      </p:sp>
      <p:sp>
        <p:nvSpPr>
          <p:cNvPr id="41" name="Rectangle 40"/>
          <p:cNvSpPr/>
          <p:nvPr/>
        </p:nvSpPr>
        <p:spPr>
          <a:xfrm>
            <a:off x="664545" y="5210237"/>
            <a:ext cx="2020380"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C</a:t>
            </a:r>
          </a:p>
        </p:txBody>
      </p:sp>
    </p:spTree>
    <p:extLst>
      <p:ext uri="{BB962C8B-B14F-4D97-AF65-F5344CB8AC3E}">
        <p14:creationId xmlns:p14="http://schemas.microsoft.com/office/powerpoint/2010/main" val="1290628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Simulation Model</a:t>
            </a:r>
            <a:endParaRPr lang="en-US" dirty="0"/>
          </a:p>
        </p:txBody>
      </p:sp>
      <p:pic>
        <p:nvPicPr>
          <p:cNvPr id="7172" name="Picture 4" descr="C:\Users\Z003NA3W\Desktop\Siemens Global University Challenge\FA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3521" y="4873581"/>
            <a:ext cx="3014744" cy="18735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173" name="Picture 5" descr="C:\Users\Z003NA3W\Desktop\Siemens Global University Challenge\FB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4643" y="4873581"/>
            <a:ext cx="3313896" cy="18735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174" name="Picture 6" descr="C:\Users\Z003NA3W\Desktop\Siemens Global University Challenge\FC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44912" y="4873581"/>
            <a:ext cx="3089180" cy="18735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171" name="Picture 3" descr="C:\Users\Z003NA3W\Desktop\Siemens Global University Challenge\FA.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913199" y="1919425"/>
            <a:ext cx="4227923" cy="25125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292089" y="4431928"/>
            <a:ext cx="1954485"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A</a:t>
            </a:r>
          </a:p>
        </p:txBody>
      </p:sp>
      <p:sp>
        <p:nvSpPr>
          <p:cNvPr id="23" name="Rectangle 22"/>
          <p:cNvSpPr/>
          <p:nvPr/>
        </p:nvSpPr>
        <p:spPr>
          <a:xfrm>
            <a:off x="3549294" y="4443433"/>
            <a:ext cx="1962316"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B</a:t>
            </a:r>
          </a:p>
        </p:txBody>
      </p:sp>
      <p:sp>
        <p:nvSpPr>
          <p:cNvPr id="24" name="Rectangle 23"/>
          <p:cNvSpPr/>
          <p:nvPr/>
        </p:nvSpPr>
        <p:spPr>
          <a:xfrm>
            <a:off x="7109566" y="4443433"/>
            <a:ext cx="1962316"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C</a:t>
            </a:r>
          </a:p>
        </p:txBody>
      </p:sp>
      <p:sp>
        <p:nvSpPr>
          <p:cNvPr id="25" name="Rectangle 24"/>
          <p:cNvSpPr/>
          <p:nvPr/>
        </p:nvSpPr>
        <p:spPr>
          <a:xfrm>
            <a:off x="2523403" y="1466389"/>
            <a:ext cx="1809689" cy="358542"/>
          </a:xfrm>
          <a:prstGeom prst="rect">
            <a:avLst/>
          </a:prstGeom>
          <a:noFill/>
        </p:spPr>
        <p:txBody>
          <a:bodyPr wrap="none" lIns="103965" tIns="51983" rIns="103965" bIns="51983">
            <a:spAutoFit/>
          </a:bodyPr>
          <a:lstStyle/>
          <a:p>
            <a:pPr algn="ctr"/>
            <a:r>
              <a:rPr lang="en-US" sz="1592"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 Assembly </a:t>
            </a:r>
          </a:p>
        </p:txBody>
      </p:sp>
    </p:spTree>
    <p:extLst>
      <p:ext uri="{BB962C8B-B14F-4D97-AF65-F5344CB8AC3E}">
        <p14:creationId xmlns:p14="http://schemas.microsoft.com/office/powerpoint/2010/main" val="1843322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Process Details*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09207348"/>
              </p:ext>
            </p:extLst>
          </p:nvPr>
        </p:nvGraphicFramePr>
        <p:xfrm>
          <a:off x="308875" y="1754127"/>
          <a:ext cx="9778790" cy="5267064"/>
        </p:xfrm>
        <a:graphic>
          <a:graphicData uri="http://schemas.openxmlformats.org/drawingml/2006/table">
            <a:tbl>
              <a:tblPr firstRow="1" bandRow="1">
                <a:tableStyleId>{5C22544A-7EE6-4342-B048-85BDC9FD1C3A}</a:tableStyleId>
              </a:tblPr>
              <a:tblGrid>
                <a:gridCol w="2752541"/>
                <a:gridCol w="1148017"/>
                <a:gridCol w="1904216"/>
                <a:gridCol w="1821425"/>
                <a:gridCol w="920795"/>
                <a:gridCol w="1231796"/>
              </a:tblGrid>
              <a:tr h="817452">
                <a:tc>
                  <a:txBody>
                    <a:bodyPr/>
                    <a:lstStyle/>
                    <a:p>
                      <a:r>
                        <a:rPr lang="en-US" sz="1300" noProof="0" dirty="0" smtClean="0"/>
                        <a:t>Process Type</a:t>
                      </a:r>
                      <a:endParaRPr lang="en-US" sz="1300" noProof="0" dirty="0"/>
                    </a:p>
                  </a:txBody>
                  <a:tcPr marL="103965" marR="103965" marT="51983" marB="51983"/>
                </a:tc>
                <a:tc>
                  <a:txBody>
                    <a:bodyPr/>
                    <a:lstStyle/>
                    <a:p>
                      <a:r>
                        <a:rPr lang="en-US" sz="1300" noProof="0" dirty="0" smtClean="0"/>
                        <a:t>Set-up time [min]</a:t>
                      </a:r>
                      <a:endParaRPr lang="en-US" sz="1300" noProof="0" dirty="0"/>
                    </a:p>
                  </a:txBody>
                  <a:tcPr marL="103965" marR="103965" marT="51983" marB="51983"/>
                </a:tc>
                <a:tc>
                  <a:txBody>
                    <a:bodyPr/>
                    <a:lstStyle/>
                    <a:p>
                      <a:r>
                        <a:rPr lang="en-US" sz="1300" noProof="0" dirty="0" smtClean="0"/>
                        <a:t>Processing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noProof="0" dirty="0" err="1" smtClean="0"/>
                        <a:t>Type_A</a:t>
                      </a:r>
                      <a:r>
                        <a:rPr lang="en-US" sz="1300" noProof="0" dirty="0" smtClean="0"/>
                        <a:t> [min]</a:t>
                      </a:r>
                    </a:p>
                  </a:txBody>
                  <a:tcPr marL="103965" marR="103965" marT="51983" marB="51983"/>
                </a:tc>
                <a:tc>
                  <a:txBody>
                    <a:bodyPr/>
                    <a:lstStyle/>
                    <a:p>
                      <a:r>
                        <a:rPr lang="en-US" sz="1300" noProof="0" dirty="0" smtClean="0"/>
                        <a:t>Processing time</a:t>
                      </a:r>
                      <a:r>
                        <a:rPr lang="en-US" sz="1300" baseline="0" noProof="0" dirty="0" smtClean="0"/>
                        <a:t> </a:t>
                      </a:r>
                      <a:r>
                        <a:rPr lang="en-US" sz="1300" noProof="0" dirty="0" err="1" smtClean="0"/>
                        <a:t>Type_B</a:t>
                      </a:r>
                      <a:r>
                        <a:rPr lang="en-US" sz="1300" noProof="0" dirty="0" smtClean="0"/>
                        <a:t> [min]</a:t>
                      </a:r>
                    </a:p>
                  </a:txBody>
                  <a:tcPr marL="103965" marR="103965" marT="51983" marB="51983"/>
                </a:tc>
                <a:tc>
                  <a:txBody>
                    <a:bodyPr/>
                    <a:lstStyle/>
                    <a:p>
                      <a:r>
                        <a:rPr lang="en-US" sz="1300" noProof="0" dirty="0" smtClean="0"/>
                        <a:t>Capacity [ Buffer]</a:t>
                      </a:r>
                    </a:p>
                  </a:txBody>
                  <a:tcPr marL="103965" marR="103965" marT="51983" marB="51983"/>
                </a:tc>
                <a:tc>
                  <a:txBody>
                    <a:bodyPr/>
                    <a:lstStyle/>
                    <a:p>
                      <a:r>
                        <a:rPr lang="en-US" sz="1300" noProof="0" dirty="0" smtClean="0"/>
                        <a:t>Shift Plan</a:t>
                      </a:r>
                    </a:p>
                  </a:txBody>
                  <a:tcPr marL="103965" marR="103965" marT="51983" marB="51983"/>
                </a:tc>
              </a:tr>
              <a:tr h="604276">
                <a:tc>
                  <a:txBody>
                    <a:bodyPr/>
                    <a:lstStyle/>
                    <a:p>
                      <a:pPr algn="l">
                        <a:lnSpc>
                          <a:spcPct val="110000"/>
                        </a:lnSpc>
                        <a:spcBef>
                          <a:spcPct val="0"/>
                        </a:spcBef>
                        <a:buFont typeface="Wingdings" charset="0"/>
                        <a:buNone/>
                      </a:pPr>
                      <a:r>
                        <a:rPr lang="en-US" sz="1600" b="0" noProof="0" dirty="0" err="1" smtClean="0">
                          <a:solidFill>
                            <a:schemeClr val="tx1"/>
                          </a:solidFill>
                        </a:rPr>
                        <a:t>Welding_SubComponent</a:t>
                      </a:r>
                      <a:endParaRPr lang="en-US" sz="1600" b="0" noProof="0" dirty="0" smtClean="0">
                        <a:solidFill>
                          <a:schemeClr val="tx1"/>
                        </a:solidFill>
                      </a:endParaRPr>
                    </a:p>
                    <a:p>
                      <a:pPr algn="l">
                        <a:lnSpc>
                          <a:spcPct val="110000"/>
                        </a:lnSpc>
                        <a:spcBef>
                          <a:spcPct val="0"/>
                        </a:spcBef>
                        <a:buFont typeface="Wingdings" charset="0"/>
                        <a:buNone/>
                      </a:pPr>
                      <a:r>
                        <a:rPr lang="en-US" sz="1600" b="0" baseline="0" noProof="0" dirty="0" smtClean="0">
                          <a:solidFill>
                            <a:schemeClr val="tx1"/>
                          </a:solidFill>
                        </a:rPr>
                        <a:t>(_A, _B, _C &amp; _D)</a:t>
                      </a:r>
                      <a:endParaRPr lang="en-US" sz="1600" b="0" noProof="0" dirty="0" smtClean="0">
                        <a:solidFill>
                          <a:schemeClr val="tx1"/>
                        </a:solidFill>
                      </a:endParaRPr>
                    </a:p>
                  </a:txBody>
                  <a:tcPr marL="103965" marR="103965" marT="51983" marB="51983"/>
                </a:tc>
                <a:tc>
                  <a:txBody>
                    <a:bodyPr/>
                    <a:lstStyle/>
                    <a:p>
                      <a:r>
                        <a:rPr lang="en-US" sz="1600" noProof="0" dirty="0" smtClean="0"/>
                        <a:t>6:00</a:t>
                      </a:r>
                      <a:endParaRPr lang="en-US" sz="1600" noProof="0" dirty="0"/>
                    </a:p>
                  </a:txBody>
                  <a:tcPr marL="103965" marR="103965" marT="51983" marB="51983"/>
                </a:tc>
                <a:tc>
                  <a:txBody>
                    <a:bodyPr/>
                    <a:lstStyle/>
                    <a:p>
                      <a:r>
                        <a:rPr lang="en-US" sz="1600" noProof="0" dirty="0" smtClean="0"/>
                        <a:t>36:00</a:t>
                      </a:r>
                      <a:endParaRPr lang="en-US" sz="1600" noProof="0" dirty="0"/>
                    </a:p>
                  </a:txBody>
                  <a:tcPr marL="103965" marR="103965" marT="51983" marB="51983"/>
                </a:tc>
                <a:tc>
                  <a:txBody>
                    <a:bodyPr/>
                    <a:lstStyle/>
                    <a:p>
                      <a:r>
                        <a:rPr lang="en-US" sz="1600" noProof="0" dirty="0" smtClean="0"/>
                        <a:t>28:00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15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noProof="0" dirty="0" err="1" smtClean="0">
                          <a:solidFill>
                            <a:schemeClr val="tx1"/>
                          </a:solidFill>
                        </a:rPr>
                        <a:t>GeometricalTesting</a:t>
                      </a:r>
                      <a:r>
                        <a:rPr lang="en-US" sz="1600" b="0" noProof="0" dirty="0" smtClean="0">
                          <a:solidFill>
                            <a:schemeClr val="tx1"/>
                          </a:solidFill>
                        </a:rPr>
                        <a:t>         (_A</a:t>
                      </a:r>
                      <a:r>
                        <a:rPr lang="en-US" sz="1600" b="0" baseline="0" noProof="0" dirty="0" smtClean="0">
                          <a:solidFill>
                            <a:schemeClr val="tx1"/>
                          </a:solidFill>
                        </a:rPr>
                        <a:t> &amp;</a:t>
                      </a:r>
                      <a:r>
                        <a:rPr lang="en-US" sz="1600" b="0" noProof="0" dirty="0" smtClean="0">
                          <a:solidFill>
                            <a:schemeClr val="tx1"/>
                          </a:solidFill>
                        </a:rPr>
                        <a:t> _B)</a:t>
                      </a:r>
                    </a:p>
                  </a:txBody>
                  <a:tcPr marL="103965" marR="103965" marT="51983" marB="51983"/>
                </a:tc>
                <a:tc>
                  <a:txBody>
                    <a:bodyPr/>
                    <a:lstStyle/>
                    <a:p>
                      <a:r>
                        <a:rPr lang="en-US" sz="1600" noProof="0" dirty="0" smtClean="0"/>
                        <a:t>24:00</a:t>
                      </a:r>
                      <a:endParaRPr lang="en-US" sz="1600" noProof="0" dirty="0"/>
                    </a:p>
                  </a:txBody>
                  <a:tcPr marL="103965" marR="103965" marT="51983" marB="51983"/>
                </a:tc>
                <a:tc>
                  <a:txBody>
                    <a:bodyPr/>
                    <a:lstStyle/>
                    <a:p>
                      <a:r>
                        <a:rPr lang="en-US" sz="1600" noProof="0" dirty="0" smtClean="0"/>
                        <a:t>198:00</a:t>
                      </a:r>
                      <a:endParaRPr lang="en-US" sz="1600" noProof="0" dirty="0"/>
                    </a:p>
                  </a:txBody>
                  <a:tcPr marL="103965" marR="103965" marT="51983" marB="51983"/>
                </a:tc>
                <a:tc>
                  <a:txBody>
                    <a:bodyPr/>
                    <a:lstStyle/>
                    <a:p>
                      <a:r>
                        <a:rPr lang="en-US" sz="1600" noProof="0" dirty="0" smtClean="0"/>
                        <a:t>185:00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604276">
                <a:tc>
                  <a:txBody>
                    <a:bodyPr/>
                    <a:lstStyle/>
                    <a:p>
                      <a:pPr algn="l">
                        <a:lnSpc>
                          <a:spcPct val="110000"/>
                        </a:lnSpc>
                        <a:spcBef>
                          <a:spcPct val="0"/>
                        </a:spcBef>
                        <a:buFont typeface="Wingdings" charset="0"/>
                        <a:buNone/>
                      </a:pPr>
                      <a:r>
                        <a:rPr lang="en-US" sz="1600" b="0" noProof="0" dirty="0" err="1" smtClean="0">
                          <a:solidFill>
                            <a:schemeClr val="tx1"/>
                          </a:solidFill>
                        </a:rPr>
                        <a:t>Adjust_SubComponent</a:t>
                      </a:r>
                      <a:r>
                        <a:rPr lang="en-US" sz="1600" b="0" noProof="0" dirty="0" smtClean="0">
                          <a:solidFill>
                            <a:schemeClr val="tx1"/>
                          </a:solidFill>
                        </a:rPr>
                        <a:t>   (</a:t>
                      </a:r>
                      <a:r>
                        <a:rPr lang="en-US" sz="1600" b="0" baseline="0" noProof="0" dirty="0" smtClean="0">
                          <a:solidFill>
                            <a:schemeClr val="tx1"/>
                          </a:solidFill>
                        </a:rPr>
                        <a:t>_A &amp; _B)</a:t>
                      </a:r>
                      <a:endParaRPr lang="en-US" sz="1600" b="0" noProof="0" dirty="0" smtClean="0">
                        <a:solidFill>
                          <a:schemeClr val="tx1"/>
                        </a:solidFill>
                      </a:endParaRPr>
                    </a:p>
                  </a:txBody>
                  <a:tcPr marL="103965" marR="103965" marT="51983" marB="51983"/>
                </a:tc>
                <a:tc>
                  <a:txBody>
                    <a:bodyPr/>
                    <a:lstStyle/>
                    <a:p>
                      <a:r>
                        <a:rPr lang="en-US" sz="1600" noProof="0" dirty="0" smtClean="0"/>
                        <a:t>6:00</a:t>
                      </a:r>
                      <a:endParaRPr lang="en-US" sz="1600" noProof="0" dirty="0"/>
                    </a:p>
                  </a:txBody>
                  <a:tcPr marL="103965" marR="103965" marT="51983" marB="51983"/>
                </a:tc>
                <a:tc>
                  <a:txBody>
                    <a:bodyPr/>
                    <a:lstStyle/>
                    <a:p>
                      <a:r>
                        <a:rPr lang="en-US" sz="1600" noProof="0" dirty="0" smtClean="0"/>
                        <a:t>90:00</a:t>
                      </a:r>
                      <a:endParaRPr lang="en-US" sz="1600" noProof="0" dirty="0"/>
                    </a:p>
                  </a:txBody>
                  <a:tcPr marL="103965" marR="103965" marT="51983" marB="51983"/>
                </a:tc>
                <a:tc>
                  <a:txBody>
                    <a:bodyPr/>
                    <a:lstStyle/>
                    <a:p>
                      <a:r>
                        <a:rPr lang="en-US" sz="1600" noProof="0" dirty="0" smtClean="0"/>
                        <a:t>75:00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43933">
                <a:tc>
                  <a:txBody>
                    <a:bodyPr/>
                    <a:lstStyle/>
                    <a:p>
                      <a:pPr algn="l">
                        <a:lnSpc>
                          <a:spcPct val="110000"/>
                        </a:lnSpc>
                        <a:spcBef>
                          <a:spcPct val="0"/>
                        </a:spcBef>
                        <a:buFont typeface="Wingdings" charset="0"/>
                        <a:buNone/>
                      </a:pPr>
                      <a:r>
                        <a:rPr lang="en-US" sz="1600" b="0" noProof="0" dirty="0" err="1" smtClean="0">
                          <a:solidFill>
                            <a:schemeClr val="tx1"/>
                          </a:solidFill>
                        </a:rPr>
                        <a:t>Surface_Crack_Testing</a:t>
                      </a:r>
                      <a:endParaRPr lang="en-US" sz="1600" b="0" noProof="0" dirty="0" smtClean="0">
                        <a:solidFill>
                          <a:schemeClr val="tx1"/>
                        </a:solidFill>
                      </a:endParaRPr>
                    </a:p>
                  </a:txBody>
                  <a:tcPr marL="103965" marR="103965" marT="51983" marB="51983"/>
                </a:tc>
                <a:tc>
                  <a:txBody>
                    <a:bodyPr/>
                    <a:lstStyle/>
                    <a:p>
                      <a:r>
                        <a:rPr lang="en-US" sz="1600" noProof="0" dirty="0" smtClean="0"/>
                        <a:t>6:00</a:t>
                      </a:r>
                      <a:endParaRPr lang="en-US" sz="1600" noProof="0" dirty="0"/>
                    </a:p>
                  </a:txBody>
                  <a:tcPr marL="103965" marR="103965" marT="51983" marB="51983"/>
                </a:tc>
                <a:tc>
                  <a:txBody>
                    <a:bodyPr/>
                    <a:lstStyle/>
                    <a:p>
                      <a:r>
                        <a:rPr lang="en-US" sz="1600" noProof="0" dirty="0" smtClean="0"/>
                        <a:t>54:00</a:t>
                      </a:r>
                      <a:endParaRPr lang="en-US" sz="1600" noProof="0" dirty="0"/>
                    </a:p>
                  </a:txBody>
                  <a:tcPr marL="103965" marR="103965" marT="51983" marB="51983"/>
                </a:tc>
                <a:tc>
                  <a:txBody>
                    <a:bodyPr/>
                    <a:lstStyle/>
                    <a:p>
                      <a:r>
                        <a:rPr lang="en-US" sz="1600" noProof="0" dirty="0" smtClean="0"/>
                        <a:t>46:00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43933">
                <a:tc>
                  <a:txBody>
                    <a:bodyPr/>
                    <a:lstStyle/>
                    <a:p>
                      <a:pPr algn="l">
                        <a:lnSpc>
                          <a:spcPct val="110000"/>
                        </a:lnSpc>
                        <a:spcBef>
                          <a:spcPct val="0"/>
                        </a:spcBef>
                        <a:buFont typeface="Wingdings" charset="0"/>
                        <a:buNone/>
                      </a:pPr>
                      <a:r>
                        <a:rPr lang="en-US" sz="1600" b="0" noProof="0" dirty="0" err="1" smtClean="0">
                          <a:solidFill>
                            <a:schemeClr val="tx1"/>
                          </a:solidFill>
                        </a:rPr>
                        <a:t>Leak_Testing</a:t>
                      </a:r>
                      <a:endParaRPr lang="en-US" sz="1600" b="0" noProof="0" dirty="0" smtClean="0">
                        <a:solidFill>
                          <a:schemeClr val="tx1"/>
                        </a:solidFill>
                      </a:endParaRPr>
                    </a:p>
                  </a:txBody>
                  <a:tcPr marL="103965" marR="103965" marT="51983" marB="51983"/>
                </a:tc>
                <a:tc>
                  <a:txBody>
                    <a:bodyPr/>
                    <a:lstStyle/>
                    <a:p>
                      <a:r>
                        <a:rPr lang="en-US" sz="1600" noProof="0" dirty="0" smtClean="0"/>
                        <a:t>6:00</a:t>
                      </a:r>
                      <a:endParaRPr lang="en-US" sz="1600" noProof="0" dirty="0"/>
                    </a:p>
                  </a:txBody>
                  <a:tcPr marL="103965" marR="103965" marT="51983" marB="51983"/>
                </a:tc>
                <a:tc>
                  <a:txBody>
                    <a:bodyPr/>
                    <a:lstStyle/>
                    <a:p>
                      <a:r>
                        <a:rPr lang="en-US" sz="1600" noProof="0" dirty="0" smtClean="0"/>
                        <a:t>72:00</a:t>
                      </a:r>
                      <a:endParaRPr lang="en-US" sz="1600" noProof="0" dirty="0"/>
                    </a:p>
                  </a:txBody>
                  <a:tcPr marL="103965" marR="103965" marT="51983" marB="51983"/>
                </a:tc>
                <a:tc>
                  <a:txBody>
                    <a:bodyPr/>
                    <a:lstStyle/>
                    <a:p>
                      <a:r>
                        <a:rPr lang="en-US" sz="1600" noProof="0" dirty="0" smtClean="0"/>
                        <a:t>65:00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43933">
                <a:tc>
                  <a:txBody>
                    <a:bodyPr/>
                    <a:lstStyle/>
                    <a:p>
                      <a:pPr algn="l">
                        <a:lnSpc>
                          <a:spcPct val="110000"/>
                        </a:lnSpc>
                        <a:spcBef>
                          <a:spcPct val="0"/>
                        </a:spcBef>
                        <a:buFont typeface="Wingdings" charset="0"/>
                        <a:buNone/>
                      </a:pPr>
                      <a:r>
                        <a:rPr lang="en-US" sz="1600" b="0" noProof="0" dirty="0" err="1" smtClean="0">
                          <a:solidFill>
                            <a:schemeClr val="tx1"/>
                          </a:solidFill>
                        </a:rPr>
                        <a:t>Flow_Testing</a:t>
                      </a:r>
                      <a:endParaRPr lang="en-US" sz="1600" b="0" noProof="0" dirty="0" smtClean="0">
                        <a:solidFill>
                          <a:schemeClr val="tx1"/>
                        </a:solidFill>
                      </a:endParaRPr>
                    </a:p>
                  </a:txBody>
                  <a:tcPr marL="103965" marR="103965" marT="51983" marB="51983"/>
                </a:tc>
                <a:tc>
                  <a:txBody>
                    <a:bodyPr/>
                    <a:lstStyle/>
                    <a:p>
                      <a:r>
                        <a:rPr lang="en-US" sz="1600" noProof="0" dirty="0" smtClean="0"/>
                        <a:t>24:00</a:t>
                      </a:r>
                      <a:endParaRPr lang="en-US" sz="1600" noProof="0" dirty="0"/>
                    </a:p>
                  </a:txBody>
                  <a:tcPr marL="103965" marR="103965" marT="51983" marB="51983"/>
                </a:tc>
                <a:tc>
                  <a:txBody>
                    <a:bodyPr/>
                    <a:lstStyle/>
                    <a:p>
                      <a:r>
                        <a:rPr lang="en-US" sz="1600" noProof="0" dirty="0" smtClean="0"/>
                        <a:t>300:00</a:t>
                      </a:r>
                      <a:endParaRPr lang="en-US" sz="1600" noProof="0" dirty="0"/>
                    </a:p>
                  </a:txBody>
                  <a:tcPr marL="103965" marR="103965" marT="51983" marB="51983"/>
                </a:tc>
                <a:tc>
                  <a:txBody>
                    <a:bodyPr/>
                    <a:lstStyle/>
                    <a:p>
                      <a:r>
                        <a:rPr lang="en-US" sz="1600" noProof="0" dirty="0" smtClean="0"/>
                        <a:t>275:00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15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noProof="0" dirty="0" smtClean="0">
                          <a:solidFill>
                            <a:schemeClr val="tx1"/>
                          </a:solidFill>
                        </a:rPr>
                        <a:t>Finishing</a:t>
                      </a:r>
                    </a:p>
                  </a:txBody>
                  <a:tcPr marL="103965" marR="103965" marT="51983" marB="51983"/>
                </a:tc>
                <a:tc>
                  <a:txBody>
                    <a:bodyPr/>
                    <a:lstStyle/>
                    <a:p>
                      <a:r>
                        <a:rPr lang="en-US" sz="1600" noProof="0" dirty="0" smtClean="0"/>
                        <a:t>6:00</a:t>
                      </a:r>
                      <a:endParaRPr lang="en-US" sz="1600" noProof="0" dirty="0"/>
                    </a:p>
                  </a:txBody>
                  <a:tcPr marL="103965" marR="103965" marT="51983" marB="51983"/>
                </a:tc>
                <a:tc>
                  <a:txBody>
                    <a:bodyPr/>
                    <a:lstStyle/>
                    <a:p>
                      <a:r>
                        <a:rPr lang="en-US" sz="1600" noProof="0" dirty="0" smtClean="0"/>
                        <a:t>108:00</a:t>
                      </a:r>
                      <a:endParaRPr lang="en-US" sz="1600" noProof="0" dirty="0"/>
                    </a:p>
                  </a:txBody>
                  <a:tcPr marL="103965" marR="103965" marT="51983" marB="51983"/>
                </a:tc>
                <a:tc>
                  <a:txBody>
                    <a:bodyPr/>
                    <a:lstStyle/>
                    <a:p>
                      <a:r>
                        <a:rPr lang="en-US" sz="1600" noProof="0" dirty="0" smtClean="0"/>
                        <a:t>95:00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15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noProof="0" dirty="0" smtClean="0">
                          <a:solidFill>
                            <a:schemeClr val="tx1"/>
                          </a:solidFill>
                        </a:rPr>
                        <a:t>Washing</a:t>
                      </a:r>
                    </a:p>
                  </a:txBody>
                  <a:tcPr marL="103965" marR="103965" marT="51983" marB="51983"/>
                </a:tc>
                <a:tc>
                  <a:txBody>
                    <a:bodyPr/>
                    <a:lstStyle/>
                    <a:p>
                      <a:r>
                        <a:rPr lang="en-US" sz="1600" noProof="0" dirty="0" smtClean="0"/>
                        <a:t>24:00</a:t>
                      </a:r>
                      <a:endParaRPr lang="en-US" sz="1600" noProof="0" dirty="0"/>
                    </a:p>
                  </a:txBody>
                  <a:tcPr marL="103965" marR="103965" marT="51983" marB="51983"/>
                </a:tc>
                <a:tc>
                  <a:txBody>
                    <a:bodyPr/>
                    <a:lstStyle/>
                    <a:p>
                      <a:r>
                        <a:rPr lang="en-US" sz="1600" noProof="0" dirty="0" smtClean="0"/>
                        <a:t>480:00</a:t>
                      </a:r>
                      <a:endParaRPr lang="en-US" sz="1600" noProof="0" dirty="0"/>
                    </a:p>
                  </a:txBody>
                  <a:tcPr marL="103965" marR="103965" marT="51983" marB="51983"/>
                </a:tc>
                <a:tc>
                  <a:txBody>
                    <a:bodyPr/>
                    <a:lstStyle/>
                    <a:p>
                      <a:r>
                        <a:rPr lang="en-US" sz="1600" noProof="0" dirty="0" smtClean="0"/>
                        <a:t>390:00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r h="415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noProof="0" dirty="0" err="1" smtClean="0">
                          <a:solidFill>
                            <a:schemeClr val="tx1"/>
                          </a:solidFill>
                        </a:rPr>
                        <a:t>End_Quality_Control</a:t>
                      </a:r>
                      <a:endParaRPr lang="en-US" sz="1600" b="0" noProof="0" dirty="0" smtClean="0">
                        <a:solidFill>
                          <a:schemeClr val="tx1"/>
                        </a:solidFill>
                      </a:endParaRPr>
                    </a:p>
                  </a:txBody>
                  <a:tcPr marL="103965" marR="103965" marT="51983" marB="51983"/>
                </a:tc>
                <a:tc>
                  <a:txBody>
                    <a:bodyPr/>
                    <a:lstStyle/>
                    <a:p>
                      <a:r>
                        <a:rPr lang="en-US" sz="1600" noProof="0" dirty="0" smtClean="0"/>
                        <a:t>24:00</a:t>
                      </a:r>
                      <a:endParaRPr lang="en-US" sz="1600" noProof="0" dirty="0"/>
                    </a:p>
                  </a:txBody>
                  <a:tcPr marL="103965" marR="103965" marT="51983" marB="51983"/>
                </a:tc>
                <a:tc>
                  <a:txBody>
                    <a:bodyPr/>
                    <a:lstStyle/>
                    <a:p>
                      <a:r>
                        <a:rPr lang="en-US" sz="1600" noProof="0" dirty="0" smtClean="0"/>
                        <a:t>300:00</a:t>
                      </a:r>
                      <a:endParaRPr lang="en-US" sz="1600" noProof="0" dirty="0"/>
                    </a:p>
                  </a:txBody>
                  <a:tcPr marL="103965" marR="103965" marT="51983" marB="51983"/>
                </a:tc>
                <a:tc>
                  <a:txBody>
                    <a:bodyPr/>
                    <a:lstStyle/>
                    <a:p>
                      <a:r>
                        <a:rPr lang="en-US" sz="1600" noProof="0" dirty="0" smtClean="0"/>
                        <a:t>275:00</a:t>
                      </a:r>
                      <a:endParaRPr lang="en-US" sz="1600" noProof="0" dirty="0"/>
                    </a:p>
                  </a:txBody>
                  <a:tcPr marL="103965" marR="103965" marT="51983" marB="51983"/>
                </a:tc>
                <a:tc>
                  <a:txBody>
                    <a:bodyPr/>
                    <a:lstStyle/>
                    <a:p>
                      <a:r>
                        <a:rPr lang="en-US" sz="1600" noProof="0" dirty="0" smtClean="0"/>
                        <a:t>10</a:t>
                      </a:r>
                      <a:endParaRPr lang="en-US" sz="1600" noProof="0" dirty="0"/>
                    </a:p>
                  </a:txBody>
                  <a:tcPr marL="103965" marR="103965" marT="51983" marB="51983"/>
                </a:tc>
                <a:tc>
                  <a:txBody>
                    <a:bodyPr/>
                    <a:lstStyle/>
                    <a:p>
                      <a:r>
                        <a:rPr lang="en-US" sz="1600" noProof="0" dirty="0" smtClean="0"/>
                        <a:t>1&amp;2</a:t>
                      </a:r>
                      <a:endParaRPr lang="en-US" sz="1600" noProof="0" dirty="0"/>
                    </a:p>
                  </a:txBody>
                  <a:tcPr marL="103965" marR="103965" marT="51983" marB="51983"/>
                </a:tc>
              </a:tr>
            </a:tbl>
          </a:graphicData>
        </a:graphic>
      </p:graphicFrame>
      <p:sp>
        <p:nvSpPr>
          <p:cNvPr id="4" name="TextBox 3"/>
          <p:cNvSpPr txBox="1"/>
          <p:nvPr/>
        </p:nvSpPr>
        <p:spPr>
          <a:xfrm>
            <a:off x="387737" y="7042482"/>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2980123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Results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3934" y="1819594"/>
            <a:ext cx="4299400" cy="3814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descr="C:\Users\Z003NA3W\Desktop\Siemens Global University Challenge\gp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25430" y="1819594"/>
            <a:ext cx="4351284" cy="38142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7" name="Picture 5" descr="C:\Users\Z003NA3W\Desktop\Siemens Global University Challenge\as.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3934" y="5949294"/>
            <a:ext cx="2382540" cy="101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24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100"/>
            <a:ext cx="8305401" cy="1328649"/>
          </a:xfrm>
          <a:prstGeom prst="rect">
            <a:avLst/>
          </a:prstGeom>
        </p:spPr>
        <p:txBody>
          <a:bodyPr vert="horz" wrap="square" lIns="0" tIns="0" rIns="0" bIns="0" rtlCol="0">
            <a:spAutoFit/>
          </a:bodyPr>
          <a:lstStyle/>
          <a:p>
            <a:pPr algn="ctr">
              <a:tabLst>
                <a:tab pos="2193605" algn="l"/>
              </a:tabLst>
            </a:pPr>
            <a:r>
              <a:rPr sz="4088" b="1" dirty="0">
                <a:latin typeface="Arial"/>
                <a:cs typeface="Arial"/>
              </a:rPr>
              <a:t>Lesson	4</a:t>
            </a:r>
            <a:endParaRPr sz="4088" dirty="0">
              <a:latin typeface="Arial"/>
              <a:cs typeface="Arial"/>
            </a:endParaRPr>
          </a:p>
          <a:p>
            <a:pPr algn="ctr">
              <a:spcBef>
                <a:spcPts val="248"/>
              </a:spcBef>
            </a:pPr>
            <a:r>
              <a:rPr lang="de-DE" sz="4088" b="1" dirty="0">
                <a:latin typeface="Arial"/>
                <a:cs typeface="Arial"/>
              </a:rPr>
              <a:t>Modeling in Plant Simulation</a:t>
            </a:r>
            <a:endParaRPr sz="4088" dirty="0">
              <a:latin typeface="Arial"/>
              <a:cs typeface="Arial"/>
            </a:endParaRPr>
          </a:p>
        </p:txBody>
      </p:sp>
    </p:spTree>
    <p:extLst>
      <p:ext uri="{BB962C8B-B14F-4D97-AF65-F5344CB8AC3E}">
        <p14:creationId xmlns:p14="http://schemas.microsoft.com/office/powerpoint/2010/main" val="304672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3" y="1655759"/>
            <a:ext cx="8382291" cy="3625095"/>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lnSpc>
                <a:spcPts val="2453"/>
              </a:lnSpc>
              <a:spcBef>
                <a:spcPts val="812"/>
              </a:spcBef>
            </a:pPr>
            <a:r>
              <a:rPr lang="en-US" sz="2000" spc="-10" dirty="0">
                <a:latin typeface="Arial"/>
                <a:cs typeface="Arial"/>
              </a:rPr>
              <a:t>This</a:t>
            </a:r>
            <a:r>
              <a:rPr lang="en-US" sz="2000" spc="129" dirty="0">
                <a:latin typeface="Arial"/>
                <a:cs typeface="Arial"/>
              </a:rPr>
              <a:t> </a:t>
            </a:r>
            <a:r>
              <a:rPr lang="en-US" sz="2000" spc="-10" dirty="0">
                <a:latin typeface="Arial"/>
                <a:cs typeface="Arial"/>
              </a:rPr>
              <a:t>lesson</a:t>
            </a:r>
            <a:r>
              <a:rPr lang="en-US" sz="2000" spc="129" dirty="0">
                <a:latin typeface="Arial"/>
                <a:cs typeface="Arial"/>
              </a:rPr>
              <a:t> </a:t>
            </a:r>
            <a:r>
              <a:rPr lang="en-US" sz="2000" spc="-10" dirty="0">
                <a:latin typeface="Arial"/>
                <a:cs typeface="Arial"/>
              </a:rPr>
              <a:t>describes</a:t>
            </a:r>
            <a:r>
              <a:rPr lang="en-US" sz="2000" spc="129" dirty="0">
                <a:latin typeface="Arial"/>
                <a:cs typeface="Arial"/>
              </a:rPr>
              <a:t> </a:t>
            </a:r>
            <a:r>
              <a:rPr lang="en-US" sz="2000" spc="-16" dirty="0">
                <a:latin typeface="Arial"/>
                <a:cs typeface="Arial"/>
              </a:rPr>
              <a:t>how</a:t>
            </a:r>
            <a:r>
              <a:rPr lang="en-US" sz="2000" spc="129" dirty="0">
                <a:latin typeface="Arial"/>
                <a:cs typeface="Arial"/>
              </a:rPr>
              <a:t> </a:t>
            </a:r>
            <a:r>
              <a:rPr lang="en-US" sz="2000" spc="-10" dirty="0">
                <a:latin typeface="Arial"/>
                <a:cs typeface="Arial"/>
              </a:rPr>
              <a:t>to</a:t>
            </a:r>
            <a:r>
              <a:rPr lang="en-US" sz="2000" spc="129" dirty="0">
                <a:latin typeface="Arial"/>
                <a:cs typeface="Arial"/>
              </a:rPr>
              <a:t> </a:t>
            </a:r>
            <a:r>
              <a:rPr lang="en-US" sz="2000" spc="-16" dirty="0">
                <a:latin typeface="Arial"/>
                <a:cs typeface="Arial"/>
              </a:rPr>
              <a:t>create a model using objects from the library</a:t>
            </a:r>
            <a:r>
              <a:rPr lang="en-US" sz="2000" spc="-10" dirty="0">
                <a:latin typeface="Arial"/>
                <a:cs typeface="Arial"/>
              </a:rPr>
              <a:t>.</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13143" indent="262865">
              <a:spcBef>
                <a:spcPts val="605"/>
              </a:spcBef>
              <a:buFont typeface="Arial"/>
              <a:buChar char="•"/>
              <a:tabLst>
                <a:tab pos="553659" algn="l"/>
              </a:tabLst>
            </a:pPr>
            <a:r>
              <a:rPr lang="en-US" sz="2000" spc="-10" dirty="0">
                <a:latin typeface="Arial"/>
                <a:cs typeface="Arial"/>
              </a:rPr>
              <a:t>Insert objects into a model</a:t>
            </a:r>
            <a:endParaRPr lang="en-US" sz="2000" dirty="0">
              <a:latin typeface="Arial"/>
              <a:cs typeface="Arial"/>
            </a:endParaRPr>
          </a:p>
          <a:p>
            <a:pPr marL="13143" marR="889140" indent="262865">
              <a:lnSpc>
                <a:spcPct val="191000"/>
              </a:lnSpc>
              <a:buFont typeface="Arial"/>
              <a:buChar char="•"/>
              <a:tabLst>
                <a:tab pos="553659" algn="l"/>
              </a:tabLst>
            </a:pPr>
            <a:r>
              <a:rPr lang="en-US" sz="2000" spc="-52" dirty="0">
                <a:latin typeface="Arial"/>
                <a:cs typeface="Arial"/>
              </a:rPr>
              <a:t>Connect objects to create a material flow</a:t>
            </a:r>
            <a:endParaRPr lang="en-US" sz="2000" spc="-10" dirty="0">
              <a:latin typeface="Arial"/>
              <a:cs typeface="Arial"/>
            </a:endParaRPr>
          </a:p>
          <a:p>
            <a:pPr marL="13143" marR="889140">
              <a:lnSpc>
                <a:spcPct val="191000"/>
              </a:lnSpc>
              <a:tabLst>
                <a:tab pos="536901" algn="l"/>
              </a:tabLst>
            </a:pPr>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4" name="object 4"/>
          <p:cNvSpPr txBox="1"/>
          <p:nvPr/>
        </p:nvSpPr>
        <p:spPr>
          <a:xfrm>
            <a:off x="540371" y="5812189"/>
            <a:ext cx="118292" cy="307777"/>
          </a:xfrm>
          <a:prstGeom prst="rect">
            <a:avLst/>
          </a:prstGeom>
        </p:spPr>
        <p:txBody>
          <a:bodyPr vert="horz" wrap="square" lIns="0" tIns="0" rIns="0" bIns="0" rtlCol="0">
            <a:spAutoFit/>
          </a:bodyPr>
          <a:lstStyle/>
          <a:p>
            <a:pPr marL="13143"/>
            <a:r>
              <a:rPr sz="2000" spc="-10" dirty="0">
                <a:latin typeface="Arial"/>
                <a:cs typeface="Arial"/>
              </a:rPr>
              <a:t>•</a:t>
            </a:r>
            <a:endParaRPr sz="2000" dirty="0">
              <a:latin typeface="Arial"/>
              <a:cs typeface="Arial"/>
            </a:endParaRPr>
          </a:p>
        </p:txBody>
      </p:sp>
      <p:sp>
        <p:nvSpPr>
          <p:cNvPr id="5" name="object 5"/>
          <p:cNvSpPr txBox="1"/>
          <p:nvPr/>
        </p:nvSpPr>
        <p:spPr>
          <a:xfrm>
            <a:off x="1064149" y="5844787"/>
            <a:ext cx="8096519" cy="294953"/>
          </a:xfrm>
          <a:prstGeom prst="rect">
            <a:avLst/>
          </a:prstGeom>
        </p:spPr>
        <p:txBody>
          <a:bodyPr vert="horz" wrap="square" lIns="0" tIns="0" rIns="0" bIns="0" rtlCol="0">
            <a:spAutoFit/>
          </a:bodyPr>
          <a:lstStyle/>
          <a:p>
            <a:pPr marL="13143" marR="6572" indent="105803">
              <a:lnSpc>
                <a:spcPts val="2266"/>
              </a:lnSpc>
            </a:pPr>
            <a:r>
              <a:rPr lang="en-US" sz="2000" i="1" spc="-10" dirty="0">
                <a:cs typeface="Arial"/>
              </a:rPr>
              <a:t>Step-by-Step Help &gt; Modeling in Tecnomatix Plant Simulation 2D</a:t>
            </a:r>
            <a:endParaRPr sz="2000" dirty="0">
              <a:latin typeface="Arial"/>
              <a:cs typeface="Arial"/>
            </a:endParaRPr>
          </a:p>
        </p:txBody>
      </p:sp>
      <p:sp>
        <p:nvSpPr>
          <p:cNvPr id="6" name="Titel 5"/>
          <p:cNvSpPr>
            <a:spLocks noGrp="1"/>
          </p:cNvSpPr>
          <p:nvPr>
            <p:ph type="title"/>
          </p:nvPr>
        </p:nvSpPr>
        <p:spPr/>
        <p:txBody>
          <a:bodyPr/>
          <a:lstStyle/>
          <a:p>
            <a:pPr marL="13143"/>
            <a:r>
              <a:rPr lang="de-DE" sz="2484" spc="-16" dirty="0">
                <a:latin typeface="Arial"/>
                <a:cs typeface="Arial"/>
              </a:rPr>
              <a:t>Modeling in Plant Simulation</a:t>
            </a:r>
          </a:p>
        </p:txBody>
      </p:sp>
    </p:spTree>
    <p:extLst>
      <p:ext uri="{BB962C8B-B14F-4D97-AF65-F5344CB8AC3E}">
        <p14:creationId xmlns:p14="http://schemas.microsoft.com/office/powerpoint/2010/main" val="1220388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class library</a:t>
            </a:r>
            <a:endParaRPr lang="en-US" dirty="0"/>
          </a:p>
        </p:txBody>
      </p:sp>
      <p:sp>
        <p:nvSpPr>
          <p:cNvPr id="3" name="Inhaltsplatzhalter 2"/>
          <p:cNvSpPr>
            <a:spLocks noGrp="1"/>
          </p:cNvSpPr>
          <p:nvPr>
            <p:ph idx="1"/>
          </p:nvPr>
        </p:nvSpPr>
        <p:spPr>
          <a:xfrm>
            <a:off x="613687" y="1689100"/>
            <a:ext cx="4584582" cy="5430382"/>
          </a:xfrm>
        </p:spPr>
        <p:txBody>
          <a:bodyPr/>
          <a:lstStyle/>
          <a:p>
            <a:r>
              <a:rPr lang="en-US" sz="2000" dirty="0" smtClean="0"/>
              <a:t>A model file contains the generic class library with a hierarchical structure.</a:t>
            </a:r>
          </a:p>
          <a:p>
            <a:r>
              <a:rPr lang="en-US" sz="2000" dirty="0" smtClean="0"/>
              <a:t>It looks a little bit like the Windows file explorer.</a:t>
            </a:r>
          </a:p>
          <a:p>
            <a:endParaRPr lang="en-US" sz="2000" dirty="0" smtClean="0"/>
          </a:p>
          <a:p>
            <a:r>
              <a:rPr lang="de-DE" sz="2000" b="1" spc="-16" dirty="0" smtClean="0">
                <a:solidFill>
                  <a:srgbClr val="0066FF"/>
                </a:solidFill>
                <a:latin typeface="Arial"/>
                <a:cs typeface="Arial"/>
              </a:rPr>
              <a:t>Note</a:t>
            </a:r>
            <a:endParaRPr lang="de-DE" sz="2000" dirty="0">
              <a:latin typeface="Arial"/>
              <a:cs typeface="Arial"/>
            </a:endParaRPr>
          </a:p>
          <a:p>
            <a:r>
              <a:rPr lang="en-US" sz="2000" dirty="0" smtClean="0"/>
              <a:t>The used/maximum possible object are shown here</a:t>
            </a:r>
            <a:endParaRPr lang="en-US" sz="2000" dirty="0"/>
          </a:p>
          <a:p>
            <a:endParaRPr lang="en-US" sz="2000" dirty="0" smtClean="0"/>
          </a:p>
          <a:p>
            <a:r>
              <a:rPr lang="de-DE" sz="2000" b="1" spc="-16" dirty="0" smtClean="0">
                <a:solidFill>
                  <a:srgbClr val="0066FF"/>
                </a:solidFill>
                <a:latin typeface="Arial"/>
                <a:cs typeface="Arial"/>
              </a:rPr>
              <a:t>Note</a:t>
            </a:r>
            <a:endParaRPr lang="de-DE" sz="2000" dirty="0">
              <a:latin typeface="Arial"/>
              <a:cs typeface="Arial"/>
            </a:endParaRPr>
          </a:p>
          <a:p>
            <a:r>
              <a:rPr lang="en-US" sz="2000" dirty="0" smtClean="0"/>
              <a:t>All Object classes are organized in folders.</a:t>
            </a:r>
          </a:p>
          <a:p>
            <a:r>
              <a:rPr lang="en-US" sz="2000" dirty="0" smtClean="0"/>
              <a:t>The structure can be modified as required</a:t>
            </a:r>
            <a:endParaRPr lang="en-US" sz="2000" dirty="0"/>
          </a:p>
          <a:p>
            <a:endParaRPr lang="en-US" sz="2000" dirty="0"/>
          </a:p>
        </p:txBody>
      </p:sp>
      <p:pic>
        <p:nvPicPr>
          <p:cNvPr id="6" name="Grafik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55994" y="1769647"/>
            <a:ext cx="4107296" cy="5731112"/>
          </a:xfrm>
          <a:prstGeom prst="rect">
            <a:avLst/>
          </a:prstGeom>
        </p:spPr>
      </p:pic>
      <p:sp>
        <p:nvSpPr>
          <p:cNvPr id="5" name="Ellipse 4"/>
          <p:cNvSpPr/>
          <p:nvPr/>
        </p:nvSpPr>
        <p:spPr bwMode="auto">
          <a:xfrm>
            <a:off x="5395319" y="2587755"/>
            <a:ext cx="552029" cy="315445"/>
          </a:xfrm>
          <a:prstGeom prst="ellipse">
            <a:avLst/>
          </a:prstGeom>
          <a:noFill/>
          <a:ln/>
          <a:extLst/>
        </p:spPr>
        <p:style>
          <a:lnRef idx="2">
            <a:schemeClr val="accent5"/>
          </a:lnRef>
          <a:fillRef idx="1">
            <a:schemeClr val="lt1"/>
          </a:fillRef>
          <a:effectRef idx="0">
            <a:schemeClr val="accent5"/>
          </a:effectRef>
          <a:fontRef idx="minor">
            <a:schemeClr val="dk1"/>
          </a:fontRef>
        </p:style>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solidFill>
                <a:schemeClr val="tx1"/>
              </a:solidFill>
            </a:endParaRPr>
          </a:p>
        </p:txBody>
      </p:sp>
      <p:cxnSp>
        <p:nvCxnSpPr>
          <p:cNvPr id="7" name="Gerade Verbindung mit Pfeil 6"/>
          <p:cNvCxnSpPr>
            <a:endCxn id="5" idx="3"/>
          </p:cNvCxnSpPr>
          <p:nvPr/>
        </p:nvCxnSpPr>
        <p:spPr bwMode="auto">
          <a:xfrm flipV="1">
            <a:off x="3750469" y="2857004"/>
            <a:ext cx="1725693" cy="805312"/>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402311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Toolbox</a:t>
            </a:r>
            <a:endParaRPr lang="en-US" dirty="0"/>
          </a:p>
        </p:txBody>
      </p:sp>
      <p:sp>
        <p:nvSpPr>
          <p:cNvPr id="3" name="Inhaltsplatzhalter 2"/>
          <p:cNvSpPr>
            <a:spLocks noGrp="1"/>
          </p:cNvSpPr>
          <p:nvPr>
            <p:ph idx="1"/>
          </p:nvPr>
        </p:nvSpPr>
        <p:spPr>
          <a:xfrm>
            <a:off x="613684" y="3346874"/>
            <a:ext cx="9333420" cy="3772608"/>
          </a:xfrm>
        </p:spPr>
        <p:txBody>
          <a:bodyPr/>
          <a:lstStyle/>
          <a:p>
            <a:r>
              <a:rPr lang="en-US" sz="2000" dirty="0" smtClean="0"/>
              <a:t>The toolbox is used for easy and fast access to Objects while modelling. </a:t>
            </a:r>
          </a:p>
          <a:p>
            <a:r>
              <a:rPr lang="en-US" sz="2000" dirty="0" smtClean="0"/>
              <a:t>A selected object can be inserted into the model at a user defined position.</a:t>
            </a:r>
            <a:endParaRPr lang="en-US" sz="2000" dirty="0"/>
          </a:p>
        </p:txBody>
      </p:sp>
      <p:pic>
        <p:nvPicPr>
          <p:cNvPr id="4" name="Grafik 3"/>
          <p:cNvPicPr>
            <a:picLocks noChangeAspect="1"/>
          </p:cNvPicPr>
          <p:nvPr/>
        </p:nvPicPr>
        <p:blipFill rotWithShape="1">
          <a:blip r:embed="rId2" cstate="screen">
            <a:extLst>
              <a:ext uri="{28A0092B-C50C-407E-A947-70E740481C1C}">
                <a14:useLocalDpi xmlns:a14="http://schemas.microsoft.com/office/drawing/2010/main"/>
              </a:ext>
            </a:extLst>
          </a:blip>
          <a:srcRect r="846"/>
          <a:stretch/>
        </p:blipFill>
        <p:spPr>
          <a:xfrm>
            <a:off x="2573457" y="1902028"/>
            <a:ext cx="5249624" cy="892818"/>
          </a:xfrm>
          <a:prstGeom prst="rect">
            <a:avLst/>
          </a:prstGeom>
        </p:spPr>
      </p:pic>
    </p:spTree>
    <p:extLst>
      <p:ext uri="{BB962C8B-B14F-4D97-AF65-F5344CB8AC3E}">
        <p14:creationId xmlns:p14="http://schemas.microsoft.com/office/powerpoint/2010/main" val="2253634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Objects in the Class Library</a:t>
            </a:r>
            <a:br>
              <a:rPr lang="en-US" dirty="0" smtClean="0"/>
            </a:br>
            <a:r>
              <a:rPr lang="en-US" dirty="0" smtClean="0"/>
              <a:t>The Source</a:t>
            </a:r>
            <a:endParaRPr lang="en-US" dirty="0"/>
          </a:p>
        </p:txBody>
      </p:sp>
      <p:sp>
        <p:nvSpPr>
          <p:cNvPr id="3" name="Inhaltsplatzhalter 2"/>
          <p:cNvSpPr>
            <a:spLocks noGrp="1"/>
          </p:cNvSpPr>
          <p:nvPr>
            <p:ph idx="1"/>
          </p:nvPr>
        </p:nvSpPr>
        <p:spPr>
          <a:xfrm>
            <a:off x="613684" y="1703570"/>
            <a:ext cx="9333420" cy="518930"/>
          </a:xfrm>
        </p:spPr>
        <p:txBody>
          <a:bodyPr/>
          <a:lstStyle/>
          <a:p>
            <a:r>
              <a:rPr lang="en-US" sz="2000" dirty="0" smtClean="0"/>
              <a:t>In the </a:t>
            </a:r>
            <a:r>
              <a:rPr lang="en-US" sz="2000" b="1" dirty="0" smtClean="0"/>
              <a:t>Source</a:t>
            </a:r>
            <a:r>
              <a:rPr lang="en-US" sz="2000" dirty="0" smtClean="0"/>
              <a:t>      is where the parts (referred to as MU‘s = Movable Units) are created.</a:t>
            </a:r>
          </a:p>
          <a:p>
            <a:endParaRPr lang="en-US" sz="2000" dirty="0" smtClean="0"/>
          </a:p>
        </p:txBody>
      </p:sp>
      <p:pic>
        <p:nvPicPr>
          <p:cNvPr id="4" name="Grafik 3"/>
          <p:cNvPicPr>
            <a:picLocks noChangeAspect="1"/>
          </p:cNvPicPr>
          <p:nvPr/>
        </p:nvPicPr>
        <p:blipFill>
          <a:blip r:embed="rId2"/>
          <a:stretch>
            <a:fillRect/>
          </a:stretch>
        </p:blipFill>
        <p:spPr>
          <a:xfrm>
            <a:off x="808331" y="2504046"/>
            <a:ext cx="4042677" cy="3299854"/>
          </a:xfrm>
          <a:prstGeom prst="rect">
            <a:avLst/>
          </a:prstGeom>
        </p:spPr>
      </p:pic>
      <p:pic>
        <p:nvPicPr>
          <p:cNvPr id="5" name="Grafik 4"/>
          <p:cNvPicPr>
            <a:picLocks noChangeAspect="1"/>
          </p:cNvPicPr>
          <p:nvPr/>
        </p:nvPicPr>
        <p:blipFill>
          <a:blip r:embed="rId3"/>
          <a:stretch>
            <a:fillRect/>
          </a:stretch>
        </p:blipFill>
        <p:spPr>
          <a:xfrm>
            <a:off x="5434853" y="2530856"/>
            <a:ext cx="2478461" cy="2799876"/>
          </a:xfrm>
          <a:prstGeom prst="rect">
            <a:avLst/>
          </a:prstGeom>
        </p:spPr>
      </p:pic>
      <p:pic>
        <p:nvPicPr>
          <p:cNvPr id="6" name="Grafik 5"/>
          <p:cNvPicPr>
            <a:picLocks noChangeAspect="1"/>
          </p:cNvPicPr>
          <p:nvPr/>
        </p:nvPicPr>
        <p:blipFill>
          <a:blip r:embed="rId4"/>
          <a:stretch>
            <a:fillRect/>
          </a:stretch>
        </p:blipFill>
        <p:spPr>
          <a:xfrm>
            <a:off x="9220191" y="1983302"/>
            <a:ext cx="839249" cy="696398"/>
          </a:xfrm>
          <a:prstGeom prst="rect">
            <a:avLst/>
          </a:prstGeom>
        </p:spPr>
      </p:pic>
      <p:sp>
        <p:nvSpPr>
          <p:cNvPr id="7" name="Ellipse 6"/>
          <p:cNvSpPr/>
          <p:nvPr/>
        </p:nvSpPr>
        <p:spPr bwMode="auto">
          <a:xfrm>
            <a:off x="2990155" y="5015287"/>
            <a:ext cx="394306" cy="315445"/>
          </a:xfrm>
          <a:prstGeom prst="ellipse">
            <a:avLst/>
          </a:prstGeom>
          <a:noFill/>
          <a:ln/>
          <a:extLst/>
        </p:spPr>
        <p:style>
          <a:lnRef idx="2">
            <a:schemeClr val="accent5"/>
          </a:lnRef>
          <a:fillRef idx="1">
            <a:schemeClr val="lt1"/>
          </a:fillRef>
          <a:effectRef idx="0">
            <a:schemeClr val="accent5"/>
          </a:effectRef>
          <a:fontRef idx="minor">
            <a:schemeClr val="dk1"/>
          </a:fontRef>
        </p:style>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2000" b="1" dirty="0">
              <a:solidFill>
                <a:schemeClr val="tx1"/>
              </a:solidFill>
            </a:endParaRPr>
          </a:p>
        </p:txBody>
      </p:sp>
      <p:cxnSp>
        <p:nvCxnSpPr>
          <p:cNvPr id="9" name="Gerade Verbindung mit Pfeil 8"/>
          <p:cNvCxnSpPr>
            <a:stCxn id="7" idx="7"/>
          </p:cNvCxnSpPr>
          <p:nvPr/>
        </p:nvCxnSpPr>
        <p:spPr bwMode="auto">
          <a:xfrm flipV="1">
            <a:off x="3326716" y="3201482"/>
            <a:ext cx="2108136" cy="1860004"/>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
        <p:nvSpPr>
          <p:cNvPr id="11" name="Rechteck 10"/>
          <p:cNvSpPr/>
          <p:nvPr/>
        </p:nvSpPr>
        <p:spPr>
          <a:xfrm>
            <a:off x="5750298" y="5554988"/>
            <a:ext cx="3943061" cy="1323439"/>
          </a:xfrm>
          <a:prstGeom prst="rect">
            <a:avLst/>
          </a:prstGeom>
        </p:spPr>
        <p:txBody>
          <a:bodyPr wrap="square">
            <a:spAutoFit/>
          </a:bodyPr>
          <a:lstStyle/>
          <a:p>
            <a:r>
              <a:rPr lang="en-US" sz="2000" dirty="0"/>
              <a:t>Important settings for this </a:t>
            </a:r>
            <a:r>
              <a:rPr lang="en-US" sz="2000" dirty="0" smtClean="0"/>
              <a:t>Object:</a:t>
            </a:r>
            <a:endParaRPr lang="en-US" sz="2000" dirty="0"/>
          </a:p>
          <a:p>
            <a:pPr marL="295723" indent="-295723">
              <a:buFont typeface="Arial" panose="020B0604020202020204" pitchFamily="34" charset="0"/>
              <a:buChar char="•"/>
            </a:pPr>
            <a:r>
              <a:rPr lang="en-US" sz="2000" dirty="0"/>
              <a:t>MU type</a:t>
            </a:r>
          </a:p>
          <a:p>
            <a:pPr marL="295723" indent="-295723">
              <a:buFont typeface="Arial" panose="020B0604020202020204" pitchFamily="34" charset="0"/>
              <a:buChar char="•"/>
            </a:pPr>
            <a:r>
              <a:rPr lang="en-US" sz="2000" dirty="0"/>
              <a:t>Time of Creation</a:t>
            </a:r>
          </a:p>
          <a:p>
            <a:pPr marL="295723" indent="-295723">
              <a:buFont typeface="Arial" panose="020B0604020202020204" pitchFamily="34" charset="0"/>
              <a:buChar char="•"/>
            </a:pPr>
            <a:r>
              <a:rPr lang="en-US" sz="2000" dirty="0"/>
              <a:t>Creation Interval</a:t>
            </a:r>
          </a:p>
        </p:txBody>
      </p:sp>
      <p:pic>
        <p:nvPicPr>
          <p:cNvPr id="12" name="Grafik 11"/>
          <p:cNvPicPr>
            <a:picLocks noChangeAspect="1"/>
          </p:cNvPicPr>
          <p:nvPr/>
        </p:nvPicPr>
        <p:blipFill>
          <a:blip r:embed="rId4"/>
          <a:stretch>
            <a:fillRect/>
          </a:stretch>
        </p:blipFill>
        <p:spPr>
          <a:xfrm>
            <a:off x="2189626" y="1718158"/>
            <a:ext cx="336730" cy="279415"/>
          </a:xfrm>
          <a:prstGeom prst="rect">
            <a:avLst/>
          </a:prstGeom>
        </p:spPr>
      </p:pic>
    </p:spTree>
    <p:extLst>
      <p:ext uri="{BB962C8B-B14F-4D97-AF65-F5344CB8AC3E}">
        <p14:creationId xmlns:p14="http://schemas.microsoft.com/office/powerpoint/2010/main" val="14319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0620" y="2009001"/>
            <a:ext cx="9226106" cy="1300645"/>
          </a:xfrm>
          <a:prstGeom prst="rect">
            <a:avLst/>
          </a:prstGeom>
        </p:spPr>
        <p:txBody>
          <a:bodyPr vert="horz" wrap="square" lIns="0" tIns="0" rIns="0" bIns="0" rtlCol="0">
            <a:spAutoFit/>
          </a:bodyPr>
          <a:lstStyle/>
          <a:p>
            <a:pPr marL="13143">
              <a:lnSpc>
                <a:spcPts val="4869"/>
              </a:lnSpc>
            </a:pPr>
            <a:r>
              <a:rPr lang="de-DE" sz="4088" b="1" dirty="0">
                <a:solidFill>
                  <a:srgbClr val="009999"/>
                </a:solidFill>
                <a:cs typeface="Arial"/>
              </a:rPr>
              <a:t>G</a:t>
            </a:r>
            <a:r>
              <a:rPr lang="de-DE" sz="4088" b="1" dirty="0">
                <a:cs typeface="Arial"/>
              </a:rPr>
              <a:t>lobal </a:t>
            </a:r>
            <a:r>
              <a:rPr lang="de-DE" sz="4088" b="1" dirty="0">
                <a:solidFill>
                  <a:srgbClr val="009999"/>
                </a:solidFill>
                <a:cs typeface="Arial"/>
              </a:rPr>
              <a:t>U</a:t>
            </a:r>
            <a:r>
              <a:rPr lang="de-DE" sz="4088" b="1" dirty="0">
                <a:cs typeface="Arial"/>
              </a:rPr>
              <a:t>niversity </a:t>
            </a:r>
            <a:r>
              <a:rPr lang="de-DE" sz="4088" b="1" dirty="0" smtClean="0">
                <a:solidFill>
                  <a:srgbClr val="009999"/>
                </a:solidFill>
                <a:cs typeface="Arial"/>
              </a:rPr>
              <a:t>C</a:t>
            </a:r>
            <a:r>
              <a:rPr lang="de-DE" sz="4088" b="1" dirty="0" smtClean="0">
                <a:cs typeface="Arial"/>
              </a:rPr>
              <a:t>hallenge </a:t>
            </a:r>
            <a:endParaRPr lang="de-DE" sz="4088" b="1" dirty="0">
              <a:cs typeface="Arial"/>
            </a:endParaRPr>
          </a:p>
          <a:p>
            <a:pPr marL="13143">
              <a:lnSpc>
                <a:spcPts val="4869"/>
              </a:lnSpc>
            </a:pPr>
            <a:r>
              <a:rPr sz="4088" b="1" dirty="0">
                <a:latin typeface="Arial"/>
                <a:cs typeface="Arial"/>
              </a:rPr>
              <a:t>Plant</a:t>
            </a:r>
            <a:r>
              <a:rPr sz="4088" b="1" spc="16" dirty="0">
                <a:latin typeface="Arial"/>
                <a:cs typeface="Arial"/>
              </a:rPr>
              <a:t> </a:t>
            </a:r>
            <a:r>
              <a:rPr sz="4088" b="1" dirty="0">
                <a:latin typeface="Arial"/>
                <a:cs typeface="Arial"/>
              </a:rPr>
              <a:t>Simulation</a:t>
            </a:r>
            <a:r>
              <a:rPr lang="de-DE" sz="4088" b="1" dirty="0">
                <a:latin typeface="Arial"/>
                <a:cs typeface="Arial"/>
              </a:rPr>
              <a:t> Basic </a:t>
            </a:r>
            <a:r>
              <a:rPr sz="4088" b="1" dirty="0">
                <a:latin typeface="Arial"/>
                <a:cs typeface="Arial"/>
              </a:rPr>
              <a:t>Modeling</a:t>
            </a:r>
            <a:endParaRPr sz="4088" dirty="0">
              <a:latin typeface="Arial"/>
              <a:cs typeface="Arial"/>
            </a:endParaRPr>
          </a:p>
        </p:txBody>
      </p:sp>
      <p:sp>
        <p:nvSpPr>
          <p:cNvPr id="3" name="object 3"/>
          <p:cNvSpPr txBox="1"/>
          <p:nvPr/>
        </p:nvSpPr>
        <p:spPr>
          <a:xfrm>
            <a:off x="3521692" y="3734910"/>
            <a:ext cx="3353154" cy="469424"/>
          </a:xfrm>
          <a:prstGeom prst="rect">
            <a:avLst/>
          </a:prstGeom>
        </p:spPr>
        <p:txBody>
          <a:bodyPr vert="horz" wrap="square" lIns="0" tIns="0" rIns="0" bIns="0" rtlCol="0">
            <a:spAutoFit/>
          </a:bodyPr>
          <a:lstStyle/>
          <a:p>
            <a:pPr marL="879282" marR="872710" algn="ctr">
              <a:lnSpc>
                <a:spcPct val="106700"/>
              </a:lnSpc>
            </a:pPr>
            <a:r>
              <a:rPr sz="1449" b="1" spc="-10" dirty="0">
                <a:latin typeface="Arial"/>
                <a:cs typeface="Arial"/>
              </a:rPr>
              <a:t>Student</a:t>
            </a:r>
            <a:r>
              <a:rPr sz="1449" b="1" spc="72" dirty="0">
                <a:latin typeface="Arial"/>
                <a:cs typeface="Arial"/>
              </a:rPr>
              <a:t> </a:t>
            </a:r>
            <a:r>
              <a:rPr sz="1449" b="1" spc="-10" dirty="0">
                <a:latin typeface="Arial"/>
                <a:cs typeface="Arial"/>
              </a:rPr>
              <a:t>Guide</a:t>
            </a:r>
            <a:endParaRPr lang="en-US" sz="1449" b="1" spc="-10" dirty="0">
              <a:latin typeface="Arial"/>
              <a:cs typeface="Arial"/>
            </a:endParaRPr>
          </a:p>
          <a:p>
            <a:pPr algn="ctr">
              <a:lnSpc>
                <a:spcPts val="1722"/>
              </a:lnSpc>
              <a:spcBef>
                <a:spcPts val="114"/>
              </a:spcBef>
            </a:pPr>
            <a:r>
              <a:rPr sz="1449" b="1" spc="-10" dirty="0" smtClean="0">
                <a:latin typeface="Arial"/>
                <a:cs typeface="Arial"/>
              </a:rPr>
              <a:t>Plant</a:t>
            </a:r>
            <a:r>
              <a:rPr sz="1449" b="1" spc="57" dirty="0" smtClean="0">
                <a:latin typeface="Arial"/>
                <a:cs typeface="Arial"/>
              </a:rPr>
              <a:t> </a:t>
            </a:r>
            <a:r>
              <a:rPr sz="1449" b="1" spc="-10" dirty="0">
                <a:latin typeface="Arial"/>
                <a:cs typeface="Arial"/>
              </a:rPr>
              <a:t>Simulation</a:t>
            </a:r>
            <a:r>
              <a:rPr sz="1449" b="1" spc="57" dirty="0">
                <a:latin typeface="Arial"/>
                <a:cs typeface="Arial"/>
              </a:rPr>
              <a:t> </a:t>
            </a:r>
            <a:r>
              <a:rPr sz="1449" b="1" spc="-93" dirty="0">
                <a:latin typeface="Arial"/>
                <a:cs typeface="Arial"/>
              </a:rPr>
              <a:t>1</a:t>
            </a:r>
            <a:r>
              <a:rPr lang="de-DE" sz="1449" b="1" spc="-10" dirty="0">
                <a:latin typeface="Arial"/>
                <a:cs typeface="Arial"/>
              </a:rPr>
              <a:t>3</a:t>
            </a:r>
            <a:r>
              <a:rPr sz="1449" b="1" spc="-10" dirty="0">
                <a:latin typeface="Arial"/>
                <a:cs typeface="Arial"/>
              </a:rPr>
              <a:t>.0.</a:t>
            </a:r>
            <a:r>
              <a:rPr lang="de-DE" sz="1449" b="1" spc="-10" dirty="0">
                <a:latin typeface="Arial"/>
                <a:cs typeface="Arial"/>
              </a:rPr>
              <a:t>2</a:t>
            </a:r>
            <a:endParaRPr sz="1449" dirty="0">
              <a:latin typeface="Arial"/>
              <a:cs typeface="Arial"/>
            </a:endParaRPr>
          </a:p>
        </p:txBody>
      </p:sp>
      <p:sp>
        <p:nvSpPr>
          <p:cNvPr id="5" name="Rechteck 4"/>
          <p:cNvSpPr/>
          <p:nvPr/>
        </p:nvSpPr>
        <p:spPr>
          <a:xfrm>
            <a:off x="3621045" y="6536394"/>
            <a:ext cx="6559800" cy="238591"/>
          </a:xfrm>
          <a:prstGeom prst="rect">
            <a:avLst/>
          </a:prstGeom>
        </p:spPr>
        <p:txBody>
          <a:bodyPr vert="horz" wrap="square" lIns="0" tIns="0" rIns="0" bIns="0" rtlCol="0">
            <a:spAutoFit/>
          </a:bodyPr>
          <a:lstStyle/>
          <a:p>
            <a:pPr marR="872710">
              <a:lnSpc>
                <a:spcPct val="106700"/>
              </a:lnSpc>
            </a:pPr>
            <a:r>
              <a:rPr lang="de-DE" sz="1449" b="1" spc="-10" dirty="0">
                <a:latin typeface="Arial"/>
                <a:cs typeface="Arial"/>
              </a:rPr>
              <a:t>Collateral Student Model: Global_University_Challenge_PS12.spp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Objects in the Class Library</a:t>
            </a:r>
            <a:br>
              <a:rPr lang="en-US" dirty="0" smtClean="0"/>
            </a:br>
            <a:r>
              <a:rPr lang="en-US" dirty="0" smtClean="0"/>
              <a:t>The MU (Movable Unit)</a:t>
            </a:r>
            <a:endParaRPr lang="en-US" dirty="0"/>
          </a:p>
        </p:txBody>
      </p:sp>
      <p:sp>
        <p:nvSpPr>
          <p:cNvPr id="3" name="Inhaltsplatzhalter 2"/>
          <p:cNvSpPr>
            <a:spLocks noGrp="1"/>
          </p:cNvSpPr>
          <p:nvPr>
            <p:ph idx="1"/>
          </p:nvPr>
        </p:nvSpPr>
        <p:spPr>
          <a:xfrm>
            <a:off x="613684" y="1653193"/>
            <a:ext cx="9333420" cy="874107"/>
          </a:xfrm>
        </p:spPr>
        <p:txBody>
          <a:bodyPr/>
          <a:lstStyle/>
          <a:p>
            <a:r>
              <a:rPr lang="en-US" sz="2000" b="1" dirty="0" smtClean="0"/>
              <a:t>MU</a:t>
            </a:r>
            <a:r>
              <a:rPr lang="en-US" sz="2000" dirty="0" smtClean="0"/>
              <a:t>‘s represent the Movable Units that can be produced, processed and transported.</a:t>
            </a:r>
          </a:p>
        </p:txBody>
      </p:sp>
      <p:sp>
        <p:nvSpPr>
          <p:cNvPr id="4" name="Rechteck 3"/>
          <p:cNvSpPr/>
          <p:nvPr/>
        </p:nvSpPr>
        <p:spPr>
          <a:xfrm>
            <a:off x="6460051" y="2976258"/>
            <a:ext cx="2996725" cy="2246769"/>
          </a:xfrm>
          <a:prstGeom prst="rect">
            <a:avLst/>
          </a:prstGeom>
        </p:spPr>
        <p:txBody>
          <a:bodyPr wrap="square">
            <a:spAutoFit/>
          </a:bodyPr>
          <a:lstStyle/>
          <a:p>
            <a:r>
              <a:rPr lang="en-US" sz="2000" dirty="0"/>
              <a:t>Different types of MU‘s:</a:t>
            </a:r>
          </a:p>
          <a:p>
            <a:pPr lvl="1">
              <a:spcBef>
                <a:spcPts val="1242"/>
              </a:spcBef>
            </a:pPr>
            <a:r>
              <a:rPr lang="en-US" sz="2000" b="1" dirty="0"/>
              <a:t>Entity</a:t>
            </a:r>
          </a:p>
          <a:p>
            <a:pPr lvl="2"/>
            <a:r>
              <a:rPr lang="en-US" sz="2000" dirty="0"/>
              <a:t>Capacity = 0</a:t>
            </a:r>
          </a:p>
          <a:p>
            <a:pPr lvl="1">
              <a:spcBef>
                <a:spcPts val="1242"/>
              </a:spcBef>
            </a:pPr>
            <a:r>
              <a:rPr lang="en-US" sz="2000" b="1" dirty="0"/>
              <a:t>Container</a:t>
            </a:r>
          </a:p>
          <a:p>
            <a:pPr lvl="2"/>
            <a:r>
              <a:rPr lang="en-US" sz="2000" dirty="0"/>
              <a:t>Capacity &gt; 0</a:t>
            </a:r>
          </a:p>
          <a:p>
            <a:pPr lvl="2"/>
            <a:endParaRPr lang="en-US" sz="2000" dirty="0"/>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96448" y="3470463"/>
            <a:ext cx="357909" cy="369662"/>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13"/>
          <p:cNvGraphicFramePr>
            <a:graphicFrameLocks noChangeAspect="1"/>
          </p:cNvGraphicFramePr>
          <p:nvPr>
            <p:extLst>
              <p:ext uri="{D42A27DB-BD31-4B8C-83A1-F6EECF244321}">
                <p14:modId xmlns:p14="http://schemas.microsoft.com/office/powerpoint/2010/main" val="1435664651"/>
              </p:ext>
            </p:extLst>
          </p:nvPr>
        </p:nvGraphicFramePr>
        <p:xfrm>
          <a:off x="6460051" y="4238038"/>
          <a:ext cx="438287" cy="331156"/>
        </p:xfrm>
        <a:graphic>
          <a:graphicData uri="http://schemas.openxmlformats.org/presentationml/2006/ole">
            <mc:AlternateContent xmlns:mc="http://schemas.openxmlformats.org/markup-compatibility/2006">
              <mc:Choice xmlns:v="urn:schemas-microsoft-com:vml" Requires="v">
                <p:oleObj spid="_x0000_s2334" name="Bitmap-Bild" r:id="rId4" imgW="485586" imgH="361809" progId="Paint.Picture">
                  <p:embed/>
                </p:oleObj>
              </mc:Choice>
              <mc:Fallback>
                <p:oleObj name="Bitmap-Bild" r:id="rId4" imgW="485586" imgH="36180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0051" y="4238038"/>
                        <a:ext cx="438287" cy="33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Grafik 6"/>
          <p:cNvPicPr>
            <a:picLocks noChangeAspect="1"/>
          </p:cNvPicPr>
          <p:nvPr/>
        </p:nvPicPr>
        <p:blipFill>
          <a:blip r:embed="rId6"/>
          <a:stretch>
            <a:fillRect/>
          </a:stretch>
        </p:blipFill>
        <p:spPr>
          <a:xfrm>
            <a:off x="782040" y="2792116"/>
            <a:ext cx="4042677" cy="2935584"/>
          </a:xfrm>
          <a:prstGeom prst="rect">
            <a:avLst/>
          </a:prstGeom>
        </p:spPr>
      </p:pic>
    </p:spTree>
    <p:extLst>
      <p:ext uri="{BB962C8B-B14F-4D97-AF65-F5344CB8AC3E}">
        <p14:creationId xmlns:p14="http://schemas.microsoft.com/office/powerpoint/2010/main" val="1896025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Objects in the Class Library</a:t>
            </a:r>
            <a:br>
              <a:rPr lang="en-US" dirty="0" smtClean="0"/>
            </a:br>
            <a:r>
              <a:rPr lang="en-US" dirty="0" smtClean="0"/>
              <a:t>The SingleProc</a:t>
            </a:r>
            <a:endParaRPr lang="en-US" dirty="0"/>
          </a:p>
        </p:txBody>
      </p:sp>
      <p:sp>
        <p:nvSpPr>
          <p:cNvPr id="3" name="Inhaltsplatzhalter 2"/>
          <p:cNvSpPr>
            <a:spLocks noGrp="1"/>
          </p:cNvSpPr>
          <p:nvPr>
            <p:ph idx="1"/>
          </p:nvPr>
        </p:nvSpPr>
        <p:spPr>
          <a:xfrm>
            <a:off x="613687" y="1698982"/>
            <a:ext cx="7975617" cy="1031830"/>
          </a:xfrm>
        </p:spPr>
        <p:txBody>
          <a:bodyPr/>
          <a:lstStyle/>
          <a:p>
            <a:r>
              <a:rPr lang="en-US" sz="2000" dirty="0" smtClean="0"/>
              <a:t>The </a:t>
            </a:r>
            <a:r>
              <a:rPr lang="en-US" sz="2000" b="1" dirty="0" smtClean="0"/>
              <a:t>SingleProc</a:t>
            </a:r>
            <a:r>
              <a:rPr lang="en-US" sz="2000" dirty="0" smtClean="0"/>
              <a:t>      is an object with capacity = 1.</a:t>
            </a:r>
          </a:p>
          <a:p>
            <a:r>
              <a:rPr lang="en-US" sz="2000" dirty="0" smtClean="0"/>
              <a:t>It takes one </a:t>
            </a:r>
            <a:r>
              <a:rPr lang="en-US" sz="2000" b="1" dirty="0" smtClean="0"/>
              <a:t>MU</a:t>
            </a:r>
            <a:r>
              <a:rPr lang="en-US" sz="2000" dirty="0" smtClean="0"/>
              <a:t> and releases it at the end of the Set-up and Process Times to the succeeding object.</a:t>
            </a:r>
          </a:p>
        </p:txBody>
      </p:sp>
      <p:pic>
        <p:nvPicPr>
          <p:cNvPr id="4" name="Grafik 3"/>
          <p:cNvPicPr>
            <a:picLocks noChangeAspect="1"/>
          </p:cNvPicPr>
          <p:nvPr/>
        </p:nvPicPr>
        <p:blipFill>
          <a:blip r:embed="rId2"/>
          <a:stretch>
            <a:fillRect/>
          </a:stretch>
        </p:blipFill>
        <p:spPr>
          <a:xfrm>
            <a:off x="9161425" y="1690786"/>
            <a:ext cx="785679" cy="696398"/>
          </a:xfrm>
          <a:prstGeom prst="rect">
            <a:avLst/>
          </a:prstGeom>
        </p:spPr>
      </p:pic>
      <p:pic>
        <p:nvPicPr>
          <p:cNvPr id="5" name="Grafik 4"/>
          <p:cNvPicPr>
            <a:picLocks noChangeAspect="1"/>
          </p:cNvPicPr>
          <p:nvPr/>
        </p:nvPicPr>
        <p:blipFill>
          <a:blip r:embed="rId3"/>
          <a:stretch>
            <a:fillRect/>
          </a:stretch>
        </p:blipFill>
        <p:spPr>
          <a:xfrm>
            <a:off x="860902" y="2949330"/>
            <a:ext cx="4042677" cy="3235570"/>
          </a:xfrm>
          <a:prstGeom prst="rect">
            <a:avLst/>
          </a:prstGeom>
        </p:spPr>
      </p:pic>
      <p:sp>
        <p:nvSpPr>
          <p:cNvPr id="6" name="Rechteck 5"/>
          <p:cNvSpPr/>
          <p:nvPr/>
        </p:nvSpPr>
        <p:spPr>
          <a:xfrm>
            <a:off x="5990167" y="4293209"/>
            <a:ext cx="3956937" cy="1323439"/>
          </a:xfrm>
          <a:prstGeom prst="rect">
            <a:avLst/>
          </a:prstGeom>
        </p:spPr>
        <p:txBody>
          <a:bodyPr wrap="square">
            <a:spAutoFit/>
          </a:bodyPr>
          <a:lstStyle/>
          <a:p>
            <a:r>
              <a:rPr lang="en-US" sz="2000" dirty="0"/>
              <a:t>Important settings for this </a:t>
            </a:r>
            <a:r>
              <a:rPr lang="en-US" sz="2000" dirty="0" smtClean="0"/>
              <a:t>Object:</a:t>
            </a:r>
            <a:endParaRPr lang="en-US" sz="2000" dirty="0"/>
          </a:p>
          <a:p>
            <a:pPr marL="295723" indent="-295723">
              <a:buFont typeface="Arial" panose="020B0604020202020204" pitchFamily="34" charset="0"/>
              <a:buChar char="•"/>
            </a:pPr>
            <a:r>
              <a:rPr lang="en-US" sz="2000" dirty="0"/>
              <a:t>Process Time</a:t>
            </a:r>
          </a:p>
          <a:p>
            <a:pPr marL="295723" indent="-295723">
              <a:buFont typeface="Arial" panose="020B0604020202020204" pitchFamily="34" charset="0"/>
              <a:buChar char="•"/>
            </a:pPr>
            <a:r>
              <a:rPr lang="en-US" sz="2000" dirty="0"/>
              <a:t>Set-up Time</a:t>
            </a:r>
          </a:p>
          <a:p>
            <a:pPr marL="295723" indent="-295723">
              <a:buFont typeface="Arial" panose="020B0604020202020204" pitchFamily="34" charset="0"/>
              <a:buChar char="•"/>
            </a:pPr>
            <a:r>
              <a:rPr lang="en-US" sz="2000" dirty="0"/>
              <a:t>Failures</a:t>
            </a:r>
          </a:p>
        </p:txBody>
      </p:sp>
      <p:pic>
        <p:nvPicPr>
          <p:cNvPr id="7" name="Grafik 6"/>
          <p:cNvPicPr>
            <a:picLocks noChangeAspect="1"/>
          </p:cNvPicPr>
          <p:nvPr/>
        </p:nvPicPr>
        <p:blipFill>
          <a:blip r:embed="rId2"/>
          <a:stretch>
            <a:fillRect/>
          </a:stretch>
        </p:blipFill>
        <p:spPr>
          <a:xfrm>
            <a:off x="2460194" y="1711982"/>
            <a:ext cx="319339" cy="283051"/>
          </a:xfrm>
          <a:prstGeom prst="rect">
            <a:avLst/>
          </a:prstGeom>
        </p:spPr>
      </p:pic>
    </p:spTree>
    <p:extLst>
      <p:ext uri="{BB962C8B-B14F-4D97-AF65-F5344CB8AC3E}">
        <p14:creationId xmlns:p14="http://schemas.microsoft.com/office/powerpoint/2010/main" val="1475974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Objects in the Class Library</a:t>
            </a:r>
            <a:br>
              <a:rPr lang="en-US" dirty="0" smtClean="0"/>
            </a:br>
            <a:r>
              <a:rPr lang="en-US" dirty="0" smtClean="0"/>
              <a:t>The Sink</a:t>
            </a:r>
            <a:endParaRPr lang="en-US" dirty="0"/>
          </a:p>
        </p:txBody>
      </p:sp>
      <p:sp>
        <p:nvSpPr>
          <p:cNvPr id="3" name="Inhaltsplatzhalter 2"/>
          <p:cNvSpPr>
            <a:spLocks noGrp="1"/>
          </p:cNvSpPr>
          <p:nvPr>
            <p:ph idx="1"/>
          </p:nvPr>
        </p:nvSpPr>
        <p:spPr>
          <a:xfrm>
            <a:off x="613687" y="1658650"/>
            <a:ext cx="7265866" cy="1021050"/>
          </a:xfrm>
        </p:spPr>
        <p:txBody>
          <a:bodyPr/>
          <a:lstStyle/>
          <a:p>
            <a:r>
              <a:rPr lang="en-US" sz="2000" dirty="0" smtClean="0"/>
              <a:t>The </a:t>
            </a:r>
            <a:r>
              <a:rPr lang="en-US" sz="2000" b="1" dirty="0" smtClean="0"/>
              <a:t>Sink</a:t>
            </a:r>
            <a:r>
              <a:rPr lang="en-US" sz="2000" dirty="0" smtClean="0"/>
              <a:t>      deletes the </a:t>
            </a:r>
            <a:r>
              <a:rPr lang="en-US" sz="2000" b="1" dirty="0" smtClean="0"/>
              <a:t>MUs</a:t>
            </a:r>
            <a:r>
              <a:rPr lang="en-US" sz="2000" dirty="0" smtClean="0"/>
              <a:t> transferred to it one at a time.</a:t>
            </a:r>
          </a:p>
          <a:p>
            <a:r>
              <a:rPr lang="en-US" sz="2000" dirty="0" smtClean="0"/>
              <a:t>It collects statistics about all deleted </a:t>
            </a:r>
            <a:r>
              <a:rPr lang="en-US" sz="2000" b="1" dirty="0" err="1" smtClean="0"/>
              <a:t>MUs</a:t>
            </a:r>
            <a:r>
              <a:rPr lang="en-US" sz="2000" dirty="0" err="1" smtClean="0"/>
              <a:t>.</a:t>
            </a:r>
            <a:endParaRPr lang="en-US" sz="2000" dirty="0" smtClean="0"/>
          </a:p>
          <a:p>
            <a:r>
              <a:rPr lang="en-US" sz="2000" dirty="0" smtClean="0"/>
              <a:t>It is typically used to remove parts (</a:t>
            </a:r>
            <a:r>
              <a:rPr lang="en-US" sz="2000" b="1" dirty="0" smtClean="0"/>
              <a:t>MUs</a:t>
            </a:r>
            <a:r>
              <a:rPr lang="en-US" sz="2000" dirty="0" smtClean="0"/>
              <a:t>) from the plant (the Model)</a:t>
            </a:r>
            <a:endParaRPr lang="en-US" sz="2000" dirty="0"/>
          </a:p>
        </p:txBody>
      </p:sp>
      <p:pic>
        <p:nvPicPr>
          <p:cNvPr id="4" name="Grafik 3"/>
          <p:cNvPicPr>
            <a:picLocks noChangeAspect="1"/>
          </p:cNvPicPr>
          <p:nvPr/>
        </p:nvPicPr>
        <p:blipFill>
          <a:blip r:embed="rId2"/>
          <a:stretch>
            <a:fillRect/>
          </a:stretch>
        </p:blipFill>
        <p:spPr>
          <a:xfrm>
            <a:off x="9214995" y="1618190"/>
            <a:ext cx="732109" cy="714253"/>
          </a:xfrm>
          <a:prstGeom prst="rect">
            <a:avLst/>
          </a:prstGeom>
        </p:spPr>
      </p:pic>
      <p:pic>
        <p:nvPicPr>
          <p:cNvPr id="5" name="Grafik 4"/>
          <p:cNvPicPr>
            <a:picLocks noChangeAspect="1"/>
          </p:cNvPicPr>
          <p:nvPr/>
        </p:nvPicPr>
        <p:blipFill>
          <a:blip r:embed="rId3"/>
          <a:stretch>
            <a:fillRect/>
          </a:stretch>
        </p:blipFill>
        <p:spPr>
          <a:xfrm>
            <a:off x="860902" y="3177930"/>
            <a:ext cx="4042677" cy="3235570"/>
          </a:xfrm>
          <a:prstGeom prst="rect">
            <a:avLst/>
          </a:prstGeom>
        </p:spPr>
      </p:pic>
      <p:sp>
        <p:nvSpPr>
          <p:cNvPr id="6" name="Rechteck 5"/>
          <p:cNvSpPr/>
          <p:nvPr/>
        </p:nvSpPr>
        <p:spPr>
          <a:xfrm>
            <a:off x="5990167" y="3362356"/>
            <a:ext cx="3956937" cy="707886"/>
          </a:xfrm>
          <a:prstGeom prst="rect">
            <a:avLst/>
          </a:prstGeom>
        </p:spPr>
        <p:txBody>
          <a:bodyPr wrap="square">
            <a:spAutoFit/>
          </a:bodyPr>
          <a:lstStyle/>
          <a:p>
            <a:r>
              <a:rPr lang="en-US" sz="2000" dirty="0"/>
              <a:t>Important settings for this object:</a:t>
            </a:r>
          </a:p>
          <a:p>
            <a:pPr marL="295723" indent="-295723">
              <a:buFont typeface="Arial" panose="020B0604020202020204" pitchFamily="34" charset="0"/>
              <a:buChar char="•"/>
            </a:pPr>
            <a:r>
              <a:rPr lang="en-US" sz="2000" dirty="0"/>
              <a:t>none</a:t>
            </a:r>
          </a:p>
        </p:txBody>
      </p:sp>
      <p:pic>
        <p:nvPicPr>
          <p:cNvPr id="7" name="Grafik 6"/>
          <p:cNvPicPr>
            <a:picLocks noChangeAspect="1"/>
          </p:cNvPicPr>
          <p:nvPr/>
        </p:nvPicPr>
        <p:blipFill>
          <a:blip r:embed="rId4"/>
          <a:stretch>
            <a:fillRect/>
          </a:stretch>
        </p:blipFill>
        <p:spPr>
          <a:xfrm>
            <a:off x="5709794" y="4370734"/>
            <a:ext cx="3871256" cy="2042766"/>
          </a:xfrm>
          <a:prstGeom prst="rect">
            <a:avLst/>
          </a:prstGeom>
        </p:spPr>
      </p:pic>
      <p:sp>
        <p:nvSpPr>
          <p:cNvPr id="8" name="Ellipse 7"/>
          <p:cNvSpPr/>
          <p:nvPr/>
        </p:nvSpPr>
        <p:spPr bwMode="auto">
          <a:xfrm>
            <a:off x="2753571" y="3977355"/>
            <a:ext cx="867473" cy="315445"/>
          </a:xfrm>
          <a:prstGeom prst="ellipse">
            <a:avLst/>
          </a:prstGeom>
          <a:noFill/>
          <a:ln/>
          <a:extLst/>
        </p:spPr>
        <p:style>
          <a:lnRef idx="2">
            <a:schemeClr val="accent5"/>
          </a:lnRef>
          <a:fillRef idx="1">
            <a:schemeClr val="lt1"/>
          </a:fillRef>
          <a:effectRef idx="0">
            <a:schemeClr val="accent5"/>
          </a:effectRef>
          <a:fontRef idx="minor">
            <a:schemeClr val="dk1"/>
          </a:fontRef>
        </p:style>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solidFill>
                <a:schemeClr val="tx1"/>
              </a:solidFill>
            </a:endParaRPr>
          </a:p>
        </p:txBody>
      </p:sp>
      <p:cxnSp>
        <p:nvCxnSpPr>
          <p:cNvPr id="9" name="Gerade Verbindung mit Pfeil 8"/>
          <p:cNvCxnSpPr>
            <a:stCxn id="8" idx="5"/>
          </p:cNvCxnSpPr>
          <p:nvPr/>
        </p:nvCxnSpPr>
        <p:spPr bwMode="auto">
          <a:xfrm>
            <a:off x="3494006" y="4246606"/>
            <a:ext cx="2256292" cy="677086"/>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pic>
        <p:nvPicPr>
          <p:cNvPr id="17" name="Grafik 16"/>
          <p:cNvPicPr>
            <a:picLocks noChangeAspect="1"/>
          </p:cNvPicPr>
          <p:nvPr/>
        </p:nvPicPr>
        <p:blipFill>
          <a:blip r:embed="rId2"/>
          <a:stretch>
            <a:fillRect/>
          </a:stretch>
        </p:blipFill>
        <p:spPr>
          <a:xfrm>
            <a:off x="1687402" y="1647688"/>
            <a:ext cx="330131" cy="322080"/>
          </a:xfrm>
          <a:prstGeom prst="rect">
            <a:avLst/>
          </a:prstGeom>
        </p:spPr>
      </p:pic>
    </p:spTree>
    <p:extLst>
      <p:ext uri="{BB962C8B-B14F-4D97-AF65-F5344CB8AC3E}">
        <p14:creationId xmlns:p14="http://schemas.microsoft.com/office/powerpoint/2010/main" val="2092606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Inserting objects from the Toolbox</a:t>
            </a:r>
            <a:endParaRPr lang="en-US" dirty="0"/>
          </a:p>
        </p:txBody>
      </p:sp>
      <p:sp>
        <p:nvSpPr>
          <p:cNvPr id="3" name="Inhaltsplatzhalter 2"/>
          <p:cNvSpPr>
            <a:spLocks noGrp="1"/>
          </p:cNvSpPr>
          <p:nvPr>
            <p:ph idx="1"/>
          </p:nvPr>
        </p:nvSpPr>
        <p:spPr>
          <a:xfrm>
            <a:off x="613687" y="1747046"/>
            <a:ext cx="3874834" cy="2609054"/>
          </a:xfrm>
        </p:spPr>
        <p:txBody>
          <a:bodyPr/>
          <a:lstStyle/>
          <a:p>
            <a:pPr marL="354867" indent="-354867">
              <a:buFont typeface="+mj-lt"/>
              <a:buAutoNum type="arabicPeriod"/>
            </a:pPr>
            <a:r>
              <a:rPr lang="en-US" sz="2000" dirty="0" smtClean="0"/>
              <a:t>Select an object in the Toolbox</a:t>
            </a:r>
          </a:p>
          <a:p>
            <a:pPr marL="354867" indent="-354867">
              <a:buFont typeface="+mj-lt"/>
              <a:buAutoNum type="arabicPeriod"/>
            </a:pPr>
            <a:r>
              <a:rPr lang="en-US" sz="2000" dirty="0" smtClean="0"/>
              <a:t>Move the cursor to the desired position</a:t>
            </a:r>
          </a:p>
          <a:p>
            <a:pPr marL="354867" indent="-354867">
              <a:buFont typeface="+mj-lt"/>
              <a:buAutoNum type="arabicPeriod"/>
            </a:pPr>
            <a:r>
              <a:rPr lang="en-US" sz="2000" dirty="0" smtClean="0"/>
              <a:t>A left mouse click inserts the object into the model frame</a:t>
            </a:r>
          </a:p>
          <a:p>
            <a:pPr marL="354867" indent="-354867">
              <a:buFont typeface="+mj-lt"/>
              <a:buAutoNum type="arabicPeriod"/>
            </a:pPr>
            <a:r>
              <a:rPr lang="en-US" sz="2000" dirty="0" smtClean="0"/>
              <a:t>Alternatively you can use Drag &amp; Drop</a:t>
            </a:r>
            <a:endParaRPr lang="en-US" sz="2000" dirty="0"/>
          </a:p>
        </p:txBody>
      </p:sp>
      <p:pic>
        <p:nvPicPr>
          <p:cNvPr id="4" name="Grafik 3"/>
          <p:cNvPicPr>
            <a:picLocks noChangeAspect="1"/>
          </p:cNvPicPr>
          <p:nvPr/>
        </p:nvPicPr>
        <p:blipFill>
          <a:blip r:embed="rId2"/>
          <a:stretch>
            <a:fillRect/>
          </a:stretch>
        </p:blipFill>
        <p:spPr>
          <a:xfrm>
            <a:off x="4688410" y="1927369"/>
            <a:ext cx="5258694" cy="4633722"/>
          </a:xfrm>
          <a:prstGeom prst="rect">
            <a:avLst/>
          </a:prstGeom>
        </p:spPr>
      </p:pic>
      <p:sp>
        <p:nvSpPr>
          <p:cNvPr id="5" name="Ellipse 4"/>
          <p:cNvSpPr/>
          <p:nvPr/>
        </p:nvSpPr>
        <p:spPr bwMode="auto">
          <a:xfrm>
            <a:off x="7082011" y="2278524"/>
            <a:ext cx="552029" cy="473167"/>
          </a:xfrm>
          <a:prstGeom prst="ellipse">
            <a:avLst/>
          </a:prstGeom>
          <a:noFill/>
          <a:ln/>
          <a:extLst/>
        </p:spPr>
        <p:style>
          <a:lnRef idx="2">
            <a:schemeClr val="accent5"/>
          </a:lnRef>
          <a:fillRef idx="1">
            <a:schemeClr val="lt1"/>
          </a:fillRef>
          <a:effectRef idx="0">
            <a:schemeClr val="accent5"/>
          </a:effectRef>
          <a:fontRef idx="minor">
            <a:schemeClr val="dk1"/>
          </a:fontRef>
        </p:style>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solidFill>
                <a:schemeClr val="tx1"/>
              </a:solidFill>
            </a:endParaRPr>
          </a:p>
        </p:txBody>
      </p:sp>
      <p:cxnSp>
        <p:nvCxnSpPr>
          <p:cNvPr id="6" name="Gerade Verbindung mit Pfeil 5"/>
          <p:cNvCxnSpPr>
            <a:stCxn id="5" idx="4"/>
          </p:cNvCxnSpPr>
          <p:nvPr/>
        </p:nvCxnSpPr>
        <p:spPr bwMode="auto">
          <a:xfrm>
            <a:off x="7358025" y="2751691"/>
            <a:ext cx="600386" cy="1455211"/>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
        <p:nvSpPr>
          <p:cNvPr id="11" name="Rechteck 10"/>
          <p:cNvSpPr/>
          <p:nvPr/>
        </p:nvSpPr>
        <p:spPr>
          <a:xfrm>
            <a:off x="613686" y="5270500"/>
            <a:ext cx="3874834" cy="1631216"/>
          </a:xfrm>
          <a:prstGeom prst="rect">
            <a:avLst/>
          </a:prstGeom>
        </p:spPr>
        <p:txBody>
          <a:bodyPr wrap="square">
            <a:spAutoFit/>
          </a:bodyPr>
          <a:lstStyle/>
          <a:p>
            <a:r>
              <a:rPr lang="en-US" sz="2000" b="1" spc="-16" dirty="0">
                <a:solidFill>
                  <a:srgbClr val="0066FF"/>
                </a:solidFill>
                <a:cs typeface="Arial"/>
              </a:rPr>
              <a:t>Note</a:t>
            </a:r>
          </a:p>
          <a:p>
            <a:r>
              <a:rPr lang="en-US" sz="2000" dirty="0">
                <a:latin typeface="Arial" pitchFamily="34" charset="0"/>
                <a:cs typeface="Arial" pitchFamily="34" charset="0"/>
              </a:rPr>
              <a:t>Holding down the CTRL key with the left mouse click allows for multiple insert of the object. </a:t>
            </a:r>
          </a:p>
          <a:p>
            <a:endParaRPr lang="en-US" sz="2000" dirty="0">
              <a:cs typeface="Arial"/>
            </a:endParaRPr>
          </a:p>
        </p:txBody>
      </p:sp>
    </p:spTree>
    <p:extLst>
      <p:ext uri="{BB962C8B-B14F-4D97-AF65-F5344CB8AC3E}">
        <p14:creationId xmlns:p14="http://schemas.microsoft.com/office/powerpoint/2010/main" val="3800018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Connecting objects</a:t>
            </a:r>
            <a:endParaRPr lang="en-US" dirty="0"/>
          </a:p>
        </p:txBody>
      </p:sp>
      <p:sp>
        <p:nvSpPr>
          <p:cNvPr id="3" name="Inhaltsplatzhalter 2"/>
          <p:cNvSpPr>
            <a:spLocks noGrp="1"/>
          </p:cNvSpPr>
          <p:nvPr>
            <p:ph idx="1"/>
          </p:nvPr>
        </p:nvSpPr>
        <p:spPr>
          <a:xfrm>
            <a:off x="613687" y="1747046"/>
            <a:ext cx="3953695" cy="2609054"/>
          </a:xfrm>
        </p:spPr>
        <p:txBody>
          <a:bodyPr/>
          <a:lstStyle/>
          <a:p>
            <a:pPr marL="354867" indent="-354867">
              <a:buAutoNum type="arabicPeriod"/>
            </a:pPr>
            <a:r>
              <a:rPr lang="en-US" sz="2000" dirty="0" smtClean="0"/>
              <a:t>Select the </a:t>
            </a:r>
            <a:r>
              <a:rPr lang="en-US" sz="2000" b="1" dirty="0" smtClean="0"/>
              <a:t>Connector</a:t>
            </a:r>
            <a:r>
              <a:rPr lang="en-US" sz="2000" dirty="0" smtClean="0"/>
              <a:t>      in the Toolbox</a:t>
            </a:r>
          </a:p>
          <a:p>
            <a:pPr marL="354867" indent="-354867">
              <a:buAutoNum type="arabicPeriod"/>
            </a:pPr>
            <a:r>
              <a:rPr lang="en-US" sz="2000" dirty="0" smtClean="0"/>
              <a:t>Left click on the first object you want to connect</a:t>
            </a:r>
          </a:p>
          <a:p>
            <a:pPr marL="354867" indent="-354867">
              <a:buAutoNum type="arabicPeriod"/>
            </a:pPr>
            <a:r>
              <a:rPr lang="en-US" sz="2000" dirty="0" smtClean="0"/>
              <a:t>Left click on the second object you want to connect</a:t>
            </a:r>
          </a:p>
          <a:p>
            <a:pPr marL="354867" indent="-354867">
              <a:buAutoNum type="arabicPeriod"/>
            </a:pPr>
            <a:endParaRPr lang="en-US" sz="2000" dirty="0"/>
          </a:p>
        </p:txBody>
      </p:sp>
      <p:pic>
        <p:nvPicPr>
          <p:cNvPr id="5" name="Grafik 4"/>
          <p:cNvPicPr>
            <a:picLocks noChangeAspect="1"/>
          </p:cNvPicPr>
          <p:nvPr/>
        </p:nvPicPr>
        <p:blipFill>
          <a:blip r:embed="rId2"/>
          <a:stretch>
            <a:fillRect/>
          </a:stretch>
        </p:blipFill>
        <p:spPr>
          <a:xfrm>
            <a:off x="5750300" y="2085095"/>
            <a:ext cx="4206955" cy="3706977"/>
          </a:xfrm>
          <a:prstGeom prst="rect">
            <a:avLst/>
          </a:prstGeom>
        </p:spPr>
      </p:pic>
      <p:pic>
        <p:nvPicPr>
          <p:cNvPr id="6" name="Grafik 5"/>
          <p:cNvPicPr>
            <a:picLocks noChangeAspect="1"/>
          </p:cNvPicPr>
          <p:nvPr/>
        </p:nvPicPr>
        <p:blipFill>
          <a:blip r:embed="rId3"/>
          <a:stretch>
            <a:fillRect/>
          </a:stretch>
        </p:blipFill>
        <p:spPr>
          <a:xfrm>
            <a:off x="3513404" y="1780928"/>
            <a:ext cx="256729" cy="243218"/>
          </a:xfrm>
          <a:prstGeom prst="rect">
            <a:avLst/>
          </a:prstGeom>
        </p:spPr>
      </p:pic>
      <p:sp>
        <p:nvSpPr>
          <p:cNvPr id="7" name="Rechteck 6"/>
          <p:cNvSpPr/>
          <p:nvPr/>
        </p:nvSpPr>
        <p:spPr>
          <a:xfrm>
            <a:off x="613686" y="5524427"/>
            <a:ext cx="3874834" cy="1631216"/>
          </a:xfrm>
          <a:prstGeom prst="rect">
            <a:avLst/>
          </a:prstGeom>
        </p:spPr>
        <p:txBody>
          <a:bodyPr wrap="square">
            <a:spAutoFit/>
          </a:bodyPr>
          <a:lstStyle/>
          <a:p>
            <a:r>
              <a:rPr lang="en-US" sz="2000" b="1" spc="-16" dirty="0">
                <a:solidFill>
                  <a:srgbClr val="0066FF"/>
                </a:solidFill>
                <a:cs typeface="Arial"/>
              </a:rPr>
              <a:t>Note</a:t>
            </a:r>
          </a:p>
          <a:p>
            <a:r>
              <a:rPr lang="en-US" sz="2000" dirty="0">
                <a:latin typeface="Arial" pitchFamily="34" charset="0"/>
                <a:cs typeface="Arial" pitchFamily="34" charset="0"/>
              </a:rPr>
              <a:t>Holding down the CTRL key with the left mouse click allows for multiple connections. </a:t>
            </a:r>
          </a:p>
          <a:p>
            <a:endParaRPr lang="en-US" sz="2000" dirty="0">
              <a:cs typeface="Arial"/>
            </a:endParaRPr>
          </a:p>
        </p:txBody>
      </p:sp>
    </p:spTree>
    <p:extLst>
      <p:ext uri="{BB962C8B-B14F-4D97-AF65-F5344CB8AC3E}">
        <p14:creationId xmlns:p14="http://schemas.microsoft.com/office/powerpoint/2010/main" val="56060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Connecting objects</a:t>
            </a:r>
            <a:endParaRPr lang="en-US" dirty="0"/>
          </a:p>
        </p:txBody>
      </p:sp>
      <p:sp>
        <p:nvSpPr>
          <p:cNvPr id="3" name="Inhaltsplatzhalter 2"/>
          <p:cNvSpPr>
            <a:spLocks noGrp="1"/>
          </p:cNvSpPr>
          <p:nvPr>
            <p:ph idx="1"/>
          </p:nvPr>
        </p:nvSpPr>
        <p:spPr>
          <a:xfrm>
            <a:off x="613687" y="1765300"/>
            <a:ext cx="5767503" cy="5354182"/>
          </a:xfrm>
        </p:spPr>
        <p:txBody>
          <a:bodyPr/>
          <a:lstStyle/>
          <a:p>
            <a:r>
              <a:rPr lang="en-US" sz="2000" dirty="0" smtClean="0"/>
              <a:t>You can set intermediate points by clicking onto a free space in the frame after clicking the first object you want to connect. This is useful when connectors would overlap each other.</a:t>
            </a:r>
          </a:p>
          <a:p>
            <a:r>
              <a:rPr lang="en-US" sz="2000" dirty="0" smtClean="0"/>
              <a:t>The points can be selected and moved.</a:t>
            </a:r>
            <a:endParaRPr lang="en-US" sz="2000" dirty="0"/>
          </a:p>
        </p:txBody>
      </p:sp>
      <p:pic>
        <p:nvPicPr>
          <p:cNvPr id="10" name="Grafik 9"/>
          <p:cNvPicPr>
            <a:picLocks noChangeAspect="1"/>
          </p:cNvPicPr>
          <p:nvPr/>
        </p:nvPicPr>
        <p:blipFill>
          <a:blip r:embed="rId2"/>
          <a:stretch>
            <a:fillRect/>
          </a:stretch>
        </p:blipFill>
        <p:spPr>
          <a:xfrm>
            <a:off x="6460048" y="2952568"/>
            <a:ext cx="3057007" cy="2292755"/>
          </a:xfrm>
          <a:prstGeom prst="rect">
            <a:avLst/>
          </a:prstGeom>
        </p:spPr>
      </p:pic>
    </p:spTree>
    <p:extLst>
      <p:ext uri="{BB962C8B-B14F-4D97-AF65-F5344CB8AC3E}">
        <p14:creationId xmlns:p14="http://schemas.microsoft.com/office/powerpoint/2010/main" val="861642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Frames</a:t>
            </a:r>
            <a:endParaRPr lang="en-US" dirty="0"/>
          </a:p>
        </p:txBody>
      </p:sp>
      <p:sp>
        <p:nvSpPr>
          <p:cNvPr id="3" name="Inhaltsplatzhalter 2"/>
          <p:cNvSpPr>
            <a:spLocks noGrp="1"/>
          </p:cNvSpPr>
          <p:nvPr>
            <p:ph idx="1"/>
          </p:nvPr>
        </p:nvSpPr>
        <p:spPr>
          <a:xfrm>
            <a:off x="613687" y="1755032"/>
            <a:ext cx="4348001" cy="3058268"/>
          </a:xfrm>
        </p:spPr>
        <p:txBody>
          <a:bodyPr/>
          <a:lstStyle/>
          <a:p>
            <a:r>
              <a:rPr lang="en-US" sz="2000" dirty="0" smtClean="0"/>
              <a:t>In the Class Library you can create unlimited </a:t>
            </a:r>
            <a:r>
              <a:rPr lang="en-US" sz="2000" b="1" dirty="0" smtClean="0"/>
              <a:t>Frames</a:t>
            </a:r>
            <a:r>
              <a:rPr lang="en-US" sz="2000" dirty="0" smtClean="0"/>
              <a:t>      at any hierarchical level.</a:t>
            </a:r>
          </a:p>
          <a:p>
            <a:r>
              <a:rPr lang="en-US" sz="2000" dirty="0" smtClean="0"/>
              <a:t>In these frames simulation models or sub models can be created using basic objects or other frames.</a:t>
            </a:r>
          </a:p>
          <a:p>
            <a:r>
              <a:rPr lang="en-US" sz="2000" dirty="0" smtClean="0"/>
              <a:t>Frames can be inserted into other frames to create hierarchical model structures.</a:t>
            </a:r>
          </a:p>
        </p:txBody>
      </p:sp>
      <p:pic>
        <p:nvPicPr>
          <p:cNvPr id="4" name="Grafik 3"/>
          <p:cNvPicPr>
            <a:picLocks noChangeAspect="1"/>
          </p:cNvPicPr>
          <p:nvPr/>
        </p:nvPicPr>
        <p:blipFill>
          <a:blip r:embed="rId2"/>
          <a:stretch>
            <a:fillRect/>
          </a:stretch>
        </p:blipFill>
        <p:spPr>
          <a:xfrm>
            <a:off x="9268562" y="1523206"/>
            <a:ext cx="678542" cy="696398"/>
          </a:xfrm>
          <a:prstGeom prst="rect">
            <a:avLst/>
          </a:prstGeom>
        </p:spPr>
      </p:pic>
      <p:pic>
        <p:nvPicPr>
          <p:cNvPr id="5" name="Grafik 4"/>
          <p:cNvPicPr>
            <a:picLocks noChangeAspect="1"/>
          </p:cNvPicPr>
          <p:nvPr/>
        </p:nvPicPr>
        <p:blipFill>
          <a:blip r:embed="rId2"/>
          <a:stretch>
            <a:fillRect/>
          </a:stretch>
        </p:blipFill>
        <p:spPr>
          <a:xfrm>
            <a:off x="2642939" y="2106604"/>
            <a:ext cx="288994" cy="296599"/>
          </a:xfrm>
          <a:prstGeom prst="rect">
            <a:avLst/>
          </a:prstGeom>
        </p:spPr>
      </p:pic>
      <p:pic>
        <p:nvPicPr>
          <p:cNvPr id="6" name="Grafik 5"/>
          <p:cNvPicPr>
            <a:picLocks noChangeAspect="1"/>
          </p:cNvPicPr>
          <p:nvPr/>
        </p:nvPicPr>
        <p:blipFill>
          <a:blip r:embed="rId3"/>
          <a:stretch>
            <a:fillRect/>
          </a:stretch>
        </p:blipFill>
        <p:spPr>
          <a:xfrm>
            <a:off x="6875815" y="3031429"/>
            <a:ext cx="3071292" cy="2171332"/>
          </a:xfrm>
          <a:prstGeom prst="rect">
            <a:avLst/>
          </a:prstGeom>
        </p:spPr>
      </p:pic>
      <p:pic>
        <p:nvPicPr>
          <p:cNvPr id="7" name="Grafik 6"/>
          <p:cNvPicPr>
            <a:picLocks noChangeAspect="1"/>
          </p:cNvPicPr>
          <p:nvPr/>
        </p:nvPicPr>
        <p:blipFill>
          <a:blip r:embed="rId4"/>
          <a:stretch>
            <a:fillRect/>
          </a:stretch>
        </p:blipFill>
        <p:spPr>
          <a:xfrm>
            <a:off x="5040549" y="2006231"/>
            <a:ext cx="1421366" cy="1514218"/>
          </a:xfrm>
          <a:prstGeom prst="rect">
            <a:avLst/>
          </a:prstGeom>
        </p:spPr>
      </p:pic>
      <p:cxnSp>
        <p:nvCxnSpPr>
          <p:cNvPr id="13" name="Gewinkelte Verbindung 12"/>
          <p:cNvCxnSpPr>
            <a:endCxn id="6" idx="1"/>
          </p:cNvCxnSpPr>
          <p:nvPr/>
        </p:nvCxnSpPr>
        <p:spPr bwMode="auto">
          <a:xfrm>
            <a:off x="5751229" y="3031427"/>
            <a:ext cx="1124584" cy="1085666"/>
          </a:xfrm>
          <a:prstGeom prst="bentConnector3">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26097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100"/>
            <a:ext cx="8305401" cy="1328649"/>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5</a:t>
            </a:r>
            <a:endParaRPr lang="en-US" sz="4088" dirty="0">
              <a:latin typeface="Arial"/>
              <a:cs typeface="Arial"/>
            </a:endParaRPr>
          </a:p>
          <a:p>
            <a:pPr algn="ctr">
              <a:spcBef>
                <a:spcPts val="248"/>
              </a:spcBef>
            </a:pPr>
            <a:r>
              <a:rPr lang="en-US" sz="4088" b="1" dirty="0">
                <a:latin typeface="Arial"/>
                <a:cs typeface="Arial"/>
              </a:rPr>
              <a:t>Hierarchy and Inheritance</a:t>
            </a:r>
            <a:endParaRPr lang="en-US" sz="4088" dirty="0">
              <a:latin typeface="Arial"/>
              <a:cs typeface="Arial"/>
            </a:endParaRPr>
          </a:p>
        </p:txBody>
      </p:sp>
    </p:spTree>
    <p:extLst>
      <p:ext uri="{BB962C8B-B14F-4D97-AF65-F5344CB8AC3E}">
        <p14:creationId xmlns:p14="http://schemas.microsoft.com/office/powerpoint/2010/main" val="26470199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3" y="1655759"/>
            <a:ext cx="8382291" cy="3625095"/>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lnSpc>
                <a:spcPts val="2453"/>
              </a:lnSpc>
              <a:spcBef>
                <a:spcPts val="812"/>
              </a:spcBef>
            </a:pPr>
            <a:r>
              <a:rPr lang="en-US" sz="2000" spc="-10" dirty="0">
                <a:latin typeface="Arial"/>
                <a:cs typeface="Arial"/>
              </a:rPr>
              <a:t>This</a:t>
            </a:r>
            <a:r>
              <a:rPr lang="en-US" sz="2000" spc="129" dirty="0">
                <a:latin typeface="Arial"/>
                <a:cs typeface="Arial"/>
              </a:rPr>
              <a:t> </a:t>
            </a:r>
            <a:r>
              <a:rPr lang="en-US" sz="2000" spc="-10" dirty="0">
                <a:latin typeface="Arial"/>
                <a:cs typeface="Arial"/>
              </a:rPr>
              <a:t>lesson</a:t>
            </a:r>
            <a:r>
              <a:rPr lang="en-US" sz="2000" spc="129" dirty="0">
                <a:latin typeface="Arial"/>
                <a:cs typeface="Arial"/>
              </a:rPr>
              <a:t> </a:t>
            </a:r>
            <a:r>
              <a:rPr lang="en-US" sz="2000" spc="-10" dirty="0">
                <a:latin typeface="Arial"/>
                <a:cs typeface="Arial"/>
              </a:rPr>
              <a:t>describes</a:t>
            </a:r>
            <a:r>
              <a:rPr lang="en-US" sz="2000" spc="129" dirty="0">
                <a:latin typeface="Arial"/>
                <a:cs typeface="Arial"/>
              </a:rPr>
              <a:t> </a:t>
            </a:r>
            <a:r>
              <a:rPr lang="en-US" sz="2000" spc="-16" dirty="0">
                <a:latin typeface="Arial"/>
                <a:cs typeface="Arial"/>
              </a:rPr>
              <a:t>how</a:t>
            </a:r>
            <a:r>
              <a:rPr lang="en-US" sz="2000" spc="129" dirty="0">
                <a:latin typeface="Arial"/>
                <a:cs typeface="Arial"/>
              </a:rPr>
              <a:t> </a:t>
            </a:r>
            <a:r>
              <a:rPr lang="en-US" sz="2000" spc="-10" dirty="0">
                <a:latin typeface="Arial"/>
                <a:cs typeface="Arial"/>
              </a:rPr>
              <a:t>to</a:t>
            </a:r>
            <a:r>
              <a:rPr lang="en-US" sz="2000" spc="129" dirty="0">
                <a:latin typeface="Arial"/>
                <a:cs typeface="Arial"/>
              </a:rPr>
              <a:t> </a:t>
            </a:r>
            <a:r>
              <a:rPr lang="en-US" sz="2000" spc="-16" dirty="0">
                <a:latin typeface="Arial"/>
                <a:cs typeface="Arial"/>
              </a:rPr>
              <a:t>create a hierarchical model</a:t>
            </a:r>
            <a:r>
              <a:rPr lang="en-US" sz="2000" spc="-10" dirty="0">
                <a:latin typeface="Arial"/>
                <a:cs typeface="Arial"/>
              </a:rPr>
              <a:t>.</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13143" indent="262865">
              <a:spcBef>
                <a:spcPts val="605"/>
              </a:spcBef>
              <a:buFont typeface="Arial"/>
              <a:buChar char="•"/>
              <a:tabLst>
                <a:tab pos="553659" algn="l"/>
              </a:tabLst>
            </a:pPr>
            <a:r>
              <a:rPr lang="en-US" sz="2000" spc="-10" dirty="0">
                <a:latin typeface="Arial"/>
                <a:cs typeface="Arial"/>
              </a:rPr>
              <a:t>Use hierarchy in a model.</a:t>
            </a:r>
            <a:endParaRPr lang="en-US" sz="2000" dirty="0">
              <a:latin typeface="Arial"/>
              <a:cs typeface="Arial"/>
            </a:endParaRPr>
          </a:p>
          <a:p>
            <a:pPr marL="13143" marR="889140" indent="262865">
              <a:lnSpc>
                <a:spcPct val="191000"/>
              </a:lnSpc>
              <a:buFont typeface="Arial"/>
              <a:buChar char="•"/>
              <a:tabLst>
                <a:tab pos="553659" algn="l"/>
              </a:tabLst>
            </a:pPr>
            <a:r>
              <a:rPr lang="en-US" sz="2000" spc="-52" dirty="0">
                <a:latin typeface="Arial"/>
                <a:cs typeface="Arial"/>
              </a:rPr>
              <a:t>Generate and insert user defined objects</a:t>
            </a:r>
            <a:r>
              <a:rPr lang="en-US" sz="2000" spc="-10" dirty="0">
                <a:latin typeface="Arial"/>
                <a:cs typeface="Arial"/>
              </a:rPr>
              <a:t>.</a:t>
            </a:r>
          </a:p>
          <a:p>
            <a:pPr marL="13143" marR="889140">
              <a:lnSpc>
                <a:spcPct val="191000"/>
              </a:lnSpc>
              <a:tabLst>
                <a:tab pos="536901" algn="l"/>
              </a:tabLst>
            </a:pPr>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4" name="object 4"/>
          <p:cNvSpPr txBox="1"/>
          <p:nvPr/>
        </p:nvSpPr>
        <p:spPr>
          <a:xfrm>
            <a:off x="540371" y="5575300"/>
            <a:ext cx="118292" cy="307777"/>
          </a:xfrm>
          <a:prstGeom prst="rect">
            <a:avLst/>
          </a:prstGeom>
        </p:spPr>
        <p:txBody>
          <a:bodyPr vert="horz" wrap="square" lIns="0" tIns="0" rIns="0" bIns="0" rtlCol="0">
            <a:spAutoFit/>
          </a:bodyPr>
          <a:lstStyle/>
          <a:p>
            <a:pPr marL="13143"/>
            <a:r>
              <a:rPr sz="2000" spc="-10" dirty="0">
                <a:latin typeface="Arial"/>
                <a:cs typeface="Arial"/>
              </a:rPr>
              <a:t>•</a:t>
            </a:r>
            <a:endParaRPr sz="2000" dirty="0">
              <a:latin typeface="Arial"/>
              <a:cs typeface="Arial"/>
            </a:endParaRPr>
          </a:p>
        </p:txBody>
      </p:sp>
      <p:sp>
        <p:nvSpPr>
          <p:cNvPr id="5" name="object 5"/>
          <p:cNvSpPr txBox="1"/>
          <p:nvPr/>
        </p:nvSpPr>
        <p:spPr>
          <a:xfrm>
            <a:off x="1064149" y="5607898"/>
            <a:ext cx="8096519" cy="294953"/>
          </a:xfrm>
          <a:prstGeom prst="rect">
            <a:avLst/>
          </a:prstGeom>
        </p:spPr>
        <p:txBody>
          <a:bodyPr vert="horz" wrap="square" lIns="0" tIns="0" rIns="0" bIns="0" rtlCol="0">
            <a:spAutoFit/>
          </a:bodyPr>
          <a:lstStyle/>
          <a:p>
            <a:pPr marL="13143" marR="6572" indent="105803">
              <a:lnSpc>
                <a:spcPts val="2266"/>
              </a:lnSpc>
            </a:pPr>
            <a:r>
              <a:rPr lang="en-US" sz="2000" i="1" spc="-10" dirty="0">
                <a:cs typeface="Arial"/>
              </a:rPr>
              <a:t>Step-by-Step Help &gt; Modeling in Tecnomatix Plant Simulation 2D</a:t>
            </a:r>
            <a:endParaRPr sz="2000" dirty="0">
              <a:latin typeface="Arial"/>
              <a:cs typeface="Arial"/>
            </a:endParaRPr>
          </a:p>
        </p:txBody>
      </p:sp>
      <p:sp>
        <p:nvSpPr>
          <p:cNvPr id="6" name="Titel 5"/>
          <p:cNvSpPr>
            <a:spLocks noGrp="1"/>
          </p:cNvSpPr>
          <p:nvPr>
            <p:ph type="title"/>
          </p:nvPr>
        </p:nvSpPr>
        <p:spPr/>
        <p:txBody>
          <a:bodyPr/>
          <a:lstStyle/>
          <a:p>
            <a:pPr marL="13143"/>
            <a:r>
              <a:rPr lang="en-US" sz="2484" spc="-16" dirty="0">
                <a:latin typeface="Arial"/>
                <a:cs typeface="Arial"/>
              </a:rPr>
              <a:t>Hierarchy and Inheritance</a:t>
            </a:r>
          </a:p>
        </p:txBody>
      </p:sp>
    </p:spTree>
    <p:extLst>
      <p:ext uri="{BB962C8B-B14F-4D97-AF65-F5344CB8AC3E}">
        <p14:creationId xmlns:p14="http://schemas.microsoft.com/office/powerpoint/2010/main" val="939603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Model Hierarchy</a:t>
            </a:r>
            <a:br>
              <a:rPr lang="en-US" dirty="0" smtClean="0"/>
            </a:br>
            <a:r>
              <a:rPr lang="en-US" dirty="0" smtClean="0"/>
              <a:t>Motivation</a:t>
            </a:r>
            <a:endParaRPr lang="en-US" dirty="0"/>
          </a:p>
        </p:txBody>
      </p:sp>
      <p:sp>
        <p:nvSpPr>
          <p:cNvPr id="3" name="Inhaltsplatzhalter 2"/>
          <p:cNvSpPr>
            <a:spLocks noGrp="1"/>
          </p:cNvSpPr>
          <p:nvPr>
            <p:ph idx="1"/>
          </p:nvPr>
        </p:nvSpPr>
        <p:spPr>
          <a:xfrm>
            <a:off x="613687" y="1689100"/>
            <a:ext cx="5530919" cy="5430382"/>
          </a:xfrm>
        </p:spPr>
        <p:txBody>
          <a:bodyPr/>
          <a:lstStyle/>
          <a:p>
            <a:r>
              <a:rPr lang="en-US" sz="2000" dirty="0" smtClean="0"/>
              <a:t>Model hierarchy means inserting frames into other frames.</a:t>
            </a:r>
          </a:p>
          <a:p>
            <a:r>
              <a:rPr lang="en-US" sz="2000" dirty="0" smtClean="0"/>
              <a:t>One reason for this is to model and test parts of a larger simulation model independently. Multiple users can create different parts of a simulation model.</a:t>
            </a:r>
          </a:p>
          <a:p>
            <a:r>
              <a:rPr lang="en-US" sz="2000" dirty="0" smtClean="0"/>
              <a:t>One or more sections of a model can be inserted into a main model. These sections can also be inserted more than once.</a:t>
            </a:r>
          </a:p>
          <a:p>
            <a:r>
              <a:rPr lang="en-US" sz="2000" dirty="0" smtClean="0"/>
              <a:t>The sections are used for modelling basic objects. These objects can be reused in other models.</a:t>
            </a:r>
          </a:p>
          <a:p>
            <a:r>
              <a:rPr lang="en-US" sz="2000" dirty="0" smtClean="0"/>
              <a:t>A large simulation model will be easier to understand and follow when it is organized in a structure reflecting the hierarchy in which it was constructed.</a:t>
            </a:r>
            <a:endParaRPr lang="en-US" sz="2000" dirty="0"/>
          </a:p>
        </p:txBody>
      </p:sp>
      <p:pic>
        <p:nvPicPr>
          <p:cNvPr id="6" name="Grafik 5"/>
          <p:cNvPicPr>
            <a:picLocks noChangeAspect="1"/>
          </p:cNvPicPr>
          <p:nvPr/>
        </p:nvPicPr>
        <p:blipFill>
          <a:blip r:embed="rId2"/>
          <a:stretch>
            <a:fillRect/>
          </a:stretch>
        </p:blipFill>
        <p:spPr>
          <a:xfrm>
            <a:off x="6854354" y="2286739"/>
            <a:ext cx="3064150" cy="2164190"/>
          </a:xfrm>
          <a:prstGeom prst="rect">
            <a:avLst/>
          </a:prstGeom>
        </p:spPr>
      </p:pic>
    </p:spTree>
    <p:extLst>
      <p:ext uri="{BB962C8B-B14F-4D97-AF65-F5344CB8AC3E}">
        <p14:creationId xmlns:p14="http://schemas.microsoft.com/office/powerpoint/2010/main" val="961382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3932" y="1935327"/>
            <a:ext cx="5279759" cy="1367270"/>
          </a:xfrm>
          <a:prstGeom prst="rect">
            <a:avLst/>
          </a:prstGeom>
        </p:spPr>
        <p:txBody>
          <a:bodyPr vert="horz" wrap="square" lIns="0" tIns="0" rIns="0" bIns="0" rtlCol="0">
            <a:spAutoFit/>
          </a:bodyPr>
          <a:lstStyle/>
          <a:p>
            <a:pPr marL="13143" marR="6572" indent="1383325">
              <a:lnSpc>
                <a:spcPct val="105100"/>
              </a:lnSpc>
              <a:tabLst>
                <a:tab pos="3590730" algn="l"/>
              </a:tabLst>
            </a:pPr>
            <a:r>
              <a:rPr sz="4088" b="1" dirty="0">
                <a:latin typeface="Arial"/>
                <a:cs typeface="Arial"/>
              </a:rPr>
              <a:t>Lesson	1 </a:t>
            </a:r>
            <a:r>
              <a:rPr lang="en-US" sz="4088" b="1" spc="-228" dirty="0">
                <a:latin typeface="Arial"/>
                <a:cs typeface="Arial"/>
              </a:rPr>
              <a:t>Course </a:t>
            </a:r>
            <a:r>
              <a:rPr sz="4088" b="1" dirty="0">
                <a:latin typeface="Arial"/>
                <a:cs typeface="Arial"/>
              </a:rPr>
              <a:t>Introduction</a:t>
            </a:r>
            <a:endParaRPr sz="4088" dirty="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Section Model</a:t>
            </a:r>
            <a:endParaRPr lang="en-US" dirty="0"/>
          </a:p>
        </p:txBody>
      </p:sp>
      <p:sp>
        <p:nvSpPr>
          <p:cNvPr id="3" name="Inhaltsplatzhalter 2"/>
          <p:cNvSpPr>
            <a:spLocks noGrp="1"/>
          </p:cNvSpPr>
          <p:nvPr>
            <p:ph idx="1"/>
          </p:nvPr>
        </p:nvSpPr>
        <p:spPr>
          <a:xfrm>
            <a:off x="6879358" y="4512848"/>
            <a:ext cx="3067745" cy="1577224"/>
          </a:xfrm>
        </p:spPr>
        <p:txBody>
          <a:bodyPr/>
          <a:lstStyle/>
          <a:p>
            <a:r>
              <a:rPr lang="en-US" sz="2000" dirty="0" smtClean="0"/>
              <a:t>The object </a:t>
            </a:r>
            <a:r>
              <a:rPr lang="en-US" sz="2000" b="1" dirty="0" smtClean="0"/>
              <a:t>Interface</a:t>
            </a:r>
            <a:r>
              <a:rPr lang="en-US" sz="2000" dirty="0" smtClean="0"/>
              <a:t>    connects the material flow into and out of the frame.</a:t>
            </a:r>
            <a:endParaRPr lang="en-US" sz="2000" dirty="0"/>
          </a:p>
        </p:txBody>
      </p:sp>
      <p:pic>
        <p:nvPicPr>
          <p:cNvPr id="4" name="Grafik 3"/>
          <p:cNvPicPr>
            <a:picLocks noChangeAspect="1"/>
          </p:cNvPicPr>
          <p:nvPr/>
        </p:nvPicPr>
        <p:blipFill>
          <a:blip r:embed="rId2"/>
          <a:stretch>
            <a:fillRect/>
          </a:stretch>
        </p:blipFill>
        <p:spPr>
          <a:xfrm>
            <a:off x="6879358" y="1998057"/>
            <a:ext cx="3064150" cy="2164190"/>
          </a:xfrm>
          <a:prstGeom prst="rect">
            <a:avLst/>
          </a:prstGeom>
        </p:spPr>
      </p:pic>
      <p:pic>
        <p:nvPicPr>
          <p:cNvPr id="5" name="Grafik 4"/>
          <p:cNvPicPr>
            <a:picLocks noChangeAspect="1"/>
          </p:cNvPicPr>
          <p:nvPr/>
        </p:nvPicPr>
        <p:blipFill>
          <a:blip r:embed="rId3"/>
          <a:stretch>
            <a:fillRect/>
          </a:stretch>
        </p:blipFill>
        <p:spPr>
          <a:xfrm>
            <a:off x="583305" y="1824931"/>
            <a:ext cx="2449891" cy="4114103"/>
          </a:xfrm>
          <a:prstGeom prst="rect">
            <a:avLst/>
          </a:prstGeom>
        </p:spPr>
      </p:pic>
      <p:pic>
        <p:nvPicPr>
          <p:cNvPr id="6" name="Grafik 5"/>
          <p:cNvPicPr>
            <a:picLocks noChangeAspect="1"/>
          </p:cNvPicPr>
          <p:nvPr/>
        </p:nvPicPr>
        <p:blipFill>
          <a:blip r:embed="rId4"/>
          <a:stretch>
            <a:fillRect/>
          </a:stretch>
        </p:blipFill>
        <p:spPr>
          <a:xfrm>
            <a:off x="9229765" y="4548558"/>
            <a:ext cx="235704" cy="242846"/>
          </a:xfrm>
          <a:prstGeom prst="rect">
            <a:avLst/>
          </a:prstGeom>
        </p:spPr>
      </p:pic>
      <p:sp>
        <p:nvSpPr>
          <p:cNvPr id="7" name="Inhaltsplatzhalter 2"/>
          <p:cNvSpPr txBox="1">
            <a:spLocks/>
          </p:cNvSpPr>
          <p:nvPr/>
        </p:nvSpPr>
        <p:spPr bwMode="auto">
          <a:xfrm>
            <a:off x="3384461" y="5064876"/>
            <a:ext cx="2050392" cy="1577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20001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400034"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600052"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80006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361179"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870957"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380735"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890513"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r>
              <a:rPr lang="en-US" sz="2000" kern="0" dirty="0"/>
              <a:t>To reuse the section model save it as an object file.</a:t>
            </a:r>
          </a:p>
        </p:txBody>
      </p:sp>
    </p:spTree>
    <p:extLst>
      <p:ext uri="{BB962C8B-B14F-4D97-AF65-F5344CB8AC3E}">
        <p14:creationId xmlns:p14="http://schemas.microsoft.com/office/powerpoint/2010/main" val="42242501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Using the Section Model</a:t>
            </a:r>
            <a:endParaRPr lang="en-US" dirty="0"/>
          </a:p>
        </p:txBody>
      </p:sp>
      <p:sp>
        <p:nvSpPr>
          <p:cNvPr id="3" name="Inhaltsplatzhalter 2"/>
          <p:cNvSpPr>
            <a:spLocks noGrp="1"/>
          </p:cNvSpPr>
          <p:nvPr>
            <p:ph idx="1"/>
          </p:nvPr>
        </p:nvSpPr>
        <p:spPr>
          <a:xfrm>
            <a:off x="613687" y="1769649"/>
            <a:ext cx="5846364" cy="1577223"/>
          </a:xfrm>
        </p:spPr>
        <p:txBody>
          <a:bodyPr/>
          <a:lstStyle/>
          <a:p>
            <a:r>
              <a:rPr lang="en-US" sz="2000" dirty="0" smtClean="0"/>
              <a:t>Insert the new user defined object into a frame “the main model”, and connect it to predecessors and successors.</a:t>
            </a:r>
          </a:p>
          <a:p>
            <a:endParaRPr lang="en-US" sz="2000" dirty="0"/>
          </a:p>
        </p:txBody>
      </p:sp>
      <p:pic>
        <p:nvPicPr>
          <p:cNvPr id="5" name="Grafik 4"/>
          <p:cNvPicPr>
            <a:picLocks noChangeAspect="1"/>
          </p:cNvPicPr>
          <p:nvPr/>
        </p:nvPicPr>
        <p:blipFill>
          <a:blip r:embed="rId2"/>
          <a:stretch>
            <a:fillRect/>
          </a:stretch>
        </p:blipFill>
        <p:spPr>
          <a:xfrm>
            <a:off x="6882955" y="1769650"/>
            <a:ext cx="3064150" cy="2178475"/>
          </a:xfrm>
          <a:prstGeom prst="rect">
            <a:avLst/>
          </a:prstGeom>
        </p:spPr>
      </p:pic>
      <p:pic>
        <p:nvPicPr>
          <p:cNvPr id="6" name="Grafik 5"/>
          <p:cNvPicPr>
            <a:picLocks noChangeAspect="1"/>
          </p:cNvPicPr>
          <p:nvPr/>
        </p:nvPicPr>
        <p:blipFill>
          <a:blip r:embed="rId3"/>
          <a:stretch>
            <a:fillRect/>
          </a:stretch>
        </p:blipFill>
        <p:spPr>
          <a:xfrm>
            <a:off x="6882955" y="4529792"/>
            <a:ext cx="3064150" cy="2178475"/>
          </a:xfrm>
          <a:prstGeom prst="rect">
            <a:avLst/>
          </a:prstGeom>
        </p:spPr>
      </p:pic>
      <p:sp>
        <p:nvSpPr>
          <p:cNvPr id="7" name="Rechteck 6"/>
          <p:cNvSpPr/>
          <p:nvPr/>
        </p:nvSpPr>
        <p:spPr>
          <a:xfrm>
            <a:off x="613686" y="4813300"/>
            <a:ext cx="3874834" cy="1938992"/>
          </a:xfrm>
          <a:prstGeom prst="rect">
            <a:avLst/>
          </a:prstGeom>
        </p:spPr>
        <p:txBody>
          <a:bodyPr wrap="square">
            <a:spAutoFit/>
          </a:bodyPr>
          <a:lstStyle/>
          <a:p>
            <a:r>
              <a:rPr lang="en-US" sz="2000" b="1" spc="-16" dirty="0">
                <a:solidFill>
                  <a:srgbClr val="0066FF"/>
                </a:solidFill>
                <a:cs typeface="Arial"/>
              </a:rPr>
              <a:t>Note</a:t>
            </a:r>
          </a:p>
          <a:p>
            <a:r>
              <a:rPr lang="en-US" sz="2000" dirty="0">
                <a:latin typeface="Arial" pitchFamily="34" charset="0"/>
                <a:cs typeface="Arial" pitchFamily="34" charset="0"/>
              </a:rPr>
              <a:t>It is good practice to test the new object (section model) in a small test environment before using it in a large model. </a:t>
            </a:r>
          </a:p>
          <a:p>
            <a:endParaRPr lang="en-US" sz="2000" dirty="0">
              <a:cs typeface="Arial"/>
            </a:endParaRPr>
          </a:p>
        </p:txBody>
      </p:sp>
    </p:spTree>
    <p:extLst>
      <p:ext uri="{BB962C8B-B14F-4D97-AF65-F5344CB8AC3E}">
        <p14:creationId xmlns:p14="http://schemas.microsoft.com/office/powerpoint/2010/main" val="28305895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100"/>
            <a:ext cx="8305401" cy="1328649"/>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6</a:t>
            </a:r>
            <a:endParaRPr lang="en-US" sz="4088" dirty="0">
              <a:latin typeface="Arial"/>
              <a:cs typeface="Arial"/>
            </a:endParaRPr>
          </a:p>
          <a:p>
            <a:pPr algn="ctr">
              <a:spcBef>
                <a:spcPts val="248"/>
              </a:spcBef>
            </a:pPr>
            <a:r>
              <a:rPr lang="en-US" sz="4088" b="1" dirty="0">
                <a:latin typeface="Arial"/>
                <a:cs typeface="Arial"/>
              </a:rPr>
              <a:t>Running Simulations</a:t>
            </a:r>
            <a:endParaRPr lang="en-US" sz="4088" dirty="0">
              <a:latin typeface="Arial"/>
              <a:cs typeface="Arial"/>
            </a:endParaRPr>
          </a:p>
        </p:txBody>
      </p:sp>
    </p:spTree>
    <p:extLst>
      <p:ext uri="{BB962C8B-B14F-4D97-AF65-F5344CB8AC3E}">
        <p14:creationId xmlns:p14="http://schemas.microsoft.com/office/powerpoint/2010/main" val="30627106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805201"/>
            <a:ext cx="9393028" cy="3073662"/>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spcBef>
                <a:spcPts val="812"/>
              </a:spcBef>
            </a:pPr>
            <a:r>
              <a:rPr lang="en-US" sz="2000" spc="-10" dirty="0">
                <a:latin typeface="Arial"/>
                <a:cs typeface="Arial"/>
              </a:rPr>
              <a:t>This lesson shows how to configure and start simulation runs.</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536901" marR="6572" indent="-523758">
              <a:lnSpc>
                <a:spcPts val="2266"/>
              </a:lnSpc>
              <a:spcBef>
                <a:spcPts val="864"/>
              </a:spcBef>
              <a:buFont typeface="Arial"/>
              <a:buChar char="•"/>
              <a:tabLst>
                <a:tab pos="536901" algn="l"/>
              </a:tabLst>
            </a:pPr>
            <a:r>
              <a:rPr lang="en-US" sz="2000" spc="-16" dirty="0">
                <a:latin typeface="Arial"/>
                <a:cs typeface="Arial"/>
              </a:rPr>
              <a:t>Run simulation studies</a:t>
            </a:r>
            <a:r>
              <a:rPr lang="en-US" sz="2000" spc="-10" dirty="0">
                <a:latin typeface="Arial"/>
                <a:cs typeface="Arial"/>
              </a:rPr>
              <a:t>.</a:t>
            </a:r>
            <a:endParaRPr lang="en-US" sz="2000" dirty="0">
              <a:latin typeface="Arial"/>
              <a:cs typeface="Arial"/>
            </a:endParaRPr>
          </a:p>
          <a:p>
            <a:pPr>
              <a:lnSpc>
                <a:spcPts val="2173"/>
              </a:lnSpc>
              <a:spcBef>
                <a:spcPts val="46"/>
              </a:spcBef>
            </a:pPr>
            <a:endParaRPr lang="en-US" sz="2000" dirty="0"/>
          </a:p>
          <a:p>
            <a:pPr marL="13143"/>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3" name="object 3"/>
          <p:cNvSpPr txBox="1"/>
          <p:nvPr/>
        </p:nvSpPr>
        <p:spPr>
          <a:xfrm>
            <a:off x="540368" y="5187977"/>
            <a:ext cx="118292" cy="307777"/>
          </a:xfrm>
          <a:prstGeom prst="rect">
            <a:avLst/>
          </a:prstGeom>
        </p:spPr>
        <p:txBody>
          <a:bodyPr vert="horz" wrap="square" lIns="0" tIns="0" rIns="0" bIns="0" rtlCol="0">
            <a:spAutoFit/>
          </a:bodyPr>
          <a:lstStyle/>
          <a:p>
            <a:pPr marL="13143"/>
            <a:r>
              <a:rPr lang="en-US" sz="2000" spc="-10" dirty="0">
                <a:latin typeface="Arial"/>
                <a:cs typeface="Arial"/>
              </a:rPr>
              <a:t>•</a:t>
            </a:r>
            <a:endParaRPr lang="en-US" sz="2000" dirty="0">
              <a:latin typeface="Arial"/>
              <a:cs typeface="Arial"/>
            </a:endParaRPr>
          </a:p>
        </p:txBody>
      </p:sp>
      <p:sp>
        <p:nvSpPr>
          <p:cNvPr id="4" name="object 4"/>
          <p:cNvSpPr txBox="1"/>
          <p:nvPr/>
        </p:nvSpPr>
        <p:spPr>
          <a:xfrm>
            <a:off x="1064150" y="5220575"/>
            <a:ext cx="8982950" cy="589905"/>
          </a:xfrm>
          <a:prstGeom prst="rect">
            <a:avLst/>
          </a:prstGeom>
        </p:spPr>
        <p:txBody>
          <a:bodyPr vert="horz" wrap="square" lIns="0" tIns="0" rIns="0" bIns="0" rtlCol="0">
            <a:spAutoFit/>
          </a:bodyPr>
          <a:lstStyle/>
          <a:p>
            <a:pPr marL="13143" marR="6572" indent="69659">
              <a:lnSpc>
                <a:spcPts val="2266"/>
              </a:lnSpc>
            </a:pPr>
            <a:r>
              <a:rPr lang="en-US" sz="2000" i="1" spc="-10" dirty="0">
                <a:cs typeface="Arial"/>
              </a:rPr>
              <a:t>Step-by-Step Help &gt; Modeling in Tecnomatix Plant Simulation 2D &gt; Creating a Simulation Model &gt; Controlling the Simulation with the EventController</a:t>
            </a:r>
            <a:endParaRPr lang="en-US" sz="2000" dirty="0">
              <a:latin typeface="Arial"/>
              <a:cs typeface="Arial"/>
            </a:endParaRPr>
          </a:p>
        </p:txBody>
      </p:sp>
      <p:sp>
        <p:nvSpPr>
          <p:cNvPr id="6" name="Titel 5"/>
          <p:cNvSpPr>
            <a:spLocks noGrp="1"/>
          </p:cNvSpPr>
          <p:nvPr>
            <p:ph type="title"/>
          </p:nvPr>
        </p:nvSpPr>
        <p:spPr/>
        <p:txBody>
          <a:bodyPr/>
          <a:lstStyle/>
          <a:p>
            <a:r>
              <a:rPr lang="en-US" dirty="0" smtClean="0"/>
              <a:t>Running Simulations</a:t>
            </a:r>
            <a:endParaRPr lang="en-US" dirty="0"/>
          </a:p>
        </p:txBody>
      </p:sp>
    </p:spTree>
    <p:extLst>
      <p:ext uri="{BB962C8B-B14F-4D97-AF65-F5344CB8AC3E}">
        <p14:creationId xmlns:p14="http://schemas.microsoft.com/office/powerpoint/2010/main" val="2864679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EventController</a:t>
            </a:r>
            <a:endParaRPr lang="en-US" dirty="0"/>
          </a:p>
        </p:txBody>
      </p:sp>
      <p:sp>
        <p:nvSpPr>
          <p:cNvPr id="3" name="Inhaltsplatzhalter 2"/>
          <p:cNvSpPr>
            <a:spLocks noGrp="1"/>
          </p:cNvSpPr>
          <p:nvPr>
            <p:ph idx="1"/>
          </p:nvPr>
        </p:nvSpPr>
        <p:spPr>
          <a:xfrm>
            <a:off x="613687" y="1617394"/>
            <a:ext cx="8448784" cy="5253306"/>
          </a:xfrm>
        </p:spPr>
        <p:txBody>
          <a:bodyPr/>
          <a:lstStyle/>
          <a:p>
            <a:r>
              <a:rPr lang="en-US" sz="2000" dirty="0" smtClean="0"/>
              <a:t>The </a:t>
            </a:r>
            <a:r>
              <a:rPr lang="en-US" sz="2000" b="1" dirty="0" smtClean="0"/>
              <a:t>EventController</a:t>
            </a:r>
            <a:r>
              <a:rPr lang="en-US" sz="2000" dirty="0" smtClean="0"/>
              <a:t>     coordinates the events during the simulation run.</a:t>
            </a:r>
          </a:p>
          <a:p>
            <a:r>
              <a:rPr lang="en-US" sz="2000" dirty="0" smtClean="0"/>
              <a:t>On the Tab Settings you can set a Start Time and an End Time for the simulation run.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The EventController must be present in the root frame of a model to enable simulation runs. Trying to reset or start a model without an EventController will automatically insert one.</a:t>
            </a:r>
          </a:p>
          <a:p>
            <a:endParaRPr lang="en-US" sz="2000" dirty="0"/>
          </a:p>
        </p:txBody>
      </p:sp>
      <p:pic>
        <p:nvPicPr>
          <p:cNvPr id="4" name="Grafik 3"/>
          <p:cNvPicPr>
            <a:picLocks noChangeAspect="1"/>
          </p:cNvPicPr>
          <p:nvPr/>
        </p:nvPicPr>
        <p:blipFill>
          <a:blip r:embed="rId2"/>
          <a:stretch>
            <a:fillRect/>
          </a:stretch>
        </p:blipFill>
        <p:spPr>
          <a:xfrm>
            <a:off x="9232231" y="1617392"/>
            <a:ext cx="714253" cy="732109"/>
          </a:xfrm>
          <a:prstGeom prst="rect">
            <a:avLst/>
          </a:prstGeom>
        </p:spPr>
      </p:pic>
      <p:pic>
        <p:nvPicPr>
          <p:cNvPr id="5" name="Grafik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53720" y="1617391"/>
            <a:ext cx="239549" cy="245538"/>
          </a:xfrm>
          <a:prstGeom prst="rect">
            <a:avLst/>
          </a:prstGeom>
        </p:spPr>
      </p:pic>
      <p:pic>
        <p:nvPicPr>
          <p:cNvPr id="6" name="Grafik 5"/>
          <p:cNvPicPr>
            <a:picLocks noChangeAspect="1"/>
          </p:cNvPicPr>
          <p:nvPr/>
        </p:nvPicPr>
        <p:blipFill>
          <a:blip r:embed="rId3"/>
          <a:stretch>
            <a:fillRect/>
          </a:stretch>
        </p:blipFill>
        <p:spPr>
          <a:xfrm>
            <a:off x="782041" y="2925698"/>
            <a:ext cx="2207044" cy="2235615"/>
          </a:xfrm>
          <a:prstGeom prst="rect">
            <a:avLst/>
          </a:prstGeom>
        </p:spPr>
      </p:pic>
      <p:pic>
        <p:nvPicPr>
          <p:cNvPr id="7" name="Grafik 6"/>
          <p:cNvPicPr>
            <a:picLocks noChangeAspect="1"/>
          </p:cNvPicPr>
          <p:nvPr/>
        </p:nvPicPr>
        <p:blipFill>
          <a:blip r:embed="rId4"/>
          <a:stretch>
            <a:fillRect/>
          </a:stretch>
        </p:blipFill>
        <p:spPr>
          <a:xfrm>
            <a:off x="3305600" y="2925698"/>
            <a:ext cx="2207044" cy="2235615"/>
          </a:xfrm>
          <a:prstGeom prst="rect">
            <a:avLst/>
          </a:prstGeom>
        </p:spPr>
      </p:pic>
      <p:sp>
        <p:nvSpPr>
          <p:cNvPr id="8" name="Rechteck 7"/>
          <p:cNvSpPr/>
          <p:nvPr/>
        </p:nvSpPr>
        <p:spPr>
          <a:xfrm>
            <a:off x="6144604" y="3820041"/>
            <a:ext cx="3956937" cy="1323439"/>
          </a:xfrm>
          <a:prstGeom prst="rect">
            <a:avLst/>
          </a:prstGeom>
        </p:spPr>
        <p:txBody>
          <a:bodyPr wrap="square">
            <a:spAutoFit/>
          </a:bodyPr>
          <a:lstStyle/>
          <a:p>
            <a:r>
              <a:rPr lang="en-US" sz="2000" dirty="0"/>
              <a:t>Important settings for this object:</a:t>
            </a:r>
          </a:p>
          <a:p>
            <a:pPr marL="295723" indent="-295723">
              <a:buFont typeface="Arial" panose="020B0604020202020204" pitchFamily="34" charset="0"/>
              <a:buChar char="•"/>
            </a:pPr>
            <a:r>
              <a:rPr lang="en-US" sz="2000" dirty="0"/>
              <a:t>Simulation Start Time</a:t>
            </a:r>
          </a:p>
          <a:p>
            <a:pPr marL="295723" indent="-295723">
              <a:buFont typeface="Arial" panose="020B0604020202020204" pitchFamily="34" charset="0"/>
              <a:buChar char="•"/>
            </a:pPr>
            <a:r>
              <a:rPr lang="en-US" sz="2000" dirty="0"/>
              <a:t>Simulation End Time</a:t>
            </a:r>
          </a:p>
          <a:p>
            <a:pPr marL="295723" indent="-295723">
              <a:buFont typeface="Arial" panose="020B0604020202020204" pitchFamily="34" charset="0"/>
              <a:buChar char="•"/>
            </a:pPr>
            <a:r>
              <a:rPr lang="en-US" sz="2000" dirty="0"/>
              <a:t>Simulation / Animation Speed</a:t>
            </a:r>
          </a:p>
        </p:txBody>
      </p:sp>
    </p:spTree>
    <p:extLst>
      <p:ext uri="{BB962C8B-B14F-4D97-AF65-F5344CB8AC3E}">
        <p14:creationId xmlns:p14="http://schemas.microsoft.com/office/powerpoint/2010/main" val="126330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Starting a Simulation Run</a:t>
            </a:r>
            <a:endParaRPr lang="en-US" dirty="0"/>
          </a:p>
        </p:txBody>
      </p:sp>
      <p:sp>
        <p:nvSpPr>
          <p:cNvPr id="3" name="Inhaltsplatzhalter 2"/>
          <p:cNvSpPr>
            <a:spLocks noGrp="1"/>
          </p:cNvSpPr>
          <p:nvPr>
            <p:ph idx="1"/>
          </p:nvPr>
        </p:nvSpPr>
        <p:spPr>
          <a:xfrm>
            <a:off x="613687" y="1608141"/>
            <a:ext cx="6161809" cy="2214559"/>
          </a:xfrm>
        </p:spPr>
        <p:txBody>
          <a:bodyPr/>
          <a:lstStyle/>
          <a:p>
            <a:r>
              <a:rPr lang="en-US" sz="2000" dirty="0" smtClean="0"/>
              <a:t>There are 3 ways to start a simulation run:</a:t>
            </a:r>
          </a:p>
          <a:p>
            <a:r>
              <a:rPr lang="en-US" sz="2000" dirty="0" smtClean="0"/>
              <a:t>1. A right click into a open space in the model frame opens a context menu. On top of this menu is a toolbar with the most important control elements of the EventController. Click on the green symbol    to start the simulation. Click on the red symbol     to reset the model.</a:t>
            </a:r>
            <a:endParaRPr lang="en-US" sz="2000" dirty="0"/>
          </a:p>
        </p:txBody>
      </p:sp>
      <p:pic>
        <p:nvPicPr>
          <p:cNvPr id="4" name="Grafik 3"/>
          <p:cNvPicPr>
            <a:picLocks noChangeAspect="1"/>
          </p:cNvPicPr>
          <p:nvPr/>
        </p:nvPicPr>
        <p:blipFill>
          <a:blip r:embed="rId2"/>
          <a:stretch>
            <a:fillRect/>
          </a:stretch>
        </p:blipFill>
        <p:spPr>
          <a:xfrm>
            <a:off x="6854354" y="1635727"/>
            <a:ext cx="3057007" cy="2592742"/>
          </a:xfrm>
          <a:prstGeom prst="rect">
            <a:avLst/>
          </a:prstGeom>
        </p:spPr>
      </p:pic>
      <p:pic>
        <p:nvPicPr>
          <p:cNvPr id="5" name="Grafik 4"/>
          <p:cNvPicPr>
            <a:picLocks noChangeAspect="1"/>
          </p:cNvPicPr>
          <p:nvPr/>
        </p:nvPicPr>
        <p:blipFill>
          <a:blip r:embed="rId3"/>
          <a:stretch>
            <a:fillRect/>
          </a:stretch>
        </p:blipFill>
        <p:spPr>
          <a:xfrm>
            <a:off x="613685" y="4113603"/>
            <a:ext cx="2264184" cy="2299897"/>
          </a:xfrm>
          <a:prstGeom prst="rect">
            <a:avLst/>
          </a:prstGeom>
        </p:spPr>
      </p:pic>
      <p:pic>
        <p:nvPicPr>
          <p:cNvPr id="6" name="Grafik 5"/>
          <p:cNvPicPr>
            <a:picLocks noChangeAspect="1"/>
          </p:cNvPicPr>
          <p:nvPr/>
        </p:nvPicPr>
        <p:blipFill>
          <a:blip r:embed="rId4"/>
          <a:stretch>
            <a:fillRect/>
          </a:stretch>
        </p:blipFill>
        <p:spPr>
          <a:xfrm>
            <a:off x="7297194" y="5498536"/>
            <a:ext cx="2171332" cy="1242801"/>
          </a:xfrm>
          <a:prstGeom prst="rect">
            <a:avLst/>
          </a:prstGeom>
        </p:spPr>
      </p:pic>
      <p:pic>
        <p:nvPicPr>
          <p:cNvPr id="7" name="Grafik 6"/>
          <p:cNvPicPr>
            <a:picLocks noChangeAspect="1"/>
          </p:cNvPicPr>
          <p:nvPr/>
        </p:nvPicPr>
        <p:blipFill>
          <a:blip r:embed="rId5"/>
          <a:stretch>
            <a:fillRect/>
          </a:stretch>
        </p:blipFill>
        <p:spPr>
          <a:xfrm>
            <a:off x="5489748" y="3014384"/>
            <a:ext cx="214276" cy="214276"/>
          </a:xfrm>
          <a:prstGeom prst="rect">
            <a:avLst/>
          </a:prstGeom>
        </p:spPr>
      </p:pic>
      <p:pic>
        <p:nvPicPr>
          <p:cNvPr id="8" name="Grafik 7"/>
          <p:cNvPicPr>
            <a:picLocks noChangeAspect="1"/>
          </p:cNvPicPr>
          <p:nvPr/>
        </p:nvPicPr>
        <p:blipFill>
          <a:blip r:embed="rId6"/>
          <a:stretch>
            <a:fillRect/>
          </a:stretch>
        </p:blipFill>
        <p:spPr>
          <a:xfrm>
            <a:off x="4984997" y="3375349"/>
            <a:ext cx="232132" cy="196420"/>
          </a:xfrm>
          <a:prstGeom prst="rect">
            <a:avLst/>
          </a:prstGeom>
        </p:spPr>
      </p:pic>
      <p:sp>
        <p:nvSpPr>
          <p:cNvPr id="9" name="Inhaltsplatzhalter 2"/>
          <p:cNvSpPr txBox="1">
            <a:spLocks/>
          </p:cNvSpPr>
          <p:nvPr/>
        </p:nvSpPr>
        <p:spPr bwMode="auto">
          <a:xfrm>
            <a:off x="2990155" y="4309303"/>
            <a:ext cx="3427073" cy="730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20001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400034"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600052"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80006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361179"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870957"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380735"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890513"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r>
              <a:rPr lang="en-US" sz="2000" kern="0" dirty="0"/>
              <a:t>2. Open the </a:t>
            </a:r>
            <a:r>
              <a:rPr lang="en-US" sz="2000" b="1" kern="0" dirty="0"/>
              <a:t>EventController</a:t>
            </a:r>
            <a:r>
              <a:rPr lang="en-US" sz="2000" kern="0" dirty="0"/>
              <a:t>     in the model frame.</a:t>
            </a:r>
          </a:p>
          <a:p>
            <a:endParaRPr lang="en-US" sz="2000" kern="0" dirty="0"/>
          </a:p>
        </p:txBody>
      </p:sp>
      <p:pic>
        <p:nvPicPr>
          <p:cNvPr id="10" name="Grafik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30320" y="4322030"/>
            <a:ext cx="239549" cy="245538"/>
          </a:xfrm>
          <a:prstGeom prst="rect">
            <a:avLst/>
          </a:prstGeom>
        </p:spPr>
      </p:pic>
      <p:sp>
        <p:nvSpPr>
          <p:cNvPr id="11" name="Inhaltsplatzhalter 2"/>
          <p:cNvSpPr txBox="1">
            <a:spLocks/>
          </p:cNvSpPr>
          <p:nvPr/>
        </p:nvSpPr>
        <p:spPr bwMode="auto">
          <a:xfrm>
            <a:off x="4330798" y="5769710"/>
            <a:ext cx="2700033" cy="730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20001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400034"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600052"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80006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361179"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870957"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380735"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890513"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r>
              <a:rPr lang="en-US" sz="2000" kern="0" dirty="0"/>
              <a:t>3. Use the controls in the Home ribbon.</a:t>
            </a:r>
          </a:p>
          <a:p>
            <a:endParaRPr lang="en-US" sz="2000" kern="0" dirty="0"/>
          </a:p>
        </p:txBody>
      </p:sp>
    </p:spTree>
    <p:extLst>
      <p:ext uri="{BB962C8B-B14F-4D97-AF65-F5344CB8AC3E}">
        <p14:creationId xmlns:p14="http://schemas.microsoft.com/office/powerpoint/2010/main" val="348533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Animation of Sub Frames</a:t>
            </a:r>
            <a:endParaRPr lang="en-US" dirty="0"/>
          </a:p>
        </p:txBody>
      </p:sp>
      <p:sp>
        <p:nvSpPr>
          <p:cNvPr id="3" name="Inhaltsplatzhalter 2"/>
          <p:cNvSpPr>
            <a:spLocks noGrp="1"/>
          </p:cNvSpPr>
          <p:nvPr>
            <p:ph idx="1"/>
          </p:nvPr>
        </p:nvSpPr>
        <p:spPr>
          <a:xfrm>
            <a:off x="613684" y="1618597"/>
            <a:ext cx="9333420" cy="1899303"/>
          </a:xfrm>
        </p:spPr>
        <p:txBody>
          <a:bodyPr/>
          <a:lstStyle/>
          <a:p>
            <a:r>
              <a:rPr lang="en-US" sz="2000" dirty="0" smtClean="0"/>
              <a:t>To see the animation of the MU‘s and object states inside of a sub frame during a simulation run, you have to open this frame by double clicking it. </a:t>
            </a:r>
          </a:p>
          <a:p>
            <a:endParaRPr lang="en-US" sz="2000" dirty="0" smtClean="0"/>
          </a:p>
          <a:p>
            <a:r>
              <a:rPr lang="en-US" sz="2000" dirty="0" smtClean="0"/>
              <a:t>Using the </a:t>
            </a:r>
            <a:r>
              <a:rPr lang="en-US" sz="2000" b="1" dirty="0" smtClean="0"/>
              <a:t>Representation</a:t>
            </a:r>
            <a:r>
              <a:rPr lang="en-US" sz="2000" dirty="0" smtClean="0"/>
              <a:t>          setting  in the General ribbon, the sub frame can be set to show its content in the frame where it is inserted. </a:t>
            </a:r>
            <a:r>
              <a:rPr lang="en-US" sz="2000" dirty="0"/>
              <a:t>The area that is shown “outside” is set in the </a:t>
            </a:r>
            <a:r>
              <a:rPr lang="en-US" sz="2000" dirty="0" smtClean="0"/>
              <a:t>dialog and marked with green lines in the sub frame. </a:t>
            </a:r>
          </a:p>
        </p:txBody>
      </p:sp>
      <p:pic>
        <p:nvPicPr>
          <p:cNvPr id="4" name="Grafik 3"/>
          <p:cNvPicPr>
            <a:picLocks noChangeAspect="1"/>
          </p:cNvPicPr>
          <p:nvPr/>
        </p:nvPicPr>
        <p:blipFill>
          <a:blip r:embed="rId2"/>
          <a:stretch>
            <a:fillRect/>
          </a:stretch>
        </p:blipFill>
        <p:spPr>
          <a:xfrm>
            <a:off x="3655640" y="2451100"/>
            <a:ext cx="552029" cy="474096"/>
          </a:xfrm>
          <a:prstGeom prst="rect">
            <a:avLst/>
          </a:prstGeom>
        </p:spPr>
      </p:pic>
      <p:sp>
        <p:nvSpPr>
          <p:cNvPr id="6" name="Rechteck 5"/>
          <p:cNvSpPr/>
          <p:nvPr/>
        </p:nvSpPr>
        <p:spPr>
          <a:xfrm>
            <a:off x="613686" y="5574518"/>
            <a:ext cx="3874834" cy="1323439"/>
          </a:xfrm>
          <a:prstGeom prst="rect">
            <a:avLst/>
          </a:prstGeom>
        </p:spPr>
        <p:txBody>
          <a:bodyPr wrap="square">
            <a:spAutoFit/>
          </a:bodyPr>
          <a:lstStyle/>
          <a:p>
            <a:r>
              <a:rPr lang="en-US" sz="2000" b="1" spc="-16" dirty="0">
                <a:solidFill>
                  <a:srgbClr val="0066FF"/>
                </a:solidFill>
                <a:cs typeface="Arial"/>
              </a:rPr>
              <a:t>Note</a:t>
            </a:r>
          </a:p>
          <a:p>
            <a:r>
              <a:rPr lang="en-US" sz="2000" dirty="0"/>
              <a:t>The shown area must include the axes origin. This is marked with red lines in the sub frame.</a:t>
            </a:r>
            <a:endParaRPr lang="en-US" sz="2000" dirty="0">
              <a:cs typeface="Arial"/>
            </a:endParaRPr>
          </a:p>
        </p:txBody>
      </p:sp>
      <p:pic>
        <p:nvPicPr>
          <p:cNvPr id="8" name="Grafik 7"/>
          <p:cNvPicPr>
            <a:picLocks noChangeAspect="1"/>
          </p:cNvPicPr>
          <p:nvPr/>
        </p:nvPicPr>
        <p:blipFill>
          <a:blip r:embed="rId3"/>
          <a:stretch>
            <a:fillRect/>
          </a:stretch>
        </p:blipFill>
        <p:spPr>
          <a:xfrm>
            <a:off x="6617774" y="3981453"/>
            <a:ext cx="2671310" cy="2214187"/>
          </a:xfrm>
          <a:prstGeom prst="rect">
            <a:avLst/>
          </a:prstGeom>
        </p:spPr>
      </p:pic>
      <p:pic>
        <p:nvPicPr>
          <p:cNvPr id="9" name="Grafik 8"/>
          <p:cNvPicPr>
            <a:picLocks noChangeAspect="1"/>
          </p:cNvPicPr>
          <p:nvPr/>
        </p:nvPicPr>
        <p:blipFill>
          <a:blip r:embed="rId4"/>
          <a:stretch>
            <a:fillRect/>
          </a:stretch>
        </p:blipFill>
        <p:spPr>
          <a:xfrm>
            <a:off x="2753571" y="3715910"/>
            <a:ext cx="3057007" cy="2164190"/>
          </a:xfrm>
          <a:prstGeom prst="rect">
            <a:avLst/>
          </a:prstGeom>
        </p:spPr>
      </p:pic>
    </p:spTree>
    <p:extLst>
      <p:ext uri="{BB962C8B-B14F-4D97-AF65-F5344CB8AC3E}">
        <p14:creationId xmlns:p14="http://schemas.microsoft.com/office/powerpoint/2010/main" val="26011382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6" name="Rectangle 8"/>
          <p:cNvSpPr>
            <a:spLocks noGrp="1" noChangeArrowheads="1"/>
          </p:cNvSpPr>
          <p:nvPr>
            <p:ph type="title"/>
          </p:nvPr>
        </p:nvSpPr>
        <p:spPr/>
        <p:txBody>
          <a:bodyPr/>
          <a:lstStyle/>
          <a:p>
            <a:r>
              <a:rPr lang="en-US" dirty="0" smtClean="0"/>
              <a:t>The State LED</a:t>
            </a:r>
            <a:endParaRPr lang="en-US" dirty="0"/>
          </a:p>
        </p:txBody>
      </p:sp>
      <p:sp>
        <p:nvSpPr>
          <p:cNvPr id="857090" name="Rectangle 2"/>
          <p:cNvSpPr>
            <a:spLocks noChangeArrowheads="1"/>
          </p:cNvSpPr>
          <p:nvPr/>
        </p:nvSpPr>
        <p:spPr bwMode="auto">
          <a:xfrm>
            <a:off x="2679111" y="3729526"/>
            <a:ext cx="67" cy="423357"/>
          </a:xfrm>
          <a:prstGeom prst="rect">
            <a:avLst/>
          </a:prstGeom>
          <a:solidFill>
            <a:schemeClr val="tx1"/>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295" rIns="0" bIns="48295" anchor="ctr">
            <a:spAutoFit/>
          </a:bodyPr>
          <a:lstStyle/>
          <a:p>
            <a:pPr eaLnBrk="0" hangingPunct="0">
              <a:buClrTx/>
              <a:buSzTx/>
              <a:buFontTx/>
              <a:buNone/>
            </a:pPr>
            <a:endParaRPr lang="en-US" sz="2046" dirty="0"/>
          </a:p>
        </p:txBody>
      </p:sp>
      <p:pic>
        <p:nvPicPr>
          <p:cNvPr id="85709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9735" y="3898900"/>
            <a:ext cx="1189604" cy="145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092" name="Text Box 4"/>
          <p:cNvSpPr txBox="1">
            <a:spLocks noChangeArrowheads="1"/>
          </p:cNvSpPr>
          <p:nvPr/>
        </p:nvSpPr>
        <p:spPr bwMode="auto">
          <a:xfrm>
            <a:off x="559813" y="1624658"/>
            <a:ext cx="9356884" cy="118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935" tIns="51969" rIns="103935" bIns="51969">
            <a:spAutoFit/>
          </a:bodyPr>
          <a:lstStyle>
            <a:lvl1pPr algn="l" defTabSz="984250">
              <a:defRPr sz="2400">
                <a:solidFill>
                  <a:schemeClr val="tx1"/>
                </a:solidFill>
                <a:latin typeface="Arial" charset="0"/>
              </a:defRPr>
            </a:lvl1pPr>
            <a:lvl2pPr marL="492125" algn="l" defTabSz="984250">
              <a:defRPr sz="2400">
                <a:solidFill>
                  <a:schemeClr val="tx1"/>
                </a:solidFill>
                <a:latin typeface="Arial" charset="0"/>
              </a:defRPr>
            </a:lvl2pPr>
            <a:lvl3pPr marL="984250" algn="l" defTabSz="984250">
              <a:defRPr sz="2400">
                <a:solidFill>
                  <a:schemeClr val="tx1"/>
                </a:solidFill>
                <a:latin typeface="Arial" charset="0"/>
              </a:defRPr>
            </a:lvl3pPr>
            <a:lvl4pPr marL="1476375" algn="l" defTabSz="984250">
              <a:defRPr sz="2400">
                <a:solidFill>
                  <a:schemeClr val="tx1"/>
                </a:solidFill>
                <a:latin typeface="Arial" charset="0"/>
              </a:defRPr>
            </a:lvl4pPr>
            <a:lvl5pPr marL="1968500" algn="l" defTabSz="984250">
              <a:defRPr sz="2400">
                <a:solidFill>
                  <a:schemeClr val="tx1"/>
                </a:solidFill>
                <a:latin typeface="Arial" charset="0"/>
              </a:defRPr>
            </a:lvl5pPr>
            <a:lvl6pPr marL="2425700" defTabSz="984250" fontAlgn="base">
              <a:spcBef>
                <a:spcPct val="0"/>
              </a:spcBef>
              <a:spcAft>
                <a:spcPct val="0"/>
              </a:spcAft>
              <a:defRPr sz="2400">
                <a:solidFill>
                  <a:schemeClr val="tx1"/>
                </a:solidFill>
                <a:latin typeface="Arial" charset="0"/>
              </a:defRPr>
            </a:lvl6pPr>
            <a:lvl7pPr marL="2882900" defTabSz="984250" fontAlgn="base">
              <a:spcBef>
                <a:spcPct val="0"/>
              </a:spcBef>
              <a:spcAft>
                <a:spcPct val="0"/>
              </a:spcAft>
              <a:defRPr sz="2400">
                <a:solidFill>
                  <a:schemeClr val="tx1"/>
                </a:solidFill>
                <a:latin typeface="Arial" charset="0"/>
              </a:defRPr>
            </a:lvl7pPr>
            <a:lvl8pPr marL="3340100" defTabSz="984250" fontAlgn="base">
              <a:spcBef>
                <a:spcPct val="0"/>
              </a:spcBef>
              <a:spcAft>
                <a:spcPct val="0"/>
              </a:spcAft>
              <a:defRPr sz="2400">
                <a:solidFill>
                  <a:schemeClr val="tx1"/>
                </a:solidFill>
                <a:latin typeface="Arial" charset="0"/>
              </a:defRPr>
            </a:lvl8pPr>
            <a:lvl9pPr marL="3797300" defTabSz="984250" fontAlgn="base">
              <a:spcBef>
                <a:spcPct val="0"/>
              </a:spcBef>
              <a:spcAft>
                <a:spcPct val="0"/>
              </a:spcAft>
              <a:defRPr sz="2400">
                <a:solidFill>
                  <a:schemeClr val="tx1"/>
                </a:solidFill>
                <a:latin typeface="Arial" charset="0"/>
              </a:defRPr>
            </a:lvl9pPr>
          </a:lstStyle>
          <a:p>
            <a:pPr algn="just" eaLnBrk="0" hangingPunct="0">
              <a:spcBef>
                <a:spcPct val="50000"/>
              </a:spcBef>
              <a:buClrTx/>
              <a:buSzTx/>
              <a:buFontTx/>
              <a:buNone/>
            </a:pPr>
            <a:r>
              <a:rPr lang="en-US" sz="2000" dirty="0"/>
              <a:t>The material flow objects have a LED at the top of the symbol to show their state in different colors. The LED can show more than one state at a time.</a:t>
            </a:r>
          </a:p>
          <a:p>
            <a:pPr algn="just" eaLnBrk="0" hangingPunct="0">
              <a:spcBef>
                <a:spcPct val="50000"/>
              </a:spcBef>
              <a:buClrTx/>
              <a:buSzTx/>
              <a:buFontTx/>
              <a:buNone/>
            </a:pPr>
            <a:r>
              <a:rPr lang="en-US" sz="2000" dirty="0"/>
              <a:t>The colors represent the following states (the most important states):</a:t>
            </a:r>
          </a:p>
        </p:txBody>
      </p:sp>
      <p:sp>
        <p:nvSpPr>
          <p:cNvPr id="857093" name="Text Box 5"/>
          <p:cNvSpPr txBox="1">
            <a:spLocks noChangeArrowheads="1"/>
          </p:cNvSpPr>
          <p:nvPr/>
        </p:nvSpPr>
        <p:spPr bwMode="auto">
          <a:xfrm>
            <a:off x="2319230" y="3249117"/>
            <a:ext cx="7597470" cy="272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935" tIns="51969" rIns="103935" bIns="51969">
            <a:spAutoFit/>
          </a:bodyPr>
          <a:lstStyle>
            <a:lvl1pPr algn="l" defTabSz="1195388">
              <a:defRPr sz="2400">
                <a:solidFill>
                  <a:schemeClr val="tx1"/>
                </a:solidFill>
                <a:latin typeface="Arial" charset="0"/>
              </a:defRPr>
            </a:lvl1pPr>
            <a:lvl2pPr marL="492125" algn="l" defTabSz="1195388">
              <a:defRPr sz="2400">
                <a:solidFill>
                  <a:schemeClr val="tx1"/>
                </a:solidFill>
                <a:latin typeface="Arial" charset="0"/>
              </a:defRPr>
            </a:lvl2pPr>
            <a:lvl3pPr marL="984250" algn="l" defTabSz="1195388">
              <a:defRPr sz="2400">
                <a:solidFill>
                  <a:schemeClr val="tx1"/>
                </a:solidFill>
                <a:latin typeface="Arial" charset="0"/>
              </a:defRPr>
            </a:lvl3pPr>
            <a:lvl4pPr marL="1476375" algn="l" defTabSz="1195388">
              <a:defRPr sz="2400">
                <a:solidFill>
                  <a:schemeClr val="tx1"/>
                </a:solidFill>
                <a:latin typeface="Arial" charset="0"/>
              </a:defRPr>
            </a:lvl4pPr>
            <a:lvl5pPr marL="1968500" algn="l" defTabSz="1195388">
              <a:defRPr sz="2400">
                <a:solidFill>
                  <a:schemeClr val="tx1"/>
                </a:solidFill>
                <a:latin typeface="Arial" charset="0"/>
              </a:defRPr>
            </a:lvl5pPr>
            <a:lvl6pPr marL="2425700" defTabSz="1195388" fontAlgn="base">
              <a:spcBef>
                <a:spcPct val="0"/>
              </a:spcBef>
              <a:spcAft>
                <a:spcPct val="0"/>
              </a:spcAft>
              <a:defRPr sz="2400">
                <a:solidFill>
                  <a:schemeClr val="tx1"/>
                </a:solidFill>
                <a:latin typeface="Arial" charset="0"/>
              </a:defRPr>
            </a:lvl6pPr>
            <a:lvl7pPr marL="2882900" defTabSz="1195388" fontAlgn="base">
              <a:spcBef>
                <a:spcPct val="0"/>
              </a:spcBef>
              <a:spcAft>
                <a:spcPct val="0"/>
              </a:spcAft>
              <a:defRPr sz="2400">
                <a:solidFill>
                  <a:schemeClr val="tx1"/>
                </a:solidFill>
                <a:latin typeface="Arial" charset="0"/>
              </a:defRPr>
            </a:lvl7pPr>
            <a:lvl8pPr marL="3340100" defTabSz="1195388" fontAlgn="base">
              <a:spcBef>
                <a:spcPct val="0"/>
              </a:spcBef>
              <a:spcAft>
                <a:spcPct val="0"/>
              </a:spcAft>
              <a:defRPr sz="2400">
                <a:solidFill>
                  <a:schemeClr val="tx1"/>
                </a:solidFill>
                <a:latin typeface="Arial" charset="0"/>
              </a:defRPr>
            </a:lvl8pPr>
            <a:lvl9pPr marL="3797300" defTabSz="1195388" fontAlgn="base">
              <a:spcBef>
                <a:spcPct val="0"/>
              </a:spcBef>
              <a:spcAft>
                <a:spcPct val="0"/>
              </a:spcAft>
              <a:defRPr sz="2400">
                <a:solidFill>
                  <a:schemeClr val="tx1"/>
                </a:solidFill>
                <a:latin typeface="Arial" charset="0"/>
              </a:defRPr>
            </a:lvl9pPr>
          </a:lstStyle>
          <a:p>
            <a:pPr defTabSz="1481899" eaLnBrk="0" hangingPunct="0">
              <a:spcBef>
                <a:spcPct val="50000"/>
              </a:spcBef>
            </a:pPr>
            <a:r>
              <a:rPr lang="en-US" sz="2000" b="1" dirty="0">
                <a:solidFill>
                  <a:srgbClr val="FF0000"/>
                </a:solidFill>
              </a:rPr>
              <a:t>red</a:t>
            </a:r>
            <a:r>
              <a:rPr lang="en-US" sz="2000" dirty="0"/>
              <a:t>: 	object is </a:t>
            </a:r>
            <a:r>
              <a:rPr lang="en-US" sz="2000" b="1" dirty="0">
                <a:solidFill>
                  <a:srgbClr val="FF0000"/>
                </a:solidFill>
              </a:rPr>
              <a:t>failed</a:t>
            </a:r>
            <a:endParaRPr lang="en-US" sz="2000" dirty="0"/>
          </a:p>
          <a:p>
            <a:pPr defTabSz="1481899" eaLnBrk="0" hangingPunct="0">
              <a:spcBef>
                <a:spcPct val="50000"/>
              </a:spcBef>
            </a:pPr>
            <a:r>
              <a:rPr lang="en-US" sz="2000" b="1" dirty="0">
                <a:solidFill>
                  <a:srgbClr val="3333CC"/>
                </a:solidFill>
              </a:rPr>
              <a:t>blue</a:t>
            </a:r>
            <a:r>
              <a:rPr lang="en-US" sz="2000" dirty="0"/>
              <a:t>: 	object is </a:t>
            </a:r>
            <a:r>
              <a:rPr lang="en-US" sz="2000" b="1" dirty="0">
                <a:solidFill>
                  <a:srgbClr val="3333CC"/>
                </a:solidFill>
              </a:rPr>
              <a:t>paused</a:t>
            </a:r>
            <a:endParaRPr lang="en-US" sz="2000" dirty="0"/>
          </a:p>
          <a:p>
            <a:pPr defTabSz="1481899" eaLnBrk="0" hangingPunct="0">
              <a:spcBef>
                <a:spcPct val="50000"/>
              </a:spcBef>
            </a:pPr>
            <a:r>
              <a:rPr lang="en-US" sz="2000" b="1" dirty="0">
                <a:solidFill>
                  <a:srgbClr val="339933"/>
                </a:solidFill>
              </a:rPr>
              <a:t>green</a:t>
            </a:r>
            <a:r>
              <a:rPr lang="en-US" sz="2000" dirty="0"/>
              <a:t>: 	object is </a:t>
            </a:r>
            <a:r>
              <a:rPr lang="en-US" sz="2000" b="1" dirty="0">
                <a:solidFill>
                  <a:srgbClr val="339933"/>
                </a:solidFill>
              </a:rPr>
              <a:t>working</a:t>
            </a:r>
            <a:endParaRPr lang="en-US" sz="2000" dirty="0"/>
          </a:p>
          <a:p>
            <a:pPr defTabSz="1481899" eaLnBrk="0" hangingPunct="0">
              <a:spcBef>
                <a:spcPct val="50000"/>
              </a:spcBef>
            </a:pPr>
            <a:r>
              <a:rPr lang="en-US" sz="2000" b="1" dirty="0">
                <a:solidFill>
                  <a:srgbClr val="FFFF00"/>
                </a:solidFill>
              </a:rPr>
              <a:t>yellow</a:t>
            </a:r>
            <a:r>
              <a:rPr lang="en-US" sz="2000" dirty="0"/>
              <a:t>: 	object is </a:t>
            </a:r>
            <a:r>
              <a:rPr lang="en-US" sz="2000" b="1" dirty="0">
                <a:solidFill>
                  <a:srgbClr val="FFFF00"/>
                </a:solidFill>
              </a:rPr>
              <a:t>blocked</a:t>
            </a:r>
            <a:endParaRPr lang="en-US" sz="2000" dirty="0"/>
          </a:p>
          <a:p>
            <a:pPr defTabSz="1481899" eaLnBrk="0" hangingPunct="0">
              <a:spcBef>
                <a:spcPct val="50000"/>
              </a:spcBef>
            </a:pPr>
            <a:r>
              <a:rPr lang="en-US" sz="2000" b="1" dirty="0">
                <a:solidFill>
                  <a:srgbClr val="996633"/>
                </a:solidFill>
              </a:rPr>
              <a:t>brown</a:t>
            </a:r>
            <a:r>
              <a:rPr lang="en-US" sz="2000" dirty="0"/>
              <a:t>: 	object is in </a:t>
            </a:r>
            <a:r>
              <a:rPr lang="en-US" sz="2000" b="1" dirty="0" err="1">
                <a:solidFill>
                  <a:srgbClr val="996633"/>
                </a:solidFill>
              </a:rPr>
              <a:t>setUp</a:t>
            </a:r>
            <a:endParaRPr lang="en-US" sz="2000" dirty="0"/>
          </a:p>
          <a:p>
            <a:pPr defTabSz="1481899" eaLnBrk="0" hangingPunct="0">
              <a:spcBef>
                <a:spcPct val="50000"/>
              </a:spcBef>
            </a:pPr>
            <a:r>
              <a:rPr lang="en-US" sz="2000" b="1" dirty="0">
                <a:solidFill>
                  <a:srgbClr val="00B0F0"/>
                </a:solidFill>
              </a:rPr>
              <a:t>Light blue</a:t>
            </a:r>
            <a:r>
              <a:rPr lang="en-US" sz="2000" dirty="0"/>
              <a:t>: 	object is in </a:t>
            </a:r>
            <a:r>
              <a:rPr lang="en-US" sz="2000" b="1" dirty="0">
                <a:solidFill>
                  <a:srgbClr val="00B0F0"/>
                </a:solidFill>
              </a:rPr>
              <a:t>Recovery time </a:t>
            </a:r>
            <a:r>
              <a:rPr lang="en-US" sz="2000" dirty="0"/>
              <a:t>(no entry)</a:t>
            </a:r>
          </a:p>
        </p:txBody>
      </p:sp>
      <p:sp>
        <p:nvSpPr>
          <p:cNvPr id="857094" name="Text Box 6"/>
          <p:cNvSpPr txBox="1">
            <a:spLocks noChangeArrowheads="1"/>
          </p:cNvSpPr>
          <p:nvPr/>
        </p:nvSpPr>
        <p:spPr bwMode="auto">
          <a:xfrm>
            <a:off x="559817" y="6254369"/>
            <a:ext cx="8158950" cy="41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935" tIns="51969" rIns="103935" bIns="51969">
            <a:spAutoFit/>
          </a:bodyPr>
          <a:lstStyle>
            <a:lvl1pPr algn="l" defTabSz="984250">
              <a:defRPr sz="2400">
                <a:solidFill>
                  <a:schemeClr val="tx1"/>
                </a:solidFill>
                <a:latin typeface="Arial" charset="0"/>
              </a:defRPr>
            </a:lvl1pPr>
            <a:lvl2pPr marL="492125" algn="l" defTabSz="984250">
              <a:defRPr sz="2400">
                <a:solidFill>
                  <a:schemeClr val="tx1"/>
                </a:solidFill>
                <a:latin typeface="Arial" charset="0"/>
              </a:defRPr>
            </a:lvl2pPr>
            <a:lvl3pPr marL="984250" algn="l" defTabSz="984250">
              <a:defRPr sz="2400">
                <a:solidFill>
                  <a:schemeClr val="tx1"/>
                </a:solidFill>
                <a:latin typeface="Arial" charset="0"/>
              </a:defRPr>
            </a:lvl3pPr>
            <a:lvl4pPr marL="1476375" algn="l" defTabSz="984250">
              <a:defRPr sz="2400">
                <a:solidFill>
                  <a:schemeClr val="tx1"/>
                </a:solidFill>
                <a:latin typeface="Arial" charset="0"/>
              </a:defRPr>
            </a:lvl4pPr>
            <a:lvl5pPr marL="1968500" algn="l" defTabSz="984250">
              <a:defRPr sz="2400">
                <a:solidFill>
                  <a:schemeClr val="tx1"/>
                </a:solidFill>
                <a:latin typeface="Arial" charset="0"/>
              </a:defRPr>
            </a:lvl5pPr>
            <a:lvl6pPr marL="2425700" defTabSz="984250" fontAlgn="base">
              <a:spcBef>
                <a:spcPct val="0"/>
              </a:spcBef>
              <a:spcAft>
                <a:spcPct val="0"/>
              </a:spcAft>
              <a:defRPr sz="2400">
                <a:solidFill>
                  <a:schemeClr val="tx1"/>
                </a:solidFill>
                <a:latin typeface="Arial" charset="0"/>
              </a:defRPr>
            </a:lvl6pPr>
            <a:lvl7pPr marL="2882900" defTabSz="984250" fontAlgn="base">
              <a:spcBef>
                <a:spcPct val="0"/>
              </a:spcBef>
              <a:spcAft>
                <a:spcPct val="0"/>
              </a:spcAft>
              <a:defRPr sz="2400">
                <a:solidFill>
                  <a:schemeClr val="tx1"/>
                </a:solidFill>
                <a:latin typeface="Arial" charset="0"/>
              </a:defRPr>
            </a:lvl7pPr>
            <a:lvl8pPr marL="3340100" defTabSz="984250" fontAlgn="base">
              <a:spcBef>
                <a:spcPct val="0"/>
              </a:spcBef>
              <a:spcAft>
                <a:spcPct val="0"/>
              </a:spcAft>
              <a:defRPr sz="2400">
                <a:solidFill>
                  <a:schemeClr val="tx1"/>
                </a:solidFill>
                <a:latin typeface="Arial" charset="0"/>
              </a:defRPr>
            </a:lvl8pPr>
            <a:lvl9pPr marL="3797300" defTabSz="984250" fontAlgn="base">
              <a:spcBef>
                <a:spcPct val="0"/>
              </a:spcBef>
              <a:spcAft>
                <a:spcPct val="0"/>
              </a:spcAft>
              <a:defRPr sz="2400">
                <a:solidFill>
                  <a:schemeClr val="tx1"/>
                </a:solidFill>
                <a:latin typeface="Arial" charset="0"/>
              </a:defRPr>
            </a:lvl9pPr>
          </a:lstStyle>
          <a:p>
            <a:pPr eaLnBrk="0" hangingPunct="0">
              <a:spcBef>
                <a:spcPct val="50000"/>
              </a:spcBef>
              <a:buClrTx/>
              <a:buSzTx/>
              <a:buFontTx/>
              <a:buNone/>
            </a:pPr>
            <a:r>
              <a:rPr lang="en-US" sz="2000" dirty="0"/>
              <a:t>The standard state, operational, shows no LED.</a:t>
            </a:r>
          </a:p>
        </p:txBody>
      </p:sp>
    </p:spTree>
    <p:extLst>
      <p:ext uri="{BB962C8B-B14F-4D97-AF65-F5344CB8AC3E}">
        <p14:creationId xmlns:p14="http://schemas.microsoft.com/office/powerpoint/2010/main" val="1920290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099"/>
            <a:ext cx="8305401" cy="2006246"/>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7</a:t>
            </a:r>
            <a:endParaRPr lang="en-US" sz="4088" dirty="0">
              <a:latin typeface="Arial"/>
              <a:cs typeface="Arial"/>
            </a:endParaRPr>
          </a:p>
          <a:p>
            <a:pPr algn="ctr">
              <a:spcBef>
                <a:spcPts val="248"/>
              </a:spcBef>
            </a:pPr>
            <a:r>
              <a:rPr lang="en-US" sz="4088" b="1" dirty="0">
                <a:latin typeface="Arial"/>
                <a:cs typeface="Arial"/>
              </a:rPr>
              <a:t>Creating the GUC Model</a:t>
            </a:r>
          </a:p>
          <a:p>
            <a:pPr algn="ctr">
              <a:spcBef>
                <a:spcPts val="248"/>
              </a:spcBef>
            </a:pPr>
            <a:r>
              <a:rPr lang="en-US" sz="4088" b="1" dirty="0">
                <a:latin typeface="Arial"/>
                <a:cs typeface="Arial"/>
              </a:rPr>
              <a:t>Part 1</a:t>
            </a:r>
            <a:endParaRPr lang="en-US" sz="4088" dirty="0">
              <a:latin typeface="Arial"/>
              <a:cs typeface="Arial"/>
            </a:endParaRPr>
          </a:p>
        </p:txBody>
      </p:sp>
    </p:spTree>
    <p:extLst>
      <p:ext uri="{BB962C8B-B14F-4D97-AF65-F5344CB8AC3E}">
        <p14:creationId xmlns:p14="http://schemas.microsoft.com/office/powerpoint/2010/main" val="2635563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805201"/>
            <a:ext cx="9393028" cy="3073662"/>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spcBef>
                <a:spcPts val="812"/>
              </a:spcBef>
            </a:pPr>
            <a:r>
              <a:rPr lang="en-US" sz="2000" spc="-10" dirty="0">
                <a:latin typeface="Arial"/>
                <a:cs typeface="Arial"/>
              </a:rPr>
              <a:t>In this lesson you build up the first part of the reference model.</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536901" marR="6572" indent="-523758">
              <a:lnSpc>
                <a:spcPts val="2266"/>
              </a:lnSpc>
              <a:spcBef>
                <a:spcPts val="864"/>
              </a:spcBef>
              <a:buFont typeface="Arial"/>
              <a:buChar char="•"/>
              <a:tabLst>
                <a:tab pos="536901" algn="l"/>
              </a:tabLst>
            </a:pPr>
            <a:r>
              <a:rPr lang="en-US" sz="2000" spc="-16" dirty="0">
                <a:latin typeface="Arial"/>
                <a:cs typeface="Arial"/>
              </a:rPr>
              <a:t>Build up and change basic models</a:t>
            </a:r>
            <a:r>
              <a:rPr lang="en-US" sz="2000" spc="-10" dirty="0">
                <a:latin typeface="Arial"/>
                <a:cs typeface="Arial"/>
              </a:rPr>
              <a:t>.</a:t>
            </a:r>
            <a:endParaRPr lang="en-US" sz="2000" dirty="0">
              <a:latin typeface="Arial"/>
              <a:cs typeface="Arial"/>
            </a:endParaRPr>
          </a:p>
          <a:p>
            <a:pPr>
              <a:lnSpc>
                <a:spcPts val="2173"/>
              </a:lnSpc>
              <a:spcBef>
                <a:spcPts val="46"/>
              </a:spcBef>
            </a:pPr>
            <a:endParaRPr lang="en-US" sz="2000" dirty="0"/>
          </a:p>
          <a:p>
            <a:pPr marL="13143"/>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3" name="object 3"/>
          <p:cNvSpPr txBox="1"/>
          <p:nvPr/>
        </p:nvSpPr>
        <p:spPr>
          <a:xfrm>
            <a:off x="540368" y="5187977"/>
            <a:ext cx="118292" cy="307777"/>
          </a:xfrm>
          <a:prstGeom prst="rect">
            <a:avLst/>
          </a:prstGeom>
        </p:spPr>
        <p:txBody>
          <a:bodyPr vert="horz" wrap="square" lIns="0" tIns="0" rIns="0" bIns="0" rtlCol="0">
            <a:spAutoFit/>
          </a:bodyPr>
          <a:lstStyle/>
          <a:p>
            <a:pPr marL="13143"/>
            <a:r>
              <a:rPr lang="en-US" sz="2000" spc="-10" dirty="0">
                <a:latin typeface="Arial"/>
                <a:cs typeface="Arial"/>
              </a:rPr>
              <a:t>•</a:t>
            </a:r>
            <a:endParaRPr lang="en-US" sz="2000" dirty="0">
              <a:latin typeface="Arial"/>
              <a:cs typeface="Arial"/>
            </a:endParaRPr>
          </a:p>
        </p:txBody>
      </p:sp>
      <p:sp>
        <p:nvSpPr>
          <p:cNvPr id="4" name="object 4"/>
          <p:cNvSpPr txBox="1"/>
          <p:nvPr/>
        </p:nvSpPr>
        <p:spPr>
          <a:xfrm>
            <a:off x="1064150" y="5220575"/>
            <a:ext cx="8982950" cy="305254"/>
          </a:xfrm>
          <a:prstGeom prst="rect">
            <a:avLst/>
          </a:prstGeom>
        </p:spPr>
        <p:txBody>
          <a:bodyPr vert="horz" wrap="square" lIns="0" tIns="0" rIns="0" bIns="0" rtlCol="0">
            <a:spAutoFit/>
          </a:bodyPr>
          <a:lstStyle/>
          <a:p>
            <a:pPr marL="13143" marR="6572" indent="69659">
              <a:lnSpc>
                <a:spcPts val="2266"/>
              </a:lnSpc>
            </a:pPr>
            <a:r>
              <a:rPr lang="en-US" sz="2000" i="1" spc="-10" dirty="0">
                <a:cs typeface="Arial"/>
              </a:rPr>
              <a:t>Step-by-Step Help &gt; Modeling in Tecnomatix Plant Simulation 2D</a:t>
            </a:r>
            <a:endParaRPr lang="en-US" sz="2000" dirty="0">
              <a:latin typeface="Arial"/>
              <a:cs typeface="Arial"/>
            </a:endParaRPr>
          </a:p>
        </p:txBody>
      </p:sp>
      <p:sp>
        <p:nvSpPr>
          <p:cNvPr id="6" name="Titel 5"/>
          <p:cNvSpPr>
            <a:spLocks noGrp="1"/>
          </p:cNvSpPr>
          <p:nvPr>
            <p:ph type="title"/>
          </p:nvPr>
        </p:nvSpPr>
        <p:spPr/>
        <p:txBody>
          <a:bodyPr/>
          <a:lstStyle/>
          <a:p>
            <a:r>
              <a:rPr lang="en-US" dirty="0"/>
              <a:t>Creating the GUC Model</a:t>
            </a:r>
            <a:br>
              <a:rPr lang="en-US" dirty="0"/>
            </a:br>
            <a:r>
              <a:rPr lang="en-US" dirty="0"/>
              <a:t>Part 1</a:t>
            </a:r>
          </a:p>
        </p:txBody>
      </p:sp>
    </p:spTree>
    <p:extLst>
      <p:ext uri="{BB962C8B-B14F-4D97-AF65-F5344CB8AC3E}">
        <p14:creationId xmlns:p14="http://schemas.microsoft.com/office/powerpoint/2010/main" val="3080135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457" y="1690786"/>
            <a:ext cx="8254141" cy="3204467"/>
          </a:xfrm>
          <a:prstGeom prst="rect">
            <a:avLst/>
          </a:prstGeom>
        </p:spPr>
        <p:txBody>
          <a:bodyPr vert="horz" wrap="square" lIns="0" tIns="0" rIns="0" bIns="0" rtlCol="0">
            <a:spAutoFit/>
          </a:bodyPr>
          <a:lstStyle/>
          <a:p>
            <a:pPr>
              <a:lnSpc>
                <a:spcPts val="1397"/>
              </a:lnSpc>
              <a:spcBef>
                <a:spcPts val="29"/>
              </a:spcBef>
            </a:pPr>
            <a:endParaRPr sz="1397" dirty="0"/>
          </a:p>
          <a:p>
            <a:pPr marL="13143"/>
            <a:r>
              <a:rPr sz="2070" b="1" spc="-16" dirty="0">
                <a:solidFill>
                  <a:srgbClr val="0066FF"/>
                </a:solidFill>
                <a:latin typeface="Arial"/>
                <a:cs typeface="Arial"/>
              </a:rPr>
              <a:t>Purpose</a:t>
            </a:r>
            <a:endParaRPr sz="2070" dirty="0">
              <a:latin typeface="Arial"/>
              <a:cs typeface="Arial"/>
            </a:endParaRPr>
          </a:p>
          <a:p>
            <a:pPr marL="13143">
              <a:spcBef>
                <a:spcPts val="812"/>
              </a:spcBef>
            </a:pPr>
            <a:r>
              <a:rPr sz="2070" spc="-10" dirty="0">
                <a:latin typeface="Arial"/>
                <a:cs typeface="Arial"/>
              </a:rPr>
              <a:t>This</a:t>
            </a:r>
            <a:r>
              <a:rPr sz="2070" spc="10" dirty="0">
                <a:latin typeface="Arial"/>
                <a:cs typeface="Arial"/>
              </a:rPr>
              <a:t> </a:t>
            </a:r>
            <a:r>
              <a:rPr sz="2070" spc="-10" dirty="0">
                <a:latin typeface="Arial"/>
                <a:cs typeface="Arial"/>
              </a:rPr>
              <a:t>lesson</a:t>
            </a:r>
            <a:r>
              <a:rPr sz="2070" spc="10" dirty="0">
                <a:latin typeface="Arial"/>
                <a:cs typeface="Arial"/>
              </a:rPr>
              <a:t> </a:t>
            </a:r>
            <a:r>
              <a:rPr sz="2070" spc="-10" dirty="0">
                <a:latin typeface="Arial"/>
                <a:cs typeface="Arial"/>
              </a:rPr>
              <a:t>introduces</a:t>
            </a:r>
            <a:r>
              <a:rPr sz="2070" spc="10" dirty="0">
                <a:latin typeface="Arial"/>
                <a:cs typeface="Arial"/>
              </a:rPr>
              <a:t> </a:t>
            </a:r>
            <a:r>
              <a:rPr sz="2070" spc="-10" dirty="0">
                <a:latin typeface="Arial"/>
                <a:cs typeface="Arial"/>
              </a:rPr>
              <a:t>the</a:t>
            </a:r>
            <a:r>
              <a:rPr sz="2070" spc="10" dirty="0">
                <a:latin typeface="Arial"/>
                <a:cs typeface="Arial"/>
              </a:rPr>
              <a:t> </a:t>
            </a:r>
            <a:r>
              <a:rPr sz="2070" spc="-10" dirty="0">
                <a:latin typeface="Arial"/>
                <a:cs typeface="Arial"/>
              </a:rPr>
              <a:t>basic</a:t>
            </a:r>
            <a:r>
              <a:rPr sz="2070" spc="10" dirty="0">
                <a:latin typeface="Arial"/>
                <a:cs typeface="Arial"/>
              </a:rPr>
              <a:t> </a:t>
            </a:r>
            <a:r>
              <a:rPr sz="2070" spc="-10" dirty="0">
                <a:latin typeface="Arial"/>
                <a:cs typeface="Arial"/>
              </a:rPr>
              <a:t>concepts</a:t>
            </a:r>
            <a:r>
              <a:rPr sz="2070" spc="10" dirty="0">
                <a:latin typeface="Arial"/>
                <a:cs typeface="Arial"/>
              </a:rPr>
              <a:t> </a:t>
            </a:r>
            <a:r>
              <a:rPr sz="2070" spc="-16" dirty="0">
                <a:latin typeface="Arial"/>
                <a:cs typeface="Arial"/>
              </a:rPr>
              <a:t>and</a:t>
            </a:r>
            <a:r>
              <a:rPr sz="2070" spc="10" dirty="0">
                <a:latin typeface="Arial"/>
                <a:cs typeface="Arial"/>
              </a:rPr>
              <a:t> </a:t>
            </a:r>
            <a:r>
              <a:rPr sz="2070" spc="-10" dirty="0">
                <a:latin typeface="Arial"/>
                <a:cs typeface="Arial"/>
              </a:rPr>
              <a:t>student</a:t>
            </a:r>
            <a:r>
              <a:rPr sz="2070" spc="10" dirty="0">
                <a:latin typeface="Arial"/>
                <a:cs typeface="Arial"/>
              </a:rPr>
              <a:t> </a:t>
            </a:r>
            <a:r>
              <a:rPr sz="2070" spc="-10" dirty="0">
                <a:latin typeface="Arial"/>
                <a:cs typeface="Arial"/>
              </a:rPr>
              <a:t>guide</a:t>
            </a:r>
            <a:r>
              <a:rPr sz="2070" spc="10" dirty="0">
                <a:latin typeface="Arial"/>
                <a:cs typeface="Arial"/>
              </a:rPr>
              <a:t> </a:t>
            </a:r>
            <a:r>
              <a:rPr sz="2070" spc="-10" dirty="0">
                <a:latin typeface="Arial"/>
                <a:cs typeface="Arial"/>
              </a:rPr>
              <a:t>structure.</a:t>
            </a:r>
            <a:endParaRPr sz="2070" dirty="0">
              <a:latin typeface="Arial"/>
              <a:cs typeface="Arial"/>
            </a:endParaRPr>
          </a:p>
          <a:p>
            <a:pPr marL="13143">
              <a:spcBef>
                <a:spcPts val="1640"/>
              </a:spcBef>
            </a:pPr>
            <a:r>
              <a:rPr sz="2070" b="1" spc="-16" dirty="0">
                <a:solidFill>
                  <a:srgbClr val="0066FF"/>
                </a:solidFill>
                <a:latin typeface="Arial"/>
                <a:cs typeface="Arial"/>
              </a:rPr>
              <a:t>Objectives</a:t>
            </a:r>
            <a:endParaRPr sz="2070" dirty="0">
              <a:latin typeface="Arial"/>
              <a:cs typeface="Arial"/>
            </a:endParaRPr>
          </a:p>
          <a:p>
            <a:pPr marL="13143">
              <a:spcBef>
                <a:spcPts val="812"/>
              </a:spcBef>
            </a:pPr>
            <a:r>
              <a:rPr sz="2070" spc="-10" dirty="0">
                <a:latin typeface="Arial"/>
                <a:cs typeface="Arial"/>
              </a:rPr>
              <a:t>After</a:t>
            </a:r>
            <a:r>
              <a:rPr sz="2070" spc="36" dirty="0">
                <a:latin typeface="Arial"/>
                <a:cs typeface="Arial"/>
              </a:rPr>
              <a:t> </a:t>
            </a:r>
            <a:r>
              <a:rPr sz="2070" spc="-16" dirty="0">
                <a:latin typeface="Arial"/>
                <a:cs typeface="Arial"/>
              </a:rPr>
              <a:t>you</a:t>
            </a:r>
            <a:r>
              <a:rPr sz="2070" spc="36" dirty="0">
                <a:latin typeface="Arial"/>
                <a:cs typeface="Arial"/>
              </a:rPr>
              <a:t> </a:t>
            </a:r>
            <a:r>
              <a:rPr sz="2070" spc="-16" dirty="0">
                <a:latin typeface="Arial"/>
                <a:cs typeface="Arial"/>
              </a:rPr>
              <a:t>complete</a:t>
            </a:r>
            <a:r>
              <a:rPr sz="2070" spc="36" dirty="0">
                <a:latin typeface="Arial"/>
                <a:cs typeface="Arial"/>
              </a:rPr>
              <a:t> </a:t>
            </a:r>
            <a:r>
              <a:rPr sz="2070" spc="-10" dirty="0">
                <a:latin typeface="Arial"/>
                <a:cs typeface="Arial"/>
              </a:rPr>
              <a:t>this</a:t>
            </a:r>
            <a:r>
              <a:rPr sz="2070" spc="36" dirty="0">
                <a:latin typeface="Arial"/>
                <a:cs typeface="Arial"/>
              </a:rPr>
              <a:t> </a:t>
            </a:r>
            <a:r>
              <a:rPr sz="2070" spc="-10" dirty="0">
                <a:latin typeface="Arial"/>
                <a:cs typeface="Arial"/>
              </a:rPr>
              <a:t>lesson,</a:t>
            </a:r>
            <a:r>
              <a:rPr sz="2070" spc="52" dirty="0">
                <a:latin typeface="Arial"/>
                <a:cs typeface="Arial"/>
              </a:rPr>
              <a:t> </a:t>
            </a:r>
            <a:r>
              <a:rPr sz="2070" spc="-16" dirty="0">
                <a:latin typeface="Arial"/>
                <a:cs typeface="Arial"/>
              </a:rPr>
              <a:t>you</a:t>
            </a:r>
            <a:r>
              <a:rPr sz="2070" spc="36" dirty="0">
                <a:latin typeface="Arial"/>
                <a:cs typeface="Arial"/>
              </a:rPr>
              <a:t> </a:t>
            </a:r>
            <a:r>
              <a:rPr sz="2070" spc="-10" dirty="0">
                <a:latin typeface="Arial"/>
                <a:cs typeface="Arial"/>
              </a:rPr>
              <a:t>should</a:t>
            </a:r>
            <a:r>
              <a:rPr sz="2070" spc="36" dirty="0">
                <a:latin typeface="Arial"/>
                <a:cs typeface="Arial"/>
              </a:rPr>
              <a:t> </a:t>
            </a:r>
            <a:r>
              <a:rPr sz="2070" spc="-16" dirty="0">
                <a:latin typeface="Arial"/>
                <a:cs typeface="Arial"/>
              </a:rPr>
              <a:t>be</a:t>
            </a:r>
            <a:r>
              <a:rPr sz="2070" spc="36" dirty="0">
                <a:latin typeface="Arial"/>
                <a:cs typeface="Arial"/>
              </a:rPr>
              <a:t> </a:t>
            </a:r>
            <a:r>
              <a:rPr sz="2070" spc="-10" dirty="0">
                <a:latin typeface="Arial"/>
                <a:cs typeface="Arial"/>
              </a:rPr>
              <a:t>able</a:t>
            </a:r>
            <a:r>
              <a:rPr sz="2070" spc="36" dirty="0">
                <a:latin typeface="Arial"/>
                <a:cs typeface="Arial"/>
              </a:rPr>
              <a:t> </a:t>
            </a:r>
            <a:r>
              <a:rPr sz="2070" spc="-10" dirty="0">
                <a:latin typeface="Arial"/>
                <a:cs typeface="Arial"/>
              </a:rPr>
              <a:t>to:</a:t>
            </a:r>
            <a:endParaRPr sz="2070" dirty="0">
              <a:latin typeface="Arial"/>
              <a:cs typeface="Arial"/>
            </a:endParaRPr>
          </a:p>
          <a:p>
            <a:pPr marL="536901" indent="-523758">
              <a:spcBef>
                <a:spcPts val="605"/>
              </a:spcBef>
              <a:buFont typeface="Arial"/>
              <a:buChar char="•"/>
              <a:tabLst>
                <a:tab pos="536901" algn="l"/>
              </a:tabLst>
            </a:pPr>
            <a:r>
              <a:rPr sz="2070" spc="-16" dirty="0">
                <a:latin typeface="Arial"/>
                <a:cs typeface="Arial"/>
              </a:rPr>
              <a:t>Understand</a:t>
            </a:r>
            <a:r>
              <a:rPr sz="2070" spc="72" dirty="0">
                <a:latin typeface="Arial"/>
                <a:cs typeface="Arial"/>
              </a:rPr>
              <a:t> </a:t>
            </a:r>
            <a:r>
              <a:rPr sz="2070" spc="-10" dirty="0">
                <a:latin typeface="Arial"/>
                <a:cs typeface="Arial"/>
              </a:rPr>
              <a:t>the</a:t>
            </a:r>
            <a:r>
              <a:rPr sz="2070" spc="72" dirty="0">
                <a:latin typeface="Arial"/>
                <a:cs typeface="Arial"/>
              </a:rPr>
              <a:t> </a:t>
            </a:r>
            <a:r>
              <a:rPr lang="en-US" sz="2070" spc="-10" dirty="0">
                <a:latin typeface="Arial"/>
                <a:cs typeface="Arial"/>
              </a:rPr>
              <a:t>intent and goal of this Course</a:t>
            </a:r>
            <a:endParaRPr sz="2173" dirty="0"/>
          </a:p>
          <a:p>
            <a:pPr marL="13143">
              <a:spcBef>
                <a:spcPts val="1640"/>
              </a:spcBef>
              <a:tabLst>
                <a:tab pos="536901" algn="l"/>
              </a:tabLst>
            </a:pPr>
            <a:r>
              <a:rPr lang="en-US" sz="2070" b="1" spc="-16" dirty="0">
                <a:solidFill>
                  <a:srgbClr val="0066FF"/>
                </a:solidFill>
                <a:latin typeface="Arial"/>
                <a:cs typeface="Arial"/>
              </a:rPr>
              <a:t>Conduct</a:t>
            </a:r>
          </a:p>
          <a:p>
            <a:pPr marL="13143">
              <a:spcBef>
                <a:spcPts val="812"/>
              </a:spcBef>
              <a:tabLst>
                <a:tab pos="536901" algn="l"/>
              </a:tabLst>
            </a:pPr>
            <a:r>
              <a:rPr lang="en-US" sz="2070" spc="-10" dirty="0">
                <a:latin typeface="Arial"/>
                <a:cs typeface="Arial"/>
              </a:rPr>
              <a:t>Your are encouraged to ask questions and  share thoughts</a:t>
            </a:r>
            <a:endParaRPr sz="2070" spc="-10" dirty="0">
              <a:latin typeface="Arial"/>
              <a:cs typeface="Arial"/>
            </a:endParaRPr>
          </a:p>
        </p:txBody>
      </p:sp>
      <p:sp>
        <p:nvSpPr>
          <p:cNvPr id="3" name="Titel 2"/>
          <p:cNvSpPr>
            <a:spLocks noGrp="1"/>
          </p:cNvSpPr>
          <p:nvPr>
            <p:ph type="title"/>
          </p:nvPr>
        </p:nvSpPr>
        <p:spPr/>
        <p:txBody>
          <a:bodyPr/>
          <a:lstStyle/>
          <a:p>
            <a:r>
              <a:rPr lang="de-DE" sz="2484" spc="-129" dirty="0">
                <a:latin typeface="Arial"/>
                <a:cs typeface="Arial"/>
              </a:rPr>
              <a:t>Course </a:t>
            </a:r>
            <a:r>
              <a:rPr lang="de-DE" sz="2484" spc="-10" dirty="0">
                <a:latin typeface="Arial"/>
                <a:cs typeface="Arial"/>
              </a:rPr>
              <a:t>Introduction</a:t>
            </a:r>
            <a:endParaRPr lang="de-DE"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idx="1"/>
          </p:nvPr>
        </p:nvSpPr>
        <p:spPr/>
        <p:txBody>
          <a:bodyPr/>
          <a:lstStyle/>
          <a:p>
            <a:pPr marL="295723" indent="-295723">
              <a:buFont typeface="Arial" panose="020B0604020202020204" pitchFamily="34" charset="0"/>
              <a:buChar char="•"/>
            </a:pPr>
            <a:r>
              <a:rPr lang="en-US" sz="2000" dirty="0" smtClean="0"/>
              <a:t>Due to the 80 simulation Object limitation, you will want to start a new model with the Out of the Box (OOTB) </a:t>
            </a:r>
            <a:r>
              <a:rPr lang="en-US" sz="2000" dirty="0" err="1" smtClean="0"/>
              <a:t>ClassLibrary</a:t>
            </a:r>
            <a:r>
              <a:rPr lang="en-US" sz="2000" dirty="0" smtClean="0"/>
              <a:t>, and no Objects in the frame.</a:t>
            </a:r>
          </a:p>
          <a:p>
            <a:pPr marL="295723" indent="-295723">
              <a:buFont typeface="Arial" panose="020B0604020202020204" pitchFamily="34" charset="0"/>
              <a:buChar char="•"/>
            </a:pPr>
            <a:r>
              <a:rPr lang="en-US" sz="2000" dirty="0" smtClean="0"/>
              <a:t>Close and Save or discard your models created to this point.</a:t>
            </a:r>
          </a:p>
          <a:p>
            <a:pPr marL="295723" indent="-295723">
              <a:buFont typeface="Arial" panose="020B0604020202020204" pitchFamily="34" charset="0"/>
              <a:buChar char="•"/>
            </a:pPr>
            <a:r>
              <a:rPr lang="en-US" sz="2000" dirty="0" smtClean="0"/>
              <a:t>Create New Model, select 2D only at the prompt</a:t>
            </a:r>
          </a:p>
          <a:p>
            <a:pPr marL="295723" indent="-295723">
              <a:buFont typeface="Arial" panose="020B0604020202020204" pitchFamily="34" charset="0"/>
              <a:buChar char="•"/>
            </a:pPr>
            <a:r>
              <a:rPr lang="en-US" sz="2000" dirty="0" smtClean="0"/>
              <a:t>Rename the </a:t>
            </a:r>
            <a:r>
              <a:rPr lang="en-US" sz="2000" b="1" dirty="0" smtClean="0"/>
              <a:t>Frame</a:t>
            </a:r>
            <a:r>
              <a:rPr lang="en-US" sz="2000" dirty="0" smtClean="0"/>
              <a:t> </a:t>
            </a:r>
            <a:r>
              <a:rPr lang="en-US" sz="2000" dirty="0" err="1" smtClean="0"/>
              <a:t>frame</a:t>
            </a:r>
            <a:r>
              <a:rPr lang="en-US" sz="2000" dirty="0" smtClean="0"/>
              <a:t> under the Models folder in the </a:t>
            </a:r>
            <a:r>
              <a:rPr lang="en-US" sz="2000" dirty="0" err="1" smtClean="0"/>
              <a:t>ClassLibrary</a:t>
            </a:r>
            <a:r>
              <a:rPr lang="en-US" sz="2000" dirty="0" smtClean="0"/>
              <a:t> window </a:t>
            </a:r>
            <a:r>
              <a:rPr lang="en-US" sz="2000" b="1" dirty="0" smtClean="0"/>
              <a:t>Training</a:t>
            </a:r>
          </a:p>
          <a:p>
            <a:pPr marL="295723" indent="-295723">
              <a:buFont typeface="Arial" panose="020B0604020202020204" pitchFamily="34" charset="0"/>
              <a:buChar char="•"/>
            </a:pPr>
            <a:r>
              <a:rPr lang="en-US" sz="2000" b="1" dirty="0" smtClean="0"/>
              <a:t>Save</a:t>
            </a:r>
            <a:r>
              <a:rPr lang="en-US" sz="2000" dirty="0" smtClean="0"/>
              <a:t>      your model in a location with a name of your preference. For example save it as </a:t>
            </a:r>
            <a:r>
              <a:rPr lang="en-US" sz="2000" dirty="0" err="1" smtClean="0"/>
              <a:t>MyModel</a:t>
            </a:r>
            <a:r>
              <a:rPr lang="en-US" sz="2000" dirty="0" smtClean="0"/>
              <a:t> to your Desktop.</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9945" y="4375281"/>
            <a:ext cx="2609524" cy="10476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26669" y="4404062"/>
            <a:ext cx="3485714" cy="2695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65269" y="4965700"/>
            <a:ext cx="1895238" cy="205714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540669" y="3647296"/>
            <a:ext cx="258744" cy="258744"/>
          </a:xfrm>
          <a:prstGeom prst="rect">
            <a:avLst/>
          </a:prstGeom>
        </p:spPr>
      </p:pic>
    </p:spTree>
    <p:extLst>
      <p:ext uri="{BB962C8B-B14F-4D97-AF65-F5344CB8AC3E}">
        <p14:creationId xmlns:p14="http://schemas.microsoft.com/office/powerpoint/2010/main" val="1393556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Modeling </a:t>
            </a:r>
            <a:r>
              <a:rPr lang="en-US" dirty="0" err="1" smtClean="0"/>
              <a:t>FinalAssembly_A</a:t>
            </a:r>
            <a:r>
              <a:rPr lang="en-US" dirty="0" smtClean="0"/>
              <a:t>*</a:t>
            </a:r>
            <a:endParaRPr lang="en-US" dirty="0"/>
          </a:p>
        </p:txBody>
      </p:sp>
      <p:sp>
        <p:nvSpPr>
          <p:cNvPr id="3" name="Inhaltsplatzhalter 2"/>
          <p:cNvSpPr>
            <a:spLocks noGrp="1"/>
          </p:cNvSpPr>
          <p:nvPr>
            <p:ph idx="1"/>
          </p:nvPr>
        </p:nvSpPr>
        <p:spPr>
          <a:xfrm>
            <a:off x="550069" y="1689100"/>
            <a:ext cx="9296400" cy="1295400"/>
          </a:xfrm>
        </p:spPr>
        <p:txBody>
          <a:bodyPr/>
          <a:lstStyle/>
          <a:p>
            <a:pPr marL="295723" indent="-295723">
              <a:buFont typeface="Arial" panose="020B0604020202020204" pitchFamily="34" charset="0"/>
              <a:buChar char="•"/>
            </a:pPr>
            <a:r>
              <a:rPr lang="en-US" sz="2000" dirty="0" smtClean="0"/>
              <a:t>In the </a:t>
            </a:r>
            <a:r>
              <a:rPr lang="en-US" sz="2000" b="1" dirty="0" smtClean="0"/>
              <a:t>Training</a:t>
            </a:r>
            <a:r>
              <a:rPr lang="en-US" sz="2000" dirty="0" smtClean="0"/>
              <a:t> frame create the objects as shown below. Rename each </a:t>
            </a:r>
            <a:r>
              <a:rPr lang="en-US" sz="2000" b="1" dirty="0" smtClean="0"/>
              <a:t>Buffer</a:t>
            </a:r>
            <a:r>
              <a:rPr lang="en-US" sz="2000" dirty="0" smtClean="0"/>
              <a:t>, </a:t>
            </a:r>
            <a:r>
              <a:rPr lang="en-US" sz="2000" b="1" dirty="0" err="1" smtClean="0"/>
              <a:t>SingleProc</a:t>
            </a:r>
            <a:r>
              <a:rPr lang="en-US" sz="2000" dirty="0" smtClean="0"/>
              <a:t>, and </a:t>
            </a:r>
            <a:r>
              <a:rPr lang="en-US" sz="2000" b="1" dirty="0" err="1" smtClean="0"/>
              <a:t>TableFile</a:t>
            </a:r>
            <a:r>
              <a:rPr lang="en-US" sz="2000" dirty="0" smtClean="0"/>
              <a:t> as shown. You may leave the rest of the Objects with their application provided name.</a:t>
            </a:r>
          </a:p>
          <a:p>
            <a:pPr marL="295723" indent="-295723">
              <a:buFont typeface="Arial" panose="020B0604020202020204" pitchFamily="34" charset="0"/>
              <a:buChar char="•"/>
            </a:pPr>
            <a:r>
              <a:rPr lang="en-US" sz="2000" dirty="0" smtClean="0"/>
              <a:t>Parametrize the objects according to the table in Lesson 3</a:t>
            </a:r>
            <a:endParaRPr lang="en-US" sz="2000" dirty="0"/>
          </a:p>
        </p:txBody>
      </p:sp>
      <p:pic>
        <p:nvPicPr>
          <p:cNvPr id="4" name="Grafik 3"/>
          <p:cNvPicPr>
            <a:picLocks noChangeAspect="1"/>
          </p:cNvPicPr>
          <p:nvPr/>
        </p:nvPicPr>
        <p:blipFill>
          <a:blip r:embed="rId2"/>
          <a:stretch>
            <a:fillRect/>
          </a:stretch>
        </p:blipFill>
        <p:spPr>
          <a:xfrm>
            <a:off x="727040" y="3289300"/>
            <a:ext cx="8942459" cy="3421276"/>
          </a:xfrm>
          <a:prstGeom prst="rect">
            <a:avLst/>
          </a:prstGeom>
        </p:spPr>
      </p:pic>
      <p:pic>
        <p:nvPicPr>
          <p:cNvPr id="5" name="Grafik 4"/>
          <p:cNvPicPr>
            <a:picLocks noChangeAspect="1"/>
          </p:cNvPicPr>
          <p:nvPr/>
        </p:nvPicPr>
        <p:blipFill>
          <a:blip r:embed="rId3"/>
          <a:stretch>
            <a:fillRect/>
          </a:stretch>
        </p:blipFill>
        <p:spPr>
          <a:xfrm>
            <a:off x="771678" y="4111507"/>
            <a:ext cx="669614" cy="473193"/>
          </a:xfrm>
          <a:prstGeom prst="rect">
            <a:avLst/>
          </a:prstGeom>
        </p:spPr>
      </p:pic>
      <p:sp>
        <p:nvSpPr>
          <p:cNvPr id="7" name="TextBox 6"/>
          <p:cNvSpPr txBox="1"/>
          <p:nvPr/>
        </p:nvSpPr>
        <p:spPr>
          <a:xfrm>
            <a:off x="387737" y="7042482"/>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42395451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Production program in a TableFile</a:t>
            </a:r>
            <a:endParaRPr lang="en-US" dirty="0"/>
          </a:p>
        </p:txBody>
      </p:sp>
      <p:sp>
        <p:nvSpPr>
          <p:cNvPr id="3" name="Inhaltsplatzhalter 2"/>
          <p:cNvSpPr>
            <a:spLocks noGrp="1"/>
          </p:cNvSpPr>
          <p:nvPr>
            <p:ph idx="1"/>
          </p:nvPr>
        </p:nvSpPr>
        <p:spPr/>
        <p:txBody>
          <a:bodyPr/>
          <a:lstStyle/>
          <a:p>
            <a:pPr marL="295723" indent="-295723">
              <a:buFont typeface="Arial" panose="020B0604020202020204" pitchFamily="34" charset="0"/>
              <a:buChar char="•"/>
            </a:pPr>
            <a:r>
              <a:rPr lang="en-US" sz="2000" dirty="0" smtClean="0"/>
              <a:t>Set the </a:t>
            </a:r>
            <a:r>
              <a:rPr lang="en-US" sz="2000" b="1" dirty="0" smtClean="0"/>
              <a:t>Source     </a:t>
            </a:r>
            <a:r>
              <a:rPr lang="en-US" sz="2000" dirty="0" smtClean="0"/>
              <a:t>MU Selection to </a:t>
            </a:r>
            <a:r>
              <a:rPr lang="en-US" sz="2000" i="1" dirty="0" smtClean="0"/>
              <a:t>Sequence Cyclical</a:t>
            </a:r>
            <a:r>
              <a:rPr lang="en-US" sz="2000" dirty="0" smtClean="0"/>
              <a:t>.</a:t>
            </a:r>
            <a:endParaRPr lang="en-US" sz="2000" b="1" dirty="0" smtClean="0"/>
          </a:p>
          <a:p>
            <a:pPr marL="295723" indent="-295723">
              <a:buFont typeface="Arial" panose="020B0604020202020204" pitchFamily="34" charset="0"/>
              <a:buChar char="•"/>
            </a:pPr>
            <a:r>
              <a:rPr lang="en-US" sz="2000" dirty="0" smtClean="0"/>
              <a:t>Drag &amp; Drop the </a:t>
            </a:r>
            <a:r>
              <a:rPr lang="en-US" sz="2000" b="1" dirty="0" smtClean="0"/>
              <a:t>TableFile</a:t>
            </a:r>
            <a:r>
              <a:rPr lang="en-US" sz="2000" dirty="0" smtClean="0"/>
              <a:t>     </a:t>
            </a:r>
            <a:r>
              <a:rPr lang="en-US" sz="2000" b="1" i="1" dirty="0" smtClean="0"/>
              <a:t>Working_Plan</a:t>
            </a:r>
            <a:r>
              <a:rPr lang="en-US" sz="2000" dirty="0" smtClean="0"/>
              <a:t> onto the </a:t>
            </a:r>
            <a:r>
              <a:rPr lang="en-US" sz="2000" b="1" dirty="0" smtClean="0"/>
              <a:t>Source</a:t>
            </a:r>
            <a:r>
              <a:rPr lang="en-US" sz="2000" dirty="0" smtClean="0"/>
              <a:t> icon or into the Table: field in the Dialog window. It will be formatted according to the settings in the </a:t>
            </a:r>
            <a:r>
              <a:rPr lang="en-US" sz="2000" b="1" dirty="0" smtClean="0"/>
              <a:t>Source</a:t>
            </a:r>
            <a:r>
              <a:rPr lang="en-US" sz="2000" dirty="0" smtClean="0"/>
              <a:t>.</a:t>
            </a:r>
          </a:p>
          <a:p>
            <a:pPr marL="295723" indent="-295723">
              <a:buFont typeface="Arial" panose="020B0604020202020204" pitchFamily="34" charset="0"/>
              <a:buChar char="•"/>
            </a:pPr>
            <a:r>
              <a:rPr lang="en-US" sz="2000" dirty="0" smtClean="0"/>
              <a:t>Double Click to open the </a:t>
            </a:r>
            <a:r>
              <a:rPr lang="en-US" sz="2000" b="1" i="1" dirty="0" smtClean="0"/>
              <a:t>Working_Plan</a:t>
            </a:r>
            <a:r>
              <a:rPr lang="en-US" sz="2000" b="1" dirty="0" smtClean="0"/>
              <a:t> </a:t>
            </a:r>
            <a:r>
              <a:rPr lang="en-US" sz="2000" dirty="0" smtClean="0"/>
              <a:t>TableFile</a:t>
            </a:r>
          </a:p>
          <a:p>
            <a:pPr marL="295723" indent="-295723">
              <a:buFont typeface="Arial" panose="020B0604020202020204" pitchFamily="34" charset="0"/>
              <a:buChar char="•"/>
            </a:pPr>
            <a:r>
              <a:rPr lang="en-US" sz="2000" dirty="0" smtClean="0"/>
              <a:t>Fill the production program as shown on the right</a:t>
            </a:r>
          </a:p>
          <a:p>
            <a:endParaRPr lang="en-US" sz="2000" dirty="0" smtClean="0"/>
          </a:p>
          <a:p>
            <a:endParaRPr lang="en-US" sz="2000" dirty="0"/>
          </a:p>
        </p:txBody>
      </p:sp>
      <p:pic>
        <p:nvPicPr>
          <p:cNvPr id="4" name="Grafik 3"/>
          <p:cNvPicPr>
            <a:picLocks noChangeAspect="1"/>
          </p:cNvPicPr>
          <p:nvPr/>
        </p:nvPicPr>
        <p:blipFill>
          <a:blip r:embed="rId2"/>
          <a:stretch>
            <a:fillRect/>
          </a:stretch>
        </p:blipFill>
        <p:spPr>
          <a:xfrm>
            <a:off x="6065742" y="3865865"/>
            <a:ext cx="2471318" cy="1785635"/>
          </a:xfrm>
          <a:prstGeom prst="rect">
            <a:avLst/>
          </a:prstGeom>
        </p:spPr>
      </p:pic>
      <p:pic>
        <p:nvPicPr>
          <p:cNvPr id="5" name="Grafik 4"/>
          <p:cNvPicPr>
            <a:picLocks noChangeAspect="1"/>
          </p:cNvPicPr>
          <p:nvPr/>
        </p:nvPicPr>
        <p:blipFill>
          <a:blip r:embed="rId3"/>
          <a:stretch>
            <a:fillRect/>
          </a:stretch>
        </p:blipFill>
        <p:spPr>
          <a:xfrm>
            <a:off x="3932365" y="1952814"/>
            <a:ext cx="243218" cy="243218"/>
          </a:xfrm>
          <a:prstGeom prst="rect">
            <a:avLst/>
          </a:prstGeom>
        </p:spPr>
      </p:pic>
      <p:pic>
        <p:nvPicPr>
          <p:cNvPr id="6" name="Grafik 5"/>
          <p:cNvPicPr>
            <a:picLocks noChangeAspect="1"/>
          </p:cNvPicPr>
          <p:nvPr/>
        </p:nvPicPr>
        <p:blipFill>
          <a:blip r:embed="rId4"/>
          <a:stretch>
            <a:fillRect/>
          </a:stretch>
        </p:blipFill>
        <p:spPr>
          <a:xfrm>
            <a:off x="1159152" y="3728021"/>
            <a:ext cx="4121245" cy="3371279"/>
          </a:xfrm>
          <a:prstGeom prst="rect">
            <a:avLst/>
          </a:prstGeom>
        </p:spPr>
      </p:pic>
      <p:pic>
        <p:nvPicPr>
          <p:cNvPr id="7" name="Grafik 6"/>
          <p:cNvPicPr>
            <a:picLocks noChangeAspect="1"/>
          </p:cNvPicPr>
          <p:nvPr/>
        </p:nvPicPr>
        <p:blipFill>
          <a:blip r:embed="rId5"/>
          <a:stretch>
            <a:fillRect/>
          </a:stretch>
        </p:blipFill>
        <p:spPr>
          <a:xfrm>
            <a:off x="2656629" y="1626910"/>
            <a:ext cx="299986" cy="271417"/>
          </a:xfrm>
          <a:prstGeom prst="rect">
            <a:avLst/>
          </a:prstGeom>
        </p:spPr>
      </p:pic>
    </p:spTree>
    <p:extLst>
      <p:ext uri="{BB962C8B-B14F-4D97-AF65-F5344CB8AC3E}">
        <p14:creationId xmlns:p14="http://schemas.microsoft.com/office/powerpoint/2010/main" val="40754060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Processing and Setup Times: 1</a:t>
            </a:r>
            <a:endParaRPr lang="en-US" dirty="0"/>
          </a:p>
        </p:txBody>
      </p:sp>
      <p:sp>
        <p:nvSpPr>
          <p:cNvPr id="3" name="Inhaltsplatzhalter 2"/>
          <p:cNvSpPr>
            <a:spLocks noGrp="1"/>
          </p:cNvSpPr>
          <p:nvPr>
            <p:ph idx="1"/>
          </p:nvPr>
        </p:nvSpPr>
        <p:spPr>
          <a:xfrm>
            <a:off x="613687" y="1592578"/>
            <a:ext cx="9284976" cy="2458722"/>
          </a:xfrm>
        </p:spPr>
        <p:txBody>
          <a:bodyPr/>
          <a:lstStyle/>
          <a:p>
            <a:r>
              <a:rPr lang="en-US" dirty="0" smtClean="0"/>
              <a:t>For </a:t>
            </a:r>
            <a:r>
              <a:rPr lang="en-US" b="1" dirty="0" err="1" smtClean="0"/>
              <a:t>Welding_SubComp_A</a:t>
            </a:r>
            <a:r>
              <a:rPr lang="en-US" dirty="0" smtClean="0"/>
              <a:t> and </a:t>
            </a:r>
            <a:r>
              <a:rPr lang="en-US" b="1" dirty="0" err="1" smtClean="0"/>
              <a:t>Welding_SubComp_B</a:t>
            </a:r>
            <a:r>
              <a:rPr lang="en-US" dirty="0" smtClean="0"/>
              <a:t>:</a:t>
            </a:r>
          </a:p>
          <a:p>
            <a:pPr marL="295723" indent="-295723">
              <a:buFont typeface="Arial" panose="020B0604020202020204" pitchFamily="34" charset="0"/>
              <a:buChar char="•"/>
            </a:pPr>
            <a:r>
              <a:rPr lang="en-US" dirty="0" smtClean="0"/>
              <a:t>Set the Processing time of the corresponding </a:t>
            </a:r>
            <a:r>
              <a:rPr lang="en-US" dirty="0" err="1" smtClean="0"/>
              <a:t>SingleProcs</a:t>
            </a:r>
            <a:r>
              <a:rPr lang="en-US" dirty="0" smtClean="0"/>
              <a:t>     to </a:t>
            </a:r>
            <a:r>
              <a:rPr lang="en-US" i="1" dirty="0" smtClean="0"/>
              <a:t>List(type)</a:t>
            </a:r>
            <a:endParaRPr lang="en-US" dirty="0"/>
          </a:p>
          <a:p>
            <a:pPr marL="295723" indent="-295723">
              <a:buFont typeface="Arial" panose="020B0604020202020204" pitchFamily="34" charset="0"/>
              <a:buChar char="•"/>
            </a:pPr>
            <a:r>
              <a:rPr lang="en-US" dirty="0" smtClean="0"/>
              <a:t>Drag &amp; Drop the </a:t>
            </a:r>
            <a:r>
              <a:rPr lang="en-US" b="1" dirty="0" err="1" smtClean="0"/>
              <a:t>CT_Welding</a:t>
            </a:r>
            <a:r>
              <a:rPr lang="en-US" dirty="0" smtClean="0"/>
              <a:t> </a:t>
            </a:r>
            <a:r>
              <a:rPr lang="en-US" dirty="0" err="1" smtClean="0"/>
              <a:t>TableFile</a:t>
            </a:r>
            <a:r>
              <a:rPr lang="en-US" dirty="0" smtClean="0"/>
              <a:t> into the </a:t>
            </a:r>
            <a:r>
              <a:rPr lang="en-US" dirty="0"/>
              <a:t>Processing </a:t>
            </a:r>
            <a:r>
              <a:rPr lang="en-US" dirty="0" smtClean="0"/>
              <a:t>time field, select </a:t>
            </a:r>
            <a:r>
              <a:rPr lang="en-US" i="1" dirty="0" smtClean="0"/>
              <a:t>Yes</a:t>
            </a:r>
            <a:r>
              <a:rPr lang="en-US" dirty="0" smtClean="0"/>
              <a:t> to the prompt ‘Would you like to format the TableFile now?’</a:t>
            </a:r>
          </a:p>
          <a:p>
            <a:pPr marL="295723" indent="-295723">
              <a:buFont typeface="Arial" panose="020B0604020202020204" pitchFamily="34" charset="0"/>
              <a:buChar char="•"/>
            </a:pPr>
            <a:r>
              <a:rPr lang="en-US" dirty="0"/>
              <a:t>Fill the </a:t>
            </a:r>
            <a:r>
              <a:rPr lang="en-US" dirty="0" smtClean="0"/>
              <a:t>Processing time </a:t>
            </a:r>
            <a:r>
              <a:rPr lang="en-US" dirty="0"/>
              <a:t>as </a:t>
            </a:r>
            <a:r>
              <a:rPr lang="en-US" dirty="0" smtClean="0"/>
              <a:t>indicated </a:t>
            </a:r>
            <a:r>
              <a:rPr lang="en-US" dirty="0"/>
              <a:t>below </a:t>
            </a:r>
            <a:r>
              <a:rPr lang="en-US" dirty="0" smtClean="0"/>
              <a:t>and as typed: </a:t>
            </a:r>
            <a:r>
              <a:rPr lang="en-US" dirty="0" err="1" smtClean="0"/>
              <a:t>minutes:seconds.tenths</a:t>
            </a:r>
            <a:endParaRPr lang="en-US" dirty="0" smtClean="0"/>
          </a:p>
          <a:p>
            <a:pPr marL="295723" indent="-295723">
              <a:buFont typeface="Arial" panose="020B0604020202020204" pitchFamily="34" charset="0"/>
              <a:buChar char="•"/>
            </a:pPr>
            <a:r>
              <a:rPr lang="en-US" dirty="0" smtClean="0"/>
              <a:t>Fill in the Processing time for </a:t>
            </a:r>
            <a:r>
              <a:rPr lang="en-US" dirty="0" err="1" smtClean="0"/>
              <a:t>Type_A</a:t>
            </a:r>
            <a:r>
              <a:rPr lang="en-US" dirty="0" smtClean="0"/>
              <a:t> and </a:t>
            </a:r>
            <a:r>
              <a:rPr lang="en-US" dirty="0" err="1" smtClean="0"/>
              <a:t>Type_B</a:t>
            </a:r>
            <a:r>
              <a:rPr lang="en-US" dirty="0" smtClean="0"/>
              <a:t>, and Setup time from the corresponding columns of the </a:t>
            </a:r>
            <a:r>
              <a:rPr lang="en-US" dirty="0" err="1" smtClean="0"/>
              <a:t>Welding_Subcomponent</a:t>
            </a:r>
            <a:r>
              <a:rPr lang="en-US" dirty="0" smtClean="0"/>
              <a:t> (_A, _B, _C, &amp; _D) row from the Process Details table in Lesson 3</a:t>
            </a:r>
          </a:p>
        </p:txBody>
      </p:sp>
      <p:pic>
        <p:nvPicPr>
          <p:cNvPr id="4" name="Grafik 3"/>
          <p:cNvPicPr>
            <a:picLocks noChangeAspect="1"/>
          </p:cNvPicPr>
          <p:nvPr/>
        </p:nvPicPr>
        <p:blipFill>
          <a:blip r:embed="rId2"/>
          <a:stretch>
            <a:fillRect/>
          </a:stretch>
        </p:blipFill>
        <p:spPr>
          <a:xfrm>
            <a:off x="5855984" y="4054362"/>
            <a:ext cx="4042677" cy="3235570"/>
          </a:xfrm>
          <a:prstGeom prst="rect">
            <a:avLst/>
          </a:prstGeom>
        </p:spPr>
      </p:pic>
      <p:pic>
        <p:nvPicPr>
          <p:cNvPr id="6" name="Grafik 5"/>
          <p:cNvPicPr>
            <a:picLocks noChangeAspect="1"/>
          </p:cNvPicPr>
          <p:nvPr/>
        </p:nvPicPr>
        <p:blipFill>
          <a:blip r:embed="rId3"/>
          <a:stretch>
            <a:fillRect/>
          </a:stretch>
        </p:blipFill>
        <p:spPr>
          <a:xfrm>
            <a:off x="3563801" y="4128214"/>
            <a:ext cx="1949913" cy="1607072"/>
          </a:xfrm>
          <a:prstGeom prst="rect">
            <a:avLst/>
          </a:prstGeom>
        </p:spPr>
      </p:pic>
      <p:pic>
        <p:nvPicPr>
          <p:cNvPr id="8" name="Grafik 7"/>
          <p:cNvPicPr>
            <a:picLocks noChangeAspect="1"/>
          </p:cNvPicPr>
          <p:nvPr/>
        </p:nvPicPr>
        <p:blipFill>
          <a:blip r:embed="rId4"/>
          <a:stretch>
            <a:fillRect/>
          </a:stretch>
        </p:blipFill>
        <p:spPr>
          <a:xfrm>
            <a:off x="6764693" y="1901931"/>
            <a:ext cx="262376" cy="262376"/>
          </a:xfrm>
          <a:prstGeom prst="rect">
            <a:avLst/>
          </a:prstGeom>
        </p:spPr>
      </p:pic>
      <p:sp>
        <p:nvSpPr>
          <p:cNvPr id="9" name="Rechteck 8"/>
          <p:cNvSpPr/>
          <p:nvPr/>
        </p:nvSpPr>
        <p:spPr>
          <a:xfrm>
            <a:off x="613683" y="5574518"/>
            <a:ext cx="4348002" cy="1239057"/>
          </a:xfrm>
          <a:prstGeom prst="rect">
            <a:avLst/>
          </a:prstGeom>
        </p:spPr>
        <p:txBody>
          <a:bodyPr wrap="square">
            <a:spAutoFit/>
          </a:bodyPr>
          <a:lstStyle/>
          <a:p>
            <a:r>
              <a:rPr lang="en-US" sz="1863" b="1" spc="-16" dirty="0">
                <a:solidFill>
                  <a:srgbClr val="0066FF"/>
                </a:solidFill>
                <a:cs typeface="Arial"/>
              </a:rPr>
              <a:t>Note2</a:t>
            </a:r>
          </a:p>
          <a:p>
            <a:r>
              <a:rPr lang="en-US" sz="1863" dirty="0"/>
              <a:t>If the name of the TableFile is changed, the setting in the SingleProcs has to be changed accordingly.</a:t>
            </a:r>
            <a:endParaRPr lang="en-US" sz="1863" dirty="0">
              <a:cs typeface="Arial"/>
            </a:endParaRPr>
          </a:p>
        </p:txBody>
      </p:sp>
      <p:cxnSp>
        <p:nvCxnSpPr>
          <p:cNvPr id="11" name="Gerade Verbindung mit Pfeil 10"/>
          <p:cNvCxnSpPr>
            <a:stCxn id="6" idx="3"/>
          </p:cNvCxnSpPr>
          <p:nvPr/>
        </p:nvCxnSpPr>
        <p:spPr bwMode="auto">
          <a:xfrm>
            <a:off x="5513714" y="4931750"/>
            <a:ext cx="2234939" cy="537105"/>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
        <p:nvSpPr>
          <p:cNvPr id="12" name="Rechteck 11"/>
          <p:cNvSpPr/>
          <p:nvPr/>
        </p:nvSpPr>
        <p:spPr>
          <a:xfrm>
            <a:off x="613683" y="4383748"/>
            <a:ext cx="3007361" cy="1282330"/>
          </a:xfrm>
          <a:prstGeom prst="rect">
            <a:avLst/>
          </a:prstGeom>
        </p:spPr>
        <p:txBody>
          <a:bodyPr wrap="square">
            <a:spAutoFit/>
          </a:bodyPr>
          <a:lstStyle/>
          <a:p>
            <a:r>
              <a:rPr lang="en-US" sz="1863" b="1" spc="-16" dirty="0">
                <a:solidFill>
                  <a:srgbClr val="0066FF"/>
                </a:solidFill>
                <a:cs typeface="Arial"/>
              </a:rPr>
              <a:t>Note1</a:t>
            </a:r>
          </a:p>
          <a:p>
            <a:r>
              <a:rPr lang="en-US" sz="1863" dirty="0"/>
              <a:t>Drag &amp; Drop will format the TableFile automatically.</a:t>
            </a:r>
            <a:endParaRPr lang="en-US" sz="1863" dirty="0">
              <a:cs typeface="Arial"/>
            </a:endParaRPr>
          </a:p>
        </p:txBody>
      </p:sp>
    </p:spTree>
    <p:extLst>
      <p:ext uri="{BB962C8B-B14F-4D97-AF65-F5344CB8AC3E}">
        <p14:creationId xmlns:p14="http://schemas.microsoft.com/office/powerpoint/2010/main" val="4927879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Processing and Setup Times: 2</a:t>
            </a:r>
          </a:p>
        </p:txBody>
      </p:sp>
      <p:sp>
        <p:nvSpPr>
          <p:cNvPr id="3" name="Inhaltsplatzhalter 2"/>
          <p:cNvSpPr>
            <a:spLocks noGrp="1"/>
          </p:cNvSpPr>
          <p:nvPr>
            <p:ph idx="1"/>
          </p:nvPr>
        </p:nvSpPr>
        <p:spPr>
          <a:xfrm>
            <a:off x="613687" y="1715947"/>
            <a:ext cx="9284976" cy="2335353"/>
          </a:xfrm>
        </p:spPr>
        <p:txBody>
          <a:bodyPr/>
          <a:lstStyle/>
          <a:p>
            <a:pPr marL="295723" indent="-295723">
              <a:buFont typeface="Arial" panose="020B0604020202020204" pitchFamily="34" charset="0"/>
              <a:buChar char="•"/>
            </a:pPr>
            <a:r>
              <a:rPr lang="en-US" sz="2000" dirty="0" smtClean="0"/>
              <a:t>Perform the same actions for </a:t>
            </a:r>
            <a:r>
              <a:rPr lang="en-US" sz="2000" b="1" dirty="0" err="1" smtClean="0"/>
              <a:t>Welding_SubComp_C</a:t>
            </a:r>
            <a:r>
              <a:rPr lang="en-US" sz="2000" dirty="0" smtClean="0"/>
              <a:t> </a:t>
            </a:r>
            <a:r>
              <a:rPr lang="en-US" sz="2000" dirty="0"/>
              <a:t>and </a:t>
            </a:r>
            <a:r>
              <a:rPr lang="en-US" sz="2000" b="1" dirty="0" err="1" smtClean="0"/>
              <a:t>Welding_SubComp_D</a:t>
            </a:r>
            <a:r>
              <a:rPr lang="en-US" sz="2000" b="1" dirty="0" smtClean="0"/>
              <a:t> </a:t>
            </a:r>
            <a:r>
              <a:rPr lang="en-US" sz="2000" dirty="0"/>
              <a:t>according to the </a:t>
            </a:r>
            <a:r>
              <a:rPr lang="en-US" sz="2000" dirty="0" err="1"/>
              <a:t>Type_A</a:t>
            </a:r>
            <a:r>
              <a:rPr lang="en-US" sz="2000" dirty="0"/>
              <a:t> and </a:t>
            </a:r>
            <a:r>
              <a:rPr lang="en-US" sz="2000" dirty="0" err="1"/>
              <a:t>Type_B</a:t>
            </a:r>
            <a:r>
              <a:rPr lang="en-US" sz="2000" dirty="0"/>
              <a:t> columns of the </a:t>
            </a:r>
            <a:r>
              <a:rPr lang="en-US" sz="2000" dirty="0" err="1"/>
              <a:t>Welding_Subcomponent</a:t>
            </a:r>
            <a:r>
              <a:rPr lang="en-US" sz="2000" dirty="0"/>
              <a:t> (_A, _B, _C, </a:t>
            </a:r>
            <a:r>
              <a:rPr lang="en-US" sz="2000" dirty="0" smtClean="0"/>
              <a:t>&amp; _</a:t>
            </a:r>
            <a:r>
              <a:rPr lang="en-US" sz="2000" dirty="0"/>
              <a:t>D) row from the Process Details table in Lesson </a:t>
            </a:r>
            <a:r>
              <a:rPr lang="en-US" sz="2000" dirty="0" smtClean="0"/>
              <a:t>3. Use the </a:t>
            </a:r>
            <a:r>
              <a:rPr lang="en-US" sz="2000" b="1" dirty="0" smtClean="0"/>
              <a:t>CT_Welding_2 </a:t>
            </a:r>
            <a:r>
              <a:rPr lang="en-US" sz="2000" dirty="0" err="1" smtClean="0"/>
              <a:t>TableFile</a:t>
            </a:r>
            <a:endParaRPr lang="en-US" sz="2000" dirty="0" smtClean="0"/>
          </a:p>
          <a:p>
            <a:pPr marL="295723" indent="-295723">
              <a:buFont typeface="Arial" panose="020B0604020202020204" pitchFamily="34" charset="0"/>
              <a:buChar char="•"/>
            </a:pPr>
            <a:r>
              <a:rPr lang="en-US" sz="2000" dirty="0"/>
              <a:t>Fill in Setup time from the Set-up time column of the </a:t>
            </a:r>
            <a:r>
              <a:rPr lang="en-US" sz="2000" dirty="0" err="1" smtClean="0"/>
              <a:t>Welding_Subcomponent</a:t>
            </a:r>
            <a:r>
              <a:rPr lang="en-US" sz="2000" dirty="0" smtClean="0"/>
              <a:t> (_</a:t>
            </a:r>
            <a:r>
              <a:rPr lang="en-US" sz="2000" dirty="0"/>
              <a:t>A, _B, _C, </a:t>
            </a:r>
            <a:r>
              <a:rPr lang="en-US" sz="2000" dirty="0" smtClean="0"/>
              <a:t>&amp; _D) </a:t>
            </a:r>
            <a:r>
              <a:rPr lang="en-US" sz="2000" dirty="0"/>
              <a:t>row from the Process Details table in Lesson </a:t>
            </a:r>
            <a:r>
              <a:rPr lang="en-US" sz="2000" dirty="0" smtClean="0"/>
              <a:t>3</a:t>
            </a:r>
            <a:endParaRPr lang="en-US" sz="2000" dirty="0"/>
          </a:p>
        </p:txBody>
      </p:sp>
      <p:sp>
        <p:nvSpPr>
          <p:cNvPr id="9" name="Rechteck 8"/>
          <p:cNvSpPr/>
          <p:nvPr/>
        </p:nvSpPr>
        <p:spPr>
          <a:xfrm>
            <a:off x="613683" y="5318270"/>
            <a:ext cx="4348002" cy="1631216"/>
          </a:xfrm>
          <a:prstGeom prst="rect">
            <a:avLst/>
          </a:prstGeom>
        </p:spPr>
        <p:txBody>
          <a:bodyPr wrap="square">
            <a:spAutoFit/>
          </a:bodyPr>
          <a:lstStyle/>
          <a:p>
            <a:r>
              <a:rPr lang="en-US" sz="2000" b="1" spc="-16" dirty="0">
                <a:solidFill>
                  <a:srgbClr val="0066FF"/>
                </a:solidFill>
                <a:cs typeface="Arial"/>
              </a:rPr>
              <a:t>Note2</a:t>
            </a:r>
          </a:p>
          <a:p>
            <a:r>
              <a:rPr lang="en-US" sz="2000" dirty="0"/>
              <a:t>If the name of the TableFile is changed, the setting in the SingleProcs has to be changed accordingly.</a:t>
            </a:r>
            <a:endParaRPr lang="en-US" sz="2000" dirty="0">
              <a:cs typeface="Arial"/>
            </a:endParaRPr>
          </a:p>
        </p:txBody>
      </p:sp>
      <p:sp>
        <p:nvSpPr>
          <p:cNvPr id="12" name="Rechteck 11"/>
          <p:cNvSpPr/>
          <p:nvPr/>
        </p:nvSpPr>
        <p:spPr>
          <a:xfrm>
            <a:off x="613683" y="3975100"/>
            <a:ext cx="3007361" cy="1323439"/>
          </a:xfrm>
          <a:prstGeom prst="rect">
            <a:avLst/>
          </a:prstGeom>
        </p:spPr>
        <p:txBody>
          <a:bodyPr wrap="square">
            <a:spAutoFit/>
          </a:bodyPr>
          <a:lstStyle/>
          <a:p>
            <a:r>
              <a:rPr lang="en-US" sz="2000" b="1" spc="-16" dirty="0">
                <a:solidFill>
                  <a:srgbClr val="0066FF"/>
                </a:solidFill>
                <a:cs typeface="Arial"/>
              </a:rPr>
              <a:t>Note1</a:t>
            </a:r>
          </a:p>
          <a:p>
            <a:r>
              <a:rPr lang="en-US" sz="2000" dirty="0"/>
              <a:t>Drag &amp; Drop will format the TableFile automatically.</a:t>
            </a:r>
            <a:endParaRPr lang="en-US" sz="2000" dirty="0">
              <a:cs typeface="Arial"/>
            </a:endParaRPr>
          </a:p>
        </p:txBody>
      </p:sp>
    </p:spTree>
    <p:extLst>
      <p:ext uri="{BB962C8B-B14F-4D97-AF65-F5344CB8AC3E}">
        <p14:creationId xmlns:p14="http://schemas.microsoft.com/office/powerpoint/2010/main" val="28761538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Processing and Setup Times: 3</a:t>
            </a:r>
          </a:p>
        </p:txBody>
      </p:sp>
      <p:sp>
        <p:nvSpPr>
          <p:cNvPr id="3" name="Inhaltsplatzhalter 2"/>
          <p:cNvSpPr>
            <a:spLocks noGrp="1"/>
          </p:cNvSpPr>
          <p:nvPr>
            <p:ph idx="1"/>
          </p:nvPr>
        </p:nvSpPr>
        <p:spPr>
          <a:xfrm>
            <a:off x="613687" y="1715947"/>
            <a:ext cx="9284976" cy="2335353"/>
          </a:xfrm>
        </p:spPr>
        <p:txBody>
          <a:bodyPr/>
          <a:lstStyle/>
          <a:p>
            <a:pPr marL="295723" indent="-295723">
              <a:buFont typeface="Arial" panose="020B0604020202020204" pitchFamily="34" charset="0"/>
              <a:buChar char="•"/>
            </a:pPr>
            <a:r>
              <a:rPr lang="en-US" sz="2000" dirty="0" smtClean="0"/>
              <a:t>Perform the same actions for </a:t>
            </a:r>
            <a:r>
              <a:rPr lang="en-US" sz="2000" b="1" dirty="0" err="1" smtClean="0"/>
              <a:t>GeometricalTesting_A</a:t>
            </a:r>
            <a:r>
              <a:rPr lang="en-US" sz="2000" b="1" dirty="0" smtClean="0"/>
              <a:t> </a:t>
            </a:r>
            <a:r>
              <a:rPr lang="en-US" sz="2000" dirty="0" smtClean="0"/>
              <a:t>and</a:t>
            </a:r>
            <a:r>
              <a:rPr lang="en-US" sz="2000" b="1" dirty="0" smtClean="0"/>
              <a:t> </a:t>
            </a:r>
            <a:r>
              <a:rPr lang="en-US" sz="2000" b="1" dirty="0" err="1"/>
              <a:t>GeometricalTesting</a:t>
            </a:r>
            <a:r>
              <a:rPr lang="en-US" sz="2000" b="1" dirty="0" err="1" smtClean="0"/>
              <a:t>_B</a:t>
            </a:r>
            <a:r>
              <a:rPr lang="en-US" sz="2000" b="1" dirty="0" smtClean="0"/>
              <a:t> </a:t>
            </a:r>
            <a:r>
              <a:rPr lang="en-US" sz="2000" dirty="0" smtClean="0"/>
              <a:t>and their corresponding</a:t>
            </a:r>
            <a:r>
              <a:rPr lang="en-US" sz="2000" b="1" dirty="0" smtClean="0"/>
              <a:t> </a:t>
            </a:r>
            <a:r>
              <a:rPr lang="en-US" sz="2000" b="1" dirty="0" err="1" smtClean="0"/>
              <a:t>CT_GeometricalTesting</a:t>
            </a:r>
            <a:r>
              <a:rPr lang="en-US" sz="2000" b="1" dirty="0" smtClean="0"/>
              <a:t> </a:t>
            </a:r>
            <a:r>
              <a:rPr lang="en-US" sz="2000" dirty="0" smtClean="0"/>
              <a:t>TableFile. Use Processing Time values from the </a:t>
            </a:r>
            <a:r>
              <a:rPr lang="en-US" sz="2000" b="1" dirty="0" err="1" smtClean="0"/>
              <a:t>GeometricalTesting</a:t>
            </a:r>
            <a:r>
              <a:rPr lang="en-US" sz="2000" b="1" dirty="0" smtClean="0"/>
              <a:t> (_A</a:t>
            </a:r>
            <a:r>
              <a:rPr lang="en-US" sz="2000" b="1" dirty="0"/>
              <a:t> </a:t>
            </a:r>
            <a:r>
              <a:rPr lang="en-US" sz="2000" b="1" dirty="0" smtClean="0"/>
              <a:t>&amp; _B)</a:t>
            </a:r>
            <a:r>
              <a:rPr lang="en-US" sz="2000" dirty="0" smtClean="0"/>
              <a:t> </a:t>
            </a:r>
            <a:r>
              <a:rPr lang="en-US" sz="2000" dirty="0"/>
              <a:t>row of the Process Details </a:t>
            </a:r>
            <a:r>
              <a:rPr lang="en-US" sz="2000" dirty="0" smtClean="0"/>
              <a:t>table in Lesson 3</a:t>
            </a:r>
          </a:p>
          <a:p>
            <a:pPr marL="295723" indent="-295723">
              <a:buFont typeface="Arial" panose="020B0604020202020204" pitchFamily="34" charset="0"/>
              <a:buChar char="•"/>
            </a:pPr>
            <a:r>
              <a:rPr lang="en-US" sz="2000" dirty="0"/>
              <a:t>Fill in Setup time from the Set-up time column of the </a:t>
            </a:r>
            <a:r>
              <a:rPr lang="en-US" sz="2000" dirty="0" err="1" smtClean="0"/>
              <a:t>GeometricalTesting</a:t>
            </a:r>
            <a:r>
              <a:rPr lang="en-US" sz="2000" dirty="0" smtClean="0"/>
              <a:t> (_A &amp; _B) </a:t>
            </a:r>
            <a:r>
              <a:rPr lang="en-US" sz="2000" dirty="0"/>
              <a:t>row from the Process Details table in Lesson </a:t>
            </a:r>
            <a:r>
              <a:rPr lang="en-US" sz="2000" dirty="0" smtClean="0"/>
              <a:t>3</a:t>
            </a:r>
          </a:p>
        </p:txBody>
      </p:sp>
      <p:sp>
        <p:nvSpPr>
          <p:cNvPr id="9" name="Rechteck 8"/>
          <p:cNvSpPr/>
          <p:nvPr/>
        </p:nvSpPr>
        <p:spPr>
          <a:xfrm>
            <a:off x="613683" y="5422118"/>
            <a:ext cx="4348002" cy="1631216"/>
          </a:xfrm>
          <a:prstGeom prst="rect">
            <a:avLst/>
          </a:prstGeom>
        </p:spPr>
        <p:txBody>
          <a:bodyPr wrap="square">
            <a:spAutoFit/>
          </a:bodyPr>
          <a:lstStyle/>
          <a:p>
            <a:r>
              <a:rPr lang="en-US" sz="2000" b="1" spc="-16" dirty="0">
                <a:solidFill>
                  <a:srgbClr val="0066FF"/>
                </a:solidFill>
                <a:cs typeface="Arial"/>
              </a:rPr>
              <a:t>Note2</a:t>
            </a:r>
          </a:p>
          <a:p>
            <a:r>
              <a:rPr lang="en-US" sz="2000" dirty="0"/>
              <a:t>If the name of the TableFile is changed, the setting in the SingleProcs has to be changed accordingly.</a:t>
            </a:r>
            <a:endParaRPr lang="en-US" sz="2000" dirty="0">
              <a:cs typeface="Arial"/>
            </a:endParaRPr>
          </a:p>
        </p:txBody>
      </p:sp>
      <p:sp>
        <p:nvSpPr>
          <p:cNvPr id="12" name="Rechteck 11"/>
          <p:cNvSpPr/>
          <p:nvPr/>
        </p:nvSpPr>
        <p:spPr>
          <a:xfrm>
            <a:off x="613683" y="4051300"/>
            <a:ext cx="3007361" cy="1323439"/>
          </a:xfrm>
          <a:prstGeom prst="rect">
            <a:avLst/>
          </a:prstGeom>
        </p:spPr>
        <p:txBody>
          <a:bodyPr wrap="square">
            <a:spAutoFit/>
          </a:bodyPr>
          <a:lstStyle/>
          <a:p>
            <a:r>
              <a:rPr lang="en-US" sz="2000" b="1" spc="-16" dirty="0">
                <a:solidFill>
                  <a:srgbClr val="0066FF"/>
                </a:solidFill>
                <a:cs typeface="Arial"/>
              </a:rPr>
              <a:t>Note1</a:t>
            </a:r>
          </a:p>
          <a:p>
            <a:r>
              <a:rPr lang="en-US" sz="2000" dirty="0"/>
              <a:t>Drag &amp; Drop will format the TableFile automatically.</a:t>
            </a:r>
            <a:endParaRPr lang="en-US" sz="2000" dirty="0">
              <a:cs typeface="Arial"/>
            </a:endParaRPr>
          </a:p>
        </p:txBody>
      </p:sp>
    </p:spTree>
    <p:extLst>
      <p:ext uri="{BB962C8B-B14F-4D97-AF65-F5344CB8AC3E}">
        <p14:creationId xmlns:p14="http://schemas.microsoft.com/office/powerpoint/2010/main" val="40977596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Processing and Setup Times: </a:t>
            </a:r>
            <a:r>
              <a:rPr lang="en-US" dirty="0" smtClean="0"/>
              <a:t>4</a:t>
            </a:r>
            <a:endParaRPr lang="en-US" dirty="0"/>
          </a:p>
        </p:txBody>
      </p:sp>
      <p:sp>
        <p:nvSpPr>
          <p:cNvPr id="3" name="Inhaltsplatzhalter 2"/>
          <p:cNvSpPr>
            <a:spLocks noGrp="1"/>
          </p:cNvSpPr>
          <p:nvPr>
            <p:ph idx="1"/>
          </p:nvPr>
        </p:nvSpPr>
        <p:spPr>
          <a:xfrm>
            <a:off x="613687" y="1700119"/>
            <a:ext cx="9284976" cy="1741581"/>
          </a:xfrm>
        </p:spPr>
        <p:txBody>
          <a:bodyPr/>
          <a:lstStyle/>
          <a:p>
            <a:pPr marL="295723" indent="-295723">
              <a:buFont typeface="Arial" panose="020B0604020202020204" pitchFamily="34" charset="0"/>
              <a:buChar char="•"/>
            </a:pPr>
            <a:r>
              <a:rPr lang="en-US" sz="2000" dirty="0"/>
              <a:t>Perform the same actions for </a:t>
            </a:r>
            <a:r>
              <a:rPr lang="en-US" sz="2000" b="1" dirty="0" err="1"/>
              <a:t>Adjust_SubComp_A</a:t>
            </a:r>
            <a:r>
              <a:rPr lang="en-US" sz="2000" b="1" dirty="0"/>
              <a:t> </a:t>
            </a:r>
            <a:r>
              <a:rPr lang="en-US" sz="2000" dirty="0"/>
              <a:t>and</a:t>
            </a:r>
            <a:r>
              <a:rPr lang="en-US" sz="2000" b="1" dirty="0"/>
              <a:t> </a:t>
            </a:r>
            <a:r>
              <a:rPr lang="en-US" sz="2000" b="1" dirty="0" err="1"/>
              <a:t>Adjust_SubComp_B</a:t>
            </a:r>
            <a:r>
              <a:rPr lang="en-US" sz="2000" b="1" dirty="0"/>
              <a:t> </a:t>
            </a:r>
            <a:r>
              <a:rPr lang="en-US" sz="2000" dirty="0"/>
              <a:t>and their corresponding</a:t>
            </a:r>
            <a:r>
              <a:rPr lang="en-US" sz="2000" b="1" dirty="0"/>
              <a:t> </a:t>
            </a:r>
            <a:r>
              <a:rPr lang="en-US" sz="2000" b="1" dirty="0" err="1"/>
              <a:t>CT_AdjustComp</a:t>
            </a:r>
            <a:r>
              <a:rPr lang="en-US" sz="2000" b="1" dirty="0"/>
              <a:t> </a:t>
            </a:r>
            <a:r>
              <a:rPr lang="en-US" sz="2000" dirty="0"/>
              <a:t>TableFile. Use values from the </a:t>
            </a:r>
            <a:r>
              <a:rPr lang="en-US" sz="2000" b="1" dirty="0" err="1" smtClean="0"/>
              <a:t>Adjust_SubComponent</a:t>
            </a:r>
            <a:r>
              <a:rPr lang="en-US" sz="2000" b="1" dirty="0" smtClean="0"/>
              <a:t> (_A</a:t>
            </a:r>
            <a:r>
              <a:rPr lang="en-US" sz="2000" b="1" dirty="0"/>
              <a:t> </a:t>
            </a:r>
            <a:r>
              <a:rPr lang="en-US" sz="2000" b="1" dirty="0" smtClean="0"/>
              <a:t>&amp; </a:t>
            </a:r>
            <a:r>
              <a:rPr lang="en-US" sz="2000" b="1" dirty="0"/>
              <a:t>_</a:t>
            </a:r>
            <a:r>
              <a:rPr lang="en-US" sz="2000" b="1" dirty="0" smtClean="0"/>
              <a:t>B) </a:t>
            </a:r>
            <a:r>
              <a:rPr lang="en-US" sz="2000" dirty="0" smtClean="0"/>
              <a:t>row </a:t>
            </a:r>
            <a:r>
              <a:rPr lang="en-US" sz="2000" dirty="0"/>
              <a:t>of the Process Details table in Lesson 3</a:t>
            </a:r>
          </a:p>
          <a:p>
            <a:pPr marL="295723" indent="-295723">
              <a:buFont typeface="Arial" panose="020B0604020202020204" pitchFamily="34" charset="0"/>
              <a:buChar char="•"/>
            </a:pPr>
            <a:r>
              <a:rPr lang="en-US" sz="2000" dirty="0" smtClean="0"/>
              <a:t>Fill </a:t>
            </a:r>
            <a:r>
              <a:rPr lang="en-US" sz="2000" dirty="0"/>
              <a:t>in Setup time from the Set-up time column of the </a:t>
            </a:r>
            <a:r>
              <a:rPr lang="en-US" sz="2000" dirty="0" err="1" smtClean="0"/>
              <a:t>Adjust_SubComp</a:t>
            </a:r>
            <a:r>
              <a:rPr lang="en-US" sz="2000" dirty="0" smtClean="0"/>
              <a:t> (_A</a:t>
            </a:r>
            <a:r>
              <a:rPr lang="en-US" sz="2000" dirty="0"/>
              <a:t> </a:t>
            </a:r>
            <a:r>
              <a:rPr lang="en-US" sz="2000" dirty="0" smtClean="0"/>
              <a:t>&amp; _B) </a:t>
            </a:r>
            <a:r>
              <a:rPr lang="en-US" sz="2000" dirty="0"/>
              <a:t>row from the Process Details table in Lesson </a:t>
            </a:r>
            <a:r>
              <a:rPr lang="en-US" sz="2000" dirty="0" smtClean="0"/>
              <a:t>3</a:t>
            </a:r>
          </a:p>
        </p:txBody>
      </p:sp>
      <p:sp>
        <p:nvSpPr>
          <p:cNvPr id="9" name="Rechteck 8"/>
          <p:cNvSpPr/>
          <p:nvPr/>
        </p:nvSpPr>
        <p:spPr>
          <a:xfrm>
            <a:off x="613683" y="5422118"/>
            <a:ext cx="4348002" cy="1631216"/>
          </a:xfrm>
          <a:prstGeom prst="rect">
            <a:avLst/>
          </a:prstGeom>
        </p:spPr>
        <p:txBody>
          <a:bodyPr wrap="square">
            <a:spAutoFit/>
          </a:bodyPr>
          <a:lstStyle/>
          <a:p>
            <a:r>
              <a:rPr lang="en-US" sz="2000" b="1" spc="-16" dirty="0">
                <a:solidFill>
                  <a:srgbClr val="0066FF"/>
                </a:solidFill>
                <a:cs typeface="Arial"/>
              </a:rPr>
              <a:t>Note2</a:t>
            </a:r>
          </a:p>
          <a:p>
            <a:r>
              <a:rPr lang="en-US" sz="2000" dirty="0"/>
              <a:t>If the name of the TableFile is changed, the setting in the SingleProcs has to be changed accordingly.</a:t>
            </a:r>
            <a:endParaRPr lang="en-US" sz="2000" dirty="0">
              <a:cs typeface="Arial"/>
            </a:endParaRPr>
          </a:p>
        </p:txBody>
      </p:sp>
      <p:sp>
        <p:nvSpPr>
          <p:cNvPr id="12" name="Rechteck 11"/>
          <p:cNvSpPr/>
          <p:nvPr/>
        </p:nvSpPr>
        <p:spPr>
          <a:xfrm>
            <a:off x="613683" y="4051300"/>
            <a:ext cx="3007361" cy="1323439"/>
          </a:xfrm>
          <a:prstGeom prst="rect">
            <a:avLst/>
          </a:prstGeom>
        </p:spPr>
        <p:txBody>
          <a:bodyPr wrap="square">
            <a:spAutoFit/>
          </a:bodyPr>
          <a:lstStyle/>
          <a:p>
            <a:r>
              <a:rPr lang="en-US" sz="2000" b="1" spc="-16" dirty="0">
                <a:solidFill>
                  <a:srgbClr val="0066FF"/>
                </a:solidFill>
                <a:cs typeface="Arial"/>
              </a:rPr>
              <a:t>Note1</a:t>
            </a:r>
          </a:p>
          <a:p>
            <a:r>
              <a:rPr lang="en-US" sz="2000" dirty="0"/>
              <a:t>Drag &amp; Drop will format the TableFile automatically.</a:t>
            </a:r>
            <a:endParaRPr lang="en-US" sz="2000" dirty="0">
              <a:cs typeface="Arial"/>
            </a:endParaRPr>
          </a:p>
        </p:txBody>
      </p:sp>
    </p:spTree>
    <p:extLst>
      <p:ext uri="{BB962C8B-B14F-4D97-AF65-F5344CB8AC3E}">
        <p14:creationId xmlns:p14="http://schemas.microsoft.com/office/powerpoint/2010/main" val="1692469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Buffer Capacity</a:t>
            </a:r>
            <a:endParaRPr lang="en-US" dirty="0"/>
          </a:p>
        </p:txBody>
      </p:sp>
      <p:sp>
        <p:nvSpPr>
          <p:cNvPr id="3" name="Inhaltsplatzhalter 2"/>
          <p:cNvSpPr>
            <a:spLocks noGrp="1"/>
          </p:cNvSpPr>
          <p:nvPr>
            <p:ph idx="1"/>
          </p:nvPr>
        </p:nvSpPr>
        <p:spPr>
          <a:xfrm>
            <a:off x="613687" y="1700119"/>
            <a:ext cx="9284976" cy="1741581"/>
          </a:xfrm>
        </p:spPr>
        <p:txBody>
          <a:bodyPr/>
          <a:lstStyle/>
          <a:p>
            <a:pPr marL="295723" indent="-295723">
              <a:buFont typeface="Arial" panose="020B0604020202020204" pitchFamily="34" charset="0"/>
              <a:buChar char="•"/>
            </a:pPr>
            <a:r>
              <a:rPr lang="en-US" sz="2000" dirty="0" smtClean="0"/>
              <a:t>Fill </a:t>
            </a:r>
            <a:r>
              <a:rPr lang="en-US" sz="2000" dirty="0"/>
              <a:t>in </a:t>
            </a:r>
            <a:r>
              <a:rPr lang="en-US" sz="2000" dirty="0" smtClean="0"/>
              <a:t>the Capacity of the corresponding </a:t>
            </a:r>
            <a:r>
              <a:rPr lang="en-US" sz="2000" b="1" dirty="0" err="1" smtClean="0"/>
              <a:t>In_Buff</a:t>
            </a:r>
            <a:r>
              <a:rPr lang="en-US" sz="2000" b="1" dirty="0" smtClean="0"/>
              <a:t>_</a:t>
            </a:r>
            <a:r>
              <a:rPr lang="en-US" sz="2000" dirty="0" smtClean="0"/>
              <a:t> and </a:t>
            </a:r>
            <a:r>
              <a:rPr lang="en-US" sz="2000" b="1" dirty="0" err="1" smtClean="0"/>
              <a:t>Out_Buff</a:t>
            </a:r>
            <a:r>
              <a:rPr lang="en-US" sz="2000" b="1" dirty="0" smtClean="0"/>
              <a:t>_</a:t>
            </a:r>
            <a:r>
              <a:rPr lang="en-US" sz="2000" dirty="0" smtClean="0"/>
              <a:t> Buffer        pairs of each process from the Capacity [Buffer] column </a:t>
            </a:r>
            <a:r>
              <a:rPr lang="en-US" sz="2000" dirty="0"/>
              <a:t>of the </a:t>
            </a:r>
            <a:r>
              <a:rPr lang="en-US" sz="2000" dirty="0" smtClean="0"/>
              <a:t>corresponding process row </a:t>
            </a:r>
            <a:r>
              <a:rPr lang="en-US" sz="2000" dirty="0"/>
              <a:t>from the Process Details table in Lesson </a:t>
            </a:r>
            <a:r>
              <a:rPr lang="en-US" sz="2000" dirty="0" smtClean="0"/>
              <a:t>3</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84469" y="1722651"/>
            <a:ext cx="305549" cy="305549"/>
          </a:xfrm>
          <a:prstGeom prst="rect">
            <a:avLst/>
          </a:prstGeom>
        </p:spPr>
      </p:pic>
    </p:spTree>
    <p:extLst>
      <p:ext uri="{BB962C8B-B14F-4D97-AF65-F5344CB8AC3E}">
        <p14:creationId xmlns:p14="http://schemas.microsoft.com/office/powerpoint/2010/main" val="37584375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ShiftCalendar</a:t>
            </a:r>
            <a:endParaRPr lang="de-DE" dirty="0"/>
          </a:p>
        </p:txBody>
      </p:sp>
      <p:sp>
        <p:nvSpPr>
          <p:cNvPr id="3" name="Inhaltsplatzhalter 2"/>
          <p:cNvSpPr>
            <a:spLocks noGrp="1"/>
          </p:cNvSpPr>
          <p:nvPr>
            <p:ph idx="1"/>
          </p:nvPr>
        </p:nvSpPr>
        <p:spPr/>
        <p:txBody>
          <a:bodyPr/>
          <a:lstStyle/>
          <a:p>
            <a:pPr marL="295723" indent="-295723">
              <a:buFont typeface="Arial" panose="020B0604020202020204" pitchFamily="34" charset="0"/>
              <a:buChar char="•"/>
            </a:pPr>
            <a:r>
              <a:rPr lang="en-US" sz="2000" dirty="0" smtClean="0"/>
              <a:t>Double click the </a:t>
            </a:r>
            <a:r>
              <a:rPr lang="en-US" sz="2000" b="1" dirty="0" err="1" smtClean="0"/>
              <a:t>ShiftCalendar</a:t>
            </a:r>
            <a:r>
              <a:rPr lang="en-US" sz="2000" dirty="0" smtClean="0"/>
              <a:t>      </a:t>
            </a:r>
          </a:p>
          <a:p>
            <a:pPr marL="295723" indent="-295723">
              <a:buFont typeface="Arial" panose="020B0604020202020204" pitchFamily="34" charset="0"/>
              <a:buChar char="•"/>
            </a:pPr>
            <a:r>
              <a:rPr lang="en-US" sz="2000" dirty="0" smtClean="0"/>
              <a:t>If not already so, configure the shifts as shown below</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b="1" spc="-16" dirty="0">
                <a:solidFill>
                  <a:srgbClr val="0066FF"/>
                </a:solidFill>
                <a:cs typeface="Arial"/>
              </a:rPr>
              <a:t>Note</a:t>
            </a:r>
          </a:p>
          <a:p>
            <a:r>
              <a:rPr lang="en-US" sz="2000" dirty="0" smtClean="0"/>
              <a:t>The spelling of the shift names must be exactly the same as in the objects using these shifts (see next slide).</a:t>
            </a:r>
            <a:endParaRPr lang="en-US" sz="2000" dirty="0"/>
          </a:p>
        </p:txBody>
      </p:sp>
      <p:pic>
        <p:nvPicPr>
          <p:cNvPr id="4" name="Grafik 3"/>
          <p:cNvPicPr>
            <a:picLocks noChangeAspect="1"/>
          </p:cNvPicPr>
          <p:nvPr/>
        </p:nvPicPr>
        <p:blipFill>
          <a:blip r:embed="rId2"/>
          <a:stretch>
            <a:fillRect/>
          </a:stretch>
        </p:blipFill>
        <p:spPr>
          <a:xfrm>
            <a:off x="9143568" y="1526430"/>
            <a:ext cx="803536" cy="821392"/>
          </a:xfrm>
          <a:prstGeom prst="rect">
            <a:avLst/>
          </a:prstGeom>
        </p:spPr>
      </p:pic>
      <p:pic>
        <p:nvPicPr>
          <p:cNvPr id="5" name="Grafik 4"/>
          <p:cNvPicPr>
            <a:picLocks noChangeAspect="1"/>
          </p:cNvPicPr>
          <p:nvPr/>
        </p:nvPicPr>
        <p:blipFill>
          <a:blip r:embed="rId2"/>
          <a:stretch>
            <a:fillRect/>
          </a:stretch>
        </p:blipFill>
        <p:spPr>
          <a:xfrm>
            <a:off x="4502637" y="1569479"/>
            <a:ext cx="321414" cy="328557"/>
          </a:xfrm>
          <a:prstGeom prst="rect">
            <a:avLst/>
          </a:prstGeom>
        </p:spPr>
      </p:pic>
      <p:pic>
        <p:nvPicPr>
          <p:cNvPr id="6" name="Grafik 5"/>
          <p:cNvPicPr>
            <a:picLocks noChangeAspect="1"/>
          </p:cNvPicPr>
          <p:nvPr/>
        </p:nvPicPr>
        <p:blipFill>
          <a:blip r:embed="rId3"/>
          <a:stretch>
            <a:fillRect/>
          </a:stretch>
        </p:blipFill>
        <p:spPr>
          <a:xfrm>
            <a:off x="3064669" y="2551638"/>
            <a:ext cx="4056963" cy="3099862"/>
          </a:xfrm>
          <a:prstGeom prst="rect">
            <a:avLst/>
          </a:prstGeom>
        </p:spPr>
      </p:pic>
    </p:spTree>
    <p:extLst>
      <p:ext uri="{BB962C8B-B14F-4D97-AF65-F5344CB8AC3E}">
        <p14:creationId xmlns:p14="http://schemas.microsoft.com/office/powerpoint/2010/main" val="19484497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Workplace and </a:t>
            </a:r>
            <a:r>
              <a:rPr lang="en-US" dirty="0" err="1" smtClean="0"/>
              <a:t>WorkerPool</a:t>
            </a:r>
            <a:r>
              <a:rPr lang="en-US" dirty="0" smtClean="0"/>
              <a:t>*</a:t>
            </a:r>
            <a:endParaRPr lang="en-US" dirty="0"/>
          </a:p>
        </p:txBody>
      </p:sp>
      <p:sp>
        <p:nvSpPr>
          <p:cNvPr id="3" name="Inhaltsplatzhalter 2"/>
          <p:cNvSpPr>
            <a:spLocks noGrp="1"/>
          </p:cNvSpPr>
          <p:nvPr>
            <p:ph idx="1"/>
          </p:nvPr>
        </p:nvSpPr>
        <p:spPr>
          <a:xfrm>
            <a:off x="586527" y="1665709"/>
            <a:ext cx="8318219" cy="2004591"/>
          </a:xfrm>
        </p:spPr>
        <p:txBody>
          <a:bodyPr/>
          <a:lstStyle/>
          <a:p>
            <a:pPr marL="295723" indent="-295723">
              <a:buFont typeface="Arial" panose="020B0604020202020204" pitchFamily="34" charset="0"/>
              <a:buChar char="•"/>
            </a:pPr>
            <a:r>
              <a:rPr lang="en-US" dirty="0" smtClean="0"/>
              <a:t>Drag &amp; </a:t>
            </a:r>
            <a:r>
              <a:rPr lang="en-US" dirty="0"/>
              <a:t>Drop </a:t>
            </a:r>
            <a:r>
              <a:rPr lang="en-US" dirty="0" smtClean="0"/>
              <a:t>the </a:t>
            </a:r>
            <a:r>
              <a:rPr lang="en-US" b="1" dirty="0" smtClean="0"/>
              <a:t>Broker</a:t>
            </a:r>
            <a:r>
              <a:rPr lang="en-US" dirty="0"/>
              <a:t> </a:t>
            </a:r>
            <a:r>
              <a:rPr lang="en-US" dirty="0" smtClean="0"/>
              <a:t>     onto the </a:t>
            </a:r>
            <a:r>
              <a:rPr lang="en-US" b="1" dirty="0" smtClean="0"/>
              <a:t>WorkerPool</a:t>
            </a:r>
            <a:r>
              <a:rPr lang="en-US" dirty="0"/>
              <a:t> </a:t>
            </a:r>
            <a:r>
              <a:rPr lang="en-US" dirty="0" smtClean="0"/>
              <a:t>     to connect it</a:t>
            </a:r>
          </a:p>
          <a:p>
            <a:pPr marL="295723" indent="-295723">
              <a:buFont typeface="Arial" panose="020B0604020202020204" pitchFamily="34" charset="0"/>
              <a:buChar char="•"/>
            </a:pPr>
            <a:r>
              <a:rPr lang="en-US" dirty="0"/>
              <a:t>Drag &amp; Drop </a:t>
            </a:r>
            <a:r>
              <a:rPr lang="en-US" dirty="0" smtClean="0"/>
              <a:t>each </a:t>
            </a:r>
            <a:r>
              <a:rPr lang="en-US" b="1" dirty="0" smtClean="0"/>
              <a:t>Workplace</a:t>
            </a:r>
            <a:r>
              <a:rPr lang="en-US" dirty="0" smtClean="0"/>
              <a:t>      to the corresponding </a:t>
            </a:r>
            <a:r>
              <a:rPr lang="en-US" b="1" dirty="0" smtClean="0"/>
              <a:t>SingleProc </a:t>
            </a:r>
            <a:r>
              <a:rPr lang="en-US" dirty="0" smtClean="0"/>
              <a:t>    next to it, to connect the </a:t>
            </a:r>
            <a:r>
              <a:rPr lang="en-US" b="1" dirty="0" smtClean="0"/>
              <a:t>SingleProc      </a:t>
            </a:r>
            <a:r>
              <a:rPr lang="en-US" dirty="0" smtClean="0"/>
              <a:t>to it</a:t>
            </a:r>
          </a:p>
          <a:p>
            <a:pPr marL="295723" indent="-295723">
              <a:buFont typeface="Arial" panose="020B0604020202020204" pitchFamily="34" charset="0"/>
              <a:buChar char="•"/>
            </a:pPr>
            <a:r>
              <a:rPr lang="en-US" dirty="0" smtClean="0"/>
              <a:t>Drag &amp; Drop the </a:t>
            </a:r>
            <a:r>
              <a:rPr lang="en-US" b="1" dirty="0" smtClean="0"/>
              <a:t>Broker</a:t>
            </a:r>
            <a:r>
              <a:rPr lang="en-US" dirty="0" smtClean="0"/>
              <a:t>     onto each </a:t>
            </a:r>
            <a:r>
              <a:rPr lang="en-US" b="1" dirty="0" smtClean="0"/>
              <a:t>SingleProc</a:t>
            </a:r>
            <a:r>
              <a:rPr lang="en-US" dirty="0" smtClean="0"/>
              <a:t>      to connect them.</a:t>
            </a:r>
          </a:p>
          <a:p>
            <a:pPr marL="295723" indent="-295723">
              <a:buFont typeface="Arial" panose="020B0604020202020204" pitchFamily="34" charset="0"/>
              <a:buChar char="•"/>
            </a:pPr>
            <a:r>
              <a:rPr lang="en-US" dirty="0" smtClean="0"/>
              <a:t>Drag &amp; Drop the </a:t>
            </a:r>
            <a:r>
              <a:rPr lang="en-US" b="1" dirty="0" smtClean="0"/>
              <a:t>ShiftCalender</a:t>
            </a:r>
            <a:r>
              <a:rPr lang="en-US" dirty="0" smtClean="0"/>
              <a:t>       onto the </a:t>
            </a:r>
            <a:r>
              <a:rPr lang="en-US" b="1" dirty="0" smtClean="0"/>
              <a:t>WorkerPool</a:t>
            </a:r>
            <a:r>
              <a:rPr lang="en-US" dirty="0" smtClean="0"/>
              <a:t>      .</a:t>
            </a:r>
          </a:p>
          <a:p>
            <a:pPr marL="295723" indent="-295723">
              <a:buFont typeface="Arial" panose="020B0604020202020204" pitchFamily="34" charset="0"/>
              <a:buChar char="•"/>
            </a:pPr>
            <a:r>
              <a:rPr lang="en-US" dirty="0" smtClean="0"/>
              <a:t>Fill the Creation Table as shown</a:t>
            </a:r>
            <a:endParaRPr lang="en-US" dirty="0"/>
          </a:p>
        </p:txBody>
      </p:sp>
      <p:pic>
        <p:nvPicPr>
          <p:cNvPr id="4" name="Grafik 3"/>
          <p:cNvPicPr>
            <a:picLocks noChangeAspect="1"/>
          </p:cNvPicPr>
          <p:nvPr/>
        </p:nvPicPr>
        <p:blipFill>
          <a:blip r:embed="rId2"/>
          <a:stretch>
            <a:fillRect/>
          </a:stretch>
        </p:blipFill>
        <p:spPr>
          <a:xfrm>
            <a:off x="9315353" y="3153518"/>
            <a:ext cx="571402" cy="499978"/>
          </a:xfrm>
          <a:prstGeom prst="rect">
            <a:avLst/>
          </a:prstGeom>
        </p:spPr>
      </p:pic>
      <p:pic>
        <p:nvPicPr>
          <p:cNvPr id="6" name="Grafik 5"/>
          <p:cNvPicPr>
            <a:picLocks noChangeAspect="1"/>
          </p:cNvPicPr>
          <p:nvPr/>
        </p:nvPicPr>
        <p:blipFill>
          <a:blip r:embed="rId3"/>
          <a:stretch>
            <a:fillRect/>
          </a:stretch>
        </p:blipFill>
        <p:spPr>
          <a:xfrm>
            <a:off x="9261783" y="1476177"/>
            <a:ext cx="678542" cy="678542"/>
          </a:xfrm>
          <a:prstGeom prst="rect">
            <a:avLst/>
          </a:prstGeom>
        </p:spPr>
      </p:pic>
      <p:pic>
        <p:nvPicPr>
          <p:cNvPr id="7" name="Grafik 6"/>
          <p:cNvPicPr>
            <a:picLocks noChangeAspect="1"/>
          </p:cNvPicPr>
          <p:nvPr/>
        </p:nvPicPr>
        <p:blipFill>
          <a:blip r:embed="rId4"/>
          <a:stretch>
            <a:fillRect/>
          </a:stretch>
        </p:blipFill>
        <p:spPr>
          <a:xfrm>
            <a:off x="5893380" y="4064609"/>
            <a:ext cx="4042677" cy="2935584"/>
          </a:xfrm>
          <a:prstGeom prst="rect">
            <a:avLst/>
          </a:prstGeom>
        </p:spPr>
      </p:pic>
      <p:pic>
        <p:nvPicPr>
          <p:cNvPr id="8" name="Grafik 7"/>
          <p:cNvPicPr>
            <a:picLocks noChangeAspect="1"/>
          </p:cNvPicPr>
          <p:nvPr/>
        </p:nvPicPr>
        <p:blipFill>
          <a:blip r:embed="rId5"/>
          <a:stretch>
            <a:fillRect/>
          </a:stretch>
        </p:blipFill>
        <p:spPr>
          <a:xfrm>
            <a:off x="1173748" y="3975100"/>
            <a:ext cx="4021250" cy="2478461"/>
          </a:xfrm>
          <a:prstGeom prst="rect">
            <a:avLst/>
          </a:prstGeom>
        </p:spPr>
      </p:pic>
      <p:pic>
        <p:nvPicPr>
          <p:cNvPr id="9" name="Grafik 8"/>
          <p:cNvPicPr>
            <a:picLocks noChangeAspect="1"/>
          </p:cNvPicPr>
          <p:nvPr/>
        </p:nvPicPr>
        <p:blipFill>
          <a:blip r:embed="rId6"/>
          <a:stretch>
            <a:fillRect/>
          </a:stretch>
        </p:blipFill>
        <p:spPr>
          <a:xfrm>
            <a:off x="9199286" y="2192394"/>
            <a:ext cx="803536" cy="821392"/>
          </a:xfrm>
          <a:prstGeom prst="rect">
            <a:avLst/>
          </a:prstGeom>
        </p:spPr>
      </p:pic>
      <p:pic>
        <p:nvPicPr>
          <p:cNvPr id="10" name="Grafik 9"/>
          <p:cNvPicPr>
            <a:picLocks noChangeAspect="1"/>
          </p:cNvPicPr>
          <p:nvPr/>
        </p:nvPicPr>
        <p:blipFill>
          <a:blip r:embed="rId3"/>
          <a:stretch>
            <a:fillRect/>
          </a:stretch>
        </p:blipFill>
        <p:spPr>
          <a:xfrm>
            <a:off x="3369469" y="1685211"/>
            <a:ext cx="271417" cy="271417"/>
          </a:xfrm>
          <a:prstGeom prst="rect">
            <a:avLst/>
          </a:prstGeom>
        </p:spPr>
      </p:pic>
      <p:pic>
        <p:nvPicPr>
          <p:cNvPr id="11" name="Grafik 10"/>
          <p:cNvPicPr>
            <a:picLocks noChangeAspect="1"/>
          </p:cNvPicPr>
          <p:nvPr/>
        </p:nvPicPr>
        <p:blipFill>
          <a:blip r:embed="rId2"/>
          <a:stretch>
            <a:fillRect/>
          </a:stretch>
        </p:blipFill>
        <p:spPr>
          <a:xfrm>
            <a:off x="3979069" y="2025271"/>
            <a:ext cx="228561" cy="199991"/>
          </a:xfrm>
          <a:prstGeom prst="rect">
            <a:avLst/>
          </a:prstGeom>
        </p:spPr>
      </p:pic>
      <p:pic>
        <p:nvPicPr>
          <p:cNvPr id="15" name="Grafik 14"/>
          <p:cNvPicPr>
            <a:picLocks noChangeAspect="1"/>
          </p:cNvPicPr>
          <p:nvPr/>
        </p:nvPicPr>
        <p:blipFill>
          <a:blip r:embed="rId7"/>
          <a:stretch>
            <a:fillRect/>
          </a:stretch>
        </p:blipFill>
        <p:spPr>
          <a:xfrm>
            <a:off x="7636669" y="1989865"/>
            <a:ext cx="314271" cy="278559"/>
          </a:xfrm>
          <a:prstGeom prst="rect">
            <a:avLst/>
          </a:prstGeom>
        </p:spPr>
      </p:pic>
      <p:pic>
        <p:nvPicPr>
          <p:cNvPr id="16" name="Grafik 15"/>
          <p:cNvPicPr>
            <a:picLocks noChangeAspect="1"/>
          </p:cNvPicPr>
          <p:nvPr/>
        </p:nvPicPr>
        <p:blipFill>
          <a:blip r:embed="rId3"/>
          <a:stretch>
            <a:fillRect/>
          </a:stretch>
        </p:blipFill>
        <p:spPr>
          <a:xfrm>
            <a:off x="3366844" y="2599428"/>
            <a:ext cx="271417" cy="271417"/>
          </a:xfrm>
          <a:prstGeom prst="rect">
            <a:avLst/>
          </a:prstGeom>
        </p:spPr>
      </p:pic>
      <p:pic>
        <p:nvPicPr>
          <p:cNvPr id="17" name="Grafik 16"/>
          <p:cNvPicPr>
            <a:picLocks noChangeAspect="1"/>
          </p:cNvPicPr>
          <p:nvPr/>
        </p:nvPicPr>
        <p:blipFill>
          <a:blip r:embed="rId7"/>
          <a:stretch>
            <a:fillRect/>
          </a:stretch>
        </p:blipFill>
        <p:spPr>
          <a:xfrm>
            <a:off x="5968244" y="2578972"/>
            <a:ext cx="314271" cy="278559"/>
          </a:xfrm>
          <a:prstGeom prst="rect">
            <a:avLst/>
          </a:prstGeom>
        </p:spPr>
      </p:pic>
      <p:pic>
        <p:nvPicPr>
          <p:cNvPr id="18" name="Grafik 17"/>
          <p:cNvPicPr>
            <a:picLocks noChangeAspect="1"/>
          </p:cNvPicPr>
          <p:nvPr/>
        </p:nvPicPr>
        <p:blipFill>
          <a:blip r:embed="rId8"/>
          <a:stretch>
            <a:fillRect/>
          </a:stretch>
        </p:blipFill>
        <p:spPr>
          <a:xfrm>
            <a:off x="4163952" y="2865159"/>
            <a:ext cx="321414" cy="328557"/>
          </a:xfrm>
          <a:prstGeom prst="rect">
            <a:avLst/>
          </a:prstGeom>
        </p:spPr>
      </p:pic>
      <p:pic>
        <p:nvPicPr>
          <p:cNvPr id="19" name="Grafik 18"/>
          <p:cNvPicPr>
            <a:picLocks noChangeAspect="1"/>
          </p:cNvPicPr>
          <p:nvPr/>
        </p:nvPicPr>
        <p:blipFill>
          <a:blip r:embed="rId6"/>
          <a:stretch>
            <a:fillRect/>
          </a:stretch>
        </p:blipFill>
        <p:spPr>
          <a:xfrm>
            <a:off x="6748704" y="2846278"/>
            <a:ext cx="321414" cy="328557"/>
          </a:xfrm>
          <a:prstGeom prst="rect">
            <a:avLst/>
          </a:prstGeom>
        </p:spPr>
      </p:pic>
      <p:cxnSp>
        <p:nvCxnSpPr>
          <p:cNvPr id="20" name="Gerade Verbindung mit Pfeil 19"/>
          <p:cNvCxnSpPr/>
          <p:nvPr/>
        </p:nvCxnSpPr>
        <p:spPr bwMode="auto">
          <a:xfrm flipH="1" flipV="1">
            <a:off x="5194998" y="5214330"/>
            <a:ext cx="1714413" cy="132370"/>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pic>
        <p:nvPicPr>
          <p:cNvPr id="23" name="Grafik 22"/>
          <p:cNvPicPr>
            <a:picLocks noChangeAspect="1"/>
          </p:cNvPicPr>
          <p:nvPr/>
        </p:nvPicPr>
        <p:blipFill>
          <a:blip r:embed="rId7"/>
          <a:stretch>
            <a:fillRect/>
          </a:stretch>
        </p:blipFill>
        <p:spPr>
          <a:xfrm>
            <a:off x="3592205" y="2285051"/>
            <a:ext cx="314271" cy="278559"/>
          </a:xfrm>
          <a:prstGeom prst="rect">
            <a:avLst/>
          </a:prstGeom>
        </p:spPr>
      </p:pic>
      <p:pic>
        <p:nvPicPr>
          <p:cNvPr id="21" name="Grafik 18"/>
          <p:cNvPicPr>
            <a:picLocks noChangeAspect="1"/>
          </p:cNvPicPr>
          <p:nvPr/>
        </p:nvPicPr>
        <p:blipFill>
          <a:blip r:embed="rId6"/>
          <a:stretch>
            <a:fillRect/>
          </a:stretch>
        </p:blipFill>
        <p:spPr>
          <a:xfrm>
            <a:off x="5904165" y="1661305"/>
            <a:ext cx="321414" cy="328557"/>
          </a:xfrm>
          <a:prstGeom prst="rect">
            <a:avLst/>
          </a:prstGeom>
        </p:spPr>
      </p:pic>
      <p:sp>
        <p:nvSpPr>
          <p:cNvPr id="22" name="TextBox 21"/>
          <p:cNvSpPr txBox="1"/>
          <p:nvPr/>
        </p:nvSpPr>
        <p:spPr>
          <a:xfrm>
            <a:off x="387737" y="6805507"/>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2999474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cdtRectangle 4 Id109572"/>
          <p:cNvSpPr>
            <a:spLocks noGrp="1" noChangeArrowheads="1"/>
          </p:cNvSpPr>
          <p:nvPr>
            <p:ph type="title"/>
          </p:nvPr>
        </p:nvSpPr>
        <p:spPr>
          <a:xfrm>
            <a:off x="0" y="201"/>
            <a:ext cx="10396538" cy="1442160"/>
          </a:xfrm>
        </p:spPr>
        <p:txBody>
          <a:bodyPr/>
          <a:lstStyle/>
          <a:p>
            <a:r>
              <a:rPr lang="en-US" dirty="0" smtClean="0"/>
              <a:t>Course Overview</a:t>
            </a:r>
          </a:p>
        </p:txBody>
      </p:sp>
      <p:sp>
        <p:nvSpPr>
          <p:cNvPr id="11" name="cdtText Placeholder 10 Id11"/>
          <p:cNvSpPr>
            <a:spLocks noGrp="1"/>
          </p:cNvSpPr>
          <p:nvPr>
            <p:ph type="body" sz="quarter" idx="14"/>
          </p:nvPr>
        </p:nvSpPr>
        <p:spPr>
          <a:xfrm>
            <a:off x="5362524" y="1606611"/>
            <a:ext cx="5034015" cy="5404033"/>
          </a:xfrm>
        </p:spPr>
        <p:txBody>
          <a:bodyPr vert="horz" wrap="square" lIns="81873" tIns="81873" rIns="81873" bIns="81873" numCol="1" anchor="t" anchorCtr="0" compatLnSpc="1">
            <a:prstTxWarp prst="textNoShape">
              <a:avLst/>
            </a:prstTxWarp>
          </a:bodyPr>
          <a:lstStyle/>
          <a:p>
            <a:pPr indent="-1806">
              <a:buClr>
                <a:schemeClr val="tx1"/>
              </a:buClr>
            </a:pPr>
            <a:r>
              <a:rPr lang="en-US" sz="1592" b="1" dirty="0"/>
              <a:t>Intent</a:t>
            </a:r>
          </a:p>
          <a:p>
            <a:pPr lvl="1">
              <a:buClr>
                <a:schemeClr val="tx1"/>
              </a:buClr>
              <a:buFont typeface="Wingdings" panose="05000000000000000000" pitchFamily="2" charset="2"/>
              <a:buChar char="Ø"/>
            </a:pPr>
            <a:r>
              <a:rPr lang="en-US" sz="1592" dirty="0"/>
              <a:t>Provide an insight on the usage of Tecnomatix Plant Simulation @ Siemens AG </a:t>
            </a:r>
            <a:r>
              <a:rPr lang="en-US" sz="1592" dirty="0" smtClean="0"/>
              <a:t>for </a:t>
            </a:r>
            <a:r>
              <a:rPr lang="en-US" sz="1592" dirty="0"/>
              <a:t>modeling of Key Processes inside the Production Facility in Berlin</a:t>
            </a:r>
          </a:p>
          <a:p>
            <a:pPr marL="1806" lvl="1" indent="0">
              <a:buClr>
                <a:schemeClr val="tx1"/>
              </a:buClr>
              <a:buNone/>
            </a:pPr>
            <a:r>
              <a:rPr lang="en-US" sz="1592" b="1" dirty="0"/>
              <a:t>Expected Key Learnings for students </a:t>
            </a:r>
          </a:p>
          <a:p>
            <a:pPr lvl="1">
              <a:buClr>
                <a:schemeClr val="tx1"/>
              </a:buClr>
              <a:buFont typeface="Wingdings" panose="05000000000000000000" pitchFamily="2" charset="2"/>
              <a:buChar char="Ø"/>
            </a:pPr>
            <a:r>
              <a:rPr lang="en-US" sz="1592" dirty="0"/>
              <a:t>Organization of  Work Centers  in the Production Facility</a:t>
            </a:r>
          </a:p>
          <a:p>
            <a:pPr lvl="1">
              <a:buClr>
                <a:schemeClr val="tx1"/>
              </a:buClr>
              <a:buFont typeface="Wingdings" panose="05000000000000000000" pitchFamily="2" charset="2"/>
              <a:buChar char="Ø"/>
            </a:pPr>
            <a:r>
              <a:rPr lang="en-US" sz="1592" dirty="0"/>
              <a:t>Modeling a Process Flow in Manufacturing of Support Housings for Gas Turbines</a:t>
            </a:r>
          </a:p>
          <a:p>
            <a:pPr lvl="1">
              <a:buClr>
                <a:schemeClr val="tx1"/>
              </a:buClr>
              <a:buFont typeface="Wingdings" panose="05000000000000000000" pitchFamily="2" charset="2"/>
              <a:buChar char="Ø"/>
            </a:pPr>
            <a:r>
              <a:rPr lang="en-US" sz="1592" dirty="0"/>
              <a:t>Usage of  Buffers and Worker Pools</a:t>
            </a:r>
          </a:p>
          <a:p>
            <a:pPr lvl="1">
              <a:buClr>
                <a:schemeClr val="tx1"/>
              </a:buClr>
              <a:buFont typeface="Wingdings" panose="05000000000000000000" pitchFamily="2" charset="2"/>
              <a:buChar char="Ø"/>
            </a:pPr>
            <a:r>
              <a:rPr lang="en-US" sz="1592" dirty="0"/>
              <a:t>Use of visualization, in support of Decision Making, through display of charts, for understanding impact of change to Process Parameters</a:t>
            </a:r>
          </a:p>
        </p:txBody>
      </p:sp>
    </p:spTree>
    <p:custDataLst>
      <p:tags r:id="rId1"/>
    </p:custDataLst>
    <p:extLst>
      <p:ext uri="{BB962C8B-B14F-4D97-AF65-F5344CB8AC3E}">
        <p14:creationId xmlns:p14="http://schemas.microsoft.com/office/powerpoint/2010/main" val="37541720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Workplace and WorkerPool</a:t>
            </a:r>
            <a:endParaRPr lang="en-US" dirty="0"/>
          </a:p>
        </p:txBody>
      </p:sp>
      <p:sp>
        <p:nvSpPr>
          <p:cNvPr id="3" name="Inhaltsplatzhalter 2"/>
          <p:cNvSpPr>
            <a:spLocks noGrp="1"/>
          </p:cNvSpPr>
          <p:nvPr>
            <p:ph idx="1"/>
          </p:nvPr>
        </p:nvSpPr>
        <p:spPr>
          <a:xfrm>
            <a:off x="586528" y="1741909"/>
            <a:ext cx="5754742" cy="2004591"/>
          </a:xfrm>
        </p:spPr>
        <p:txBody>
          <a:bodyPr/>
          <a:lstStyle/>
          <a:p>
            <a:r>
              <a:rPr lang="en-US" sz="2000" b="1" spc="-16" dirty="0">
                <a:solidFill>
                  <a:srgbClr val="0066FF"/>
                </a:solidFill>
                <a:cs typeface="Arial"/>
              </a:rPr>
              <a:t>Note</a:t>
            </a:r>
            <a:endParaRPr lang="en-US" sz="2000" dirty="0" smtClean="0"/>
          </a:p>
          <a:p>
            <a:pPr marL="295723" indent="-295723">
              <a:buFont typeface="Arial" panose="020B0604020202020204" pitchFamily="34" charset="0"/>
              <a:buChar char="•"/>
            </a:pPr>
            <a:r>
              <a:rPr lang="en-US" sz="2000" dirty="0" smtClean="0"/>
              <a:t>If the Creation table does not allow entries, uncheck the inheritance button next to the Creation Table as indicated by the red box below</a:t>
            </a:r>
          </a:p>
          <a:p>
            <a:pPr marL="295723" indent="-295723">
              <a:buFont typeface="Arial" panose="020B0604020202020204" pitchFamily="34" charset="0"/>
              <a:buChar char="•"/>
            </a:pPr>
            <a:r>
              <a:rPr lang="en-US" sz="2000" dirty="0" smtClean="0"/>
              <a:t>Fill the Creation Table as shown</a:t>
            </a:r>
            <a:endParaRPr lang="en-US" sz="2000" dirty="0"/>
          </a:p>
        </p:txBody>
      </p:sp>
      <p:pic>
        <p:nvPicPr>
          <p:cNvPr id="4" name="Grafik 3"/>
          <p:cNvPicPr>
            <a:picLocks noChangeAspect="1"/>
          </p:cNvPicPr>
          <p:nvPr/>
        </p:nvPicPr>
        <p:blipFill>
          <a:blip r:embed="rId2"/>
          <a:stretch>
            <a:fillRect/>
          </a:stretch>
        </p:blipFill>
        <p:spPr>
          <a:xfrm>
            <a:off x="9315353" y="3153518"/>
            <a:ext cx="571402" cy="499978"/>
          </a:xfrm>
          <a:prstGeom prst="rect">
            <a:avLst/>
          </a:prstGeom>
        </p:spPr>
      </p:pic>
      <p:pic>
        <p:nvPicPr>
          <p:cNvPr id="6" name="Grafik 5"/>
          <p:cNvPicPr>
            <a:picLocks noChangeAspect="1"/>
          </p:cNvPicPr>
          <p:nvPr/>
        </p:nvPicPr>
        <p:blipFill>
          <a:blip r:embed="rId3"/>
          <a:stretch>
            <a:fillRect/>
          </a:stretch>
        </p:blipFill>
        <p:spPr>
          <a:xfrm>
            <a:off x="9261783" y="1476177"/>
            <a:ext cx="678542" cy="678542"/>
          </a:xfrm>
          <a:prstGeom prst="rect">
            <a:avLst/>
          </a:prstGeom>
        </p:spPr>
      </p:pic>
      <p:pic>
        <p:nvPicPr>
          <p:cNvPr id="7" name="Grafik 6"/>
          <p:cNvPicPr>
            <a:picLocks noChangeAspect="1"/>
          </p:cNvPicPr>
          <p:nvPr/>
        </p:nvPicPr>
        <p:blipFill>
          <a:blip r:embed="rId4"/>
          <a:stretch>
            <a:fillRect/>
          </a:stretch>
        </p:blipFill>
        <p:spPr>
          <a:xfrm>
            <a:off x="5893380" y="3975100"/>
            <a:ext cx="4042677" cy="2935584"/>
          </a:xfrm>
          <a:prstGeom prst="rect">
            <a:avLst/>
          </a:prstGeom>
        </p:spPr>
      </p:pic>
      <p:pic>
        <p:nvPicPr>
          <p:cNvPr id="8" name="Grafik 7"/>
          <p:cNvPicPr>
            <a:picLocks noChangeAspect="1"/>
          </p:cNvPicPr>
          <p:nvPr/>
        </p:nvPicPr>
        <p:blipFill>
          <a:blip r:embed="rId5"/>
          <a:stretch>
            <a:fillRect/>
          </a:stretch>
        </p:blipFill>
        <p:spPr>
          <a:xfrm>
            <a:off x="1173748" y="4369403"/>
            <a:ext cx="4021250" cy="2478461"/>
          </a:xfrm>
          <a:prstGeom prst="rect">
            <a:avLst/>
          </a:prstGeom>
        </p:spPr>
      </p:pic>
      <p:pic>
        <p:nvPicPr>
          <p:cNvPr id="9" name="Grafik 8"/>
          <p:cNvPicPr>
            <a:picLocks noChangeAspect="1"/>
          </p:cNvPicPr>
          <p:nvPr/>
        </p:nvPicPr>
        <p:blipFill>
          <a:blip r:embed="rId6"/>
          <a:stretch>
            <a:fillRect/>
          </a:stretch>
        </p:blipFill>
        <p:spPr>
          <a:xfrm>
            <a:off x="9199286" y="2192394"/>
            <a:ext cx="803536" cy="821392"/>
          </a:xfrm>
          <a:prstGeom prst="rect">
            <a:avLst/>
          </a:prstGeom>
        </p:spPr>
      </p:pic>
      <p:cxnSp>
        <p:nvCxnSpPr>
          <p:cNvPr id="20" name="Gerade Verbindung mit Pfeil 19"/>
          <p:cNvCxnSpPr>
            <a:endCxn id="8" idx="3"/>
          </p:cNvCxnSpPr>
          <p:nvPr/>
        </p:nvCxnSpPr>
        <p:spPr bwMode="auto">
          <a:xfrm flipH="1">
            <a:off x="5195000" y="5277299"/>
            <a:ext cx="1738218" cy="331335"/>
          </a:xfrm>
          <a:prstGeom prst="straightConnector1">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sp>
        <p:nvSpPr>
          <p:cNvPr id="5" name="Rectangle 4"/>
          <p:cNvSpPr/>
          <p:nvPr/>
        </p:nvSpPr>
        <p:spPr bwMode="auto">
          <a:xfrm>
            <a:off x="7879550" y="5158015"/>
            <a:ext cx="236584" cy="236584"/>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Tree>
    <p:extLst>
      <p:ext uri="{BB962C8B-B14F-4D97-AF65-F5344CB8AC3E}">
        <p14:creationId xmlns:p14="http://schemas.microsoft.com/office/powerpoint/2010/main" val="19234783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Worker Services</a:t>
            </a:r>
            <a:endParaRPr lang="en-US" dirty="0"/>
          </a:p>
        </p:txBody>
      </p:sp>
      <p:sp>
        <p:nvSpPr>
          <p:cNvPr id="3" name="Inhaltsplatzhalter 2"/>
          <p:cNvSpPr>
            <a:spLocks noGrp="1"/>
          </p:cNvSpPr>
          <p:nvPr>
            <p:ph idx="1"/>
          </p:nvPr>
        </p:nvSpPr>
        <p:spPr/>
        <p:txBody>
          <a:bodyPr/>
          <a:lstStyle/>
          <a:p>
            <a:pPr marL="295723" indent="-295723">
              <a:buFont typeface="Arial" panose="020B0604020202020204" pitchFamily="34" charset="0"/>
              <a:buChar char="•"/>
            </a:pPr>
            <a:r>
              <a:rPr lang="en-US" sz="2000" dirty="0" smtClean="0"/>
              <a:t>Uncheck </a:t>
            </a:r>
            <a:r>
              <a:rPr lang="en-US" sz="2000" dirty="0"/>
              <a:t>the inheritance button next to the </a:t>
            </a:r>
            <a:r>
              <a:rPr lang="en-US" sz="2000" dirty="0" smtClean="0"/>
              <a:t>Services button and the Active checkbox as </a:t>
            </a:r>
            <a:r>
              <a:rPr lang="en-US" sz="2000" dirty="0"/>
              <a:t>indicated by the red </a:t>
            </a:r>
            <a:r>
              <a:rPr lang="en-US" sz="2000" dirty="0" smtClean="0"/>
              <a:t>box below</a:t>
            </a:r>
          </a:p>
          <a:p>
            <a:pPr marL="295723" indent="-295723">
              <a:buFont typeface="Arial" panose="020B0604020202020204" pitchFamily="34" charset="0"/>
              <a:buChar char="•"/>
            </a:pPr>
            <a:r>
              <a:rPr lang="en-US" sz="2000" dirty="0" smtClean="0"/>
              <a:t>Check the Active checkbox</a:t>
            </a:r>
            <a:endParaRPr lang="en-US" sz="2000" dirty="0"/>
          </a:p>
          <a:p>
            <a:pPr marL="295723" indent="-295723">
              <a:buFont typeface="Arial" panose="020B0604020202020204" pitchFamily="34" charset="0"/>
              <a:buChar char="•"/>
            </a:pPr>
            <a:r>
              <a:rPr lang="en-US" sz="2000" dirty="0" smtClean="0"/>
              <a:t>Set the services in the SingleProcs - according to the service entries of the WorkerPool Creation Table - as shown here.</a:t>
            </a:r>
            <a:endParaRPr lang="en-US" sz="2000" dirty="0"/>
          </a:p>
        </p:txBody>
      </p:sp>
      <p:pic>
        <p:nvPicPr>
          <p:cNvPr id="5" name="Grafik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77403" y="3186281"/>
            <a:ext cx="3696731" cy="3235570"/>
          </a:xfrm>
          <a:prstGeom prst="rect">
            <a:avLst/>
          </a:prstGeom>
        </p:spPr>
      </p:pic>
      <p:pic>
        <p:nvPicPr>
          <p:cNvPr id="6" name="Grafik 5"/>
          <p:cNvPicPr>
            <a:picLocks noChangeAspect="1"/>
          </p:cNvPicPr>
          <p:nvPr/>
        </p:nvPicPr>
        <p:blipFill>
          <a:blip r:embed="rId3"/>
          <a:stretch>
            <a:fillRect/>
          </a:stretch>
        </p:blipFill>
        <p:spPr>
          <a:xfrm>
            <a:off x="4389027" y="5923148"/>
            <a:ext cx="2257042" cy="1099952"/>
          </a:xfrm>
          <a:prstGeom prst="rect">
            <a:avLst/>
          </a:prstGeom>
        </p:spPr>
      </p:pic>
      <p:cxnSp>
        <p:nvCxnSpPr>
          <p:cNvPr id="8" name="Gewinkelte Verbindung 7"/>
          <p:cNvCxnSpPr/>
          <p:nvPr/>
        </p:nvCxnSpPr>
        <p:spPr bwMode="auto">
          <a:xfrm rot="5400000">
            <a:off x="5412029" y="4950860"/>
            <a:ext cx="1067809" cy="943070"/>
          </a:xfrm>
          <a:prstGeom prst="bentConnector3">
            <a:avLst>
              <a:gd name="adj1" fmla="val 2354"/>
            </a:avLst>
          </a:prstGeom>
          <a:ln>
            <a:headEnd type="none" w="med" len="med"/>
            <a:tailEnd type="triangle"/>
          </a:ln>
          <a:extLst/>
        </p:spPr>
        <p:style>
          <a:lnRef idx="2">
            <a:schemeClr val="accent5"/>
          </a:lnRef>
          <a:fillRef idx="0">
            <a:schemeClr val="accent5"/>
          </a:fillRef>
          <a:effectRef idx="1">
            <a:schemeClr val="accent5"/>
          </a:effectRef>
          <a:fontRef idx="minor">
            <a:schemeClr val="tx1"/>
          </a:fontRef>
        </p:style>
      </p:cxnSp>
      <p:pic>
        <p:nvPicPr>
          <p:cNvPr id="14" name="Grafik 13"/>
          <p:cNvPicPr>
            <a:picLocks noChangeAspect="1"/>
          </p:cNvPicPr>
          <p:nvPr/>
        </p:nvPicPr>
        <p:blipFill rotWithShape="1">
          <a:blip r:embed="rId4" cstate="screen">
            <a:extLst>
              <a:ext uri="{28A0092B-C50C-407E-A947-70E740481C1C}">
                <a14:useLocalDpi xmlns:a14="http://schemas.microsoft.com/office/drawing/2010/main"/>
              </a:ext>
            </a:extLst>
          </a:blip>
          <a:srcRect l="5024" t="34576" r="5906" b="17019"/>
          <a:stretch/>
        </p:blipFill>
        <p:spPr>
          <a:xfrm>
            <a:off x="550069" y="3499585"/>
            <a:ext cx="5215474" cy="1084405"/>
          </a:xfrm>
          <a:prstGeom prst="rect">
            <a:avLst/>
          </a:prstGeom>
        </p:spPr>
      </p:pic>
      <p:sp>
        <p:nvSpPr>
          <p:cNvPr id="15" name="Textfeld 14"/>
          <p:cNvSpPr txBox="1"/>
          <p:nvPr/>
        </p:nvSpPr>
        <p:spPr>
          <a:xfrm>
            <a:off x="876145" y="3578443"/>
            <a:ext cx="139355" cy="253892"/>
          </a:xfrm>
          <a:prstGeom prst="rect">
            <a:avLst/>
          </a:prstGeom>
          <a:noFill/>
        </p:spPr>
        <p:txBody>
          <a:bodyPr wrap="none" lIns="0" tIns="0" rIns="0" bIns="0" rtlCol="0">
            <a:spAutoFit/>
          </a:bodyPr>
          <a:lstStyle/>
          <a:p>
            <a:pPr>
              <a:lnSpc>
                <a:spcPct val="110000"/>
              </a:lnSpc>
            </a:pPr>
            <a:r>
              <a:rPr lang="de-DE" sz="1449" b="1" dirty="0"/>
              <a:t>A</a:t>
            </a:r>
          </a:p>
        </p:txBody>
      </p:sp>
      <p:sp>
        <p:nvSpPr>
          <p:cNvPr id="16" name="Textfeld 15"/>
          <p:cNvSpPr txBox="1"/>
          <p:nvPr/>
        </p:nvSpPr>
        <p:spPr>
          <a:xfrm>
            <a:off x="876145" y="4330808"/>
            <a:ext cx="139355" cy="253892"/>
          </a:xfrm>
          <a:prstGeom prst="rect">
            <a:avLst/>
          </a:prstGeom>
          <a:noFill/>
        </p:spPr>
        <p:txBody>
          <a:bodyPr wrap="none" lIns="0" tIns="0" rIns="0" bIns="0" rtlCol="0">
            <a:spAutoFit/>
          </a:bodyPr>
          <a:lstStyle/>
          <a:p>
            <a:pPr>
              <a:lnSpc>
                <a:spcPct val="110000"/>
              </a:lnSpc>
            </a:pPr>
            <a:r>
              <a:rPr lang="de-DE" sz="1449" b="1" dirty="0"/>
              <a:t>A</a:t>
            </a:r>
          </a:p>
        </p:txBody>
      </p:sp>
      <p:sp>
        <p:nvSpPr>
          <p:cNvPr id="17" name="Textfeld 16"/>
          <p:cNvSpPr txBox="1"/>
          <p:nvPr/>
        </p:nvSpPr>
        <p:spPr>
          <a:xfrm>
            <a:off x="2260037" y="3578443"/>
            <a:ext cx="139355" cy="253892"/>
          </a:xfrm>
          <a:prstGeom prst="rect">
            <a:avLst/>
          </a:prstGeom>
          <a:noFill/>
        </p:spPr>
        <p:txBody>
          <a:bodyPr wrap="none" lIns="0" tIns="0" rIns="0" bIns="0" rtlCol="0">
            <a:spAutoFit/>
          </a:bodyPr>
          <a:lstStyle/>
          <a:p>
            <a:pPr>
              <a:lnSpc>
                <a:spcPct val="110000"/>
              </a:lnSpc>
            </a:pPr>
            <a:r>
              <a:rPr lang="de-DE" sz="1449" b="1" dirty="0"/>
              <a:t>B</a:t>
            </a:r>
          </a:p>
        </p:txBody>
      </p:sp>
      <p:sp>
        <p:nvSpPr>
          <p:cNvPr id="18" name="Textfeld 17"/>
          <p:cNvSpPr txBox="1"/>
          <p:nvPr/>
        </p:nvSpPr>
        <p:spPr>
          <a:xfrm>
            <a:off x="2260037" y="4330808"/>
            <a:ext cx="139355" cy="253892"/>
          </a:xfrm>
          <a:prstGeom prst="rect">
            <a:avLst/>
          </a:prstGeom>
          <a:noFill/>
        </p:spPr>
        <p:txBody>
          <a:bodyPr wrap="none" lIns="0" tIns="0" rIns="0" bIns="0" rtlCol="0">
            <a:spAutoFit/>
          </a:bodyPr>
          <a:lstStyle/>
          <a:p>
            <a:pPr>
              <a:lnSpc>
                <a:spcPct val="110000"/>
              </a:lnSpc>
            </a:pPr>
            <a:r>
              <a:rPr lang="de-DE" sz="1449" b="1" dirty="0"/>
              <a:t>B</a:t>
            </a:r>
          </a:p>
        </p:txBody>
      </p:sp>
      <p:sp>
        <p:nvSpPr>
          <p:cNvPr id="19" name="Textfeld 18"/>
          <p:cNvSpPr txBox="1"/>
          <p:nvPr/>
        </p:nvSpPr>
        <p:spPr>
          <a:xfrm>
            <a:off x="3521817" y="3578443"/>
            <a:ext cx="139355" cy="253892"/>
          </a:xfrm>
          <a:prstGeom prst="rect">
            <a:avLst/>
          </a:prstGeom>
          <a:noFill/>
        </p:spPr>
        <p:txBody>
          <a:bodyPr wrap="none" lIns="0" tIns="0" rIns="0" bIns="0" rtlCol="0">
            <a:spAutoFit/>
          </a:bodyPr>
          <a:lstStyle/>
          <a:p>
            <a:pPr>
              <a:lnSpc>
                <a:spcPct val="110000"/>
              </a:lnSpc>
            </a:pPr>
            <a:r>
              <a:rPr lang="de-DE" sz="1449" b="1" dirty="0"/>
              <a:t>C</a:t>
            </a:r>
          </a:p>
        </p:txBody>
      </p:sp>
      <p:sp>
        <p:nvSpPr>
          <p:cNvPr id="20" name="Textfeld 19"/>
          <p:cNvSpPr txBox="1"/>
          <p:nvPr/>
        </p:nvSpPr>
        <p:spPr>
          <a:xfrm>
            <a:off x="3521817" y="4330808"/>
            <a:ext cx="139355" cy="253892"/>
          </a:xfrm>
          <a:prstGeom prst="rect">
            <a:avLst/>
          </a:prstGeom>
          <a:noFill/>
        </p:spPr>
        <p:txBody>
          <a:bodyPr wrap="none" lIns="0" tIns="0" rIns="0" bIns="0" rtlCol="0">
            <a:spAutoFit/>
          </a:bodyPr>
          <a:lstStyle/>
          <a:p>
            <a:pPr>
              <a:lnSpc>
                <a:spcPct val="110000"/>
              </a:lnSpc>
            </a:pPr>
            <a:r>
              <a:rPr lang="de-DE" sz="1449" b="1" dirty="0"/>
              <a:t>C</a:t>
            </a:r>
          </a:p>
        </p:txBody>
      </p:sp>
      <p:sp>
        <p:nvSpPr>
          <p:cNvPr id="21" name="Textfeld 20"/>
          <p:cNvSpPr txBox="1"/>
          <p:nvPr/>
        </p:nvSpPr>
        <p:spPr>
          <a:xfrm>
            <a:off x="4898067" y="3578443"/>
            <a:ext cx="139355" cy="253892"/>
          </a:xfrm>
          <a:prstGeom prst="rect">
            <a:avLst/>
          </a:prstGeom>
          <a:noFill/>
        </p:spPr>
        <p:txBody>
          <a:bodyPr wrap="none" lIns="0" tIns="0" rIns="0" bIns="0" rtlCol="0">
            <a:spAutoFit/>
          </a:bodyPr>
          <a:lstStyle/>
          <a:p>
            <a:pPr>
              <a:lnSpc>
                <a:spcPct val="110000"/>
              </a:lnSpc>
            </a:pPr>
            <a:r>
              <a:rPr lang="de-DE" sz="1449" b="1" dirty="0"/>
              <a:t>D</a:t>
            </a:r>
          </a:p>
        </p:txBody>
      </p:sp>
      <p:sp>
        <p:nvSpPr>
          <p:cNvPr id="22" name="Textfeld 21"/>
          <p:cNvSpPr txBox="1"/>
          <p:nvPr/>
        </p:nvSpPr>
        <p:spPr>
          <a:xfrm>
            <a:off x="4898067" y="4330808"/>
            <a:ext cx="139355" cy="253892"/>
          </a:xfrm>
          <a:prstGeom prst="rect">
            <a:avLst/>
          </a:prstGeom>
          <a:noFill/>
        </p:spPr>
        <p:txBody>
          <a:bodyPr wrap="none" lIns="0" tIns="0" rIns="0" bIns="0" rtlCol="0">
            <a:spAutoFit/>
          </a:bodyPr>
          <a:lstStyle/>
          <a:p>
            <a:pPr>
              <a:lnSpc>
                <a:spcPct val="110000"/>
              </a:lnSpc>
            </a:pPr>
            <a:r>
              <a:rPr lang="de-DE" sz="1449" b="1" dirty="0"/>
              <a:t>D</a:t>
            </a:r>
          </a:p>
        </p:txBody>
      </p:sp>
      <p:sp>
        <p:nvSpPr>
          <p:cNvPr id="23" name="Rectangle 22"/>
          <p:cNvSpPr/>
          <p:nvPr/>
        </p:nvSpPr>
        <p:spPr bwMode="auto">
          <a:xfrm>
            <a:off x="6902181" y="4605992"/>
            <a:ext cx="267620" cy="417527"/>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Tree>
    <p:extLst>
      <p:ext uri="{BB962C8B-B14F-4D97-AF65-F5344CB8AC3E}">
        <p14:creationId xmlns:p14="http://schemas.microsoft.com/office/powerpoint/2010/main" val="1554214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100"/>
            <a:ext cx="8305401" cy="1328649"/>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8</a:t>
            </a:r>
            <a:endParaRPr lang="en-US" sz="4088" dirty="0">
              <a:latin typeface="Arial"/>
              <a:cs typeface="Arial"/>
            </a:endParaRPr>
          </a:p>
          <a:p>
            <a:pPr algn="ctr">
              <a:spcBef>
                <a:spcPts val="248"/>
              </a:spcBef>
            </a:pPr>
            <a:r>
              <a:rPr lang="en-US" sz="4088" b="1" dirty="0">
                <a:latin typeface="Arial"/>
                <a:cs typeface="Arial"/>
              </a:rPr>
              <a:t>Analyzing Results</a:t>
            </a:r>
            <a:endParaRPr lang="en-US" sz="4088" dirty="0">
              <a:latin typeface="Arial"/>
              <a:cs typeface="Arial"/>
            </a:endParaRPr>
          </a:p>
        </p:txBody>
      </p:sp>
    </p:spTree>
    <p:extLst>
      <p:ext uri="{BB962C8B-B14F-4D97-AF65-F5344CB8AC3E}">
        <p14:creationId xmlns:p14="http://schemas.microsoft.com/office/powerpoint/2010/main" val="1359258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805201"/>
            <a:ext cx="9393028" cy="3073662"/>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spcBef>
                <a:spcPts val="812"/>
              </a:spcBef>
            </a:pPr>
            <a:r>
              <a:rPr lang="en-US" sz="2000" spc="-10" dirty="0">
                <a:latin typeface="Arial"/>
                <a:cs typeface="Arial"/>
              </a:rPr>
              <a:t>This lesson introduces the Chart objects.</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536901" marR="6572" indent="-523758">
              <a:lnSpc>
                <a:spcPts val="2266"/>
              </a:lnSpc>
              <a:spcBef>
                <a:spcPts val="864"/>
              </a:spcBef>
              <a:buFont typeface="Arial"/>
              <a:buChar char="•"/>
              <a:tabLst>
                <a:tab pos="536901" algn="l"/>
              </a:tabLst>
            </a:pPr>
            <a:r>
              <a:rPr lang="en-US" sz="2000" spc="-16" dirty="0">
                <a:latin typeface="Arial"/>
                <a:cs typeface="Arial"/>
              </a:rPr>
              <a:t>Analyze model results using the different chart objects</a:t>
            </a:r>
            <a:r>
              <a:rPr lang="en-US" sz="2000" spc="-10" dirty="0">
                <a:latin typeface="Arial"/>
                <a:cs typeface="Arial"/>
              </a:rPr>
              <a:t>.</a:t>
            </a:r>
            <a:endParaRPr lang="en-US" sz="2000" dirty="0">
              <a:latin typeface="Arial"/>
              <a:cs typeface="Arial"/>
            </a:endParaRPr>
          </a:p>
          <a:p>
            <a:pPr>
              <a:lnSpc>
                <a:spcPts val="2173"/>
              </a:lnSpc>
              <a:spcBef>
                <a:spcPts val="46"/>
              </a:spcBef>
            </a:pPr>
            <a:endParaRPr lang="en-US" sz="2000" dirty="0"/>
          </a:p>
          <a:p>
            <a:pPr marL="13143"/>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3" name="object 3"/>
          <p:cNvSpPr txBox="1"/>
          <p:nvPr/>
        </p:nvSpPr>
        <p:spPr>
          <a:xfrm>
            <a:off x="540368" y="5187977"/>
            <a:ext cx="118292" cy="307777"/>
          </a:xfrm>
          <a:prstGeom prst="rect">
            <a:avLst/>
          </a:prstGeom>
        </p:spPr>
        <p:txBody>
          <a:bodyPr vert="horz" wrap="square" lIns="0" tIns="0" rIns="0" bIns="0" rtlCol="0">
            <a:spAutoFit/>
          </a:bodyPr>
          <a:lstStyle/>
          <a:p>
            <a:pPr marL="13143"/>
            <a:r>
              <a:rPr sz="2000" spc="-10" dirty="0">
                <a:latin typeface="Arial"/>
                <a:cs typeface="Arial"/>
              </a:rPr>
              <a:t>•</a:t>
            </a:r>
            <a:endParaRPr sz="2000" dirty="0">
              <a:latin typeface="Arial"/>
              <a:cs typeface="Arial"/>
            </a:endParaRPr>
          </a:p>
        </p:txBody>
      </p:sp>
      <p:sp>
        <p:nvSpPr>
          <p:cNvPr id="4" name="object 4"/>
          <p:cNvSpPr txBox="1"/>
          <p:nvPr/>
        </p:nvSpPr>
        <p:spPr>
          <a:xfrm>
            <a:off x="1064150" y="5220575"/>
            <a:ext cx="8982950" cy="610507"/>
          </a:xfrm>
          <a:prstGeom prst="rect">
            <a:avLst/>
          </a:prstGeom>
        </p:spPr>
        <p:txBody>
          <a:bodyPr vert="horz" wrap="square" lIns="0" tIns="0" rIns="0" bIns="0" rtlCol="0">
            <a:spAutoFit/>
          </a:bodyPr>
          <a:lstStyle/>
          <a:p>
            <a:pPr marL="13143" marR="6572" indent="69659">
              <a:lnSpc>
                <a:spcPts val="2266"/>
              </a:lnSpc>
            </a:pPr>
            <a:r>
              <a:rPr lang="en-US" sz="2000" i="1" spc="-10" dirty="0">
                <a:cs typeface="Arial"/>
              </a:rPr>
              <a:t>Reference Help &gt; Display and User Interface Objects &gt; Chart </a:t>
            </a:r>
          </a:p>
          <a:p>
            <a:pPr marL="13143" marR="6572" indent="69659">
              <a:lnSpc>
                <a:spcPts val="2266"/>
              </a:lnSpc>
            </a:pPr>
            <a:r>
              <a:rPr lang="de-DE" sz="2000" i="1" spc="-10" dirty="0">
                <a:cs typeface="Arial"/>
              </a:rPr>
              <a:t>Reference Help &gt; Tools &gt; </a:t>
            </a:r>
            <a:r>
              <a:rPr lang="de-DE" sz="2000" i="1" spc="-10" dirty="0" err="1">
                <a:cs typeface="Arial"/>
              </a:rPr>
              <a:t>WorkerChart</a:t>
            </a:r>
            <a:r>
              <a:rPr lang="de-DE" sz="2000" i="1" spc="-10" dirty="0">
                <a:cs typeface="Arial"/>
              </a:rPr>
              <a:t> </a:t>
            </a:r>
            <a:endParaRPr sz="2000" i="1" spc="-10" dirty="0">
              <a:cs typeface="Arial"/>
            </a:endParaRPr>
          </a:p>
        </p:txBody>
      </p:sp>
      <p:sp>
        <p:nvSpPr>
          <p:cNvPr id="6" name="Titel 5"/>
          <p:cNvSpPr>
            <a:spLocks noGrp="1"/>
          </p:cNvSpPr>
          <p:nvPr>
            <p:ph type="title"/>
          </p:nvPr>
        </p:nvSpPr>
        <p:spPr/>
        <p:txBody>
          <a:bodyPr/>
          <a:lstStyle/>
          <a:p>
            <a:r>
              <a:rPr lang="en-US" dirty="0" smtClean="0"/>
              <a:t>Analyzing Results</a:t>
            </a:r>
            <a:endParaRPr lang="en-US" dirty="0"/>
          </a:p>
        </p:txBody>
      </p:sp>
    </p:spTree>
    <p:extLst>
      <p:ext uri="{BB962C8B-B14F-4D97-AF65-F5344CB8AC3E}">
        <p14:creationId xmlns:p14="http://schemas.microsoft.com/office/powerpoint/2010/main" val="1870275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6775968" y="3561414"/>
            <a:ext cx="3178430" cy="3842686"/>
          </a:xfrm>
          <a:prstGeom prst="rect">
            <a:avLst/>
          </a:prstGeom>
        </p:spPr>
      </p:pic>
      <p:sp>
        <p:nvSpPr>
          <p:cNvPr id="2" name="Titel 1"/>
          <p:cNvSpPr>
            <a:spLocks noGrp="1"/>
          </p:cNvSpPr>
          <p:nvPr>
            <p:ph type="title"/>
          </p:nvPr>
        </p:nvSpPr>
        <p:spPr/>
        <p:txBody>
          <a:bodyPr/>
          <a:lstStyle/>
          <a:p>
            <a:r>
              <a:rPr lang="en-US" dirty="0" smtClean="0"/>
              <a:t>Chart Resource Utilization</a:t>
            </a:r>
            <a:endParaRPr lang="en-US" dirty="0"/>
          </a:p>
        </p:txBody>
      </p:sp>
      <p:sp>
        <p:nvSpPr>
          <p:cNvPr id="3" name="Inhaltsplatzhalter 2"/>
          <p:cNvSpPr>
            <a:spLocks noGrp="1"/>
          </p:cNvSpPr>
          <p:nvPr>
            <p:ph idx="1"/>
          </p:nvPr>
        </p:nvSpPr>
        <p:spPr>
          <a:xfrm>
            <a:off x="545460" y="1546783"/>
            <a:ext cx="6230511" cy="5593050"/>
          </a:xfrm>
        </p:spPr>
        <p:txBody>
          <a:bodyPr/>
          <a:lstStyle/>
          <a:p>
            <a:r>
              <a:rPr lang="en-US" dirty="0" smtClean="0"/>
              <a:t>Insert a </a:t>
            </a:r>
            <a:r>
              <a:rPr lang="en-US" b="1" dirty="0" smtClean="0"/>
              <a:t>Chart</a:t>
            </a:r>
            <a:r>
              <a:rPr lang="en-US" dirty="0" smtClean="0"/>
              <a:t>      into the model.</a:t>
            </a:r>
          </a:p>
          <a:p>
            <a:r>
              <a:rPr lang="en-US" dirty="0" smtClean="0"/>
              <a:t>Configure the Chart in one of the following ways:</a:t>
            </a:r>
          </a:p>
          <a:p>
            <a:pPr marL="354867" indent="-354867">
              <a:buFont typeface="+mj-lt"/>
              <a:buAutoNum type="arabicPeriod"/>
            </a:pPr>
            <a:r>
              <a:rPr lang="en-US" dirty="0" smtClean="0"/>
              <a:t>Right Mouse click </a:t>
            </a:r>
            <a:r>
              <a:rPr lang="en-US" b="1" dirty="0" smtClean="0"/>
              <a:t>Chart</a:t>
            </a:r>
            <a:r>
              <a:rPr lang="en-US" dirty="0" smtClean="0"/>
              <a:t>       and select </a:t>
            </a:r>
            <a:r>
              <a:rPr lang="en-US" i="1" dirty="0" smtClean="0"/>
              <a:t>Statistics Wizard...</a:t>
            </a:r>
            <a:r>
              <a:rPr lang="en-US" dirty="0" smtClean="0"/>
              <a:t/>
            </a:r>
            <a:br>
              <a:rPr lang="en-US" dirty="0" smtClean="0"/>
            </a:br>
            <a:r>
              <a:rPr lang="en-US" dirty="0" smtClean="0"/>
              <a:t>Leave only the Resource type </a:t>
            </a:r>
            <a:r>
              <a:rPr lang="en-US" b="1" i="1" dirty="0" smtClean="0"/>
              <a:t>Production </a:t>
            </a:r>
            <a:r>
              <a:rPr lang="en-US" dirty="0" smtClean="0"/>
              <a:t>checked. </a:t>
            </a:r>
            <a:br>
              <a:rPr lang="en-US" dirty="0" smtClean="0"/>
            </a:br>
            <a:r>
              <a:rPr lang="en-US" dirty="0" smtClean="0"/>
              <a:t>Select Statistics type: Resource. Press </a:t>
            </a:r>
            <a:r>
              <a:rPr lang="en-US" b="1" i="1" dirty="0" smtClean="0"/>
              <a:t>OK</a:t>
            </a:r>
            <a:r>
              <a:rPr lang="en-US" dirty="0" smtClean="0"/>
              <a:t>.</a:t>
            </a:r>
          </a:p>
          <a:p>
            <a:pPr marL="354867" indent="-354867">
              <a:buFont typeface="+mj-lt"/>
              <a:buAutoNum type="arabicPeriod"/>
            </a:pPr>
            <a:r>
              <a:rPr lang="en-US" dirty="0" smtClean="0"/>
              <a:t>Drag &amp; Drop one or more selected </a:t>
            </a:r>
            <a:r>
              <a:rPr lang="en-US" dirty="0" err="1" smtClean="0"/>
              <a:t>SingleProcs</a:t>
            </a:r>
            <a:r>
              <a:rPr lang="en-US" b="1" dirty="0" smtClean="0"/>
              <a:t>    </a:t>
            </a:r>
            <a:r>
              <a:rPr lang="en-US" dirty="0" smtClean="0"/>
              <a:t>  onto</a:t>
            </a:r>
            <a:br>
              <a:rPr lang="en-US" dirty="0" smtClean="0"/>
            </a:br>
            <a:r>
              <a:rPr lang="en-US" dirty="0" smtClean="0"/>
              <a:t>the Chart symbol. Select Statistics type: Resource Statistics. </a:t>
            </a:r>
          </a:p>
          <a:p>
            <a:pPr marL="354867" indent="-354867">
              <a:buFont typeface="+mj-lt"/>
              <a:buAutoNum type="arabicPeriod"/>
            </a:pPr>
            <a:r>
              <a:rPr lang="en-US" dirty="0" smtClean="0"/>
              <a:t>Open the Chart with context menu </a:t>
            </a:r>
            <a:r>
              <a:rPr lang="en-US" b="1" i="1" dirty="0" smtClean="0"/>
              <a:t>Show</a:t>
            </a:r>
            <a:r>
              <a:rPr lang="en-US" dirty="0" smtClean="0"/>
              <a:t>.</a:t>
            </a:r>
            <a:br>
              <a:rPr lang="en-US" dirty="0" smtClean="0"/>
            </a:br>
            <a:r>
              <a:rPr lang="en-US" dirty="0" smtClean="0"/>
              <a:t>Drag &amp; Drop </a:t>
            </a:r>
            <a:r>
              <a:rPr lang="en-US" dirty="0"/>
              <a:t>one or more selected </a:t>
            </a:r>
            <a:r>
              <a:rPr lang="en-US" dirty="0" err="1" smtClean="0"/>
              <a:t>SingleProc</a:t>
            </a:r>
            <a:r>
              <a:rPr lang="en-US" b="1" dirty="0" smtClean="0"/>
              <a:t>      </a:t>
            </a:r>
            <a:r>
              <a:rPr lang="en-US" dirty="0" smtClean="0"/>
              <a:t>into</a:t>
            </a:r>
            <a:br>
              <a:rPr lang="en-US" dirty="0" smtClean="0"/>
            </a:br>
            <a:r>
              <a:rPr lang="en-US" dirty="0" smtClean="0"/>
              <a:t>the Chart window</a:t>
            </a:r>
            <a:r>
              <a:rPr lang="en-US" dirty="0"/>
              <a:t>. Select Statistics type: Resource Statistics. </a:t>
            </a:r>
            <a:endParaRPr lang="en-US" dirty="0" smtClean="0"/>
          </a:p>
          <a:p>
            <a:pPr marL="354867" indent="-354867">
              <a:buFont typeface="+mj-lt"/>
              <a:buAutoNum type="arabicPeriod"/>
            </a:pPr>
            <a:endParaRPr lang="en-US" dirty="0"/>
          </a:p>
          <a:p>
            <a:pPr marL="295723" indent="-295723">
              <a:buFont typeface="Arial" panose="020B0604020202020204" pitchFamily="34" charset="0"/>
              <a:buChar char="•"/>
            </a:pPr>
            <a:r>
              <a:rPr lang="en-US" dirty="0" smtClean="0"/>
              <a:t>If not already shown, Show the </a:t>
            </a:r>
            <a:r>
              <a:rPr lang="en-US" b="1" dirty="0" smtClean="0"/>
              <a:t>Chart</a:t>
            </a:r>
          </a:p>
          <a:p>
            <a:pPr marL="295723" indent="-295723">
              <a:buFont typeface="Arial" panose="020B0604020202020204" pitchFamily="34" charset="0"/>
              <a:buChar char="•"/>
            </a:pPr>
            <a:r>
              <a:rPr lang="en-US" dirty="0" smtClean="0"/>
              <a:t>Run the simulation.</a:t>
            </a:r>
            <a:endParaRPr lang="en-US" dirty="0"/>
          </a:p>
        </p:txBody>
      </p:sp>
      <p:pic>
        <p:nvPicPr>
          <p:cNvPr id="4" name="Grafik 3"/>
          <p:cNvPicPr>
            <a:picLocks noChangeAspect="1"/>
          </p:cNvPicPr>
          <p:nvPr/>
        </p:nvPicPr>
        <p:blipFill>
          <a:blip r:embed="rId3"/>
          <a:stretch>
            <a:fillRect/>
          </a:stretch>
        </p:blipFill>
        <p:spPr>
          <a:xfrm>
            <a:off x="2022074" y="1576924"/>
            <a:ext cx="264274" cy="264274"/>
          </a:xfrm>
          <a:prstGeom prst="rect">
            <a:avLst/>
          </a:prstGeom>
        </p:spPr>
      </p:pic>
      <p:pic>
        <p:nvPicPr>
          <p:cNvPr id="5" name="Grafik 4"/>
          <p:cNvPicPr>
            <a:picLocks noChangeAspect="1"/>
          </p:cNvPicPr>
          <p:nvPr/>
        </p:nvPicPr>
        <p:blipFill>
          <a:blip r:embed="rId3"/>
          <a:stretch>
            <a:fillRect/>
          </a:stretch>
        </p:blipFill>
        <p:spPr>
          <a:xfrm>
            <a:off x="9286419" y="1552292"/>
            <a:ext cx="660685" cy="660685"/>
          </a:xfrm>
          <a:prstGeom prst="rect">
            <a:avLst/>
          </a:prstGeom>
        </p:spPr>
      </p:pic>
      <p:pic>
        <p:nvPicPr>
          <p:cNvPr id="6" name="Grafik 5"/>
          <p:cNvPicPr>
            <a:picLocks noChangeAspect="1"/>
          </p:cNvPicPr>
          <p:nvPr/>
        </p:nvPicPr>
        <p:blipFill>
          <a:blip r:embed="rId3"/>
          <a:stretch>
            <a:fillRect/>
          </a:stretch>
        </p:blipFill>
        <p:spPr>
          <a:xfrm>
            <a:off x="3453316" y="2180914"/>
            <a:ext cx="264274" cy="264274"/>
          </a:xfrm>
          <a:prstGeom prst="rect">
            <a:avLst/>
          </a:prstGeom>
        </p:spPr>
      </p:pic>
      <p:pic>
        <p:nvPicPr>
          <p:cNvPr id="7" name="Grafik 6"/>
          <p:cNvPicPr>
            <a:picLocks noChangeAspect="1"/>
          </p:cNvPicPr>
          <p:nvPr/>
        </p:nvPicPr>
        <p:blipFill>
          <a:blip r:embed="rId4"/>
          <a:stretch>
            <a:fillRect/>
          </a:stretch>
        </p:blipFill>
        <p:spPr>
          <a:xfrm>
            <a:off x="7130878" y="2346642"/>
            <a:ext cx="2651667" cy="1294586"/>
          </a:xfrm>
          <a:prstGeom prst="rect">
            <a:avLst/>
          </a:prstGeom>
        </p:spPr>
      </p:pic>
      <p:pic>
        <p:nvPicPr>
          <p:cNvPr id="10" name="Grafik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969797" y="5398235"/>
            <a:ext cx="1963307" cy="1776325"/>
          </a:xfrm>
          <a:prstGeom prst="rect">
            <a:avLst/>
          </a:prstGeom>
        </p:spPr>
      </p:pic>
      <p:pic>
        <p:nvPicPr>
          <p:cNvPr id="11" name="Grafik 10"/>
          <p:cNvPicPr>
            <a:picLocks noChangeAspect="1"/>
          </p:cNvPicPr>
          <p:nvPr/>
        </p:nvPicPr>
        <p:blipFill>
          <a:blip r:embed="rId6"/>
          <a:stretch>
            <a:fillRect/>
          </a:stretch>
        </p:blipFill>
        <p:spPr>
          <a:xfrm>
            <a:off x="5675133" y="3354588"/>
            <a:ext cx="314271" cy="278559"/>
          </a:xfrm>
          <a:prstGeom prst="rect">
            <a:avLst/>
          </a:prstGeom>
        </p:spPr>
      </p:pic>
      <p:pic>
        <p:nvPicPr>
          <p:cNvPr id="12" name="Grafik 11"/>
          <p:cNvPicPr>
            <a:picLocks noChangeAspect="1"/>
          </p:cNvPicPr>
          <p:nvPr/>
        </p:nvPicPr>
        <p:blipFill>
          <a:blip r:embed="rId6"/>
          <a:stretch>
            <a:fillRect/>
          </a:stretch>
        </p:blipFill>
        <p:spPr>
          <a:xfrm>
            <a:off x="5559605" y="4570550"/>
            <a:ext cx="314271" cy="278559"/>
          </a:xfrm>
          <a:prstGeom prst="rect">
            <a:avLst/>
          </a:prstGeom>
        </p:spPr>
      </p:pic>
    </p:spTree>
    <p:extLst>
      <p:ext uri="{BB962C8B-B14F-4D97-AF65-F5344CB8AC3E}">
        <p14:creationId xmlns:p14="http://schemas.microsoft.com/office/powerpoint/2010/main" val="12964963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2" cstate="screen">
            <a:extLst>
              <a:ext uri="{28A0092B-C50C-407E-A947-70E740481C1C}">
                <a14:useLocalDpi xmlns:a14="http://schemas.microsoft.com/office/drawing/2010/main"/>
              </a:ext>
            </a:extLst>
          </a:blip>
          <a:srcRect b="-2810"/>
          <a:stretch/>
        </p:blipFill>
        <p:spPr>
          <a:xfrm>
            <a:off x="9249651" y="1559040"/>
            <a:ext cx="660685" cy="689259"/>
          </a:xfrm>
          <a:prstGeom prst="rect">
            <a:avLst/>
          </a:prstGeom>
        </p:spPr>
      </p:pic>
      <p:sp>
        <p:nvSpPr>
          <p:cNvPr id="2" name="Titel 1"/>
          <p:cNvSpPr>
            <a:spLocks noGrp="1"/>
          </p:cNvSpPr>
          <p:nvPr>
            <p:ph type="title"/>
          </p:nvPr>
        </p:nvSpPr>
        <p:spPr/>
        <p:txBody>
          <a:bodyPr/>
          <a:lstStyle/>
          <a:p>
            <a:r>
              <a:rPr lang="en-US" dirty="0" smtClean="0"/>
              <a:t>Chart Buffer Occupancy</a:t>
            </a:r>
            <a:endParaRPr lang="en-US" dirty="0"/>
          </a:p>
        </p:txBody>
      </p:sp>
      <p:sp>
        <p:nvSpPr>
          <p:cNvPr id="3" name="Inhaltsplatzhalter 2"/>
          <p:cNvSpPr>
            <a:spLocks noGrp="1"/>
          </p:cNvSpPr>
          <p:nvPr>
            <p:ph idx="1"/>
          </p:nvPr>
        </p:nvSpPr>
        <p:spPr>
          <a:xfrm>
            <a:off x="545459" y="1546783"/>
            <a:ext cx="8212201" cy="5593050"/>
          </a:xfrm>
        </p:spPr>
        <p:txBody>
          <a:bodyPr/>
          <a:lstStyle/>
          <a:p>
            <a:r>
              <a:rPr lang="en-US" dirty="0" smtClean="0"/>
              <a:t>Insert a </a:t>
            </a:r>
            <a:r>
              <a:rPr lang="en-US" b="1" dirty="0" smtClean="0"/>
              <a:t>Chart</a:t>
            </a:r>
            <a:r>
              <a:rPr lang="en-US" dirty="0" smtClean="0"/>
              <a:t>      into the model.</a:t>
            </a:r>
          </a:p>
          <a:p>
            <a:r>
              <a:rPr lang="en-US" dirty="0" smtClean="0"/>
              <a:t>Configure the Chart in one of the following ways:</a:t>
            </a:r>
          </a:p>
          <a:p>
            <a:pPr marL="354867" indent="-354867">
              <a:buFont typeface="+mj-lt"/>
              <a:buAutoNum type="arabicPeriod"/>
            </a:pPr>
            <a:r>
              <a:rPr lang="en-US" dirty="0"/>
              <a:t>Right Mouse click </a:t>
            </a:r>
            <a:r>
              <a:rPr lang="en-US" b="1" dirty="0"/>
              <a:t>Chart</a:t>
            </a:r>
            <a:r>
              <a:rPr lang="en-US" dirty="0"/>
              <a:t>       and select </a:t>
            </a:r>
            <a:r>
              <a:rPr lang="en-US" i="1" dirty="0"/>
              <a:t>Statistics Wizard...</a:t>
            </a:r>
            <a:r>
              <a:rPr lang="en-US" dirty="0"/>
              <a:t/>
            </a:r>
            <a:br>
              <a:rPr lang="en-US" dirty="0"/>
            </a:br>
            <a:r>
              <a:rPr lang="en-US" dirty="0"/>
              <a:t>Leave only the Resource type </a:t>
            </a:r>
            <a:r>
              <a:rPr lang="en-US" b="1" i="1" dirty="0" smtClean="0"/>
              <a:t>Storage </a:t>
            </a:r>
            <a:r>
              <a:rPr lang="en-US" dirty="0" smtClean="0"/>
              <a:t>checked</a:t>
            </a:r>
            <a:r>
              <a:rPr lang="en-US" dirty="0"/>
              <a:t>. </a:t>
            </a:r>
            <a:br>
              <a:rPr lang="en-US" dirty="0"/>
            </a:br>
            <a:r>
              <a:rPr lang="en-US" dirty="0"/>
              <a:t>Select Statistics type: </a:t>
            </a:r>
            <a:r>
              <a:rPr lang="en-US" dirty="0" smtClean="0"/>
              <a:t>Occupancy. </a:t>
            </a:r>
            <a:r>
              <a:rPr lang="en-US" dirty="0"/>
              <a:t>Press </a:t>
            </a:r>
            <a:r>
              <a:rPr lang="en-US" b="1" i="1" dirty="0"/>
              <a:t>OK</a:t>
            </a:r>
            <a:r>
              <a:rPr lang="en-US" dirty="0"/>
              <a:t>.</a:t>
            </a:r>
          </a:p>
          <a:p>
            <a:pPr marL="354867" indent="-354867">
              <a:buFont typeface="+mj-lt"/>
              <a:buAutoNum type="arabicPeriod"/>
            </a:pPr>
            <a:r>
              <a:rPr lang="en-US" dirty="0" smtClean="0"/>
              <a:t>Drag &amp; Drop one or more selected Buffers</a:t>
            </a:r>
            <a:r>
              <a:rPr lang="en-US" b="1" dirty="0" smtClean="0"/>
              <a:t>   </a:t>
            </a:r>
            <a:r>
              <a:rPr lang="en-US" dirty="0" smtClean="0"/>
              <a:t>    onto</a:t>
            </a:r>
            <a:br>
              <a:rPr lang="en-US" dirty="0" smtClean="0"/>
            </a:br>
            <a:r>
              <a:rPr lang="en-US" dirty="0" smtClean="0"/>
              <a:t>the Chart symbol. Select Statistics type </a:t>
            </a:r>
            <a:r>
              <a:rPr lang="en-US" b="1" i="1" dirty="0" smtClean="0"/>
              <a:t>Occupancy</a:t>
            </a:r>
            <a:r>
              <a:rPr lang="en-US" dirty="0" smtClean="0"/>
              <a:t>. </a:t>
            </a:r>
          </a:p>
          <a:p>
            <a:pPr marL="354867" indent="-354867">
              <a:buFont typeface="+mj-lt"/>
              <a:buAutoNum type="arabicPeriod"/>
            </a:pPr>
            <a:r>
              <a:rPr lang="en-US" dirty="0" smtClean="0"/>
              <a:t>Open the Chart with context menu </a:t>
            </a:r>
            <a:r>
              <a:rPr lang="en-US" b="1" i="1" dirty="0" smtClean="0"/>
              <a:t>Show</a:t>
            </a:r>
            <a:r>
              <a:rPr lang="en-US" dirty="0" smtClean="0"/>
              <a:t>.</a:t>
            </a:r>
            <a:br>
              <a:rPr lang="en-US" dirty="0" smtClean="0"/>
            </a:br>
            <a:r>
              <a:rPr lang="en-US" dirty="0" smtClean="0"/>
              <a:t>Drag &amp; Drop </a:t>
            </a:r>
            <a:r>
              <a:rPr lang="en-US" dirty="0"/>
              <a:t>one or more selected </a:t>
            </a:r>
            <a:r>
              <a:rPr lang="en-US" dirty="0" smtClean="0"/>
              <a:t>Buffers       into</a:t>
            </a:r>
            <a:br>
              <a:rPr lang="en-US" dirty="0" smtClean="0"/>
            </a:br>
            <a:r>
              <a:rPr lang="en-US" dirty="0" smtClean="0"/>
              <a:t>the Chart window</a:t>
            </a:r>
            <a:r>
              <a:rPr lang="en-US" dirty="0"/>
              <a:t>. Select Statistics type </a:t>
            </a:r>
            <a:r>
              <a:rPr lang="en-US" b="1" i="1" dirty="0" smtClean="0"/>
              <a:t>Occupancy.</a:t>
            </a:r>
            <a:endParaRPr lang="en-US" dirty="0" smtClean="0"/>
          </a:p>
          <a:p>
            <a:pPr marL="354867" indent="-354867">
              <a:buFont typeface="+mj-lt"/>
              <a:buAutoNum type="arabicPeriod"/>
            </a:pPr>
            <a:endParaRPr lang="en-US" dirty="0"/>
          </a:p>
          <a:p>
            <a:pPr marL="295723" indent="-295723">
              <a:buFont typeface="Arial" panose="020B0604020202020204" pitchFamily="34" charset="0"/>
              <a:buChar char="•"/>
            </a:pPr>
            <a:r>
              <a:rPr lang="en-US" dirty="0"/>
              <a:t>If not already shown, Show the </a:t>
            </a:r>
            <a:r>
              <a:rPr lang="en-US" b="1" dirty="0"/>
              <a:t>Chart</a:t>
            </a:r>
          </a:p>
          <a:p>
            <a:pPr marL="295723" indent="-295723">
              <a:buFont typeface="Arial" panose="020B0604020202020204" pitchFamily="34" charset="0"/>
              <a:buChar char="•"/>
            </a:pPr>
            <a:r>
              <a:rPr lang="en-US" dirty="0"/>
              <a:t>Run the simulation.</a:t>
            </a:r>
          </a:p>
        </p:txBody>
      </p:sp>
      <p:pic>
        <p:nvPicPr>
          <p:cNvPr id="4" name="Grafik 3"/>
          <p:cNvPicPr>
            <a:picLocks noChangeAspect="1"/>
          </p:cNvPicPr>
          <p:nvPr/>
        </p:nvPicPr>
        <p:blipFill>
          <a:blip r:embed="rId3"/>
          <a:stretch>
            <a:fillRect/>
          </a:stretch>
        </p:blipFill>
        <p:spPr>
          <a:xfrm>
            <a:off x="2032122" y="1556828"/>
            <a:ext cx="264274" cy="264274"/>
          </a:xfrm>
          <a:prstGeom prst="rect">
            <a:avLst/>
          </a:prstGeom>
        </p:spPr>
      </p:pic>
      <p:pic>
        <p:nvPicPr>
          <p:cNvPr id="6" name="Grafik 5"/>
          <p:cNvPicPr>
            <a:picLocks noChangeAspect="1"/>
          </p:cNvPicPr>
          <p:nvPr/>
        </p:nvPicPr>
        <p:blipFill>
          <a:blip r:embed="rId3"/>
          <a:stretch>
            <a:fillRect/>
          </a:stretch>
        </p:blipFill>
        <p:spPr>
          <a:xfrm>
            <a:off x="3443268" y="2164263"/>
            <a:ext cx="264274" cy="264274"/>
          </a:xfrm>
          <a:prstGeom prst="rect">
            <a:avLst/>
          </a:prstGeom>
        </p:spPr>
      </p:pic>
      <p:pic>
        <p:nvPicPr>
          <p:cNvPr id="7" name="Grafik 6"/>
          <p:cNvPicPr>
            <a:picLocks noChangeAspect="1"/>
          </p:cNvPicPr>
          <p:nvPr/>
        </p:nvPicPr>
        <p:blipFill>
          <a:blip r:embed="rId4"/>
          <a:stretch>
            <a:fillRect/>
          </a:stretch>
        </p:blipFill>
        <p:spPr>
          <a:xfrm>
            <a:off x="7130878" y="2346642"/>
            <a:ext cx="2651667" cy="1294586"/>
          </a:xfrm>
          <a:prstGeom prst="rect">
            <a:avLst/>
          </a:prstGeom>
        </p:spPr>
      </p:pic>
      <p:pic>
        <p:nvPicPr>
          <p:cNvPr id="8" name="Grafik 7"/>
          <p:cNvPicPr>
            <a:picLocks noChangeAspect="1"/>
          </p:cNvPicPr>
          <p:nvPr/>
        </p:nvPicPr>
        <p:blipFill>
          <a:blip r:embed="rId5"/>
          <a:stretch>
            <a:fillRect/>
          </a:stretch>
        </p:blipFill>
        <p:spPr>
          <a:xfrm>
            <a:off x="6731906" y="3096765"/>
            <a:ext cx="3178430" cy="3842686"/>
          </a:xfrm>
          <a:prstGeom prst="rect">
            <a:avLst/>
          </a:prstGeom>
        </p:spPr>
      </p:pic>
      <p:pic>
        <p:nvPicPr>
          <p:cNvPr id="11" name="Grafik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766160" y="5194300"/>
            <a:ext cx="2879909" cy="1903245"/>
          </a:xfrm>
          <a:prstGeom prst="rect">
            <a:avLst/>
          </a:prstGeom>
        </p:spPr>
      </p:pic>
      <p:pic>
        <p:nvPicPr>
          <p:cNvPr id="13" name="Grafik 12"/>
          <p:cNvPicPr>
            <a:picLocks noChangeAspect="1"/>
          </p:cNvPicPr>
          <p:nvPr/>
        </p:nvPicPr>
        <p:blipFill>
          <a:blip r:embed="rId7"/>
          <a:stretch>
            <a:fillRect/>
          </a:stretch>
        </p:blipFill>
        <p:spPr>
          <a:xfrm>
            <a:off x="5198269" y="3066624"/>
            <a:ext cx="321414" cy="307129"/>
          </a:xfrm>
          <a:prstGeom prst="rect">
            <a:avLst/>
          </a:prstGeom>
        </p:spPr>
      </p:pic>
      <p:pic>
        <p:nvPicPr>
          <p:cNvPr id="14" name="Grafik 13"/>
          <p:cNvPicPr>
            <a:picLocks noChangeAspect="1"/>
          </p:cNvPicPr>
          <p:nvPr/>
        </p:nvPicPr>
        <p:blipFill>
          <a:blip r:embed="rId7"/>
          <a:stretch>
            <a:fillRect/>
          </a:stretch>
        </p:blipFill>
        <p:spPr>
          <a:xfrm>
            <a:off x="5198269" y="3975890"/>
            <a:ext cx="321414" cy="307129"/>
          </a:xfrm>
          <a:prstGeom prst="rect">
            <a:avLst/>
          </a:prstGeom>
        </p:spPr>
      </p:pic>
    </p:spTree>
    <p:extLst>
      <p:ext uri="{BB962C8B-B14F-4D97-AF65-F5344CB8AC3E}">
        <p14:creationId xmlns:p14="http://schemas.microsoft.com/office/powerpoint/2010/main" val="23601905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WorkerChart</a:t>
            </a:r>
            <a:endParaRPr lang="en-US" dirty="0"/>
          </a:p>
        </p:txBody>
      </p:sp>
      <p:sp>
        <p:nvSpPr>
          <p:cNvPr id="3" name="Inhaltsplatzhalter 2"/>
          <p:cNvSpPr>
            <a:spLocks noGrp="1"/>
          </p:cNvSpPr>
          <p:nvPr>
            <p:ph idx="1"/>
          </p:nvPr>
        </p:nvSpPr>
        <p:spPr>
          <a:xfrm>
            <a:off x="613687" y="1526432"/>
            <a:ext cx="8291062" cy="5593050"/>
          </a:xfrm>
        </p:spPr>
        <p:txBody>
          <a:bodyPr/>
          <a:lstStyle/>
          <a:p>
            <a:r>
              <a:rPr lang="en-US" dirty="0" smtClean="0"/>
              <a:t>Insert a </a:t>
            </a:r>
            <a:r>
              <a:rPr lang="en-US" b="1" dirty="0" smtClean="0"/>
              <a:t>WorkerChart</a:t>
            </a:r>
            <a:r>
              <a:rPr lang="en-US" dirty="0" smtClean="0"/>
              <a:t>       into the model. </a:t>
            </a:r>
          </a:p>
          <a:p>
            <a:r>
              <a:rPr lang="en-US" dirty="0" smtClean="0"/>
              <a:t>If it is not present in the Toolbox </a:t>
            </a:r>
            <a:r>
              <a:rPr lang="en-US" dirty="0" smtClean="0">
                <a:sym typeface="Wingdings" panose="05000000000000000000" pitchFamily="2" charset="2"/>
              </a:rPr>
              <a:t> Tools, you can add it through Home tab  Manage Class Libraries, Libraries tab, Tools libraries.</a:t>
            </a:r>
          </a:p>
          <a:p>
            <a:r>
              <a:rPr lang="en-US" dirty="0" smtClean="0"/>
              <a:t>Drag &amp; Drop the </a:t>
            </a:r>
            <a:r>
              <a:rPr lang="en-US" b="1" dirty="0" smtClean="0"/>
              <a:t>WorkerPool</a:t>
            </a:r>
            <a:r>
              <a:rPr lang="en-US" dirty="0" smtClean="0"/>
              <a:t>      onto the </a:t>
            </a:r>
            <a:r>
              <a:rPr lang="en-US" b="1" dirty="0" smtClean="0"/>
              <a:t>WorkerChart</a:t>
            </a:r>
            <a:r>
              <a:rPr lang="en-US" dirty="0" smtClean="0"/>
              <a:t>       icon.</a:t>
            </a:r>
          </a:p>
          <a:p>
            <a:r>
              <a:rPr lang="en-US" dirty="0" smtClean="0"/>
              <a:t>Configure the </a:t>
            </a:r>
            <a:r>
              <a:rPr lang="en-US" b="1" dirty="0" err="1" smtClean="0"/>
              <a:t>WorkerChart</a:t>
            </a:r>
            <a:r>
              <a:rPr lang="en-US" dirty="0" smtClean="0"/>
              <a:t> as indicated below by the red boxes.</a:t>
            </a:r>
            <a:endParaRPr lang="en-US" dirty="0"/>
          </a:p>
        </p:txBody>
      </p:sp>
      <p:pic>
        <p:nvPicPr>
          <p:cNvPr id="4" name="Grafik 3"/>
          <p:cNvPicPr>
            <a:picLocks noChangeAspect="1"/>
          </p:cNvPicPr>
          <p:nvPr/>
        </p:nvPicPr>
        <p:blipFill>
          <a:blip r:embed="rId2"/>
          <a:stretch>
            <a:fillRect/>
          </a:stretch>
        </p:blipFill>
        <p:spPr>
          <a:xfrm>
            <a:off x="9214995" y="1526429"/>
            <a:ext cx="732109" cy="767823"/>
          </a:xfrm>
          <a:prstGeom prst="rect">
            <a:avLst/>
          </a:prstGeom>
        </p:spPr>
      </p:pic>
      <p:pic>
        <p:nvPicPr>
          <p:cNvPr id="5" name="Grafik 4"/>
          <p:cNvPicPr>
            <a:picLocks noChangeAspect="1"/>
          </p:cNvPicPr>
          <p:nvPr/>
        </p:nvPicPr>
        <p:blipFill>
          <a:blip r:embed="rId2"/>
          <a:stretch>
            <a:fillRect/>
          </a:stretch>
        </p:blipFill>
        <p:spPr>
          <a:xfrm>
            <a:off x="2889674" y="1526432"/>
            <a:ext cx="292844" cy="307129"/>
          </a:xfrm>
          <a:prstGeom prst="rect">
            <a:avLst/>
          </a:prstGeom>
        </p:spPr>
      </p:pic>
      <p:pic>
        <p:nvPicPr>
          <p:cNvPr id="6" name="Grafik 5"/>
          <p:cNvPicPr>
            <a:picLocks noChangeAspect="1"/>
          </p:cNvPicPr>
          <p:nvPr/>
        </p:nvPicPr>
        <p:blipFill>
          <a:blip r:embed="rId3"/>
          <a:stretch>
            <a:fillRect/>
          </a:stretch>
        </p:blipFill>
        <p:spPr>
          <a:xfrm>
            <a:off x="5904880" y="3644605"/>
            <a:ext cx="2999866" cy="2714165"/>
          </a:xfrm>
          <a:prstGeom prst="rect">
            <a:avLst/>
          </a:prstGeom>
        </p:spPr>
      </p:pic>
      <p:pic>
        <p:nvPicPr>
          <p:cNvPr id="7" name="Grafik 6"/>
          <p:cNvPicPr>
            <a:picLocks noChangeAspect="1"/>
          </p:cNvPicPr>
          <p:nvPr/>
        </p:nvPicPr>
        <p:blipFill>
          <a:blip r:embed="rId2"/>
          <a:stretch>
            <a:fillRect/>
          </a:stretch>
        </p:blipFill>
        <p:spPr>
          <a:xfrm>
            <a:off x="6347997" y="2424164"/>
            <a:ext cx="292844" cy="307129"/>
          </a:xfrm>
          <a:prstGeom prst="rect">
            <a:avLst/>
          </a:prstGeom>
        </p:spPr>
      </p:pic>
      <p:pic>
        <p:nvPicPr>
          <p:cNvPr id="8" name="Grafik 7"/>
          <p:cNvPicPr>
            <a:picLocks noChangeAspect="1"/>
          </p:cNvPicPr>
          <p:nvPr/>
        </p:nvPicPr>
        <p:blipFill>
          <a:blip r:embed="rId4"/>
          <a:stretch>
            <a:fillRect/>
          </a:stretch>
        </p:blipFill>
        <p:spPr>
          <a:xfrm>
            <a:off x="3648142" y="2434209"/>
            <a:ext cx="321414" cy="328557"/>
          </a:xfrm>
          <a:prstGeom prst="rect">
            <a:avLst/>
          </a:prstGeom>
        </p:spPr>
      </p:pic>
      <p:pic>
        <p:nvPicPr>
          <p:cNvPr id="9" name="Grafik 8"/>
          <p:cNvPicPr>
            <a:picLocks noChangeAspect="1"/>
          </p:cNvPicPr>
          <p:nvPr/>
        </p:nvPicPr>
        <p:blipFill>
          <a:blip r:embed="rId5"/>
          <a:stretch>
            <a:fillRect/>
          </a:stretch>
        </p:blipFill>
        <p:spPr>
          <a:xfrm>
            <a:off x="1611645" y="3675785"/>
            <a:ext cx="3342708" cy="2707022"/>
          </a:xfrm>
          <a:prstGeom prst="rect">
            <a:avLst/>
          </a:prstGeom>
        </p:spPr>
      </p:pic>
      <p:sp>
        <p:nvSpPr>
          <p:cNvPr id="10" name="Rectangle 9"/>
          <p:cNvSpPr/>
          <p:nvPr/>
        </p:nvSpPr>
        <p:spPr bwMode="auto">
          <a:xfrm>
            <a:off x="1886098" y="5476124"/>
            <a:ext cx="236584" cy="236584"/>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
        <p:nvSpPr>
          <p:cNvPr id="11" name="Rectangle 10"/>
          <p:cNvSpPr/>
          <p:nvPr/>
        </p:nvSpPr>
        <p:spPr bwMode="auto">
          <a:xfrm>
            <a:off x="3463322" y="5318402"/>
            <a:ext cx="236584" cy="236584"/>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Tree>
    <p:extLst>
      <p:ext uri="{BB962C8B-B14F-4D97-AF65-F5344CB8AC3E}">
        <p14:creationId xmlns:p14="http://schemas.microsoft.com/office/powerpoint/2010/main" val="34715325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100"/>
            <a:ext cx="8305401" cy="1328649"/>
          </a:xfrm>
          <a:prstGeom prst="rect">
            <a:avLst/>
          </a:prstGeom>
        </p:spPr>
        <p:txBody>
          <a:bodyPr vert="horz" wrap="square" lIns="0" tIns="0" rIns="0" bIns="0" rtlCol="0">
            <a:spAutoFit/>
          </a:bodyPr>
          <a:lstStyle/>
          <a:p>
            <a:pPr algn="ctr">
              <a:tabLst>
                <a:tab pos="2193605" algn="l"/>
              </a:tabLst>
            </a:pPr>
            <a:r>
              <a:rPr sz="4088" b="1" dirty="0">
                <a:latin typeface="Arial"/>
                <a:cs typeface="Arial"/>
              </a:rPr>
              <a:t>Lesson	</a:t>
            </a:r>
            <a:r>
              <a:rPr lang="de-DE" sz="4088" b="1" dirty="0">
                <a:latin typeface="Arial"/>
                <a:cs typeface="Arial"/>
              </a:rPr>
              <a:t>9</a:t>
            </a:r>
            <a:endParaRPr sz="4088" dirty="0">
              <a:latin typeface="Arial"/>
              <a:cs typeface="Arial"/>
            </a:endParaRPr>
          </a:p>
          <a:p>
            <a:pPr algn="ctr">
              <a:spcBef>
                <a:spcPts val="248"/>
              </a:spcBef>
            </a:pPr>
            <a:r>
              <a:rPr lang="de-DE" sz="4088" b="1" dirty="0">
                <a:latin typeface="Arial"/>
                <a:cs typeface="Arial"/>
              </a:rPr>
              <a:t>Building Scenarios</a:t>
            </a:r>
            <a:endParaRPr sz="4088" dirty="0">
              <a:latin typeface="Arial"/>
              <a:cs typeface="Arial"/>
            </a:endParaRPr>
          </a:p>
        </p:txBody>
      </p:sp>
    </p:spTree>
    <p:extLst>
      <p:ext uri="{BB962C8B-B14F-4D97-AF65-F5344CB8AC3E}">
        <p14:creationId xmlns:p14="http://schemas.microsoft.com/office/powerpoint/2010/main" val="18840858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805203"/>
            <a:ext cx="9393028" cy="2628925"/>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spcBef>
                <a:spcPts val="812"/>
              </a:spcBef>
            </a:pPr>
            <a:r>
              <a:rPr lang="en-US" sz="2000" spc="-10" dirty="0">
                <a:latin typeface="Arial"/>
                <a:cs typeface="Arial"/>
              </a:rPr>
              <a:t>This lesson shows how to copy or derive model frames to generate scenarios.</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536901" marR="6572" indent="-523758">
              <a:lnSpc>
                <a:spcPts val="2266"/>
              </a:lnSpc>
              <a:spcBef>
                <a:spcPts val="864"/>
              </a:spcBef>
              <a:buFont typeface="Arial"/>
              <a:buChar char="•"/>
              <a:tabLst>
                <a:tab pos="536901" algn="l"/>
              </a:tabLst>
            </a:pPr>
            <a:r>
              <a:rPr lang="en-US" sz="2000" spc="-16" dirty="0">
                <a:latin typeface="Arial"/>
                <a:cs typeface="Arial"/>
              </a:rPr>
              <a:t>Make copies of a model, implement changes and analyze the changed behavior</a:t>
            </a:r>
            <a:r>
              <a:rPr lang="en-US" sz="2000" spc="-10" dirty="0">
                <a:latin typeface="Arial"/>
                <a:cs typeface="Arial"/>
              </a:rPr>
              <a:t>.</a:t>
            </a:r>
            <a:endParaRPr lang="en-US" sz="2000" dirty="0">
              <a:latin typeface="Arial"/>
              <a:cs typeface="Arial"/>
            </a:endParaRPr>
          </a:p>
          <a:p>
            <a:pPr>
              <a:lnSpc>
                <a:spcPts val="2173"/>
              </a:lnSpc>
              <a:spcBef>
                <a:spcPts val="46"/>
              </a:spcBef>
            </a:pPr>
            <a:endParaRPr lang="en-US" sz="2000" dirty="0"/>
          </a:p>
        </p:txBody>
      </p:sp>
      <p:sp>
        <p:nvSpPr>
          <p:cNvPr id="6" name="Titel 5"/>
          <p:cNvSpPr>
            <a:spLocks noGrp="1"/>
          </p:cNvSpPr>
          <p:nvPr>
            <p:ph type="title"/>
          </p:nvPr>
        </p:nvSpPr>
        <p:spPr/>
        <p:txBody>
          <a:bodyPr/>
          <a:lstStyle/>
          <a:p>
            <a:r>
              <a:rPr lang="en-US" dirty="0" smtClean="0"/>
              <a:t>Building Scenarios</a:t>
            </a:r>
            <a:endParaRPr lang="en-US" dirty="0"/>
          </a:p>
        </p:txBody>
      </p:sp>
    </p:spTree>
    <p:extLst>
      <p:ext uri="{BB962C8B-B14F-4D97-AF65-F5344CB8AC3E}">
        <p14:creationId xmlns:p14="http://schemas.microsoft.com/office/powerpoint/2010/main" val="17454798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Copy / Derive</a:t>
            </a:r>
            <a:endParaRPr lang="de-DE" dirty="0"/>
          </a:p>
        </p:txBody>
      </p:sp>
      <p:sp>
        <p:nvSpPr>
          <p:cNvPr id="3" name="Inhaltsplatzhalter 2"/>
          <p:cNvSpPr>
            <a:spLocks noGrp="1"/>
          </p:cNvSpPr>
          <p:nvPr>
            <p:ph idx="1"/>
          </p:nvPr>
        </p:nvSpPr>
        <p:spPr>
          <a:xfrm>
            <a:off x="570779" y="1682693"/>
            <a:ext cx="9537586" cy="692207"/>
          </a:xfrm>
        </p:spPr>
        <p:txBody>
          <a:bodyPr/>
          <a:lstStyle/>
          <a:p>
            <a:r>
              <a:rPr lang="en-US" sz="2000" dirty="0"/>
              <a:t>The context menu of objects in the class library allows to copy or derive the object. To create a scenario of an existing </a:t>
            </a:r>
            <a:r>
              <a:rPr lang="en-US" sz="2000" b="1" dirty="0"/>
              <a:t>Frame</a:t>
            </a:r>
            <a:r>
              <a:rPr lang="en-US" sz="2000" dirty="0"/>
              <a:t>      containing your model copy or derive it. </a:t>
            </a:r>
          </a:p>
        </p:txBody>
      </p:sp>
      <p:pic>
        <p:nvPicPr>
          <p:cNvPr id="5" name="Grafik 4"/>
          <p:cNvPicPr>
            <a:picLocks noChangeAspect="1"/>
          </p:cNvPicPr>
          <p:nvPr/>
        </p:nvPicPr>
        <p:blipFill>
          <a:blip r:embed="rId2"/>
          <a:stretch>
            <a:fillRect/>
          </a:stretch>
        </p:blipFill>
        <p:spPr>
          <a:xfrm>
            <a:off x="5339572" y="2043286"/>
            <a:ext cx="255356" cy="262258"/>
          </a:xfrm>
          <a:prstGeom prst="rect">
            <a:avLst/>
          </a:prstGeom>
        </p:spPr>
      </p:pic>
      <p:pic>
        <p:nvPicPr>
          <p:cNvPr id="6" name="Grafik 5"/>
          <p:cNvPicPr>
            <a:picLocks noChangeAspect="1"/>
          </p:cNvPicPr>
          <p:nvPr/>
        </p:nvPicPr>
        <p:blipFill>
          <a:blip r:embed="rId3"/>
          <a:stretch>
            <a:fillRect/>
          </a:stretch>
        </p:blipFill>
        <p:spPr>
          <a:xfrm>
            <a:off x="2723435" y="2469904"/>
            <a:ext cx="2332710" cy="3181596"/>
          </a:xfrm>
          <a:prstGeom prst="rect">
            <a:avLst/>
          </a:prstGeom>
        </p:spPr>
      </p:pic>
      <p:pic>
        <p:nvPicPr>
          <p:cNvPr id="7" name="Grafik 6"/>
          <p:cNvPicPr>
            <a:picLocks noChangeAspect="1"/>
          </p:cNvPicPr>
          <p:nvPr/>
        </p:nvPicPr>
        <p:blipFill>
          <a:blip r:embed="rId4"/>
          <a:stretch>
            <a:fillRect/>
          </a:stretch>
        </p:blipFill>
        <p:spPr>
          <a:xfrm>
            <a:off x="5437145" y="2469904"/>
            <a:ext cx="2332710" cy="3181596"/>
          </a:xfrm>
          <a:prstGeom prst="rect">
            <a:avLst/>
          </a:prstGeom>
        </p:spPr>
      </p:pic>
      <p:sp>
        <p:nvSpPr>
          <p:cNvPr id="8" name="Rechteck 7"/>
          <p:cNvSpPr/>
          <p:nvPr/>
        </p:nvSpPr>
        <p:spPr>
          <a:xfrm>
            <a:off x="550069" y="5499100"/>
            <a:ext cx="7219786" cy="1631216"/>
          </a:xfrm>
          <a:prstGeom prst="rect">
            <a:avLst/>
          </a:prstGeom>
        </p:spPr>
        <p:txBody>
          <a:bodyPr wrap="square">
            <a:spAutoFit/>
          </a:bodyPr>
          <a:lstStyle/>
          <a:p>
            <a:r>
              <a:rPr lang="en-US" sz="2000" b="1" spc="-15" dirty="0" smtClean="0">
                <a:solidFill>
                  <a:srgbClr val="0066FF"/>
                </a:solidFill>
                <a:cs typeface="Arial"/>
              </a:rPr>
              <a:t>Note</a:t>
            </a:r>
          </a:p>
          <a:p>
            <a:r>
              <a:rPr lang="en-US" sz="2000" dirty="0" smtClean="0">
                <a:latin typeface="Arial" pitchFamily="34" charset="0"/>
                <a:cs typeface="Arial" pitchFamily="34" charset="0"/>
              </a:rPr>
              <a:t>Copying an object creates a new independent class object.</a:t>
            </a:r>
          </a:p>
          <a:p>
            <a:r>
              <a:rPr lang="en-US" sz="2000" dirty="0" smtClean="0">
                <a:latin typeface="Arial" pitchFamily="34" charset="0"/>
                <a:cs typeface="Arial" pitchFamily="34" charset="0"/>
              </a:rPr>
              <a:t>Deriving an object keeps an inheritance relation between the original class and the new class. This means that changes to the original class object are reflected in the new class object.</a:t>
            </a:r>
          </a:p>
        </p:txBody>
      </p:sp>
    </p:spTree>
    <p:extLst>
      <p:ext uri="{BB962C8B-B14F-4D97-AF65-F5344CB8AC3E}">
        <p14:creationId xmlns:p14="http://schemas.microsoft.com/office/powerpoint/2010/main" val="1413905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68" y="1641500"/>
            <a:ext cx="9506720" cy="5604098"/>
          </a:xfrm>
          <a:prstGeom prst="rect">
            <a:avLst/>
          </a:prstGeom>
        </p:spPr>
        <p:txBody>
          <a:bodyPr vert="horz" wrap="square" lIns="0" tIns="0" rIns="0" bIns="0" rtlCol="0">
            <a:spAutoFit/>
          </a:bodyPr>
          <a:lstStyle/>
          <a:p>
            <a:pPr marL="13143" marR="61773">
              <a:lnSpc>
                <a:spcPts val="2266"/>
              </a:lnSpc>
            </a:pPr>
            <a:r>
              <a:rPr lang="en-US" sz="2070" spc="-16" dirty="0">
                <a:latin typeface="Arial"/>
                <a:cs typeface="Arial"/>
              </a:rPr>
              <a:t>The</a:t>
            </a:r>
            <a:r>
              <a:rPr lang="en-US" sz="2070" spc="36" dirty="0">
                <a:latin typeface="Arial"/>
                <a:cs typeface="Arial"/>
              </a:rPr>
              <a:t> </a:t>
            </a:r>
            <a:r>
              <a:rPr lang="en-US" sz="2070" i="1" spc="-10" dirty="0">
                <a:latin typeface="Arial"/>
                <a:cs typeface="Arial"/>
              </a:rPr>
              <a:t>Plant</a:t>
            </a:r>
            <a:r>
              <a:rPr lang="en-US" sz="2070" i="1" spc="36" dirty="0">
                <a:latin typeface="Arial"/>
                <a:cs typeface="Arial"/>
              </a:rPr>
              <a:t> </a:t>
            </a:r>
            <a:r>
              <a:rPr lang="en-US" sz="2070" i="1" spc="-10" dirty="0">
                <a:latin typeface="Arial"/>
                <a:cs typeface="Arial"/>
              </a:rPr>
              <a:t>Simulation</a:t>
            </a:r>
            <a:r>
              <a:rPr lang="en-US" sz="2070" i="1" spc="36" dirty="0">
                <a:latin typeface="Arial"/>
                <a:cs typeface="Arial"/>
              </a:rPr>
              <a:t> GUC </a:t>
            </a:r>
            <a:r>
              <a:rPr lang="en-US" sz="2070" i="1" spc="-16" dirty="0" smtClean="0">
                <a:latin typeface="Arial"/>
                <a:cs typeface="Arial"/>
              </a:rPr>
              <a:t>Compact</a:t>
            </a:r>
            <a:r>
              <a:rPr lang="en-US" sz="2070" i="1" spc="36" dirty="0" smtClean="0">
                <a:latin typeface="Arial"/>
                <a:cs typeface="Arial"/>
              </a:rPr>
              <a:t> </a:t>
            </a:r>
            <a:r>
              <a:rPr lang="en-US" sz="2070" i="1" spc="-16" dirty="0">
                <a:latin typeface="Arial"/>
                <a:cs typeface="Arial"/>
              </a:rPr>
              <a:t>Modeling</a:t>
            </a:r>
            <a:r>
              <a:rPr lang="en-US" sz="2070" i="1" spc="36" dirty="0">
                <a:latin typeface="Arial"/>
                <a:cs typeface="Arial"/>
              </a:rPr>
              <a:t> </a:t>
            </a:r>
            <a:r>
              <a:rPr lang="en-US" sz="2070" spc="-10" dirty="0">
                <a:latin typeface="Arial"/>
                <a:cs typeface="Arial"/>
              </a:rPr>
              <a:t>course</a:t>
            </a:r>
            <a:r>
              <a:rPr lang="en-US" sz="2070" spc="36" dirty="0">
                <a:latin typeface="Arial"/>
                <a:cs typeface="Arial"/>
              </a:rPr>
              <a:t> </a:t>
            </a:r>
            <a:r>
              <a:rPr lang="en-US" sz="2070" spc="-10" dirty="0">
                <a:cs typeface="Arial"/>
              </a:rPr>
              <a:t>is</a:t>
            </a:r>
            <a:r>
              <a:rPr lang="en-US" sz="2070" spc="26" dirty="0">
                <a:cs typeface="Arial"/>
              </a:rPr>
              <a:t> </a:t>
            </a:r>
            <a:r>
              <a:rPr lang="en-US" sz="2070" spc="-10" dirty="0">
                <a:cs typeface="Arial"/>
              </a:rPr>
              <a:t>intended</a:t>
            </a:r>
            <a:r>
              <a:rPr lang="en-US" sz="2070" spc="26" dirty="0">
                <a:cs typeface="Arial"/>
              </a:rPr>
              <a:t> </a:t>
            </a:r>
            <a:r>
              <a:rPr lang="en-US" sz="2070" spc="-10" dirty="0">
                <a:cs typeface="Arial"/>
              </a:rPr>
              <a:t>for individuals</a:t>
            </a:r>
            <a:r>
              <a:rPr lang="en-US" sz="2070" spc="21" dirty="0">
                <a:cs typeface="Arial"/>
              </a:rPr>
              <a:t> </a:t>
            </a:r>
            <a:r>
              <a:rPr lang="en-US" sz="2070" spc="-16" dirty="0">
                <a:cs typeface="Arial"/>
              </a:rPr>
              <a:t>who</a:t>
            </a:r>
            <a:r>
              <a:rPr lang="en-US" sz="2070" spc="21" dirty="0">
                <a:cs typeface="Arial"/>
              </a:rPr>
              <a:t> </a:t>
            </a:r>
            <a:r>
              <a:rPr lang="en-US" sz="2070" spc="-16" dirty="0">
                <a:cs typeface="Arial"/>
              </a:rPr>
              <a:t>would</a:t>
            </a:r>
            <a:r>
              <a:rPr lang="en-US" sz="2070" spc="21" dirty="0">
                <a:cs typeface="Arial"/>
              </a:rPr>
              <a:t> </a:t>
            </a:r>
            <a:r>
              <a:rPr lang="en-US" sz="2070" spc="-10" dirty="0">
                <a:cs typeface="Arial"/>
              </a:rPr>
              <a:t>like</a:t>
            </a:r>
            <a:r>
              <a:rPr lang="en-US" sz="2070" spc="21" dirty="0">
                <a:cs typeface="Arial"/>
              </a:rPr>
              <a:t> </a:t>
            </a:r>
            <a:r>
              <a:rPr lang="en-US" sz="2070" spc="-10" dirty="0">
                <a:cs typeface="Arial"/>
              </a:rPr>
              <a:t>to</a:t>
            </a:r>
            <a:r>
              <a:rPr lang="en-US" sz="2070" spc="21" dirty="0">
                <a:cs typeface="Arial"/>
              </a:rPr>
              <a:t> </a:t>
            </a:r>
            <a:r>
              <a:rPr lang="en-US" sz="2070" spc="-16" dirty="0">
                <a:cs typeface="Arial"/>
              </a:rPr>
              <a:t>become</a:t>
            </a:r>
            <a:r>
              <a:rPr lang="en-US" sz="2070" spc="21" dirty="0">
                <a:cs typeface="Arial"/>
              </a:rPr>
              <a:t> </a:t>
            </a:r>
            <a:r>
              <a:rPr lang="en-US" sz="2070" spc="-10" dirty="0">
                <a:cs typeface="Arial"/>
              </a:rPr>
              <a:t>Plant</a:t>
            </a:r>
            <a:r>
              <a:rPr lang="en-US" sz="2070" spc="21" dirty="0">
                <a:cs typeface="Arial"/>
              </a:rPr>
              <a:t> </a:t>
            </a:r>
            <a:r>
              <a:rPr lang="en-US" sz="2070" spc="-10" dirty="0">
                <a:cs typeface="Arial"/>
              </a:rPr>
              <a:t>Simulation</a:t>
            </a:r>
            <a:r>
              <a:rPr lang="en-US" sz="2070" spc="21" dirty="0">
                <a:cs typeface="Arial"/>
              </a:rPr>
              <a:t> </a:t>
            </a:r>
            <a:r>
              <a:rPr lang="en-US" sz="2070" spc="-10" dirty="0">
                <a:cs typeface="Arial"/>
              </a:rPr>
              <a:t>users.</a:t>
            </a:r>
          </a:p>
          <a:p>
            <a:pPr marL="13143" marR="61773">
              <a:lnSpc>
                <a:spcPts val="2266"/>
              </a:lnSpc>
            </a:pPr>
            <a:endParaRPr lang="en-US" sz="2070" spc="-10" dirty="0">
              <a:cs typeface="Arial"/>
            </a:endParaRPr>
          </a:p>
          <a:p>
            <a:pPr marL="13143" marR="61773">
              <a:lnSpc>
                <a:spcPts val="2266"/>
              </a:lnSpc>
            </a:pPr>
            <a:r>
              <a:rPr lang="en-US" sz="2070" spc="-10" dirty="0">
                <a:cs typeface="Arial"/>
              </a:rPr>
              <a:t>This is a </a:t>
            </a:r>
            <a:r>
              <a:rPr lang="en-US" sz="2070" b="1" i="1" spc="-10" dirty="0">
                <a:cs typeface="Arial"/>
              </a:rPr>
              <a:t>one</a:t>
            </a:r>
            <a:r>
              <a:rPr lang="en-US" sz="2070" spc="-10" dirty="0">
                <a:cs typeface="Arial"/>
              </a:rPr>
              <a:t> </a:t>
            </a:r>
            <a:r>
              <a:rPr lang="en-US" sz="2070" b="1" i="1" spc="-10" dirty="0">
                <a:cs typeface="Arial"/>
              </a:rPr>
              <a:t>day</a:t>
            </a:r>
            <a:r>
              <a:rPr lang="en-US" sz="2070" spc="-10" dirty="0">
                <a:cs typeface="Arial"/>
              </a:rPr>
              <a:t> course expected to run between 6 to 8 hours with a lunch break</a:t>
            </a:r>
          </a:p>
          <a:p>
            <a:pPr marL="13143" marR="61773">
              <a:lnSpc>
                <a:spcPts val="2266"/>
              </a:lnSpc>
            </a:pPr>
            <a:endParaRPr lang="en-US" sz="2070" spc="-10" dirty="0">
              <a:cs typeface="Arial"/>
            </a:endParaRPr>
          </a:p>
          <a:p>
            <a:pPr marL="13143" marR="61773">
              <a:lnSpc>
                <a:spcPts val="2266"/>
              </a:lnSpc>
            </a:pPr>
            <a:r>
              <a:rPr lang="en-US" sz="2070" spc="-10" dirty="0">
                <a:cs typeface="Arial"/>
              </a:rPr>
              <a:t>Students</a:t>
            </a:r>
            <a:r>
              <a:rPr lang="en-US" sz="2070" spc="21" dirty="0">
                <a:cs typeface="Arial"/>
              </a:rPr>
              <a:t> will </a:t>
            </a:r>
            <a:r>
              <a:rPr lang="en-US" sz="2070" spc="-10" dirty="0">
                <a:cs typeface="Arial"/>
              </a:rPr>
              <a:t>learn</a:t>
            </a:r>
            <a:r>
              <a:rPr lang="en-US" sz="2070" spc="21" dirty="0">
                <a:cs typeface="Arial"/>
              </a:rPr>
              <a:t> </a:t>
            </a:r>
            <a:r>
              <a:rPr lang="en-US" sz="2070" spc="-16" dirty="0">
                <a:cs typeface="Arial"/>
              </a:rPr>
              <a:t>how</a:t>
            </a:r>
            <a:r>
              <a:rPr lang="en-US" sz="2070" spc="21" dirty="0">
                <a:cs typeface="Arial"/>
              </a:rPr>
              <a:t> </a:t>
            </a:r>
            <a:r>
              <a:rPr lang="en-US" sz="2070" spc="-10" dirty="0">
                <a:cs typeface="Arial"/>
              </a:rPr>
              <a:t>to</a:t>
            </a:r>
            <a:r>
              <a:rPr lang="en-US" sz="2070" spc="21" dirty="0">
                <a:cs typeface="Arial"/>
              </a:rPr>
              <a:t> </a:t>
            </a:r>
            <a:r>
              <a:rPr lang="en-US" sz="2070" spc="-10" dirty="0">
                <a:cs typeface="Arial"/>
              </a:rPr>
              <a:t>build</a:t>
            </a:r>
            <a:r>
              <a:rPr lang="en-US" sz="2070" spc="-16" dirty="0">
                <a:cs typeface="Arial"/>
              </a:rPr>
              <a:t>, </a:t>
            </a:r>
            <a:r>
              <a:rPr lang="en-US" sz="2070" spc="-10" dirty="0">
                <a:cs typeface="Arial"/>
              </a:rPr>
              <a:t>run, and evaluate</a:t>
            </a:r>
            <a:r>
              <a:rPr lang="en-US" sz="2070" spc="26" dirty="0">
                <a:cs typeface="Arial"/>
              </a:rPr>
              <a:t> </a:t>
            </a:r>
            <a:r>
              <a:rPr lang="en-US" sz="2070" spc="-10" dirty="0">
                <a:cs typeface="Arial"/>
              </a:rPr>
              <a:t>simulation</a:t>
            </a:r>
            <a:r>
              <a:rPr lang="en-US" sz="2070" spc="26" dirty="0">
                <a:cs typeface="Arial"/>
              </a:rPr>
              <a:t> </a:t>
            </a:r>
            <a:r>
              <a:rPr lang="en-US" sz="2070" spc="-10" dirty="0">
                <a:cs typeface="Arial"/>
              </a:rPr>
              <a:t>models</a:t>
            </a:r>
          </a:p>
          <a:p>
            <a:pPr marL="13143" marR="61773">
              <a:lnSpc>
                <a:spcPts val="2266"/>
              </a:lnSpc>
            </a:pPr>
            <a:endParaRPr lang="en-US" sz="2070" b="1" spc="274" dirty="0">
              <a:solidFill>
                <a:srgbClr val="0066FF"/>
              </a:solidFill>
              <a:latin typeface="Arial"/>
              <a:cs typeface="Arial"/>
            </a:endParaRPr>
          </a:p>
          <a:p>
            <a:pPr marL="13143" marR="61773">
              <a:lnSpc>
                <a:spcPts val="2266"/>
              </a:lnSpc>
            </a:pPr>
            <a:r>
              <a:rPr lang="en-US" sz="2070" b="1" spc="-16" dirty="0">
                <a:solidFill>
                  <a:srgbClr val="0066FF"/>
                </a:solidFill>
                <a:latin typeface="Arial"/>
                <a:cs typeface="Arial"/>
              </a:rPr>
              <a:t>Course</a:t>
            </a:r>
            <a:r>
              <a:rPr lang="en-US" sz="2070" b="1" spc="93" dirty="0">
                <a:solidFill>
                  <a:srgbClr val="0066FF"/>
                </a:solidFill>
                <a:latin typeface="Arial"/>
                <a:cs typeface="Arial"/>
              </a:rPr>
              <a:t> </a:t>
            </a:r>
            <a:r>
              <a:rPr lang="en-US" sz="2070" b="1" spc="-10" dirty="0">
                <a:solidFill>
                  <a:srgbClr val="0066FF"/>
                </a:solidFill>
                <a:latin typeface="Arial"/>
                <a:cs typeface="Arial"/>
              </a:rPr>
              <a:t>topics</a:t>
            </a:r>
            <a:endParaRPr lang="en-US" sz="2070" dirty="0">
              <a:latin typeface="Arial"/>
              <a:cs typeface="Arial"/>
            </a:endParaRPr>
          </a:p>
          <a:p>
            <a:pPr marL="13143" marR="640075">
              <a:lnSpc>
                <a:spcPts val="2266"/>
              </a:lnSpc>
              <a:tabLst>
                <a:tab pos="536901" algn="l"/>
              </a:tabLst>
            </a:pPr>
            <a:endParaRPr lang="en-US" sz="2070" spc="-16" dirty="0">
              <a:latin typeface="Arial"/>
              <a:cs typeface="Arial"/>
            </a:endParaRPr>
          </a:p>
          <a:p>
            <a:pPr marL="536901" marR="6572" indent="-523758" algn="just">
              <a:lnSpc>
                <a:spcPts val="2266"/>
              </a:lnSpc>
              <a:buFont typeface="Arial"/>
              <a:buChar char="•"/>
              <a:tabLst>
                <a:tab pos="536901" algn="l"/>
              </a:tabLst>
            </a:pPr>
            <a:r>
              <a:rPr lang="en-US" sz="2070" spc="-10" dirty="0">
                <a:cs typeface="Arial"/>
              </a:rPr>
              <a:t>Basic Modeling Techniques</a:t>
            </a:r>
          </a:p>
          <a:p>
            <a:pPr marL="536901" marR="6572" indent="-523758" algn="just">
              <a:lnSpc>
                <a:spcPts val="2266"/>
              </a:lnSpc>
              <a:buFont typeface="Arial"/>
              <a:buChar char="•"/>
              <a:tabLst>
                <a:tab pos="536901" algn="l"/>
              </a:tabLst>
            </a:pPr>
            <a:r>
              <a:rPr lang="en-US" sz="2070" spc="-10" dirty="0">
                <a:cs typeface="Arial"/>
              </a:rPr>
              <a:t>Experiment Manager (Multi-Level, Random, Two-Level, etc.)</a:t>
            </a:r>
          </a:p>
          <a:p>
            <a:pPr marL="536901" marR="6572" indent="-523758" algn="just">
              <a:lnSpc>
                <a:spcPts val="2266"/>
              </a:lnSpc>
              <a:buFont typeface="Arial"/>
              <a:buChar char="•"/>
              <a:tabLst>
                <a:tab pos="536901" algn="l"/>
              </a:tabLst>
            </a:pPr>
            <a:r>
              <a:rPr lang="en-US" sz="2070" spc="-10" dirty="0">
                <a:cs typeface="Arial"/>
              </a:rPr>
              <a:t>Analysis of Simulation Experiments</a:t>
            </a:r>
          </a:p>
          <a:p>
            <a:pPr marL="536901" marR="6572" indent="-523758" algn="just">
              <a:lnSpc>
                <a:spcPts val="2266"/>
              </a:lnSpc>
              <a:buFont typeface="Arial"/>
              <a:buChar char="•"/>
              <a:tabLst>
                <a:tab pos="536901" algn="l"/>
              </a:tabLst>
            </a:pPr>
            <a:r>
              <a:rPr lang="en-US" sz="2070" spc="-10" dirty="0">
                <a:cs typeface="Arial"/>
              </a:rPr>
              <a:t>Basic Visualization Techniques</a:t>
            </a:r>
          </a:p>
          <a:p>
            <a:pPr marL="536901" marR="6572" indent="-523758" algn="just">
              <a:lnSpc>
                <a:spcPts val="2266"/>
              </a:lnSpc>
              <a:buFont typeface="Arial"/>
              <a:buChar char="•"/>
              <a:tabLst>
                <a:tab pos="536901" algn="l"/>
              </a:tabLst>
            </a:pPr>
            <a:r>
              <a:rPr lang="en-US" sz="2070" spc="-10" dirty="0">
                <a:cs typeface="Arial"/>
              </a:rPr>
              <a:t>Random Numbers (Distributions, Confidence Intervals, etc.)</a:t>
            </a:r>
          </a:p>
          <a:p>
            <a:pPr marL="13143" marR="6572" algn="just">
              <a:lnSpc>
                <a:spcPts val="2266"/>
              </a:lnSpc>
              <a:tabLst>
                <a:tab pos="536901" algn="l"/>
              </a:tabLst>
            </a:pPr>
            <a:endParaRPr lang="en-US" sz="2070" spc="-10" dirty="0">
              <a:cs typeface="Arial"/>
            </a:endParaRPr>
          </a:p>
          <a:p>
            <a:pPr marL="13143" marR="6572" algn="just">
              <a:lnSpc>
                <a:spcPts val="2266"/>
              </a:lnSpc>
              <a:tabLst>
                <a:tab pos="536901" algn="l"/>
              </a:tabLst>
            </a:pPr>
            <a:r>
              <a:rPr lang="en-US" sz="2070" b="1" spc="-16" dirty="0">
                <a:solidFill>
                  <a:srgbClr val="0066FF"/>
                </a:solidFill>
                <a:latin typeface="Arial"/>
                <a:cs typeface="Arial"/>
              </a:rPr>
              <a:t>For more information:</a:t>
            </a:r>
          </a:p>
          <a:p>
            <a:pPr marL="13143" marR="6572" algn="just">
              <a:lnSpc>
                <a:spcPts val="2266"/>
              </a:lnSpc>
              <a:tabLst>
                <a:tab pos="536901" algn="l"/>
              </a:tabLst>
            </a:pPr>
            <a:endParaRPr lang="en-US" sz="2070" b="1" spc="-16" dirty="0">
              <a:solidFill>
                <a:srgbClr val="0066FF"/>
              </a:solidFill>
              <a:latin typeface="Arial"/>
              <a:cs typeface="Arial"/>
              <a:hlinkClick r:id="rId2"/>
            </a:endParaRPr>
          </a:p>
          <a:p>
            <a:pPr marL="13143" marR="6572" algn="just">
              <a:lnSpc>
                <a:spcPts val="2266"/>
              </a:lnSpc>
              <a:tabLst>
                <a:tab pos="536901" algn="l"/>
              </a:tabLst>
            </a:pPr>
            <a:r>
              <a:rPr lang="en-US" sz="2070" spc="-10" dirty="0">
                <a:cs typeface="Arial"/>
              </a:rPr>
              <a:t>Refer to Siemens Learning Advantage.  (</a:t>
            </a:r>
            <a:r>
              <a:rPr lang="en-US" sz="2070" spc="-10" dirty="0">
                <a:cs typeface="Arial"/>
                <a:hlinkClick r:id="rId3"/>
              </a:rPr>
              <a:t>Learning Advantage online training </a:t>
            </a:r>
            <a:r>
              <a:rPr lang="en-US" sz="2070" spc="-10" dirty="0" smtClean="0">
                <a:cs typeface="Arial"/>
                <a:hlinkClick r:id="rId3"/>
              </a:rPr>
              <a:t>is available for FREE to </a:t>
            </a:r>
            <a:r>
              <a:rPr lang="en-US" sz="2070" spc="-10" dirty="0">
                <a:cs typeface="Arial"/>
                <a:hlinkClick r:id="rId3"/>
              </a:rPr>
              <a:t>students and </a:t>
            </a:r>
            <a:r>
              <a:rPr lang="en-US" sz="2070" spc="-10" dirty="0" smtClean="0">
                <a:cs typeface="Arial"/>
                <a:hlinkClick r:id="rId3"/>
              </a:rPr>
              <a:t>educators</a:t>
            </a:r>
            <a:r>
              <a:rPr lang="en-US" sz="2070" spc="-10" dirty="0" smtClean="0">
                <a:cs typeface="Arial"/>
              </a:rPr>
              <a:t> )</a:t>
            </a:r>
            <a:endParaRPr lang="en-US" sz="2070" spc="-10" dirty="0">
              <a:cs typeface="Arial"/>
            </a:endParaRPr>
          </a:p>
        </p:txBody>
      </p:sp>
      <p:sp>
        <p:nvSpPr>
          <p:cNvPr id="3" name="Titel 2"/>
          <p:cNvSpPr>
            <a:spLocks noGrp="1"/>
          </p:cNvSpPr>
          <p:nvPr>
            <p:ph type="title"/>
          </p:nvPr>
        </p:nvSpPr>
        <p:spPr/>
        <p:txBody>
          <a:bodyPr/>
          <a:lstStyle/>
          <a:p>
            <a:pPr marL="13143"/>
            <a:r>
              <a:rPr lang="de-DE" sz="2484" spc="-16" dirty="0">
                <a:latin typeface="Arial"/>
                <a:cs typeface="Arial"/>
              </a:rPr>
              <a:t>Course</a:t>
            </a:r>
            <a:r>
              <a:rPr lang="de-DE" sz="2484" spc="93" dirty="0">
                <a:latin typeface="Arial"/>
                <a:cs typeface="Arial"/>
              </a:rPr>
              <a:t> </a:t>
            </a:r>
            <a:r>
              <a:rPr lang="en-US" sz="2484" spc="-16" dirty="0">
                <a:latin typeface="Arial"/>
                <a:cs typeface="Arial"/>
              </a:rPr>
              <a:t>Description</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Activities (1)</a:t>
            </a:r>
            <a:endParaRPr lang="en-US" dirty="0"/>
          </a:p>
        </p:txBody>
      </p:sp>
      <p:sp>
        <p:nvSpPr>
          <p:cNvPr id="3" name="Inhaltsplatzhalter 2"/>
          <p:cNvSpPr>
            <a:spLocks noGrp="1"/>
          </p:cNvSpPr>
          <p:nvPr>
            <p:ph idx="1"/>
          </p:nvPr>
        </p:nvSpPr>
        <p:spPr>
          <a:xfrm>
            <a:off x="613684" y="1689100"/>
            <a:ext cx="9333420" cy="5321702"/>
          </a:xfrm>
        </p:spPr>
        <p:txBody>
          <a:bodyPr/>
          <a:lstStyle/>
          <a:p>
            <a:pPr marL="342900" indent="-342900">
              <a:buFont typeface="+mj-lt"/>
              <a:buAutoNum type="arabicPeriod"/>
            </a:pPr>
            <a:r>
              <a:rPr lang="en-US" sz="2000" dirty="0" smtClean="0"/>
              <a:t>Duplicate the frame containing the original simulation model.</a:t>
            </a:r>
            <a:br>
              <a:rPr lang="en-US" sz="2000" dirty="0" smtClean="0"/>
            </a:br>
            <a:r>
              <a:rPr lang="en-US" sz="2000" dirty="0" smtClean="0"/>
              <a:t>Open the new frame and add simulation objects. </a:t>
            </a:r>
            <a:br>
              <a:rPr lang="en-US" sz="2000" dirty="0" smtClean="0"/>
            </a:br>
            <a:r>
              <a:rPr lang="en-US" sz="2000" dirty="0" smtClean="0"/>
              <a:t>Change settings, i.e. process times. Run the simulation and compare the results to the original model.</a:t>
            </a:r>
          </a:p>
          <a:p>
            <a:endParaRPr lang="en-US" sz="2000" dirty="0"/>
          </a:p>
        </p:txBody>
      </p:sp>
    </p:spTree>
    <p:extLst>
      <p:ext uri="{BB962C8B-B14F-4D97-AF65-F5344CB8AC3E}">
        <p14:creationId xmlns:p14="http://schemas.microsoft.com/office/powerpoint/2010/main" val="31996947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Activities (2)</a:t>
            </a:r>
            <a:endParaRPr lang="en-US" dirty="0"/>
          </a:p>
        </p:txBody>
      </p:sp>
      <p:sp>
        <p:nvSpPr>
          <p:cNvPr id="3" name="Inhaltsplatzhalter 2"/>
          <p:cNvSpPr>
            <a:spLocks noGrp="1"/>
          </p:cNvSpPr>
          <p:nvPr>
            <p:ph idx="1"/>
          </p:nvPr>
        </p:nvSpPr>
        <p:spPr/>
        <p:txBody>
          <a:bodyPr/>
          <a:lstStyle/>
          <a:p>
            <a:pPr marL="342900" indent="-342900">
              <a:buFont typeface="+mj-lt"/>
              <a:buAutoNum type="arabicPeriod" startAt="2"/>
            </a:pPr>
            <a:r>
              <a:rPr lang="en-US" dirty="0" smtClean="0"/>
              <a:t>Derive the frame containing the original simulation model. </a:t>
            </a:r>
            <a:br>
              <a:rPr lang="en-US" dirty="0" smtClean="0"/>
            </a:br>
            <a:r>
              <a:rPr lang="en-US" dirty="0" smtClean="0"/>
              <a:t>Open the new frame and add simulation objects. You will receive a message: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This is to tell you that the structure is inherited from the original model frame. </a:t>
            </a:r>
            <a:br>
              <a:rPr lang="en-US" dirty="0" smtClean="0"/>
            </a:br>
            <a:r>
              <a:rPr lang="en-US" dirty="0" smtClean="0"/>
              <a:t>Unlock the structure to allow changes:         </a:t>
            </a:r>
            <a:r>
              <a:rPr lang="en-US" dirty="0" smtClean="0">
                <a:sym typeface="Wingdings" panose="05000000000000000000" pitchFamily="2" charset="2"/>
              </a:rPr>
              <a:t></a:t>
            </a:r>
            <a:r>
              <a:rPr lang="en-US" dirty="0" smtClean="0"/>
              <a:t> </a:t>
            </a:r>
            <a:br>
              <a:rPr lang="en-US" dirty="0" smtClean="0"/>
            </a:br>
            <a:r>
              <a:rPr lang="en-US" dirty="0" smtClean="0"/>
              <a:t/>
            </a:r>
            <a:br>
              <a:rPr lang="en-US" dirty="0" smtClean="0"/>
            </a:br>
            <a:r>
              <a:rPr lang="en-US" dirty="0"/>
              <a:t>T</a:t>
            </a:r>
            <a:r>
              <a:rPr lang="en-US" dirty="0" smtClean="0"/>
              <a:t>o change data in a derived  </a:t>
            </a:r>
            <a:r>
              <a:rPr lang="en-US" b="1" dirty="0" err="1" smtClean="0"/>
              <a:t>TableFile</a:t>
            </a:r>
            <a:r>
              <a:rPr lang="en-US" dirty="0" smtClean="0"/>
              <a:t> open it and switch of </a:t>
            </a:r>
            <a:r>
              <a:rPr lang="en-US" i="1" dirty="0" smtClean="0"/>
              <a:t>Inherit Contents</a:t>
            </a:r>
            <a:r>
              <a:rPr lang="en-US" dirty="0" smtClean="0"/>
              <a:t>: </a:t>
            </a:r>
            <a:br>
              <a:rPr lang="en-US" dirty="0" smtClean="0"/>
            </a:br>
            <a:r>
              <a:rPr lang="en-US" dirty="0" smtClean="0"/>
              <a:t>                                                                     </a:t>
            </a:r>
            <a:r>
              <a:rPr lang="en-US" dirty="0" smtClean="0">
                <a:sym typeface="Wingdings" panose="05000000000000000000" pitchFamily="2" charset="2"/>
              </a:rPr>
              <a:t></a:t>
            </a:r>
            <a:br>
              <a:rPr lang="en-US" dirty="0" smtClean="0">
                <a:sym typeface="Wingdings" panose="05000000000000000000" pitchFamily="2" charset="2"/>
              </a:rPr>
            </a:br>
            <a:r>
              <a:rPr lang="en-US" dirty="0" smtClean="0"/>
              <a:t/>
            </a:r>
            <a:br>
              <a:rPr lang="en-US" dirty="0" smtClean="0"/>
            </a:br>
            <a:r>
              <a:rPr lang="en-US" dirty="0" smtClean="0"/>
              <a:t>If you change parameters in a material flow object, the inheritance button is </a:t>
            </a:r>
            <a:br>
              <a:rPr lang="en-US" dirty="0" smtClean="0"/>
            </a:br>
            <a:r>
              <a:rPr lang="en-US" dirty="0" smtClean="0"/>
              <a:t>switched of automatically : </a:t>
            </a:r>
            <a:endParaRPr lang="en-US" dirty="0"/>
          </a:p>
        </p:txBody>
      </p:sp>
      <p:pic>
        <p:nvPicPr>
          <p:cNvPr id="5" name="Grafik 4"/>
          <p:cNvPicPr>
            <a:picLocks noChangeAspect="1"/>
          </p:cNvPicPr>
          <p:nvPr/>
        </p:nvPicPr>
        <p:blipFill>
          <a:blip r:embed="rId2"/>
          <a:stretch>
            <a:fillRect/>
          </a:stretch>
        </p:blipFill>
        <p:spPr>
          <a:xfrm>
            <a:off x="3455638" y="2214365"/>
            <a:ext cx="2788210" cy="1532135"/>
          </a:xfrm>
          <a:prstGeom prst="rect">
            <a:avLst/>
          </a:prstGeom>
        </p:spPr>
      </p:pic>
      <p:pic>
        <p:nvPicPr>
          <p:cNvPr id="6" name="Grafik 5"/>
          <p:cNvPicPr>
            <a:picLocks noChangeAspect="1"/>
          </p:cNvPicPr>
          <p:nvPr/>
        </p:nvPicPr>
        <p:blipFill>
          <a:blip r:embed="rId3"/>
          <a:stretch>
            <a:fillRect/>
          </a:stretch>
        </p:blipFill>
        <p:spPr>
          <a:xfrm>
            <a:off x="4874748" y="3975100"/>
            <a:ext cx="441697" cy="572826"/>
          </a:xfrm>
          <a:prstGeom prst="rect">
            <a:avLst/>
          </a:prstGeom>
        </p:spPr>
      </p:pic>
      <p:pic>
        <p:nvPicPr>
          <p:cNvPr id="7" name="Grafik 6"/>
          <p:cNvPicPr>
            <a:picLocks noChangeAspect="1"/>
          </p:cNvPicPr>
          <p:nvPr/>
        </p:nvPicPr>
        <p:blipFill>
          <a:blip r:embed="rId4"/>
          <a:stretch>
            <a:fillRect/>
          </a:stretch>
        </p:blipFill>
        <p:spPr>
          <a:xfrm>
            <a:off x="5638449" y="3975100"/>
            <a:ext cx="441697" cy="572826"/>
          </a:xfrm>
          <a:prstGeom prst="rect">
            <a:avLst/>
          </a:prstGeom>
        </p:spPr>
      </p:pic>
      <p:pic>
        <p:nvPicPr>
          <p:cNvPr id="8" name="Grafik 7"/>
          <p:cNvPicPr>
            <a:picLocks noChangeAspect="1"/>
          </p:cNvPicPr>
          <p:nvPr/>
        </p:nvPicPr>
        <p:blipFill>
          <a:blip r:embed="rId5"/>
          <a:stretch>
            <a:fillRect/>
          </a:stretch>
        </p:blipFill>
        <p:spPr>
          <a:xfrm>
            <a:off x="4556712" y="4889500"/>
            <a:ext cx="717757" cy="538318"/>
          </a:xfrm>
          <a:prstGeom prst="rect">
            <a:avLst/>
          </a:prstGeom>
        </p:spPr>
      </p:pic>
      <p:pic>
        <p:nvPicPr>
          <p:cNvPr id="9" name="Grafik 8"/>
          <p:cNvPicPr>
            <a:picLocks noChangeAspect="1"/>
          </p:cNvPicPr>
          <p:nvPr/>
        </p:nvPicPr>
        <p:blipFill>
          <a:blip r:embed="rId6"/>
          <a:stretch>
            <a:fillRect/>
          </a:stretch>
        </p:blipFill>
        <p:spPr>
          <a:xfrm>
            <a:off x="5638449" y="4908260"/>
            <a:ext cx="717757" cy="538318"/>
          </a:xfrm>
          <a:prstGeom prst="rect">
            <a:avLst/>
          </a:prstGeom>
        </p:spPr>
      </p:pic>
      <p:pic>
        <p:nvPicPr>
          <p:cNvPr id="4" name="Grafik 3"/>
          <p:cNvPicPr>
            <a:picLocks noChangeAspect="1"/>
          </p:cNvPicPr>
          <p:nvPr/>
        </p:nvPicPr>
        <p:blipFill>
          <a:blip r:embed="rId7"/>
          <a:stretch>
            <a:fillRect/>
          </a:stretch>
        </p:blipFill>
        <p:spPr>
          <a:xfrm>
            <a:off x="3906170" y="6535693"/>
            <a:ext cx="4347951" cy="258807"/>
          </a:xfrm>
          <a:prstGeom prst="rect">
            <a:avLst/>
          </a:prstGeom>
        </p:spPr>
      </p:pic>
      <p:pic>
        <p:nvPicPr>
          <p:cNvPr id="10" name="Grafik 9"/>
          <p:cNvPicPr>
            <a:picLocks noChangeAspect="1"/>
          </p:cNvPicPr>
          <p:nvPr/>
        </p:nvPicPr>
        <p:blipFill>
          <a:blip r:embed="rId8"/>
          <a:stretch>
            <a:fillRect/>
          </a:stretch>
        </p:blipFill>
        <p:spPr>
          <a:xfrm>
            <a:off x="3906169" y="5964707"/>
            <a:ext cx="4347951" cy="258807"/>
          </a:xfrm>
          <a:prstGeom prst="rect">
            <a:avLst/>
          </a:prstGeom>
        </p:spPr>
      </p:pic>
      <p:cxnSp>
        <p:nvCxnSpPr>
          <p:cNvPr id="14" name="Gerade Verbindung mit Pfeil 13"/>
          <p:cNvCxnSpPr/>
          <p:nvPr/>
        </p:nvCxnSpPr>
        <p:spPr bwMode="auto">
          <a:xfrm>
            <a:off x="8150405" y="6223514"/>
            <a:ext cx="0" cy="312179"/>
          </a:xfrm>
          <a:prstGeom prst="straightConnector1">
            <a:avLst/>
          </a:prstGeom>
          <a:solidFill>
            <a:schemeClr val="tx2"/>
          </a:solidFill>
          <a:ln w="31750"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5" name="Rechteck 14"/>
          <p:cNvSpPr/>
          <p:nvPr/>
        </p:nvSpPr>
        <p:spPr bwMode="auto">
          <a:xfrm>
            <a:off x="5884069" y="5880100"/>
            <a:ext cx="2514600" cy="1130702"/>
          </a:xfrm>
          <a:prstGeom prst="rect">
            <a:avLst/>
          </a:prstGeom>
          <a:noFill/>
          <a:ln>
            <a:solidFill>
              <a:srgbClr val="FF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endParaRPr>
          </a:p>
        </p:txBody>
      </p:sp>
    </p:spTree>
    <p:extLst>
      <p:ext uri="{BB962C8B-B14F-4D97-AF65-F5344CB8AC3E}">
        <p14:creationId xmlns:p14="http://schemas.microsoft.com/office/powerpoint/2010/main" val="15147246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099"/>
            <a:ext cx="8305401" cy="1979702"/>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10</a:t>
            </a:r>
            <a:endParaRPr lang="en-US" sz="4088" dirty="0">
              <a:latin typeface="Arial"/>
              <a:cs typeface="Arial"/>
            </a:endParaRPr>
          </a:p>
          <a:p>
            <a:pPr algn="ctr">
              <a:spcBef>
                <a:spcPts val="248"/>
              </a:spcBef>
            </a:pPr>
            <a:r>
              <a:rPr lang="en-US" sz="4088" b="1" dirty="0">
                <a:latin typeface="Arial"/>
                <a:cs typeface="Arial"/>
              </a:rPr>
              <a:t>Managing</a:t>
            </a:r>
            <a:r>
              <a:rPr lang="en-US" sz="4088" b="1" spc="41" dirty="0">
                <a:latin typeface="Arial"/>
                <a:cs typeface="Arial"/>
              </a:rPr>
              <a:t> </a:t>
            </a:r>
            <a:r>
              <a:rPr lang="en-US" sz="4088" b="1" dirty="0">
                <a:latin typeface="Arial"/>
                <a:cs typeface="Arial"/>
              </a:rPr>
              <a:t>and</a:t>
            </a:r>
            <a:r>
              <a:rPr lang="en-US" sz="4088" b="1" spc="41" dirty="0">
                <a:latin typeface="Arial"/>
                <a:cs typeface="Arial"/>
              </a:rPr>
              <a:t> </a:t>
            </a:r>
            <a:r>
              <a:rPr lang="en-US" sz="4088" b="1" dirty="0">
                <a:latin typeface="Arial"/>
                <a:cs typeface="Arial"/>
              </a:rPr>
              <a:t>Configuring Objects</a:t>
            </a:r>
            <a:endParaRPr lang="en-US" sz="4088" dirty="0">
              <a:latin typeface="Arial"/>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3" y="1690788"/>
            <a:ext cx="8382291" cy="4040722"/>
          </a:xfrm>
          <a:prstGeom prst="rect">
            <a:avLst/>
          </a:prstGeom>
        </p:spPr>
        <p:txBody>
          <a:bodyPr vert="horz" wrap="square" lIns="0" tIns="0" rIns="0" bIns="0" rtlCol="0">
            <a:spAutoFit/>
          </a:bodyPr>
          <a:lstStyle/>
          <a:p>
            <a:pPr marL="13143"/>
            <a:r>
              <a:rPr sz="2000" b="1" spc="-16" dirty="0">
                <a:solidFill>
                  <a:srgbClr val="0066FF"/>
                </a:solidFill>
                <a:latin typeface="Arial"/>
                <a:cs typeface="Arial"/>
              </a:rPr>
              <a:t>Purpose</a:t>
            </a:r>
            <a:endParaRPr sz="2000" dirty="0">
              <a:latin typeface="Arial"/>
              <a:cs typeface="Arial"/>
            </a:endParaRPr>
          </a:p>
          <a:p>
            <a:pPr marL="13143">
              <a:lnSpc>
                <a:spcPts val="2453"/>
              </a:lnSpc>
              <a:spcBef>
                <a:spcPts val="812"/>
              </a:spcBef>
            </a:pPr>
            <a:r>
              <a:rPr sz="2000" spc="-10" dirty="0">
                <a:latin typeface="Arial"/>
                <a:cs typeface="Arial"/>
              </a:rPr>
              <a:t>This</a:t>
            </a:r>
            <a:r>
              <a:rPr sz="2000" spc="129" dirty="0">
                <a:latin typeface="Arial"/>
                <a:cs typeface="Arial"/>
              </a:rPr>
              <a:t> </a:t>
            </a:r>
            <a:r>
              <a:rPr sz="2000" spc="-10" dirty="0">
                <a:latin typeface="Arial"/>
                <a:cs typeface="Arial"/>
              </a:rPr>
              <a:t>lesson</a:t>
            </a:r>
            <a:r>
              <a:rPr sz="2000" spc="129" dirty="0">
                <a:latin typeface="Arial"/>
                <a:cs typeface="Arial"/>
              </a:rPr>
              <a:t> </a:t>
            </a:r>
            <a:r>
              <a:rPr sz="2000" spc="-10" dirty="0">
                <a:latin typeface="Arial"/>
                <a:cs typeface="Arial"/>
              </a:rPr>
              <a:t>describes</a:t>
            </a:r>
            <a:r>
              <a:rPr sz="2000" spc="129" dirty="0">
                <a:latin typeface="Arial"/>
                <a:cs typeface="Arial"/>
              </a:rPr>
              <a:t> </a:t>
            </a:r>
            <a:r>
              <a:rPr sz="2000" spc="-16" dirty="0">
                <a:latin typeface="Arial"/>
                <a:cs typeface="Arial"/>
              </a:rPr>
              <a:t>how</a:t>
            </a:r>
            <a:r>
              <a:rPr sz="2000" spc="129" dirty="0">
                <a:latin typeface="Arial"/>
                <a:cs typeface="Arial"/>
              </a:rPr>
              <a:t> </a:t>
            </a:r>
            <a:r>
              <a:rPr sz="2000" spc="-10" dirty="0">
                <a:latin typeface="Arial"/>
                <a:cs typeface="Arial"/>
              </a:rPr>
              <a:t>to</a:t>
            </a:r>
            <a:r>
              <a:rPr sz="2000" spc="129" dirty="0">
                <a:latin typeface="Arial"/>
                <a:cs typeface="Arial"/>
              </a:rPr>
              <a:t> </a:t>
            </a:r>
            <a:r>
              <a:rPr sz="2000" spc="-16" dirty="0">
                <a:latin typeface="Arial"/>
                <a:cs typeface="Arial"/>
              </a:rPr>
              <a:t>manage</a:t>
            </a:r>
            <a:r>
              <a:rPr sz="2000" spc="129" dirty="0">
                <a:latin typeface="Arial"/>
                <a:cs typeface="Arial"/>
              </a:rPr>
              <a:t> </a:t>
            </a:r>
            <a:r>
              <a:rPr sz="2000" spc="-16" dirty="0">
                <a:latin typeface="Arial"/>
                <a:cs typeface="Arial"/>
              </a:rPr>
              <a:t>and</a:t>
            </a:r>
            <a:r>
              <a:rPr sz="2000" spc="129" dirty="0">
                <a:latin typeface="Arial"/>
                <a:cs typeface="Arial"/>
              </a:rPr>
              <a:t> </a:t>
            </a:r>
            <a:r>
              <a:rPr sz="2000" spc="-10" dirty="0">
                <a:latin typeface="Arial"/>
                <a:cs typeface="Arial"/>
              </a:rPr>
              <a:t>search</a:t>
            </a:r>
            <a:r>
              <a:rPr sz="2000" spc="129" dirty="0">
                <a:latin typeface="Arial"/>
                <a:cs typeface="Arial"/>
              </a:rPr>
              <a:t> </a:t>
            </a:r>
            <a:r>
              <a:rPr sz="2000" spc="-10" dirty="0">
                <a:latin typeface="Arial"/>
                <a:cs typeface="Arial"/>
              </a:rPr>
              <a:t>for</a:t>
            </a:r>
            <a:r>
              <a:rPr sz="2000" spc="129" dirty="0">
                <a:latin typeface="Arial"/>
                <a:cs typeface="Arial"/>
              </a:rPr>
              <a:t> </a:t>
            </a:r>
            <a:r>
              <a:rPr sz="2000" spc="-10" dirty="0">
                <a:latin typeface="Arial"/>
                <a:cs typeface="Arial"/>
              </a:rPr>
              <a:t>objects</a:t>
            </a:r>
            <a:r>
              <a:rPr sz="2000" spc="129" dirty="0">
                <a:latin typeface="Arial"/>
                <a:cs typeface="Arial"/>
              </a:rPr>
              <a:t> </a:t>
            </a:r>
            <a:r>
              <a:rPr sz="2000" spc="-10" dirty="0">
                <a:latin typeface="Arial"/>
                <a:cs typeface="Arial"/>
              </a:rPr>
              <a:t>using</a:t>
            </a:r>
            <a:r>
              <a:rPr sz="2000" spc="129" dirty="0">
                <a:latin typeface="Arial"/>
                <a:cs typeface="Arial"/>
              </a:rPr>
              <a:t> </a:t>
            </a:r>
            <a:r>
              <a:rPr sz="2000" spc="-10" dirty="0">
                <a:latin typeface="Arial"/>
                <a:cs typeface="Arial"/>
              </a:rPr>
              <a:t>the</a:t>
            </a:r>
            <a:endParaRPr sz="2000" dirty="0">
              <a:latin typeface="Arial"/>
              <a:cs typeface="Arial"/>
            </a:endParaRPr>
          </a:p>
          <a:p>
            <a:pPr marL="13143">
              <a:lnSpc>
                <a:spcPts val="2453"/>
              </a:lnSpc>
              <a:tabLst>
                <a:tab pos="2490642" algn="l"/>
              </a:tabLst>
            </a:pPr>
            <a:r>
              <a:rPr sz="2000" b="1" spc="-10" dirty="0" err="1" smtClean="0">
                <a:latin typeface="Arial"/>
                <a:cs typeface="Arial"/>
              </a:rPr>
              <a:t>AttributeExplorer</a:t>
            </a:r>
            <a:r>
              <a:rPr lang="de-DE" sz="2000" b="1" spc="-10" dirty="0" smtClean="0">
                <a:latin typeface="Arial"/>
                <a:cs typeface="Arial"/>
              </a:rPr>
              <a:t>     </a:t>
            </a:r>
            <a:r>
              <a:rPr sz="2000" spc="-10" dirty="0" smtClean="0">
                <a:latin typeface="Arial"/>
                <a:cs typeface="Arial"/>
              </a:rPr>
              <a:t>.</a:t>
            </a:r>
            <a:endParaRPr sz="2000" dirty="0">
              <a:latin typeface="Arial"/>
              <a:cs typeface="Arial"/>
            </a:endParaRPr>
          </a:p>
          <a:p>
            <a:pPr marL="13143">
              <a:spcBef>
                <a:spcPts val="1640"/>
              </a:spcBef>
            </a:pPr>
            <a:r>
              <a:rPr sz="2000" b="1" spc="-16" dirty="0">
                <a:solidFill>
                  <a:srgbClr val="0066FF"/>
                </a:solidFill>
                <a:latin typeface="Arial"/>
                <a:cs typeface="Arial"/>
              </a:rPr>
              <a:t>Objectives</a:t>
            </a:r>
            <a:endParaRPr sz="2000" dirty="0">
              <a:latin typeface="Arial"/>
              <a:cs typeface="Arial"/>
            </a:endParaRPr>
          </a:p>
          <a:p>
            <a:pPr marL="13143">
              <a:spcBef>
                <a:spcPts val="812"/>
              </a:spcBef>
            </a:pPr>
            <a:r>
              <a:rPr sz="2000" spc="-10" dirty="0">
                <a:latin typeface="Arial"/>
                <a:cs typeface="Arial"/>
              </a:rPr>
              <a:t>After</a:t>
            </a:r>
            <a:r>
              <a:rPr sz="2000" spc="36" dirty="0">
                <a:latin typeface="Arial"/>
                <a:cs typeface="Arial"/>
              </a:rPr>
              <a:t> </a:t>
            </a:r>
            <a:r>
              <a:rPr sz="2000" spc="-16" dirty="0">
                <a:latin typeface="Arial"/>
                <a:cs typeface="Arial"/>
              </a:rPr>
              <a:t>you</a:t>
            </a:r>
            <a:r>
              <a:rPr sz="2000" spc="36" dirty="0">
                <a:latin typeface="Arial"/>
                <a:cs typeface="Arial"/>
              </a:rPr>
              <a:t> </a:t>
            </a:r>
            <a:r>
              <a:rPr sz="2000" spc="-16" dirty="0">
                <a:latin typeface="Arial"/>
                <a:cs typeface="Arial"/>
              </a:rPr>
              <a:t>complete</a:t>
            </a:r>
            <a:r>
              <a:rPr sz="2000" spc="36" dirty="0">
                <a:latin typeface="Arial"/>
                <a:cs typeface="Arial"/>
              </a:rPr>
              <a:t> </a:t>
            </a:r>
            <a:r>
              <a:rPr sz="2000" spc="-10" dirty="0">
                <a:latin typeface="Arial"/>
                <a:cs typeface="Arial"/>
              </a:rPr>
              <a:t>this</a:t>
            </a:r>
            <a:r>
              <a:rPr sz="2000" spc="36" dirty="0">
                <a:latin typeface="Arial"/>
                <a:cs typeface="Arial"/>
              </a:rPr>
              <a:t> </a:t>
            </a:r>
            <a:r>
              <a:rPr sz="2000" spc="-10" dirty="0">
                <a:latin typeface="Arial"/>
                <a:cs typeface="Arial"/>
              </a:rPr>
              <a:t>lesson,</a:t>
            </a:r>
            <a:r>
              <a:rPr sz="2000" spc="52" dirty="0">
                <a:latin typeface="Arial"/>
                <a:cs typeface="Arial"/>
              </a:rPr>
              <a:t> </a:t>
            </a:r>
            <a:r>
              <a:rPr sz="2000" spc="-16" dirty="0">
                <a:latin typeface="Arial"/>
                <a:cs typeface="Arial"/>
              </a:rPr>
              <a:t>you</a:t>
            </a:r>
            <a:r>
              <a:rPr sz="2000" spc="36" dirty="0">
                <a:latin typeface="Arial"/>
                <a:cs typeface="Arial"/>
              </a:rPr>
              <a:t> </a:t>
            </a:r>
            <a:r>
              <a:rPr sz="2000" spc="-10" dirty="0">
                <a:latin typeface="Arial"/>
                <a:cs typeface="Arial"/>
              </a:rPr>
              <a:t>should</a:t>
            </a:r>
            <a:r>
              <a:rPr sz="2000" spc="36" dirty="0">
                <a:latin typeface="Arial"/>
                <a:cs typeface="Arial"/>
              </a:rPr>
              <a:t> </a:t>
            </a:r>
            <a:r>
              <a:rPr sz="2000" spc="-16" dirty="0">
                <a:latin typeface="Arial"/>
                <a:cs typeface="Arial"/>
              </a:rPr>
              <a:t>be</a:t>
            </a:r>
            <a:r>
              <a:rPr sz="2000" spc="36" dirty="0">
                <a:latin typeface="Arial"/>
                <a:cs typeface="Arial"/>
              </a:rPr>
              <a:t> </a:t>
            </a:r>
            <a:r>
              <a:rPr sz="2000" spc="-10" dirty="0">
                <a:latin typeface="Arial"/>
                <a:cs typeface="Arial"/>
              </a:rPr>
              <a:t>able</a:t>
            </a:r>
            <a:r>
              <a:rPr sz="2000" spc="36" dirty="0">
                <a:latin typeface="Arial"/>
                <a:cs typeface="Arial"/>
              </a:rPr>
              <a:t> </a:t>
            </a:r>
            <a:r>
              <a:rPr sz="2000" spc="-10" dirty="0">
                <a:latin typeface="Arial"/>
                <a:cs typeface="Arial"/>
              </a:rPr>
              <a:t>to:</a:t>
            </a:r>
            <a:endParaRPr sz="2000" dirty="0">
              <a:latin typeface="Arial"/>
              <a:cs typeface="Arial"/>
            </a:endParaRPr>
          </a:p>
          <a:p>
            <a:pPr marL="13143">
              <a:spcBef>
                <a:spcPts val="605"/>
              </a:spcBef>
              <a:buFont typeface="Arial"/>
              <a:buChar char="•"/>
              <a:tabLst>
                <a:tab pos="536901" algn="l"/>
              </a:tabLst>
            </a:pPr>
            <a:r>
              <a:rPr sz="2000" spc="-16" dirty="0">
                <a:latin typeface="Arial"/>
                <a:cs typeface="Arial"/>
              </a:rPr>
              <a:t>Setup</a:t>
            </a:r>
            <a:r>
              <a:rPr sz="2000" spc="72" dirty="0">
                <a:latin typeface="Arial"/>
                <a:cs typeface="Arial"/>
              </a:rPr>
              <a:t> </a:t>
            </a:r>
            <a:r>
              <a:rPr sz="2000" spc="-16" dirty="0">
                <a:latin typeface="Arial"/>
                <a:cs typeface="Arial"/>
              </a:rPr>
              <a:t>an</a:t>
            </a:r>
            <a:r>
              <a:rPr sz="2000" spc="72" dirty="0">
                <a:latin typeface="Arial"/>
                <a:cs typeface="Arial"/>
              </a:rPr>
              <a:t> </a:t>
            </a:r>
            <a:r>
              <a:rPr sz="2000" b="1" spc="-10" dirty="0">
                <a:solidFill>
                  <a:srgbClr val="0066FF"/>
                </a:solidFill>
                <a:latin typeface="Arial"/>
                <a:cs typeface="Arial"/>
              </a:rPr>
              <a:t>AttributeExplore</a:t>
            </a:r>
            <a:r>
              <a:rPr sz="2000" b="1" spc="-16" dirty="0">
                <a:solidFill>
                  <a:srgbClr val="0066FF"/>
                </a:solidFill>
                <a:latin typeface="Arial"/>
                <a:cs typeface="Arial"/>
              </a:rPr>
              <a:t>r</a:t>
            </a:r>
            <a:r>
              <a:rPr sz="2000" spc="-10" dirty="0">
                <a:latin typeface="Arial"/>
                <a:cs typeface="Arial"/>
              </a:rPr>
              <a:t>.</a:t>
            </a:r>
            <a:endParaRPr sz="2000" dirty="0">
              <a:latin typeface="Arial"/>
              <a:cs typeface="Arial"/>
            </a:endParaRPr>
          </a:p>
          <a:p>
            <a:pPr marL="13143" marR="889140">
              <a:lnSpc>
                <a:spcPct val="191000"/>
              </a:lnSpc>
              <a:buFont typeface="Arial"/>
              <a:buChar char="•"/>
              <a:tabLst>
                <a:tab pos="536901" algn="l"/>
              </a:tabLst>
            </a:pPr>
            <a:r>
              <a:rPr sz="2000" spc="-52" dirty="0">
                <a:latin typeface="Arial"/>
                <a:cs typeface="Arial"/>
              </a:rPr>
              <a:t>V</a:t>
            </a:r>
            <a:r>
              <a:rPr sz="2000" spc="-10" dirty="0">
                <a:latin typeface="Arial"/>
                <a:cs typeface="Arial"/>
              </a:rPr>
              <a:t>iew</a:t>
            </a:r>
            <a:r>
              <a:rPr sz="2000" spc="26" dirty="0">
                <a:latin typeface="Arial"/>
                <a:cs typeface="Arial"/>
              </a:rPr>
              <a:t> </a:t>
            </a:r>
            <a:r>
              <a:rPr sz="2000" spc="-16" dirty="0">
                <a:latin typeface="Arial"/>
                <a:cs typeface="Arial"/>
              </a:rPr>
              <a:t>and</a:t>
            </a:r>
            <a:r>
              <a:rPr sz="2000" spc="26" dirty="0">
                <a:latin typeface="Arial"/>
                <a:cs typeface="Arial"/>
              </a:rPr>
              <a:t> </a:t>
            </a:r>
            <a:r>
              <a:rPr sz="2000" spc="-10" dirty="0">
                <a:latin typeface="Arial"/>
                <a:cs typeface="Arial"/>
              </a:rPr>
              <a:t>edit</a:t>
            </a:r>
            <a:r>
              <a:rPr sz="2000" spc="26" dirty="0">
                <a:latin typeface="Arial"/>
                <a:cs typeface="Arial"/>
              </a:rPr>
              <a:t> </a:t>
            </a:r>
            <a:r>
              <a:rPr sz="2000" spc="-10" dirty="0">
                <a:latin typeface="Arial"/>
                <a:cs typeface="Arial"/>
              </a:rPr>
              <a:t>object</a:t>
            </a:r>
            <a:r>
              <a:rPr sz="2000" spc="26" dirty="0">
                <a:latin typeface="Arial"/>
                <a:cs typeface="Arial"/>
              </a:rPr>
              <a:t> </a:t>
            </a:r>
            <a:r>
              <a:rPr sz="2000" spc="-10" dirty="0">
                <a:latin typeface="Arial"/>
                <a:cs typeface="Arial"/>
              </a:rPr>
              <a:t>attributes</a:t>
            </a:r>
            <a:r>
              <a:rPr sz="2000" spc="26" dirty="0">
                <a:latin typeface="Arial"/>
                <a:cs typeface="Arial"/>
              </a:rPr>
              <a:t> </a:t>
            </a:r>
            <a:r>
              <a:rPr sz="2000" spc="-10" dirty="0">
                <a:latin typeface="Arial"/>
                <a:cs typeface="Arial"/>
              </a:rPr>
              <a:t>using</a:t>
            </a:r>
            <a:r>
              <a:rPr sz="2000" spc="26" dirty="0">
                <a:latin typeface="Arial"/>
                <a:cs typeface="Arial"/>
              </a:rPr>
              <a:t> </a:t>
            </a:r>
            <a:r>
              <a:rPr sz="2000" spc="-10" dirty="0">
                <a:latin typeface="Arial"/>
                <a:cs typeface="Arial"/>
              </a:rPr>
              <a:t>the</a:t>
            </a:r>
            <a:r>
              <a:rPr sz="2000" spc="26" dirty="0">
                <a:latin typeface="Arial"/>
                <a:cs typeface="Arial"/>
              </a:rPr>
              <a:t> </a:t>
            </a:r>
            <a:r>
              <a:rPr sz="2000" b="1" spc="-10" dirty="0">
                <a:solidFill>
                  <a:srgbClr val="0066FF"/>
                </a:solidFill>
                <a:latin typeface="Arial"/>
                <a:cs typeface="Arial"/>
              </a:rPr>
              <a:t>AttributeExplore</a:t>
            </a:r>
            <a:r>
              <a:rPr sz="2000" b="1" spc="-16" dirty="0">
                <a:solidFill>
                  <a:srgbClr val="0066FF"/>
                </a:solidFill>
                <a:latin typeface="Arial"/>
                <a:cs typeface="Arial"/>
              </a:rPr>
              <a:t>r</a:t>
            </a:r>
            <a:r>
              <a:rPr sz="2000" spc="-10" dirty="0">
                <a:latin typeface="Arial"/>
                <a:cs typeface="Arial"/>
              </a:rPr>
              <a:t>. </a:t>
            </a:r>
            <a:r>
              <a:rPr sz="2000" b="1" spc="-16" dirty="0">
                <a:solidFill>
                  <a:srgbClr val="0066FF"/>
                </a:solidFill>
                <a:latin typeface="Arial"/>
                <a:cs typeface="Arial"/>
              </a:rPr>
              <a:t>Help</a:t>
            </a:r>
            <a:r>
              <a:rPr sz="2000" b="1" spc="103" dirty="0">
                <a:solidFill>
                  <a:srgbClr val="0066FF"/>
                </a:solidFill>
                <a:latin typeface="Arial"/>
                <a:cs typeface="Arial"/>
              </a:rPr>
              <a:t> </a:t>
            </a:r>
            <a:r>
              <a:rPr sz="2000" b="1" spc="-10" dirty="0">
                <a:solidFill>
                  <a:srgbClr val="0066FF"/>
                </a:solidFill>
                <a:latin typeface="Arial"/>
                <a:cs typeface="Arial"/>
              </a:rPr>
              <a:t>topics</a:t>
            </a:r>
            <a:endParaRPr sz="2000" dirty="0">
              <a:latin typeface="Arial"/>
              <a:cs typeface="Arial"/>
            </a:endParaRPr>
          </a:p>
          <a:p>
            <a:pPr marL="13143">
              <a:spcBef>
                <a:spcPts val="812"/>
              </a:spcBef>
            </a:pPr>
            <a:r>
              <a:rPr sz="2000" spc="-10" dirty="0">
                <a:latin typeface="Arial"/>
                <a:cs typeface="Arial"/>
              </a:rPr>
              <a:t>Additional</a:t>
            </a:r>
            <a:r>
              <a:rPr sz="2000" spc="41" dirty="0">
                <a:latin typeface="Arial"/>
                <a:cs typeface="Arial"/>
              </a:rPr>
              <a:t> </a:t>
            </a:r>
            <a:r>
              <a:rPr sz="2000" spc="-10" dirty="0">
                <a:latin typeface="Arial"/>
                <a:cs typeface="Arial"/>
              </a:rPr>
              <a:t>information</a:t>
            </a:r>
            <a:r>
              <a:rPr sz="2000" spc="41" dirty="0">
                <a:latin typeface="Arial"/>
                <a:cs typeface="Arial"/>
              </a:rPr>
              <a:t> </a:t>
            </a:r>
            <a:r>
              <a:rPr sz="2000" spc="-10" dirty="0">
                <a:latin typeface="Arial"/>
                <a:cs typeface="Arial"/>
              </a:rPr>
              <a:t>for</a:t>
            </a:r>
            <a:r>
              <a:rPr sz="2000" spc="41" dirty="0">
                <a:latin typeface="Arial"/>
                <a:cs typeface="Arial"/>
              </a:rPr>
              <a:t> </a:t>
            </a:r>
            <a:r>
              <a:rPr sz="2000" spc="-10" dirty="0">
                <a:latin typeface="Arial"/>
                <a:cs typeface="Arial"/>
              </a:rPr>
              <a:t>this</a:t>
            </a:r>
            <a:r>
              <a:rPr sz="2000" spc="41" dirty="0">
                <a:latin typeface="Arial"/>
                <a:cs typeface="Arial"/>
              </a:rPr>
              <a:t> </a:t>
            </a:r>
            <a:r>
              <a:rPr sz="2000" spc="-10" dirty="0">
                <a:latin typeface="Arial"/>
                <a:cs typeface="Arial"/>
              </a:rPr>
              <a:t>lesson</a:t>
            </a:r>
            <a:r>
              <a:rPr sz="2000" spc="41" dirty="0">
                <a:latin typeface="Arial"/>
                <a:cs typeface="Arial"/>
              </a:rPr>
              <a:t> </a:t>
            </a:r>
            <a:r>
              <a:rPr sz="2000" spc="-16" dirty="0">
                <a:latin typeface="Arial"/>
                <a:cs typeface="Arial"/>
              </a:rPr>
              <a:t>can</a:t>
            </a:r>
            <a:r>
              <a:rPr sz="2000" spc="41" dirty="0">
                <a:latin typeface="Arial"/>
                <a:cs typeface="Arial"/>
              </a:rPr>
              <a:t> </a:t>
            </a:r>
            <a:r>
              <a:rPr sz="2000" spc="-16" dirty="0">
                <a:latin typeface="Arial"/>
                <a:cs typeface="Arial"/>
              </a:rPr>
              <a:t>be</a:t>
            </a:r>
            <a:r>
              <a:rPr sz="2000" spc="41" dirty="0">
                <a:latin typeface="Arial"/>
                <a:cs typeface="Arial"/>
              </a:rPr>
              <a:t> </a:t>
            </a:r>
            <a:r>
              <a:rPr sz="2000" spc="-10" dirty="0">
                <a:latin typeface="Arial"/>
                <a:cs typeface="Arial"/>
              </a:rPr>
              <a:t>found</a:t>
            </a:r>
            <a:r>
              <a:rPr sz="2000" spc="41" dirty="0">
                <a:latin typeface="Arial"/>
                <a:cs typeface="Arial"/>
              </a:rPr>
              <a:t> </a:t>
            </a:r>
            <a:r>
              <a:rPr sz="2000" spc="-10" dirty="0">
                <a:latin typeface="Arial"/>
                <a:cs typeface="Arial"/>
              </a:rPr>
              <a:t>in:</a:t>
            </a:r>
            <a:endParaRPr sz="2000" dirty="0">
              <a:latin typeface="Arial"/>
              <a:cs typeface="Arial"/>
            </a:endParaRPr>
          </a:p>
        </p:txBody>
      </p:sp>
      <p:sp>
        <p:nvSpPr>
          <p:cNvPr id="2" name="object 2"/>
          <p:cNvSpPr/>
          <p:nvPr/>
        </p:nvSpPr>
        <p:spPr>
          <a:xfrm>
            <a:off x="2703333" y="2411772"/>
            <a:ext cx="239738" cy="276999"/>
          </a:xfrm>
          <a:prstGeom prst="rect">
            <a:avLst/>
          </a:prstGeom>
          <a:blipFill>
            <a:blip r:embed="rId2" cstate="print"/>
            <a:stretch>
              <a:fillRect/>
            </a:stretch>
          </a:blipFill>
        </p:spPr>
        <p:txBody>
          <a:bodyPr wrap="square" lIns="0" tIns="0" rIns="0" bIns="0" rtlCol="0">
            <a:spAutoFit/>
          </a:bodyPr>
          <a:lstStyle/>
          <a:p>
            <a:endParaRPr dirty="0"/>
          </a:p>
        </p:txBody>
      </p:sp>
      <p:sp>
        <p:nvSpPr>
          <p:cNvPr id="4" name="object 4"/>
          <p:cNvSpPr txBox="1"/>
          <p:nvPr/>
        </p:nvSpPr>
        <p:spPr>
          <a:xfrm>
            <a:off x="540371" y="5812189"/>
            <a:ext cx="118292" cy="307777"/>
          </a:xfrm>
          <a:prstGeom prst="rect">
            <a:avLst/>
          </a:prstGeom>
        </p:spPr>
        <p:txBody>
          <a:bodyPr vert="horz" wrap="square" lIns="0" tIns="0" rIns="0" bIns="0" rtlCol="0">
            <a:spAutoFit/>
          </a:bodyPr>
          <a:lstStyle/>
          <a:p>
            <a:pPr marL="13143"/>
            <a:r>
              <a:rPr sz="2000" spc="-10" dirty="0">
                <a:latin typeface="Arial"/>
                <a:cs typeface="Arial"/>
              </a:rPr>
              <a:t>•</a:t>
            </a:r>
            <a:endParaRPr sz="2000" dirty="0">
              <a:latin typeface="Arial"/>
              <a:cs typeface="Arial"/>
            </a:endParaRPr>
          </a:p>
        </p:txBody>
      </p:sp>
      <p:sp>
        <p:nvSpPr>
          <p:cNvPr id="5" name="object 5"/>
          <p:cNvSpPr txBox="1"/>
          <p:nvPr/>
        </p:nvSpPr>
        <p:spPr>
          <a:xfrm>
            <a:off x="1064150" y="5844787"/>
            <a:ext cx="6930586" cy="610507"/>
          </a:xfrm>
          <a:prstGeom prst="rect">
            <a:avLst/>
          </a:prstGeom>
        </p:spPr>
        <p:txBody>
          <a:bodyPr vert="horz" wrap="square" lIns="0" tIns="0" rIns="0" bIns="0" rtlCol="0">
            <a:spAutoFit/>
          </a:bodyPr>
          <a:lstStyle/>
          <a:p>
            <a:pPr marL="13143" marR="6572" indent="105803">
              <a:lnSpc>
                <a:spcPts val="2266"/>
              </a:lnSpc>
            </a:pPr>
            <a:r>
              <a:rPr sz="2000" i="1" spc="-207" dirty="0">
                <a:latin typeface="Arial"/>
                <a:cs typeface="Arial"/>
              </a:rPr>
              <a:t>T</a:t>
            </a:r>
            <a:r>
              <a:rPr sz="2000" i="1" spc="-16" dirty="0">
                <a:latin typeface="Arial"/>
                <a:cs typeface="Arial"/>
              </a:rPr>
              <a:t>ecnomatix</a:t>
            </a:r>
            <a:r>
              <a:rPr sz="2000" i="1" spc="259" dirty="0">
                <a:latin typeface="Arial"/>
                <a:cs typeface="Arial"/>
              </a:rPr>
              <a:t> </a:t>
            </a:r>
            <a:r>
              <a:rPr sz="2000" i="1" spc="-10" dirty="0">
                <a:latin typeface="Arial"/>
                <a:cs typeface="Arial"/>
              </a:rPr>
              <a:t>Plant</a:t>
            </a:r>
            <a:r>
              <a:rPr sz="2000" i="1" spc="259" dirty="0">
                <a:latin typeface="Arial"/>
                <a:cs typeface="Arial"/>
              </a:rPr>
              <a:t> </a:t>
            </a:r>
            <a:r>
              <a:rPr sz="2000" i="1" spc="-10" dirty="0">
                <a:latin typeface="Arial"/>
                <a:cs typeface="Arial"/>
              </a:rPr>
              <a:t>Simulation</a:t>
            </a:r>
            <a:r>
              <a:rPr sz="2000" i="1" spc="259" dirty="0">
                <a:latin typeface="Arial"/>
                <a:cs typeface="Arial"/>
              </a:rPr>
              <a:t> </a:t>
            </a:r>
            <a:r>
              <a:rPr sz="2000" i="1" spc="-10" dirty="0">
                <a:latin typeface="Arial"/>
                <a:cs typeface="Arial"/>
              </a:rPr>
              <a:t>Reference&gt;Information</a:t>
            </a:r>
            <a:r>
              <a:rPr sz="2000" i="1" spc="259" dirty="0">
                <a:latin typeface="Arial"/>
                <a:cs typeface="Arial"/>
              </a:rPr>
              <a:t> </a:t>
            </a:r>
            <a:r>
              <a:rPr sz="2000" i="1" spc="-16" dirty="0">
                <a:latin typeface="Arial"/>
                <a:cs typeface="Arial"/>
              </a:rPr>
              <a:t>Flow</a:t>
            </a:r>
            <a:r>
              <a:rPr sz="2000" i="1" spc="-10" dirty="0">
                <a:latin typeface="Arial"/>
                <a:cs typeface="Arial"/>
              </a:rPr>
              <a:t> Objects&gt;AttributeExplorer</a:t>
            </a:r>
            <a:endParaRPr sz="2000" dirty="0">
              <a:latin typeface="Arial"/>
              <a:cs typeface="Arial"/>
            </a:endParaRPr>
          </a:p>
        </p:txBody>
      </p:sp>
      <p:sp>
        <p:nvSpPr>
          <p:cNvPr id="6" name="Titel 5"/>
          <p:cNvSpPr>
            <a:spLocks noGrp="1"/>
          </p:cNvSpPr>
          <p:nvPr>
            <p:ph type="title"/>
          </p:nvPr>
        </p:nvSpPr>
        <p:spPr/>
        <p:txBody>
          <a:bodyPr/>
          <a:lstStyle/>
          <a:p>
            <a:r>
              <a:rPr lang="de-DE" smtClean="0"/>
              <a:t>Managing and Searching Objects</a:t>
            </a:r>
            <a:endParaRPr lang="de-DE"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374" y="1755190"/>
            <a:ext cx="9136730" cy="4050340"/>
          </a:xfrm>
          <a:prstGeom prst="rect">
            <a:avLst/>
          </a:prstGeom>
        </p:spPr>
        <p:txBody>
          <a:bodyPr vert="horz" wrap="square" lIns="0" tIns="0" rIns="0" bIns="0" rtlCol="0">
            <a:spAutoFit/>
          </a:bodyPr>
          <a:lstStyle/>
          <a:p>
            <a:pPr marL="13143" marR="6572">
              <a:lnSpc>
                <a:spcPts val="2266"/>
              </a:lnSpc>
            </a:pPr>
            <a:r>
              <a:rPr sz="2000" spc="-16" dirty="0">
                <a:latin typeface="Arial"/>
                <a:cs typeface="Arial"/>
              </a:rPr>
              <a:t>The</a:t>
            </a:r>
            <a:r>
              <a:rPr sz="2000" spc="62" dirty="0">
                <a:latin typeface="Arial"/>
                <a:cs typeface="Arial"/>
              </a:rPr>
              <a:t> </a:t>
            </a:r>
            <a:r>
              <a:rPr sz="2000" b="1" spc="-10" dirty="0">
                <a:latin typeface="Arial"/>
                <a:cs typeface="Arial"/>
              </a:rPr>
              <a:t>AttributeExplorer</a:t>
            </a:r>
            <a:r>
              <a:rPr sz="2000" b="1" spc="62" dirty="0">
                <a:latin typeface="Arial"/>
                <a:cs typeface="Arial"/>
              </a:rPr>
              <a:t> </a:t>
            </a:r>
            <a:r>
              <a:rPr sz="2000" spc="-10" dirty="0">
                <a:latin typeface="Arial"/>
                <a:cs typeface="Arial"/>
              </a:rPr>
              <a:t>object</a:t>
            </a:r>
            <a:r>
              <a:rPr sz="2000" spc="62" dirty="0">
                <a:latin typeface="Arial"/>
                <a:cs typeface="Arial"/>
              </a:rPr>
              <a:t> </a:t>
            </a:r>
            <a:r>
              <a:rPr sz="2000" spc="-10" dirty="0">
                <a:latin typeface="Arial"/>
                <a:cs typeface="Arial"/>
              </a:rPr>
              <a:t>is</a:t>
            </a:r>
            <a:r>
              <a:rPr sz="2000" spc="62" dirty="0">
                <a:latin typeface="Arial"/>
                <a:cs typeface="Arial"/>
              </a:rPr>
              <a:t> </a:t>
            </a:r>
            <a:r>
              <a:rPr sz="2000" spc="-16" dirty="0">
                <a:latin typeface="Arial"/>
                <a:cs typeface="Arial"/>
              </a:rPr>
              <a:t>designed</a:t>
            </a:r>
            <a:r>
              <a:rPr sz="2000" spc="62" dirty="0">
                <a:latin typeface="Arial"/>
                <a:cs typeface="Arial"/>
              </a:rPr>
              <a:t> </a:t>
            </a:r>
            <a:r>
              <a:rPr sz="2000" spc="-10" dirty="0">
                <a:latin typeface="Arial"/>
                <a:cs typeface="Arial"/>
              </a:rPr>
              <a:t>to</a:t>
            </a:r>
            <a:r>
              <a:rPr sz="2000" spc="62" dirty="0">
                <a:latin typeface="Arial"/>
                <a:cs typeface="Arial"/>
              </a:rPr>
              <a:t> </a:t>
            </a:r>
            <a:r>
              <a:rPr sz="2000" spc="-10" dirty="0">
                <a:latin typeface="Arial"/>
                <a:cs typeface="Arial"/>
              </a:rPr>
              <a:t>parameterize</a:t>
            </a:r>
            <a:r>
              <a:rPr sz="2000" spc="62" dirty="0">
                <a:latin typeface="Arial"/>
                <a:cs typeface="Arial"/>
              </a:rPr>
              <a:t> </a:t>
            </a:r>
            <a:r>
              <a:rPr sz="2000" spc="-10" dirty="0">
                <a:latin typeface="Arial"/>
                <a:cs typeface="Arial"/>
              </a:rPr>
              <a:t>several</a:t>
            </a:r>
            <a:r>
              <a:rPr sz="2000" spc="62" dirty="0">
                <a:latin typeface="Arial"/>
                <a:cs typeface="Arial"/>
              </a:rPr>
              <a:t> </a:t>
            </a:r>
            <a:r>
              <a:rPr sz="2000" spc="-10" dirty="0">
                <a:latin typeface="Arial"/>
                <a:cs typeface="Arial"/>
              </a:rPr>
              <a:t>objects</a:t>
            </a:r>
            <a:r>
              <a:rPr sz="2000" spc="62" dirty="0">
                <a:latin typeface="Arial"/>
                <a:cs typeface="Arial"/>
              </a:rPr>
              <a:t> </a:t>
            </a:r>
            <a:r>
              <a:rPr sz="2000" spc="-10" dirty="0">
                <a:latin typeface="Arial"/>
                <a:cs typeface="Arial"/>
              </a:rPr>
              <a:t>of the</a:t>
            </a:r>
            <a:r>
              <a:rPr sz="2000" spc="41" dirty="0">
                <a:latin typeface="Arial"/>
                <a:cs typeface="Arial"/>
              </a:rPr>
              <a:t> </a:t>
            </a:r>
            <a:r>
              <a:rPr sz="2000" spc="-10" dirty="0">
                <a:latin typeface="Arial"/>
                <a:cs typeface="Arial"/>
              </a:rPr>
              <a:t>simulation</a:t>
            </a:r>
            <a:r>
              <a:rPr sz="2000" spc="41" dirty="0">
                <a:latin typeface="Arial"/>
                <a:cs typeface="Arial"/>
              </a:rPr>
              <a:t> </a:t>
            </a:r>
            <a:r>
              <a:rPr sz="2000" spc="-16" dirty="0">
                <a:latin typeface="Arial"/>
                <a:cs typeface="Arial"/>
              </a:rPr>
              <a:t>model</a:t>
            </a:r>
            <a:r>
              <a:rPr sz="2000" spc="41" dirty="0">
                <a:latin typeface="Arial"/>
                <a:cs typeface="Arial"/>
              </a:rPr>
              <a:t> </a:t>
            </a:r>
            <a:r>
              <a:rPr sz="2000" spc="-10" dirty="0">
                <a:latin typeface="Arial"/>
                <a:cs typeface="Arial"/>
              </a:rPr>
              <a:t>in</a:t>
            </a:r>
            <a:r>
              <a:rPr sz="2000" spc="41" dirty="0">
                <a:latin typeface="Arial"/>
                <a:cs typeface="Arial"/>
              </a:rPr>
              <a:t> </a:t>
            </a:r>
            <a:r>
              <a:rPr sz="2000" spc="-16" dirty="0">
                <a:latin typeface="Arial"/>
                <a:cs typeface="Arial"/>
              </a:rPr>
              <a:t>one</a:t>
            </a:r>
            <a:r>
              <a:rPr sz="2000" spc="41" dirty="0">
                <a:latin typeface="Arial"/>
                <a:cs typeface="Arial"/>
              </a:rPr>
              <a:t> </a:t>
            </a:r>
            <a:r>
              <a:rPr sz="2000" spc="-10" dirty="0">
                <a:latin typeface="Arial"/>
                <a:cs typeface="Arial"/>
              </a:rPr>
              <a:t>table</a:t>
            </a:r>
            <a:r>
              <a:rPr sz="2000" spc="41" dirty="0">
                <a:latin typeface="Arial"/>
                <a:cs typeface="Arial"/>
              </a:rPr>
              <a:t> </a:t>
            </a:r>
            <a:r>
              <a:rPr sz="2000" spc="-10" dirty="0">
                <a:latin typeface="Arial"/>
                <a:cs typeface="Arial"/>
              </a:rPr>
              <a:t>vie</a:t>
            </a:r>
            <a:r>
              <a:rPr sz="2000" spc="-129" dirty="0">
                <a:latin typeface="Arial"/>
                <a:cs typeface="Arial"/>
              </a:rPr>
              <a:t>w</a:t>
            </a:r>
            <a:r>
              <a:rPr sz="2000" spc="-10" dirty="0">
                <a:latin typeface="Arial"/>
                <a:cs typeface="Arial"/>
              </a:rPr>
              <a:t>.</a:t>
            </a:r>
            <a:r>
              <a:rPr sz="2000" dirty="0">
                <a:latin typeface="Arial"/>
                <a:cs typeface="Arial"/>
              </a:rPr>
              <a:t> </a:t>
            </a:r>
            <a:r>
              <a:rPr sz="2000" spc="-243" dirty="0">
                <a:latin typeface="Arial"/>
                <a:cs typeface="Arial"/>
              </a:rPr>
              <a:t> </a:t>
            </a:r>
            <a:r>
              <a:rPr sz="2000" spc="-207" dirty="0">
                <a:latin typeface="Arial"/>
                <a:cs typeface="Arial"/>
              </a:rPr>
              <a:t>Y</a:t>
            </a:r>
            <a:r>
              <a:rPr sz="2000" spc="-16" dirty="0">
                <a:latin typeface="Arial"/>
                <a:cs typeface="Arial"/>
              </a:rPr>
              <a:t>ou</a:t>
            </a:r>
            <a:r>
              <a:rPr sz="2000" spc="41" dirty="0">
                <a:latin typeface="Arial"/>
                <a:cs typeface="Arial"/>
              </a:rPr>
              <a:t> </a:t>
            </a:r>
            <a:r>
              <a:rPr sz="2000" spc="-16" dirty="0">
                <a:latin typeface="Arial"/>
                <a:cs typeface="Arial"/>
              </a:rPr>
              <a:t>can</a:t>
            </a:r>
            <a:r>
              <a:rPr sz="2000" spc="41" dirty="0">
                <a:latin typeface="Arial"/>
                <a:cs typeface="Arial"/>
              </a:rPr>
              <a:t> </a:t>
            </a:r>
            <a:r>
              <a:rPr sz="2000" spc="-10" dirty="0">
                <a:latin typeface="Arial"/>
                <a:cs typeface="Arial"/>
              </a:rPr>
              <a:t>define</a:t>
            </a:r>
            <a:r>
              <a:rPr sz="2000" spc="41" dirty="0">
                <a:latin typeface="Arial"/>
                <a:cs typeface="Arial"/>
              </a:rPr>
              <a:t> </a:t>
            </a:r>
            <a:r>
              <a:rPr sz="2000" spc="-10" dirty="0">
                <a:latin typeface="Arial"/>
                <a:cs typeface="Arial"/>
              </a:rPr>
              <a:t>the</a:t>
            </a:r>
            <a:r>
              <a:rPr sz="2000" spc="41" dirty="0">
                <a:latin typeface="Arial"/>
                <a:cs typeface="Arial"/>
              </a:rPr>
              <a:t> </a:t>
            </a:r>
            <a:r>
              <a:rPr sz="2000" spc="-10" dirty="0">
                <a:latin typeface="Arial"/>
                <a:cs typeface="Arial"/>
              </a:rPr>
              <a:t>set</a:t>
            </a:r>
            <a:r>
              <a:rPr sz="2000" spc="41" dirty="0">
                <a:latin typeface="Arial"/>
                <a:cs typeface="Arial"/>
              </a:rPr>
              <a:t> </a:t>
            </a:r>
            <a:r>
              <a:rPr sz="2000" spc="-10" dirty="0">
                <a:latin typeface="Arial"/>
                <a:cs typeface="Arial"/>
              </a:rPr>
              <a:t>of</a:t>
            </a:r>
            <a:r>
              <a:rPr sz="2000" spc="41" dirty="0">
                <a:latin typeface="Arial"/>
                <a:cs typeface="Arial"/>
              </a:rPr>
              <a:t> </a:t>
            </a:r>
            <a:r>
              <a:rPr sz="2000" spc="-10" dirty="0">
                <a:latin typeface="Arial"/>
                <a:cs typeface="Arial"/>
              </a:rPr>
              <a:t>attributes</a:t>
            </a:r>
            <a:r>
              <a:rPr sz="2000" spc="41" dirty="0">
                <a:latin typeface="Arial"/>
                <a:cs typeface="Arial"/>
              </a:rPr>
              <a:t> </a:t>
            </a:r>
            <a:r>
              <a:rPr sz="2000" spc="-10" dirty="0">
                <a:latin typeface="Arial"/>
                <a:cs typeface="Arial"/>
              </a:rPr>
              <a:t>for parameterizing</a:t>
            </a:r>
            <a:r>
              <a:rPr sz="2000" spc="41" dirty="0">
                <a:latin typeface="Arial"/>
                <a:cs typeface="Arial"/>
              </a:rPr>
              <a:t> </a:t>
            </a:r>
            <a:r>
              <a:rPr sz="2000" spc="-10" dirty="0">
                <a:latin typeface="Arial"/>
                <a:cs typeface="Arial"/>
              </a:rPr>
              <a:t>the</a:t>
            </a:r>
            <a:r>
              <a:rPr sz="2000" spc="41" dirty="0">
                <a:latin typeface="Arial"/>
                <a:cs typeface="Arial"/>
              </a:rPr>
              <a:t> </a:t>
            </a:r>
            <a:r>
              <a:rPr sz="2000" spc="-10" dirty="0">
                <a:latin typeface="Arial"/>
                <a:cs typeface="Arial"/>
              </a:rPr>
              <a:t>simulation</a:t>
            </a:r>
            <a:r>
              <a:rPr sz="2000" spc="41" dirty="0">
                <a:latin typeface="Arial"/>
                <a:cs typeface="Arial"/>
              </a:rPr>
              <a:t> </a:t>
            </a:r>
            <a:r>
              <a:rPr sz="2000" spc="-16" dirty="0">
                <a:latin typeface="Arial"/>
                <a:cs typeface="Arial"/>
              </a:rPr>
              <a:t>model</a:t>
            </a:r>
            <a:r>
              <a:rPr sz="2000" spc="41" dirty="0">
                <a:latin typeface="Arial"/>
                <a:cs typeface="Arial"/>
              </a:rPr>
              <a:t> </a:t>
            </a:r>
            <a:r>
              <a:rPr sz="2000" spc="-16" dirty="0">
                <a:latin typeface="Arial"/>
                <a:cs typeface="Arial"/>
              </a:rPr>
              <a:t>which</a:t>
            </a:r>
            <a:r>
              <a:rPr sz="2000" spc="41" dirty="0">
                <a:latin typeface="Arial"/>
                <a:cs typeface="Arial"/>
              </a:rPr>
              <a:t> </a:t>
            </a:r>
            <a:r>
              <a:rPr sz="2000" spc="-10" dirty="0">
                <a:latin typeface="Arial"/>
                <a:cs typeface="Arial"/>
              </a:rPr>
              <a:t>are</a:t>
            </a:r>
            <a:r>
              <a:rPr sz="2000" spc="41" dirty="0">
                <a:latin typeface="Arial"/>
                <a:cs typeface="Arial"/>
              </a:rPr>
              <a:t> </a:t>
            </a:r>
            <a:r>
              <a:rPr sz="2000" spc="-10" dirty="0">
                <a:latin typeface="Arial"/>
                <a:cs typeface="Arial"/>
              </a:rPr>
              <a:t>selectable</a:t>
            </a:r>
            <a:r>
              <a:rPr sz="2000" spc="41" dirty="0">
                <a:latin typeface="Arial"/>
                <a:cs typeface="Arial"/>
              </a:rPr>
              <a:t> </a:t>
            </a:r>
            <a:r>
              <a:rPr sz="2000" spc="-10" dirty="0">
                <a:latin typeface="Arial"/>
                <a:cs typeface="Arial"/>
              </a:rPr>
              <a:t>using</a:t>
            </a:r>
            <a:r>
              <a:rPr sz="2000" spc="41" dirty="0">
                <a:latin typeface="Arial"/>
                <a:cs typeface="Arial"/>
              </a:rPr>
              <a:t> </a:t>
            </a:r>
            <a:r>
              <a:rPr sz="2000" spc="-10" dirty="0">
                <a:latin typeface="Arial"/>
                <a:cs typeface="Arial"/>
              </a:rPr>
              <a:t>drag</a:t>
            </a:r>
            <a:r>
              <a:rPr sz="2000" spc="41" dirty="0">
                <a:latin typeface="Arial"/>
                <a:cs typeface="Arial"/>
              </a:rPr>
              <a:t> </a:t>
            </a:r>
            <a:r>
              <a:rPr sz="2000" spc="-16" dirty="0">
                <a:latin typeface="Arial"/>
                <a:cs typeface="Arial"/>
              </a:rPr>
              <a:t>and</a:t>
            </a:r>
            <a:r>
              <a:rPr sz="2000" spc="41" dirty="0">
                <a:latin typeface="Arial"/>
                <a:cs typeface="Arial"/>
              </a:rPr>
              <a:t> </a:t>
            </a:r>
            <a:r>
              <a:rPr sz="2000" spc="-10" dirty="0">
                <a:latin typeface="Arial"/>
                <a:cs typeface="Arial"/>
              </a:rPr>
              <a:t>drop or</a:t>
            </a:r>
            <a:r>
              <a:rPr sz="2000" spc="67" dirty="0">
                <a:latin typeface="Arial"/>
                <a:cs typeface="Arial"/>
              </a:rPr>
              <a:t> </a:t>
            </a:r>
            <a:r>
              <a:rPr sz="2000" spc="-10" dirty="0">
                <a:latin typeface="Arial"/>
                <a:cs typeface="Arial"/>
              </a:rPr>
              <a:t>using</a:t>
            </a:r>
            <a:r>
              <a:rPr sz="2000" spc="67" dirty="0">
                <a:latin typeface="Arial"/>
                <a:cs typeface="Arial"/>
              </a:rPr>
              <a:t> </a:t>
            </a:r>
            <a:r>
              <a:rPr sz="2000" spc="-16" dirty="0">
                <a:latin typeface="Arial"/>
                <a:cs typeface="Arial"/>
              </a:rPr>
              <a:t>a</a:t>
            </a:r>
            <a:r>
              <a:rPr sz="2000" spc="67" dirty="0">
                <a:latin typeface="Arial"/>
                <a:cs typeface="Arial"/>
              </a:rPr>
              <a:t> </a:t>
            </a:r>
            <a:r>
              <a:rPr sz="2000" spc="-10" dirty="0">
                <a:latin typeface="Arial"/>
                <a:cs typeface="Arial"/>
              </a:rPr>
              <a:t>rule</a:t>
            </a:r>
            <a:r>
              <a:rPr sz="2000" spc="67" dirty="0">
                <a:latin typeface="Arial"/>
                <a:cs typeface="Arial"/>
              </a:rPr>
              <a:t> </a:t>
            </a:r>
            <a:r>
              <a:rPr sz="2000" spc="-16" dirty="0">
                <a:latin typeface="Arial"/>
                <a:cs typeface="Arial"/>
              </a:rPr>
              <a:t>mechanism.</a:t>
            </a:r>
            <a:r>
              <a:rPr sz="2000" dirty="0">
                <a:latin typeface="Arial"/>
                <a:cs typeface="Arial"/>
              </a:rPr>
              <a:t> </a:t>
            </a:r>
            <a:r>
              <a:rPr sz="2000" spc="-176" dirty="0">
                <a:latin typeface="Arial"/>
                <a:cs typeface="Arial"/>
              </a:rPr>
              <a:t> </a:t>
            </a:r>
            <a:r>
              <a:rPr sz="2000" spc="-10" dirty="0">
                <a:latin typeface="Arial"/>
                <a:cs typeface="Arial"/>
              </a:rPr>
              <a:t>Finall</a:t>
            </a:r>
            <a:r>
              <a:rPr sz="2000" spc="-166" dirty="0">
                <a:latin typeface="Arial"/>
                <a:cs typeface="Arial"/>
              </a:rPr>
              <a:t>y</a:t>
            </a:r>
            <a:r>
              <a:rPr sz="2000" spc="-10" dirty="0">
                <a:latin typeface="Arial"/>
                <a:cs typeface="Arial"/>
              </a:rPr>
              <a:t>,</a:t>
            </a:r>
            <a:r>
              <a:rPr sz="2000" spc="83" dirty="0">
                <a:latin typeface="Arial"/>
                <a:cs typeface="Arial"/>
              </a:rPr>
              <a:t> </a:t>
            </a:r>
            <a:r>
              <a:rPr sz="2000" spc="-16" dirty="0">
                <a:latin typeface="Arial"/>
                <a:cs typeface="Arial"/>
              </a:rPr>
              <a:t>you</a:t>
            </a:r>
            <a:r>
              <a:rPr sz="2000" spc="67" dirty="0">
                <a:latin typeface="Arial"/>
                <a:cs typeface="Arial"/>
              </a:rPr>
              <a:t> </a:t>
            </a:r>
            <a:r>
              <a:rPr sz="2000" spc="-16" dirty="0">
                <a:latin typeface="Arial"/>
                <a:cs typeface="Arial"/>
              </a:rPr>
              <a:t>can</a:t>
            </a:r>
            <a:r>
              <a:rPr sz="2000" spc="67" dirty="0">
                <a:latin typeface="Arial"/>
                <a:cs typeface="Arial"/>
              </a:rPr>
              <a:t> </a:t>
            </a:r>
            <a:r>
              <a:rPr sz="2000" spc="-16" dirty="0">
                <a:latin typeface="Arial"/>
                <a:cs typeface="Arial"/>
              </a:rPr>
              <a:t>use</a:t>
            </a:r>
            <a:r>
              <a:rPr sz="2000" spc="67" dirty="0">
                <a:latin typeface="Arial"/>
                <a:cs typeface="Arial"/>
              </a:rPr>
              <a:t> </a:t>
            </a:r>
            <a:r>
              <a:rPr sz="2000" spc="-16" dirty="0">
                <a:latin typeface="Arial"/>
                <a:cs typeface="Arial"/>
              </a:rPr>
              <a:t>as</a:t>
            </a:r>
            <a:r>
              <a:rPr sz="2000" spc="67" dirty="0">
                <a:latin typeface="Arial"/>
                <a:cs typeface="Arial"/>
              </a:rPr>
              <a:t> </a:t>
            </a:r>
            <a:r>
              <a:rPr sz="2000" spc="-16" dirty="0">
                <a:latin typeface="Arial"/>
                <a:cs typeface="Arial"/>
              </a:rPr>
              <a:t>many</a:t>
            </a:r>
            <a:r>
              <a:rPr sz="2000" spc="67" dirty="0">
                <a:latin typeface="Arial"/>
                <a:cs typeface="Arial"/>
              </a:rPr>
              <a:t> </a:t>
            </a:r>
            <a:r>
              <a:rPr sz="2000" spc="-10" dirty="0">
                <a:latin typeface="Arial"/>
                <a:cs typeface="Arial"/>
              </a:rPr>
              <a:t>attribute</a:t>
            </a:r>
            <a:r>
              <a:rPr sz="2000" spc="67" dirty="0">
                <a:latin typeface="Arial"/>
                <a:cs typeface="Arial"/>
              </a:rPr>
              <a:t> </a:t>
            </a:r>
            <a:r>
              <a:rPr sz="2000" spc="-10" dirty="0">
                <a:latin typeface="Arial"/>
                <a:cs typeface="Arial"/>
              </a:rPr>
              <a:t>explorers as</a:t>
            </a:r>
            <a:r>
              <a:rPr sz="2000" spc="103" dirty="0">
                <a:latin typeface="Arial"/>
                <a:cs typeface="Arial"/>
              </a:rPr>
              <a:t> </a:t>
            </a:r>
            <a:r>
              <a:rPr sz="2000" spc="-16" dirty="0">
                <a:latin typeface="Arial"/>
                <a:cs typeface="Arial"/>
              </a:rPr>
              <a:t>you</a:t>
            </a:r>
            <a:r>
              <a:rPr sz="2000" spc="103" dirty="0">
                <a:latin typeface="Arial"/>
                <a:cs typeface="Arial"/>
              </a:rPr>
              <a:t> </a:t>
            </a:r>
            <a:r>
              <a:rPr sz="2000" spc="-10" dirty="0">
                <a:latin typeface="Arial"/>
                <a:cs typeface="Arial"/>
              </a:rPr>
              <a:t>want.</a:t>
            </a:r>
            <a:endParaRPr sz="2000" dirty="0">
              <a:latin typeface="Arial"/>
              <a:cs typeface="Arial"/>
            </a:endParaRPr>
          </a:p>
          <a:p>
            <a:pPr marL="13143">
              <a:spcBef>
                <a:spcPts val="1599"/>
              </a:spcBef>
            </a:pPr>
            <a:r>
              <a:rPr sz="2000" b="1" spc="-16" dirty="0">
                <a:solidFill>
                  <a:srgbClr val="0066FF"/>
                </a:solidFill>
                <a:latin typeface="Arial"/>
                <a:cs typeface="Arial"/>
              </a:rPr>
              <a:t>Accessing</a:t>
            </a:r>
            <a:r>
              <a:rPr sz="2000" b="1" spc="67" dirty="0">
                <a:solidFill>
                  <a:srgbClr val="0066FF"/>
                </a:solidFill>
                <a:latin typeface="Arial"/>
                <a:cs typeface="Arial"/>
              </a:rPr>
              <a:t> </a:t>
            </a:r>
            <a:r>
              <a:rPr sz="2000" b="1" spc="-10" dirty="0">
                <a:solidFill>
                  <a:srgbClr val="0066FF"/>
                </a:solidFill>
                <a:latin typeface="Arial"/>
                <a:cs typeface="Arial"/>
              </a:rPr>
              <a:t>the</a:t>
            </a:r>
            <a:r>
              <a:rPr sz="2000" b="1" spc="67" dirty="0">
                <a:solidFill>
                  <a:srgbClr val="0066FF"/>
                </a:solidFill>
                <a:latin typeface="Arial"/>
                <a:cs typeface="Arial"/>
              </a:rPr>
              <a:t> </a:t>
            </a:r>
            <a:r>
              <a:rPr sz="2000" b="1" spc="-10" dirty="0">
                <a:solidFill>
                  <a:srgbClr val="0066FF"/>
                </a:solidFill>
                <a:latin typeface="Arial"/>
                <a:cs typeface="Arial"/>
              </a:rPr>
              <a:t>Attribute</a:t>
            </a:r>
            <a:r>
              <a:rPr sz="2000" b="1" spc="67" dirty="0">
                <a:solidFill>
                  <a:srgbClr val="0066FF"/>
                </a:solidFill>
                <a:latin typeface="Arial"/>
                <a:cs typeface="Arial"/>
              </a:rPr>
              <a:t> </a:t>
            </a:r>
            <a:r>
              <a:rPr sz="2000" b="1" spc="-10" dirty="0">
                <a:solidFill>
                  <a:srgbClr val="0066FF"/>
                </a:solidFill>
                <a:latin typeface="Arial"/>
                <a:cs typeface="Arial"/>
              </a:rPr>
              <a:t>Explorer:</a:t>
            </a:r>
            <a:endParaRPr sz="2000" dirty="0">
              <a:latin typeface="Arial"/>
              <a:cs typeface="Arial"/>
            </a:endParaRPr>
          </a:p>
          <a:p>
            <a:pPr marL="536901" indent="-523758">
              <a:spcBef>
                <a:spcPts val="812"/>
              </a:spcBef>
              <a:buFont typeface="Arial"/>
              <a:buAutoNum type="arabicPeriod"/>
              <a:tabLst>
                <a:tab pos="536901" algn="l"/>
              </a:tabLst>
            </a:pPr>
            <a:r>
              <a:rPr sz="2000" spc="-10" dirty="0">
                <a:latin typeface="Arial"/>
                <a:cs typeface="Arial"/>
              </a:rPr>
              <a:t>In </a:t>
            </a:r>
            <a:r>
              <a:rPr sz="2000" spc="-16" dirty="0">
                <a:latin typeface="Arial"/>
                <a:cs typeface="Arial"/>
              </a:rPr>
              <a:t>an open </a:t>
            </a:r>
            <a:r>
              <a:rPr sz="2000" spc="-10" dirty="0">
                <a:latin typeface="Arial"/>
                <a:cs typeface="Arial"/>
              </a:rPr>
              <a:t>model,</a:t>
            </a:r>
            <a:r>
              <a:rPr sz="2000" spc="5" dirty="0">
                <a:latin typeface="Arial"/>
                <a:cs typeface="Arial"/>
              </a:rPr>
              <a:t> </a:t>
            </a:r>
            <a:r>
              <a:rPr sz="2000" spc="-10" dirty="0">
                <a:latin typeface="Arial"/>
                <a:cs typeface="Arial"/>
              </a:rPr>
              <a:t>click</a:t>
            </a:r>
            <a:r>
              <a:rPr sz="2000" dirty="0">
                <a:latin typeface="Arial"/>
                <a:cs typeface="Arial"/>
              </a:rPr>
              <a:t> </a:t>
            </a:r>
            <a:r>
              <a:rPr sz="2000" spc="-10" dirty="0">
                <a:latin typeface="Arial"/>
                <a:cs typeface="Arial"/>
              </a:rPr>
              <a:t>the</a:t>
            </a:r>
            <a:r>
              <a:rPr sz="2000" dirty="0">
                <a:latin typeface="Arial"/>
                <a:cs typeface="Arial"/>
              </a:rPr>
              <a:t> </a:t>
            </a:r>
            <a:r>
              <a:rPr sz="2000" b="1" spc="-10" dirty="0">
                <a:latin typeface="Arial"/>
                <a:cs typeface="Arial"/>
              </a:rPr>
              <a:t>Information</a:t>
            </a:r>
            <a:r>
              <a:rPr sz="2000" b="1" dirty="0">
                <a:latin typeface="Arial"/>
                <a:cs typeface="Arial"/>
              </a:rPr>
              <a:t> </a:t>
            </a:r>
            <a:r>
              <a:rPr sz="2000" b="1" spc="-16" dirty="0">
                <a:latin typeface="Arial"/>
                <a:cs typeface="Arial"/>
              </a:rPr>
              <a:t>Flow</a:t>
            </a:r>
            <a:r>
              <a:rPr sz="2000" b="1" dirty="0">
                <a:latin typeface="Arial"/>
                <a:cs typeface="Arial"/>
              </a:rPr>
              <a:t> </a:t>
            </a:r>
            <a:r>
              <a:rPr sz="2000" spc="-10" dirty="0">
                <a:latin typeface="Arial"/>
                <a:cs typeface="Arial"/>
              </a:rPr>
              <a:t>tab</a:t>
            </a:r>
            <a:r>
              <a:rPr sz="2000" dirty="0">
                <a:latin typeface="Arial"/>
                <a:cs typeface="Arial"/>
              </a:rPr>
              <a:t> </a:t>
            </a:r>
            <a:r>
              <a:rPr sz="2000" spc="-10" dirty="0">
                <a:latin typeface="Arial"/>
                <a:cs typeface="Arial"/>
              </a:rPr>
              <a:t>of</a:t>
            </a:r>
            <a:r>
              <a:rPr sz="2000" dirty="0">
                <a:latin typeface="Arial"/>
                <a:cs typeface="Arial"/>
              </a:rPr>
              <a:t> </a:t>
            </a:r>
            <a:r>
              <a:rPr sz="2000" spc="-10" dirty="0">
                <a:latin typeface="Arial"/>
                <a:cs typeface="Arial"/>
              </a:rPr>
              <a:t>the</a:t>
            </a:r>
            <a:r>
              <a:rPr sz="2000" dirty="0">
                <a:latin typeface="Arial"/>
                <a:cs typeface="Arial"/>
              </a:rPr>
              <a:t> </a:t>
            </a:r>
            <a:r>
              <a:rPr sz="2000" i="1" spc="-207" dirty="0">
                <a:latin typeface="Arial"/>
                <a:cs typeface="Arial"/>
              </a:rPr>
              <a:t>T</a:t>
            </a:r>
            <a:r>
              <a:rPr sz="2000" i="1" spc="-10" dirty="0">
                <a:latin typeface="Arial"/>
                <a:cs typeface="Arial"/>
              </a:rPr>
              <a:t>oolbox</a:t>
            </a:r>
            <a:r>
              <a:rPr sz="2000" i="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lang="en-US" sz="2000" spc="-10" dirty="0">
                <a:latin typeface="Arial"/>
                <a:cs typeface="Arial"/>
              </a:rPr>
              <a:t> </a:t>
            </a:r>
            <a:r>
              <a:rPr lang="en-US" sz="2000" dirty="0"/>
              <a:t>If the </a:t>
            </a:r>
            <a:r>
              <a:rPr lang="en-US" sz="2000" b="1" dirty="0" err="1"/>
              <a:t>AttributeExplorer</a:t>
            </a:r>
            <a:r>
              <a:rPr lang="en-US" sz="2000" b="1" dirty="0"/>
              <a:t>       </a:t>
            </a:r>
            <a:r>
              <a:rPr lang="en-US" sz="2000" dirty="0"/>
              <a:t>is not present</a:t>
            </a:r>
            <a:r>
              <a:rPr lang="en-US" sz="2000" dirty="0">
                <a:sym typeface="Wingdings" panose="05000000000000000000" pitchFamily="2" charset="2"/>
              </a:rPr>
              <a:t>, you can add it through Home tab  Manage Class Libraries, Basic objects tab, Information flow libraries.</a:t>
            </a:r>
          </a:p>
          <a:p>
            <a:pPr marL="13143">
              <a:spcBef>
                <a:spcPts val="812"/>
              </a:spcBef>
              <a:tabLst>
                <a:tab pos="536901" algn="l"/>
              </a:tabLst>
            </a:pPr>
            <a:endParaRPr sz="2000" dirty="0">
              <a:latin typeface="Arial"/>
              <a:cs typeface="Arial"/>
            </a:endParaRPr>
          </a:p>
          <a:p>
            <a:pPr>
              <a:lnSpc>
                <a:spcPts val="2380"/>
              </a:lnSpc>
              <a:spcBef>
                <a:spcPts val="9"/>
              </a:spcBef>
              <a:buFont typeface="Arial"/>
              <a:buAutoNum type="arabicPeriod"/>
            </a:pPr>
            <a:endParaRPr sz="2000" dirty="0"/>
          </a:p>
          <a:p>
            <a:pPr marL="536901" indent="-523758">
              <a:buFont typeface="Arial"/>
              <a:buAutoNum type="arabicPeriod"/>
              <a:tabLst>
                <a:tab pos="537558" algn="l"/>
                <a:tab pos="5278978" algn="l"/>
              </a:tabLst>
            </a:pPr>
            <a:r>
              <a:rPr sz="2000" spc="-16" dirty="0">
                <a:latin typeface="Arial"/>
                <a:cs typeface="Arial"/>
              </a:rPr>
              <a:t>Drag</a:t>
            </a:r>
            <a:r>
              <a:rPr sz="2000" spc="16" dirty="0">
                <a:latin typeface="Arial"/>
                <a:cs typeface="Arial"/>
              </a:rPr>
              <a:t> </a:t>
            </a:r>
            <a:r>
              <a:rPr sz="2000" spc="-16" dirty="0">
                <a:latin typeface="Arial"/>
                <a:cs typeface="Arial"/>
              </a:rPr>
              <a:t>and</a:t>
            </a:r>
            <a:r>
              <a:rPr sz="2000" spc="16" dirty="0">
                <a:latin typeface="Arial"/>
                <a:cs typeface="Arial"/>
              </a:rPr>
              <a:t> </a:t>
            </a:r>
            <a:r>
              <a:rPr sz="2000" spc="-10" dirty="0">
                <a:latin typeface="Arial"/>
                <a:cs typeface="Arial"/>
              </a:rPr>
              <a:t>drop</a:t>
            </a:r>
            <a:r>
              <a:rPr sz="2000" spc="16" dirty="0">
                <a:latin typeface="Arial"/>
                <a:cs typeface="Arial"/>
              </a:rPr>
              <a:t> </a:t>
            </a:r>
            <a:r>
              <a:rPr sz="2000" spc="-16" dirty="0">
                <a:latin typeface="Arial"/>
                <a:cs typeface="Arial"/>
              </a:rPr>
              <a:t>an</a:t>
            </a:r>
            <a:r>
              <a:rPr sz="2000" spc="21" dirty="0">
                <a:latin typeface="Arial"/>
                <a:cs typeface="Arial"/>
              </a:rPr>
              <a:t> </a:t>
            </a:r>
            <a:r>
              <a:rPr sz="2000" b="1" spc="-10" dirty="0" err="1" smtClean="0">
                <a:latin typeface="Arial"/>
                <a:cs typeface="Arial"/>
              </a:rPr>
              <a:t>Attribute</a:t>
            </a:r>
            <a:r>
              <a:rPr sz="2000" b="1" spc="-16" dirty="0" err="1" smtClean="0">
                <a:latin typeface="Arial"/>
                <a:cs typeface="Arial"/>
              </a:rPr>
              <a:t>Explorer</a:t>
            </a:r>
            <a:r>
              <a:rPr lang="de-DE" sz="2000" b="1" dirty="0">
                <a:latin typeface="Arial"/>
                <a:cs typeface="Arial"/>
              </a:rPr>
              <a:t> </a:t>
            </a:r>
            <a:r>
              <a:rPr lang="de-DE" sz="2000" b="1" dirty="0" smtClean="0">
                <a:latin typeface="Arial"/>
                <a:cs typeface="Arial"/>
              </a:rPr>
              <a:t>      </a:t>
            </a:r>
            <a:r>
              <a:rPr sz="2000" spc="-10" dirty="0" smtClean="0">
                <a:latin typeface="Arial"/>
                <a:cs typeface="Arial"/>
              </a:rPr>
              <a:t>into</a:t>
            </a:r>
            <a:r>
              <a:rPr sz="2000" spc="21" dirty="0" smtClean="0">
                <a:latin typeface="Arial"/>
                <a:cs typeface="Arial"/>
              </a:rPr>
              <a:t> </a:t>
            </a:r>
            <a:r>
              <a:rPr sz="2000" spc="-10" dirty="0">
                <a:latin typeface="Arial"/>
                <a:cs typeface="Arial"/>
              </a:rPr>
              <a:t>the</a:t>
            </a:r>
            <a:r>
              <a:rPr sz="2000" spc="21" dirty="0">
                <a:latin typeface="Arial"/>
                <a:cs typeface="Arial"/>
              </a:rPr>
              <a:t> </a:t>
            </a:r>
            <a:r>
              <a:rPr sz="2000" spc="-10" dirty="0">
                <a:latin typeface="Arial"/>
                <a:cs typeface="Arial"/>
              </a:rPr>
              <a:t>desired</a:t>
            </a:r>
            <a:r>
              <a:rPr sz="2000" spc="16" dirty="0">
                <a:latin typeface="Arial"/>
                <a:cs typeface="Arial"/>
              </a:rPr>
              <a:t> </a:t>
            </a:r>
            <a:r>
              <a:rPr sz="2000" i="1" spc="-16" dirty="0">
                <a:latin typeface="Arial"/>
                <a:cs typeface="Arial"/>
              </a:rPr>
              <a:t>frame</a:t>
            </a:r>
            <a:r>
              <a:rPr sz="2000" spc="-10" dirty="0">
                <a:latin typeface="Arial"/>
                <a:cs typeface="Arial"/>
              </a:rPr>
              <a:t>.</a:t>
            </a:r>
            <a:endParaRPr sz="2000" dirty="0">
              <a:latin typeface="Arial"/>
              <a:cs typeface="Arial"/>
            </a:endParaRPr>
          </a:p>
        </p:txBody>
      </p:sp>
      <p:sp>
        <p:nvSpPr>
          <p:cNvPr id="2" name="object 2"/>
          <p:cNvSpPr/>
          <p:nvPr/>
        </p:nvSpPr>
        <p:spPr>
          <a:xfrm>
            <a:off x="5274469" y="5442564"/>
            <a:ext cx="239738" cy="296694"/>
          </a:xfrm>
          <a:prstGeom prst="rect">
            <a:avLst/>
          </a:prstGeom>
          <a:blipFill>
            <a:blip r:embed="rId2" cstate="print"/>
            <a:stretch>
              <a:fillRect/>
            </a:stretch>
          </a:blipFill>
        </p:spPr>
        <p:txBody>
          <a:bodyPr wrap="square" lIns="0" tIns="0" rIns="0" bIns="0" rtlCol="0">
            <a:spAutoFit/>
          </a:bodyPr>
          <a:lstStyle/>
          <a:p>
            <a:endParaRPr sz="1863" dirty="0"/>
          </a:p>
        </p:txBody>
      </p:sp>
      <p:sp>
        <p:nvSpPr>
          <p:cNvPr id="4" name="Titel 3"/>
          <p:cNvSpPr>
            <a:spLocks noGrp="1"/>
          </p:cNvSpPr>
          <p:nvPr>
            <p:ph type="title"/>
          </p:nvPr>
        </p:nvSpPr>
        <p:spPr/>
        <p:txBody>
          <a:bodyPr/>
          <a:lstStyle/>
          <a:p>
            <a:r>
              <a:rPr lang="de-DE" smtClean="0"/>
              <a:t>The Attribute Explorer</a:t>
            </a:r>
            <a:endParaRPr lang="de-DE" dirty="0"/>
          </a:p>
        </p:txBody>
      </p:sp>
      <p:sp>
        <p:nvSpPr>
          <p:cNvPr id="5" name="object 2"/>
          <p:cNvSpPr/>
          <p:nvPr/>
        </p:nvSpPr>
        <p:spPr>
          <a:xfrm>
            <a:off x="3750469" y="4135486"/>
            <a:ext cx="239738" cy="296694"/>
          </a:xfrm>
          <a:prstGeom prst="rect">
            <a:avLst/>
          </a:prstGeom>
          <a:blipFill>
            <a:blip r:embed="rId2"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608846"/>
            <a:ext cx="3347659" cy="307777"/>
          </a:xfrm>
          <a:prstGeom prst="rect">
            <a:avLst/>
          </a:prstGeom>
        </p:spPr>
        <p:txBody>
          <a:bodyPr vert="horz" wrap="square" lIns="0" tIns="0" rIns="0" bIns="0" rtlCol="0">
            <a:spAutoFit/>
          </a:bodyPr>
          <a:lstStyle/>
          <a:p>
            <a:pPr marL="13143"/>
            <a:r>
              <a:rPr sz="2000" spc="-16" dirty="0">
                <a:latin typeface="Arial"/>
                <a:cs typeface="Arial"/>
              </a:rPr>
              <a:t>Setup</a:t>
            </a:r>
            <a:r>
              <a:rPr sz="2000" spc="78" dirty="0">
                <a:latin typeface="Arial"/>
                <a:cs typeface="Arial"/>
              </a:rPr>
              <a:t> </a:t>
            </a:r>
            <a:r>
              <a:rPr sz="2000" spc="-10" dirty="0">
                <a:latin typeface="Arial"/>
                <a:cs typeface="Arial"/>
              </a:rPr>
              <a:t>the</a:t>
            </a:r>
            <a:r>
              <a:rPr sz="2000" spc="78" dirty="0">
                <a:latin typeface="Arial"/>
                <a:cs typeface="Arial"/>
              </a:rPr>
              <a:t> </a:t>
            </a:r>
            <a:r>
              <a:rPr sz="2000" spc="-10" dirty="0">
                <a:latin typeface="Arial"/>
                <a:cs typeface="Arial"/>
              </a:rPr>
              <a:t>Attribute</a:t>
            </a:r>
            <a:r>
              <a:rPr sz="2000" spc="78" dirty="0">
                <a:latin typeface="Arial"/>
                <a:cs typeface="Arial"/>
              </a:rPr>
              <a:t> </a:t>
            </a:r>
            <a:r>
              <a:rPr sz="2000" spc="-10" dirty="0">
                <a:latin typeface="Arial"/>
                <a:cs typeface="Arial"/>
              </a:rPr>
              <a:t>Explorer:</a:t>
            </a:r>
            <a:endParaRPr sz="2000" dirty="0">
              <a:latin typeface="Arial"/>
              <a:cs typeface="Arial"/>
            </a:endParaRPr>
          </a:p>
        </p:txBody>
      </p:sp>
      <p:sp>
        <p:nvSpPr>
          <p:cNvPr id="3" name="object 3"/>
          <p:cNvSpPr txBox="1"/>
          <p:nvPr/>
        </p:nvSpPr>
        <p:spPr>
          <a:xfrm>
            <a:off x="540373" y="2125790"/>
            <a:ext cx="5024117" cy="307777"/>
          </a:xfrm>
          <a:prstGeom prst="rect">
            <a:avLst/>
          </a:prstGeom>
        </p:spPr>
        <p:txBody>
          <a:bodyPr vert="horz" wrap="square" lIns="0" tIns="0" rIns="0" bIns="0" rtlCol="0">
            <a:spAutoFit/>
          </a:bodyPr>
          <a:lstStyle/>
          <a:p>
            <a:pPr marL="536901" indent="-523758">
              <a:buFont typeface="Arial"/>
              <a:buChar char="•"/>
              <a:tabLst>
                <a:tab pos="536901" algn="l"/>
              </a:tabLst>
            </a:pPr>
            <a:r>
              <a:rPr sz="2000" spc="-10" dirty="0">
                <a:latin typeface="Arial"/>
                <a:cs typeface="Arial"/>
              </a:rPr>
              <a:t>Double-click</a:t>
            </a:r>
            <a:r>
              <a:rPr sz="2000" spc="36" dirty="0">
                <a:latin typeface="Arial"/>
                <a:cs typeface="Arial"/>
              </a:rPr>
              <a:t> </a:t>
            </a:r>
            <a:r>
              <a:rPr sz="2000" spc="-16" dirty="0">
                <a:latin typeface="Arial"/>
                <a:cs typeface="Arial"/>
              </a:rPr>
              <a:t>on</a:t>
            </a:r>
            <a:r>
              <a:rPr sz="2000" spc="36" dirty="0">
                <a:latin typeface="Arial"/>
                <a:cs typeface="Arial"/>
              </a:rPr>
              <a:t> </a:t>
            </a:r>
            <a:r>
              <a:rPr sz="2000" spc="-16" dirty="0">
                <a:latin typeface="Arial"/>
                <a:cs typeface="Arial"/>
              </a:rPr>
              <a:t>an</a:t>
            </a:r>
            <a:r>
              <a:rPr sz="2000" spc="36" dirty="0">
                <a:latin typeface="Arial"/>
                <a:cs typeface="Arial"/>
              </a:rPr>
              <a:t> </a:t>
            </a:r>
            <a:r>
              <a:rPr sz="2000" b="1" spc="-10" dirty="0" err="1">
                <a:latin typeface="Arial"/>
                <a:cs typeface="Arial"/>
              </a:rPr>
              <a:t>Attribute</a:t>
            </a:r>
            <a:r>
              <a:rPr sz="2000" b="1" spc="-16" dirty="0" err="1">
                <a:latin typeface="Arial"/>
                <a:cs typeface="Arial"/>
              </a:rPr>
              <a:t>Explorer</a:t>
            </a:r>
            <a:endParaRPr sz="2000" dirty="0">
              <a:latin typeface="Arial"/>
              <a:cs typeface="Arial"/>
            </a:endParaRPr>
          </a:p>
        </p:txBody>
      </p:sp>
      <p:sp>
        <p:nvSpPr>
          <p:cNvPr id="4" name="object 4"/>
          <p:cNvSpPr/>
          <p:nvPr/>
        </p:nvSpPr>
        <p:spPr>
          <a:xfrm>
            <a:off x="5426869" y="2136306"/>
            <a:ext cx="304800" cy="297261"/>
          </a:xfrm>
          <a:prstGeom prst="rect">
            <a:avLst/>
          </a:prstGeom>
          <a:blipFill>
            <a:blip r:embed="rId2" cstate="print"/>
            <a:stretch>
              <a:fillRect/>
            </a:stretch>
          </a:blipFill>
        </p:spPr>
        <p:txBody>
          <a:bodyPr wrap="square" lIns="0" tIns="0" rIns="0" bIns="0" rtlCol="0">
            <a:spAutoFit/>
          </a:bodyPr>
          <a:lstStyle/>
          <a:p>
            <a:endParaRPr sz="2000" dirty="0"/>
          </a:p>
        </p:txBody>
      </p:sp>
      <p:sp>
        <p:nvSpPr>
          <p:cNvPr id="5" name="object 5"/>
          <p:cNvSpPr txBox="1"/>
          <p:nvPr/>
        </p:nvSpPr>
        <p:spPr>
          <a:xfrm>
            <a:off x="5807869" y="2125790"/>
            <a:ext cx="1274266" cy="307777"/>
          </a:xfrm>
          <a:prstGeom prst="rect">
            <a:avLst/>
          </a:prstGeom>
        </p:spPr>
        <p:txBody>
          <a:bodyPr vert="horz" wrap="square" lIns="0" tIns="0" rIns="0" bIns="0" rtlCol="0">
            <a:spAutoFit/>
          </a:bodyPr>
          <a:lstStyle/>
          <a:p>
            <a:pPr marL="13143"/>
            <a:r>
              <a:rPr sz="2000" spc="-10" dirty="0">
                <a:latin typeface="Arial"/>
                <a:cs typeface="Arial"/>
              </a:rPr>
              <a:t>in</a:t>
            </a:r>
            <a:r>
              <a:rPr sz="2000" spc="36" dirty="0">
                <a:latin typeface="Arial"/>
                <a:cs typeface="Arial"/>
              </a:rPr>
              <a:t> </a:t>
            </a:r>
            <a:r>
              <a:rPr sz="2000" spc="-16" dirty="0">
                <a:latin typeface="Arial"/>
                <a:cs typeface="Arial"/>
              </a:rPr>
              <a:t>a</a:t>
            </a:r>
            <a:r>
              <a:rPr sz="2000" spc="36" dirty="0">
                <a:latin typeface="Arial"/>
                <a:cs typeface="Arial"/>
              </a:rPr>
              <a:t> </a:t>
            </a:r>
            <a:r>
              <a:rPr sz="2000" spc="-10" dirty="0">
                <a:latin typeface="Arial"/>
                <a:cs typeface="Arial"/>
              </a:rPr>
              <a:t>frame.</a:t>
            </a:r>
            <a:endParaRPr sz="2000" dirty="0">
              <a:latin typeface="Arial"/>
              <a:cs typeface="Arial"/>
            </a:endParaRPr>
          </a:p>
        </p:txBody>
      </p:sp>
      <p:sp>
        <p:nvSpPr>
          <p:cNvPr id="7" name="object 7"/>
          <p:cNvSpPr txBox="1"/>
          <p:nvPr/>
        </p:nvSpPr>
        <p:spPr>
          <a:xfrm>
            <a:off x="540373" y="2693454"/>
            <a:ext cx="9371999" cy="4603824"/>
          </a:xfrm>
          <a:prstGeom prst="rect">
            <a:avLst/>
          </a:prstGeom>
        </p:spPr>
        <p:txBody>
          <a:bodyPr vert="horz" wrap="square" lIns="0" tIns="0" rIns="0" bIns="0" rtlCol="0">
            <a:spAutoFit/>
          </a:bodyPr>
          <a:lstStyle/>
          <a:p>
            <a:pPr marL="13143"/>
            <a:r>
              <a:rPr sz="2000" b="1" spc="-16" dirty="0">
                <a:solidFill>
                  <a:srgbClr val="0066FF"/>
                </a:solidFill>
                <a:latin typeface="Arial"/>
                <a:cs typeface="Arial"/>
              </a:rPr>
              <a:t>Data</a:t>
            </a:r>
            <a:r>
              <a:rPr sz="2000" b="1" spc="98" dirty="0">
                <a:solidFill>
                  <a:srgbClr val="0066FF"/>
                </a:solidFill>
                <a:latin typeface="Arial"/>
                <a:cs typeface="Arial"/>
              </a:rPr>
              <a:t> </a:t>
            </a:r>
            <a:r>
              <a:rPr sz="2000" b="1" spc="-171" dirty="0">
                <a:solidFill>
                  <a:srgbClr val="0066FF"/>
                </a:solidFill>
                <a:latin typeface="Arial"/>
                <a:cs typeface="Arial"/>
              </a:rPr>
              <a:t>T</a:t>
            </a:r>
            <a:r>
              <a:rPr sz="2000" b="1" spc="-16" dirty="0">
                <a:solidFill>
                  <a:srgbClr val="0066FF"/>
                </a:solidFill>
                <a:latin typeface="Arial"/>
                <a:cs typeface="Arial"/>
              </a:rPr>
              <a:t>ab</a:t>
            </a:r>
            <a:r>
              <a:rPr sz="2000" b="1" spc="98" dirty="0">
                <a:solidFill>
                  <a:srgbClr val="0066FF"/>
                </a:solidFill>
                <a:latin typeface="Arial"/>
                <a:cs typeface="Arial"/>
              </a:rPr>
              <a:t> </a:t>
            </a:r>
            <a:r>
              <a:rPr sz="2000" b="1" spc="-16" dirty="0">
                <a:solidFill>
                  <a:srgbClr val="0066FF"/>
                </a:solidFill>
                <a:latin typeface="Arial"/>
                <a:cs typeface="Arial"/>
              </a:rPr>
              <a:t>Setup</a:t>
            </a:r>
            <a:endParaRPr sz="2000" dirty="0">
              <a:latin typeface="Arial"/>
              <a:cs typeface="Arial"/>
            </a:endParaRPr>
          </a:p>
          <a:p>
            <a:pPr marL="536901" indent="-523758">
              <a:spcBef>
                <a:spcPts val="678"/>
              </a:spcBef>
              <a:spcAft>
                <a:spcPts val="621"/>
              </a:spcAft>
              <a:buFont typeface="Arial"/>
              <a:buChar char="•"/>
              <a:tabLst>
                <a:tab pos="536901" algn="l"/>
              </a:tabLst>
            </a:pPr>
            <a:r>
              <a:rPr sz="2000" spc="-10" dirty="0">
                <a:latin typeface="Arial"/>
                <a:cs typeface="Arial"/>
              </a:rPr>
              <a:t>In</a:t>
            </a:r>
            <a:r>
              <a:rPr sz="2000" spc="41" dirty="0">
                <a:latin typeface="Arial"/>
                <a:cs typeface="Arial"/>
              </a:rPr>
              <a:t> </a:t>
            </a:r>
            <a:r>
              <a:rPr sz="2000" spc="-10" dirty="0">
                <a:latin typeface="Arial"/>
                <a:cs typeface="Arial"/>
              </a:rPr>
              <a:t>the</a:t>
            </a:r>
            <a:r>
              <a:rPr sz="2000" spc="41" dirty="0">
                <a:latin typeface="Arial"/>
                <a:cs typeface="Arial"/>
              </a:rPr>
              <a:t> </a:t>
            </a:r>
            <a:r>
              <a:rPr sz="2000" i="1" spc="-10" dirty="0">
                <a:latin typeface="Arial"/>
                <a:cs typeface="Arial"/>
              </a:rPr>
              <a:t>AttributeExplorer</a:t>
            </a:r>
            <a:r>
              <a:rPr sz="2000" i="1" spc="4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sz="2000" spc="52" dirty="0">
                <a:latin typeface="Arial"/>
                <a:cs typeface="Arial"/>
              </a:rPr>
              <a:t> </a:t>
            </a:r>
            <a:r>
              <a:rPr sz="2000" spc="-10" dirty="0">
                <a:latin typeface="Arial"/>
                <a:cs typeface="Arial"/>
              </a:rPr>
              <a:t>click</a:t>
            </a:r>
            <a:r>
              <a:rPr sz="2000" spc="41" dirty="0">
                <a:latin typeface="Arial"/>
                <a:cs typeface="Arial"/>
              </a:rPr>
              <a:t> </a:t>
            </a:r>
            <a:r>
              <a:rPr sz="2000" spc="-10" dirty="0">
                <a:latin typeface="Arial"/>
                <a:cs typeface="Arial"/>
              </a:rPr>
              <a:t>the</a:t>
            </a:r>
            <a:r>
              <a:rPr sz="2000" spc="41" dirty="0">
                <a:latin typeface="Arial"/>
                <a:cs typeface="Arial"/>
              </a:rPr>
              <a:t> </a:t>
            </a:r>
            <a:r>
              <a:rPr sz="2000" b="1" spc="-16" dirty="0">
                <a:latin typeface="Arial"/>
                <a:cs typeface="Arial"/>
              </a:rPr>
              <a:t>Data</a:t>
            </a:r>
            <a:r>
              <a:rPr sz="2000" b="1" spc="41" dirty="0">
                <a:latin typeface="Arial"/>
                <a:cs typeface="Arial"/>
              </a:rPr>
              <a:t> </a:t>
            </a:r>
            <a:r>
              <a:rPr sz="2000" spc="-10" dirty="0">
                <a:latin typeface="Arial"/>
                <a:cs typeface="Arial"/>
              </a:rPr>
              <a:t>tab.</a:t>
            </a:r>
            <a:endParaRPr sz="2000" dirty="0"/>
          </a:p>
          <a:p>
            <a:pPr marL="536901" indent="-523758">
              <a:spcAft>
                <a:spcPts val="621"/>
              </a:spcAft>
              <a:buFont typeface="Arial"/>
              <a:buChar char="•"/>
              <a:tabLst>
                <a:tab pos="536901" algn="l"/>
              </a:tabLst>
            </a:pPr>
            <a:r>
              <a:rPr sz="2000" spc="-10" dirty="0">
                <a:latin typeface="Arial"/>
                <a:cs typeface="Arial"/>
              </a:rPr>
              <a:t>Define</a:t>
            </a:r>
            <a:r>
              <a:rPr sz="2000" spc="26" dirty="0">
                <a:latin typeface="Arial"/>
                <a:cs typeface="Arial"/>
              </a:rPr>
              <a:t> </a:t>
            </a:r>
            <a:r>
              <a:rPr sz="2000" spc="-5" dirty="0">
                <a:latin typeface="Arial"/>
                <a:cs typeface="Arial"/>
              </a:rPr>
              <a:t>if</a:t>
            </a:r>
            <a:r>
              <a:rPr sz="2000" spc="26" dirty="0">
                <a:latin typeface="Arial"/>
                <a:cs typeface="Arial"/>
              </a:rPr>
              <a:t> </a:t>
            </a:r>
            <a:r>
              <a:rPr sz="2000" spc="-16" dirty="0">
                <a:latin typeface="Arial"/>
                <a:cs typeface="Arial"/>
              </a:rPr>
              <a:t>you</a:t>
            </a:r>
            <a:r>
              <a:rPr sz="2000" spc="26" dirty="0">
                <a:latin typeface="Arial"/>
                <a:cs typeface="Arial"/>
              </a:rPr>
              <a:t> </a:t>
            </a:r>
            <a:r>
              <a:rPr sz="2000" spc="-16" dirty="0">
                <a:latin typeface="Arial"/>
                <a:cs typeface="Arial"/>
              </a:rPr>
              <a:t>want</a:t>
            </a:r>
            <a:r>
              <a:rPr sz="2000" spc="26" dirty="0">
                <a:latin typeface="Arial"/>
                <a:cs typeface="Arial"/>
              </a:rPr>
              <a:t> </a:t>
            </a:r>
            <a:r>
              <a:rPr sz="2000" spc="-10" dirty="0">
                <a:latin typeface="Arial"/>
                <a:cs typeface="Arial"/>
              </a:rPr>
              <a:t>to</a:t>
            </a:r>
            <a:r>
              <a:rPr sz="2000" spc="26" dirty="0">
                <a:latin typeface="Arial"/>
                <a:cs typeface="Arial"/>
              </a:rPr>
              <a:t> </a:t>
            </a:r>
            <a:r>
              <a:rPr sz="2000" b="1" spc="-10" dirty="0">
                <a:latin typeface="Arial"/>
                <a:cs typeface="Arial"/>
              </a:rPr>
              <a:t>Edit</a:t>
            </a:r>
            <a:r>
              <a:rPr sz="2000" b="1"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data</a:t>
            </a:r>
            <a:r>
              <a:rPr sz="2000" spc="26" dirty="0">
                <a:latin typeface="Arial"/>
                <a:cs typeface="Arial"/>
              </a:rPr>
              <a:t> </a:t>
            </a:r>
            <a:r>
              <a:rPr sz="2000" spc="-10" dirty="0">
                <a:latin typeface="Arial"/>
                <a:cs typeface="Arial"/>
              </a:rPr>
              <a:t>or</a:t>
            </a:r>
            <a:r>
              <a:rPr sz="2000" spc="26" dirty="0">
                <a:latin typeface="Arial"/>
                <a:cs typeface="Arial"/>
              </a:rPr>
              <a:t> </a:t>
            </a:r>
            <a:r>
              <a:rPr sz="2000" spc="-10" dirty="0">
                <a:latin typeface="Arial"/>
                <a:cs typeface="Arial"/>
              </a:rPr>
              <a:t>only</a:t>
            </a:r>
            <a:r>
              <a:rPr sz="2000" spc="26" dirty="0">
                <a:latin typeface="Arial"/>
                <a:cs typeface="Arial"/>
              </a:rPr>
              <a:t> </a:t>
            </a:r>
            <a:r>
              <a:rPr sz="2000" b="1" spc="-98" dirty="0">
                <a:latin typeface="Arial"/>
                <a:cs typeface="Arial"/>
              </a:rPr>
              <a:t>W</a:t>
            </a:r>
            <a:r>
              <a:rPr sz="2000" b="1" spc="-16" dirty="0">
                <a:latin typeface="Arial"/>
                <a:cs typeface="Arial"/>
              </a:rPr>
              <a:t>atch</a:t>
            </a:r>
            <a:r>
              <a:rPr sz="2000" b="1"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data.</a:t>
            </a:r>
            <a:endParaRPr sz="2000" dirty="0"/>
          </a:p>
          <a:p>
            <a:pPr marL="536901" marR="6572" indent="-523758">
              <a:lnSpc>
                <a:spcPts val="2266"/>
              </a:lnSpc>
              <a:spcAft>
                <a:spcPts val="621"/>
              </a:spcAft>
              <a:buFont typeface="Arial"/>
              <a:buChar char="•"/>
              <a:tabLst>
                <a:tab pos="536901" algn="l"/>
              </a:tabLst>
            </a:pPr>
            <a:r>
              <a:rPr sz="2000" b="1" spc="-16" dirty="0">
                <a:latin typeface="Arial"/>
                <a:cs typeface="Arial"/>
              </a:rPr>
              <a:t>Show</a:t>
            </a:r>
            <a:r>
              <a:rPr sz="2000" b="1" spc="10" dirty="0">
                <a:latin typeface="Arial"/>
                <a:cs typeface="Arial"/>
              </a:rPr>
              <a:t> </a:t>
            </a:r>
            <a:r>
              <a:rPr sz="2000" b="1" spc="-10" dirty="0">
                <a:latin typeface="Arial"/>
                <a:cs typeface="Arial"/>
              </a:rPr>
              <a:t>objects</a:t>
            </a:r>
            <a:r>
              <a:rPr sz="2000" b="1" spc="10" dirty="0">
                <a:latin typeface="Arial"/>
                <a:cs typeface="Arial"/>
              </a:rPr>
              <a:t> </a:t>
            </a:r>
            <a:r>
              <a:rPr sz="2000" b="1" spc="-10" dirty="0">
                <a:latin typeface="Arial"/>
                <a:cs typeface="Arial"/>
              </a:rPr>
              <a:t>with</a:t>
            </a:r>
            <a:r>
              <a:rPr lang="en-US" sz="2000" b="1" spc="-10" dirty="0">
                <a:latin typeface="Arial"/>
                <a:cs typeface="Arial"/>
              </a:rPr>
              <a:t>:</a:t>
            </a:r>
            <a:r>
              <a:rPr sz="2000" b="1" spc="10" dirty="0">
                <a:latin typeface="Arial"/>
                <a:cs typeface="Arial"/>
              </a:rPr>
              <a:t> </a:t>
            </a:r>
            <a:r>
              <a:rPr lang="en-US" sz="2000" spc="-10" dirty="0">
                <a:latin typeface="Arial"/>
                <a:cs typeface="Arial"/>
              </a:rPr>
              <a:t>Define</a:t>
            </a:r>
            <a:r>
              <a:rPr lang="en-US" sz="2000" spc="10" dirty="0">
                <a:latin typeface="Arial"/>
                <a:cs typeface="Arial"/>
              </a:rPr>
              <a:t> </a:t>
            </a:r>
            <a:r>
              <a:rPr sz="2000" spc="-5" dirty="0">
                <a:latin typeface="Arial"/>
                <a:cs typeface="Arial"/>
              </a:rPr>
              <a:t>if</a:t>
            </a:r>
            <a:r>
              <a:rPr sz="2000" spc="10" dirty="0">
                <a:latin typeface="Arial"/>
                <a:cs typeface="Arial"/>
              </a:rPr>
              <a:t> </a:t>
            </a:r>
            <a:r>
              <a:rPr sz="2000" spc="-10" dirty="0">
                <a:latin typeface="Arial"/>
                <a:cs typeface="Arial"/>
              </a:rPr>
              <a:t>the</a:t>
            </a:r>
            <a:r>
              <a:rPr sz="2000" spc="10" dirty="0">
                <a:latin typeface="Arial"/>
                <a:cs typeface="Arial"/>
              </a:rPr>
              <a:t> </a:t>
            </a:r>
            <a:r>
              <a:rPr sz="2000" b="1" spc="-16" dirty="0">
                <a:latin typeface="Arial"/>
                <a:cs typeface="Arial"/>
              </a:rPr>
              <a:t>absolute</a:t>
            </a:r>
            <a:r>
              <a:rPr sz="2000" b="1" spc="10" dirty="0">
                <a:latin typeface="Arial"/>
                <a:cs typeface="Arial"/>
              </a:rPr>
              <a:t> </a:t>
            </a:r>
            <a:r>
              <a:rPr sz="2000" b="1" spc="-16" dirty="0">
                <a:latin typeface="Arial"/>
                <a:cs typeface="Arial"/>
              </a:rPr>
              <a:t>path</a:t>
            </a:r>
            <a:r>
              <a:rPr lang="en-US" sz="2000" b="1" spc="-16" dirty="0">
                <a:latin typeface="Arial"/>
                <a:cs typeface="Arial"/>
              </a:rPr>
              <a:t> </a:t>
            </a:r>
            <a:r>
              <a:rPr sz="2000" spc="-10" dirty="0">
                <a:latin typeface="Arial"/>
                <a:cs typeface="Arial"/>
              </a:rPr>
              <a:t>of</a:t>
            </a:r>
            <a:r>
              <a:rPr sz="2000" spc="10" dirty="0">
                <a:latin typeface="Arial"/>
                <a:cs typeface="Arial"/>
              </a:rPr>
              <a:t> </a:t>
            </a:r>
            <a:r>
              <a:rPr sz="2000" spc="-10" dirty="0">
                <a:latin typeface="Arial"/>
                <a:cs typeface="Arial"/>
              </a:rPr>
              <a:t>the</a:t>
            </a:r>
            <a:r>
              <a:rPr sz="2000" spc="-16" dirty="0">
                <a:latin typeface="Arial"/>
                <a:cs typeface="Arial"/>
              </a:rPr>
              <a:t> </a:t>
            </a:r>
            <a:r>
              <a:rPr sz="2000" spc="-10" dirty="0">
                <a:latin typeface="Arial"/>
                <a:cs typeface="Arial"/>
              </a:rPr>
              <a:t>objects,</a:t>
            </a:r>
            <a:r>
              <a:rPr sz="2000" spc="36" dirty="0">
                <a:latin typeface="Arial"/>
                <a:cs typeface="Arial"/>
              </a:rPr>
              <a:t> </a:t>
            </a:r>
            <a:r>
              <a:rPr sz="2000" spc="-10" dirty="0">
                <a:latin typeface="Arial"/>
                <a:cs typeface="Arial"/>
              </a:rPr>
              <a:t>only</a:t>
            </a:r>
            <a:r>
              <a:rPr sz="2000" spc="26" dirty="0">
                <a:latin typeface="Arial"/>
                <a:cs typeface="Arial"/>
              </a:rPr>
              <a:t> </a:t>
            </a:r>
            <a:r>
              <a:rPr sz="2000" spc="-10" dirty="0">
                <a:latin typeface="Arial"/>
                <a:cs typeface="Arial"/>
              </a:rPr>
              <a:t>the</a:t>
            </a:r>
            <a:r>
              <a:rPr sz="2000" spc="26" dirty="0">
                <a:latin typeface="Arial"/>
                <a:cs typeface="Arial"/>
              </a:rPr>
              <a:t> </a:t>
            </a:r>
            <a:r>
              <a:rPr lang="en-US" sz="2000" b="1" spc="-16" dirty="0">
                <a:latin typeface="Arial"/>
                <a:cs typeface="Arial"/>
              </a:rPr>
              <a:t>Name</a:t>
            </a:r>
            <a:r>
              <a:rPr lang="en-US" sz="2000" b="1" spc="26" dirty="0">
                <a:latin typeface="Arial"/>
                <a:cs typeface="Arial"/>
              </a:rPr>
              <a:t> </a:t>
            </a:r>
            <a:r>
              <a:rPr sz="2000" spc="-10" dirty="0">
                <a:latin typeface="Arial"/>
                <a:cs typeface="Arial"/>
              </a:rPr>
              <a:t>of</a:t>
            </a:r>
            <a:r>
              <a:rPr sz="2000"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objects,</a:t>
            </a:r>
            <a:r>
              <a:rPr sz="2000" spc="36" dirty="0">
                <a:latin typeface="Arial"/>
                <a:cs typeface="Arial"/>
              </a:rPr>
              <a:t> </a:t>
            </a:r>
            <a:r>
              <a:rPr sz="2000" spc="-10" dirty="0">
                <a:latin typeface="Arial"/>
                <a:cs typeface="Arial"/>
              </a:rPr>
              <a:t>or</a:t>
            </a:r>
            <a:r>
              <a:rPr sz="2000" spc="26" dirty="0">
                <a:latin typeface="Arial"/>
                <a:cs typeface="Arial"/>
              </a:rPr>
              <a:t> </a:t>
            </a:r>
            <a:r>
              <a:rPr sz="2000" spc="-10" dirty="0">
                <a:latin typeface="Arial"/>
                <a:cs typeface="Arial"/>
              </a:rPr>
              <a:t>the</a:t>
            </a:r>
            <a:r>
              <a:rPr lang="en-US" sz="2000" spc="-10" dirty="0">
                <a:latin typeface="Arial"/>
                <a:cs typeface="Arial"/>
              </a:rPr>
              <a:t>ir</a:t>
            </a:r>
            <a:r>
              <a:rPr sz="2000" spc="26" dirty="0">
                <a:latin typeface="Arial"/>
                <a:cs typeface="Arial"/>
              </a:rPr>
              <a:t> </a:t>
            </a:r>
            <a:r>
              <a:rPr lang="en-US" sz="2000" b="1" spc="-10" dirty="0">
                <a:latin typeface="Arial"/>
                <a:cs typeface="Arial"/>
              </a:rPr>
              <a:t>Label</a:t>
            </a:r>
            <a:r>
              <a:rPr lang="en-US" sz="2000" spc="-10" dirty="0">
                <a:latin typeface="Arial"/>
                <a:cs typeface="Arial"/>
              </a:rPr>
              <a:t> is shown.</a:t>
            </a:r>
            <a:endParaRPr sz="2000" dirty="0"/>
          </a:p>
          <a:p>
            <a:pPr marL="536901" marR="428469" indent="-523758">
              <a:lnSpc>
                <a:spcPts val="2266"/>
              </a:lnSpc>
              <a:spcAft>
                <a:spcPts val="621"/>
              </a:spcAft>
              <a:buFont typeface="Arial"/>
              <a:buChar char="•"/>
              <a:tabLst>
                <a:tab pos="536901" algn="l"/>
              </a:tabLst>
            </a:pPr>
            <a:r>
              <a:rPr sz="2000" b="1" spc="-16" dirty="0">
                <a:latin typeface="Arial"/>
                <a:cs typeface="Arial"/>
              </a:rPr>
              <a:t>Show</a:t>
            </a:r>
            <a:r>
              <a:rPr sz="2000" b="1" spc="67" dirty="0">
                <a:latin typeface="Arial"/>
                <a:cs typeface="Arial"/>
              </a:rPr>
              <a:t> </a:t>
            </a:r>
            <a:r>
              <a:rPr sz="2000" b="1" spc="-10" dirty="0">
                <a:latin typeface="Arial"/>
                <a:cs typeface="Arial"/>
              </a:rPr>
              <a:t>attributes</a:t>
            </a:r>
            <a:r>
              <a:rPr sz="2000" b="1" spc="67" dirty="0">
                <a:latin typeface="Arial"/>
                <a:cs typeface="Arial"/>
              </a:rPr>
              <a:t> </a:t>
            </a:r>
            <a:r>
              <a:rPr sz="2000" b="1" spc="-10" dirty="0">
                <a:latin typeface="Arial"/>
                <a:cs typeface="Arial"/>
              </a:rPr>
              <a:t>with</a:t>
            </a:r>
            <a:r>
              <a:rPr lang="en-US" sz="2000" b="1" spc="-10" dirty="0">
                <a:latin typeface="Arial"/>
                <a:cs typeface="Arial"/>
              </a:rPr>
              <a:t>:</a:t>
            </a:r>
            <a:r>
              <a:rPr sz="2000" b="1" spc="67" dirty="0">
                <a:latin typeface="Arial"/>
                <a:cs typeface="Arial"/>
              </a:rPr>
              <a:t> </a:t>
            </a:r>
            <a:r>
              <a:rPr lang="en-US" sz="2000" spc="-10" dirty="0">
                <a:latin typeface="Arial"/>
                <a:cs typeface="Arial"/>
              </a:rPr>
              <a:t>Define </a:t>
            </a:r>
            <a:r>
              <a:rPr lang="en-US" sz="2000" spc="-16" dirty="0">
                <a:latin typeface="Arial"/>
                <a:cs typeface="Arial"/>
              </a:rPr>
              <a:t>if the </a:t>
            </a:r>
            <a:r>
              <a:rPr sz="2000" spc="-10" dirty="0">
                <a:latin typeface="Arial"/>
                <a:cs typeface="Arial"/>
              </a:rPr>
              <a:t>attributes</a:t>
            </a:r>
            <a:r>
              <a:rPr sz="2000" spc="67" dirty="0">
                <a:latin typeface="Arial"/>
                <a:cs typeface="Arial"/>
              </a:rPr>
              <a:t> </a:t>
            </a:r>
            <a:r>
              <a:rPr lang="en-US" sz="2000" b="1" spc="-16" dirty="0">
                <a:latin typeface="Arial"/>
                <a:cs typeface="Arial"/>
              </a:rPr>
              <a:t>Name</a:t>
            </a:r>
            <a:r>
              <a:rPr lang="en-US" sz="2000" b="1" spc="67" dirty="0">
                <a:latin typeface="Arial"/>
                <a:cs typeface="Arial"/>
              </a:rPr>
              <a:t> </a:t>
            </a:r>
            <a:r>
              <a:rPr sz="2000" spc="-10" dirty="0">
                <a:latin typeface="Arial"/>
                <a:cs typeface="Arial"/>
              </a:rPr>
              <a:t>or</a:t>
            </a:r>
            <a:r>
              <a:rPr sz="2000" spc="67" dirty="0">
                <a:latin typeface="Arial"/>
                <a:cs typeface="Arial"/>
              </a:rPr>
              <a:t> </a:t>
            </a:r>
            <a:r>
              <a:rPr sz="2000" spc="-16" dirty="0">
                <a:latin typeface="Arial"/>
                <a:cs typeface="Arial"/>
              </a:rPr>
              <a:t>by</a:t>
            </a:r>
            <a:r>
              <a:rPr sz="2000" spc="-10" dirty="0">
                <a:latin typeface="Arial"/>
                <a:cs typeface="Arial"/>
              </a:rPr>
              <a:t> an</a:t>
            </a:r>
            <a:r>
              <a:rPr sz="2000" spc="78" dirty="0">
                <a:latin typeface="Arial"/>
                <a:cs typeface="Arial"/>
              </a:rPr>
              <a:t> </a:t>
            </a:r>
            <a:r>
              <a:rPr sz="2000" b="1" spc="-10" dirty="0">
                <a:latin typeface="Arial"/>
                <a:cs typeface="Arial"/>
              </a:rPr>
              <a:t>alias</a:t>
            </a:r>
            <a:r>
              <a:rPr sz="2000" b="1" spc="78" dirty="0">
                <a:latin typeface="Arial"/>
                <a:cs typeface="Arial"/>
              </a:rPr>
              <a:t> </a:t>
            </a:r>
            <a:r>
              <a:rPr lang="en-US" sz="2000" spc="-16" dirty="0">
                <a:latin typeface="Arial"/>
                <a:cs typeface="Arial"/>
              </a:rPr>
              <a:t>you enter is shown</a:t>
            </a:r>
            <a:r>
              <a:rPr sz="2000" spc="-16" dirty="0">
                <a:latin typeface="Arial"/>
                <a:cs typeface="Arial"/>
              </a:rPr>
              <a:t>.</a:t>
            </a:r>
            <a:endParaRPr sz="2000" dirty="0">
              <a:latin typeface="Arial"/>
              <a:cs typeface="Arial"/>
            </a:endParaRPr>
          </a:p>
          <a:p>
            <a:pPr>
              <a:lnSpc>
                <a:spcPts val="1915"/>
              </a:lnSpc>
              <a:spcBef>
                <a:spcPts val="31"/>
              </a:spcBef>
              <a:buFont typeface="Arial"/>
              <a:buChar char="•"/>
            </a:pPr>
            <a:endParaRPr sz="2000" dirty="0"/>
          </a:p>
          <a:p>
            <a:pPr marL="13143"/>
            <a:r>
              <a:rPr sz="2000" b="1" spc="-16" dirty="0">
                <a:solidFill>
                  <a:srgbClr val="0066FF"/>
                </a:solidFill>
                <a:latin typeface="Arial"/>
                <a:cs typeface="Arial"/>
              </a:rPr>
              <a:t>Objects</a:t>
            </a:r>
            <a:r>
              <a:rPr sz="2000" b="1" spc="93" dirty="0">
                <a:solidFill>
                  <a:srgbClr val="0066FF"/>
                </a:solidFill>
                <a:latin typeface="Arial"/>
                <a:cs typeface="Arial"/>
              </a:rPr>
              <a:t> </a:t>
            </a:r>
            <a:r>
              <a:rPr sz="2000" b="1" spc="-171" dirty="0">
                <a:solidFill>
                  <a:srgbClr val="0066FF"/>
                </a:solidFill>
                <a:latin typeface="Arial"/>
                <a:cs typeface="Arial"/>
              </a:rPr>
              <a:t>T</a:t>
            </a:r>
            <a:r>
              <a:rPr sz="2000" b="1" spc="-16" dirty="0">
                <a:solidFill>
                  <a:srgbClr val="0066FF"/>
                </a:solidFill>
                <a:latin typeface="Arial"/>
                <a:cs typeface="Arial"/>
              </a:rPr>
              <a:t>ab</a:t>
            </a:r>
            <a:r>
              <a:rPr sz="2000" b="1" spc="93" dirty="0">
                <a:solidFill>
                  <a:srgbClr val="0066FF"/>
                </a:solidFill>
                <a:latin typeface="Arial"/>
                <a:cs typeface="Arial"/>
              </a:rPr>
              <a:t> </a:t>
            </a:r>
            <a:r>
              <a:rPr sz="2000" b="1" spc="-16" dirty="0">
                <a:solidFill>
                  <a:srgbClr val="0066FF"/>
                </a:solidFill>
                <a:latin typeface="Arial"/>
                <a:cs typeface="Arial"/>
              </a:rPr>
              <a:t>Setup</a:t>
            </a:r>
            <a:endParaRPr sz="2000" dirty="0">
              <a:latin typeface="Arial"/>
              <a:cs typeface="Arial"/>
            </a:endParaRPr>
          </a:p>
          <a:p>
            <a:pPr marL="536901" indent="-523758">
              <a:spcBef>
                <a:spcPts val="678"/>
              </a:spcBef>
              <a:spcAft>
                <a:spcPts val="621"/>
              </a:spcAft>
              <a:buFont typeface="Arial"/>
              <a:buChar char="•"/>
              <a:tabLst>
                <a:tab pos="536901" algn="l"/>
              </a:tabLst>
            </a:pPr>
            <a:r>
              <a:rPr sz="2000" spc="-10" dirty="0">
                <a:latin typeface="Arial"/>
                <a:cs typeface="Arial"/>
              </a:rPr>
              <a:t>In</a:t>
            </a:r>
            <a:r>
              <a:rPr sz="2000" spc="31" dirty="0">
                <a:latin typeface="Arial"/>
                <a:cs typeface="Arial"/>
              </a:rPr>
              <a:t> </a:t>
            </a:r>
            <a:r>
              <a:rPr sz="2000" spc="-10" dirty="0">
                <a:latin typeface="Arial"/>
                <a:cs typeface="Arial"/>
              </a:rPr>
              <a:t>the</a:t>
            </a:r>
            <a:r>
              <a:rPr sz="2000" spc="31" dirty="0">
                <a:latin typeface="Arial"/>
                <a:cs typeface="Arial"/>
              </a:rPr>
              <a:t> </a:t>
            </a:r>
            <a:r>
              <a:rPr sz="2000" b="1" spc="-10" dirty="0">
                <a:latin typeface="Arial"/>
                <a:cs typeface="Arial"/>
              </a:rPr>
              <a:t>AttributeExplorer</a:t>
            </a:r>
            <a:r>
              <a:rPr sz="2000" i="1" spc="3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sz="2000" spc="41" dirty="0">
                <a:latin typeface="Arial"/>
                <a:cs typeface="Arial"/>
              </a:rPr>
              <a:t> </a:t>
            </a:r>
            <a:r>
              <a:rPr sz="2000" spc="-10" dirty="0">
                <a:latin typeface="Arial"/>
                <a:cs typeface="Arial"/>
              </a:rPr>
              <a:t>click</a:t>
            </a:r>
            <a:r>
              <a:rPr sz="2000" spc="31" dirty="0">
                <a:latin typeface="Arial"/>
                <a:cs typeface="Arial"/>
              </a:rPr>
              <a:t> </a:t>
            </a:r>
            <a:r>
              <a:rPr sz="2000" spc="-10" dirty="0">
                <a:latin typeface="Arial"/>
                <a:cs typeface="Arial"/>
              </a:rPr>
              <a:t>the</a:t>
            </a:r>
            <a:r>
              <a:rPr sz="2000" spc="31" dirty="0">
                <a:latin typeface="Arial"/>
                <a:cs typeface="Arial"/>
              </a:rPr>
              <a:t> </a:t>
            </a:r>
            <a:r>
              <a:rPr sz="2000" b="1" spc="-16" dirty="0">
                <a:latin typeface="Arial"/>
                <a:cs typeface="Arial"/>
              </a:rPr>
              <a:t>Objects</a:t>
            </a:r>
            <a:r>
              <a:rPr sz="2000" b="1" spc="31" dirty="0">
                <a:latin typeface="Arial"/>
                <a:cs typeface="Arial"/>
              </a:rPr>
              <a:t> </a:t>
            </a:r>
            <a:r>
              <a:rPr sz="2000" spc="-10" dirty="0">
                <a:latin typeface="Arial"/>
                <a:cs typeface="Arial"/>
              </a:rPr>
              <a:t>tab.</a:t>
            </a:r>
            <a:endParaRPr sz="2000" dirty="0"/>
          </a:p>
          <a:p>
            <a:pPr marL="536901" indent="-523758">
              <a:spcAft>
                <a:spcPts val="621"/>
              </a:spcAft>
              <a:buFont typeface="Arial"/>
              <a:buChar char="•"/>
              <a:tabLst>
                <a:tab pos="536901" algn="l"/>
                <a:tab pos="3346266" algn="l"/>
              </a:tabLst>
            </a:pPr>
            <a:r>
              <a:rPr lang="de-DE" sz="2000" spc="-10" dirty="0" smtClean="0">
                <a:latin typeface="Arial"/>
                <a:cs typeface="Arial"/>
              </a:rPr>
              <a:t>Switch off </a:t>
            </a:r>
            <a:r>
              <a:rPr sz="2000" spc="-10" dirty="0" smtClean="0">
                <a:latin typeface="Arial"/>
                <a:cs typeface="Arial"/>
              </a:rPr>
              <a:t>the</a:t>
            </a:r>
            <a:r>
              <a:rPr sz="2000" spc="67" dirty="0" smtClean="0">
                <a:latin typeface="Arial"/>
                <a:cs typeface="Arial"/>
              </a:rPr>
              <a:t> </a:t>
            </a:r>
            <a:r>
              <a:rPr sz="2000" b="1" spc="-10" dirty="0">
                <a:latin typeface="Arial"/>
                <a:cs typeface="Arial"/>
              </a:rPr>
              <a:t>Inheritance</a:t>
            </a:r>
            <a:r>
              <a:rPr lang="en-US" sz="2000" b="1" dirty="0">
                <a:latin typeface="Arial"/>
                <a:cs typeface="Arial"/>
              </a:rPr>
              <a:t> </a:t>
            </a:r>
            <a:r>
              <a:rPr lang="en-US" sz="2000" b="1" dirty="0" smtClean="0">
                <a:latin typeface="Arial"/>
                <a:cs typeface="Arial"/>
              </a:rPr>
              <a:t>    </a:t>
            </a:r>
            <a:r>
              <a:rPr sz="2000" spc="-10" dirty="0" smtClean="0">
                <a:latin typeface="Arial"/>
                <a:cs typeface="Arial"/>
              </a:rPr>
              <a:t>checkbox</a:t>
            </a:r>
            <a:r>
              <a:rPr sz="2000" spc="-10" dirty="0">
                <a:latin typeface="Arial"/>
                <a:cs typeface="Arial"/>
              </a:rPr>
              <a:t>.</a:t>
            </a:r>
            <a:endParaRPr lang="de-DE" sz="2000" spc="-10" dirty="0">
              <a:latin typeface="Arial"/>
              <a:cs typeface="Arial"/>
            </a:endParaRPr>
          </a:p>
          <a:p>
            <a:pPr marL="536901" indent="-523758">
              <a:spcAft>
                <a:spcPts val="621"/>
              </a:spcAft>
              <a:buFont typeface="Arial"/>
              <a:buChar char="•"/>
              <a:tabLst>
                <a:tab pos="536901" algn="l"/>
                <a:tab pos="3346266" algn="l"/>
              </a:tabLst>
            </a:pPr>
            <a:r>
              <a:rPr lang="en-US" sz="2000" spc="-10" dirty="0">
                <a:cs typeface="Arial"/>
              </a:rPr>
              <a:t>Drag</a:t>
            </a:r>
            <a:r>
              <a:rPr lang="en-US" sz="2000" spc="16" dirty="0">
                <a:cs typeface="Arial"/>
              </a:rPr>
              <a:t> </a:t>
            </a:r>
            <a:r>
              <a:rPr lang="en-US" sz="2000" spc="-16" dirty="0">
                <a:cs typeface="Arial"/>
              </a:rPr>
              <a:t>&amp; </a:t>
            </a:r>
            <a:r>
              <a:rPr lang="en-US" sz="2000" spc="-10" dirty="0">
                <a:cs typeface="Arial"/>
              </a:rPr>
              <a:t>Drop</a:t>
            </a:r>
            <a:r>
              <a:rPr lang="en-US" sz="2000" spc="16" dirty="0">
                <a:cs typeface="Arial"/>
              </a:rPr>
              <a:t> </a:t>
            </a:r>
            <a:r>
              <a:rPr lang="en-US" sz="2000" spc="-10" dirty="0">
                <a:cs typeface="Arial"/>
              </a:rPr>
              <a:t>the</a:t>
            </a:r>
            <a:r>
              <a:rPr lang="en-US" sz="2000" spc="16" dirty="0">
                <a:cs typeface="Arial"/>
              </a:rPr>
              <a:t> </a:t>
            </a:r>
            <a:r>
              <a:rPr lang="en-US" sz="2000" spc="-10" dirty="0">
                <a:cs typeface="Arial"/>
              </a:rPr>
              <a:t>objects</a:t>
            </a:r>
            <a:r>
              <a:rPr lang="en-US" sz="2000" spc="16" dirty="0">
                <a:cs typeface="Arial"/>
              </a:rPr>
              <a:t> </a:t>
            </a:r>
            <a:r>
              <a:rPr lang="en-US" sz="2000" spc="-16" dirty="0">
                <a:cs typeface="Arial"/>
              </a:rPr>
              <a:t>you</a:t>
            </a:r>
            <a:r>
              <a:rPr lang="en-US" sz="2000" spc="16" dirty="0">
                <a:cs typeface="Arial"/>
              </a:rPr>
              <a:t> </a:t>
            </a:r>
            <a:r>
              <a:rPr lang="en-US" sz="2000" spc="-16" dirty="0">
                <a:cs typeface="Arial"/>
              </a:rPr>
              <a:t>want</a:t>
            </a:r>
            <a:r>
              <a:rPr lang="en-US" sz="2000" spc="16" dirty="0">
                <a:cs typeface="Arial"/>
              </a:rPr>
              <a:t> </a:t>
            </a:r>
            <a:r>
              <a:rPr lang="en-US" sz="2000" spc="-10" dirty="0">
                <a:cs typeface="Arial"/>
              </a:rPr>
              <a:t>to</a:t>
            </a:r>
            <a:r>
              <a:rPr lang="en-US" sz="2000" spc="16" dirty="0">
                <a:cs typeface="Arial"/>
              </a:rPr>
              <a:t> </a:t>
            </a:r>
            <a:r>
              <a:rPr lang="en-US" sz="2000" spc="-10" dirty="0">
                <a:cs typeface="Arial"/>
              </a:rPr>
              <a:t>parameterize.</a:t>
            </a:r>
            <a:endParaRPr lang="en-US" sz="2000" dirty="0">
              <a:cs typeface="Arial"/>
            </a:endParaRPr>
          </a:p>
          <a:p>
            <a:pPr marL="536901" indent="-523758">
              <a:buFont typeface="Arial"/>
              <a:buChar char="•"/>
              <a:tabLst>
                <a:tab pos="536901" algn="l"/>
                <a:tab pos="3346266" algn="l"/>
              </a:tabLst>
            </a:pPr>
            <a:endParaRPr sz="2000" dirty="0">
              <a:latin typeface="Arial"/>
              <a:cs typeface="Arial"/>
            </a:endParaRPr>
          </a:p>
        </p:txBody>
      </p:sp>
      <p:sp>
        <p:nvSpPr>
          <p:cNvPr id="8" name="Titel 7"/>
          <p:cNvSpPr>
            <a:spLocks noGrp="1"/>
          </p:cNvSpPr>
          <p:nvPr>
            <p:ph type="title"/>
          </p:nvPr>
        </p:nvSpPr>
        <p:spPr/>
        <p:txBody>
          <a:bodyPr/>
          <a:lstStyle/>
          <a:p>
            <a:r>
              <a:rPr lang="de-DE" smtClean="0"/>
              <a:t>Defining the View (1)</a:t>
            </a:r>
            <a:endParaRPr lang="de-DE" dirty="0"/>
          </a:p>
        </p:txBody>
      </p:sp>
      <p:sp>
        <p:nvSpPr>
          <p:cNvPr id="6" name="object 6"/>
          <p:cNvSpPr/>
          <p:nvPr/>
        </p:nvSpPr>
        <p:spPr>
          <a:xfrm>
            <a:off x="4035605" y="6165236"/>
            <a:ext cx="250970" cy="307777"/>
          </a:xfrm>
          <a:prstGeom prst="rect">
            <a:avLst/>
          </a:prstGeom>
          <a:blipFill>
            <a:blip r:embed="rId3" cstate="print"/>
            <a:stretch>
              <a:fillRect/>
            </a:stretch>
          </a:blipFill>
        </p:spPr>
        <p:txBody>
          <a:bodyPr wrap="square" lIns="0" tIns="0" rIns="0" bIns="0" rtlCol="0">
            <a:spAutoFit/>
          </a:bodyPr>
          <a:lstStyle/>
          <a:p>
            <a:endParaRPr sz="2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1" y="1722754"/>
            <a:ext cx="9466632" cy="4766946"/>
          </a:xfrm>
          <a:prstGeom prst="rect">
            <a:avLst/>
          </a:prstGeom>
        </p:spPr>
        <p:txBody>
          <a:bodyPr vert="horz" wrap="square" lIns="0" tIns="0" rIns="0" bIns="0" rtlCol="0">
            <a:spAutoFit/>
          </a:bodyPr>
          <a:lstStyle/>
          <a:p>
            <a:pPr marL="13143"/>
            <a:r>
              <a:rPr sz="2000" b="1" spc="-10" dirty="0">
                <a:solidFill>
                  <a:srgbClr val="0066FF"/>
                </a:solidFill>
                <a:latin typeface="Arial"/>
                <a:cs typeface="Arial"/>
              </a:rPr>
              <a:t>Attributes</a:t>
            </a:r>
            <a:r>
              <a:rPr sz="2000" b="1" spc="88" dirty="0">
                <a:solidFill>
                  <a:srgbClr val="0066FF"/>
                </a:solidFill>
                <a:latin typeface="Arial"/>
                <a:cs typeface="Arial"/>
              </a:rPr>
              <a:t> </a:t>
            </a:r>
            <a:r>
              <a:rPr sz="2000" b="1" spc="-171" dirty="0">
                <a:solidFill>
                  <a:srgbClr val="0066FF"/>
                </a:solidFill>
                <a:latin typeface="Arial"/>
                <a:cs typeface="Arial"/>
              </a:rPr>
              <a:t>T</a:t>
            </a:r>
            <a:r>
              <a:rPr sz="2000" b="1" spc="-16" dirty="0">
                <a:solidFill>
                  <a:srgbClr val="0066FF"/>
                </a:solidFill>
                <a:latin typeface="Arial"/>
                <a:cs typeface="Arial"/>
              </a:rPr>
              <a:t>ab</a:t>
            </a:r>
            <a:r>
              <a:rPr sz="2000" b="1" spc="88" dirty="0">
                <a:solidFill>
                  <a:srgbClr val="0066FF"/>
                </a:solidFill>
                <a:latin typeface="Arial"/>
                <a:cs typeface="Arial"/>
              </a:rPr>
              <a:t> </a:t>
            </a:r>
            <a:r>
              <a:rPr sz="2000" b="1" spc="-16" dirty="0">
                <a:solidFill>
                  <a:srgbClr val="0066FF"/>
                </a:solidFill>
                <a:latin typeface="Arial"/>
                <a:cs typeface="Arial"/>
              </a:rPr>
              <a:t>Setup</a:t>
            </a:r>
            <a:endParaRPr sz="2000" dirty="0">
              <a:latin typeface="Arial"/>
              <a:cs typeface="Arial"/>
            </a:endParaRPr>
          </a:p>
          <a:p>
            <a:pPr marL="536901" indent="-523758">
              <a:spcBef>
                <a:spcPts val="683"/>
              </a:spcBef>
              <a:spcAft>
                <a:spcPts val="621"/>
              </a:spcAft>
              <a:buFont typeface="Arial"/>
              <a:buChar char="•"/>
              <a:tabLst>
                <a:tab pos="536901" algn="l"/>
              </a:tabLst>
            </a:pPr>
            <a:r>
              <a:rPr sz="2000" spc="-10" dirty="0">
                <a:latin typeface="Arial"/>
                <a:cs typeface="Arial"/>
              </a:rPr>
              <a:t>In</a:t>
            </a:r>
            <a:r>
              <a:rPr sz="2000" spc="31" dirty="0">
                <a:latin typeface="Arial"/>
                <a:cs typeface="Arial"/>
              </a:rPr>
              <a:t> </a:t>
            </a:r>
            <a:r>
              <a:rPr sz="2000" spc="-10" dirty="0">
                <a:latin typeface="Arial"/>
                <a:cs typeface="Arial"/>
              </a:rPr>
              <a:t>the</a:t>
            </a:r>
            <a:r>
              <a:rPr sz="2000" spc="31" dirty="0">
                <a:latin typeface="Arial"/>
                <a:cs typeface="Arial"/>
              </a:rPr>
              <a:t> </a:t>
            </a:r>
            <a:r>
              <a:rPr sz="2000" b="1" spc="-10" dirty="0">
                <a:latin typeface="Arial"/>
                <a:cs typeface="Arial"/>
              </a:rPr>
              <a:t>AttributeExplorer</a:t>
            </a:r>
            <a:r>
              <a:rPr sz="2000" i="1" spc="3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sz="2000" spc="36" dirty="0">
                <a:latin typeface="Arial"/>
                <a:cs typeface="Arial"/>
              </a:rPr>
              <a:t> </a:t>
            </a:r>
            <a:r>
              <a:rPr sz="2000" spc="-10" dirty="0">
                <a:latin typeface="Arial"/>
                <a:cs typeface="Arial"/>
              </a:rPr>
              <a:t>click</a:t>
            </a:r>
            <a:r>
              <a:rPr sz="2000" spc="31" dirty="0">
                <a:latin typeface="Arial"/>
                <a:cs typeface="Arial"/>
              </a:rPr>
              <a:t> </a:t>
            </a:r>
            <a:r>
              <a:rPr sz="2000" spc="-10" dirty="0">
                <a:latin typeface="Arial"/>
                <a:cs typeface="Arial"/>
              </a:rPr>
              <a:t>the</a:t>
            </a:r>
            <a:r>
              <a:rPr sz="2000" spc="31" dirty="0">
                <a:latin typeface="Arial"/>
                <a:cs typeface="Arial"/>
              </a:rPr>
              <a:t> </a:t>
            </a:r>
            <a:r>
              <a:rPr sz="2000" b="1" spc="-10" dirty="0">
                <a:latin typeface="Arial"/>
                <a:cs typeface="Arial"/>
              </a:rPr>
              <a:t>Attributes</a:t>
            </a:r>
            <a:r>
              <a:rPr sz="2000" b="1" spc="31" dirty="0">
                <a:latin typeface="Arial"/>
                <a:cs typeface="Arial"/>
              </a:rPr>
              <a:t> </a:t>
            </a:r>
            <a:r>
              <a:rPr sz="2000" spc="-10" dirty="0">
                <a:latin typeface="Arial"/>
                <a:cs typeface="Arial"/>
              </a:rPr>
              <a:t>tab.</a:t>
            </a:r>
            <a:endParaRPr sz="2000" dirty="0">
              <a:latin typeface="Arial"/>
              <a:cs typeface="Arial"/>
            </a:endParaRPr>
          </a:p>
          <a:p>
            <a:pPr marL="536901" indent="-523758">
              <a:spcAft>
                <a:spcPts val="621"/>
              </a:spcAft>
              <a:buFont typeface="Arial"/>
              <a:buChar char="•"/>
              <a:tabLst>
                <a:tab pos="536901" algn="l"/>
              </a:tabLst>
            </a:pPr>
            <a:r>
              <a:rPr sz="2000" spc="-10" dirty="0">
                <a:latin typeface="Arial"/>
                <a:cs typeface="Arial"/>
              </a:rPr>
              <a:t>Define the attributes of the objects </a:t>
            </a:r>
            <a:r>
              <a:rPr sz="2000" spc="-16" dirty="0">
                <a:latin typeface="Arial"/>
                <a:cs typeface="Arial"/>
              </a:rPr>
              <a:t>you want </a:t>
            </a:r>
            <a:r>
              <a:rPr sz="2000" spc="-10" dirty="0">
                <a:latin typeface="Arial"/>
                <a:cs typeface="Arial"/>
              </a:rPr>
              <a:t>to set in </a:t>
            </a:r>
            <a:r>
              <a:rPr sz="2000" spc="-16" dirty="0">
                <a:latin typeface="Arial"/>
                <a:cs typeface="Arial"/>
              </a:rPr>
              <a:t>you </a:t>
            </a:r>
            <a:r>
              <a:rPr sz="2000" spc="-10" dirty="0">
                <a:latin typeface="Arial"/>
                <a:cs typeface="Arial"/>
              </a:rPr>
              <a:t>simulation model.</a:t>
            </a:r>
            <a:endParaRPr sz="2000" dirty="0">
              <a:latin typeface="Arial"/>
              <a:cs typeface="Arial"/>
            </a:endParaRPr>
          </a:p>
          <a:p>
            <a:pPr marL="536901" indent="-523758">
              <a:spcAft>
                <a:spcPts val="621"/>
              </a:spcAft>
              <a:buFont typeface="Arial"/>
              <a:buChar char="•"/>
              <a:tabLst>
                <a:tab pos="536901" algn="l"/>
              </a:tabLst>
            </a:pPr>
            <a:r>
              <a:rPr sz="2000" spc="-207" dirty="0">
                <a:latin typeface="Arial"/>
                <a:cs typeface="Arial"/>
              </a:rPr>
              <a:t>Y</a:t>
            </a:r>
            <a:r>
              <a:rPr sz="2000" spc="-16" dirty="0">
                <a:latin typeface="Arial"/>
                <a:cs typeface="Arial"/>
              </a:rPr>
              <a:t>ou</a:t>
            </a:r>
            <a:r>
              <a:rPr sz="2000" spc="36" dirty="0">
                <a:latin typeface="Arial"/>
                <a:cs typeface="Arial"/>
              </a:rPr>
              <a:t> </a:t>
            </a:r>
            <a:r>
              <a:rPr sz="2000" spc="-16" dirty="0">
                <a:latin typeface="Arial"/>
                <a:cs typeface="Arial"/>
              </a:rPr>
              <a:t>can</a:t>
            </a:r>
            <a:r>
              <a:rPr sz="2000" spc="36" dirty="0">
                <a:latin typeface="Arial"/>
                <a:cs typeface="Arial"/>
              </a:rPr>
              <a:t> </a:t>
            </a:r>
            <a:r>
              <a:rPr sz="2000" spc="-10" dirty="0">
                <a:latin typeface="Arial"/>
                <a:cs typeface="Arial"/>
              </a:rPr>
              <a:t>also</a:t>
            </a:r>
            <a:r>
              <a:rPr sz="2000" spc="36" dirty="0">
                <a:latin typeface="Arial"/>
                <a:cs typeface="Arial"/>
              </a:rPr>
              <a:t> </a:t>
            </a:r>
            <a:r>
              <a:rPr sz="2000" spc="-10" dirty="0">
                <a:latin typeface="Arial"/>
                <a:cs typeface="Arial"/>
              </a:rPr>
              <a:t>define</a:t>
            </a:r>
            <a:r>
              <a:rPr sz="2000" spc="36" dirty="0">
                <a:latin typeface="Arial"/>
                <a:cs typeface="Arial"/>
              </a:rPr>
              <a:t> </a:t>
            </a:r>
            <a:r>
              <a:rPr sz="2000" spc="-16" dirty="0">
                <a:latin typeface="Arial"/>
                <a:cs typeface="Arial"/>
              </a:rPr>
              <a:t>an</a:t>
            </a:r>
            <a:r>
              <a:rPr sz="2000" spc="36" dirty="0">
                <a:latin typeface="Arial"/>
                <a:cs typeface="Arial"/>
              </a:rPr>
              <a:t> </a:t>
            </a:r>
            <a:r>
              <a:rPr sz="2000" spc="-10" dirty="0">
                <a:latin typeface="Arial"/>
                <a:cs typeface="Arial"/>
              </a:rPr>
              <a:t>alias</a:t>
            </a:r>
            <a:r>
              <a:rPr sz="2000" spc="36" dirty="0">
                <a:latin typeface="Arial"/>
                <a:cs typeface="Arial"/>
              </a:rPr>
              <a:t> </a:t>
            </a:r>
            <a:r>
              <a:rPr sz="2000" spc="-16" dirty="0">
                <a:latin typeface="Arial"/>
                <a:cs typeface="Arial"/>
              </a:rPr>
              <a:t>name</a:t>
            </a:r>
            <a:r>
              <a:rPr sz="2000" spc="36" dirty="0">
                <a:latin typeface="Arial"/>
                <a:cs typeface="Arial"/>
              </a:rPr>
              <a:t> </a:t>
            </a:r>
            <a:r>
              <a:rPr sz="2000" spc="-10" dirty="0">
                <a:latin typeface="Arial"/>
                <a:cs typeface="Arial"/>
              </a:rPr>
              <a:t>for</a:t>
            </a:r>
            <a:r>
              <a:rPr sz="2000" spc="36" dirty="0">
                <a:latin typeface="Arial"/>
                <a:cs typeface="Arial"/>
              </a:rPr>
              <a:t> </a:t>
            </a:r>
            <a:r>
              <a:rPr sz="2000" spc="-10" dirty="0">
                <a:latin typeface="Arial"/>
                <a:cs typeface="Arial"/>
              </a:rPr>
              <a:t>the</a:t>
            </a:r>
            <a:r>
              <a:rPr sz="2000" spc="36" dirty="0">
                <a:latin typeface="Arial"/>
                <a:cs typeface="Arial"/>
              </a:rPr>
              <a:t> </a:t>
            </a:r>
            <a:r>
              <a:rPr sz="2000" spc="-10" dirty="0">
                <a:latin typeface="Arial"/>
                <a:cs typeface="Arial"/>
              </a:rPr>
              <a:t>attributes.</a:t>
            </a:r>
            <a:endParaRPr sz="2000" dirty="0">
              <a:latin typeface="Arial"/>
              <a:cs typeface="Arial"/>
            </a:endParaRPr>
          </a:p>
          <a:p>
            <a:pPr marL="536901" marR="6572" indent="-523758">
              <a:lnSpc>
                <a:spcPts val="2266"/>
              </a:lnSpc>
              <a:spcAft>
                <a:spcPts val="621"/>
              </a:spcAft>
              <a:buFont typeface="Arial"/>
              <a:buChar char="•"/>
              <a:tabLst>
                <a:tab pos="536901" algn="l"/>
              </a:tabLst>
            </a:pPr>
            <a:r>
              <a:rPr sz="2000" spc="-10" dirty="0">
                <a:latin typeface="Arial"/>
                <a:cs typeface="Arial"/>
              </a:rPr>
              <a:t>In </a:t>
            </a:r>
            <a:r>
              <a:rPr sz="2000" spc="-16" dirty="0">
                <a:latin typeface="Arial"/>
                <a:cs typeface="Arial"/>
              </a:rPr>
              <a:t>case you do </a:t>
            </a:r>
            <a:r>
              <a:rPr sz="2000" spc="-10" dirty="0">
                <a:latin typeface="Arial"/>
                <a:cs typeface="Arial"/>
              </a:rPr>
              <a:t>not </a:t>
            </a:r>
            <a:r>
              <a:rPr sz="2000" spc="-16" dirty="0">
                <a:latin typeface="Arial"/>
                <a:cs typeface="Arial"/>
              </a:rPr>
              <a:t>know </a:t>
            </a:r>
            <a:r>
              <a:rPr sz="2000" spc="-10" dirty="0">
                <a:latin typeface="Arial"/>
                <a:cs typeface="Arial"/>
              </a:rPr>
              <a:t>the </a:t>
            </a:r>
            <a:r>
              <a:rPr sz="2000" spc="-16" dirty="0">
                <a:latin typeface="Arial"/>
                <a:cs typeface="Arial"/>
              </a:rPr>
              <a:t>name </a:t>
            </a:r>
            <a:r>
              <a:rPr sz="2000" spc="-10" dirty="0">
                <a:latin typeface="Arial"/>
                <a:cs typeface="Arial"/>
              </a:rPr>
              <a:t>of attributes the </a:t>
            </a:r>
            <a:r>
              <a:rPr sz="2000" b="1" spc="-10" dirty="0">
                <a:solidFill>
                  <a:srgbClr val="0066FF"/>
                </a:solidFill>
                <a:latin typeface="Arial"/>
                <a:cs typeface="Arial"/>
              </a:rPr>
              <a:t>AttributeExplorer </a:t>
            </a:r>
            <a:r>
              <a:rPr sz="2000" spc="-16" dirty="0">
                <a:latin typeface="Arial"/>
                <a:cs typeface="Arial"/>
              </a:rPr>
              <a:t>shows</a:t>
            </a:r>
            <a:r>
              <a:rPr sz="2000" spc="-10" dirty="0">
                <a:latin typeface="Arial"/>
                <a:cs typeface="Arial"/>
              </a:rPr>
              <a:t> all</a:t>
            </a:r>
            <a:r>
              <a:rPr sz="2000" spc="36" dirty="0">
                <a:latin typeface="Arial"/>
                <a:cs typeface="Arial"/>
              </a:rPr>
              <a:t> </a:t>
            </a:r>
            <a:r>
              <a:rPr sz="2000" spc="-10" dirty="0">
                <a:latin typeface="Arial"/>
                <a:cs typeface="Arial"/>
              </a:rPr>
              <a:t>attributes</a:t>
            </a:r>
            <a:r>
              <a:rPr sz="2000" spc="36" dirty="0">
                <a:latin typeface="Arial"/>
                <a:cs typeface="Arial"/>
              </a:rPr>
              <a:t> </a:t>
            </a:r>
            <a:r>
              <a:rPr sz="2000" spc="-10" dirty="0">
                <a:latin typeface="Arial"/>
                <a:cs typeface="Arial"/>
              </a:rPr>
              <a:t>of</a:t>
            </a:r>
            <a:r>
              <a:rPr sz="2000" spc="36" dirty="0">
                <a:latin typeface="Arial"/>
                <a:cs typeface="Arial"/>
              </a:rPr>
              <a:t> </a:t>
            </a:r>
            <a:r>
              <a:rPr sz="2000" spc="-16" dirty="0">
                <a:latin typeface="Arial"/>
                <a:cs typeface="Arial"/>
              </a:rPr>
              <a:t>an</a:t>
            </a:r>
            <a:r>
              <a:rPr sz="2000" spc="36" dirty="0">
                <a:latin typeface="Arial"/>
                <a:cs typeface="Arial"/>
              </a:rPr>
              <a:t> </a:t>
            </a:r>
            <a:r>
              <a:rPr sz="2000" spc="-10" dirty="0">
                <a:latin typeface="Arial"/>
                <a:cs typeface="Arial"/>
              </a:rPr>
              <a:t>object</a:t>
            </a:r>
            <a:r>
              <a:rPr sz="2000" spc="36" dirty="0">
                <a:latin typeface="Arial"/>
                <a:cs typeface="Arial"/>
              </a:rPr>
              <a:t> </a:t>
            </a:r>
            <a:r>
              <a:rPr sz="2000" spc="-16" dirty="0">
                <a:latin typeface="Arial"/>
                <a:cs typeface="Arial"/>
              </a:rPr>
              <a:t>by</a:t>
            </a:r>
            <a:r>
              <a:rPr sz="2000" spc="36" dirty="0">
                <a:latin typeface="Arial"/>
                <a:cs typeface="Arial"/>
              </a:rPr>
              <a:t> </a:t>
            </a:r>
            <a:r>
              <a:rPr sz="2000" spc="-10" dirty="0">
                <a:latin typeface="Arial"/>
                <a:cs typeface="Arial"/>
              </a:rPr>
              <a:t>clicking</a:t>
            </a:r>
            <a:r>
              <a:rPr sz="2000" spc="36" dirty="0">
                <a:latin typeface="Arial"/>
                <a:cs typeface="Arial"/>
              </a:rPr>
              <a:t> </a:t>
            </a:r>
            <a:r>
              <a:rPr sz="2000" b="1" spc="-10" dirty="0">
                <a:latin typeface="Arial"/>
                <a:cs typeface="Arial"/>
              </a:rPr>
              <a:t>Attribute</a:t>
            </a:r>
            <a:r>
              <a:rPr sz="2000" b="1" spc="36" dirty="0">
                <a:latin typeface="Arial"/>
                <a:cs typeface="Arial"/>
              </a:rPr>
              <a:t> </a:t>
            </a:r>
            <a:r>
              <a:rPr sz="2000" b="1" spc="-52" dirty="0">
                <a:latin typeface="Arial"/>
                <a:cs typeface="Arial"/>
              </a:rPr>
              <a:t>V</a:t>
            </a:r>
            <a:r>
              <a:rPr sz="2000" b="1" spc="-16" dirty="0">
                <a:latin typeface="Arial"/>
                <a:cs typeface="Arial"/>
              </a:rPr>
              <a:t>iewer</a:t>
            </a:r>
            <a:endParaRPr sz="2000" dirty="0">
              <a:latin typeface="Arial"/>
              <a:cs typeface="Arial"/>
            </a:endParaRPr>
          </a:p>
          <a:p>
            <a:pPr>
              <a:lnSpc>
                <a:spcPts val="1915"/>
              </a:lnSpc>
              <a:spcBef>
                <a:spcPts val="46"/>
              </a:spcBef>
              <a:buFont typeface="Arial"/>
              <a:buChar char="•"/>
            </a:pPr>
            <a:endParaRPr sz="2000" dirty="0"/>
          </a:p>
          <a:p>
            <a:pPr marL="13143"/>
            <a:r>
              <a:rPr sz="2000" b="1" spc="-16" dirty="0">
                <a:solidFill>
                  <a:srgbClr val="0066FF"/>
                </a:solidFill>
                <a:latin typeface="Arial"/>
                <a:cs typeface="Arial"/>
              </a:rPr>
              <a:t>The</a:t>
            </a:r>
            <a:r>
              <a:rPr sz="2000" b="1" spc="98" dirty="0">
                <a:solidFill>
                  <a:srgbClr val="0066FF"/>
                </a:solidFill>
                <a:latin typeface="Arial"/>
                <a:cs typeface="Arial"/>
              </a:rPr>
              <a:t> </a:t>
            </a:r>
            <a:r>
              <a:rPr sz="2000" b="1" spc="-10" dirty="0">
                <a:solidFill>
                  <a:srgbClr val="0066FF"/>
                </a:solidFill>
                <a:latin typeface="Arial"/>
                <a:cs typeface="Arial"/>
              </a:rPr>
              <a:t>Attributes:</a:t>
            </a:r>
            <a:endParaRPr sz="2000" dirty="0">
              <a:latin typeface="Arial"/>
              <a:cs typeface="Arial"/>
            </a:endParaRPr>
          </a:p>
          <a:p>
            <a:pPr marL="536901" indent="-523758">
              <a:spcBef>
                <a:spcPts val="683"/>
              </a:spcBef>
              <a:spcAft>
                <a:spcPts val="621"/>
              </a:spcAft>
              <a:buFont typeface="Arial"/>
              <a:buChar char="•"/>
              <a:tabLst>
                <a:tab pos="536901" algn="l"/>
              </a:tabLst>
            </a:pPr>
            <a:r>
              <a:rPr sz="2000" spc="-10" dirty="0">
                <a:latin typeface="Arial"/>
                <a:cs typeface="Arial"/>
              </a:rPr>
              <a:t>In</a:t>
            </a:r>
            <a:r>
              <a:rPr sz="2000" spc="31" dirty="0">
                <a:latin typeface="Arial"/>
                <a:cs typeface="Arial"/>
              </a:rPr>
              <a:t> </a:t>
            </a:r>
            <a:r>
              <a:rPr sz="2000" spc="-10" dirty="0">
                <a:latin typeface="Arial"/>
                <a:cs typeface="Arial"/>
              </a:rPr>
              <a:t>the</a:t>
            </a:r>
            <a:r>
              <a:rPr sz="2000" spc="31" dirty="0">
                <a:latin typeface="Arial"/>
                <a:cs typeface="Arial"/>
              </a:rPr>
              <a:t> </a:t>
            </a:r>
            <a:r>
              <a:rPr sz="2000" b="1" spc="-10" dirty="0">
                <a:latin typeface="Arial"/>
                <a:cs typeface="Arial"/>
              </a:rPr>
              <a:t>AttributeExplorer</a:t>
            </a:r>
            <a:r>
              <a:rPr sz="2000" i="1" spc="31" dirty="0">
                <a:latin typeface="Arial"/>
                <a:cs typeface="Arial"/>
              </a:rPr>
              <a:t> </a:t>
            </a:r>
            <a:r>
              <a:rPr sz="2000" spc="-16" dirty="0">
                <a:latin typeface="Arial"/>
                <a:cs typeface="Arial"/>
              </a:rPr>
              <a:t>windo</a:t>
            </a:r>
            <a:r>
              <a:rPr sz="2000" spc="-129" dirty="0">
                <a:latin typeface="Arial"/>
                <a:cs typeface="Arial"/>
              </a:rPr>
              <a:t>w</a:t>
            </a:r>
            <a:r>
              <a:rPr sz="2000" spc="-10" dirty="0">
                <a:latin typeface="Arial"/>
                <a:cs typeface="Arial"/>
              </a:rPr>
              <a:t>,</a:t>
            </a:r>
            <a:r>
              <a:rPr sz="2000" spc="41" dirty="0">
                <a:latin typeface="Arial"/>
                <a:cs typeface="Arial"/>
              </a:rPr>
              <a:t> </a:t>
            </a:r>
            <a:r>
              <a:rPr sz="2000" spc="-10" dirty="0">
                <a:latin typeface="Arial"/>
                <a:cs typeface="Arial"/>
              </a:rPr>
              <a:t>click</a:t>
            </a:r>
            <a:r>
              <a:rPr sz="2000" spc="31" dirty="0">
                <a:latin typeface="Arial"/>
                <a:cs typeface="Arial"/>
              </a:rPr>
              <a:t> </a:t>
            </a:r>
            <a:r>
              <a:rPr sz="2000" b="1" spc="-16" dirty="0">
                <a:latin typeface="Arial"/>
                <a:cs typeface="Arial"/>
              </a:rPr>
              <a:t>Show</a:t>
            </a:r>
            <a:r>
              <a:rPr sz="2000" b="1" spc="31" dirty="0">
                <a:latin typeface="Arial"/>
                <a:cs typeface="Arial"/>
              </a:rPr>
              <a:t> </a:t>
            </a:r>
            <a:r>
              <a:rPr sz="2000" b="1" spc="-16" dirty="0">
                <a:latin typeface="Arial"/>
                <a:cs typeface="Arial"/>
              </a:rPr>
              <a:t>Explorer</a:t>
            </a:r>
            <a:r>
              <a:rPr sz="2000" spc="-10" dirty="0">
                <a:latin typeface="Arial"/>
                <a:cs typeface="Arial"/>
              </a:rPr>
              <a:t>.</a:t>
            </a:r>
            <a:endParaRPr sz="2000" dirty="0">
              <a:latin typeface="Arial"/>
              <a:cs typeface="Arial"/>
            </a:endParaRPr>
          </a:p>
          <a:p>
            <a:pPr marL="536901" indent="-523758">
              <a:spcAft>
                <a:spcPts val="621"/>
              </a:spcAft>
              <a:buFont typeface="Arial"/>
              <a:buChar char="•"/>
              <a:tabLst>
                <a:tab pos="536901" algn="l"/>
              </a:tabLst>
            </a:pPr>
            <a:r>
              <a:rPr sz="2000" spc="-16" dirty="0">
                <a:latin typeface="Arial"/>
                <a:cs typeface="Arial"/>
              </a:rPr>
              <a:t>See</a:t>
            </a:r>
            <a:r>
              <a:rPr sz="2000" spc="26" dirty="0">
                <a:latin typeface="Arial"/>
                <a:cs typeface="Arial"/>
              </a:rPr>
              <a:t> </a:t>
            </a:r>
            <a:r>
              <a:rPr sz="2000" spc="-16" dirty="0">
                <a:latin typeface="Arial"/>
                <a:cs typeface="Arial"/>
              </a:rPr>
              <a:t>and</a:t>
            </a:r>
            <a:r>
              <a:rPr sz="2000" spc="26" dirty="0">
                <a:latin typeface="Arial"/>
                <a:cs typeface="Arial"/>
              </a:rPr>
              <a:t> </a:t>
            </a:r>
            <a:r>
              <a:rPr sz="2000" spc="-10" dirty="0">
                <a:latin typeface="Arial"/>
                <a:cs typeface="Arial"/>
              </a:rPr>
              <a:t>modify</a:t>
            </a:r>
            <a:r>
              <a:rPr sz="2000"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attribute</a:t>
            </a:r>
            <a:r>
              <a:rPr sz="2000" spc="26" dirty="0">
                <a:latin typeface="Arial"/>
                <a:cs typeface="Arial"/>
              </a:rPr>
              <a:t> </a:t>
            </a:r>
            <a:r>
              <a:rPr sz="2000" spc="-10" dirty="0">
                <a:latin typeface="Arial"/>
                <a:cs typeface="Arial"/>
              </a:rPr>
              <a:t>values</a:t>
            </a:r>
            <a:r>
              <a:rPr sz="2000" spc="26" dirty="0">
                <a:latin typeface="Arial"/>
                <a:cs typeface="Arial"/>
              </a:rPr>
              <a:t> </a:t>
            </a:r>
            <a:r>
              <a:rPr sz="2000" spc="-10" dirty="0">
                <a:latin typeface="Arial"/>
                <a:cs typeface="Arial"/>
              </a:rPr>
              <a:t>of</a:t>
            </a:r>
            <a:r>
              <a:rPr sz="2000" spc="26" dirty="0">
                <a:latin typeface="Arial"/>
                <a:cs typeface="Arial"/>
              </a:rPr>
              <a:t> </a:t>
            </a:r>
            <a:r>
              <a:rPr sz="2000" spc="-10" dirty="0">
                <a:latin typeface="Arial"/>
                <a:cs typeface="Arial"/>
              </a:rPr>
              <a:t>the</a:t>
            </a:r>
            <a:r>
              <a:rPr sz="2000" spc="26" dirty="0">
                <a:latin typeface="Arial"/>
                <a:cs typeface="Arial"/>
              </a:rPr>
              <a:t> </a:t>
            </a:r>
            <a:r>
              <a:rPr sz="2000" spc="-10" dirty="0">
                <a:latin typeface="Arial"/>
                <a:cs typeface="Arial"/>
              </a:rPr>
              <a:t>selected</a:t>
            </a:r>
            <a:r>
              <a:rPr sz="2000" spc="26" dirty="0">
                <a:latin typeface="Arial"/>
                <a:cs typeface="Arial"/>
              </a:rPr>
              <a:t> </a:t>
            </a:r>
            <a:r>
              <a:rPr sz="2000" spc="-10" dirty="0">
                <a:latin typeface="Arial"/>
                <a:cs typeface="Arial"/>
              </a:rPr>
              <a:t>objects.</a:t>
            </a:r>
            <a:endParaRPr sz="2000" dirty="0">
              <a:latin typeface="Arial"/>
              <a:cs typeface="Arial"/>
            </a:endParaRPr>
          </a:p>
          <a:p>
            <a:pPr marL="536901" indent="-523758">
              <a:spcAft>
                <a:spcPts val="621"/>
              </a:spcAft>
              <a:buFont typeface="Arial"/>
              <a:buChar char="•"/>
              <a:tabLst>
                <a:tab pos="536901" algn="l"/>
              </a:tabLst>
            </a:pPr>
            <a:r>
              <a:rPr sz="2000" spc="-10" dirty="0">
                <a:latin typeface="Arial"/>
                <a:cs typeface="Arial"/>
              </a:rPr>
              <a:t>Assign</a:t>
            </a:r>
            <a:r>
              <a:rPr sz="2000" spc="10" dirty="0">
                <a:latin typeface="Arial"/>
                <a:cs typeface="Arial"/>
              </a:rPr>
              <a:t> </a:t>
            </a:r>
            <a:r>
              <a:rPr sz="2000" spc="-10" dirty="0">
                <a:latin typeface="Arial"/>
                <a:cs typeface="Arial"/>
              </a:rPr>
              <a:t>the</a:t>
            </a:r>
            <a:r>
              <a:rPr sz="2000" spc="10" dirty="0">
                <a:latin typeface="Arial"/>
                <a:cs typeface="Arial"/>
              </a:rPr>
              <a:t> </a:t>
            </a:r>
            <a:r>
              <a:rPr sz="2000" spc="-16" dirty="0">
                <a:latin typeface="Arial"/>
                <a:cs typeface="Arial"/>
              </a:rPr>
              <a:t>changes</a:t>
            </a:r>
            <a:r>
              <a:rPr sz="2000" spc="10" dirty="0">
                <a:latin typeface="Arial"/>
                <a:cs typeface="Arial"/>
              </a:rPr>
              <a:t> </a:t>
            </a:r>
            <a:r>
              <a:rPr sz="2000" spc="-16" dirty="0">
                <a:latin typeface="Arial"/>
                <a:cs typeface="Arial"/>
              </a:rPr>
              <a:t>you</a:t>
            </a:r>
            <a:r>
              <a:rPr sz="2000" spc="10" dirty="0">
                <a:latin typeface="Arial"/>
                <a:cs typeface="Arial"/>
              </a:rPr>
              <a:t> </a:t>
            </a:r>
            <a:r>
              <a:rPr sz="2000" spc="-16" dirty="0">
                <a:latin typeface="Arial"/>
                <a:cs typeface="Arial"/>
              </a:rPr>
              <a:t>made</a:t>
            </a:r>
            <a:r>
              <a:rPr sz="2000" spc="10" dirty="0">
                <a:latin typeface="Arial"/>
                <a:cs typeface="Arial"/>
              </a:rPr>
              <a:t> </a:t>
            </a:r>
            <a:r>
              <a:rPr sz="2000" spc="-10" dirty="0">
                <a:latin typeface="Arial"/>
                <a:cs typeface="Arial"/>
              </a:rPr>
              <a:t>to</a:t>
            </a:r>
            <a:r>
              <a:rPr sz="2000" spc="10" dirty="0">
                <a:latin typeface="Arial"/>
                <a:cs typeface="Arial"/>
              </a:rPr>
              <a:t> </a:t>
            </a:r>
            <a:r>
              <a:rPr sz="2000" spc="-10" dirty="0">
                <a:latin typeface="Arial"/>
                <a:cs typeface="Arial"/>
              </a:rPr>
              <a:t>the</a:t>
            </a:r>
            <a:r>
              <a:rPr sz="2000" spc="10" dirty="0">
                <a:latin typeface="Arial"/>
                <a:cs typeface="Arial"/>
              </a:rPr>
              <a:t> </a:t>
            </a:r>
            <a:r>
              <a:rPr sz="2000" spc="-10" dirty="0">
                <a:latin typeface="Arial"/>
                <a:cs typeface="Arial"/>
              </a:rPr>
              <a:t>listed</a:t>
            </a:r>
            <a:r>
              <a:rPr sz="2000" spc="10" dirty="0">
                <a:latin typeface="Arial"/>
                <a:cs typeface="Arial"/>
              </a:rPr>
              <a:t> </a:t>
            </a:r>
            <a:r>
              <a:rPr sz="2000" spc="-10" dirty="0">
                <a:latin typeface="Arial"/>
                <a:cs typeface="Arial"/>
              </a:rPr>
              <a:t>objects</a:t>
            </a:r>
            <a:r>
              <a:rPr sz="2000" spc="10" dirty="0">
                <a:latin typeface="Arial"/>
                <a:cs typeface="Arial"/>
              </a:rPr>
              <a:t> </a:t>
            </a:r>
            <a:r>
              <a:rPr sz="2000" spc="-16" dirty="0">
                <a:latin typeface="Arial"/>
                <a:cs typeface="Arial"/>
              </a:rPr>
              <a:t>by</a:t>
            </a:r>
            <a:r>
              <a:rPr sz="2000" spc="10" dirty="0">
                <a:latin typeface="Arial"/>
                <a:cs typeface="Arial"/>
              </a:rPr>
              <a:t> </a:t>
            </a:r>
            <a:r>
              <a:rPr sz="2000" spc="-10" dirty="0">
                <a:latin typeface="Arial"/>
                <a:cs typeface="Arial"/>
              </a:rPr>
              <a:t>clicking</a:t>
            </a:r>
            <a:r>
              <a:rPr sz="2000" spc="10" dirty="0">
                <a:latin typeface="Arial"/>
                <a:cs typeface="Arial"/>
              </a:rPr>
              <a:t> </a:t>
            </a:r>
            <a:r>
              <a:rPr sz="2000" b="1" spc="-16" dirty="0">
                <a:latin typeface="Arial"/>
                <a:cs typeface="Arial"/>
              </a:rPr>
              <a:t>Apply</a:t>
            </a:r>
            <a:r>
              <a:rPr sz="2000" spc="-10" dirty="0">
                <a:latin typeface="Arial"/>
                <a:cs typeface="Arial"/>
              </a:rPr>
              <a:t>.</a:t>
            </a:r>
            <a:endParaRPr sz="2000" dirty="0">
              <a:latin typeface="Arial"/>
              <a:cs typeface="Arial"/>
            </a:endParaRPr>
          </a:p>
          <a:p>
            <a:pPr marL="536901" marR="398240" indent="-523758">
              <a:lnSpc>
                <a:spcPts val="2266"/>
              </a:lnSpc>
              <a:spcAft>
                <a:spcPts val="621"/>
              </a:spcAft>
              <a:buFont typeface="Arial"/>
              <a:buChar char="•"/>
              <a:tabLst>
                <a:tab pos="536901" algn="l"/>
              </a:tabLst>
            </a:pPr>
            <a:r>
              <a:rPr lang="en-US" sz="2000" spc="-207" dirty="0">
                <a:latin typeface="Arial"/>
                <a:cs typeface="Arial"/>
              </a:rPr>
              <a:t>Use </a:t>
            </a:r>
            <a:r>
              <a:rPr lang="en-US" sz="2000" spc="52" dirty="0">
                <a:latin typeface="Arial"/>
                <a:cs typeface="Arial"/>
              </a:rPr>
              <a:t>Tools/</a:t>
            </a:r>
            <a:r>
              <a:rPr lang="en-US" sz="2000" spc="-10" dirty="0">
                <a:latin typeface="Arial"/>
                <a:cs typeface="Arial"/>
              </a:rPr>
              <a:t>Export to export </a:t>
            </a:r>
            <a:r>
              <a:rPr sz="2000" spc="-10" dirty="0">
                <a:latin typeface="Arial"/>
                <a:cs typeface="Arial"/>
              </a:rPr>
              <a:t>the</a:t>
            </a:r>
            <a:r>
              <a:rPr sz="2000" spc="52" dirty="0">
                <a:latin typeface="Arial"/>
                <a:cs typeface="Arial"/>
              </a:rPr>
              <a:t> </a:t>
            </a:r>
            <a:r>
              <a:rPr sz="2000" spc="-10" dirty="0">
                <a:latin typeface="Arial"/>
                <a:cs typeface="Arial"/>
              </a:rPr>
              <a:t>data</a:t>
            </a:r>
            <a:r>
              <a:rPr sz="2000" spc="52" dirty="0">
                <a:latin typeface="Arial"/>
                <a:cs typeface="Arial"/>
              </a:rPr>
              <a:t> </a:t>
            </a:r>
            <a:r>
              <a:rPr lang="en-US" sz="2000" spc="-10" dirty="0">
                <a:latin typeface="Arial"/>
                <a:cs typeface="Arial"/>
              </a:rPr>
              <a:t>to</a:t>
            </a:r>
            <a:r>
              <a:rPr sz="2000" spc="52" dirty="0">
                <a:latin typeface="Arial"/>
                <a:cs typeface="Arial"/>
              </a:rPr>
              <a:t> </a:t>
            </a:r>
            <a:r>
              <a:rPr sz="2000" spc="-16" dirty="0">
                <a:latin typeface="Arial"/>
                <a:cs typeface="Arial"/>
              </a:rPr>
              <a:t>a</a:t>
            </a:r>
            <a:r>
              <a:rPr sz="2000" spc="52" dirty="0">
                <a:latin typeface="Arial"/>
                <a:cs typeface="Arial"/>
              </a:rPr>
              <a:t> </a:t>
            </a:r>
            <a:r>
              <a:rPr lang="en-US" sz="2000" spc="52" dirty="0">
                <a:latin typeface="Arial"/>
                <a:cs typeface="Arial"/>
              </a:rPr>
              <a:t>Tab Separated Value </a:t>
            </a:r>
            <a:r>
              <a:rPr sz="2000" spc="-10" dirty="0">
                <a:latin typeface="Arial"/>
                <a:cs typeface="Arial"/>
              </a:rPr>
              <a:t>text</a:t>
            </a:r>
            <a:r>
              <a:rPr sz="2000" spc="52" dirty="0">
                <a:latin typeface="Arial"/>
                <a:cs typeface="Arial"/>
              </a:rPr>
              <a:t> </a:t>
            </a:r>
            <a:r>
              <a:rPr sz="2000" spc="-10" dirty="0">
                <a:latin typeface="Arial"/>
                <a:cs typeface="Arial"/>
              </a:rPr>
              <a:t>file.</a:t>
            </a:r>
            <a:endParaRPr lang="en-US" sz="2000" dirty="0">
              <a:latin typeface="Arial"/>
              <a:cs typeface="Arial"/>
            </a:endParaRPr>
          </a:p>
          <a:p>
            <a:pPr marL="536901" marR="398240" indent="-523758">
              <a:lnSpc>
                <a:spcPts val="2266"/>
              </a:lnSpc>
              <a:spcAft>
                <a:spcPts val="621"/>
              </a:spcAft>
              <a:buFont typeface="Arial"/>
              <a:buChar char="•"/>
              <a:tabLst>
                <a:tab pos="536901" algn="l"/>
              </a:tabLst>
            </a:pPr>
            <a:r>
              <a:rPr lang="en-US" sz="2000" spc="-207" dirty="0">
                <a:cs typeface="Arial"/>
              </a:rPr>
              <a:t>Y</a:t>
            </a:r>
            <a:r>
              <a:rPr lang="en-US" sz="2000" spc="-16" dirty="0">
                <a:cs typeface="Arial"/>
              </a:rPr>
              <a:t>ou</a:t>
            </a:r>
            <a:r>
              <a:rPr lang="en-US" sz="2000" spc="10" dirty="0">
                <a:cs typeface="Arial"/>
              </a:rPr>
              <a:t> </a:t>
            </a:r>
            <a:r>
              <a:rPr lang="en-US" sz="2000" spc="-16" dirty="0">
                <a:cs typeface="Arial"/>
              </a:rPr>
              <a:t>can</a:t>
            </a:r>
            <a:r>
              <a:rPr lang="en-US" sz="2000" spc="10" dirty="0">
                <a:cs typeface="Arial"/>
              </a:rPr>
              <a:t> </a:t>
            </a:r>
            <a:r>
              <a:rPr lang="en-US" sz="2000" spc="-10" dirty="0">
                <a:cs typeface="Arial"/>
              </a:rPr>
              <a:t>also</a:t>
            </a:r>
            <a:r>
              <a:rPr lang="en-US" sz="2000" spc="10" dirty="0">
                <a:cs typeface="Arial"/>
              </a:rPr>
              <a:t> </a:t>
            </a:r>
            <a:r>
              <a:rPr lang="en-US" sz="2000" spc="-10" dirty="0">
                <a:cs typeface="Arial"/>
              </a:rPr>
              <a:t>display</a:t>
            </a:r>
            <a:r>
              <a:rPr lang="en-US" sz="2000" spc="10" dirty="0">
                <a:cs typeface="Arial"/>
              </a:rPr>
              <a:t> </a:t>
            </a:r>
            <a:r>
              <a:rPr lang="en-US" sz="2000" spc="-10" dirty="0">
                <a:cs typeface="Arial"/>
              </a:rPr>
              <a:t>simulation</a:t>
            </a:r>
            <a:r>
              <a:rPr lang="en-US" sz="2000" spc="10" dirty="0">
                <a:cs typeface="Arial"/>
              </a:rPr>
              <a:t> </a:t>
            </a:r>
            <a:r>
              <a:rPr lang="en-US" sz="2000" spc="-10" dirty="0">
                <a:cs typeface="Arial"/>
              </a:rPr>
              <a:t>results</a:t>
            </a:r>
            <a:r>
              <a:rPr lang="en-US" sz="2000" spc="10" dirty="0">
                <a:cs typeface="Arial"/>
              </a:rPr>
              <a:t> </a:t>
            </a:r>
            <a:r>
              <a:rPr lang="en-US" sz="2000" spc="-10" dirty="0">
                <a:cs typeface="Arial"/>
              </a:rPr>
              <a:t>using</a:t>
            </a:r>
            <a:r>
              <a:rPr lang="en-US" sz="2000" spc="10" dirty="0">
                <a:cs typeface="Arial"/>
              </a:rPr>
              <a:t> </a:t>
            </a:r>
            <a:r>
              <a:rPr lang="en-US" sz="2000" spc="-10" dirty="0">
                <a:cs typeface="Arial"/>
              </a:rPr>
              <a:t>the</a:t>
            </a:r>
            <a:r>
              <a:rPr lang="en-US" sz="2000" spc="10" dirty="0">
                <a:cs typeface="Arial"/>
              </a:rPr>
              <a:t> </a:t>
            </a:r>
            <a:r>
              <a:rPr lang="en-US" sz="2000" b="1" spc="-10" dirty="0">
                <a:cs typeface="Arial"/>
              </a:rPr>
              <a:t>AttributeExplore</a:t>
            </a:r>
            <a:r>
              <a:rPr lang="en-US" sz="2000" b="1" spc="-16" dirty="0">
                <a:cs typeface="Arial"/>
              </a:rPr>
              <a:t>r</a:t>
            </a:r>
            <a:r>
              <a:rPr lang="en-US" sz="2000" spc="-10" dirty="0">
                <a:cs typeface="Arial"/>
              </a:rPr>
              <a:t>.</a:t>
            </a:r>
            <a:endParaRPr sz="2000" dirty="0">
              <a:latin typeface="Arial"/>
              <a:cs typeface="Arial"/>
            </a:endParaRPr>
          </a:p>
        </p:txBody>
      </p:sp>
      <p:sp>
        <p:nvSpPr>
          <p:cNvPr id="3" name="Titel 2"/>
          <p:cNvSpPr>
            <a:spLocks noGrp="1"/>
          </p:cNvSpPr>
          <p:nvPr>
            <p:ph type="title"/>
          </p:nvPr>
        </p:nvSpPr>
        <p:spPr/>
        <p:txBody>
          <a:bodyPr/>
          <a:lstStyle/>
          <a:p>
            <a:r>
              <a:rPr lang="en-US" dirty="0" smtClean="0"/>
              <a:t>Defining the View (2)</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2484" spc="-10" dirty="0">
                <a:latin typeface="Arial"/>
                <a:cs typeface="Arial"/>
              </a:rPr>
              <a:t>Activities</a:t>
            </a:r>
            <a:endParaRPr lang="en-US" dirty="0"/>
          </a:p>
        </p:txBody>
      </p:sp>
      <p:sp>
        <p:nvSpPr>
          <p:cNvPr id="2" name="Content Placeholder 1"/>
          <p:cNvSpPr>
            <a:spLocks noGrp="1"/>
          </p:cNvSpPr>
          <p:nvPr>
            <p:ph idx="1"/>
          </p:nvPr>
        </p:nvSpPr>
        <p:spPr>
          <a:xfrm>
            <a:off x="613684" y="1694991"/>
            <a:ext cx="9333420" cy="5404309"/>
          </a:xfrm>
        </p:spPr>
        <p:txBody>
          <a:bodyPr/>
          <a:lstStyle/>
          <a:p>
            <a:pPr marL="295723" indent="-295723">
              <a:buFont typeface="Arial" panose="020B0604020202020204" pitchFamily="34" charset="0"/>
              <a:buChar char="•"/>
            </a:pPr>
            <a:r>
              <a:rPr lang="en-US" sz="2000" dirty="0" smtClean="0"/>
              <a:t>Add the </a:t>
            </a:r>
            <a:r>
              <a:rPr lang="en-US" sz="2000" b="1" dirty="0" err="1" smtClean="0"/>
              <a:t>AttributeExplorer</a:t>
            </a:r>
            <a:r>
              <a:rPr lang="en-US" sz="2000" b="1" dirty="0" smtClean="0"/>
              <a:t>    </a:t>
            </a:r>
            <a:r>
              <a:rPr lang="en-US" sz="2000" dirty="0" smtClean="0"/>
              <a:t> into </a:t>
            </a:r>
            <a:r>
              <a:rPr lang="en-US" sz="2000" b="1" dirty="0" err="1" smtClean="0"/>
              <a:t>FinalAssembly_A</a:t>
            </a:r>
            <a:r>
              <a:rPr lang="en-US" sz="2000" b="1" dirty="0" smtClean="0"/>
              <a:t> </a:t>
            </a:r>
            <a:r>
              <a:rPr lang="en-US" sz="2000" dirty="0" smtClean="0"/>
              <a:t>from the Information Flow tab in the Toolbox, or the Information Flow folder in the </a:t>
            </a:r>
            <a:r>
              <a:rPr lang="en-US" sz="2000" dirty="0" err="1" smtClean="0"/>
              <a:t>ClassLibrary</a:t>
            </a:r>
            <a:r>
              <a:rPr lang="en-US" sz="2000" dirty="0" smtClean="0"/>
              <a:t> window</a:t>
            </a:r>
            <a:r>
              <a:rPr lang="en-US" sz="2000" b="1" dirty="0" smtClean="0"/>
              <a:t>.</a:t>
            </a:r>
          </a:p>
          <a:p>
            <a:pPr marL="295723" indent="-295723">
              <a:buFont typeface="Arial" panose="020B0604020202020204" pitchFamily="34" charset="0"/>
              <a:buChar char="•"/>
            </a:pPr>
            <a:r>
              <a:rPr lang="en-US" sz="2000" dirty="0" smtClean="0"/>
              <a:t>If it is not available from the Information Flow Object list:</a:t>
            </a:r>
          </a:p>
          <a:p>
            <a:pPr marL="502722" lvl="1" indent="-295723">
              <a:spcAft>
                <a:spcPts val="600"/>
              </a:spcAft>
              <a:buFont typeface="Arial" panose="020B0604020202020204" pitchFamily="34" charset="0"/>
              <a:buChar char="•"/>
            </a:pPr>
            <a:r>
              <a:rPr lang="en-US" sz="2000" dirty="0" smtClean="0"/>
              <a:t>Select </a:t>
            </a:r>
            <a:r>
              <a:rPr lang="en-US" sz="2000" b="1" dirty="0" smtClean="0"/>
              <a:t>Manage Class Library          </a:t>
            </a:r>
            <a:r>
              <a:rPr lang="en-US" sz="2000" dirty="0" smtClean="0"/>
              <a:t>from the Home ribbon</a:t>
            </a:r>
          </a:p>
          <a:p>
            <a:pPr marL="502722" lvl="1" indent="-295723">
              <a:buFont typeface="Arial" panose="020B0604020202020204" pitchFamily="34" charset="0"/>
              <a:buChar char="•"/>
            </a:pPr>
            <a:r>
              <a:rPr lang="en-US" sz="2000" dirty="0" smtClean="0"/>
              <a:t>Check </a:t>
            </a:r>
            <a:r>
              <a:rPr lang="en-US" sz="2000" dirty="0" err="1" smtClean="0"/>
              <a:t>AttributeExplorer</a:t>
            </a:r>
            <a:r>
              <a:rPr lang="en-US" sz="2000" dirty="0" smtClean="0"/>
              <a:t> from the </a:t>
            </a:r>
            <a:r>
              <a:rPr lang="en-US" sz="2000" dirty="0" err="1" smtClean="0"/>
              <a:t>InformationFlow</a:t>
            </a:r>
            <a:r>
              <a:rPr lang="en-US" sz="2000" dirty="0" smtClean="0"/>
              <a:t> group in the Basic Objects tab</a:t>
            </a:r>
          </a:p>
          <a:p>
            <a:pPr marL="502722" lvl="1" indent="-295723">
              <a:buFont typeface="Arial" panose="020B0604020202020204" pitchFamily="34" charset="0"/>
              <a:buChar char="•"/>
            </a:pPr>
            <a:r>
              <a:rPr lang="en-US" sz="2000" dirty="0" smtClean="0"/>
              <a:t>Select OK in the Manage Class Library window</a:t>
            </a:r>
          </a:p>
          <a:p>
            <a:pPr marL="295723" indent="-295723">
              <a:buFont typeface="Arial" panose="020B0604020202020204" pitchFamily="34" charset="0"/>
              <a:buChar char="•"/>
            </a:pPr>
            <a:r>
              <a:rPr lang="en-US" sz="2000" dirty="0" smtClean="0"/>
              <a:t>Add the </a:t>
            </a:r>
            <a:r>
              <a:rPr lang="en-US" sz="2000" b="1" dirty="0" err="1" smtClean="0"/>
              <a:t>AttributeExplorer</a:t>
            </a:r>
            <a:r>
              <a:rPr lang="en-US" sz="2000" b="1" dirty="0" smtClean="0"/>
              <a:t> </a:t>
            </a:r>
            <a:r>
              <a:rPr lang="en-US" sz="2000" dirty="0" smtClean="0"/>
              <a:t>to the </a:t>
            </a:r>
            <a:r>
              <a:rPr lang="en-US" sz="2000" b="1" dirty="0" smtClean="0"/>
              <a:t>Training</a:t>
            </a:r>
            <a:r>
              <a:rPr lang="en-US" sz="2000" dirty="0" smtClean="0"/>
              <a:t> frame</a:t>
            </a:r>
          </a:p>
          <a:p>
            <a:pPr marL="295723" indent="-295723">
              <a:buFont typeface="Arial" panose="020B0604020202020204" pitchFamily="34" charset="0"/>
              <a:buChar char="•"/>
            </a:pPr>
            <a:r>
              <a:rPr lang="en-US" sz="2000" dirty="0" smtClean="0"/>
              <a:t>Practice the various options described in the previous slides with your Model</a:t>
            </a:r>
          </a:p>
          <a:p>
            <a:pPr marL="1148061"/>
            <a:endParaRPr lang="en-US" sz="2000" dirty="0"/>
          </a:p>
          <a:p>
            <a:r>
              <a:rPr lang="en-US" sz="2000" b="1" spc="-16" dirty="0" smtClean="0">
                <a:solidFill>
                  <a:srgbClr val="0066FF"/>
                </a:solidFill>
                <a:latin typeface="Arial"/>
                <a:cs typeface="Arial"/>
              </a:rPr>
              <a:t>Note</a:t>
            </a:r>
            <a:endParaRPr lang="en-US" sz="2000" dirty="0">
              <a:latin typeface="Arial"/>
              <a:cs typeface="Arial"/>
            </a:endParaRPr>
          </a:p>
          <a:p>
            <a:pPr>
              <a:lnSpc>
                <a:spcPts val="2375"/>
              </a:lnSpc>
              <a:spcBef>
                <a:spcPts val="605"/>
              </a:spcBef>
            </a:pPr>
            <a:r>
              <a:rPr lang="en-US" sz="2000" spc="-98" dirty="0" smtClean="0">
                <a:latin typeface="Arial"/>
                <a:cs typeface="Arial"/>
              </a:rPr>
              <a:t>When completing this Activity, remove the </a:t>
            </a:r>
            <a:r>
              <a:rPr lang="en-US" sz="2000" spc="-98" dirty="0" err="1" smtClean="0">
                <a:latin typeface="Arial"/>
                <a:cs typeface="Arial"/>
              </a:rPr>
              <a:t>AttributeExplorer</a:t>
            </a:r>
            <a:r>
              <a:rPr lang="en-US" sz="2000" spc="-98" dirty="0" smtClean="0">
                <a:latin typeface="Arial"/>
                <a:cs typeface="Arial"/>
              </a:rPr>
              <a:t> from the Frames to reduce the number of Objects added to your Model.</a:t>
            </a:r>
          </a:p>
          <a:p>
            <a:pPr marL="295723" indent="-295723">
              <a:buFont typeface="Arial" panose="020B0604020202020204" pitchFamily="34" charset="0"/>
              <a:buChar char="•"/>
            </a:pPr>
            <a:r>
              <a:rPr lang="en-US" sz="2000" dirty="0" smtClean="0"/>
              <a:t>Delete the </a:t>
            </a:r>
            <a:r>
              <a:rPr lang="en-US" sz="2000" b="1" dirty="0" err="1" smtClean="0"/>
              <a:t>AttributeExplorer</a:t>
            </a:r>
            <a:r>
              <a:rPr lang="en-US" sz="2000" dirty="0" smtClean="0"/>
              <a:t> from the </a:t>
            </a:r>
            <a:r>
              <a:rPr lang="en-US" sz="2000" b="1" dirty="0" smtClean="0"/>
              <a:t>Training</a:t>
            </a:r>
            <a:r>
              <a:rPr lang="en-US" sz="2000" dirty="0" smtClean="0"/>
              <a:t> frame and anywhere else in your Model</a:t>
            </a:r>
          </a:p>
          <a:p>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88669" y="2649189"/>
            <a:ext cx="443828" cy="500009"/>
          </a:xfrm>
          <a:prstGeom prst="rect">
            <a:avLst/>
          </a:prstGeom>
        </p:spPr>
      </p:pic>
      <p:sp>
        <p:nvSpPr>
          <p:cNvPr id="5" name="object 4"/>
          <p:cNvSpPr/>
          <p:nvPr/>
        </p:nvSpPr>
        <p:spPr>
          <a:xfrm>
            <a:off x="3979069" y="1694991"/>
            <a:ext cx="239738" cy="296694"/>
          </a:xfrm>
          <a:prstGeom prst="rect">
            <a:avLst/>
          </a:prstGeom>
          <a:blipFill>
            <a:blip r:embed="rId3" cstate="print"/>
            <a:stretch>
              <a:fillRect/>
            </a:stretch>
          </a:blipFill>
        </p:spPr>
        <p:txBody>
          <a:bodyPr wrap="square" lIns="0" tIns="0" rIns="0" bIns="0" rtlCol="0">
            <a:spAutoFit/>
          </a:bodyPr>
          <a:lstStyle/>
          <a:p>
            <a:endParaRPr sz="1863"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278" y="1967099"/>
            <a:ext cx="8305401" cy="2006246"/>
          </a:xfrm>
          <a:prstGeom prst="rect">
            <a:avLst/>
          </a:prstGeom>
        </p:spPr>
        <p:txBody>
          <a:bodyPr vert="horz" wrap="square" lIns="0" tIns="0" rIns="0" bIns="0" rtlCol="0">
            <a:spAutoFit/>
          </a:bodyPr>
          <a:lstStyle/>
          <a:p>
            <a:pPr algn="ctr">
              <a:tabLst>
                <a:tab pos="2193605" algn="l"/>
              </a:tabLst>
            </a:pPr>
            <a:r>
              <a:rPr lang="en-US" sz="4088" b="1" dirty="0">
                <a:latin typeface="Arial"/>
                <a:cs typeface="Arial"/>
              </a:rPr>
              <a:t>Lesson	11</a:t>
            </a:r>
            <a:endParaRPr lang="en-US" sz="4088" dirty="0">
              <a:latin typeface="Arial"/>
              <a:cs typeface="Arial"/>
            </a:endParaRPr>
          </a:p>
          <a:p>
            <a:pPr algn="ctr">
              <a:spcBef>
                <a:spcPts val="248"/>
              </a:spcBef>
            </a:pPr>
            <a:r>
              <a:rPr lang="en-US" sz="4088" b="1" dirty="0">
                <a:latin typeface="Arial"/>
                <a:cs typeface="Arial"/>
              </a:rPr>
              <a:t>Creating the GUC Model</a:t>
            </a:r>
          </a:p>
          <a:p>
            <a:pPr algn="ctr">
              <a:spcBef>
                <a:spcPts val="248"/>
              </a:spcBef>
            </a:pPr>
            <a:r>
              <a:rPr lang="en-US" sz="4088" b="1" dirty="0">
                <a:latin typeface="Arial"/>
                <a:cs typeface="Arial"/>
              </a:rPr>
              <a:t>Part 2</a:t>
            </a:r>
            <a:endParaRPr lang="en-US" sz="4088" dirty="0">
              <a:latin typeface="Arial"/>
              <a:cs typeface="Arial"/>
            </a:endParaRPr>
          </a:p>
        </p:txBody>
      </p:sp>
    </p:spTree>
    <p:extLst>
      <p:ext uri="{BB962C8B-B14F-4D97-AF65-F5344CB8AC3E}">
        <p14:creationId xmlns:p14="http://schemas.microsoft.com/office/powerpoint/2010/main" val="3445078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370" y="1805204"/>
            <a:ext cx="9393028" cy="4189352"/>
          </a:xfrm>
          <a:prstGeom prst="rect">
            <a:avLst/>
          </a:prstGeom>
        </p:spPr>
        <p:txBody>
          <a:bodyPr vert="horz" wrap="square" lIns="0" tIns="0" rIns="0" bIns="0" rtlCol="0">
            <a:spAutoFit/>
          </a:bodyPr>
          <a:lstStyle/>
          <a:p>
            <a:pPr marL="13143"/>
            <a:r>
              <a:rPr lang="en-US" sz="2000" b="1" spc="-16" dirty="0">
                <a:solidFill>
                  <a:srgbClr val="0066FF"/>
                </a:solidFill>
                <a:latin typeface="Arial"/>
                <a:cs typeface="Arial"/>
              </a:rPr>
              <a:t>Purpose</a:t>
            </a:r>
            <a:endParaRPr lang="en-US" sz="2000" dirty="0">
              <a:latin typeface="Arial"/>
              <a:cs typeface="Arial"/>
            </a:endParaRPr>
          </a:p>
          <a:p>
            <a:pPr marL="13143">
              <a:spcBef>
                <a:spcPts val="812"/>
              </a:spcBef>
            </a:pPr>
            <a:r>
              <a:rPr lang="en-US" sz="2000" spc="-10" dirty="0">
                <a:cs typeface="Arial"/>
              </a:rPr>
              <a:t>In this lesson you build up a hierarchy in the reference model</a:t>
            </a:r>
            <a:r>
              <a:rPr lang="en-US" sz="2000" spc="-10" dirty="0">
                <a:latin typeface="Arial"/>
                <a:cs typeface="Arial"/>
              </a:rPr>
              <a:t>.</a:t>
            </a:r>
            <a:endParaRPr lang="en-US" sz="2000" dirty="0">
              <a:latin typeface="Arial"/>
              <a:cs typeface="Arial"/>
            </a:endParaRPr>
          </a:p>
          <a:p>
            <a:pPr marL="13143">
              <a:spcBef>
                <a:spcPts val="1640"/>
              </a:spcBef>
            </a:pPr>
            <a:r>
              <a:rPr lang="en-US" sz="2000" b="1" spc="-16" dirty="0">
                <a:solidFill>
                  <a:srgbClr val="0066FF"/>
                </a:solidFill>
                <a:latin typeface="Arial"/>
                <a:cs typeface="Arial"/>
              </a:rPr>
              <a:t>Objectives</a:t>
            </a:r>
            <a:endParaRPr lang="en-US" sz="2000" dirty="0">
              <a:latin typeface="Arial"/>
              <a:cs typeface="Arial"/>
            </a:endParaRPr>
          </a:p>
          <a:p>
            <a:pPr marL="13143">
              <a:spcBef>
                <a:spcPts val="812"/>
              </a:spcBef>
            </a:pPr>
            <a:r>
              <a:rPr lang="en-US" sz="2000" spc="-10" dirty="0">
                <a:latin typeface="Arial"/>
                <a:cs typeface="Arial"/>
              </a:rPr>
              <a:t>After</a:t>
            </a:r>
            <a:r>
              <a:rPr lang="en-US" sz="2000" spc="36" dirty="0">
                <a:latin typeface="Arial"/>
                <a:cs typeface="Arial"/>
              </a:rPr>
              <a:t> </a:t>
            </a:r>
            <a:r>
              <a:rPr lang="en-US" sz="2000" spc="-16" dirty="0">
                <a:latin typeface="Arial"/>
                <a:cs typeface="Arial"/>
              </a:rPr>
              <a:t>you</a:t>
            </a:r>
            <a:r>
              <a:rPr lang="en-US" sz="2000" spc="36" dirty="0">
                <a:latin typeface="Arial"/>
                <a:cs typeface="Arial"/>
              </a:rPr>
              <a:t> </a:t>
            </a:r>
            <a:r>
              <a:rPr lang="en-US" sz="2000" spc="-16" dirty="0">
                <a:latin typeface="Arial"/>
                <a:cs typeface="Arial"/>
              </a:rPr>
              <a:t>complete</a:t>
            </a:r>
            <a:r>
              <a:rPr lang="en-US" sz="2000" spc="36" dirty="0">
                <a:latin typeface="Arial"/>
                <a:cs typeface="Arial"/>
              </a:rPr>
              <a:t> </a:t>
            </a:r>
            <a:r>
              <a:rPr lang="en-US" sz="2000" spc="-10" dirty="0">
                <a:latin typeface="Arial"/>
                <a:cs typeface="Arial"/>
              </a:rPr>
              <a:t>this</a:t>
            </a:r>
            <a:r>
              <a:rPr lang="en-US" sz="2000" spc="36" dirty="0">
                <a:latin typeface="Arial"/>
                <a:cs typeface="Arial"/>
              </a:rPr>
              <a:t> </a:t>
            </a:r>
            <a:r>
              <a:rPr lang="en-US" sz="2000" spc="-10" dirty="0">
                <a:latin typeface="Arial"/>
                <a:cs typeface="Arial"/>
              </a:rPr>
              <a:t>lesson,</a:t>
            </a:r>
            <a:r>
              <a:rPr lang="en-US" sz="2000" spc="52" dirty="0">
                <a:latin typeface="Arial"/>
                <a:cs typeface="Arial"/>
              </a:rPr>
              <a:t> </a:t>
            </a:r>
            <a:r>
              <a:rPr lang="en-US" sz="2000" spc="-16" dirty="0">
                <a:latin typeface="Arial"/>
                <a:cs typeface="Arial"/>
              </a:rPr>
              <a:t>you</a:t>
            </a:r>
            <a:r>
              <a:rPr lang="en-US" sz="2000" spc="36" dirty="0">
                <a:latin typeface="Arial"/>
                <a:cs typeface="Arial"/>
              </a:rPr>
              <a:t> </a:t>
            </a:r>
            <a:r>
              <a:rPr lang="en-US" sz="2000" spc="-10" dirty="0">
                <a:latin typeface="Arial"/>
                <a:cs typeface="Arial"/>
              </a:rPr>
              <a:t>should</a:t>
            </a:r>
            <a:r>
              <a:rPr lang="en-US" sz="2000" spc="36" dirty="0">
                <a:latin typeface="Arial"/>
                <a:cs typeface="Arial"/>
              </a:rPr>
              <a:t> </a:t>
            </a:r>
            <a:r>
              <a:rPr lang="en-US" sz="2000" spc="-16" dirty="0">
                <a:latin typeface="Arial"/>
                <a:cs typeface="Arial"/>
              </a:rPr>
              <a:t>be</a:t>
            </a:r>
            <a:r>
              <a:rPr lang="en-US" sz="2000" spc="36" dirty="0">
                <a:latin typeface="Arial"/>
                <a:cs typeface="Arial"/>
              </a:rPr>
              <a:t> </a:t>
            </a:r>
            <a:r>
              <a:rPr lang="en-US" sz="2000" spc="-10" dirty="0">
                <a:latin typeface="Arial"/>
                <a:cs typeface="Arial"/>
              </a:rPr>
              <a:t>able</a:t>
            </a:r>
            <a:r>
              <a:rPr lang="en-US" sz="2000" spc="36" dirty="0">
                <a:latin typeface="Arial"/>
                <a:cs typeface="Arial"/>
              </a:rPr>
              <a:t> </a:t>
            </a:r>
            <a:r>
              <a:rPr lang="en-US" sz="2000" spc="-10" dirty="0">
                <a:latin typeface="Arial"/>
                <a:cs typeface="Arial"/>
              </a:rPr>
              <a:t>to:</a:t>
            </a:r>
            <a:endParaRPr lang="en-US" sz="2000" dirty="0">
              <a:latin typeface="Arial"/>
              <a:cs typeface="Arial"/>
            </a:endParaRPr>
          </a:p>
          <a:p>
            <a:pPr marL="536901" marR="6572" indent="-523758">
              <a:lnSpc>
                <a:spcPts val="2266"/>
              </a:lnSpc>
              <a:spcBef>
                <a:spcPts val="864"/>
              </a:spcBef>
              <a:buFont typeface="Arial"/>
              <a:buChar char="•"/>
              <a:tabLst>
                <a:tab pos="536901" algn="l"/>
              </a:tabLst>
            </a:pPr>
            <a:r>
              <a:rPr lang="en-US" sz="2000" spc="-16" dirty="0">
                <a:latin typeface="Arial"/>
                <a:cs typeface="Arial"/>
              </a:rPr>
              <a:t>Build hierarchical models, and change and enhance the structure of existing models</a:t>
            </a:r>
            <a:r>
              <a:rPr lang="en-US" sz="2000" spc="-10" dirty="0">
                <a:latin typeface="Arial"/>
                <a:cs typeface="Arial"/>
              </a:rPr>
              <a:t>.</a:t>
            </a:r>
          </a:p>
          <a:p>
            <a:pPr marL="536901" marR="6572" indent="-523758">
              <a:lnSpc>
                <a:spcPts val="2266"/>
              </a:lnSpc>
              <a:spcBef>
                <a:spcPts val="864"/>
              </a:spcBef>
              <a:buFont typeface="Arial"/>
              <a:buChar char="•"/>
              <a:tabLst>
                <a:tab pos="536901" algn="l"/>
              </a:tabLst>
            </a:pPr>
            <a:r>
              <a:rPr lang="en-US" sz="2000" dirty="0">
                <a:latin typeface="Arial"/>
                <a:cs typeface="Arial"/>
              </a:rPr>
              <a:t>Use methods</a:t>
            </a:r>
          </a:p>
          <a:p>
            <a:pPr marL="536901" marR="6572" indent="-523758">
              <a:lnSpc>
                <a:spcPts val="2266"/>
              </a:lnSpc>
              <a:spcBef>
                <a:spcPts val="864"/>
              </a:spcBef>
              <a:buFont typeface="Arial"/>
              <a:buChar char="•"/>
              <a:tabLst>
                <a:tab pos="536901" algn="l"/>
              </a:tabLst>
            </a:pPr>
            <a:r>
              <a:rPr lang="en-US" sz="2000" dirty="0">
                <a:latin typeface="Arial"/>
                <a:cs typeface="Arial"/>
              </a:rPr>
              <a:t>Use charts and displays</a:t>
            </a:r>
          </a:p>
          <a:p>
            <a:pPr>
              <a:lnSpc>
                <a:spcPts val="2173"/>
              </a:lnSpc>
              <a:spcBef>
                <a:spcPts val="46"/>
              </a:spcBef>
            </a:pPr>
            <a:endParaRPr lang="en-US" sz="2000" dirty="0"/>
          </a:p>
          <a:p>
            <a:pPr marL="13143"/>
            <a:r>
              <a:rPr lang="en-US" sz="2000" b="1" spc="-16" dirty="0">
                <a:solidFill>
                  <a:srgbClr val="0066FF"/>
                </a:solidFill>
                <a:latin typeface="Arial"/>
                <a:cs typeface="Arial"/>
              </a:rPr>
              <a:t>Help</a:t>
            </a:r>
            <a:r>
              <a:rPr lang="en-US" sz="2000" b="1" spc="103" dirty="0">
                <a:solidFill>
                  <a:srgbClr val="0066FF"/>
                </a:solidFill>
                <a:latin typeface="Arial"/>
                <a:cs typeface="Arial"/>
              </a:rPr>
              <a:t> </a:t>
            </a:r>
            <a:r>
              <a:rPr lang="en-US" sz="2000" b="1" spc="-10" dirty="0">
                <a:solidFill>
                  <a:srgbClr val="0066FF"/>
                </a:solidFill>
                <a:latin typeface="Arial"/>
                <a:cs typeface="Arial"/>
              </a:rPr>
              <a:t>topics</a:t>
            </a:r>
            <a:endParaRPr lang="en-US" sz="2000" dirty="0">
              <a:latin typeface="Arial"/>
              <a:cs typeface="Arial"/>
            </a:endParaRPr>
          </a:p>
          <a:p>
            <a:pPr marL="13143">
              <a:spcBef>
                <a:spcPts val="812"/>
              </a:spcBef>
            </a:pPr>
            <a:r>
              <a:rPr lang="en-US" sz="2000" spc="-10" dirty="0">
                <a:latin typeface="Arial"/>
                <a:cs typeface="Arial"/>
              </a:rPr>
              <a:t>Additional</a:t>
            </a:r>
            <a:r>
              <a:rPr lang="en-US" sz="2000" spc="41" dirty="0">
                <a:latin typeface="Arial"/>
                <a:cs typeface="Arial"/>
              </a:rPr>
              <a:t> </a:t>
            </a:r>
            <a:r>
              <a:rPr lang="en-US" sz="2000" spc="-10" dirty="0">
                <a:latin typeface="Arial"/>
                <a:cs typeface="Arial"/>
              </a:rPr>
              <a:t>information</a:t>
            </a:r>
            <a:r>
              <a:rPr lang="en-US" sz="2000" spc="41" dirty="0">
                <a:latin typeface="Arial"/>
                <a:cs typeface="Arial"/>
              </a:rPr>
              <a:t> </a:t>
            </a:r>
            <a:r>
              <a:rPr lang="en-US" sz="2000" spc="-10" dirty="0">
                <a:latin typeface="Arial"/>
                <a:cs typeface="Arial"/>
              </a:rPr>
              <a:t>for</a:t>
            </a:r>
            <a:r>
              <a:rPr lang="en-US" sz="2000" spc="41" dirty="0">
                <a:latin typeface="Arial"/>
                <a:cs typeface="Arial"/>
              </a:rPr>
              <a:t> </a:t>
            </a:r>
            <a:r>
              <a:rPr lang="en-US" sz="2000" spc="-10" dirty="0">
                <a:latin typeface="Arial"/>
                <a:cs typeface="Arial"/>
              </a:rPr>
              <a:t>this</a:t>
            </a:r>
            <a:r>
              <a:rPr lang="en-US" sz="2000" spc="41" dirty="0">
                <a:latin typeface="Arial"/>
                <a:cs typeface="Arial"/>
              </a:rPr>
              <a:t> </a:t>
            </a:r>
            <a:r>
              <a:rPr lang="en-US" sz="2000" spc="-10" dirty="0">
                <a:latin typeface="Arial"/>
                <a:cs typeface="Arial"/>
              </a:rPr>
              <a:t>lesson</a:t>
            </a:r>
            <a:r>
              <a:rPr lang="en-US" sz="2000" spc="41" dirty="0">
                <a:latin typeface="Arial"/>
                <a:cs typeface="Arial"/>
              </a:rPr>
              <a:t> </a:t>
            </a:r>
            <a:r>
              <a:rPr lang="en-US" sz="2000" spc="-16" dirty="0">
                <a:latin typeface="Arial"/>
                <a:cs typeface="Arial"/>
              </a:rPr>
              <a:t>can</a:t>
            </a:r>
            <a:r>
              <a:rPr lang="en-US" sz="2000" spc="41" dirty="0">
                <a:latin typeface="Arial"/>
                <a:cs typeface="Arial"/>
              </a:rPr>
              <a:t> </a:t>
            </a:r>
            <a:r>
              <a:rPr lang="en-US" sz="2000" spc="-16" dirty="0">
                <a:latin typeface="Arial"/>
                <a:cs typeface="Arial"/>
              </a:rPr>
              <a:t>be</a:t>
            </a:r>
            <a:r>
              <a:rPr lang="en-US" sz="2000" spc="41" dirty="0">
                <a:latin typeface="Arial"/>
                <a:cs typeface="Arial"/>
              </a:rPr>
              <a:t> </a:t>
            </a:r>
            <a:r>
              <a:rPr lang="en-US" sz="2000" spc="-10" dirty="0">
                <a:latin typeface="Arial"/>
                <a:cs typeface="Arial"/>
              </a:rPr>
              <a:t>found</a:t>
            </a:r>
            <a:r>
              <a:rPr lang="en-US" sz="2000" spc="41" dirty="0">
                <a:latin typeface="Arial"/>
                <a:cs typeface="Arial"/>
              </a:rPr>
              <a:t> </a:t>
            </a:r>
            <a:r>
              <a:rPr lang="en-US" sz="2000" spc="-10" dirty="0">
                <a:latin typeface="Arial"/>
                <a:cs typeface="Arial"/>
              </a:rPr>
              <a:t>in:</a:t>
            </a:r>
            <a:endParaRPr lang="en-US" sz="2000" dirty="0">
              <a:latin typeface="Arial"/>
              <a:cs typeface="Arial"/>
            </a:endParaRPr>
          </a:p>
        </p:txBody>
      </p:sp>
      <p:sp>
        <p:nvSpPr>
          <p:cNvPr id="4" name="object 4"/>
          <p:cNvSpPr txBox="1"/>
          <p:nvPr/>
        </p:nvSpPr>
        <p:spPr>
          <a:xfrm>
            <a:off x="1064150" y="5998583"/>
            <a:ext cx="8401319" cy="610507"/>
          </a:xfrm>
          <a:prstGeom prst="rect">
            <a:avLst/>
          </a:prstGeom>
        </p:spPr>
        <p:txBody>
          <a:bodyPr vert="horz" wrap="square" lIns="0" tIns="0" rIns="0" bIns="0" rtlCol="0">
            <a:spAutoFit/>
          </a:bodyPr>
          <a:lstStyle/>
          <a:p>
            <a:pPr marL="13143" marR="6572" indent="69659">
              <a:lnSpc>
                <a:spcPts val="2266"/>
              </a:lnSpc>
            </a:pPr>
            <a:r>
              <a:rPr lang="en-US" sz="2000" i="1" spc="-10" dirty="0">
                <a:cs typeface="Arial"/>
              </a:rPr>
              <a:t>Step-by-Step Help &gt; Modeling in Tecnomatix Plant Simulation 2D &gt; Creating a Simulation Model &gt; Modeling Hierarchically</a:t>
            </a:r>
            <a:endParaRPr lang="en-US" sz="2000" dirty="0">
              <a:latin typeface="Arial"/>
              <a:cs typeface="Arial"/>
            </a:endParaRPr>
          </a:p>
        </p:txBody>
      </p:sp>
      <p:sp>
        <p:nvSpPr>
          <p:cNvPr id="6" name="Titel 5"/>
          <p:cNvSpPr>
            <a:spLocks noGrp="1"/>
          </p:cNvSpPr>
          <p:nvPr>
            <p:ph type="title"/>
          </p:nvPr>
        </p:nvSpPr>
        <p:spPr/>
        <p:txBody>
          <a:bodyPr/>
          <a:lstStyle/>
          <a:p>
            <a:r>
              <a:rPr lang="en-US" dirty="0" smtClean="0"/>
              <a:t>Creating the GUC Model</a:t>
            </a:r>
            <a:br>
              <a:rPr lang="en-US" dirty="0" smtClean="0"/>
            </a:br>
            <a:r>
              <a:rPr lang="en-US" dirty="0" smtClean="0"/>
              <a:t>Part 2</a:t>
            </a:r>
            <a:endParaRPr lang="en-US" dirty="0"/>
          </a:p>
        </p:txBody>
      </p:sp>
    </p:spTree>
    <p:extLst>
      <p:ext uri="{BB962C8B-B14F-4D97-AF65-F5344CB8AC3E}">
        <p14:creationId xmlns:p14="http://schemas.microsoft.com/office/powerpoint/2010/main" val="1980138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530" y="1611924"/>
            <a:ext cx="9315482" cy="4042619"/>
          </a:xfrm>
          <a:prstGeom prst="rect">
            <a:avLst/>
          </a:prstGeom>
        </p:spPr>
        <p:txBody>
          <a:bodyPr vert="horz" wrap="square" lIns="0" tIns="0" rIns="0" bIns="0" rtlCol="0">
            <a:spAutoFit/>
          </a:bodyPr>
          <a:lstStyle/>
          <a:p>
            <a:pPr marL="13143" marR="233949">
              <a:lnSpc>
                <a:spcPts val="2266"/>
              </a:lnSpc>
            </a:pPr>
            <a:r>
              <a:rPr sz="2070" spc="-16" dirty="0">
                <a:latin typeface="Arial"/>
                <a:cs typeface="Arial"/>
              </a:rPr>
              <a:t>The</a:t>
            </a:r>
            <a:r>
              <a:rPr sz="2070" spc="47" dirty="0">
                <a:latin typeface="Arial"/>
                <a:cs typeface="Arial"/>
              </a:rPr>
              <a:t> </a:t>
            </a:r>
            <a:r>
              <a:rPr sz="2070" spc="-10" dirty="0">
                <a:latin typeface="Arial"/>
                <a:cs typeface="Arial"/>
              </a:rPr>
              <a:t>following</a:t>
            </a:r>
            <a:r>
              <a:rPr sz="2070" spc="47" dirty="0">
                <a:latin typeface="Arial"/>
                <a:cs typeface="Arial"/>
              </a:rPr>
              <a:t> </a:t>
            </a:r>
            <a:r>
              <a:rPr sz="2070" spc="-10" dirty="0">
                <a:latin typeface="Arial"/>
                <a:cs typeface="Arial"/>
              </a:rPr>
              <a:t>typographical</a:t>
            </a:r>
            <a:r>
              <a:rPr sz="2070" spc="47" dirty="0">
                <a:latin typeface="Arial"/>
                <a:cs typeface="Arial"/>
              </a:rPr>
              <a:t> </a:t>
            </a:r>
            <a:r>
              <a:rPr sz="2070" spc="-10" dirty="0">
                <a:latin typeface="Arial"/>
                <a:cs typeface="Arial"/>
              </a:rPr>
              <a:t>conventions</a:t>
            </a:r>
            <a:r>
              <a:rPr sz="2070" spc="47" dirty="0">
                <a:latin typeface="Arial"/>
                <a:cs typeface="Arial"/>
              </a:rPr>
              <a:t> </a:t>
            </a:r>
            <a:r>
              <a:rPr sz="2070" spc="-10" dirty="0">
                <a:latin typeface="Arial"/>
                <a:cs typeface="Arial"/>
              </a:rPr>
              <a:t>are</a:t>
            </a:r>
            <a:r>
              <a:rPr sz="2070" spc="47" dirty="0">
                <a:latin typeface="Arial"/>
                <a:cs typeface="Arial"/>
              </a:rPr>
              <a:t> </a:t>
            </a:r>
            <a:r>
              <a:rPr sz="2070" spc="-10" dirty="0">
                <a:latin typeface="Arial"/>
                <a:cs typeface="Arial"/>
              </a:rPr>
              <a:t>followed</a:t>
            </a:r>
            <a:r>
              <a:rPr sz="2070" spc="47" dirty="0">
                <a:latin typeface="Arial"/>
                <a:cs typeface="Arial"/>
              </a:rPr>
              <a:t> </a:t>
            </a:r>
            <a:r>
              <a:rPr sz="2070" spc="-10" dirty="0">
                <a:latin typeface="Arial"/>
                <a:cs typeface="Arial"/>
              </a:rPr>
              <a:t>in</a:t>
            </a:r>
            <a:r>
              <a:rPr sz="2070" spc="47" dirty="0">
                <a:latin typeface="Arial"/>
                <a:cs typeface="Arial"/>
              </a:rPr>
              <a:t> </a:t>
            </a:r>
            <a:r>
              <a:rPr sz="2070" spc="-10" dirty="0">
                <a:latin typeface="Arial"/>
                <a:cs typeface="Arial"/>
              </a:rPr>
              <a:t>this</a:t>
            </a:r>
            <a:r>
              <a:rPr sz="2070" spc="47" dirty="0">
                <a:latin typeface="Arial"/>
                <a:cs typeface="Arial"/>
              </a:rPr>
              <a:t> </a:t>
            </a:r>
            <a:r>
              <a:rPr sz="2070" spc="-10" dirty="0">
                <a:latin typeface="Arial"/>
                <a:cs typeface="Arial"/>
              </a:rPr>
              <a:t>student guide:</a:t>
            </a:r>
            <a:endParaRPr sz="2070" dirty="0">
              <a:latin typeface="Arial"/>
              <a:cs typeface="Arial"/>
            </a:endParaRPr>
          </a:p>
          <a:p>
            <a:pPr marL="536901" marR="6572" indent="-523758">
              <a:lnSpc>
                <a:spcPts val="2266"/>
              </a:lnSpc>
              <a:spcBef>
                <a:spcPts val="823"/>
              </a:spcBef>
              <a:buFont typeface="Arial"/>
              <a:buChar char="•"/>
              <a:tabLst>
                <a:tab pos="536901" algn="l"/>
              </a:tabLst>
            </a:pPr>
            <a:r>
              <a:rPr sz="2070" spc="-16" dirty="0">
                <a:latin typeface="Arial"/>
                <a:cs typeface="Arial"/>
              </a:rPr>
              <a:t>The</a:t>
            </a:r>
            <a:r>
              <a:rPr sz="2070" spc="21" dirty="0">
                <a:latin typeface="Arial"/>
                <a:cs typeface="Arial"/>
              </a:rPr>
              <a:t> </a:t>
            </a:r>
            <a:r>
              <a:rPr sz="2070" spc="-10" dirty="0">
                <a:latin typeface="Arial"/>
                <a:cs typeface="Arial"/>
              </a:rPr>
              <a:t>training</a:t>
            </a:r>
            <a:r>
              <a:rPr sz="2070" spc="21" dirty="0">
                <a:latin typeface="Arial"/>
                <a:cs typeface="Arial"/>
              </a:rPr>
              <a:t> </a:t>
            </a:r>
            <a:r>
              <a:rPr sz="2070" spc="-16" dirty="0">
                <a:latin typeface="Arial"/>
                <a:cs typeface="Arial"/>
              </a:rPr>
              <a:t>manual</a:t>
            </a:r>
            <a:r>
              <a:rPr sz="2070" spc="21" dirty="0">
                <a:latin typeface="Arial"/>
                <a:cs typeface="Arial"/>
              </a:rPr>
              <a:t> </a:t>
            </a:r>
            <a:r>
              <a:rPr sz="2070" spc="-10" dirty="0">
                <a:latin typeface="Arial"/>
                <a:cs typeface="Arial"/>
              </a:rPr>
              <a:t>is</a:t>
            </a:r>
            <a:r>
              <a:rPr sz="2070" spc="21" dirty="0">
                <a:latin typeface="Arial"/>
                <a:cs typeface="Arial"/>
              </a:rPr>
              <a:t> </a:t>
            </a:r>
            <a:r>
              <a:rPr sz="2070" spc="-10" dirty="0">
                <a:latin typeface="Arial"/>
                <a:cs typeface="Arial"/>
              </a:rPr>
              <a:t>subdivided</a:t>
            </a:r>
            <a:r>
              <a:rPr sz="2070" spc="21" dirty="0">
                <a:latin typeface="Arial"/>
                <a:cs typeface="Arial"/>
              </a:rPr>
              <a:t> </a:t>
            </a:r>
            <a:r>
              <a:rPr sz="2070" spc="-10" dirty="0">
                <a:latin typeface="Arial"/>
                <a:cs typeface="Arial"/>
              </a:rPr>
              <a:t>into</a:t>
            </a:r>
            <a:r>
              <a:rPr sz="2070" spc="21" dirty="0">
                <a:latin typeface="Arial"/>
                <a:cs typeface="Arial"/>
              </a:rPr>
              <a:t> </a:t>
            </a:r>
            <a:r>
              <a:rPr sz="2070" spc="-10" dirty="0">
                <a:latin typeface="Arial"/>
                <a:cs typeface="Arial"/>
              </a:rPr>
              <a:t>lessons</a:t>
            </a:r>
            <a:r>
              <a:rPr lang="en-US" sz="2070" spc="-10" dirty="0">
                <a:latin typeface="Arial"/>
                <a:cs typeface="Arial"/>
              </a:rPr>
              <a:t>. Each lesson has</a:t>
            </a:r>
            <a:r>
              <a:rPr sz="2070" spc="16" dirty="0">
                <a:latin typeface="Arial"/>
                <a:cs typeface="Arial"/>
              </a:rPr>
              <a:t> </a:t>
            </a:r>
            <a:r>
              <a:rPr sz="2070" spc="-16" dirty="0">
                <a:latin typeface="Arial"/>
                <a:cs typeface="Arial"/>
              </a:rPr>
              <a:t>two</a:t>
            </a:r>
            <a:r>
              <a:rPr sz="2070" spc="16" dirty="0">
                <a:latin typeface="Arial"/>
                <a:cs typeface="Arial"/>
              </a:rPr>
              <a:t> </a:t>
            </a:r>
            <a:r>
              <a:rPr sz="2070" spc="-10" dirty="0">
                <a:latin typeface="Arial"/>
                <a:cs typeface="Arial"/>
              </a:rPr>
              <a:t>sections:</a:t>
            </a:r>
            <a:r>
              <a:rPr sz="2070" spc="228" dirty="0">
                <a:latin typeface="Arial"/>
                <a:cs typeface="Arial"/>
              </a:rPr>
              <a:t> </a:t>
            </a:r>
            <a:r>
              <a:rPr lang="en-US" sz="2070" spc="-10" dirty="0">
                <a:latin typeface="Arial"/>
                <a:cs typeface="Arial"/>
              </a:rPr>
              <a:t>Instructor</a:t>
            </a:r>
            <a:r>
              <a:rPr lang="en-US" sz="2070" spc="16" dirty="0">
                <a:latin typeface="Arial"/>
                <a:cs typeface="Arial"/>
              </a:rPr>
              <a:t> </a:t>
            </a:r>
            <a:r>
              <a:rPr sz="2070" spc="-10" dirty="0">
                <a:latin typeface="Arial"/>
                <a:cs typeface="Arial"/>
              </a:rPr>
              <a:t>lecture</a:t>
            </a:r>
            <a:r>
              <a:rPr sz="2070" spc="16" dirty="0">
                <a:latin typeface="Arial"/>
                <a:cs typeface="Arial"/>
              </a:rPr>
              <a:t> </a:t>
            </a:r>
            <a:r>
              <a:rPr sz="2070" spc="-16" dirty="0">
                <a:latin typeface="Arial"/>
                <a:cs typeface="Arial"/>
              </a:rPr>
              <a:t>and</a:t>
            </a:r>
            <a:r>
              <a:rPr sz="2070" spc="16" dirty="0">
                <a:latin typeface="Arial"/>
                <a:cs typeface="Arial"/>
              </a:rPr>
              <a:t> </a:t>
            </a:r>
            <a:r>
              <a:rPr lang="en-US" sz="2070" spc="-10" dirty="0">
                <a:latin typeface="Arial"/>
                <a:cs typeface="Arial"/>
              </a:rPr>
              <a:t>Student</a:t>
            </a:r>
            <a:r>
              <a:rPr lang="en-US" sz="2070" spc="16" dirty="0">
                <a:latin typeface="Arial"/>
                <a:cs typeface="Arial"/>
              </a:rPr>
              <a:t> </a:t>
            </a:r>
            <a:r>
              <a:rPr sz="2070" spc="-10" dirty="0">
                <a:latin typeface="Arial"/>
                <a:cs typeface="Arial"/>
              </a:rPr>
              <a:t>activit</a:t>
            </a:r>
            <a:r>
              <a:rPr sz="2070" spc="-166" dirty="0">
                <a:latin typeface="Arial"/>
                <a:cs typeface="Arial"/>
              </a:rPr>
              <a:t>y</a:t>
            </a:r>
            <a:r>
              <a:rPr sz="2070" spc="-10" dirty="0">
                <a:latin typeface="Arial"/>
                <a:cs typeface="Arial"/>
              </a:rPr>
              <a:t>.</a:t>
            </a:r>
            <a:endParaRPr sz="2070" dirty="0">
              <a:latin typeface="Arial"/>
              <a:cs typeface="Arial"/>
            </a:endParaRPr>
          </a:p>
          <a:p>
            <a:pPr>
              <a:lnSpc>
                <a:spcPts val="2380"/>
              </a:lnSpc>
              <a:spcBef>
                <a:spcPts val="95"/>
              </a:spcBef>
              <a:buFont typeface="Arial"/>
              <a:buChar char="•"/>
            </a:pPr>
            <a:endParaRPr sz="2380" dirty="0"/>
          </a:p>
          <a:p>
            <a:pPr marL="536901" marR="245120" indent="-523758">
              <a:lnSpc>
                <a:spcPts val="2266"/>
              </a:lnSpc>
              <a:buFont typeface="Arial"/>
              <a:buChar char="•"/>
              <a:tabLst>
                <a:tab pos="536901" algn="l"/>
              </a:tabLst>
            </a:pPr>
            <a:r>
              <a:rPr sz="2070" spc="-16" dirty="0">
                <a:latin typeface="Arial"/>
                <a:cs typeface="Arial"/>
              </a:rPr>
              <a:t>The</a:t>
            </a:r>
            <a:r>
              <a:rPr sz="2070" spc="52" dirty="0">
                <a:latin typeface="Arial"/>
                <a:cs typeface="Arial"/>
              </a:rPr>
              <a:t> </a:t>
            </a:r>
            <a:r>
              <a:rPr lang="en-US" sz="2070" spc="52" dirty="0">
                <a:latin typeface="Arial"/>
                <a:cs typeface="Arial"/>
              </a:rPr>
              <a:t>Student </a:t>
            </a:r>
            <a:r>
              <a:rPr sz="2070" spc="-10" dirty="0">
                <a:latin typeface="Arial"/>
                <a:cs typeface="Arial"/>
              </a:rPr>
              <a:t>activity</a:t>
            </a:r>
            <a:r>
              <a:rPr sz="2070" spc="52" dirty="0">
                <a:latin typeface="Arial"/>
                <a:cs typeface="Arial"/>
              </a:rPr>
              <a:t> </a:t>
            </a:r>
            <a:r>
              <a:rPr sz="2070" spc="-10" dirty="0">
                <a:latin typeface="Arial"/>
                <a:cs typeface="Arial"/>
              </a:rPr>
              <a:t>contains</a:t>
            </a:r>
            <a:r>
              <a:rPr sz="2070" spc="52" dirty="0">
                <a:latin typeface="Arial"/>
                <a:cs typeface="Arial"/>
              </a:rPr>
              <a:t> </a:t>
            </a:r>
            <a:r>
              <a:rPr sz="2070" spc="-10" dirty="0">
                <a:latin typeface="Arial"/>
                <a:cs typeface="Arial"/>
              </a:rPr>
              <a:t>all</a:t>
            </a:r>
            <a:r>
              <a:rPr sz="2070" spc="52" dirty="0">
                <a:latin typeface="Arial"/>
                <a:cs typeface="Arial"/>
              </a:rPr>
              <a:t> </a:t>
            </a:r>
            <a:r>
              <a:rPr sz="2070" spc="-10" dirty="0">
                <a:latin typeface="Arial"/>
                <a:cs typeface="Arial"/>
              </a:rPr>
              <a:t>button</a:t>
            </a:r>
            <a:r>
              <a:rPr sz="2070" spc="52" dirty="0">
                <a:latin typeface="Arial"/>
                <a:cs typeface="Arial"/>
              </a:rPr>
              <a:t> </a:t>
            </a:r>
            <a:r>
              <a:rPr sz="2070" spc="-10" dirty="0">
                <a:latin typeface="Arial"/>
                <a:cs typeface="Arial"/>
              </a:rPr>
              <a:t>clicks</a:t>
            </a:r>
            <a:r>
              <a:rPr sz="2070" spc="52" dirty="0">
                <a:latin typeface="Arial"/>
                <a:cs typeface="Arial"/>
              </a:rPr>
              <a:t> </a:t>
            </a:r>
            <a:r>
              <a:rPr sz="2070" spc="-10" dirty="0">
                <a:latin typeface="Arial"/>
                <a:cs typeface="Arial"/>
              </a:rPr>
              <a:t>required</a:t>
            </a:r>
            <a:r>
              <a:rPr sz="2070" spc="52" dirty="0">
                <a:latin typeface="Arial"/>
                <a:cs typeface="Arial"/>
              </a:rPr>
              <a:t> </a:t>
            </a:r>
            <a:r>
              <a:rPr sz="2070" spc="-10" dirty="0">
                <a:latin typeface="Arial"/>
                <a:cs typeface="Arial"/>
              </a:rPr>
              <a:t>to</a:t>
            </a:r>
            <a:r>
              <a:rPr sz="2070" spc="52" dirty="0">
                <a:latin typeface="Arial"/>
                <a:cs typeface="Arial"/>
              </a:rPr>
              <a:t> </a:t>
            </a:r>
            <a:r>
              <a:rPr sz="2070" spc="-16" dirty="0">
                <a:latin typeface="Arial"/>
                <a:cs typeface="Arial"/>
              </a:rPr>
              <a:t>produce</a:t>
            </a:r>
            <a:r>
              <a:rPr sz="2070" spc="52" dirty="0">
                <a:latin typeface="Arial"/>
                <a:cs typeface="Arial"/>
              </a:rPr>
              <a:t> </a:t>
            </a:r>
            <a:r>
              <a:rPr sz="2070" spc="-10" dirty="0">
                <a:latin typeface="Arial"/>
                <a:cs typeface="Arial"/>
              </a:rPr>
              <a:t>the</a:t>
            </a:r>
            <a:r>
              <a:rPr sz="2070" spc="52" dirty="0">
                <a:latin typeface="Arial"/>
                <a:cs typeface="Arial"/>
              </a:rPr>
              <a:t> </a:t>
            </a:r>
            <a:r>
              <a:rPr sz="2070" spc="-10" dirty="0">
                <a:latin typeface="Arial"/>
                <a:cs typeface="Arial"/>
              </a:rPr>
              <a:t>result</a:t>
            </a:r>
            <a:r>
              <a:rPr sz="2070" spc="52" dirty="0">
                <a:latin typeface="Arial"/>
                <a:cs typeface="Arial"/>
              </a:rPr>
              <a:t> </a:t>
            </a:r>
            <a:r>
              <a:rPr sz="2070" spc="-10" dirty="0">
                <a:latin typeface="Arial"/>
                <a:cs typeface="Arial"/>
              </a:rPr>
              <a:t>of</a:t>
            </a:r>
            <a:r>
              <a:rPr sz="2070" spc="52" dirty="0">
                <a:latin typeface="Arial"/>
                <a:cs typeface="Arial"/>
              </a:rPr>
              <a:t> </a:t>
            </a:r>
            <a:r>
              <a:rPr sz="2070" spc="-10" dirty="0">
                <a:latin typeface="Arial"/>
                <a:cs typeface="Arial"/>
              </a:rPr>
              <a:t>the concept</a:t>
            </a:r>
            <a:r>
              <a:rPr sz="2070" spc="83" dirty="0">
                <a:latin typeface="Arial"/>
                <a:cs typeface="Arial"/>
              </a:rPr>
              <a:t> </a:t>
            </a:r>
            <a:r>
              <a:rPr sz="2070" spc="-10" dirty="0">
                <a:latin typeface="Arial"/>
                <a:cs typeface="Arial"/>
              </a:rPr>
              <a:t>being</a:t>
            </a:r>
            <a:r>
              <a:rPr sz="2070" spc="83" dirty="0">
                <a:latin typeface="Arial"/>
                <a:cs typeface="Arial"/>
              </a:rPr>
              <a:t> </a:t>
            </a:r>
            <a:r>
              <a:rPr sz="2070" spc="-10" dirty="0">
                <a:latin typeface="Arial"/>
                <a:cs typeface="Arial"/>
              </a:rPr>
              <a:t>taught</a:t>
            </a:r>
            <a:r>
              <a:rPr sz="2070" spc="83" dirty="0">
                <a:latin typeface="Arial"/>
                <a:cs typeface="Arial"/>
              </a:rPr>
              <a:t> </a:t>
            </a:r>
            <a:r>
              <a:rPr sz="2070" spc="-10" dirty="0">
                <a:latin typeface="Arial"/>
                <a:cs typeface="Arial"/>
              </a:rPr>
              <a:t>in</a:t>
            </a:r>
            <a:r>
              <a:rPr sz="2070" spc="83" dirty="0">
                <a:latin typeface="Arial"/>
                <a:cs typeface="Arial"/>
              </a:rPr>
              <a:t> </a:t>
            </a:r>
            <a:r>
              <a:rPr sz="2070" spc="-10" dirty="0">
                <a:latin typeface="Arial"/>
                <a:cs typeface="Arial"/>
              </a:rPr>
              <a:t>the</a:t>
            </a:r>
            <a:r>
              <a:rPr sz="2070" spc="83" dirty="0">
                <a:latin typeface="Arial"/>
                <a:cs typeface="Arial"/>
              </a:rPr>
              <a:t> </a:t>
            </a:r>
            <a:r>
              <a:rPr sz="2070" spc="-10" dirty="0">
                <a:latin typeface="Arial"/>
                <a:cs typeface="Arial"/>
              </a:rPr>
              <a:t>lesson.</a:t>
            </a:r>
            <a:r>
              <a:rPr sz="2070" dirty="0">
                <a:latin typeface="Arial"/>
                <a:cs typeface="Arial"/>
              </a:rPr>
              <a:t> </a:t>
            </a:r>
            <a:r>
              <a:rPr sz="2070" spc="-129" dirty="0">
                <a:latin typeface="Arial"/>
                <a:cs typeface="Arial"/>
              </a:rPr>
              <a:t> </a:t>
            </a:r>
            <a:r>
              <a:rPr sz="2070" spc="-16" dirty="0">
                <a:latin typeface="Arial"/>
                <a:cs typeface="Arial"/>
              </a:rPr>
              <a:t>The</a:t>
            </a:r>
            <a:r>
              <a:rPr sz="2070" spc="83" dirty="0">
                <a:latin typeface="Arial"/>
                <a:cs typeface="Arial"/>
              </a:rPr>
              <a:t> </a:t>
            </a:r>
            <a:r>
              <a:rPr sz="2070" spc="-10" dirty="0">
                <a:latin typeface="Arial"/>
                <a:cs typeface="Arial"/>
              </a:rPr>
              <a:t>following</a:t>
            </a:r>
            <a:r>
              <a:rPr sz="2070" spc="83" dirty="0">
                <a:latin typeface="Arial"/>
                <a:cs typeface="Arial"/>
              </a:rPr>
              <a:t> </a:t>
            </a:r>
            <a:r>
              <a:rPr sz="2070" spc="-10" dirty="0">
                <a:latin typeface="Arial"/>
                <a:cs typeface="Arial"/>
              </a:rPr>
              <a:t>syntax</a:t>
            </a:r>
            <a:r>
              <a:rPr sz="2070" spc="83" dirty="0">
                <a:latin typeface="Arial"/>
                <a:cs typeface="Arial"/>
              </a:rPr>
              <a:t> </a:t>
            </a:r>
            <a:r>
              <a:rPr sz="2070" spc="-10" dirty="0">
                <a:latin typeface="Arial"/>
                <a:cs typeface="Arial"/>
              </a:rPr>
              <a:t>is</a:t>
            </a:r>
            <a:r>
              <a:rPr sz="2070" spc="83" dirty="0">
                <a:latin typeface="Arial"/>
                <a:cs typeface="Arial"/>
              </a:rPr>
              <a:t> </a:t>
            </a:r>
            <a:r>
              <a:rPr sz="2070" spc="-16" dirty="0">
                <a:latin typeface="Arial"/>
                <a:cs typeface="Arial"/>
              </a:rPr>
              <a:t>used</a:t>
            </a:r>
            <a:r>
              <a:rPr sz="2070" spc="83" dirty="0">
                <a:latin typeface="Arial"/>
                <a:cs typeface="Arial"/>
              </a:rPr>
              <a:t> </a:t>
            </a:r>
            <a:r>
              <a:rPr sz="2070" spc="-10" dirty="0">
                <a:latin typeface="Arial"/>
                <a:cs typeface="Arial"/>
              </a:rPr>
              <a:t>in</a:t>
            </a:r>
            <a:r>
              <a:rPr sz="2070" spc="83" dirty="0">
                <a:latin typeface="Arial"/>
                <a:cs typeface="Arial"/>
              </a:rPr>
              <a:t> </a:t>
            </a:r>
            <a:r>
              <a:rPr sz="2070" spc="-10" dirty="0">
                <a:latin typeface="Arial"/>
                <a:cs typeface="Arial"/>
              </a:rPr>
              <a:t>the activities:</a:t>
            </a:r>
            <a:endParaRPr sz="2070" dirty="0">
              <a:latin typeface="Arial"/>
              <a:cs typeface="Arial"/>
            </a:endParaRPr>
          </a:p>
          <a:p>
            <a:pPr marL="1148061" marR="4926740" indent="-1135575">
              <a:lnSpc>
                <a:spcPct val="125800"/>
              </a:lnSpc>
              <a:spcBef>
                <a:spcPts val="1578"/>
              </a:spcBef>
            </a:pPr>
            <a:r>
              <a:rPr sz="2070" b="1" spc="-10" dirty="0">
                <a:solidFill>
                  <a:srgbClr val="0066FF"/>
                </a:solidFill>
                <a:latin typeface="Arial"/>
                <a:cs typeface="Arial"/>
              </a:rPr>
              <a:t>Informational</a:t>
            </a:r>
            <a:r>
              <a:rPr sz="2070" b="1" spc="62" dirty="0">
                <a:solidFill>
                  <a:srgbClr val="0066FF"/>
                </a:solidFill>
                <a:latin typeface="Arial"/>
                <a:cs typeface="Arial"/>
              </a:rPr>
              <a:t> </a:t>
            </a:r>
            <a:r>
              <a:rPr sz="2070" b="1" spc="-16" dirty="0">
                <a:solidFill>
                  <a:srgbClr val="0066FF"/>
                </a:solidFill>
                <a:latin typeface="Arial"/>
                <a:cs typeface="Arial"/>
              </a:rPr>
              <a:t>Sidebar</a:t>
            </a:r>
            <a:r>
              <a:rPr sz="2070" b="1" spc="62" dirty="0">
                <a:solidFill>
                  <a:srgbClr val="0066FF"/>
                </a:solidFill>
                <a:latin typeface="Arial"/>
                <a:cs typeface="Arial"/>
              </a:rPr>
              <a:t> </a:t>
            </a:r>
            <a:r>
              <a:rPr sz="2070" b="1" spc="-16" dirty="0">
                <a:solidFill>
                  <a:srgbClr val="0066FF"/>
                </a:solidFill>
                <a:latin typeface="Arial"/>
                <a:cs typeface="Arial"/>
              </a:rPr>
              <a:t>Conventions</a:t>
            </a:r>
            <a:r>
              <a:rPr sz="2070" b="1" spc="-10" dirty="0">
                <a:solidFill>
                  <a:srgbClr val="0066FF"/>
                </a:solidFill>
                <a:latin typeface="Arial"/>
                <a:cs typeface="Arial"/>
              </a:rPr>
              <a:t> Note</a:t>
            </a:r>
            <a:endParaRPr sz="2070" dirty="0">
              <a:latin typeface="Arial"/>
              <a:cs typeface="Arial"/>
            </a:endParaRPr>
          </a:p>
          <a:p>
            <a:pPr marL="1148061" marR="265493">
              <a:lnSpc>
                <a:spcPts val="2266"/>
              </a:lnSpc>
              <a:spcBef>
                <a:spcPts val="864"/>
              </a:spcBef>
            </a:pPr>
            <a:r>
              <a:rPr sz="2070" spc="-16" dirty="0">
                <a:latin typeface="Arial"/>
                <a:cs typeface="Arial"/>
              </a:rPr>
              <a:t>Notes</a:t>
            </a:r>
            <a:r>
              <a:rPr sz="2070" spc="57" dirty="0">
                <a:latin typeface="Arial"/>
                <a:cs typeface="Arial"/>
              </a:rPr>
              <a:t> </a:t>
            </a:r>
            <a:r>
              <a:rPr sz="2070" spc="-10" dirty="0">
                <a:latin typeface="Arial"/>
                <a:cs typeface="Arial"/>
              </a:rPr>
              <a:t>are</a:t>
            </a:r>
            <a:r>
              <a:rPr sz="2070" spc="57" dirty="0">
                <a:latin typeface="Arial"/>
                <a:cs typeface="Arial"/>
              </a:rPr>
              <a:t> </a:t>
            </a:r>
            <a:r>
              <a:rPr sz="2070" spc="-16" dirty="0">
                <a:latin typeface="Arial"/>
                <a:cs typeface="Arial"/>
              </a:rPr>
              <a:t>used</a:t>
            </a:r>
            <a:r>
              <a:rPr sz="2070" spc="57" dirty="0">
                <a:latin typeface="Arial"/>
                <a:cs typeface="Arial"/>
              </a:rPr>
              <a:t> </a:t>
            </a:r>
            <a:r>
              <a:rPr sz="2070" spc="-10" dirty="0">
                <a:latin typeface="Arial"/>
                <a:cs typeface="Arial"/>
              </a:rPr>
              <a:t>to</a:t>
            </a:r>
            <a:r>
              <a:rPr sz="2070" spc="57" dirty="0">
                <a:latin typeface="Arial"/>
                <a:cs typeface="Arial"/>
              </a:rPr>
              <a:t> </a:t>
            </a:r>
            <a:r>
              <a:rPr sz="2070" spc="-16" dirty="0">
                <a:latin typeface="Arial"/>
                <a:cs typeface="Arial"/>
              </a:rPr>
              <a:t>show</a:t>
            </a:r>
            <a:r>
              <a:rPr sz="2070" spc="57" dirty="0">
                <a:latin typeface="Arial"/>
                <a:cs typeface="Arial"/>
              </a:rPr>
              <a:t> </a:t>
            </a:r>
            <a:r>
              <a:rPr sz="2070" spc="-10" dirty="0">
                <a:latin typeface="Arial"/>
                <a:cs typeface="Arial"/>
              </a:rPr>
              <a:t>notes</a:t>
            </a:r>
            <a:r>
              <a:rPr sz="2070" spc="57" dirty="0">
                <a:latin typeface="Arial"/>
                <a:cs typeface="Arial"/>
              </a:rPr>
              <a:t> </a:t>
            </a:r>
            <a:r>
              <a:rPr sz="2070" spc="-10" dirty="0">
                <a:latin typeface="Arial"/>
                <a:cs typeface="Arial"/>
              </a:rPr>
              <a:t>of</a:t>
            </a:r>
            <a:r>
              <a:rPr sz="2070" spc="57" dirty="0">
                <a:latin typeface="Arial"/>
                <a:cs typeface="Arial"/>
              </a:rPr>
              <a:t> </a:t>
            </a:r>
            <a:r>
              <a:rPr sz="2070" spc="-10" dirty="0">
                <a:latin typeface="Arial"/>
                <a:cs typeface="Arial"/>
              </a:rPr>
              <a:t>special</a:t>
            </a:r>
            <a:r>
              <a:rPr sz="2070" spc="57" dirty="0">
                <a:latin typeface="Arial"/>
                <a:cs typeface="Arial"/>
              </a:rPr>
              <a:t> </a:t>
            </a:r>
            <a:r>
              <a:rPr sz="2070" spc="-10" dirty="0">
                <a:latin typeface="Arial"/>
                <a:cs typeface="Arial"/>
              </a:rPr>
              <a:t>importance.</a:t>
            </a:r>
            <a:r>
              <a:rPr sz="2070" dirty="0">
                <a:latin typeface="Arial"/>
                <a:cs typeface="Arial"/>
              </a:rPr>
              <a:t> </a:t>
            </a:r>
            <a:r>
              <a:rPr sz="2070" spc="-211" dirty="0">
                <a:latin typeface="Arial"/>
                <a:cs typeface="Arial"/>
              </a:rPr>
              <a:t> </a:t>
            </a:r>
            <a:r>
              <a:rPr sz="2070" spc="-10" dirty="0">
                <a:latin typeface="Arial"/>
                <a:cs typeface="Arial"/>
              </a:rPr>
              <a:t>This</a:t>
            </a:r>
            <a:r>
              <a:rPr sz="2070" spc="57" dirty="0">
                <a:latin typeface="Arial"/>
                <a:cs typeface="Arial"/>
              </a:rPr>
              <a:t> </a:t>
            </a:r>
            <a:r>
              <a:rPr sz="2070" spc="-10" dirty="0">
                <a:latin typeface="Arial"/>
                <a:cs typeface="Arial"/>
              </a:rPr>
              <a:t>icon</a:t>
            </a:r>
            <a:r>
              <a:rPr sz="2070" spc="57" dirty="0">
                <a:latin typeface="Arial"/>
                <a:cs typeface="Arial"/>
              </a:rPr>
              <a:t> </a:t>
            </a:r>
            <a:r>
              <a:rPr sz="2070" spc="-10" dirty="0">
                <a:latin typeface="Arial"/>
                <a:cs typeface="Arial"/>
              </a:rPr>
              <a:t>type is</a:t>
            </a:r>
            <a:r>
              <a:rPr sz="2070" spc="88" dirty="0">
                <a:latin typeface="Arial"/>
                <a:cs typeface="Arial"/>
              </a:rPr>
              <a:t> </a:t>
            </a:r>
            <a:r>
              <a:rPr sz="2070" spc="-16" dirty="0">
                <a:latin typeface="Arial"/>
                <a:cs typeface="Arial"/>
              </a:rPr>
              <a:t>used</a:t>
            </a:r>
            <a:r>
              <a:rPr sz="2070" spc="88" dirty="0">
                <a:latin typeface="Arial"/>
                <a:cs typeface="Arial"/>
              </a:rPr>
              <a:t> </a:t>
            </a:r>
            <a:r>
              <a:rPr sz="2070" spc="-16" dirty="0">
                <a:latin typeface="Arial"/>
                <a:cs typeface="Arial"/>
              </a:rPr>
              <a:t>most</a:t>
            </a:r>
            <a:r>
              <a:rPr sz="2070" spc="88" dirty="0">
                <a:latin typeface="Arial"/>
                <a:cs typeface="Arial"/>
              </a:rPr>
              <a:t> </a:t>
            </a:r>
            <a:r>
              <a:rPr sz="2070" spc="-10" dirty="0">
                <a:latin typeface="Arial"/>
                <a:cs typeface="Arial"/>
              </a:rPr>
              <a:t>often.</a:t>
            </a:r>
            <a:endParaRPr sz="2070" dirty="0">
              <a:latin typeface="Arial"/>
              <a:cs typeface="Arial"/>
            </a:endParaRPr>
          </a:p>
        </p:txBody>
      </p:sp>
      <p:sp>
        <p:nvSpPr>
          <p:cNvPr id="3" name="Titel 2"/>
          <p:cNvSpPr>
            <a:spLocks noGrp="1"/>
          </p:cNvSpPr>
          <p:nvPr>
            <p:ph type="title"/>
          </p:nvPr>
        </p:nvSpPr>
        <p:spPr/>
        <p:txBody>
          <a:bodyPr/>
          <a:lstStyle/>
          <a:p>
            <a:r>
              <a:rPr lang="en-US" sz="2070" spc="-16" dirty="0">
                <a:latin typeface="Arial"/>
                <a:cs typeface="Arial"/>
              </a:rPr>
              <a:t>Student Guide Typographical Conventions</a:t>
            </a:r>
            <a:endParaRPr lang="en-US" sz="2070" dirty="0"/>
          </a:p>
        </p:txBody>
      </p:sp>
    </p:spTree>
    <p:extLst>
      <p:ext uri="{BB962C8B-B14F-4D97-AF65-F5344CB8AC3E}">
        <p14:creationId xmlns:p14="http://schemas.microsoft.com/office/powerpoint/2010/main" val="31399413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25140" y="3071666"/>
            <a:ext cx="8502660" cy="3809634"/>
          </a:xfrm>
          <a:prstGeom prst="rect">
            <a:avLst/>
          </a:prstGeom>
        </p:spPr>
      </p:pic>
      <p:sp>
        <p:nvSpPr>
          <p:cNvPr id="2" name="Titel 1"/>
          <p:cNvSpPr>
            <a:spLocks noGrp="1"/>
          </p:cNvSpPr>
          <p:nvPr>
            <p:ph type="title"/>
          </p:nvPr>
        </p:nvSpPr>
        <p:spPr/>
        <p:txBody>
          <a:bodyPr/>
          <a:lstStyle/>
          <a:p>
            <a:r>
              <a:rPr lang="en-US" dirty="0" smtClean="0"/>
              <a:t>Building the structure</a:t>
            </a:r>
            <a:endParaRPr lang="en-US" dirty="0"/>
          </a:p>
        </p:txBody>
      </p:sp>
      <p:sp>
        <p:nvSpPr>
          <p:cNvPr id="3" name="Inhaltsplatzhalter 2"/>
          <p:cNvSpPr>
            <a:spLocks noGrp="1"/>
          </p:cNvSpPr>
          <p:nvPr>
            <p:ph idx="1"/>
          </p:nvPr>
        </p:nvSpPr>
        <p:spPr/>
        <p:txBody>
          <a:bodyPr/>
          <a:lstStyle/>
          <a:p>
            <a:pPr marL="342900" indent="-342900">
              <a:buFont typeface="Arial" panose="020B0604020202020204" pitchFamily="34" charset="0"/>
              <a:buChar char="•"/>
            </a:pPr>
            <a:r>
              <a:rPr lang="en-US" sz="2000" dirty="0" smtClean="0"/>
              <a:t>Insert a new </a:t>
            </a:r>
            <a:r>
              <a:rPr lang="en-US" sz="2000" b="1" dirty="0" smtClean="0"/>
              <a:t>Frame</a:t>
            </a:r>
            <a:r>
              <a:rPr lang="en-US" sz="2000" dirty="0" smtClean="0"/>
              <a:t>      into your </a:t>
            </a:r>
            <a:r>
              <a:rPr lang="en-US" sz="2000" b="1" dirty="0" smtClean="0"/>
              <a:t>Training</a:t>
            </a:r>
            <a:r>
              <a:rPr lang="en-US" sz="2000" dirty="0" smtClean="0"/>
              <a:t> frame.</a:t>
            </a:r>
          </a:p>
          <a:p>
            <a:pPr marL="342900" indent="-342900">
              <a:buFont typeface="Arial" panose="020B0604020202020204" pitchFamily="34" charset="0"/>
              <a:buChar char="•"/>
            </a:pPr>
            <a:r>
              <a:rPr lang="en-US" sz="2000" dirty="0" smtClean="0"/>
              <a:t>Rename the new frame </a:t>
            </a:r>
            <a:r>
              <a:rPr lang="en-US" sz="2000" b="1" dirty="0" err="1" smtClean="0"/>
              <a:t>FinalAssembly_A</a:t>
            </a:r>
            <a:r>
              <a:rPr lang="en-US" sz="2000" dirty="0" smtClean="0"/>
              <a:t>.</a:t>
            </a:r>
          </a:p>
          <a:p>
            <a:pPr marL="342900" indent="-342900">
              <a:buFont typeface="Arial" panose="020B0604020202020204" pitchFamily="34" charset="0"/>
              <a:buChar char="•"/>
            </a:pPr>
            <a:r>
              <a:rPr lang="en-US" sz="2000" dirty="0" smtClean="0"/>
              <a:t>Cut &amp; Paste all objects except the </a:t>
            </a:r>
            <a:r>
              <a:rPr lang="en-US" sz="2000" dirty="0" err="1" smtClean="0"/>
              <a:t>EventController</a:t>
            </a:r>
            <a:r>
              <a:rPr lang="en-US" sz="2000" dirty="0" smtClean="0"/>
              <a:t> and the Drain from the </a:t>
            </a:r>
            <a:r>
              <a:rPr lang="en-US" sz="2000" b="1" dirty="0" smtClean="0"/>
              <a:t>Training </a:t>
            </a:r>
            <a:r>
              <a:rPr lang="en-US" sz="2000" dirty="0" smtClean="0"/>
              <a:t>frame into the newly created </a:t>
            </a:r>
            <a:r>
              <a:rPr lang="en-US" sz="2000" b="1" dirty="0" err="1"/>
              <a:t>FinalAssembly_A</a:t>
            </a:r>
            <a:r>
              <a:rPr lang="en-US" sz="2000" dirty="0" smtClean="0"/>
              <a:t> frame.</a:t>
            </a:r>
            <a:endParaRPr lang="en-US" sz="2000" dirty="0"/>
          </a:p>
        </p:txBody>
      </p:sp>
      <p:pic>
        <p:nvPicPr>
          <p:cNvPr id="5" name="Grafik 4"/>
          <p:cNvPicPr>
            <a:picLocks noChangeAspect="1"/>
          </p:cNvPicPr>
          <p:nvPr/>
        </p:nvPicPr>
        <p:blipFill>
          <a:blip r:embed="rId3"/>
          <a:stretch>
            <a:fillRect/>
          </a:stretch>
        </p:blipFill>
        <p:spPr>
          <a:xfrm>
            <a:off x="608784" y="4801381"/>
            <a:ext cx="2891733" cy="2374119"/>
          </a:xfrm>
          <a:prstGeom prst="rect">
            <a:avLst/>
          </a:prstGeom>
        </p:spPr>
      </p:pic>
      <p:pic>
        <p:nvPicPr>
          <p:cNvPr id="6" name="Grafik 5"/>
          <p:cNvPicPr>
            <a:picLocks noChangeAspect="1"/>
          </p:cNvPicPr>
          <p:nvPr/>
        </p:nvPicPr>
        <p:blipFill>
          <a:blip r:embed="rId4"/>
          <a:stretch>
            <a:fillRect/>
          </a:stretch>
        </p:blipFill>
        <p:spPr>
          <a:xfrm>
            <a:off x="3259611" y="1626154"/>
            <a:ext cx="262258" cy="262258"/>
          </a:xfrm>
          <a:prstGeom prst="rect">
            <a:avLst/>
          </a:prstGeom>
        </p:spPr>
      </p:pic>
      <p:cxnSp>
        <p:nvCxnSpPr>
          <p:cNvPr id="9" name="Gerader Verbinder 8"/>
          <p:cNvCxnSpPr/>
          <p:nvPr/>
        </p:nvCxnSpPr>
        <p:spPr bwMode="auto">
          <a:xfrm flipV="1">
            <a:off x="2150269" y="3050307"/>
            <a:ext cx="2590800" cy="2938132"/>
          </a:xfrm>
          <a:prstGeom prst="line">
            <a:avLst/>
          </a:prstGeom>
          <a:ln>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cxnSp>
        <p:nvCxnSpPr>
          <p:cNvPr id="11" name="Gerader Verbinder 10"/>
          <p:cNvCxnSpPr/>
          <p:nvPr/>
        </p:nvCxnSpPr>
        <p:spPr bwMode="auto">
          <a:xfrm>
            <a:off x="2150269" y="6255803"/>
            <a:ext cx="2730314" cy="617629"/>
          </a:xfrm>
          <a:prstGeom prst="line">
            <a:avLst/>
          </a:prstGeom>
          <a:ln>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276282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Building the structure</a:t>
            </a:r>
            <a:endParaRPr lang="de-DE" dirty="0"/>
          </a:p>
        </p:txBody>
      </p:sp>
      <p:sp>
        <p:nvSpPr>
          <p:cNvPr id="3" name="Inhaltsplatzhalter 2"/>
          <p:cNvSpPr>
            <a:spLocks noGrp="1"/>
          </p:cNvSpPr>
          <p:nvPr>
            <p:ph idx="1"/>
          </p:nvPr>
        </p:nvSpPr>
        <p:spPr>
          <a:xfrm>
            <a:off x="613684" y="1765300"/>
            <a:ext cx="9333420" cy="5245502"/>
          </a:xfrm>
        </p:spPr>
        <p:txBody>
          <a:bodyPr/>
          <a:lstStyle/>
          <a:p>
            <a:r>
              <a:rPr lang="en-US" sz="2000" dirty="0" smtClean="0"/>
              <a:t>Add 2 more frames to the model and rename them </a:t>
            </a:r>
            <a:r>
              <a:rPr lang="en-US" sz="2000" b="1" dirty="0" err="1" smtClean="0"/>
              <a:t>FinalAssembly_B</a:t>
            </a:r>
            <a:r>
              <a:rPr lang="en-US" sz="2000" dirty="0" smtClean="0"/>
              <a:t> and </a:t>
            </a:r>
            <a:r>
              <a:rPr lang="en-US" sz="2000" b="1" dirty="0" err="1" smtClean="0"/>
              <a:t>FinalAssembly_C</a:t>
            </a:r>
            <a:r>
              <a:rPr lang="en-US" sz="2000" dirty="0" smtClean="0"/>
              <a:t>.</a:t>
            </a:r>
            <a:endParaRPr lang="en-US" sz="2000" dirty="0"/>
          </a:p>
        </p:txBody>
      </p:sp>
      <p:pic>
        <p:nvPicPr>
          <p:cNvPr id="5" name="Grafik 4"/>
          <p:cNvPicPr>
            <a:picLocks noChangeAspect="1"/>
          </p:cNvPicPr>
          <p:nvPr/>
        </p:nvPicPr>
        <p:blipFill>
          <a:blip r:embed="rId2"/>
          <a:stretch>
            <a:fillRect/>
          </a:stretch>
        </p:blipFill>
        <p:spPr>
          <a:xfrm>
            <a:off x="3348664" y="3128489"/>
            <a:ext cx="3699209" cy="2360316"/>
          </a:xfrm>
          <a:prstGeom prst="rect">
            <a:avLst/>
          </a:prstGeom>
        </p:spPr>
      </p:pic>
    </p:spTree>
    <p:extLst>
      <p:ext uri="{BB962C8B-B14F-4D97-AF65-F5344CB8AC3E}">
        <p14:creationId xmlns:p14="http://schemas.microsoft.com/office/powerpoint/2010/main" val="1554054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Modeling FinalAssembly_B*</a:t>
            </a:r>
            <a:endParaRPr lang="de-DE" dirty="0"/>
          </a:p>
        </p:txBody>
      </p:sp>
      <p:sp>
        <p:nvSpPr>
          <p:cNvPr id="3" name="Inhaltsplatzhalter 2"/>
          <p:cNvSpPr>
            <a:spLocks noGrp="1"/>
          </p:cNvSpPr>
          <p:nvPr>
            <p:ph idx="1"/>
          </p:nvPr>
        </p:nvSpPr>
        <p:spPr>
          <a:xfrm>
            <a:off x="613684" y="1689100"/>
            <a:ext cx="9333420" cy="5321702"/>
          </a:xfrm>
        </p:spPr>
        <p:txBody>
          <a:bodyPr/>
          <a:lstStyle/>
          <a:p>
            <a:pPr marL="295723" indent="-295723">
              <a:buFont typeface="Arial" panose="020B0604020202020204" pitchFamily="34" charset="0"/>
              <a:buChar char="•"/>
            </a:pPr>
            <a:r>
              <a:rPr lang="en-US" sz="2000" dirty="0" smtClean="0"/>
              <a:t>Double click the new frame </a:t>
            </a:r>
            <a:r>
              <a:rPr lang="en-US" sz="2000" b="1" dirty="0" err="1" smtClean="0"/>
              <a:t>FinalAssembly_B</a:t>
            </a:r>
            <a:r>
              <a:rPr lang="en-US" sz="2000" b="1" dirty="0" smtClean="0"/>
              <a:t> </a:t>
            </a:r>
            <a:r>
              <a:rPr lang="en-US" sz="2000" dirty="0"/>
              <a:t> </a:t>
            </a:r>
            <a:r>
              <a:rPr lang="en-US" sz="2000" dirty="0" smtClean="0"/>
              <a:t>and construct the model below in it.</a:t>
            </a:r>
            <a:endParaRPr lang="en-US" sz="2000" dirty="0"/>
          </a:p>
          <a:p>
            <a:pPr marL="295723" indent="-295723">
              <a:buFont typeface="Arial" panose="020B0604020202020204" pitchFamily="34" charset="0"/>
              <a:buChar char="•"/>
            </a:pPr>
            <a:r>
              <a:rPr lang="en-US" sz="2000" dirty="0"/>
              <a:t>Parametrize the objects according to the </a:t>
            </a:r>
            <a:r>
              <a:rPr lang="en-US" sz="2000" dirty="0" smtClean="0"/>
              <a:t>Process Details table </a:t>
            </a:r>
            <a:r>
              <a:rPr lang="en-US" sz="2000" dirty="0"/>
              <a:t>in Lesson </a:t>
            </a:r>
            <a:r>
              <a:rPr lang="en-US" sz="2000" dirty="0" smtClean="0"/>
              <a:t>3.</a:t>
            </a:r>
          </a:p>
          <a:p>
            <a:pPr marL="295723" indent="-295723">
              <a:buFont typeface="Arial" panose="020B0604020202020204" pitchFamily="34" charset="0"/>
              <a:buChar char="•"/>
            </a:pPr>
            <a:r>
              <a:rPr lang="en-US" sz="2000" dirty="0"/>
              <a:t>Set the Importer services </a:t>
            </a:r>
            <a:r>
              <a:rPr lang="en-US" sz="2000" dirty="0" smtClean="0"/>
              <a:t>E, F, G, H, as </a:t>
            </a:r>
            <a:r>
              <a:rPr lang="en-US" sz="2000" dirty="0"/>
              <a:t>shown in the graphic</a:t>
            </a:r>
            <a:r>
              <a:rPr lang="en-US" sz="2000" dirty="0" smtClean="0"/>
              <a:t>.</a:t>
            </a:r>
            <a:endParaRPr lang="en-US" sz="2000" dirty="0"/>
          </a:p>
        </p:txBody>
      </p:sp>
      <p:pic>
        <p:nvPicPr>
          <p:cNvPr id="5" name="Grafik 4"/>
          <p:cNvPicPr>
            <a:picLocks noChangeAspect="1"/>
          </p:cNvPicPr>
          <p:nvPr/>
        </p:nvPicPr>
        <p:blipFill>
          <a:blip r:embed="rId2"/>
          <a:stretch>
            <a:fillRect/>
          </a:stretch>
        </p:blipFill>
        <p:spPr>
          <a:xfrm>
            <a:off x="1023457" y="3254130"/>
            <a:ext cx="8349628" cy="3235570"/>
          </a:xfrm>
          <a:prstGeom prst="rect">
            <a:avLst/>
          </a:prstGeom>
        </p:spPr>
      </p:pic>
      <p:sp>
        <p:nvSpPr>
          <p:cNvPr id="6" name="Textfeld 5"/>
          <p:cNvSpPr txBox="1"/>
          <p:nvPr/>
        </p:nvSpPr>
        <p:spPr>
          <a:xfrm>
            <a:off x="1919395" y="4885983"/>
            <a:ext cx="127743" cy="253892"/>
          </a:xfrm>
          <a:prstGeom prst="rect">
            <a:avLst/>
          </a:prstGeom>
          <a:noFill/>
        </p:spPr>
        <p:txBody>
          <a:bodyPr wrap="none" lIns="0" tIns="0" rIns="0" bIns="0" rtlCol="0">
            <a:spAutoFit/>
          </a:bodyPr>
          <a:lstStyle/>
          <a:p>
            <a:pPr>
              <a:lnSpc>
                <a:spcPct val="110000"/>
              </a:lnSpc>
            </a:pPr>
            <a:r>
              <a:rPr lang="de-DE" sz="1449" b="1" dirty="0"/>
              <a:t>E</a:t>
            </a:r>
          </a:p>
        </p:txBody>
      </p:sp>
      <p:sp>
        <p:nvSpPr>
          <p:cNvPr id="7" name="Textfeld 6"/>
          <p:cNvSpPr txBox="1"/>
          <p:nvPr/>
        </p:nvSpPr>
        <p:spPr>
          <a:xfrm>
            <a:off x="3936489" y="4885983"/>
            <a:ext cx="117789" cy="253892"/>
          </a:xfrm>
          <a:prstGeom prst="rect">
            <a:avLst/>
          </a:prstGeom>
          <a:noFill/>
        </p:spPr>
        <p:txBody>
          <a:bodyPr wrap="none" lIns="0" tIns="0" rIns="0" bIns="0" rtlCol="0">
            <a:spAutoFit/>
          </a:bodyPr>
          <a:lstStyle/>
          <a:p>
            <a:pPr>
              <a:lnSpc>
                <a:spcPct val="110000"/>
              </a:lnSpc>
            </a:pPr>
            <a:r>
              <a:rPr lang="de-DE" sz="1449" b="1" dirty="0"/>
              <a:t>F</a:t>
            </a:r>
          </a:p>
        </p:txBody>
      </p:sp>
      <p:sp>
        <p:nvSpPr>
          <p:cNvPr id="8" name="Textfeld 7"/>
          <p:cNvSpPr txBox="1"/>
          <p:nvPr/>
        </p:nvSpPr>
        <p:spPr>
          <a:xfrm>
            <a:off x="5941317" y="4885983"/>
            <a:ext cx="149309" cy="253892"/>
          </a:xfrm>
          <a:prstGeom prst="rect">
            <a:avLst/>
          </a:prstGeom>
          <a:noFill/>
        </p:spPr>
        <p:txBody>
          <a:bodyPr wrap="none" lIns="0" tIns="0" rIns="0" bIns="0" rtlCol="0">
            <a:spAutoFit/>
          </a:bodyPr>
          <a:lstStyle/>
          <a:p>
            <a:pPr>
              <a:lnSpc>
                <a:spcPct val="110000"/>
              </a:lnSpc>
            </a:pPr>
            <a:r>
              <a:rPr lang="de-DE" sz="1449" b="1" dirty="0"/>
              <a:t>G</a:t>
            </a:r>
          </a:p>
        </p:txBody>
      </p:sp>
      <p:sp>
        <p:nvSpPr>
          <p:cNvPr id="9" name="Textfeld 8"/>
          <p:cNvSpPr txBox="1"/>
          <p:nvPr/>
        </p:nvSpPr>
        <p:spPr>
          <a:xfrm>
            <a:off x="7676264" y="4885983"/>
            <a:ext cx="139355" cy="253892"/>
          </a:xfrm>
          <a:prstGeom prst="rect">
            <a:avLst/>
          </a:prstGeom>
          <a:noFill/>
        </p:spPr>
        <p:txBody>
          <a:bodyPr wrap="none" lIns="0" tIns="0" rIns="0" bIns="0" rtlCol="0">
            <a:spAutoFit/>
          </a:bodyPr>
          <a:lstStyle/>
          <a:p>
            <a:pPr>
              <a:lnSpc>
                <a:spcPct val="110000"/>
              </a:lnSpc>
            </a:pPr>
            <a:r>
              <a:rPr lang="de-DE" sz="1449" b="1" dirty="0"/>
              <a:t>H</a:t>
            </a:r>
          </a:p>
        </p:txBody>
      </p:sp>
      <p:sp>
        <p:nvSpPr>
          <p:cNvPr id="10" name="TextBox 9"/>
          <p:cNvSpPr txBox="1"/>
          <p:nvPr/>
        </p:nvSpPr>
        <p:spPr>
          <a:xfrm>
            <a:off x="387737" y="7042482"/>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27472836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Modeling </a:t>
            </a:r>
            <a:r>
              <a:rPr lang="de-DE" dirty="0" smtClean="0"/>
              <a:t>FinalAssembly_C*</a:t>
            </a:r>
            <a:endParaRPr lang="de-DE" dirty="0"/>
          </a:p>
        </p:txBody>
      </p:sp>
      <p:sp>
        <p:nvSpPr>
          <p:cNvPr id="3" name="Inhaltsplatzhalter 2"/>
          <p:cNvSpPr>
            <a:spLocks noGrp="1"/>
          </p:cNvSpPr>
          <p:nvPr>
            <p:ph idx="1"/>
          </p:nvPr>
        </p:nvSpPr>
        <p:spPr>
          <a:xfrm>
            <a:off x="613684" y="1689100"/>
            <a:ext cx="9333420" cy="5321702"/>
          </a:xfrm>
        </p:spPr>
        <p:txBody>
          <a:bodyPr/>
          <a:lstStyle/>
          <a:p>
            <a:pPr marL="295723" indent="-295723">
              <a:buFont typeface="Arial" panose="020B0604020202020204" pitchFamily="34" charset="0"/>
              <a:buChar char="•"/>
            </a:pPr>
            <a:r>
              <a:rPr lang="en-US" sz="2000" dirty="0" smtClean="0"/>
              <a:t>Double click the </a:t>
            </a:r>
            <a:r>
              <a:rPr lang="en-US" sz="2000" dirty="0"/>
              <a:t>new frame </a:t>
            </a:r>
            <a:r>
              <a:rPr lang="en-US" sz="2000" b="1" dirty="0" err="1" smtClean="0"/>
              <a:t>FinalAssembly_C</a:t>
            </a:r>
            <a:r>
              <a:rPr lang="en-US" sz="2000" b="1" dirty="0" smtClean="0"/>
              <a:t> </a:t>
            </a:r>
            <a:r>
              <a:rPr lang="en-US" sz="2000" dirty="0" smtClean="0"/>
              <a:t> </a:t>
            </a:r>
            <a:r>
              <a:rPr lang="en-US" sz="2000" dirty="0"/>
              <a:t>and construct the model below in it.</a:t>
            </a:r>
          </a:p>
          <a:p>
            <a:pPr marL="295723" indent="-295723">
              <a:buFont typeface="Arial" panose="020B0604020202020204" pitchFamily="34" charset="0"/>
              <a:buChar char="•"/>
            </a:pPr>
            <a:r>
              <a:rPr lang="en-US" sz="2000" dirty="0" smtClean="0"/>
              <a:t>Cut the Drain from the </a:t>
            </a:r>
            <a:r>
              <a:rPr lang="en-US" sz="2000" b="1" dirty="0" smtClean="0"/>
              <a:t>Training </a:t>
            </a:r>
            <a:r>
              <a:rPr lang="en-US" sz="2000" dirty="0" smtClean="0"/>
              <a:t>frame &amp; </a:t>
            </a:r>
            <a:r>
              <a:rPr lang="en-US" sz="2000" dirty="0"/>
              <a:t>Paste </a:t>
            </a:r>
            <a:r>
              <a:rPr lang="en-US" sz="2000" dirty="0" smtClean="0"/>
              <a:t>it in the </a:t>
            </a:r>
            <a:r>
              <a:rPr lang="en-US" sz="2000" b="1" dirty="0" err="1" smtClean="0"/>
              <a:t>FinalAssembly_C</a:t>
            </a:r>
            <a:r>
              <a:rPr lang="en-US" sz="2000" dirty="0" smtClean="0"/>
              <a:t> frame.</a:t>
            </a:r>
            <a:endParaRPr lang="en-US" sz="2000" dirty="0"/>
          </a:p>
          <a:p>
            <a:pPr marL="295723" indent="-295723">
              <a:buFont typeface="Arial" panose="020B0604020202020204" pitchFamily="34" charset="0"/>
              <a:buChar char="•"/>
            </a:pPr>
            <a:r>
              <a:rPr lang="en-US" sz="2000" dirty="0"/>
              <a:t>Parametrize the objects according to the </a:t>
            </a:r>
            <a:r>
              <a:rPr lang="en-US" sz="2000" dirty="0" smtClean="0"/>
              <a:t>Process Details table </a:t>
            </a:r>
            <a:r>
              <a:rPr lang="en-US" sz="2000" dirty="0"/>
              <a:t>in Lesson 3</a:t>
            </a:r>
            <a:r>
              <a:rPr lang="en-US" sz="2000" dirty="0" smtClean="0"/>
              <a:t>.</a:t>
            </a:r>
          </a:p>
          <a:p>
            <a:pPr marL="295723" indent="-295723">
              <a:buFont typeface="Arial" panose="020B0604020202020204" pitchFamily="34" charset="0"/>
              <a:buChar char="•"/>
            </a:pPr>
            <a:r>
              <a:rPr lang="en-US" sz="2000" dirty="0"/>
              <a:t>Set the Importer </a:t>
            </a:r>
            <a:r>
              <a:rPr lang="en-US" sz="2000" dirty="0" smtClean="0"/>
              <a:t>services, I, J, </a:t>
            </a:r>
            <a:r>
              <a:rPr lang="en-US" sz="2000" dirty="0"/>
              <a:t>as shown in the graphic</a:t>
            </a:r>
            <a:r>
              <a:rPr lang="en-US" sz="2000" dirty="0" smtClean="0"/>
              <a:t>.</a:t>
            </a:r>
            <a:endParaRPr lang="en-US" sz="2000" dirty="0"/>
          </a:p>
        </p:txBody>
      </p:sp>
      <p:pic>
        <p:nvPicPr>
          <p:cNvPr id="4" name="Grafik 3"/>
          <p:cNvPicPr>
            <a:picLocks noChangeAspect="1"/>
          </p:cNvPicPr>
          <p:nvPr/>
        </p:nvPicPr>
        <p:blipFill>
          <a:blip r:embed="rId2"/>
          <a:stretch>
            <a:fillRect/>
          </a:stretch>
        </p:blipFill>
        <p:spPr>
          <a:xfrm>
            <a:off x="1944829" y="3782755"/>
            <a:ext cx="6671131" cy="3164145"/>
          </a:xfrm>
          <a:prstGeom prst="rect">
            <a:avLst/>
          </a:prstGeom>
        </p:spPr>
      </p:pic>
      <p:sp>
        <p:nvSpPr>
          <p:cNvPr id="5" name="Textfeld 4"/>
          <p:cNvSpPr txBox="1"/>
          <p:nvPr/>
        </p:nvSpPr>
        <p:spPr>
          <a:xfrm>
            <a:off x="4042783" y="5738037"/>
            <a:ext cx="53087" cy="253892"/>
          </a:xfrm>
          <a:prstGeom prst="rect">
            <a:avLst/>
          </a:prstGeom>
          <a:noFill/>
        </p:spPr>
        <p:txBody>
          <a:bodyPr wrap="none" lIns="0" tIns="0" rIns="0" bIns="0" rtlCol="0">
            <a:spAutoFit/>
          </a:bodyPr>
          <a:lstStyle/>
          <a:p>
            <a:pPr>
              <a:lnSpc>
                <a:spcPct val="110000"/>
              </a:lnSpc>
            </a:pPr>
            <a:r>
              <a:rPr lang="de-DE" sz="1449" b="1" dirty="0"/>
              <a:t>I</a:t>
            </a:r>
          </a:p>
        </p:txBody>
      </p:sp>
      <p:sp>
        <p:nvSpPr>
          <p:cNvPr id="6" name="Textfeld 5"/>
          <p:cNvSpPr txBox="1"/>
          <p:nvPr/>
        </p:nvSpPr>
        <p:spPr>
          <a:xfrm>
            <a:off x="6278330" y="5738037"/>
            <a:ext cx="106175" cy="253892"/>
          </a:xfrm>
          <a:prstGeom prst="rect">
            <a:avLst/>
          </a:prstGeom>
          <a:noFill/>
        </p:spPr>
        <p:txBody>
          <a:bodyPr wrap="none" lIns="0" tIns="0" rIns="0" bIns="0" rtlCol="0">
            <a:spAutoFit/>
          </a:bodyPr>
          <a:lstStyle/>
          <a:p>
            <a:pPr>
              <a:lnSpc>
                <a:spcPct val="110000"/>
              </a:lnSpc>
            </a:pPr>
            <a:r>
              <a:rPr lang="de-DE" sz="1449" b="1" dirty="0"/>
              <a:t>J</a:t>
            </a:r>
          </a:p>
        </p:txBody>
      </p:sp>
      <p:sp>
        <p:nvSpPr>
          <p:cNvPr id="9" name="TextBox 8"/>
          <p:cNvSpPr txBox="1"/>
          <p:nvPr/>
        </p:nvSpPr>
        <p:spPr>
          <a:xfrm>
            <a:off x="387737" y="7042482"/>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36256530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a Control Method to the Model (SimTalk2.0)*</a:t>
            </a:r>
            <a:endParaRPr lang="en-US" dirty="0"/>
          </a:p>
        </p:txBody>
      </p:sp>
      <p:sp>
        <p:nvSpPr>
          <p:cNvPr id="3" name="Inhaltsplatzhalter 2"/>
          <p:cNvSpPr>
            <a:spLocks noGrp="1"/>
          </p:cNvSpPr>
          <p:nvPr>
            <p:ph idx="1"/>
          </p:nvPr>
        </p:nvSpPr>
        <p:spPr>
          <a:xfrm>
            <a:off x="613684" y="1606493"/>
            <a:ext cx="9333420" cy="1911407"/>
          </a:xfrm>
        </p:spPr>
        <p:txBody>
          <a:bodyPr/>
          <a:lstStyle/>
          <a:p>
            <a:pPr marL="295723" indent="-295723">
              <a:buFont typeface="Arial" panose="020B0604020202020204" pitchFamily="34" charset="0"/>
              <a:buChar char="•"/>
            </a:pPr>
            <a:r>
              <a:rPr lang="en-US" sz="2000" dirty="0"/>
              <a:t>Add a </a:t>
            </a:r>
            <a:r>
              <a:rPr lang="en-US" sz="2000" b="1" dirty="0"/>
              <a:t>Method</a:t>
            </a:r>
            <a:r>
              <a:rPr lang="en-US" sz="2000" dirty="0"/>
              <a:t>     to the </a:t>
            </a:r>
            <a:r>
              <a:rPr lang="en-US" sz="2000" b="1" dirty="0"/>
              <a:t>Training </a:t>
            </a:r>
            <a:r>
              <a:rPr lang="en-US" sz="2000" dirty="0"/>
              <a:t>frame. Rename it </a:t>
            </a:r>
            <a:r>
              <a:rPr lang="en-US" sz="2000" b="1" dirty="0"/>
              <a:t>Transfer</a:t>
            </a:r>
            <a:r>
              <a:rPr lang="en-US" sz="2000" dirty="0"/>
              <a:t>. This Method will control the material flow between the sub </a:t>
            </a:r>
            <a:r>
              <a:rPr lang="en-US" sz="2000" dirty="0" smtClean="0"/>
              <a:t>frames. Depending on the caller ‘?’ the </a:t>
            </a:r>
            <a:r>
              <a:rPr lang="en-US" sz="2000" b="1" dirty="0" smtClean="0"/>
              <a:t>Method</a:t>
            </a:r>
            <a:r>
              <a:rPr lang="en-US" sz="2000" dirty="0" smtClean="0"/>
              <a:t> will transfer the MU that activates it to the next station buffer.</a:t>
            </a:r>
          </a:p>
          <a:p>
            <a:pPr marL="295723" indent="-295723">
              <a:buFont typeface="Arial" panose="020B0604020202020204" pitchFamily="34" charset="0"/>
              <a:buChar char="•"/>
            </a:pPr>
            <a:r>
              <a:rPr lang="en-US" sz="2000" dirty="0" smtClean="0"/>
              <a:t>Program the </a:t>
            </a:r>
            <a:r>
              <a:rPr lang="en-US" sz="2000" b="1" dirty="0" smtClean="0"/>
              <a:t>Transfer</a:t>
            </a:r>
            <a:r>
              <a:rPr lang="en-US" sz="2000" dirty="0" smtClean="0"/>
              <a:t> Method as shown below</a:t>
            </a:r>
            <a:endParaRPr lang="en-US" sz="2000" dirty="0"/>
          </a:p>
        </p:txBody>
      </p:sp>
      <p:pic>
        <p:nvPicPr>
          <p:cNvPr id="5" name="Grafik 4"/>
          <p:cNvPicPr>
            <a:picLocks noChangeAspect="1"/>
          </p:cNvPicPr>
          <p:nvPr/>
        </p:nvPicPr>
        <p:blipFill>
          <a:blip r:embed="rId2"/>
          <a:stretch>
            <a:fillRect/>
          </a:stretch>
        </p:blipFill>
        <p:spPr>
          <a:xfrm>
            <a:off x="2573834" y="1606493"/>
            <a:ext cx="271417" cy="278559"/>
          </a:xfrm>
          <a:prstGeom prst="rect">
            <a:avLst/>
          </a:prstGeom>
        </p:spPr>
      </p:pic>
      <p:sp>
        <p:nvSpPr>
          <p:cNvPr id="6" name="TextBox 5"/>
          <p:cNvSpPr txBox="1"/>
          <p:nvPr/>
        </p:nvSpPr>
        <p:spPr>
          <a:xfrm>
            <a:off x="939766" y="5641344"/>
            <a:ext cx="7313675" cy="1305556"/>
          </a:xfrm>
          <a:prstGeom prst="rect">
            <a:avLst/>
          </a:prstGeom>
          <a:noFill/>
          <a:ln>
            <a:solidFill>
              <a:schemeClr val="tx1"/>
            </a:solidFill>
          </a:ln>
        </p:spPr>
        <p:txBody>
          <a:bodyPr wrap="none" lIns="0" tIns="0" rIns="0" bIns="0" rtlCol="0">
            <a:spAutoFit/>
          </a:bodyPr>
          <a:lstStyle/>
          <a:p>
            <a:pPr>
              <a:lnSpc>
                <a:spcPct val="110000"/>
              </a:lnSpc>
            </a:pPr>
            <a:r>
              <a:rPr lang="en-US" sz="1242" dirty="0"/>
              <a:t>--Transfer components in between clusters</a:t>
            </a:r>
          </a:p>
          <a:p>
            <a:pPr>
              <a:lnSpc>
                <a:spcPct val="110000"/>
              </a:lnSpc>
            </a:pPr>
            <a:r>
              <a:rPr lang="en-US" sz="1242" dirty="0"/>
              <a:t>if ?.name = "</a:t>
            </a:r>
            <a:r>
              <a:rPr lang="en-US" sz="1242" dirty="0" err="1"/>
              <a:t>Out_Buff_AB</a:t>
            </a:r>
            <a:r>
              <a:rPr lang="en-US" sz="1242" dirty="0"/>
              <a:t>" then --Transfer between </a:t>
            </a:r>
            <a:r>
              <a:rPr lang="en-US" sz="1242" dirty="0" err="1"/>
              <a:t>FinalAssembly_A</a:t>
            </a:r>
            <a:r>
              <a:rPr lang="en-US" sz="1242" dirty="0"/>
              <a:t> to </a:t>
            </a:r>
            <a:r>
              <a:rPr lang="en-US" sz="1242" dirty="0" err="1"/>
              <a:t>FinalAssembly_B</a:t>
            </a:r>
            <a:endParaRPr lang="en-US" sz="1242" dirty="0"/>
          </a:p>
          <a:p>
            <a:pPr>
              <a:lnSpc>
                <a:spcPct val="110000"/>
              </a:lnSpc>
            </a:pPr>
            <a:r>
              <a:rPr lang="en-US" sz="1242" dirty="0"/>
              <a:t>	@.move(.</a:t>
            </a:r>
            <a:r>
              <a:rPr lang="en-US" sz="1242" dirty="0" err="1"/>
              <a:t>Models.Training.FinalAssembly_B.In_Buff_SCT</a:t>
            </a:r>
            <a:r>
              <a:rPr lang="en-US" sz="1242" dirty="0"/>
              <a:t>) --Initiate movement</a:t>
            </a:r>
          </a:p>
          <a:p>
            <a:pPr>
              <a:lnSpc>
                <a:spcPct val="110000"/>
              </a:lnSpc>
            </a:pPr>
            <a:r>
              <a:rPr lang="en-US" sz="1242" dirty="0" err="1"/>
              <a:t>elseif</a:t>
            </a:r>
            <a:r>
              <a:rPr lang="en-US" sz="1242" dirty="0"/>
              <a:t> ?.name = "</a:t>
            </a:r>
            <a:r>
              <a:rPr lang="en-US" sz="1242" dirty="0" err="1"/>
              <a:t>Out_Buff_Finishing</a:t>
            </a:r>
            <a:r>
              <a:rPr lang="en-US" sz="1242" dirty="0"/>
              <a:t>" then --Transfer between </a:t>
            </a:r>
            <a:r>
              <a:rPr lang="en-US" sz="1242" dirty="0" err="1"/>
              <a:t>FinalAssembly_B</a:t>
            </a:r>
            <a:r>
              <a:rPr lang="en-US" sz="1242" dirty="0"/>
              <a:t> to </a:t>
            </a:r>
            <a:r>
              <a:rPr lang="en-US" sz="1242" dirty="0" err="1"/>
              <a:t>FinalAssembly_C</a:t>
            </a:r>
            <a:endParaRPr lang="en-US" sz="1242" dirty="0"/>
          </a:p>
          <a:p>
            <a:pPr>
              <a:lnSpc>
                <a:spcPct val="110000"/>
              </a:lnSpc>
            </a:pPr>
            <a:r>
              <a:rPr lang="en-US" sz="1242" dirty="0"/>
              <a:t>	@.move(.</a:t>
            </a:r>
            <a:r>
              <a:rPr lang="en-US" sz="1242" dirty="0" err="1"/>
              <a:t>Models.Training.FinalAssembly_C.In_Buff_WA</a:t>
            </a:r>
            <a:r>
              <a:rPr lang="en-US" sz="1242" dirty="0"/>
              <a:t>) --Initiate movement</a:t>
            </a:r>
          </a:p>
          <a:p>
            <a:pPr>
              <a:lnSpc>
                <a:spcPct val="110000"/>
              </a:lnSpc>
            </a:pPr>
            <a:r>
              <a:rPr lang="en-US" sz="1242" dirty="0"/>
              <a:t>end</a:t>
            </a:r>
          </a:p>
        </p:txBody>
      </p:sp>
      <p:pic>
        <p:nvPicPr>
          <p:cNvPr id="7" name="Grafik 3"/>
          <p:cNvPicPr>
            <a:picLocks noChangeAspect="1"/>
          </p:cNvPicPr>
          <p:nvPr/>
        </p:nvPicPr>
        <p:blipFill>
          <a:blip r:embed="rId3"/>
          <a:stretch>
            <a:fillRect/>
          </a:stretch>
        </p:blipFill>
        <p:spPr>
          <a:xfrm>
            <a:off x="927479" y="3018609"/>
            <a:ext cx="3292711" cy="24713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226741" y="3496196"/>
            <a:ext cx="427727" cy="458834"/>
          </a:xfrm>
          <a:prstGeom prst="rect">
            <a:avLst/>
          </a:prstGeom>
        </p:spPr>
      </p:pic>
      <p:cxnSp>
        <p:nvCxnSpPr>
          <p:cNvPr id="11" name="Straight Connector 10"/>
          <p:cNvCxnSpPr/>
          <p:nvPr/>
        </p:nvCxnSpPr>
        <p:spPr bwMode="auto">
          <a:xfrm>
            <a:off x="3654468" y="3881125"/>
            <a:ext cx="6461881" cy="609109"/>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Straight Connector 12"/>
          <p:cNvCxnSpPr/>
          <p:nvPr/>
        </p:nvCxnSpPr>
        <p:spPr bwMode="auto">
          <a:xfrm flipH="1">
            <a:off x="2990157" y="3881128"/>
            <a:ext cx="315446" cy="651022"/>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14" name="Picture 1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90155" y="4516972"/>
            <a:ext cx="7126192" cy="946217"/>
          </a:xfrm>
          <a:prstGeom prst="rect">
            <a:avLst/>
          </a:prstGeom>
        </p:spPr>
      </p:pic>
      <p:sp>
        <p:nvSpPr>
          <p:cNvPr id="12" name="TextBox 11"/>
          <p:cNvSpPr txBox="1"/>
          <p:nvPr/>
        </p:nvSpPr>
        <p:spPr>
          <a:xfrm>
            <a:off x="387737" y="7042482"/>
            <a:ext cx="3435762" cy="217593"/>
          </a:xfrm>
          <a:prstGeom prst="rect">
            <a:avLst/>
          </a:prstGeom>
          <a:noFill/>
        </p:spPr>
        <p:txBody>
          <a:bodyPr wrap="none" lIns="0" tIns="0" rIns="0" bIns="0" rtlCol="0">
            <a:spAutoFit/>
          </a:bodyPr>
          <a:lstStyle/>
          <a:p>
            <a:pPr>
              <a:lnSpc>
                <a:spcPct val="110000"/>
              </a:lnSpc>
            </a:pPr>
            <a:r>
              <a:rPr lang="en-US" sz="1242" dirty="0"/>
              <a:t>*consider printing so it is handy when modeling</a:t>
            </a:r>
          </a:p>
        </p:txBody>
      </p:sp>
    </p:spTree>
    <p:extLst>
      <p:ext uri="{BB962C8B-B14F-4D97-AF65-F5344CB8AC3E}">
        <p14:creationId xmlns:p14="http://schemas.microsoft.com/office/powerpoint/2010/main" val="12777264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Adding a Control Method to the Model</a:t>
            </a:r>
          </a:p>
        </p:txBody>
      </p:sp>
      <p:sp>
        <p:nvSpPr>
          <p:cNvPr id="3" name="Inhaltsplatzhalter 2"/>
          <p:cNvSpPr>
            <a:spLocks noGrp="1"/>
          </p:cNvSpPr>
          <p:nvPr>
            <p:ph idx="1"/>
          </p:nvPr>
        </p:nvSpPr>
        <p:spPr/>
        <p:txBody>
          <a:bodyPr/>
          <a:lstStyle/>
          <a:p>
            <a:pPr marL="295723" indent="-295723">
              <a:buFont typeface="Arial" panose="020B0604020202020204" pitchFamily="34" charset="0"/>
              <a:buChar char="•"/>
            </a:pPr>
            <a:r>
              <a:rPr lang="en-US" sz="2000" dirty="0" smtClean="0"/>
              <a:t>Double click on </a:t>
            </a:r>
            <a:r>
              <a:rPr lang="en-US" sz="2000" b="1" dirty="0" err="1" smtClean="0"/>
              <a:t>FinalAssembly_A</a:t>
            </a:r>
            <a:r>
              <a:rPr lang="en-US" sz="2000" dirty="0" smtClean="0"/>
              <a:t> in the </a:t>
            </a:r>
            <a:r>
              <a:rPr lang="en-US" sz="2000" b="1" dirty="0" smtClean="0"/>
              <a:t>Training</a:t>
            </a:r>
            <a:r>
              <a:rPr lang="en-US" sz="2000" dirty="0" smtClean="0"/>
              <a:t> frame</a:t>
            </a:r>
          </a:p>
          <a:p>
            <a:pPr marL="295723" indent="-295723">
              <a:buFont typeface="Arial" panose="020B0604020202020204" pitchFamily="34" charset="0"/>
              <a:buChar char="•"/>
            </a:pPr>
            <a:r>
              <a:rPr lang="en-US" sz="2000" dirty="0" smtClean="0"/>
              <a:t>Update the path of the Exit Control of </a:t>
            </a:r>
            <a:r>
              <a:rPr lang="en-US" sz="2000" b="1" i="1" dirty="0" err="1" smtClean="0"/>
              <a:t>FinalAssembly_A.Out_Buff_AB</a:t>
            </a:r>
            <a:r>
              <a:rPr lang="en-US" sz="2000" dirty="0" smtClean="0"/>
              <a:t> to point to the </a:t>
            </a:r>
            <a:r>
              <a:rPr lang="en-US" sz="2000" b="1" dirty="0" smtClean="0"/>
              <a:t>Transfer </a:t>
            </a:r>
            <a:r>
              <a:rPr lang="en-US" sz="2000" dirty="0" smtClean="0"/>
              <a:t>Method</a:t>
            </a:r>
          </a:p>
          <a:p>
            <a:pPr marL="295723" indent="-295723">
              <a:buFont typeface="Arial" panose="020B0604020202020204" pitchFamily="34" charset="0"/>
              <a:buChar char="•"/>
            </a:pPr>
            <a:r>
              <a:rPr lang="en-US" sz="2000" dirty="0" smtClean="0"/>
              <a:t>Double click on and </a:t>
            </a:r>
            <a:r>
              <a:rPr lang="en-US" sz="2000" b="1" dirty="0" err="1" smtClean="0"/>
              <a:t>FinalAssembly_B</a:t>
            </a:r>
            <a:r>
              <a:rPr lang="en-US" sz="2000" dirty="0" smtClean="0"/>
              <a:t> in the </a:t>
            </a:r>
            <a:r>
              <a:rPr lang="en-US" sz="2000" b="1" dirty="0" smtClean="0"/>
              <a:t>Training</a:t>
            </a:r>
            <a:r>
              <a:rPr lang="en-US" sz="2000" dirty="0" smtClean="0"/>
              <a:t> frame</a:t>
            </a:r>
          </a:p>
          <a:p>
            <a:pPr marL="295723" indent="-295723">
              <a:buFont typeface="Arial" panose="020B0604020202020204" pitchFamily="34" charset="0"/>
              <a:buChar char="•"/>
            </a:pPr>
            <a:r>
              <a:rPr lang="en-US" sz="2000" dirty="0" smtClean="0"/>
              <a:t>Update the path of the Exit Control of </a:t>
            </a:r>
            <a:r>
              <a:rPr lang="en-US" sz="2000" b="1" i="1" dirty="0" err="1" smtClean="0"/>
              <a:t>FinalAssembly_B.Out_Buff_Finishing</a:t>
            </a:r>
            <a:r>
              <a:rPr lang="en-US" sz="2000" dirty="0" smtClean="0"/>
              <a:t> to point to the </a:t>
            </a:r>
            <a:r>
              <a:rPr lang="en-US" sz="2000" b="1" dirty="0" smtClean="0"/>
              <a:t>Transfer </a:t>
            </a:r>
            <a:r>
              <a:rPr lang="en-US" sz="2000" dirty="0" smtClean="0"/>
              <a:t>Method</a:t>
            </a:r>
          </a:p>
        </p:txBody>
      </p:sp>
      <p:pic>
        <p:nvPicPr>
          <p:cNvPr id="8" name="Grafik 7"/>
          <p:cNvPicPr>
            <a:picLocks noChangeAspect="1"/>
          </p:cNvPicPr>
          <p:nvPr/>
        </p:nvPicPr>
        <p:blipFill>
          <a:blip r:embed="rId2"/>
          <a:stretch>
            <a:fillRect/>
          </a:stretch>
        </p:blipFill>
        <p:spPr>
          <a:xfrm>
            <a:off x="5750297" y="3517900"/>
            <a:ext cx="4042677" cy="3235570"/>
          </a:xfrm>
          <a:prstGeom prst="rect">
            <a:avLst/>
          </a:prstGeom>
        </p:spPr>
      </p:pic>
      <p:pic>
        <p:nvPicPr>
          <p:cNvPr id="9" name="Grafik 8"/>
          <p:cNvPicPr>
            <a:picLocks noChangeAspect="1"/>
          </p:cNvPicPr>
          <p:nvPr/>
        </p:nvPicPr>
        <p:blipFill>
          <a:blip r:embed="rId3"/>
          <a:stretch>
            <a:fillRect/>
          </a:stretch>
        </p:blipFill>
        <p:spPr>
          <a:xfrm>
            <a:off x="931069" y="3822700"/>
            <a:ext cx="3864846" cy="2767506"/>
          </a:xfrm>
          <a:prstGeom prst="rect">
            <a:avLst/>
          </a:prstGeom>
        </p:spPr>
      </p:pic>
    </p:spTree>
    <p:extLst>
      <p:ext uri="{BB962C8B-B14F-4D97-AF65-F5344CB8AC3E}">
        <p14:creationId xmlns:p14="http://schemas.microsoft.com/office/powerpoint/2010/main" val="3515991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the Complete Model</a:t>
            </a:r>
            <a:endParaRPr lang="en-US" dirty="0"/>
          </a:p>
        </p:txBody>
      </p:sp>
      <p:sp>
        <p:nvSpPr>
          <p:cNvPr id="3" name="Inhaltsplatzhalter 2"/>
          <p:cNvSpPr>
            <a:spLocks noGrp="1"/>
          </p:cNvSpPr>
          <p:nvPr>
            <p:ph idx="1"/>
          </p:nvPr>
        </p:nvSpPr>
        <p:spPr>
          <a:xfrm>
            <a:off x="473869" y="1606493"/>
            <a:ext cx="9473235" cy="5404309"/>
          </a:xfrm>
        </p:spPr>
        <p:txBody>
          <a:bodyPr/>
          <a:lstStyle/>
          <a:p>
            <a:pPr marL="295723" indent="-295723">
              <a:buFont typeface="Arial" panose="020B0604020202020204" pitchFamily="34" charset="0"/>
              <a:buChar char="•"/>
            </a:pPr>
            <a:r>
              <a:rPr lang="en-US" sz="2000" dirty="0" smtClean="0"/>
              <a:t>Double click on </a:t>
            </a:r>
            <a:r>
              <a:rPr lang="en-US" sz="2000" b="1" dirty="0" err="1" smtClean="0"/>
              <a:t>FinalAssembly_B</a:t>
            </a:r>
            <a:r>
              <a:rPr lang="en-US" sz="2000" dirty="0"/>
              <a:t> </a:t>
            </a:r>
            <a:r>
              <a:rPr lang="en-US" sz="2000" dirty="0" smtClean="0"/>
              <a:t>and </a:t>
            </a:r>
            <a:r>
              <a:rPr lang="en-US" sz="2000" b="1" dirty="0" err="1" smtClean="0"/>
              <a:t>FinalAssembly_C</a:t>
            </a:r>
            <a:r>
              <a:rPr lang="en-US" sz="2000" dirty="0"/>
              <a:t> </a:t>
            </a:r>
            <a:r>
              <a:rPr lang="en-US" sz="2000" dirty="0" smtClean="0"/>
              <a:t>in the </a:t>
            </a:r>
            <a:r>
              <a:rPr lang="en-US" sz="2000" b="1" dirty="0" smtClean="0"/>
              <a:t>Training</a:t>
            </a:r>
            <a:r>
              <a:rPr lang="en-US" sz="2000" dirty="0" smtClean="0"/>
              <a:t> frame</a:t>
            </a:r>
          </a:p>
          <a:p>
            <a:pPr marL="295723" indent="-295723">
              <a:buFont typeface="Arial" panose="020B0604020202020204" pitchFamily="34" charset="0"/>
              <a:buChar char="•"/>
            </a:pPr>
            <a:r>
              <a:rPr lang="en-US" sz="2000" dirty="0" smtClean="0"/>
              <a:t>Update the path to the Broker: and Shift calendar: fields on the Attributes tab of the corresponding </a:t>
            </a:r>
            <a:r>
              <a:rPr lang="en-US" sz="2000" b="1" dirty="0" err="1" smtClean="0"/>
              <a:t>WorkerPool</a:t>
            </a:r>
            <a:r>
              <a:rPr lang="en-US" sz="2000" b="1" dirty="0" smtClean="0"/>
              <a:t> </a:t>
            </a:r>
            <a:r>
              <a:rPr lang="en-US" sz="2000" dirty="0" smtClean="0"/>
              <a:t>in the newly opened frames</a:t>
            </a:r>
          </a:p>
          <a:p>
            <a:pPr marL="295723" indent="-295723">
              <a:buFont typeface="Arial" panose="020B0604020202020204" pitchFamily="34" charset="0"/>
              <a:buChar char="•"/>
            </a:pPr>
            <a:r>
              <a:rPr lang="en-US" sz="2000" dirty="0" smtClean="0"/>
              <a:t>Update the path to the Broker: field on the Importer tab of each </a:t>
            </a:r>
            <a:r>
              <a:rPr lang="en-US" sz="2000" dirty="0" err="1" smtClean="0"/>
              <a:t>SingleProc</a:t>
            </a:r>
            <a:r>
              <a:rPr lang="en-US" sz="2000" b="1" dirty="0" smtClean="0"/>
              <a:t> </a:t>
            </a:r>
            <a:r>
              <a:rPr lang="en-US" sz="2000" dirty="0" smtClean="0"/>
              <a:t>in the newly opened frames</a:t>
            </a:r>
          </a:p>
          <a:p>
            <a:pPr marL="295723" indent="-295723">
              <a:buFont typeface="Arial" panose="020B0604020202020204" pitchFamily="34" charset="0"/>
              <a:buChar char="•"/>
            </a:pPr>
            <a:endParaRPr lang="en-US" sz="2000" dirty="0" smtClean="0"/>
          </a:p>
        </p:txBody>
      </p:sp>
      <p:pic>
        <p:nvPicPr>
          <p:cNvPr id="8" name="Grafik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671438" y="3272357"/>
            <a:ext cx="4459453" cy="3903143"/>
          </a:xfrm>
          <a:prstGeom prst="rect">
            <a:avLst/>
          </a:prstGeom>
        </p:spPr>
      </p:pic>
      <p:sp>
        <p:nvSpPr>
          <p:cNvPr id="7" name="Rectangle 6"/>
          <p:cNvSpPr/>
          <p:nvPr/>
        </p:nvSpPr>
        <p:spPr bwMode="auto">
          <a:xfrm>
            <a:off x="5908020" y="5638191"/>
            <a:ext cx="3154449" cy="315445"/>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4116" y="3272357"/>
            <a:ext cx="4898641" cy="3903143"/>
          </a:xfrm>
          <a:prstGeom prst="rect">
            <a:avLst/>
          </a:prstGeom>
        </p:spPr>
      </p:pic>
      <p:sp>
        <p:nvSpPr>
          <p:cNvPr id="9" name="Rectangle 8"/>
          <p:cNvSpPr/>
          <p:nvPr/>
        </p:nvSpPr>
        <p:spPr bwMode="auto">
          <a:xfrm>
            <a:off x="782041" y="5874775"/>
            <a:ext cx="2996726" cy="473167"/>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Tree>
    <p:extLst>
      <p:ext uri="{BB962C8B-B14F-4D97-AF65-F5344CB8AC3E}">
        <p14:creationId xmlns:p14="http://schemas.microsoft.com/office/powerpoint/2010/main" val="27485281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8469" y="2755900"/>
            <a:ext cx="4733333" cy="4142857"/>
          </a:xfrm>
          <a:prstGeom prst="rect">
            <a:avLst/>
          </a:prstGeom>
        </p:spPr>
      </p:pic>
      <p:sp>
        <p:nvSpPr>
          <p:cNvPr id="2" name="Titel 1"/>
          <p:cNvSpPr>
            <a:spLocks noGrp="1"/>
          </p:cNvSpPr>
          <p:nvPr>
            <p:ph type="title"/>
          </p:nvPr>
        </p:nvSpPr>
        <p:spPr/>
        <p:txBody>
          <a:bodyPr/>
          <a:lstStyle/>
          <a:p>
            <a:r>
              <a:rPr lang="en-US" dirty="0" smtClean="0"/>
              <a:t>Updating the Complete Model</a:t>
            </a:r>
            <a:endParaRPr lang="en-US" dirty="0"/>
          </a:p>
        </p:txBody>
      </p:sp>
      <p:sp>
        <p:nvSpPr>
          <p:cNvPr id="3" name="Inhaltsplatzhalter 2"/>
          <p:cNvSpPr>
            <a:spLocks noGrp="1"/>
          </p:cNvSpPr>
          <p:nvPr>
            <p:ph idx="1"/>
          </p:nvPr>
        </p:nvSpPr>
        <p:spPr/>
        <p:txBody>
          <a:bodyPr/>
          <a:lstStyle/>
          <a:p>
            <a:pPr marL="295723" indent="-295723">
              <a:buFont typeface="Arial" panose="020B0604020202020204" pitchFamily="34" charset="0"/>
              <a:buChar char="•"/>
            </a:pPr>
            <a:r>
              <a:rPr lang="en-US" sz="2000" dirty="0" smtClean="0"/>
              <a:t>Double click on </a:t>
            </a:r>
            <a:r>
              <a:rPr lang="en-US" sz="2000" b="1" dirty="0" err="1" smtClean="0"/>
              <a:t>FinalAssembly_A</a:t>
            </a:r>
            <a:r>
              <a:rPr lang="en-US" sz="2000" dirty="0" smtClean="0"/>
              <a:t> in the </a:t>
            </a:r>
            <a:r>
              <a:rPr lang="en-US" sz="2000" b="1" dirty="0" smtClean="0"/>
              <a:t>Training</a:t>
            </a:r>
            <a:r>
              <a:rPr lang="en-US" sz="2000" dirty="0" smtClean="0"/>
              <a:t> frame</a:t>
            </a:r>
          </a:p>
          <a:p>
            <a:pPr marL="295723" indent="-295723">
              <a:buFont typeface="Arial" panose="020B0604020202020204" pitchFamily="34" charset="0"/>
              <a:buChar char="•"/>
            </a:pPr>
            <a:r>
              <a:rPr lang="en-US" sz="2000" dirty="0" smtClean="0"/>
              <a:t>Update the path to each </a:t>
            </a:r>
            <a:r>
              <a:rPr lang="en-US" sz="2000" dirty="0" err="1" smtClean="0"/>
              <a:t>SingleProc</a:t>
            </a:r>
            <a:r>
              <a:rPr lang="en-US" sz="2000" dirty="0" smtClean="0"/>
              <a:t> Processing time: </a:t>
            </a:r>
            <a:r>
              <a:rPr lang="en-US" sz="2000" dirty="0" err="1" smtClean="0"/>
              <a:t>TableFile</a:t>
            </a:r>
            <a:r>
              <a:rPr lang="en-US" sz="2000" dirty="0" smtClean="0"/>
              <a:t>. It can be done by Dragging &amp; Dropping the corresponding </a:t>
            </a:r>
            <a:r>
              <a:rPr lang="en-US" sz="2000" dirty="0" err="1" smtClean="0"/>
              <a:t>TableFile</a:t>
            </a:r>
            <a:r>
              <a:rPr lang="en-US" sz="2000" dirty="0" smtClean="0"/>
              <a:t> to the Processing time: field.</a:t>
            </a:r>
          </a:p>
        </p:txBody>
      </p:sp>
      <p:sp>
        <p:nvSpPr>
          <p:cNvPr id="7" name="Rectangle 6"/>
          <p:cNvSpPr/>
          <p:nvPr/>
        </p:nvSpPr>
        <p:spPr bwMode="auto">
          <a:xfrm>
            <a:off x="4131469" y="4278421"/>
            <a:ext cx="3154449" cy="315445"/>
          </a:xfrm>
          <a:prstGeom prst="rect">
            <a:avLst/>
          </a:prstGeom>
          <a:noFill/>
          <a:ln>
            <a:solidFill>
              <a:srgbClr val="FF0000"/>
            </a:solidFill>
          </a:ln>
          <a:effectLst/>
          <a:extLst/>
        </p:spPr>
        <p:txBody>
          <a:bodyPr wrap="square" lIns="111772" tIns="55886" rIns="111772" bIns="55886" numCol="1" spcCol="72000" rtlCol="0" anchor="ctr">
            <a:noAutofit/>
          </a:bodyPr>
          <a:lstStyle/>
          <a:p>
            <a:pPr algn="ctr">
              <a:lnSpc>
                <a:spcPct val="110000"/>
              </a:lnSpc>
              <a:spcBef>
                <a:spcPct val="0"/>
              </a:spcBef>
              <a:buFont typeface="Wingdings" charset="0"/>
              <a:buNone/>
            </a:pPr>
            <a:endParaRPr lang="en-US" sz="1863" b="1" dirty="0"/>
          </a:p>
        </p:txBody>
      </p:sp>
    </p:spTree>
    <p:extLst>
      <p:ext uri="{BB962C8B-B14F-4D97-AF65-F5344CB8AC3E}">
        <p14:creationId xmlns:p14="http://schemas.microsoft.com/office/powerpoint/2010/main" val="10814261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Chart and Display</a:t>
            </a:r>
            <a:endParaRPr lang="en-US" dirty="0"/>
          </a:p>
        </p:txBody>
      </p:sp>
      <p:sp>
        <p:nvSpPr>
          <p:cNvPr id="3" name="Inhaltsplatzhalter 2"/>
          <p:cNvSpPr>
            <a:spLocks noGrp="1"/>
          </p:cNvSpPr>
          <p:nvPr>
            <p:ph idx="1"/>
          </p:nvPr>
        </p:nvSpPr>
        <p:spPr>
          <a:xfrm>
            <a:off x="613687" y="1702782"/>
            <a:ext cx="4742307" cy="1662718"/>
          </a:xfrm>
        </p:spPr>
        <p:txBody>
          <a:bodyPr/>
          <a:lstStyle/>
          <a:p>
            <a:r>
              <a:rPr lang="en-US" sz="2000" dirty="0" smtClean="0"/>
              <a:t>Add 2 </a:t>
            </a:r>
            <a:r>
              <a:rPr lang="en-US" sz="2000" b="1" dirty="0" smtClean="0"/>
              <a:t>Charts</a:t>
            </a:r>
            <a:r>
              <a:rPr lang="en-US" sz="2000" dirty="0" smtClean="0"/>
              <a:t>     and 3 </a:t>
            </a:r>
            <a:r>
              <a:rPr lang="en-US" sz="2000" b="1" dirty="0" smtClean="0"/>
              <a:t>Displays</a:t>
            </a:r>
            <a:r>
              <a:rPr lang="en-US" sz="2000" dirty="0" smtClean="0"/>
              <a:t>     to the </a:t>
            </a:r>
            <a:r>
              <a:rPr lang="en-US" sz="2000" b="1" dirty="0" smtClean="0"/>
              <a:t>Training </a:t>
            </a:r>
            <a:r>
              <a:rPr lang="en-US" sz="2000" dirty="0" smtClean="0"/>
              <a:t>frame.</a:t>
            </a:r>
          </a:p>
          <a:p>
            <a:r>
              <a:rPr lang="en-US" sz="2000" dirty="0" smtClean="0"/>
              <a:t>Configure one Chart to show the Occupancy of all Buffers and the other to show the Resource statistics of all SingleProcs.</a:t>
            </a:r>
            <a:endParaRPr lang="en-US" sz="2000" dirty="0"/>
          </a:p>
        </p:txBody>
      </p:sp>
      <p:pic>
        <p:nvPicPr>
          <p:cNvPr id="4" name="Grafik 3"/>
          <p:cNvPicPr>
            <a:picLocks noChangeAspect="1"/>
          </p:cNvPicPr>
          <p:nvPr/>
        </p:nvPicPr>
        <p:blipFill>
          <a:blip r:embed="rId2"/>
          <a:stretch>
            <a:fillRect/>
          </a:stretch>
        </p:blipFill>
        <p:spPr>
          <a:xfrm>
            <a:off x="5908020" y="1601797"/>
            <a:ext cx="3999822" cy="2864159"/>
          </a:xfrm>
          <a:prstGeom prst="rect">
            <a:avLst/>
          </a:prstGeom>
        </p:spPr>
      </p:pic>
      <p:pic>
        <p:nvPicPr>
          <p:cNvPr id="5" name="Grafik 4"/>
          <p:cNvPicPr>
            <a:picLocks noChangeAspect="1"/>
          </p:cNvPicPr>
          <p:nvPr/>
        </p:nvPicPr>
        <p:blipFill>
          <a:blip r:embed="rId3"/>
          <a:stretch>
            <a:fillRect/>
          </a:stretch>
        </p:blipFill>
        <p:spPr>
          <a:xfrm>
            <a:off x="2183652" y="1702780"/>
            <a:ext cx="271417" cy="285701"/>
          </a:xfrm>
          <a:prstGeom prst="rect">
            <a:avLst/>
          </a:prstGeom>
        </p:spPr>
      </p:pic>
      <p:pic>
        <p:nvPicPr>
          <p:cNvPr id="6" name="Grafik 5"/>
          <p:cNvPicPr>
            <a:picLocks noChangeAspect="1"/>
          </p:cNvPicPr>
          <p:nvPr/>
        </p:nvPicPr>
        <p:blipFill>
          <a:blip r:embed="rId4"/>
          <a:stretch>
            <a:fillRect/>
          </a:stretch>
        </p:blipFill>
        <p:spPr>
          <a:xfrm>
            <a:off x="4283908" y="1737950"/>
            <a:ext cx="228561" cy="242846"/>
          </a:xfrm>
          <a:prstGeom prst="rect">
            <a:avLst/>
          </a:prstGeom>
        </p:spPr>
      </p:pic>
      <p:pic>
        <p:nvPicPr>
          <p:cNvPr id="7" name="Grafik 6"/>
          <p:cNvPicPr>
            <a:picLocks noChangeAspect="1"/>
          </p:cNvPicPr>
          <p:nvPr/>
        </p:nvPicPr>
        <p:blipFill>
          <a:blip r:embed="rId5"/>
          <a:stretch>
            <a:fillRect/>
          </a:stretch>
        </p:blipFill>
        <p:spPr>
          <a:xfrm>
            <a:off x="703182" y="3977764"/>
            <a:ext cx="3921254" cy="2935584"/>
          </a:xfrm>
          <a:prstGeom prst="rect">
            <a:avLst/>
          </a:prstGeom>
        </p:spPr>
      </p:pic>
      <p:sp>
        <p:nvSpPr>
          <p:cNvPr id="8" name="Inhaltsplatzhalter 2"/>
          <p:cNvSpPr txBox="1">
            <a:spLocks/>
          </p:cNvSpPr>
          <p:nvPr/>
        </p:nvSpPr>
        <p:spPr bwMode="auto">
          <a:xfrm>
            <a:off x="4799351" y="4608651"/>
            <a:ext cx="5047118" cy="26024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20001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400034"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600052"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800068" indent="-198247"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361179"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870957"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380735"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890513" indent="-210638"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r>
              <a:rPr lang="en-US" sz="2000" kern="0" dirty="0"/>
              <a:t>The displays will show the throughput of the different sub frames.</a:t>
            </a:r>
          </a:p>
          <a:p>
            <a:pPr marL="295723" indent="-295723">
              <a:buFont typeface="Arial" panose="020B0604020202020204" pitchFamily="34" charset="0"/>
              <a:buChar char="•"/>
            </a:pPr>
            <a:r>
              <a:rPr lang="en-US" sz="2000" kern="0" dirty="0"/>
              <a:t>Set each to the output of the last buffer/drain in the associated sub frame and the </a:t>
            </a:r>
            <a:r>
              <a:rPr lang="en-US" sz="2000" b="1" kern="0" dirty="0"/>
              <a:t>.</a:t>
            </a:r>
            <a:r>
              <a:rPr lang="en-US" sz="2000" b="1" kern="0" dirty="0" err="1"/>
              <a:t>statNumOut</a:t>
            </a:r>
            <a:r>
              <a:rPr lang="en-US" sz="2000" b="1" kern="0" dirty="0"/>
              <a:t> </a:t>
            </a:r>
            <a:r>
              <a:rPr lang="en-US" sz="2000" kern="0" dirty="0"/>
              <a:t>attribute as shown to the </a:t>
            </a:r>
            <a:r>
              <a:rPr lang="en-US" sz="2000" kern="0" dirty="0" smtClean="0"/>
              <a:t>left.</a:t>
            </a:r>
            <a:endParaRPr lang="en-US" sz="2000" kern="0" dirty="0"/>
          </a:p>
          <a:p>
            <a:pPr marL="295723" indent="-295723">
              <a:buFont typeface="Arial" panose="020B0604020202020204" pitchFamily="34" charset="0"/>
              <a:buChar char="•"/>
            </a:pPr>
            <a:r>
              <a:rPr lang="en-US" sz="2000" kern="0" dirty="0"/>
              <a:t>Update the Comment: field accordingly.</a:t>
            </a:r>
          </a:p>
          <a:p>
            <a:pPr marL="295723" indent="-295723">
              <a:buFont typeface="Arial" panose="020B0604020202020204" pitchFamily="34" charset="0"/>
              <a:buChar char="•"/>
            </a:pPr>
            <a:r>
              <a:rPr lang="en-US" sz="2000" kern="0" dirty="0" smtClean="0"/>
              <a:t>Set the </a:t>
            </a:r>
            <a:r>
              <a:rPr lang="en-US" sz="2000" b="1" kern="0" dirty="0"/>
              <a:t>Display</a:t>
            </a:r>
            <a:r>
              <a:rPr lang="en-US" sz="2000" kern="0" dirty="0"/>
              <a:t> </a:t>
            </a:r>
            <a:r>
              <a:rPr lang="en-US" sz="2000" kern="0" dirty="0" smtClean="0"/>
              <a:t>to Active</a:t>
            </a:r>
            <a:endParaRPr lang="en-US" sz="2000" kern="0" dirty="0"/>
          </a:p>
        </p:txBody>
      </p:sp>
    </p:spTree>
    <p:extLst>
      <p:ext uri="{BB962C8B-B14F-4D97-AF65-F5344CB8AC3E}">
        <p14:creationId xmlns:p14="http://schemas.microsoft.com/office/powerpoint/2010/main" val="9346303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Model, Show the Charts, and Observe</a:t>
            </a:r>
            <a:endParaRPr lang="en-US" dirty="0"/>
          </a:p>
        </p:txBody>
      </p:sp>
      <p:pic>
        <p:nvPicPr>
          <p:cNvPr id="3" name="Grafik 2"/>
          <p:cNvPicPr>
            <a:picLocks noChangeAspect="1"/>
          </p:cNvPicPr>
          <p:nvPr/>
        </p:nvPicPr>
        <p:blipFill>
          <a:blip r:embed="rId2"/>
          <a:stretch>
            <a:fillRect/>
          </a:stretch>
        </p:blipFill>
        <p:spPr>
          <a:xfrm>
            <a:off x="416674" y="1612900"/>
            <a:ext cx="9604412" cy="5486400"/>
          </a:xfrm>
          <a:prstGeom prst="rect">
            <a:avLst/>
          </a:prstGeom>
        </p:spPr>
      </p:pic>
    </p:spTree>
    <p:extLst>
      <p:ext uri="{BB962C8B-B14F-4D97-AF65-F5344CB8AC3E}">
        <p14:creationId xmlns:p14="http://schemas.microsoft.com/office/powerpoint/2010/main" val="700036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720"/>
  <p:tag name="CDT_PROT_HEIGHT" val="99,87504"/>
</p:tagLst>
</file>

<file path=ppt/tags/tag2.xml><?xml version="1.0" encoding="utf-8"?>
<p:tagLst xmlns:a="http://schemas.openxmlformats.org/drawingml/2006/main" xmlns:r="http://schemas.openxmlformats.org/officeDocument/2006/relationships" xmlns:p="http://schemas.openxmlformats.org/presentationml/2006/main">
  <p:tag name="CDT_AUTODIALOG" val="2"/>
  <p:tag name="CDT_TARGETSHAPE_NEW" val="13"/>
  <p:tag name="CDT_PROT" val="2"/>
  <p:tag name="CDT_PROT_TOP" val="111,25"/>
  <p:tag name="CDT_PROT_LEFT" val="0"/>
  <p:tag name="CDT_PROT_WIDTH" val="360"/>
  <p:tag name="CDT_PROT_HEIGHT" val="374,25"/>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PROT" val="2"/>
  <p:tag name="CDT_PROT_TOP" val="111,25"/>
  <p:tag name="CDT_PROT_LEFT" val="371,3751"/>
  <p:tag name="CDT_PROT_WIDTH" val="348,625"/>
  <p:tag name="CDT_PROT_HEIGHT" val="374,25"/>
</p:tagLst>
</file>

<file path=ppt/tags/tag4.xml><?xml version="1.0" encoding="utf-8"?>
<p:tagLst xmlns:a="http://schemas.openxmlformats.org/drawingml/2006/main" xmlns:r="http://schemas.openxmlformats.org/officeDocument/2006/relationships" xmlns:p="http://schemas.openxmlformats.org/presentationml/2006/main">
  <p:tag name="CDT_DELETE_ONEVENT_NEWPRES" val="True"/>
</p:tagLst>
</file>

<file path=ppt/tags/tag5.xml><?xml version="1.0" encoding="utf-8"?>
<p:tagLst xmlns:a="http://schemas.openxmlformats.org/drawingml/2006/main" xmlns:r="http://schemas.openxmlformats.org/officeDocument/2006/relationships" xmlns:p="http://schemas.openxmlformats.org/presentationml/2006/main">
  <p:tag name="CDT_INTERSECT_SLIDE" val="False"/>
  <p:tag name="CDT_NAVBARONTHISSLIDE" val="True"/>
  <p:tag name="CDT_DESIGNS_NAME" val="Siemens 2013 – 4:3"/>
  <p:tag name="CDT_MASTERS_NAME" val="Image + Index/Contact"/>
  <p:tag name="CDT_LAYOUT_TYPE" val="32"/>
  <p:tag name="CDT_ORIGINAL_DESIGNS_NAME" val="Siemens 2013 – 4:3"/>
  <p:tag name="CDT_ORIGINAL_MASTERS_NAME" val="Image + Index/Contact"/>
  <p:tag name="CDT_ORIGINAL_LAYOUT_TYPE" val="3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2">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E05383B6355845B22B64CAC8574B67" ma:contentTypeVersion="1" ma:contentTypeDescription="Create a new document." ma:contentTypeScope="" ma:versionID="98ec127c8653660a2c7a122383ddbd7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4ppTags>
  <Name>Image + Index/Contact</Name>
  <PpLayout>32</PpLayout>
  <Index>7</Index>
</p4ppTag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F45B67-F71E-4BA0-813D-ACEEA64BE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7ACF42-92A8-4F81-8D1E-305B89393AB9}">
  <ds:schemaRefs/>
</ds:datastoreItem>
</file>

<file path=customXml/itemProps3.xml><?xml version="1.0" encoding="utf-8"?>
<ds:datastoreItem xmlns:ds="http://schemas.openxmlformats.org/officeDocument/2006/customXml" ds:itemID="{09091663-5553-4737-8BD0-1E1E33D810B2}">
  <ds:schemaRefs>
    <ds:schemaRef ds:uri="http://schemas.microsoft.com/office/infopath/2007/PartnerControl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DCFAA300-EAEC-41AE-B26E-CD15A370DB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Theme2</Template>
  <TotalTime>76</TotalTime>
  <Words>10353</Words>
  <Application>Microsoft Office PowerPoint</Application>
  <PresentationFormat>自定义</PresentationFormat>
  <Paragraphs>1408</Paragraphs>
  <Slides>177</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177</vt:i4>
      </vt:variant>
    </vt:vector>
  </HeadingPairs>
  <TitlesOfParts>
    <vt:vector size="187" baseType="lpstr">
      <vt:lpstr>ＭＳ Ｐゴシック</vt:lpstr>
      <vt:lpstr>ヒラギノ角ゴ Pro W3</vt:lpstr>
      <vt:lpstr>Arial</vt:lpstr>
      <vt:lpstr>Calibri</vt:lpstr>
      <vt:lpstr>Courier New</vt:lpstr>
      <vt:lpstr>Times New Roman</vt:lpstr>
      <vt:lpstr>Wingdings</vt:lpstr>
      <vt:lpstr>Theme2</vt:lpstr>
      <vt:lpstr>think-cell Folie</vt:lpstr>
      <vt:lpstr>Bitmap-Bild</vt:lpstr>
      <vt:lpstr> </vt:lpstr>
      <vt:lpstr>Preparation</vt:lpstr>
      <vt:lpstr>Preparation – for your Consideration</vt:lpstr>
      <vt:lpstr>PowerPoint 演示文稿</vt:lpstr>
      <vt:lpstr>PowerPoint 演示文稿</vt:lpstr>
      <vt:lpstr>Course Introduction</vt:lpstr>
      <vt:lpstr>Course Overview</vt:lpstr>
      <vt:lpstr>Course Description</vt:lpstr>
      <vt:lpstr>Student Guide Typographical Conventions</vt:lpstr>
      <vt:lpstr>Student Guide Typographical Conventions</vt:lpstr>
      <vt:lpstr>Student Guide Typographical Conventions</vt:lpstr>
      <vt:lpstr>Student Guide Typographical Conventions</vt:lpstr>
      <vt:lpstr>PowerPoint 演示文稿</vt:lpstr>
      <vt:lpstr>Overview of Plant Simulation Basics</vt:lpstr>
      <vt:lpstr>What is Simulation?</vt:lpstr>
      <vt:lpstr>Computer Simulations</vt:lpstr>
      <vt:lpstr>Definition of Simulation</vt:lpstr>
      <vt:lpstr>Discrete-Event Simulation</vt:lpstr>
      <vt:lpstr>Simulation Uses</vt:lpstr>
      <vt:lpstr>Simulation Uses</vt:lpstr>
      <vt:lpstr>Simulation Uses</vt:lpstr>
      <vt:lpstr>Starting Plant Simulation</vt:lpstr>
      <vt:lpstr>Start a new Model</vt:lpstr>
      <vt:lpstr>Ways to Open a Plant Simulation Model File</vt:lpstr>
      <vt:lpstr>PowerPoint 演示文稿</vt:lpstr>
      <vt:lpstr>Ways to Close a Plant Simulation Model File</vt:lpstr>
      <vt:lpstr>Exiting Plant Simulation</vt:lpstr>
      <vt:lpstr>PowerPoint 演示文稿</vt:lpstr>
      <vt:lpstr>Overview of Topics in this Course</vt:lpstr>
      <vt:lpstr>Topic Overview</vt:lpstr>
      <vt:lpstr>Process Flow (Final Assembly)</vt:lpstr>
      <vt:lpstr>Simulation Model</vt:lpstr>
      <vt:lpstr>Process Details*</vt:lpstr>
      <vt:lpstr>Results</vt:lpstr>
      <vt:lpstr>PowerPoint 演示文稿</vt:lpstr>
      <vt:lpstr>Modeling in Plant Simulation</vt:lpstr>
      <vt:lpstr>The class library</vt:lpstr>
      <vt:lpstr>The Toolbox</vt:lpstr>
      <vt:lpstr>Objects in the Class Library The Source</vt:lpstr>
      <vt:lpstr>Objects in the Class Library The MU (Movable Unit)</vt:lpstr>
      <vt:lpstr>Objects in the Class Library The SingleProc</vt:lpstr>
      <vt:lpstr>Objects in the Class Library The Sink</vt:lpstr>
      <vt:lpstr>Inserting objects from the Toolbox</vt:lpstr>
      <vt:lpstr>Connecting objects</vt:lpstr>
      <vt:lpstr>Connecting objects</vt:lpstr>
      <vt:lpstr>Frames</vt:lpstr>
      <vt:lpstr>PowerPoint 演示文稿</vt:lpstr>
      <vt:lpstr>Hierarchy and Inheritance</vt:lpstr>
      <vt:lpstr>Model Hierarchy Motivation</vt:lpstr>
      <vt:lpstr>The Section Model</vt:lpstr>
      <vt:lpstr>Using the Section Model</vt:lpstr>
      <vt:lpstr>PowerPoint 演示文稿</vt:lpstr>
      <vt:lpstr>Running Simulations</vt:lpstr>
      <vt:lpstr>The EventController</vt:lpstr>
      <vt:lpstr>Starting a Simulation Run</vt:lpstr>
      <vt:lpstr>Animation of Sub Frames</vt:lpstr>
      <vt:lpstr>The State LED</vt:lpstr>
      <vt:lpstr>PowerPoint 演示文稿</vt:lpstr>
      <vt:lpstr>Creating the GUC Model Part 1</vt:lpstr>
      <vt:lpstr>Preparation</vt:lpstr>
      <vt:lpstr>Modeling FinalAssembly_A*</vt:lpstr>
      <vt:lpstr>Production program in a TableFile</vt:lpstr>
      <vt:lpstr>Processing and Setup Times: 1</vt:lpstr>
      <vt:lpstr>Processing and Setup Times: 2</vt:lpstr>
      <vt:lpstr>Processing and Setup Times: 3</vt:lpstr>
      <vt:lpstr>Processing and Setup Times: 4</vt:lpstr>
      <vt:lpstr>Buffer Capacity</vt:lpstr>
      <vt:lpstr>ShiftCalendar</vt:lpstr>
      <vt:lpstr>Workplace and WorkerPool*</vt:lpstr>
      <vt:lpstr>Workplace and WorkerPool</vt:lpstr>
      <vt:lpstr>Worker Services</vt:lpstr>
      <vt:lpstr>PowerPoint 演示文稿</vt:lpstr>
      <vt:lpstr>Analyzing Results</vt:lpstr>
      <vt:lpstr>Chart Resource Utilization</vt:lpstr>
      <vt:lpstr>Chart Buffer Occupancy</vt:lpstr>
      <vt:lpstr>WorkerChart</vt:lpstr>
      <vt:lpstr>PowerPoint 演示文稿</vt:lpstr>
      <vt:lpstr>Building Scenarios</vt:lpstr>
      <vt:lpstr>Copy / Derive</vt:lpstr>
      <vt:lpstr>Activities (1)</vt:lpstr>
      <vt:lpstr>Activities (2)</vt:lpstr>
      <vt:lpstr>PowerPoint 演示文稿</vt:lpstr>
      <vt:lpstr>Managing and Searching Objects</vt:lpstr>
      <vt:lpstr>The Attribute Explorer</vt:lpstr>
      <vt:lpstr>Defining the View (1)</vt:lpstr>
      <vt:lpstr>Defining the View (2)</vt:lpstr>
      <vt:lpstr>Activities</vt:lpstr>
      <vt:lpstr>PowerPoint 演示文稿</vt:lpstr>
      <vt:lpstr>Creating the GUC Model Part 2</vt:lpstr>
      <vt:lpstr>Building the structure</vt:lpstr>
      <vt:lpstr>Building the structure</vt:lpstr>
      <vt:lpstr>Modeling FinalAssembly_B*</vt:lpstr>
      <vt:lpstr>Modeling FinalAssembly_C*</vt:lpstr>
      <vt:lpstr>Adding a Control Method to the Model (SimTalk2.0)*</vt:lpstr>
      <vt:lpstr>Adding a Control Method to the Model</vt:lpstr>
      <vt:lpstr>Updating the Complete Model</vt:lpstr>
      <vt:lpstr>Updating the Complete Model</vt:lpstr>
      <vt:lpstr>Chart and Display</vt:lpstr>
      <vt:lpstr>Run the Model, Show the Charts, and Observe</vt:lpstr>
      <vt:lpstr>Save your Model</vt:lpstr>
      <vt:lpstr>PowerPoint 演示文稿</vt:lpstr>
      <vt:lpstr>The Method Debugger</vt:lpstr>
      <vt:lpstr>The Method Debugger</vt:lpstr>
      <vt:lpstr>Opening the Debugger</vt:lpstr>
      <vt:lpstr>The Debugger Ribbon</vt:lpstr>
      <vt:lpstr>The Debugger Window</vt:lpstr>
      <vt:lpstr>Activities</vt:lpstr>
      <vt:lpstr>PowerPoint 演示文稿</vt:lpstr>
      <vt:lpstr>Experiment Manager Basics</vt:lpstr>
      <vt:lpstr>Experiment Manager Overview</vt:lpstr>
      <vt:lpstr>Mandatory Steps to Create and Execute a Simulation Study</vt:lpstr>
      <vt:lpstr>Optional steps to Refine Simulation Study Settings</vt:lpstr>
      <vt:lpstr>PowerPoint 演示文稿</vt:lpstr>
      <vt:lpstr>Activities</vt:lpstr>
      <vt:lpstr>PowerPoint 演示文稿</vt:lpstr>
      <vt:lpstr>HTML Report</vt:lpstr>
      <vt:lpstr>Record simulation runs using a HTML report</vt:lpstr>
      <vt:lpstr>Activities</vt:lpstr>
      <vt:lpstr>PowerPoint 演示文稿</vt:lpstr>
      <vt:lpstr>Creating and Using Custom Objects</vt:lpstr>
      <vt:lpstr>Custom Object Introduction</vt:lpstr>
      <vt:lpstr>Activities</vt:lpstr>
      <vt:lpstr>PowerPoint 演示文稿</vt:lpstr>
      <vt:lpstr>Important Distributions</vt:lpstr>
      <vt:lpstr>Negative Exponential Distribution</vt:lpstr>
      <vt:lpstr>PowerPoint 演示文稿</vt:lpstr>
      <vt:lpstr>Erlang Distribution</vt:lpstr>
      <vt:lpstr>Weibull Distribution</vt:lpstr>
      <vt:lpstr>PowerPoint 演示文稿</vt:lpstr>
      <vt:lpstr>Selecting Distribution Parameters in Plant Simulation</vt:lpstr>
      <vt:lpstr>Other distribution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Custom State of Objects</vt:lpstr>
      <vt:lpstr>Custom State of Objects</vt:lpstr>
      <vt:lpstr>Custom State of Objects</vt:lpstr>
      <vt:lpstr>Custom State of Objects</vt:lpstr>
      <vt:lpstr>Activities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Additional Sources of Information</vt:lpstr>
      <vt:lpstr>Have Fun with Tecnomatix Plant Simulation!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Simulation Compact Srudent Training</dc:title>
  <dc:subject>MT46300-W-11.</dc:subject>
  <dc:creator>ralph.bauknecht@siemens.com;noam.ribon@siemens.com;Learning Media Development (LMD)</dc:creator>
  <cp:keywords>Plant Simulation Training</cp:keywords>
  <cp:lastModifiedBy>翟亚飞</cp:lastModifiedBy>
  <cp:revision>336</cp:revision>
  <cp:lastPrinted>2016-11-02T20:07:07Z</cp:lastPrinted>
  <dcterms:created xsi:type="dcterms:W3CDTF">2013-10-24T13:22:56Z</dcterms:created>
  <dcterms:modified xsi:type="dcterms:W3CDTF">2017-10-16T13:09:58Z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2013-10-16T00:00:00Z</vt:filetime>
  </property>
  <property fmtid="{D5CDD505-2E9C-101B-9397-08002B2CF9AE}" pid="3" name="LastSaved">
    <vt:filetime>2013-10-24T00:00:00Z</vt:filetime>
  </property>
  <property fmtid="{D5CDD505-2E9C-101B-9397-08002B2CF9AE}" pid="4" name="ContentTypeId">
    <vt:lpwstr>0x010100DDE05383B6355845B22B64CAC8574B67</vt:lpwstr>
  </property>
  <property fmtid="{D5CDD505-2E9C-101B-9397-08002B2CF9AE}" pid="5" name="Order">
    <vt:r8>14900</vt:r8>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ies>
</file>