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59" r:id="rId5"/>
    <p:sldId id="264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59" autoAdjust="0"/>
  </p:normalViewPr>
  <p:slideViewPr>
    <p:cSldViewPr snapToGrid="0">
      <p:cViewPr varScale="1">
        <p:scale>
          <a:sx n="65" d="100"/>
          <a:sy n="65" d="100"/>
        </p:scale>
        <p:origin x="82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0E82-7B57-486F-86FB-260672CC33B7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DA48-DFEE-43C0-B8CB-3C6903876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2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0E82-7B57-486F-86FB-260672CC33B7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DA48-DFEE-43C0-B8CB-3C6903876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02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0E82-7B57-486F-86FB-260672CC33B7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DA48-DFEE-43C0-B8CB-3C6903876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5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0E82-7B57-486F-86FB-260672CC33B7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DA48-DFEE-43C0-B8CB-3C6903876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0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0E82-7B57-486F-86FB-260672CC33B7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DA48-DFEE-43C0-B8CB-3C6903876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12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0E82-7B57-486F-86FB-260672CC33B7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DA48-DFEE-43C0-B8CB-3C6903876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1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0E82-7B57-486F-86FB-260672CC33B7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DA48-DFEE-43C0-B8CB-3C6903876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76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0E82-7B57-486F-86FB-260672CC33B7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DA48-DFEE-43C0-B8CB-3C6903876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25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0E82-7B57-486F-86FB-260672CC33B7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DA48-DFEE-43C0-B8CB-3C6903876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3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0E82-7B57-486F-86FB-260672CC33B7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DA48-DFEE-43C0-B8CB-3C6903876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89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0E82-7B57-486F-86FB-260672CC33B7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DA48-DFEE-43C0-B8CB-3C6903876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4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E0E82-7B57-486F-86FB-260672CC33B7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4DA48-DFEE-43C0-B8CB-3C6903876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62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Added ROS Version Dependency via </a:t>
            </a:r>
            <a:r>
              <a:rPr lang="en-US" dirty="0" err="1"/>
              <a:t>Github</a:t>
            </a:r>
            <a:endParaRPr lang="en-US" dirty="0"/>
          </a:p>
        </p:txBody>
      </p:sp>
      <p:graphicFrame>
        <p:nvGraphicFramePr>
          <p:cNvPr id="17" name="Content Placeholder 1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97011165"/>
              </p:ext>
            </p:extLst>
          </p:nvPr>
        </p:nvGraphicFramePr>
        <p:xfrm>
          <a:off x="838432" y="1714871"/>
          <a:ext cx="3971460" cy="4462092"/>
        </p:xfrm>
        <a:graphic>
          <a:graphicData uri="http://schemas.openxmlformats.org/drawingml/2006/table">
            <a:tbl>
              <a:tblPr/>
              <a:tblGrid>
                <a:gridCol w="1985730">
                  <a:extLst>
                    <a:ext uri="{9D8B030D-6E8A-4147-A177-3AD203B41FA5}">
                      <a16:colId xmlns:a16="http://schemas.microsoft.com/office/drawing/2014/main" val="3946556801"/>
                    </a:ext>
                  </a:extLst>
                </a:gridCol>
                <a:gridCol w="1985730">
                  <a:extLst>
                    <a:ext uri="{9D8B030D-6E8A-4147-A177-3AD203B41FA5}">
                      <a16:colId xmlns:a16="http://schemas.microsoft.com/office/drawing/2014/main" val="1858661395"/>
                    </a:ext>
                  </a:extLst>
                </a:gridCol>
              </a:tblGrid>
              <a:tr h="241741"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Package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Version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6115704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actionlib</a:t>
                      </a:r>
                      <a:r>
                        <a:rPr lang="en-US" sz="700" i="1">
                          <a:effectLst/>
                        </a:rPr>
                        <a:t>msgs</a:t>
                      </a:r>
                      <a:br>
                        <a:rPr lang="en-US" sz="700" i="1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1.11.8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3217977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catkin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effectLst/>
                        </a:rPr>
                        <a:t>0.6.16</a:t>
                      </a:r>
                      <a:br>
                        <a:rPr lang="en-US" sz="700" dirty="0">
                          <a:effectLst/>
                        </a:rPr>
                      </a:br>
                      <a:endParaRPr lang="en-US" sz="700" dirty="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4465703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classloader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0.3.1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323058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cpp</a:t>
                      </a:r>
                      <a:r>
                        <a:rPr lang="en-US" sz="700" i="1">
                          <a:effectLst/>
                        </a:rPr>
                        <a:t>common</a:t>
                      </a:r>
                      <a:br>
                        <a:rPr lang="en-US" sz="700" i="1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0.5.6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531465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eigenconversions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effectLst/>
                        </a:rPr>
                        <a:t>1.11.7</a:t>
                      </a:r>
                      <a:br>
                        <a:rPr lang="en-US" sz="700" dirty="0">
                          <a:effectLst/>
                        </a:rPr>
                      </a:br>
                      <a:endParaRPr lang="en-US" sz="700" dirty="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4825912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eigen</a:t>
                      </a:r>
                      <a:r>
                        <a:rPr lang="en-US" sz="700" i="1">
                          <a:effectLst/>
                        </a:rPr>
                        <a:t>stl</a:t>
                      </a:r>
                      <a:r>
                        <a:rPr lang="en-US" sz="700">
                          <a:effectLst/>
                        </a:rPr>
                        <a:t>containers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0.1.4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8916305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fcl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0.3.2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4775359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gencpp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0.5.3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5799949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genlisp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0.4.15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970214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genmsg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0.5.6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4419899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genpy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0.5.7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4220572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geometric</a:t>
                      </a:r>
                      <a:r>
                        <a:rPr lang="en-US" sz="700" i="1">
                          <a:effectLst/>
                        </a:rPr>
                        <a:t>shapes</a:t>
                      </a:r>
                      <a:br>
                        <a:rPr lang="en-US" sz="700" i="1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0.4.3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5472092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geometrymsgs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1.11.8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9505321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kdl</a:t>
                      </a:r>
                      <a:r>
                        <a:rPr lang="en-US" sz="700" i="1">
                          <a:effectLst/>
                        </a:rPr>
                        <a:t>parser</a:t>
                      </a:r>
                      <a:br>
                        <a:rPr lang="en-US" sz="700" i="1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1.11.8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731858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libccd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1.5.0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032778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messagegeneration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0.2.10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6804589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r>
                        <a:rPr lang="en-US" sz="700" dirty="0" err="1">
                          <a:effectLst/>
                        </a:rPr>
                        <a:t>message</a:t>
                      </a:r>
                      <a:r>
                        <a:rPr lang="en-US" sz="700" i="1" dirty="0" err="1">
                          <a:effectLst/>
                        </a:rPr>
                        <a:t>runtime</a:t>
                      </a:r>
                      <a:br>
                        <a:rPr lang="en-US" sz="700" i="1" dirty="0">
                          <a:effectLst/>
                        </a:rPr>
                      </a:br>
                      <a:endParaRPr lang="en-US" sz="700" dirty="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effectLst/>
                        </a:rPr>
                        <a:t>0.4.12</a:t>
                      </a: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704822"/>
                  </a:ext>
                </a:extLst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964114" y="1467953"/>
            <a:ext cx="5181600" cy="4351338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4900" b="1" dirty="0">
                <a:solidFill>
                  <a:srgbClr val="000000"/>
                </a:solidFill>
                <a:latin typeface="helvetica" panose="020B0604020202020204" pitchFamily="34" charset="0"/>
              </a:rPr>
              <a:t>Bash Script</a:t>
            </a:r>
          </a:p>
          <a:p>
            <a:pPr marL="0" indent="0">
              <a:buNone/>
            </a:pPr>
            <a:r>
              <a:rPr lang="en-US" dirty="0"/>
              <a:t>!/bin/bash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Sorted Package Version Information in simple HTML Table Format</a:t>
            </a:r>
          </a:p>
          <a:p>
            <a:pPr marL="0" indent="0">
              <a:buNone/>
            </a:pPr>
            <a:r>
              <a:rPr lang="en-US" dirty="0"/>
              <a:t># Usage  ./</a:t>
            </a:r>
            <a:r>
              <a:rPr lang="en-US" dirty="0" err="1"/>
              <a:t>versioninfo.bash</a:t>
            </a:r>
            <a:r>
              <a:rPr lang="en-US" dirty="0"/>
              <a:t> </a:t>
            </a:r>
            <a:r>
              <a:rPr lang="en-US" dirty="0" err="1"/>
              <a:t>pkgname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 Assume ROS installed and </a:t>
            </a:r>
            <a:r>
              <a:rPr lang="en-US" dirty="0" err="1"/>
              <a:t>pkg</a:t>
            </a:r>
            <a:r>
              <a:rPr lang="en-US" dirty="0"/>
              <a:t> compiles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pkgs</a:t>
            </a:r>
            <a:r>
              <a:rPr lang="en-US" dirty="0"/>
              <a:t>=`</a:t>
            </a:r>
            <a:r>
              <a:rPr lang="en-US" dirty="0" err="1"/>
              <a:t>rospack</a:t>
            </a:r>
            <a:r>
              <a:rPr lang="en-US" dirty="0"/>
              <a:t> depends $1 |sort `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echo "&lt;HTML&gt;&lt;BODY&gt;"</a:t>
            </a:r>
          </a:p>
          <a:p>
            <a:pPr marL="0" indent="0">
              <a:buNone/>
            </a:pPr>
            <a:r>
              <a:rPr lang="en-US" dirty="0"/>
              <a:t>echo "&lt;h1&gt; " $1 " Package Version Dependencies &lt;/h1&gt;"</a:t>
            </a:r>
          </a:p>
          <a:p>
            <a:pPr marL="0" indent="0">
              <a:buNone/>
            </a:pPr>
            <a:r>
              <a:rPr lang="en-US" dirty="0"/>
              <a:t>echo "&lt;TABLE&gt;"</a:t>
            </a:r>
          </a:p>
          <a:p>
            <a:pPr marL="0" indent="0">
              <a:buNone/>
            </a:pPr>
            <a:r>
              <a:rPr lang="en-US" dirty="0"/>
              <a:t>echo "&lt;TR&gt;&lt;TH&gt;Package&lt;/TH&gt;&lt;TH&gt;Version&lt;/TH&gt;&lt;/TR&gt;"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pkg</a:t>
            </a:r>
            <a:r>
              <a:rPr lang="en-US" dirty="0"/>
              <a:t> in $</a:t>
            </a:r>
            <a:r>
              <a:rPr lang="en-US" dirty="0" err="1"/>
              <a:t>pkgs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ver</a:t>
            </a:r>
            <a:r>
              <a:rPr lang="en-US" dirty="0"/>
              <a:t>=`</a:t>
            </a:r>
            <a:r>
              <a:rPr lang="en-US" dirty="0" err="1"/>
              <a:t>rosversion</a:t>
            </a:r>
            <a:r>
              <a:rPr lang="en-US" dirty="0"/>
              <a:t> $</a:t>
            </a:r>
            <a:r>
              <a:rPr lang="en-US" dirty="0" err="1"/>
              <a:t>pkg</a:t>
            </a:r>
            <a:r>
              <a:rPr lang="en-US" dirty="0"/>
              <a:t> `</a:t>
            </a:r>
          </a:p>
          <a:p>
            <a:pPr marL="0" indent="0">
              <a:buNone/>
            </a:pPr>
            <a:r>
              <a:rPr lang="en-US" dirty="0"/>
              <a:t>   echo  "&lt;TR&gt;&lt;TD&gt; $</a:t>
            </a:r>
            <a:r>
              <a:rPr lang="en-US" dirty="0" err="1"/>
              <a:t>pkg</a:t>
            </a:r>
            <a:r>
              <a:rPr lang="en-US" dirty="0"/>
              <a:t> &lt;/TD&gt;&lt;TD&gt;  $</a:t>
            </a:r>
            <a:r>
              <a:rPr lang="en-US" dirty="0" err="1"/>
              <a:t>ver</a:t>
            </a:r>
            <a:r>
              <a:rPr lang="en-US" dirty="0"/>
              <a:t> &lt;/TD&gt;&lt;/TR&gt;"</a:t>
            </a:r>
          </a:p>
          <a:p>
            <a:pPr marL="0" indent="0">
              <a:buNone/>
            </a:pPr>
            <a:r>
              <a:rPr lang="en-US" dirty="0"/>
              <a:t>done</a:t>
            </a:r>
          </a:p>
          <a:p>
            <a:pPr marL="0" indent="0">
              <a:buNone/>
            </a:pPr>
            <a:r>
              <a:rPr lang="en-US" dirty="0"/>
              <a:t>echo "&lt;/TABLE&gt;&lt;/BODY&gt;&lt;/HTML&gt;"</a:t>
            </a:r>
          </a:p>
          <a:p>
            <a:endParaRPr lang="en-US" dirty="0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750276" y="146795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Package Version Dependencies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440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Added ROS Message Definitions via </a:t>
            </a:r>
            <a:r>
              <a:rPr lang="en-US" b="1" dirty="0" err="1"/>
              <a:t>Github</a:t>
            </a:r>
            <a:endParaRPr lang="en-US" dirty="0"/>
          </a:p>
        </p:txBody>
      </p:sp>
      <p:graphicFrame>
        <p:nvGraphicFramePr>
          <p:cNvPr id="17" name="Content Placeholder 1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61710156"/>
              </p:ext>
            </p:extLst>
          </p:nvPr>
        </p:nvGraphicFramePr>
        <p:xfrm>
          <a:off x="439271" y="4941732"/>
          <a:ext cx="5181600" cy="1916268"/>
        </p:xfrm>
        <a:graphic>
          <a:graphicData uri="http://schemas.openxmlformats.org/drawingml/2006/table">
            <a:tbl>
              <a:tblPr/>
              <a:tblGrid>
                <a:gridCol w="1727200">
                  <a:extLst>
                    <a:ext uri="{9D8B030D-6E8A-4147-A177-3AD203B41FA5}">
                      <a16:colId xmlns:a16="http://schemas.microsoft.com/office/drawing/2014/main" val="3365548223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980785846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981196375"/>
                    </a:ext>
                  </a:extLst>
                </a:gridCol>
              </a:tblGrid>
              <a:tr h="315402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Type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Name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Comment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4807423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uint8</a:t>
                      </a:r>
                      <a:br>
                        <a:rPr lang="en-US" sz="900" dirty="0">
                          <a:effectLst/>
                        </a:rPr>
                      </a:br>
                      <a:endParaRPr lang="en-US" sz="900" dirty="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done=0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151824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uint8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error=1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1215683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uint8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working=2</a:t>
                      </a:r>
                      <a:br>
                        <a:rPr lang="en-US" sz="900" dirty="0">
                          <a:effectLst/>
                        </a:rPr>
                      </a:br>
                      <a:endParaRPr lang="en-US" sz="900" dirty="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br>
                        <a:rPr lang="en-US" sz="900" dirty="0">
                          <a:effectLst/>
                        </a:rPr>
                      </a:br>
                      <a:endParaRPr lang="en-US" sz="900" dirty="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6488724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std</a:t>
                      </a:r>
                      <a:r>
                        <a:rPr lang="en-US" sz="900" i="1">
                          <a:effectLst/>
                        </a:rPr>
                        <a:t>msgs/Header</a:t>
                      </a:r>
                      <a:br>
                        <a:rPr lang="en-US" sz="900" i="1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header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0150043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pPr algn="l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uint32</a:t>
                      </a:r>
                      <a:b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</a:br>
                      <a:endParaRPr lang="en-US" sz="900" b="0" i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seq</a:t>
                      </a:r>
                      <a:b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</a:br>
                      <a:endParaRPr lang="en-US" sz="900" b="0" i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057" marR="45057" marT="22529" marB="22529">
                    <a:lnL>
                      <a:noFill/>
                    </a:lnL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49871883"/>
                  </a:ext>
                </a:extLst>
              </a:tr>
            </a:tbl>
          </a:graphicData>
        </a:graphic>
      </p:graphicFrame>
      <p:graphicFrame>
        <p:nvGraphicFramePr>
          <p:cNvPr id="19" name="Content Placeholder 1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43018293"/>
              </p:ext>
            </p:extLst>
          </p:nvPr>
        </p:nvGraphicFramePr>
        <p:xfrm>
          <a:off x="439271" y="1615900"/>
          <a:ext cx="5181600" cy="3193780"/>
        </p:xfrm>
        <a:graphic>
          <a:graphicData uri="http://schemas.openxmlformats.org/drawingml/2006/table">
            <a:tbl>
              <a:tblPr/>
              <a:tblGrid>
                <a:gridCol w="1727200">
                  <a:extLst>
                    <a:ext uri="{9D8B030D-6E8A-4147-A177-3AD203B41FA5}">
                      <a16:colId xmlns:a16="http://schemas.microsoft.com/office/drawing/2014/main" val="141069685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59491733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966646346"/>
                    </a:ext>
                  </a:extLst>
                </a:gridCol>
              </a:tblGrid>
              <a:tr h="315402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Type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Name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Comment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5919198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uint8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initCanon=1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br>
                        <a:rPr lang="en-US" sz="900" dirty="0">
                          <a:effectLst/>
                        </a:rPr>
                      </a:br>
                      <a:endParaRPr lang="en-US" sz="900" dirty="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2899931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uint8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endCanon=2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br>
                        <a:rPr lang="en-US" sz="900" dirty="0">
                          <a:effectLst/>
                        </a:rPr>
                      </a:br>
                      <a:endParaRPr lang="en-US" sz="900" dirty="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2123381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uint8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actuatejoints=3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475640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uint8</a:t>
                      </a:r>
                      <a:br>
                        <a:rPr lang="en-US" sz="900" dirty="0">
                          <a:effectLst/>
                        </a:rPr>
                      </a:br>
                      <a:endParaRPr lang="en-US" sz="900" dirty="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moveto=4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br>
                        <a:rPr lang="en-US" sz="900" dirty="0">
                          <a:effectLst/>
                        </a:rPr>
                      </a:br>
                      <a:endParaRPr lang="en-US" sz="900" dirty="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4135138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uint8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dwell=5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7451977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uint8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message=6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6102502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uint8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moveThroughTo=7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1963174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uint8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setCoordinatedMotion=8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4767129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uint8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stopMotion=9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057" marR="45057" marT="22529" marB="22529">
                    <a:lnL>
                      <a:noFill/>
                    </a:lnL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3411059"/>
                  </a:ext>
                </a:extLst>
              </a:tr>
            </a:tbl>
          </a:graphicData>
        </a:graphic>
      </p:graphicFrame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439271" y="4679227"/>
            <a:ext cx="406908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nistcrcl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CrclStatusMsg</a:t>
            </a: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439271" y="1027558"/>
            <a:ext cx="3083858" cy="908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38050" rIns="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nistcrcl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/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CrclCommandMsg</a:t>
            </a: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/>
          <a:srcRect r="50895"/>
          <a:stretch/>
        </p:blipFill>
        <p:spPr>
          <a:xfrm>
            <a:off x="6348041" y="1690226"/>
            <a:ext cx="4042054" cy="3251506"/>
          </a:xfrm>
          <a:prstGeom prst="rect">
            <a:avLst/>
          </a:prstGeom>
        </p:spPr>
      </p:pic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6348041" y="1059231"/>
            <a:ext cx="3083858" cy="631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38050" rIns="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Pytho</a:t>
            </a:r>
            <a:r>
              <a:rPr lang="en-US" altLang="en-US" sz="1500" b="1" dirty="0">
                <a:solidFill>
                  <a:srgbClr val="000000"/>
                </a:solidFill>
                <a:latin typeface="helvetica" panose="020B0604020202020204" pitchFamily="34" charset="0"/>
              </a:rPr>
              <a:t>n Program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148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Added Gripper to Fanuc Robot in URDF –</a:t>
            </a:r>
            <a:br>
              <a:rPr lang="en-US" dirty="0"/>
            </a:br>
            <a:r>
              <a:rPr lang="en-US" dirty="0"/>
              <a:t>and </a:t>
            </a:r>
            <a:r>
              <a:rPr lang="en-US" dirty="0" err="1"/>
              <a:t>Rviz</a:t>
            </a:r>
            <a:r>
              <a:rPr lang="en-US" dirty="0"/>
              <a:t> display as byproduct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15" y="1932068"/>
            <a:ext cx="10234736" cy="447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760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5508" y="365125"/>
            <a:ext cx="7438292" cy="1325563"/>
          </a:xfrm>
        </p:spPr>
        <p:txBody>
          <a:bodyPr/>
          <a:lstStyle/>
          <a:p>
            <a:r>
              <a:rPr lang="en-US" dirty="0"/>
              <a:t>Fanuc and </a:t>
            </a:r>
            <a:r>
              <a:rPr lang="en-US" dirty="0" err="1"/>
              <a:t>Robotiq</a:t>
            </a:r>
            <a:r>
              <a:rPr lang="en-US" dirty="0"/>
              <a:t> URDF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38" r="25193" b="22222"/>
          <a:stretch/>
        </p:blipFill>
        <p:spPr>
          <a:xfrm>
            <a:off x="504093" y="82060"/>
            <a:ext cx="2731477" cy="6775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04" b="-6379"/>
          <a:stretch/>
        </p:blipFill>
        <p:spPr>
          <a:xfrm>
            <a:off x="2821460" y="1793628"/>
            <a:ext cx="8702324" cy="468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530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Added Bolt and </a:t>
            </a:r>
            <a:r>
              <a:rPr lang="en-US" dirty="0" err="1"/>
              <a:t>Boltholder</a:t>
            </a:r>
            <a:r>
              <a:rPr lang="en-US" dirty="0"/>
              <a:t> as STL to ROS </a:t>
            </a:r>
            <a:r>
              <a:rPr lang="en-US" dirty="0" err="1"/>
              <a:t>Rviz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687" t="8812" r="17229" b="28626"/>
          <a:stretch/>
        </p:blipFill>
        <p:spPr>
          <a:xfrm>
            <a:off x="3065929" y="1400639"/>
            <a:ext cx="5226425" cy="545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371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Simpler Real-time Control Architecture – </a:t>
            </a:r>
            <a:br>
              <a:rPr lang="en-US" dirty="0"/>
            </a:b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33754" y="2543908"/>
            <a:ext cx="11758246" cy="3540369"/>
            <a:chOff x="562707" y="2508739"/>
            <a:chExt cx="10908324" cy="293076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535454"/>
              <a:ext cx="10058400" cy="2809020"/>
            </a:xfrm>
            <a:prstGeom prst="rect">
              <a:avLst/>
            </a:prstGeom>
          </p:spPr>
        </p:pic>
        <p:sp>
          <p:nvSpPr>
            <p:cNvPr id="4" name="Oval 3"/>
            <p:cNvSpPr/>
            <p:nvPr/>
          </p:nvSpPr>
          <p:spPr>
            <a:xfrm>
              <a:off x="9108831" y="3235570"/>
              <a:ext cx="2362200" cy="112541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62707" y="2508739"/>
              <a:ext cx="2555632" cy="140677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38200" y="2637692"/>
              <a:ext cx="19512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Robot with gripper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420315" y="3352800"/>
              <a:ext cx="2037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Bolt </a:t>
              </a:r>
              <a:r>
                <a:rPr lang="en-US" dirty="0" err="1"/>
                <a:t>Rviz</a:t>
              </a:r>
              <a:r>
                <a:rPr lang="en-US" dirty="0"/>
                <a:t> Simulation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4589584" y="3636802"/>
              <a:ext cx="2555632" cy="180270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20217" y="3757302"/>
              <a:ext cx="1894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ROS CRCL Package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6864683" y="4280247"/>
              <a:ext cx="1833840" cy="51581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433754" y="1773786"/>
            <a:ext cx="3870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 dirty="0"/>
              <a:t>Displayed with ROS </a:t>
            </a:r>
            <a:r>
              <a:rPr lang="en-US" sz="2400" u="sng" dirty="0" err="1"/>
              <a:t>rqt_graph</a:t>
            </a:r>
            <a:endParaRPr lang="en-US" sz="2400" u="sng" dirty="0"/>
          </a:p>
        </p:txBody>
      </p:sp>
      <p:sp>
        <p:nvSpPr>
          <p:cNvPr id="16" name="Rectangle 15"/>
          <p:cNvSpPr/>
          <p:nvPr/>
        </p:nvSpPr>
        <p:spPr>
          <a:xfrm>
            <a:off x="293287" y="6092979"/>
            <a:ext cx="105425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Simpler - no ROS </a:t>
            </a:r>
            <a:r>
              <a:rPr lang="en-US" sz="2400" dirty="0" err="1"/>
              <a:t>moveit</a:t>
            </a:r>
            <a:r>
              <a:rPr lang="en-US" sz="2400" dirty="0"/>
              <a:t>, </a:t>
            </a:r>
            <a:r>
              <a:rPr lang="en-US" sz="2400" dirty="0" err="1"/>
              <a:t>joint_state_publisher</a:t>
            </a:r>
            <a:r>
              <a:rPr lang="en-US" sz="2400" dirty="0"/>
              <a:t> does arm and gripper joint updates </a:t>
            </a:r>
          </a:p>
        </p:txBody>
      </p:sp>
    </p:spTree>
    <p:extLst>
      <p:ext uri="{BB962C8B-B14F-4D97-AF65-F5344CB8AC3E}">
        <p14:creationId xmlns:p14="http://schemas.microsoft.com/office/powerpoint/2010/main" val="1772404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224" y="1393848"/>
            <a:ext cx="9198907" cy="553586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91671" y="365125"/>
            <a:ext cx="10762129" cy="1325563"/>
          </a:xfrm>
        </p:spPr>
        <p:txBody>
          <a:bodyPr/>
          <a:lstStyle/>
          <a:p>
            <a:r>
              <a:rPr lang="en-US" dirty="0" err="1"/>
              <a:t>Rviz</a:t>
            </a:r>
            <a:r>
              <a:rPr lang="en-US" dirty="0"/>
              <a:t> Bang-bang Simulation of Bolt placement</a:t>
            </a:r>
          </a:p>
        </p:txBody>
      </p:sp>
    </p:spTree>
    <p:extLst>
      <p:ext uri="{BB962C8B-B14F-4D97-AF65-F5344CB8AC3E}">
        <p14:creationId xmlns:p14="http://schemas.microsoft.com/office/powerpoint/2010/main" val="1610002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263</Words>
  <Application>Microsoft Office PowerPoint</Application>
  <PresentationFormat>Widescreen</PresentationFormat>
  <Paragraphs>117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Office Theme</vt:lpstr>
      <vt:lpstr>PowerPoint Presentation</vt:lpstr>
      <vt:lpstr>Added ROS Version Dependency via Github</vt:lpstr>
      <vt:lpstr>Added ROS Message Definitions via Github</vt:lpstr>
      <vt:lpstr>Added Gripper to Fanuc Robot in URDF – and Rviz display as byproduct</vt:lpstr>
      <vt:lpstr>Fanuc and Robotiq URDF</vt:lpstr>
      <vt:lpstr>Added Bolt and Boltholder as STL to ROS Rviz</vt:lpstr>
      <vt:lpstr>Simpler Real-time Control Architecture –  </vt:lpstr>
      <vt:lpstr>Rviz Bang-bang Simulation of Bolt placement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Michaloski, John L. (Fed)</dc:creator>
  <cp:lastModifiedBy>Michaloski, John L. (Fed)</cp:lastModifiedBy>
  <cp:revision>13</cp:revision>
  <dcterms:created xsi:type="dcterms:W3CDTF">2016-09-15T15:57:55Z</dcterms:created>
  <dcterms:modified xsi:type="dcterms:W3CDTF">2016-09-15T17:40:04Z</dcterms:modified>
</cp:coreProperties>
</file>