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80"/>
  </p:notesMasterIdLst>
  <p:handoutMasterIdLst>
    <p:handoutMasterId r:id="rId81"/>
  </p:handoutMasterIdLst>
  <p:sldIdLst>
    <p:sldId id="258" r:id="rId3"/>
    <p:sldId id="299" r:id="rId4"/>
    <p:sldId id="300" r:id="rId5"/>
    <p:sldId id="298" r:id="rId6"/>
    <p:sldId id="287" r:id="rId7"/>
    <p:sldId id="301" r:id="rId8"/>
    <p:sldId id="302" r:id="rId9"/>
    <p:sldId id="306" r:id="rId10"/>
    <p:sldId id="305" r:id="rId11"/>
    <p:sldId id="307" r:id="rId12"/>
    <p:sldId id="308" r:id="rId13"/>
    <p:sldId id="309" r:id="rId14"/>
    <p:sldId id="310" r:id="rId15"/>
    <p:sldId id="311" r:id="rId16"/>
    <p:sldId id="313" r:id="rId17"/>
    <p:sldId id="312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33" r:id="rId31"/>
    <p:sldId id="371" r:id="rId32"/>
    <p:sldId id="334" r:id="rId33"/>
    <p:sldId id="335" r:id="rId34"/>
    <p:sldId id="326" r:id="rId35"/>
    <p:sldId id="327" r:id="rId36"/>
    <p:sldId id="328" r:id="rId37"/>
    <p:sldId id="336" r:id="rId38"/>
    <p:sldId id="337" r:id="rId39"/>
    <p:sldId id="329" r:id="rId40"/>
    <p:sldId id="330" r:id="rId41"/>
    <p:sldId id="331" r:id="rId42"/>
    <p:sldId id="332" r:id="rId43"/>
    <p:sldId id="341" r:id="rId44"/>
    <p:sldId id="338" r:id="rId45"/>
    <p:sldId id="339" r:id="rId46"/>
    <p:sldId id="340" r:id="rId47"/>
    <p:sldId id="342" r:id="rId48"/>
    <p:sldId id="343" r:id="rId49"/>
    <p:sldId id="344" r:id="rId50"/>
    <p:sldId id="345" r:id="rId51"/>
    <p:sldId id="346" r:id="rId52"/>
    <p:sldId id="347" r:id="rId53"/>
    <p:sldId id="351" r:id="rId54"/>
    <p:sldId id="350" r:id="rId55"/>
    <p:sldId id="372" r:id="rId56"/>
    <p:sldId id="373" r:id="rId57"/>
    <p:sldId id="348" r:id="rId58"/>
    <p:sldId id="349" r:id="rId59"/>
    <p:sldId id="352" r:id="rId60"/>
    <p:sldId id="353" r:id="rId61"/>
    <p:sldId id="354" r:id="rId62"/>
    <p:sldId id="355" r:id="rId63"/>
    <p:sldId id="366" r:id="rId64"/>
    <p:sldId id="365" r:id="rId65"/>
    <p:sldId id="367" r:id="rId66"/>
    <p:sldId id="368" r:id="rId67"/>
    <p:sldId id="369" r:id="rId68"/>
    <p:sldId id="356" r:id="rId69"/>
    <p:sldId id="357" r:id="rId70"/>
    <p:sldId id="358" r:id="rId71"/>
    <p:sldId id="359" r:id="rId72"/>
    <p:sldId id="360" r:id="rId73"/>
    <p:sldId id="361" r:id="rId74"/>
    <p:sldId id="362" r:id="rId75"/>
    <p:sldId id="363" r:id="rId76"/>
    <p:sldId id="364" r:id="rId77"/>
    <p:sldId id="370" r:id="rId78"/>
    <p:sldId id="304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724" autoAdjust="0"/>
  </p:normalViewPr>
  <p:slideViewPr>
    <p:cSldViewPr>
      <p:cViewPr varScale="1">
        <p:scale>
          <a:sx n="145" d="100"/>
          <a:sy n="145" d="100"/>
        </p:scale>
        <p:origin x="-16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notesMaster" Target="notesMasters/notesMaster1.xml"/><Relationship Id="rId81" Type="http://schemas.openxmlformats.org/officeDocument/2006/relationships/handoutMaster" Target="handoutMasters/handoutMaster1.xml"/><Relationship Id="rId82" Type="http://schemas.openxmlformats.org/officeDocument/2006/relationships/printerSettings" Target="printerSettings/printerSettings1.bin"/><Relationship Id="rId83" Type="http://schemas.openxmlformats.org/officeDocument/2006/relationships/commentAuthors" Target="commentAuthors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AD3B9-CF90-4638-A87B-F1F739FB7DFD}" type="datetimeFigureOut">
              <a:rPr lang="en-US" smtClean="0"/>
              <a:pPr/>
              <a:t>5/9/14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545BC-317F-4161-938B-7D36A17EC3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9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F7E27-DD55-49D9-943B-4056DEC7F6AA}" type="datetimeFigureOut">
              <a:rPr lang="en-US" smtClean="0"/>
              <a:pPr/>
              <a:t>5/9/14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04003-84C1-4DBB-903C-42874ED0F1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3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Talk</a:t>
            </a:r>
            <a:r>
              <a:rPr lang="en-US" baseline="0" dirty="0" smtClean="0"/>
              <a:t> about different layers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Identify ROS-I App &amp;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as future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Standard nodes are shown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Configuration data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Availability of ROS ecosystem, move it, and </a:t>
            </a:r>
            <a:r>
              <a:rPr lang="en-US" baseline="0" dirty="0" err="1" smtClean="0"/>
              <a:t>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04003-84C1-4DBB-903C-42874ED0F110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 Message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Typed Messages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joint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joint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traj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 full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joint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traj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robot status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 Message Connections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 Client/Servers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 Client/Servers (experimental)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04003-84C1-4DBB-903C-42874ED0F110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Compatibility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04003-84C1-4DBB-903C-42874ED0F110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Robot status</a:t>
            </a:r>
          </a:p>
          <a:p>
            <a:r>
              <a:rPr lang="en-US" dirty="0" smtClean="0"/>
              <a:t>Motion</a:t>
            </a:r>
            <a:r>
              <a:rPr lang="en-US" baseline="0" dirty="0" smtClean="0"/>
              <a:t> command service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JointTrajectory</a:t>
            </a:r>
            <a:endParaRPr lang="en-US" baseline="0" dirty="0" smtClean="0"/>
          </a:p>
          <a:p>
            <a:r>
              <a:rPr lang="en-US" baseline="0" dirty="0" err="1" smtClean="0"/>
              <a:t>JointStates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04003-84C1-4DBB-903C-42874ED0F110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</a:t>
            </a:r>
            <a:r>
              <a:rPr lang="en-US" baseline="0" dirty="0" smtClean="0"/>
              <a:t> nodes adhere to the ROS-I spec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04003-84C1-4DBB-903C-42874ED0F110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Application layer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Joint Trajectory action</a:t>
            </a:r>
            <a:r>
              <a:rPr lang="en-US" baseline="0" dirty="0" smtClean="0"/>
              <a:t> interface/ROS-I spec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04003-84C1-4DBB-903C-42874ED0F110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357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507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821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090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09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639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54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84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89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366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84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3407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959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OS_industrial_PPTx4.wm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6338" y="159495"/>
            <a:ext cx="8720015" cy="667512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24840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312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OS_industrial_PPTx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3981" y="138229"/>
            <a:ext cx="8672412" cy="65836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40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en.wikipedia.org/wiki/Wiki" TargetMode="External"/><Relationship Id="rId3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os.org/wiki/Industrial" TargetMode="External"/><Relationship Id="rId3" Type="http://schemas.openxmlformats.org/officeDocument/2006/relationships/hyperlink" Target="http://ros.org/wiki/simple_messag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roups.google.com/group/swri-ros-pkg-dev" TargetMode="External"/><Relationship Id="rId4" Type="http://schemas.openxmlformats.org/officeDocument/2006/relationships/hyperlink" Target="https://groups.google.com/group/swri-ros-pkg-dev/boxsubscrib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nswers.ros.org/question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organizations/ros-industrial/dashboard/issues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ode.google.com/p/swri-ros-pkg/issues/lis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os.org/wiki/Industrial/Insta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eswiki.datasys.swri.edu/rositraining/Exercises/4.1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ros.org/wiki/simple_message" TargetMode="External"/><Relationship Id="rId4" Type="http://schemas.openxmlformats.org/officeDocument/2006/relationships/hyperlink" Target="http://ros.org/doc/api/trajectory_msgs/html/msg/JointTrajectoryPoint.html" TargetMode="External"/><Relationship Id="rId5" Type="http://schemas.openxmlformats.org/officeDocument/2006/relationships/hyperlink" Target="http://ros.org/doc/hydro/api/industrial_msgs/html/msg/RobotStatus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eswiki.datasys.swri.edu/rositraining/Exercises/4.2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os.org/wiki/simple_message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eswiki.datasys.swri.edu/rositraining/Exercises/4.2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ros.org/wiki/Industrial/Industrial_Robot_Driver_Spec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ros.org/wiki/industrial_msg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ros.org/wiki/industrial_robot_client" TargetMode="External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ros.org/wiki/industrial_robot_simulator" TargetMode="External"/><Relationship Id="rId3" Type="http://schemas.openxmlformats.org/officeDocument/2006/relationships/image" Target="../media/image7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os.org/wiki/trajectory_filters" TargetMode="External"/><Relationship Id="rId3" Type="http://schemas.openxmlformats.org/officeDocument/2006/relationships/hyperlink" Target="http://ros.org/wiki/industrial_trajectory_filters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emf"/><Relationship Id="rId3" Type="http://schemas.openxmlformats.org/officeDocument/2006/relationships/image" Target="../media/image10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eswiki.datasys.swri.edu/rositraining/Exercises/4.3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eswiki.datasys.swri.edu/rositraining/Exercises/4.4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1" Type="http://schemas.microsoft.com/office/2007/relationships/media" Target="file:///\\ads\shares\Msd$\AES\Promotional\ROS%2520Industrial\Workshops\June%2520Training\Training%2520Class%2520Slides\ROS-Industrial%2520Basic%2520Developer's%2520Training%2520Class%2520-%2520Shaun\ROSCon2013%2520v4.mp4" TargetMode="External"/><Relationship Id="rId2" Type="http://schemas.openxmlformats.org/officeDocument/2006/relationships/video" Target="file:///\\ads\shares\Msd$\AES\Promotional\ROS%2520Industrial\Workshops\June%2520Training\Training%2520Class%2520Slides\ROS-Industrial%2520Basic%2520Developer's%2520Training%2520Class%2520-%2520Shaun\ROSCon2013%2520v4.mp4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os.org/wiki/Industrial/Roadmap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roups.google.com/group/swri-ros-pkg-dev" TargetMode="External"/><Relationship Id="rId4" Type="http://schemas.openxmlformats.org/officeDocument/2006/relationships/hyperlink" Target="http://answers.ros.org/questions/" TargetMode="External"/><Relationship Id="rId5" Type="http://schemas.openxmlformats.org/officeDocument/2006/relationships/hyperlink" Target="https://code.google.com/p/swri-ros-pkg/" TargetMode="External"/><Relationship Id="rId6" Type="http://schemas.openxmlformats.org/officeDocument/2006/relationships/hyperlink" Target="http://github.com/organizations/ros-industrial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os.org/wiki/Industrial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1" Type="http://schemas.microsoft.com/office/2007/relationships/media" Target="file:///\\ads\shares\Msd$\AES\Promotional\ROS%2520Industrial\Workshops\June%2520Training\Training%2520Class%2520Slides\ROS-Industrial%2520Basic%2520Developer's%2520Training%2520Class%2520-%2520Shaun\Pick%2520and%2520Place%2520Tech%2520Clip.mp4" TargetMode="External"/><Relationship Id="rId2" Type="http://schemas.openxmlformats.org/officeDocument/2006/relationships/video" Target="file:///\\ads\shares\Msd$\AES\Promotional\ROS%2520Industrial\Workshops\June%2520Training\Training%2520Class%2520Slides\ROS-Industrial%2520Basic%2520Developer's%2520Training%2520Class%2520-%2520Shaun\Pick%2520and%2520Place%2520Tech%2520Clip.mp4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ointclouds.org/" TargetMode="External"/><Relationship Id="rId3" Type="http://schemas.openxmlformats.org/officeDocument/2006/relationships/image" Target="../media/image1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pencv.org/" TargetMode="External"/><Relationship Id="rId3" Type="http://schemas.openxmlformats.org/officeDocument/2006/relationships/image" Target="../media/image16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os.org/wiki/vision_opencv" TargetMode="External"/><Relationship Id="rId3" Type="http://schemas.openxmlformats.org/officeDocument/2006/relationships/hyperlink" Target="http://ros.org/wiki/pcl_ros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.org/wiki/object_recognition" TargetMode="External"/><Relationship Id="rId4" Type="http://schemas.openxmlformats.org/officeDocument/2006/relationships/hyperlink" Target="http://www.ros.org/wiki/robot_self_filter" TargetMode="External"/><Relationship Id="rId5" Type="http://schemas.openxmlformats.org/officeDocument/2006/relationships/hyperlink" Target="http://bit.ly/12PebaA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ros.org/wiki/ar_track_alvar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eswiki.datasys.swri.edu/rositraining/Exercises/4.5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.org/wiki/Industrial" TargetMode="External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rosindustrial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osindustrial.tumblr.com/" TargetMode="External"/><Relationship Id="rId4" Type="http://schemas.openxmlformats.org/officeDocument/2006/relationships/hyperlink" Target="http://www.youtube.com/channel/UCXyGVRiCwUMc1gav-G7z2ew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witter.com/ROSIndustria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ROS-Industrial Basic Developer’s Training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4495800"/>
            <a:ext cx="7696200" cy="17526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/>
                </a:solidFill>
              </a:rPr>
              <a:t>Shaun Edwards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2"/>
                </a:solidFill>
              </a:rPr>
              <a:t>Sr. Research Engineer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2"/>
                </a:solidFill>
              </a:rPr>
              <a:t>Southwest Research Institute</a:t>
            </a: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5572" y="3432175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tx2"/>
                </a:solidFill>
              </a:rPr>
              <a:t>4 </a:t>
            </a:r>
            <a:r>
              <a:rPr lang="fr-FR" sz="2000" dirty="0" err="1" smtClean="0">
                <a:solidFill>
                  <a:schemeClr val="tx2"/>
                </a:solidFill>
              </a:rPr>
              <a:t>June</a:t>
            </a:r>
            <a:r>
              <a:rPr lang="fr-FR" sz="2000" dirty="0" smtClean="0">
                <a:solidFill>
                  <a:schemeClr val="tx2"/>
                </a:solidFill>
              </a:rPr>
              <a:t> 2014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7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ROS-I Wiki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Wiki is a website which allows people to add, modify, or delete the content via a web browser usually using a simplified markup language or a rich-text editor. (</a:t>
            </a:r>
            <a:r>
              <a:rPr lang="en-US" dirty="0" smtClean="0">
                <a:hlinkClick r:id="rId2"/>
              </a:rPr>
              <a:t>http://en.wikipedia.org/wiki/Wiki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It’s a Wiki, </a:t>
            </a:r>
            <a:r>
              <a:rPr lang="en-US" b="1" dirty="0" smtClean="0"/>
              <a:t>YOU can edit it!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pic>
        <p:nvPicPr>
          <p:cNvPr id="63489" name="Picture 1" descr="C:\Users\sedwards\AppData\Local\Microsoft\Windows\Temporary Internet Files\Content.IE5\NVD4C89S\MC90025155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3886200"/>
            <a:ext cx="1604963" cy="1793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ROS-I Wiki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ROS/ROS-I wiki contains documentation for users(focus) and developers</a:t>
            </a:r>
          </a:p>
          <a:p>
            <a:r>
              <a:rPr lang="en-US" dirty="0" smtClean="0"/>
              <a:t>Documentation organized according to packages &amp; stacks/meta-packages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ROS-I Wiki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885950"/>
            <a:ext cx="4040188" cy="639762"/>
          </a:xfrm>
        </p:spPr>
        <p:txBody>
          <a:bodyPr/>
          <a:lstStyle/>
          <a:p>
            <a:r>
              <a:rPr lang="en-US" sz="3200" dirty="0" smtClean="0"/>
              <a:t>Users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" y="2525712"/>
            <a:ext cx="4040188" cy="242728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Overview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Tutorials</a:t>
            </a:r>
          </a:p>
          <a:p>
            <a:pPr marL="342900" lvl="1" indent="-342900">
              <a:buNone/>
            </a:pPr>
            <a:endParaRPr lang="en-US" sz="32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1885950"/>
            <a:ext cx="4041775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Developers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2525712"/>
            <a:ext cx="4041775" cy="2351088"/>
          </a:xfrm>
        </p:spPr>
        <p:txBody>
          <a:bodyPr/>
          <a:lstStyle/>
          <a:p>
            <a:r>
              <a:rPr lang="en-US" sz="3200" dirty="0" smtClean="0"/>
              <a:t>Architecture/Design</a:t>
            </a:r>
          </a:p>
          <a:p>
            <a:r>
              <a:rPr lang="en-US" sz="3200" dirty="0" smtClean="0"/>
              <a:t>Code API</a:t>
            </a:r>
          </a:p>
          <a:p>
            <a:r>
              <a:rPr lang="en-US" sz="3200" dirty="0" smtClean="0"/>
              <a:t>Dependencies</a:t>
            </a:r>
          </a:p>
          <a:p>
            <a:r>
              <a:rPr lang="en-US" sz="3200" dirty="0" smtClean="0"/>
              <a:t>Bug Tracker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457200" y="990599"/>
            <a:ext cx="8229600" cy="685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Typical Content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 Walkthroughs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ROS-I Wiki(follow): </a:t>
            </a:r>
            <a:r>
              <a:rPr lang="en-US" dirty="0" smtClean="0">
                <a:hlinkClick r:id="rId2"/>
              </a:rPr>
              <a:t>http://ros.org/wiki/Industrial</a:t>
            </a:r>
            <a:endParaRPr lang="en-US" dirty="0" smtClean="0"/>
          </a:p>
          <a:p>
            <a:r>
              <a:rPr lang="en-US" dirty="0" smtClean="0"/>
              <a:t>ROS-I Package Wiki (</a:t>
            </a:r>
            <a:r>
              <a:rPr lang="en-US" dirty="0" err="1" smtClean="0"/>
              <a:t>simple_message</a:t>
            </a:r>
            <a:r>
              <a:rPr lang="en-US" dirty="0" smtClean="0"/>
              <a:t>)(follow): </a:t>
            </a:r>
            <a:r>
              <a:rPr lang="en-US" dirty="0" smtClean="0">
                <a:hlinkClick r:id="rId3"/>
              </a:rPr>
              <a:t>http://ros.org/wiki/simple_message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ROS Answers(follow): </a:t>
            </a:r>
            <a:r>
              <a:rPr lang="en-US" dirty="0" smtClean="0">
                <a:hlinkClick r:id="rId2"/>
              </a:rPr>
              <a:t>http://answers.ros.org/questions/ </a:t>
            </a:r>
            <a:endParaRPr lang="en-US" dirty="0" smtClean="0"/>
          </a:p>
          <a:p>
            <a:r>
              <a:rPr lang="en-US" dirty="0" smtClean="0"/>
              <a:t>Developers List: </a:t>
            </a:r>
            <a:r>
              <a:rPr lang="en-US" dirty="0" smtClean="0">
                <a:hlinkClick r:id="rId3"/>
              </a:rPr>
              <a:t>http://groups.google.com/group/swri-ros-pkg-dev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Join here: </a:t>
            </a:r>
            <a:r>
              <a:rPr lang="en-US" dirty="0" smtClean="0">
                <a:hlinkClick r:id="rId4"/>
              </a:rPr>
              <a:t>https://groups.google.com/group/swri-ros-pkg-dev/boxsubscribe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Submitting Bugs (not for any code I have written)</a:t>
            </a:r>
          </a:p>
          <a:p>
            <a:pPr lvl="1"/>
            <a:r>
              <a:rPr lang="en-US" dirty="0" smtClean="0"/>
              <a:t>Google Code: </a:t>
            </a:r>
            <a:r>
              <a:rPr lang="en-US" dirty="0" smtClean="0">
                <a:hlinkClick r:id="rId2"/>
              </a:rPr>
              <a:t>http://code.google.com/p/swri-ros-pkg/issues/list</a:t>
            </a:r>
            <a:endParaRPr lang="en-US" dirty="0" smtClean="0"/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Code: </a:t>
            </a:r>
            <a:r>
              <a:rPr lang="en-US" dirty="0" smtClean="0">
                <a:hlinkClick r:id="rId3"/>
              </a:rPr>
              <a:t>http://github.com/organizations/ros-industrial/dashboard/issues</a:t>
            </a:r>
            <a:endParaRPr lang="en-US" dirty="0" smtClean="0"/>
          </a:p>
          <a:p>
            <a:pPr lvl="1"/>
            <a:r>
              <a:rPr lang="en-US" dirty="0" smtClean="0"/>
              <a:t>Good bug submission: </a:t>
            </a:r>
          </a:p>
          <a:p>
            <a:pPr lvl="2"/>
            <a:r>
              <a:rPr lang="en-US" dirty="0" smtClean="0"/>
              <a:t>Setup, Steps to reproduce, Expected Results</a:t>
            </a:r>
          </a:p>
          <a:p>
            <a:pPr lvl="1"/>
            <a:r>
              <a:rPr lang="en-US" dirty="0" smtClean="0"/>
              <a:t>Best bug submission ever:</a:t>
            </a:r>
          </a:p>
          <a:p>
            <a:pPr lvl="2"/>
            <a:r>
              <a:rPr lang="en-US" dirty="0" smtClean="0"/>
              <a:t>Good submission + Test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pic>
        <p:nvPicPr>
          <p:cNvPr id="58369" name="Picture 1" descr="C:\Users\sedwards\AppData\Local\Microsoft\Windows\Temporary Internet Files\Content.IE5\B6DPK8QH\MC900441714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4267200"/>
            <a:ext cx="1673225" cy="1673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Us(Consortium Members Only)</a:t>
            </a:r>
          </a:p>
          <a:p>
            <a:pPr lvl="1"/>
            <a:r>
              <a:rPr lang="en-US" dirty="0" smtClean="0"/>
              <a:t>Paul Hvass W: 210-522-5823, Home: ….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Generally open source</a:t>
            </a:r>
          </a:p>
          <a:p>
            <a:r>
              <a:rPr lang="en-US" dirty="0" smtClean="0"/>
              <a:t>Consulting</a:t>
            </a:r>
          </a:p>
          <a:p>
            <a:pPr lvl="1"/>
            <a:r>
              <a:rPr lang="en-US" dirty="0" smtClean="0"/>
              <a:t>Whatever you want</a:t>
            </a:r>
          </a:p>
          <a:p>
            <a:pPr lvl="1"/>
            <a:r>
              <a:rPr lang="en-US" dirty="0" smtClean="0"/>
              <a:t>Various IP terms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pic>
        <p:nvPicPr>
          <p:cNvPr id="57345" name="Picture 1" descr="C:\Users\sedwards\AppData\Local\Microsoft\Windows\Temporary Internet Files\Content.IE5\09M8TQE4\MC900439347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352800"/>
            <a:ext cx="2347913" cy="2347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ROS-I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Binary (using apt-get)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Recommended for users</a:t>
            </a:r>
          </a:p>
          <a:p>
            <a:r>
              <a:rPr lang="en-US" sz="3200" dirty="0" smtClean="0"/>
              <a:t>Stable</a:t>
            </a:r>
          </a:p>
          <a:p>
            <a:r>
              <a:rPr lang="en-US" sz="3200" dirty="0" smtClean="0"/>
              <a:t>Easy</a:t>
            </a:r>
          </a:p>
          <a:p>
            <a:pPr lvl="1"/>
            <a:endParaRPr lang="en-US" sz="3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Source (repos)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Required for developers</a:t>
            </a:r>
          </a:p>
          <a:p>
            <a:r>
              <a:rPr lang="en-US" sz="3200" dirty="0" smtClean="0"/>
              <a:t>Google Code</a:t>
            </a:r>
          </a:p>
          <a:p>
            <a:r>
              <a:rPr lang="en-US" sz="3200" dirty="0" err="1" smtClean="0"/>
              <a:t>Github</a:t>
            </a:r>
            <a:r>
              <a:rPr lang="en-US" sz="3200" dirty="0" smtClean="0"/>
              <a:t> (future)</a:t>
            </a:r>
          </a:p>
          <a:p>
            <a:r>
              <a:rPr lang="en-US" sz="3200" dirty="0" smtClean="0"/>
              <a:t>Harder</a:t>
            </a:r>
          </a:p>
          <a:p>
            <a:r>
              <a:rPr lang="en-US" sz="3200" dirty="0" smtClean="0"/>
              <a:t>Unstable*</a:t>
            </a:r>
          </a:p>
          <a:p>
            <a:r>
              <a:rPr lang="en-US" sz="3200" dirty="0" smtClean="0"/>
              <a:t>Latest capability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Install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line: </a:t>
            </a:r>
            <a:r>
              <a:rPr lang="en-US" dirty="0" err="1" smtClean="0"/>
              <a:t>sudo</a:t>
            </a:r>
            <a:r>
              <a:rPr lang="en-US" dirty="0" smtClean="0"/>
              <a:t> apt-get install &lt;package&gt;</a:t>
            </a:r>
          </a:p>
          <a:p>
            <a:pPr lvl="1"/>
            <a:r>
              <a:rPr lang="en-US" dirty="0" err="1" smtClean="0"/>
              <a:t>ros</a:t>
            </a:r>
            <a:r>
              <a:rPr lang="en-US" dirty="0" smtClean="0"/>
              <a:t>-&lt;version&gt;-industrial-core</a:t>
            </a:r>
          </a:p>
          <a:p>
            <a:pPr lvl="1"/>
            <a:r>
              <a:rPr lang="en-US" dirty="0" err="1" smtClean="0"/>
              <a:t>ros</a:t>
            </a:r>
            <a:r>
              <a:rPr lang="en-US" dirty="0" smtClean="0"/>
              <a:t>-&lt;version&gt;-industrial-desktop</a:t>
            </a:r>
          </a:p>
          <a:p>
            <a:pPr lvl="1"/>
            <a:r>
              <a:rPr lang="en-US" dirty="0" err="1" smtClean="0"/>
              <a:t>ros</a:t>
            </a:r>
            <a:r>
              <a:rPr lang="en-US" dirty="0" smtClean="0"/>
              <a:t>-&lt;version&gt;-</a:t>
            </a:r>
            <a:r>
              <a:rPr lang="en-US" dirty="0" err="1" smtClean="0"/>
              <a:t>abb</a:t>
            </a:r>
            <a:endParaRPr lang="en-US" dirty="0" smtClean="0"/>
          </a:p>
          <a:p>
            <a:pPr lvl="1"/>
            <a:r>
              <a:rPr lang="en-US" dirty="0" err="1" smtClean="0"/>
              <a:t>ros</a:t>
            </a:r>
            <a:r>
              <a:rPr lang="en-US" dirty="0" smtClean="0"/>
              <a:t>-&lt;version&gt;-</a:t>
            </a:r>
            <a:r>
              <a:rPr lang="en-US" dirty="0" err="1" smtClean="0"/>
              <a:t>motoman</a:t>
            </a:r>
            <a:endParaRPr lang="en-US" dirty="0" smtClean="0"/>
          </a:p>
          <a:p>
            <a:pPr lvl="1"/>
            <a:r>
              <a:rPr lang="en-US" dirty="0" err="1" smtClean="0"/>
              <a:t>ros</a:t>
            </a:r>
            <a:r>
              <a:rPr lang="en-US" dirty="0" smtClean="0"/>
              <a:t>-&lt;version&gt;-</a:t>
            </a:r>
            <a:r>
              <a:rPr lang="en-US" dirty="0" err="1" smtClean="0"/>
              <a:t>fanuc</a:t>
            </a:r>
            <a:endParaRPr lang="en-US" dirty="0" smtClean="0"/>
          </a:p>
          <a:p>
            <a:pPr lvl="1"/>
            <a:r>
              <a:rPr lang="en-US" dirty="0" err="1" smtClean="0"/>
              <a:t>ros</a:t>
            </a:r>
            <a:r>
              <a:rPr lang="en-US" dirty="0" smtClean="0"/>
              <a:t>-&lt;version&gt;-adept</a:t>
            </a:r>
          </a:p>
          <a:p>
            <a:pPr lvl="1"/>
            <a:r>
              <a:rPr lang="en-US" dirty="0" err="1" smtClean="0"/>
              <a:t>ros</a:t>
            </a:r>
            <a:r>
              <a:rPr lang="en-US" dirty="0" smtClean="0"/>
              <a:t>-&lt;version&gt;-universal-robotics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Install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 instructions(follow): </a:t>
            </a:r>
            <a:r>
              <a:rPr lang="en-US" dirty="0" smtClean="0">
                <a:hlinkClick r:id="rId2"/>
              </a:rPr>
              <a:t>http://ros.org/wiki/Industrial/Install</a:t>
            </a:r>
            <a:endParaRPr lang="en-US" dirty="0" smtClean="0"/>
          </a:p>
          <a:p>
            <a:pPr lvl="1"/>
            <a:r>
              <a:rPr lang="en-US" dirty="0" smtClean="0"/>
              <a:t>Repository structure</a:t>
            </a:r>
          </a:p>
          <a:p>
            <a:pPr lvl="1"/>
            <a:r>
              <a:rPr lang="en-US" dirty="0" smtClean="0"/>
              <a:t>Experimental stacks/meta-packages</a:t>
            </a:r>
          </a:p>
          <a:p>
            <a:pPr lvl="1"/>
            <a:r>
              <a:rPr lang="en-US" dirty="0" smtClean="0"/>
              <a:t>Google Code vs.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Install (SVN)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latest </a:t>
            </a:r>
            <a:r>
              <a:rPr lang="en-US" dirty="0" smtClean="0"/>
              <a:t>Hydro Industrial </a:t>
            </a:r>
            <a:r>
              <a:rPr lang="en-US" dirty="0" smtClean="0"/>
              <a:t>Core(example)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Go to the wiki page for the industrial core stack/</a:t>
            </a:r>
            <a:r>
              <a:rPr lang="en-US" dirty="0" err="1" smtClean="0"/>
              <a:t>metapackage</a:t>
            </a:r>
            <a:r>
              <a:rPr lang="en-US" dirty="0" smtClean="0"/>
              <a:t>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Verify the required dependencies are installed on your system (exercise)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Download the </a:t>
            </a:r>
            <a:r>
              <a:rPr lang="en-US" dirty="0" smtClean="0"/>
              <a:t>hydro version </a:t>
            </a:r>
            <a:r>
              <a:rPr lang="en-US" dirty="0" smtClean="0"/>
              <a:t>of the package to the current directory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Build the stack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Install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a patched version of Robot Models Tutorials (example)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Go to the ROS-Industrial </a:t>
            </a:r>
            <a:r>
              <a:rPr lang="en-US" dirty="0" err="1" smtClean="0"/>
              <a:t>github</a:t>
            </a:r>
            <a:r>
              <a:rPr lang="en-US" dirty="0" smtClean="0"/>
              <a:t> main page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Find the </a:t>
            </a:r>
            <a:r>
              <a:rPr lang="en-US" dirty="0" err="1" smtClean="0"/>
              <a:t>Git</a:t>
            </a:r>
            <a:r>
              <a:rPr lang="en-US" dirty="0" smtClean="0"/>
              <a:t> link to the </a:t>
            </a:r>
            <a:r>
              <a:rPr lang="en-US" dirty="0" err="1" smtClean="0"/>
              <a:t>robot_models_tutorials</a:t>
            </a:r>
            <a:r>
              <a:rPr lang="en-US" dirty="0" smtClean="0"/>
              <a:t> repo (it's a fork of the formal </a:t>
            </a:r>
            <a:r>
              <a:rPr lang="en-US" dirty="0" err="1" smtClean="0"/>
              <a:t>ros</a:t>
            </a:r>
            <a:r>
              <a:rPr lang="en-US" dirty="0" smtClean="0"/>
              <a:t> repo)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Move to the stack directory, and build the stack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4.1(follow) - </a:t>
            </a:r>
            <a:r>
              <a:rPr lang="en-US" dirty="0" smtClean="0">
                <a:hlinkClick r:id="rId2"/>
              </a:rPr>
              <a:t>https://aeswiki.datasys.swri.edu/rositraining/Exercises/4.1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ROS-I - Simple Message Layer (Core Developers)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Overall Architecture</a:t>
            </a:r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Simple Message Package Overview</a:t>
            </a:r>
            <a:endParaRPr lang="en-US" dirty="0" smtClean="0"/>
          </a:p>
          <a:p>
            <a:r>
              <a:rPr lang="en-US" sz="3600" dirty="0" smtClean="0">
                <a:solidFill>
                  <a:schemeClr val="tx2"/>
                </a:solidFill>
              </a:rPr>
              <a:t>Messages and Connections</a:t>
            </a:r>
          </a:p>
          <a:p>
            <a:r>
              <a:rPr lang="en-US" sz="3600" dirty="0" smtClean="0"/>
              <a:t>Managers and Handlers</a:t>
            </a:r>
          </a:p>
          <a:p>
            <a:r>
              <a:rPr lang="en-US" sz="3600" dirty="0" smtClean="0"/>
              <a:t>Library Linking</a:t>
            </a:r>
            <a:endParaRPr lang="en-US" sz="3600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6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top-level ROS-I architecture</a:t>
            </a:r>
          </a:p>
          <a:p>
            <a:r>
              <a:rPr lang="en-US" dirty="0" smtClean="0"/>
              <a:t>Be able to develop ROS-I simple message client/server applications</a:t>
            </a:r>
          </a:p>
          <a:p>
            <a:r>
              <a:rPr lang="en-US" dirty="0" smtClean="0"/>
              <a:t>Understand how the simple message library can be used to bridge ROS messages to simple devices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322" y="900113"/>
            <a:ext cx="7618230" cy="542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Message Detail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6857719" cy="480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" name="Group 13"/>
          <p:cNvGrpSpPr/>
          <p:nvPr/>
        </p:nvGrpSpPr>
        <p:grpSpPr>
          <a:xfrm>
            <a:off x="6934200" y="3200400"/>
            <a:ext cx="2057400" cy="2133600"/>
            <a:chOff x="6934200" y="3200400"/>
            <a:chExt cx="2057400" cy="2133600"/>
          </a:xfrm>
        </p:grpSpPr>
        <p:sp>
          <p:nvSpPr>
            <p:cNvPr id="12" name="Right Brace 11"/>
            <p:cNvSpPr/>
            <p:nvPr/>
          </p:nvSpPr>
          <p:spPr>
            <a:xfrm>
              <a:off x="6934200" y="3200400"/>
              <a:ext cx="381000" cy="2133600"/>
            </a:xfrm>
            <a:prstGeom prst="rightBrace">
              <a:avLst>
                <a:gd name="adj1" fmla="val 11880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91400" y="3657600"/>
              <a:ext cx="1600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Bridge layer between ROS and Robot Controllers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Message Package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Package Overview(follow): </a:t>
            </a:r>
            <a:r>
              <a:rPr lang="en-US" dirty="0" smtClean="0">
                <a:hlinkClick r:id="rId3"/>
              </a:rPr>
              <a:t>http://ros.org/wiki/simple_message</a:t>
            </a:r>
            <a:endParaRPr lang="en-US" dirty="0" smtClean="0"/>
          </a:p>
          <a:p>
            <a:r>
              <a:rPr lang="en-US" dirty="0" smtClean="0"/>
              <a:t>New Typed Messages (Post </a:t>
            </a:r>
            <a:r>
              <a:rPr lang="en-US" dirty="0" smtClean="0"/>
              <a:t>Hydro)</a:t>
            </a:r>
            <a:endParaRPr lang="en-US" dirty="0" smtClean="0"/>
          </a:p>
          <a:p>
            <a:pPr lvl="1"/>
            <a:r>
              <a:rPr lang="en-US" dirty="0" smtClean="0"/>
              <a:t>Joint Trajectory Pt Full (mimics ROS </a:t>
            </a:r>
            <a:r>
              <a:rPr lang="en-US" dirty="0" err="1" smtClean="0"/>
              <a:t>JointTrajectoryPoint</a:t>
            </a:r>
            <a:r>
              <a:rPr lang="en-US" dirty="0" smtClean="0"/>
              <a:t>) </a:t>
            </a:r>
            <a:r>
              <a:rPr lang="en-US" dirty="0" smtClean="0">
                <a:hlinkClick r:id="rId4"/>
              </a:rPr>
              <a:t>http://ros.org/doc/api/trajectory_msgs/html/msg/JointTrajectoryPoint.html</a:t>
            </a:r>
            <a:endParaRPr lang="en-US" dirty="0" smtClean="0"/>
          </a:p>
          <a:p>
            <a:pPr lvl="1"/>
            <a:r>
              <a:rPr lang="en-US" dirty="0" smtClean="0"/>
              <a:t>Robot Status (mimics ROS-I Robot Status) </a:t>
            </a:r>
            <a:r>
              <a:rPr lang="en-US" dirty="0" smtClean="0">
                <a:hlinkClick r:id="rId5"/>
              </a:rPr>
              <a:t>http://ros.org/doc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>
                <a:hlinkClick r:id="rId5"/>
              </a:rPr>
              <a:t>hydro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>
                <a:hlinkClick r:id="rId5"/>
              </a:rPr>
              <a:t>api/industrial_msgs/html/msg/RobotStatus.html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Talker/Listener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2 nodes, talker and listener</a:t>
            </a:r>
          </a:p>
          <a:p>
            <a:r>
              <a:rPr lang="en-US" dirty="0" smtClean="0"/>
              <a:t>Send simple messages between nodes (NOT ROS messages)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sp>
        <p:nvSpPr>
          <p:cNvPr id="9" name="Oval 8"/>
          <p:cNvSpPr/>
          <p:nvPr/>
        </p:nvSpPr>
        <p:spPr>
          <a:xfrm>
            <a:off x="1981200" y="4038600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Talker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6172200" y="4114800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Listener</a:t>
            </a:r>
            <a:endParaRPr lang="en-US" sz="2400" dirty="0"/>
          </a:p>
        </p:txBody>
      </p:sp>
      <p:cxnSp>
        <p:nvCxnSpPr>
          <p:cNvPr id="12" name="Curved Connector 11"/>
          <p:cNvCxnSpPr>
            <a:stCxn id="9" idx="7"/>
            <a:endCxn id="10" idx="1"/>
          </p:cNvCxnSpPr>
          <p:nvPr/>
        </p:nvCxnSpPr>
        <p:spPr>
          <a:xfrm rot="16200000" flipH="1">
            <a:off x="4914900" y="2734748"/>
            <a:ext cx="76200" cy="2951726"/>
          </a:xfrm>
          <a:prstGeom prst="curvedConnector3">
            <a:avLst>
              <a:gd name="adj1" fmla="val -4757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3"/>
            <a:endCxn id="9" idx="5"/>
          </p:cNvCxnSpPr>
          <p:nvPr/>
        </p:nvCxnSpPr>
        <p:spPr>
          <a:xfrm rot="5400000" flipH="1">
            <a:off x="4914900" y="3381326"/>
            <a:ext cx="76200" cy="2951726"/>
          </a:xfrm>
          <a:prstGeom prst="curvedConnector3">
            <a:avLst>
              <a:gd name="adj1" fmla="val -4757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3800" y="31242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Joint Simple</a:t>
            </a:r>
          </a:p>
          <a:p>
            <a:r>
              <a:rPr lang="en-US" dirty="0" smtClean="0"/>
              <a:t>Message (request)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5334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Joint Simple</a:t>
            </a:r>
          </a:p>
          <a:p>
            <a:r>
              <a:rPr lang="en-US" dirty="0" smtClean="0"/>
              <a:t>Message (response)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Presentation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“What Can ROS-I Do Today?” presentation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Eclipse Project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eclipse project files</a:t>
            </a:r>
          </a:p>
          <a:p>
            <a:r>
              <a:rPr lang="en-US" dirty="0" smtClean="0"/>
              <a:t>Import project into eclipse</a:t>
            </a:r>
          </a:p>
          <a:p>
            <a:r>
              <a:rPr lang="en-US" dirty="0" smtClean="0"/>
              <a:t>Enjoy modern IDE features like code completion, syntax checking, etc…</a:t>
            </a:r>
          </a:p>
          <a:p>
            <a:r>
              <a:rPr lang="en-US" b="1" dirty="0" smtClean="0"/>
              <a:t>Do not check project files into repos (they aren’t portable)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Talker Node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// Initialize ROS node "</a:t>
            </a:r>
            <a:r>
              <a:rPr lang="en-US" dirty="0" err="1" smtClean="0"/>
              <a:t>sm_talker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ros</a:t>
            </a:r>
            <a:r>
              <a:rPr lang="en-US" dirty="0" smtClean="0"/>
              <a:t>::init(</a:t>
            </a:r>
            <a:r>
              <a:rPr lang="en-US" dirty="0" err="1" smtClean="0"/>
              <a:t>argc</a:t>
            </a:r>
            <a:r>
              <a:rPr lang="en-US" dirty="0" smtClean="0"/>
              <a:t>, </a:t>
            </a:r>
            <a:r>
              <a:rPr lang="en-US" dirty="0" err="1" smtClean="0"/>
              <a:t>argv</a:t>
            </a:r>
            <a:r>
              <a:rPr lang="en-US" dirty="0" smtClean="0"/>
              <a:t>, "</a:t>
            </a:r>
            <a:r>
              <a:rPr lang="en-US" dirty="0" err="1" smtClean="0"/>
              <a:t>sm_talker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  // Required to start timers for non-node ROS use.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ros</a:t>
            </a:r>
            <a:r>
              <a:rPr lang="en-US" dirty="0" smtClean="0"/>
              <a:t>::Time::init();</a:t>
            </a:r>
          </a:p>
          <a:p>
            <a:pPr>
              <a:buNone/>
            </a:pPr>
            <a:r>
              <a:rPr lang="en-US" dirty="0" smtClean="0"/>
              <a:t>  // Little message to know she's started</a:t>
            </a:r>
          </a:p>
          <a:p>
            <a:pPr>
              <a:buNone/>
            </a:pPr>
            <a:r>
              <a:rPr lang="en-US" dirty="0" smtClean="0"/>
              <a:t>  ROS_INFO_STREAM("STARTING SM_TALKER");</a:t>
            </a:r>
          </a:p>
          <a:p>
            <a:pPr>
              <a:buNone/>
            </a:pPr>
            <a:r>
              <a:rPr lang="en-US" dirty="0" smtClean="0"/>
              <a:t>  // Create a TCP client connection to TCP_PORT on LOCAL_HOST (see </a:t>
            </a:r>
            <a:r>
              <a:rPr lang="en-US" dirty="0" err="1" smtClean="0"/>
              <a:t>common.h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TcpClient</a:t>
            </a:r>
            <a:r>
              <a:rPr lang="en-US" dirty="0" smtClean="0"/>
              <a:t> client;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client.init</a:t>
            </a:r>
            <a:r>
              <a:rPr lang="en-US" dirty="0" smtClean="0"/>
              <a:t>(LOCAL_HOST, TCP_PORT);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while(!</a:t>
            </a:r>
            <a:r>
              <a:rPr lang="en-US" dirty="0" err="1" smtClean="0"/>
              <a:t>client.isConnected</a:t>
            </a:r>
            <a:r>
              <a:rPr lang="en-US" dirty="0" smtClean="0"/>
              <a:t>())</a:t>
            </a:r>
          </a:p>
          <a:p>
            <a:pPr>
              <a:buNone/>
            </a:pP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   ROS_INFO_STREAM("Trying to connect to server");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client.makeConnect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ros</a:t>
            </a:r>
            <a:r>
              <a:rPr lang="en-US" dirty="0" smtClean="0"/>
              <a:t>::Duration(0.5).sleep();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seq</a:t>
            </a:r>
            <a:r>
              <a:rPr lang="en-US" dirty="0" smtClean="0"/>
              <a:t> = 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&lt;continued&gt;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  while(</a:t>
            </a:r>
            <a:r>
              <a:rPr lang="en-US" dirty="0" err="1" smtClean="0"/>
              <a:t>client.isConnected</a:t>
            </a:r>
            <a:r>
              <a:rPr lang="en-US" dirty="0" smtClean="0"/>
              <a:t>())</a:t>
            </a:r>
          </a:p>
          <a:p>
            <a:pPr>
              <a:buNone/>
            </a:pP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   // Create a message of type </a:t>
            </a:r>
            <a:r>
              <a:rPr lang="en-US" dirty="0" err="1" smtClean="0"/>
              <a:t>JointMessage</a:t>
            </a:r>
            <a:r>
              <a:rPr lang="en-US" dirty="0" smtClean="0"/>
              <a:t> and corresponding simple message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JointMessage</a:t>
            </a:r>
            <a:r>
              <a:rPr lang="en-US" dirty="0" smtClean="0"/>
              <a:t> </a:t>
            </a:r>
            <a:r>
              <a:rPr lang="en-US" dirty="0" err="1" smtClean="0"/>
              <a:t>jmReq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SimpleMessage</a:t>
            </a:r>
            <a:r>
              <a:rPr lang="en-US" dirty="0" smtClean="0"/>
              <a:t> </a:t>
            </a:r>
            <a:r>
              <a:rPr lang="en-US" dirty="0" err="1" smtClean="0"/>
              <a:t>req</a:t>
            </a:r>
            <a:r>
              <a:rPr lang="en-US" dirty="0" smtClean="0"/>
              <a:t>, reply;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seq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jmReq.setSequence</a:t>
            </a:r>
            <a:r>
              <a:rPr lang="en-US" dirty="0" smtClean="0"/>
              <a:t>(</a:t>
            </a:r>
            <a:r>
              <a:rPr lang="en-US" dirty="0" err="1" smtClean="0"/>
              <a:t>seq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jmReq.toRequest</a:t>
            </a:r>
            <a:r>
              <a:rPr lang="en-US" dirty="0" smtClean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ROS_INFO_STREAM("Sending sequence number: " &lt;&lt; </a:t>
            </a:r>
            <a:r>
              <a:rPr lang="en-US" dirty="0" err="1" smtClean="0"/>
              <a:t>seq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client.sendAndReceiveMsg</a:t>
            </a:r>
            <a:r>
              <a:rPr lang="en-US" dirty="0" smtClean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, reply);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ROS_INFO_STREAM("Received reply code: " &lt;&lt; </a:t>
            </a:r>
            <a:r>
              <a:rPr lang="en-US" dirty="0" err="1" smtClean="0"/>
              <a:t>reply.getReplyCode</a:t>
            </a:r>
            <a:r>
              <a:rPr lang="en-US" dirty="0" smtClean="0"/>
              <a:t>());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ros</a:t>
            </a:r>
            <a:r>
              <a:rPr lang="en-US" dirty="0" smtClean="0"/>
              <a:t>::Duration(1.0).sleep();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800100" y="1866900"/>
            <a:ext cx="4724400" cy="3124200"/>
          </a:xfrm>
          <a:prstGeom prst="bentConnector3">
            <a:avLst>
              <a:gd name="adj1" fmla="val 52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486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// Initialize ROS node "</a:t>
            </a:r>
            <a:r>
              <a:rPr lang="en-US" dirty="0" err="1" smtClean="0"/>
              <a:t>sm_talker</a:t>
            </a:r>
            <a:r>
              <a:rPr lang="en-US" dirty="0" smtClean="0"/>
              <a:t>"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ros</a:t>
            </a:r>
            <a:r>
              <a:rPr lang="en-US" dirty="0" smtClean="0"/>
              <a:t>::init(</a:t>
            </a:r>
            <a:r>
              <a:rPr lang="en-US" dirty="0" err="1" smtClean="0"/>
              <a:t>argc</a:t>
            </a:r>
            <a:r>
              <a:rPr lang="en-US" dirty="0" smtClean="0"/>
              <a:t>, </a:t>
            </a:r>
            <a:r>
              <a:rPr lang="en-US" dirty="0" err="1" smtClean="0"/>
              <a:t>argv</a:t>
            </a:r>
            <a:r>
              <a:rPr lang="en-US" dirty="0" smtClean="0"/>
              <a:t>, "</a:t>
            </a:r>
            <a:r>
              <a:rPr lang="en-US" dirty="0" err="1" smtClean="0"/>
              <a:t>sm_listener</a:t>
            </a:r>
            <a:r>
              <a:rPr lang="en-US" dirty="0" smtClean="0"/>
              <a:t>");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// Required to start timers for non-node ROS use.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ros</a:t>
            </a:r>
            <a:r>
              <a:rPr lang="en-US" dirty="0" smtClean="0"/>
              <a:t>::Time::init();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// Little message to know she's started</a:t>
            </a:r>
            <a:br>
              <a:rPr lang="en-US" dirty="0" smtClean="0"/>
            </a:br>
            <a:r>
              <a:rPr lang="en-US" dirty="0" smtClean="0"/>
              <a:t>  ROS_INFO_STREAM("STARTING SM_LISTENER");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// Create a TCP server connection on TCP_PORT (see </a:t>
            </a:r>
            <a:r>
              <a:rPr lang="en-US" dirty="0" err="1" smtClean="0"/>
              <a:t>common.h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TcpServer</a:t>
            </a:r>
            <a:r>
              <a:rPr lang="en-US" dirty="0" smtClean="0"/>
              <a:t> server;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server.init</a:t>
            </a:r>
            <a:r>
              <a:rPr lang="en-US" dirty="0" smtClean="0"/>
              <a:t>(TCP_PORT);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while(!</a:t>
            </a:r>
            <a:r>
              <a:rPr lang="en-US" dirty="0" err="1" smtClean="0"/>
              <a:t>server.isConnected</a:t>
            </a:r>
            <a:r>
              <a:rPr lang="en-US" dirty="0" smtClean="0"/>
              <a:t>())</a:t>
            </a:r>
            <a:br>
              <a:rPr lang="en-US" dirty="0" smtClean="0"/>
            </a:br>
            <a:r>
              <a:rPr lang="en-US" dirty="0" smtClean="0"/>
              <a:t>  {</a:t>
            </a:r>
            <a:br>
              <a:rPr lang="en-US" dirty="0" smtClean="0"/>
            </a:br>
            <a:r>
              <a:rPr lang="en-US" dirty="0" smtClean="0"/>
              <a:t>    ROS_INFO_STREAM("Trying to connect to client");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server.makeConnect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ros</a:t>
            </a:r>
            <a:r>
              <a:rPr lang="en-US" dirty="0" smtClean="0"/>
              <a:t>::Duration(0.5).sleep();</a:t>
            </a:r>
            <a:br>
              <a:rPr lang="en-US" dirty="0" smtClean="0"/>
            </a:br>
            <a:r>
              <a:rPr lang="en-US" dirty="0" smtClean="0"/>
              <a:t>  }</a:t>
            </a:r>
            <a:br>
              <a:rPr lang="en-US" dirty="0" smtClean="0"/>
            </a:br>
            <a:r>
              <a:rPr lang="en-US" dirty="0" smtClean="0"/>
              <a:t> while(</a:t>
            </a:r>
            <a:r>
              <a:rPr lang="en-US" dirty="0" err="1" smtClean="0"/>
              <a:t>server.isConnected</a:t>
            </a:r>
            <a:r>
              <a:rPr lang="en-US" dirty="0" smtClean="0"/>
              <a:t>())</a:t>
            </a:r>
            <a:br>
              <a:rPr lang="en-US" dirty="0" smtClean="0"/>
            </a:br>
            <a:r>
              <a:rPr lang="en-US" dirty="0" smtClean="0"/>
              <a:t> 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 // Create a message of type </a:t>
            </a:r>
            <a:r>
              <a:rPr lang="en-US" dirty="0" err="1" smtClean="0"/>
              <a:t>JointMessage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JointMessage</a:t>
            </a:r>
            <a:r>
              <a:rPr lang="en-US" dirty="0" smtClean="0"/>
              <a:t> </a:t>
            </a:r>
            <a:r>
              <a:rPr lang="en-US" dirty="0" err="1" smtClean="0"/>
              <a:t>jmReq</a:t>
            </a:r>
            <a:r>
              <a:rPr lang="en-US" dirty="0" smtClean="0"/>
              <a:t>, </a:t>
            </a:r>
            <a:r>
              <a:rPr lang="en-US" dirty="0" err="1" smtClean="0"/>
              <a:t>jmReply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SimpleMessage</a:t>
            </a:r>
            <a:r>
              <a:rPr lang="en-US" dirty="0" smtClean="0"/>
              <a:t> </a:t>
            </a:r>
            <a:r>
              <a:rPr lang="en-US" dirty="0" err="1" smtClean="0"/>
              <a:t>req</a:t>
            </a:r>
            <a:r>
              <a:rPr lang="en-US" dirty="0" smtClean="0"/>
              <a:t>, reply;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 ROS_INFO_STREAM("Waiting for client request");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server.receiveMsg</a:t>
            </a:r>
            <a:r>
              <a:rPr lang="en-US" dirty="0" smtClean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486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 if( </a:t>
            </a:r>
            <a:r>
              <a:rPr lang="en-US" dirty="0" err="1" smtClean="0"/>
              <a:t>req.getMessageType</a:t>
            </a:r>
            <a:r>
              <a:rPr lang="en-US" dirty="0" smtClean="0"/>
              <a:t>() == </a:t>
            </a:r>
            <a:r>
              <a:rPr lang="en-US" dirty="0" err="1" smtClean="0"/>
              <a:t>jmReq.getMessageType</a:t>
            </a:r>
            <a:r>
              <a:rPr lang="en-US" dirty="0" smtClean="0"/>
              <a:t>() )</a:t>
            </a:r>
            <a:br>
              <a:rPr lang="en-US" dirty="0" smtClean="0"/>
            </a:br>
            <a:r>
              <a:rPr lang="en-US" dirty="0" smtClean="0"/>
              <a:t>    {</a:t>
            </a:r>
            <a:br>
              <a:rPr lang="en-US" dirty="0" smtClean="0"/>
            </a:br>
            <a:r>
              <a:rPr lang="en-US" dirty="0" smtClean="0"/>
              <a:t>      if( </a:t>
            </a:r>
            <a:r>
              <a:rPr lang="en-US" dirty="0" err="1" smtClean="0"/>
              <a:t>req.getCommType</a:t>
            </a:r>
            <a:r>
              <a:rPr lang="en-US" dirty="0" smtClean="0"/>
              <a:t>() == </a:t>
            </a:r>
            <a:r>
              <a:rPr lang="en-US" dirty="0" err="1" smtClean="0"/>
              <a:t>CommTypes</a:t>
            </a:r>
            <a:r>
              <a:rPr lang="en-US" dirty="0" smtClean="0"/>
              <a:t>::SERVICE_REQUEST )</a:t>
            </a:r>
            <a:br>
              <a:rPr lang="en-US" dirty="0" smtClean="0"/>
            </a:br>
            <a:r>
              <a:rPr lang="en-US" dirty="0" smtClean="0"/>
              <a:t>      {</a:t>
            </a:r>
            <a:br>
              <a:rPr lang="en-US" dirty="0" smtClean="0"/>
            </a:br>
            <a:r>
              <a:rPr lang="en-US" dirty="0" smtClean="0"/>
              <a:t>        </a:t>
            </a:r>
            <a:r>
              <a:rPr lang="en-US" dirty="0" err="1" smtClean="0"/>
              <a:t>jmReq.init</a:t>
            </a:r>
            <a:r>
              <a:rPr lang="en-US" dirty="0" smtClean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        ROS_INFO_STREAM("Received sequence number: " &lt;&lt; </a:t>
            </a:r>
            <a:r>
              <a:rPr lang="en-US" dirty="0" err="1" smtClean="0"/>
              <a:t>jmReq.getSequence</a:t>
            </a:r>
            <a:r>
              <a:rPr lang="en-US" dirty="0" smtClean="0"/>
              <a:t>());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 </a:t>
            </a:r>
            <a:r>
              <a:rPr lang="en-US" dirty="0" err="1" smtClean="0"/>
              <a:t>jmReply.toReply</a:t>
            </a:r>
            <a:r>
              <a:rPr lang="en-US" dirty="0" smtClean="0"/>
              <a:t>(reply, </a:t>
            </a:r>
            <a:r>
              <a:rPr lang="en-US" dirty="0" err="1" smtClean="0"/>
              <a:t>ReplyTypes</a:t>
            </a:r>
            <a:r>
              <a:rPr lang="en-US" dirty="0" smtClean="0"/>
              <a:t>::SUCCESS);</a:t>
            </a:r>
            <a:br>
              <a:rPr lang="en-US" dirty="0" smtClean="0"/>
            </a:br>
            <a:r>
              <a:rPr lang="en-US" dirty="0" smtClean="0"/>
              <a:t>        </a:t>
            </a:r>
            <a:r>
              <a:rPr lang="en-US" dirty="0" err="1" smtClean="0"/>
              <a:t>server.sendMsg</a:t>
            </a:r>
            <a:r>
              <a:rPr lang="en-US" dirty="0" smtClean="0"/>
              <a:t>(reply);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 ROS_INFO_STREAM("Sending reply code: " &lt;&lt; </a:t>
            </a:r>
            <a:r>
              <a:rPr lang="en-US" dirty="0" err="1" smtClean="0"/>
              <a:t>reply.getReplyCode</a:t>
            </a:r>
            <a:r>
              <a:rPr lang="en-US" dirty="0" smtClean="0"/>
              <a:t>());</a:t>
            </a:r>
            <a:br>
              <a:rPr lang="en-US" dirty="0" smtClean="0"/>
            </a:br>
            <a:r>
              <a:rPr lang="en-US" dirty="0" smtClean="0"/>
              <a:t>      }</a:t>
            </a:r>
            <a:br>
              <a:rPr lang="en-US" dirty="0" smtClean="0"/>
            </a:br>
            <a:r>
              <a:rPr lang="en-US" dirty="0" smtClean="0"/>
              <a:t>      else</a:t>
            </a:r>
            <a:br>
              <a:rPr lang="en-US" dirty="0" smtClean="0"/>
            </a:br>
            <a:r>
              <a:rPr lang="en-US" dirty="0" smtClean="0"/>
              <a:t>      {</a:t>
            </a:r>
            <a:br>
              <a:rPr lang="en-US" dirty="0" smtClean="0"/>
            </a:br>
            <a:r>
              <a:rPr lang="en-US" dirty="0" smtClean="0"/>
              <a:t>        ROS_ERROR_STREAM("Unexpected </a:t>
            </a:r>
            <a:r>
              <a:rPr lang="en-US" dirty="0" err="1" smtClean="0"/>
              <a:t>comm</a:t>
            </a:r>
            <a:r>
              <a:rPr lang="en-US" dirty="0" smtClean="0"/>
              <a:t> type: " &lt;&lt; </a:t>
            </a:r>
            <a:r>
              <a:rPr lang="en-US" dirty="0" err="1" smtClean="0"/>
              <a:t>req.getCommType</a:t>
            </a:r>
            <a:r>
              <a:rPr lang="en-US" dirty="0" smtClean="0"/>
              <a:t>());</a:t>
            </a:r>
            <a:br>
              <a:rPr lang="en-US" dirty="0" smtClean="0"/>
            </a:br>
            <a:r>
              <a:rPr lang="en-US" dirty="0" smtClean="0"/>
              <a:t>      }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    else</a:t>
            </a:r>
            <a:br>
              <a:rPr lang="en-US" dirty="0" smtClean="0"/>
            </a:br>
            <a:r>
              <a:rPr lang="en-US" dirty="0" smtClean="0"/>
              <a:t>    {</a:t>
            </a:r>
            <a:br>
              <a:rPr lang="en-US" dirty="0" smtClean="0"/>
            </a:br>
            <a:r>
              <a:rPr lang="en-US" dirty="0" smtClean="0"/>
              <a:t>      ROS_ERROR_STREAM("Unexpected message type: " &lt;&lt; </a:t>
            </a:r>
            <a:r>
              <a:rPr lang="en-US" dirty="0" err="1" smtClean="0"/>
              <a:t>req.getMessageType</a:t>
            </a:r>
            <a:r>
              <a:rPr lang="en-US" dirty="0" smtClean="0"/>
              <a:t>());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}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cxnSp>
        <p:nvCxnSpPr>
          <p:cNvPr id="8" name="Elbow Connector 7"/>
          <p:cNvCxnSpPr/>
          <p:nvPr/>
        </p:nvCxnSpPr>
        <p:spPr>
          <a:xfrm rot="5400000" flipH="1" flipV="1">
            <a:off x="1562100" y="2552700"/>
            <a:ext cx="4572000" cy="2209800"/>
          </a:xfrm>
          <a:prstGeom prst="bentConnector3">
            <a:avLst>
              <a:gd name="adj1" fmla="val -323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4.2(Part 1) - </a:t>
            </a:r>
            <a:r>
              <a:rPr lang="en-US" dirty="0" smtClean="0">
                <a:hlinkClick r:id="rId2"/>
              </a:rPr>
              <a:t>https://aeswiki.datasys.swri.edu/rositraining/Exercises/4.2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Manager/Handler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Message manager/handlers simplify relaying simple messages (similar to ROS </a:t>
            </a:r>
            <a:r>
              <a:rPr lang="en-US" dirty="0" err="1" smtClean="0"/>
              <a:t>msg</a:t>
            </a:r>
            <a:r>
              <a:rPr lang="en-US" dirty="0" smtClean="0"/>
              <a:t> callbacks)</a:t>
            </a:r>
          </a:p>
          <a:p>
            <a:r>
              <a:rPr lang="en-US" dirty="0" smtClean="0"/>
              <a:t>Allows multiple data streams to use the same connection</a:t>
            </a:r>
            <a:endParaRPr lang="en-US" dirty="0"/>
          </a:p>
        </p:txBody>
      </p:sp>
      <p:pic>
        <p:nvPicPr>
          <p:cNvPr id="14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l="45283" t="34661" r="22642" b="6115"/>
          <a:stretch>
            <a:fillRect/>
          </a:stretch>
        </p:blipFill>
        <p:spPr bwMode="auto">
          <a:xfrm>
            <a:off x="5181600" y="1524000"/>
            <a:ext cx="3505200" cy="453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Linking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Message compiled as a library for inclusion in other packages</a:t>
            </a:r>
          </a:p>
          <a:p>
            <a:pPr lvl="1"/>
            <a:r>
              <a:rPr lang="en-US" dirty="0" smtClean="0"/>
              <a:t>2 versions compiled (normal, byte swapped)</a:t>
            </a:r>
          </a:p>
          <a:p>
            <a:r>
              <a:rPr lang="en-US" dirty="0" smtClean="0"/>
              <a:t>Linking to Simple Message library (non-standard)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http://ros.org/wiki/simple_message#Library_Linking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Handler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3581400" cy="5486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/>
              <a:t>// Handler class defined specifically for this example</a:t>
            </a:r>
            <a:br>
              <a:rPr lang="en-US" sz="1200" dirty="0" smtClean="0"/>
            </a:br>
            <a:r>
              <a:rPr lang="en-US" sz="1200" dirty="0" smtClean="0"/>
              <a:t>class </a:t>
            </a:r>
            <a:r>
              <a:rPr lang="en-US" sz="1200" dirty="0" err="1" smtClean="0"/>
              <a:t>MyHandler</a:t>
            </a:r>
            <a:r>
              <a:rPr lang="en-US" sz="1200" dirty="0" smtClean="0"/>
              <a:t> : public </a:t>
            </a:r>
            <a:r>
              <a:rPr lang="en-US" sz="1200" dirty="0" err="1" smtClean="0"/>
              <a:t>MessageHandler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{</a:t>
            </a:r>
            <a:br>
              <a:rPr lang="en-US" sz="1200" dirty="0" smtClean="0"/>
            </a:br>
            <a:r>
              <a:rPr lang="en-US" sz="1200" dirty="0" smtClean="0"/>
              <a:t>  // since this class defines a different init(), this helps find the base-class init()</a:t>
            </a:r>
            <a:br>
              <a:rPr lang="en-US" sz="1200" dirty="0" smtClean="0"/>
            </a:br>
            <a:r>
              <a:rPr lang="en-US" sz="1200" dirty="0" smtClean="0"/>
              <a:t>  using </a:t>
            </a:r>
            <a:r>
              <a:rPr lang="en-US" sz="1200" dirty="0" err="1" smtClean="0"/>
              <a:t>MessageHandler</a:t>
            </a:r>
            <a:r>
              <a:rPr lang="en-US" sz="1200" dirty="0" smtClean="0"/>
              <a:t>::init;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public: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  </a:t>
            </a:r>
            <a:r>
              <a:rPr lang="en-US" sz="1200" dirty="0" err="1" smtClean="0"/>
              <a:t>bool</a:t>
            </a:r>
            <a:r>
              <a:rPr lang="en-US" sz="1200" dirty="0" smtClean="0"/>
              <a:t> init(</a:t>
            </a:r>
            <a:r>
              <a:rPr lang="en-US" sz="1200" dirty="0" err="1" smtClean="0"/>
              <a:t>SmplMsgConnection</a:t>
            </a:r>
            <a:r>
              <a:rPr lang="en-US" sz="1200" dirty="0" smtClean="0"/>
              <a:t>* connection)</a:t>
            </a:r>
            <a:br>
              <a:rPr lang="en-US" sz="1200" dirty="0" smtClean="0"/>
            </a:br>
            <a:r>
              <a:rPr lang="en-US" sz="1200" dirty="0" smtClean="0"/>
              <a:t>  {</a:t>
            </a:r>
            <a:br>
              <a:rPr lang="en-US" sz="1200" dirty="0" smtClean="0"/>
            </a:br>
            <a:r>
              <a:rPr lang="en-US" sz="1200" dirty="0" smtClean="0"/>
              <a:t>    return this-&gt;init(</a:t>
            </a:r>
            <a:r>
              <a:rPr lang="en-US" sz="1200" dirty="0" err="1" smtClean="0"/>
              <a:t>StandardMsgTypes</a:t>
            </a:r>
            <a:r>
              <a:rPr lang="en-US" sz="1200" dirty="0" smtClean="0"/>
              <a:t>::JOINT, connection);</a:t>
            </a:r>
            <a:br>
              <a:rPr lang="en-US" sz="1200" dirty="0" smtClean="0"/>
            </a:br>
            <a:r>
              <a:rPr lang="en-US" sz="1200" dirty="0" smtClean="0"/>
              <a:t>  }</a:t>
            </a:r>
            <a:br>
              <a:rPr lang="en-US" sz="1200" dirty="0" smtClean="0"/>
            </a:br>
            <a:r>
              <a:rPr lang="en-US" sz="1200" dirty="0" smtClean="0"/>
              <a:t>private: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 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  <a:r>
              <a:rPr lang="en-US" sz="1200" dirty="0" err="1" smtClean="0"/>
              <a:t>internalCB</a:t>
            </a:r>
            <a:r>
              <a:rPr lang="en-US" sz="1200" dirty="0" smtClean="0"/>
              <a:t>(industrial::</a:t>
            </a:r>
            <a:r>
              <a:rPr lang="en-US" sz="1200" dirty="0" err="1" smtClean="0"/>
              <a:t>simple_message</a:t>
            </a:r>
            <a:r>
              <a:rPr lang="en-US" sz="1200" dirty="0" smtClean="0"/>
              <a:t>::</a:t>
            </a:r>
            <a:r>
              <a:rPr lang="en-US" sz="1200" dirty="0" err="1" smtClean="0"/>
              <a:t>SimpleMessage</a:t>
            </a:r>
            <a:r>
              <a:rPr lang="en-US" sz="1200" dirty="0" smtClean="0"/>
              <a:t> &amp; in)</a:t>
            </a:r>
            <a:br>
              <a:rPr lang="en-US" sz="1200" dirty="0" smtClean="0"/>
            </a:br>
            <a:r>
              <a:rPr lang="en-US" sz="1200" dirty="0" smtClean="0"/>
              <a:t>  {</a:t>
            </a:r>
            <a:br>
              <a:rPr lang="en-US" sz="1200" dirty="0" smtClean="0"/>
            </a:br>
            <a:r>
              <a:rPr lang="en-US" sz="1200" dirty="0" smtClean="0"/>
              <a:t>   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  <a:r>
              <a:rPr lang="en-US" sz="1200" dirty="0" err="1" smtClean="0"/>
              <a:t>rtn</a:t>
            </a:r>
            <a:r>
              <a:rPr lang="en-US" sz="1200" dirty="0" smtClean="0"/>
              <a:t> = false;</a:t>
            </a:r>
            <a:br>
              <a:rPr lang="en-US" sz="1200" dirty="0" smtClean="0"/>
            </a:br>
            <a:r>
              <a:rPr lang="en-US" sz="1200" dirty="0" smtClean="0"/>
              <a:t>    </a:t>
            </a:r>
            <a:r>
              <a:rPr lang="en-US" sz="1200" dirty="0" err="1" smtClean="0"/>
              <a:t>JointMessage</a:t>
            </a:r>
            <a:r>
              <a:rPr lang="en-US" sz="1200" dirty="0" smtClean="0"/>
              <a:t> </a:t>
            </a:r>
            <a:r>
              <a:rPr lang="en-US" sz="1200" dirty="0" err="1" smtClean="0"/>
              <a:t>jm</a:t>
            </a:r>
            <a:r>
              <a:rPr lang="en-US" sz="1200" dirty="0" smtClean="0"/>
              <a:t>;</a:t>
            </a:r>
            <a:br>
              <a:rPr lang="en-US" sz="1200" dirty="0" smtClean="0"/>
            </a:br>
            <a:r>
              <a:rPr lang="en-US" sz="1200" dirty="0" smtClean="0"/>
              <a:t>    </a:t>
            </a:r>
            <a:r>
              <a:rPr lang="en-US" sz="1200" dirty="0" err="1" smtClean="0"/>
              <a:t>SimpleMessage</a:t>
            </a:r>
            <a:r>
              <a:rPr lang="en-US" sz="1200" dirty="0" smtClean="0"/>
              <a:t> </a:t>
            </a:r>
            <a:r>
              <a:rPr lang="en-US" sz="1200" dirty="0" err="1" smtClean="0"/>
              <a:t>msg</a:t>
            </a:r>
            <a:r>
              <a:rPr lang="en-US" sz="1200" dirty="0" smtClean="0"/>
              <a:t>;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    if (</a:t>
            </a:r>
            <a:r>
              <a:rPr lang="en-US" sz="1200" dirty="0" err="1" smtClean="0"/>
              <a:t>jm.init</a:t>
            </a:r>
            <a:r>
              <a:rPr lang="en-US" sz="1200" dirty="0" smtClean="0"/>
              <a:t>(in))</a:t>
            </a:r>
            <a:br>
              <a:rPr lang="en-US" sz="1200" dirty="0" smtClean="0"/>
            </a:br>
            <a:r>
              <a:rPr lang="en-US" sz="1200" dirty="0" smtClean="0"/>
              <a:t>    {</a:t>
            </a:r>
            <a:br>
              <a:rPr lang="en-US" sz="1200" dirty="0" smtClean="0"/>
            </a:br>
            <a:r>
              <a:rPr lang="en-US" sz="1200" dirty="0" smtClean="0"/>
              <a:t>      ROS_INFO_STREAM("Received sequence number: " &lt;&lt; </a:t>
            </a:r>
            <a:r>
              <a:rPr lang="en-US" sz="1200" dirty="0" err="1" smtClean="0"/>
              <a:t>jm.getSequence</a:t>
            </a:r>
            <a:r>
              <a:rPr lang="en-US" sz="1200" dirty="0" smtClean="0"/>
              <a:t>());</a:t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810000" y="838200"/>
            <a:ext cx="5105400" cy="5486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       if (</a:t>
            </a:r>
            <a:r>
              <a:rPr lang="en-US" sz="1200" dirty="0" err="1" smtClean="0"/>
              <a:t>jm.toReply</a:t>
            </a:r>
            <a:r>
              <a:rPr lang="en-US" sz="1200" dirty="0" smtClean="0"/>
              <a:t>(</a:t>
            </a:r>
            <a:r>
              <a:rPr lang="en-US" sz="1200" dirty="0" err="1" smtClean="0"/>
              <a:t>msg</a:t>
            </a:r>
            <a:r>
              <a:rPr lang="en-US" sz="1200" dirty="0" smtClean="0"/>
              <a:t>, </a:t>
            </a:r>
            <a:r>
              <a:rPr lang="en-US" sz="1200" dirty="0" err="1" smtClean="0"/>
              <a:t>ReplyTypes</a:t>
            </a:r>
            <a:r>
              <a:rPr lang="en-US" sz="1200" dirty="0" smtClean="0"/>
              <a:t>::SUCCESS))</a:t>
            </a:r>
            <a:br>
              <a:rPr lang="en-US" sz="1200" dirty="0" smtClean="0"/>
            </a:br>
            <a:r>
              <a:rPr lang="en-US" sz="1200" dirty="0" smtClean="0"/>
              <a:t>      {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        if (this-&gt;</a:t>
            </a:r>
            <a:r>
              <a:rPr lang="en-US" sz="1200" dirty="0" err="1" smtClean="0"/>
              <a:t>getConnection</a:t>
            </a:r>
            <a:r>
              <a:rPr lang="en-US" sz="1200" dirty="0" smtClean="0"/>
              <a:t>()-&gt;</a:t>
            </a:r>
            <a:r>
              <a:rPr lang="en-US" sz="1200" dirty="0" err="1" smtClean="0"/>
              <a:t>sendMsg</a:t>
            </a:r>
            <a:r>
              <a:rPr lang="en-US" sz="1200" dirty="0" smtClean="0"/>
              <a:t>(</a:t>
            </a:r>
            <a:r>
              <a:rPr lang="en-US" sz="1200" dirty="0" err="1" smtClean="0"/>
              <a:t>msg</a:t>
            </a:r>
            <a:r>
              <a:rPr lang="en-US" sz="1200" dirty="0" smtClean="0"/>
              <a:t>))</a:t>
            </a:r>
            <a:br>
              <a:rPr lang="en-US" sz="1200" dirty="0" smtClean="0"/>
            </a:br>
            <a:r>
              <a:rPr lang="en-US" sz="1200" dirty="0" smtClean="0"/>
              <a:t>        {</a:t>
            </a:r>
            <a:br>
              <a:rPr lang="en-US" sz="1200" dirty="0" smtClean="0"/>
            </a:br>
            <a:r>
              <a:rPr lang="en-US" sz="1200" dirty="0" smtClean="0"/>
              <a:t>          ROS_INFO_STREAM("Sending reply code: " &lt;&lt; </a:t>
            </a:r>
            <a:r>
              <a:rPr lang="en-US" sz="1200" dirty="0" err="1" smtClean="0"/>
              <a:t>msg.getReplyCode</a:t>
            </a:r>
            <a:r>
              <a:rPr lang="en-US" sz="1200" dirty="0" smtClean="0"/>
              <a:t>());</a:t>
            </a:r>
            <a:br>
              <a:rPr lang="en-US" sz="1200" dirty="0" smtClean="0"/>
            </a:br>
            <a:r>
              <a:rPr lang="en-US" sz="1200" dirty="0" smtClean="0"/>
              <a:t>          </a:t>
            </a:r>
            <a:r>
              <a:rPr lang="en-US" sz="1200" dirty="0" err="1" smtClean="0"/>
              <a:t>rtn</a:t>
            </a:r>
            <a:r>
              <a:rPr lang="en-US" sz="1200" dirty="0" smtClean="0"/>
              <a:t> = true;</a:t>
            </a:r>
            <a:br>
              <a:rPr lang="en-US" sz="1200" dirty="0" smtClean="0"/>
            </a:br>
            <a:r>
              <a:rPr lang="en-US" sz="1200" dirty="0" smtClean="0"/>
              <a:t>        }</a:t>
            </a:r>
            <a:br>
              <a:rPr lang="en-US" sz="1200" dirty="0" smtClean="0"/>
            </a:br>
            <a:r>
              <a:rPr lang="en-US" sz="1200" dirty="0" smtClean="0"/>
              <a:t>        else</a:t>
            </a:r>
            <a:br>
              <a:rPr lang="en-US" sz="1200" dirty="0" smtClean="0"/>
            </a:br>
            <a:r>
              <a:rPr lang="en-US" sz="1200" dirty="0" smtClean="0"/>
              <a:t>        {</a:t>
            </a:r>
            <a:br>
              <a:rPr lang="en-US" sz="1200" dirty="0" smtClean="0"/>
            </a:br>
            <a:r>
              <a:rPr lang="en-US" sz="1200" dirty="0" smtClean="0"/>
              <a:t>          ROS_ERROR("Failed to send joint message return");</a:t>
            </a:r>
            <a:br>
              <a:rPr lang="en-US" sz="1200" dirty="0" smtClean="0"/>
            </a:br>
            <a:r>
              <a:rPr lang="en-US" sz="1200" dirty="0" smtClean="0"/>
              <a:t>          </a:t>
            </a:r>
            <a:r>
              <a:rPr lang="en-US" sz="1200" dirty="0" err="1" smtClean="0"/>
              <a:t>rtn</a:t>
            </a:r>
            <a:r>
              <a:rPr lang="en-US" sz="1200" dirty="0" smtClean="0"/>
              <a:t> = false;</a:t>
            </a:r>
            <a:br>
              <a:rPr lang="en-US" sz="1200" dirty="0" smtClean="0"/>
            </a:br>
            <a:r>
              <a:rPr lang="en-US" sz="1200" dirty="0" smtClean="0"/>
              <a:t>        }</a:t>
            </a:r>
            <a:br>
              <a:rPr lang="en-US" sz="1200" dirty="0" smtClean="0"/>
            </a:br>
            <a:r>
              <a:rPr lang="en-US" sz="1200" dirty="0" smtClean="0"/>
              <a:t>      }</a:t>
            </a:r>
            <a:br>
              <a:rPr lang="en-US" sz="1200" dirty="0" smtClean="0"/>
            </a:br>
            <a:r>
              <a:rPr lang="en-US" sz="1200" dirty="0" smtClean="0"/>
              <a:t>      else</a:t>
            </a:r>
            <a:br>
              <a:rPr lang="en-US" sz="1200" dirty="0" smtClean="0"/>
            </a:br>
            <a:r>
              <a:rPr lang="en-US" sz="1200" dirty="0" smtClean="0"/>
              <a:t>      {</a:t>
            </a:r>
            <a:br>
              <a:rPr lang="en-US" sz="1200" dirty="0" smtClean="0"/>
            </a:br>
            <a:r>
              <a:rPr lang="en-US" sz="1200" dirty="0" smtClean="0"/>
              <a:t>        ROS_ERROR("Failed to generate joint reply message");</a:t>
            </a:r>
            <a:br>
              <a:rPr lang="en-US" sz="1200" dirty="0" smtClean="0"/>
            </a:br>
            <a:r>
              <a:rPr lang="en-US" sz="1200" dirty="0" smtClean="0"/>
              <a:t>        </a:t>
            </a:r>
            <a:r>
              <a:rPr lang="en-US" sz="1200" dirty="0" err="1" smtClean="0"/>
              <a:t>rtn</a:t>
            </a:r>
            <a:r>
              <a:rPr lang="en-US" sz="1200" dirty="0" smtClean="0"/>
              <a:t> = false;</a:t>
            </a:r>
            <a:br>
              <a:rPr lang="en-US" sz="1200" dirty="0" smtClean="0"/>
            </a:br>
            <a:r>
              <a:rPr lang="en-US" sz="1200" dirty="0" smtClean="0"/>
              <a:t>      }</a:t>
            </a:r>
            <a:br>
              <a:rPr lang="en-US" sz="1200" dirty="0" smtClean="0"/>
            </a:br>
            <a:r>
              <a:rPr lang="en-US" sz="1200" dirty="0" smtClean="0"/>
              <a:t>    }</a:t>
            </a:r>
            <a:br>
              <a:rPr lang="en-US" sz="1200" dirty="0" smtClean="0"/>
            </a:br>
            <a:r>
              <a:rPr lang="en-US" sz="1200" dirty="0" smtClean="0"/>
              <a:t>    else</a:t>
            </a:r>
            <a:br>
              <a:rPr lang="en-US" sz="1200" dirty="0" smtClean="0"/>
            </a:br>
            <a:r>
              <a:rPr lang="en-US" sz="1200" dirty="0" smtClean="0"/>
              <a:t>    {</a:t>
            </a:r>
            <a:br>
              <a:rPr lang="en-US" sz="1200" dirty="0" smtClean="0"/>
            </a:br>
            <a:r>
              <a:rPr lang="en-US" sz="1200" dirty="0" smtClean="0"/>
              <a:t>      ROS_ERROR("Failed to initialize joint message");</a:t>
            </a:r>
            <a:br>
              <a:rPr lang="en-US" sz="1200" dirty="0" smtClean="0"/>
            </a:br>
            <a:r>
              <a:rPr lang="en-US" sz="1200" dirty="0" smtClean="0"/>
              <a:t>      </a:t>
            </a:r>
            <a:r>
              <a:rPr lang="en-US" sz="1200" dirty="0" err="1" smtClean="0"/>
              <a:t>rtn</a:t>
            </a:r>
            <a:r>
              <a:rPr lang="en-US" sz="1200" dirty="0" smtClean="0"/>
              <a:t> = false;</a:t>
            </a:r>
            <a:br>
              <a:rPr lang="en-US" sz="1200" dirty="0" smtClean="0"/>
            </a:br>
            <a:r>
              <a:rPr lang="en-US" sz="1200" dirty="0" smtClean="0"/>
              <a:t>    }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    return </a:t>
            </a:r>
            <a:r>
              <a:rPr lang="en-US" sz="1200" dirty="0" err="1" smtClean="0"/>
              <a:t>rtn</a:t>
            </a:r>
            <a:r>
              <a:rPr lang="en-US" sz="1200" dirty="0" smtClean="0"/>
              <a:t>;</a:t>
            </a:r>
            <a:br>
              <a:rPr lang="en-US" sz="1200" dirty="0" smtClean="0"/>
            </a:br>
            <a:r>
              <a:rPr lang="en-US" sz="1200" dirty="0" smtClean="0"/>
              <a:t>  }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1028700" y="2705100"/>
            <a:ext cx="4724400" cy="1600200"/>
          </a:xfrm>
          <a:prstGeom prst="bentConnector3">
            <a:avLst>
              <a:gd name="adj1" fmla="val -884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// Initialize ROS node "</a:t>
            </a:r>
            <a:r>
              <a:rPr lang="en-US" dirty="0" err="1" smtClean="0"/>
              <a:t>sm_talker</a:t>
            </a:r>
            <a:r>
              <a:rPr lang="en-US" dirty="0" smtClean="0"/>
              <a:t>"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ros</a:t>
            </a:r>
            <a:r>
              <a:rPr lang="en-US" dirty="0" smtClean="0"/>
              <a:t>::init(</a:t>
            </a:r>
            <a:r>
              <a:rPr lang="en-US" dirty="0" err="1" smtClean="0"/>
              <a:t>argc</a:t>
            </a:r>
            <a:r>
              <a:rPr lang="en-US" dirty="0" smtClean="0"/>
              <a:t>, </a:t>
            </a:r>
            <a:r>
              <a:rPr lang="en-US" dirty="0" err="1" smtClean="0"/>
              <a:t>argv</a:t>
            </a:r>
            <a:r>
              <a:rPr lang="en-US" dirty="0" smtClean="0"/>
              <a:t>, "</a:t>
            </a:r>
            <a:r>
              <a:rPr lang="en-US" dirty="0" err="1" smtClean="0"/>
              <a:t>sm_listener</a:t>
            </a:r>
            <a:r>
              <a:rPr lang="en-US" dirty="0" smtClean="0"/>
              <a:t>");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// Required to start timers for non-node ROS use.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ros</a:t>
            </a:r>
            <a:r>
              <a:rPr lang="en-US" dirty="0" smtClean="0"/>
              <a:t>::Time::init();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// Little message to know she's started</a:t>
            </a:r>
            <a:br>
              <a:rPr lang="en-US" dirty="0" smtClean="0"/>
            </a:br>
            <a:r>
              <a:rPr lang="en-US" dirty="0" smtClean="0"/>
              <a:t>  ROS_INFO_STREAM("STARTING SM_MANAGER");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TcpServer</a:t>
            </a:r>
            <a:r>
              <a:rPr lang="en-US" dirty="0" smtClean="0"/>
              <a:t> server;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server.init</a:t>
            </a:r>
            <a:r>
              <a:rPr lang="en-US" dirty="0" smtClean="0"/>
              <a:t>(TCP_PORT);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MessageManager</a:t>
            </a:r>
            <a:r>
              <a:rPr lang="en-US" dirty="0" smtClean="0"/>
              <a:t> manager;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MyHandler</a:t>
            </a:r>
            <a:r>
              <a:rPr lang="en-US" dirty="0" smtClean="0"/>
              <a:t> handler;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manager.init</a:t>
            </a:r>
            <a:r>
              <a:rPr lang="en-US" dirty="0" smtClean="0"/>
              <a:t>(&amp;server);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handler.init</a:t>
            </a:r>
            <a:r>
              <a:rPr lang="en-US" dirty="0" smtClean="0"/>
              <a:t>(&amp;server);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manager.add</a:t>
            </a:r>
            <a:r>
              <a:rPr lang="en-US" dirty="0" smtClean="0"/>
              <a:t>(&amp;handler);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manager.spin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4.2(Part 2) - </a:t>
            </a:r>
            <a:r>
              <a:rPr lang="en-US" dirty="0" smtClean="0">
                <a:hlinkClick r:id="rId2"/>
              </a:rPr>
              <a:t>https://aeswiki.datasys.swri.edu/rositraining/Exercises/4.2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ROS-I - Interface Layer (Core Developers)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ROS-I (Users &amp; Developers)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Industrial Robot Driver Specification</a:t>
            </a:r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/>
              <a:t>Industrial Messages </a:t>
            </a:r>
          </a:p>
          <a:p>
            <a:r>
              <a:rPr lang="en-US" sz="3600" dirty="0" smtClean="0"/>
              <a:t>Industrial Robot Clients </a:t>
            </a:r>
          </a:p>
          <a:p>
            <a:r>
              <a:rPr lang="en-US" sz="3600" dirty="0" smtClean="0"/>
              <a:t>Industrial Robot Simulator</a:t>
            </a:r>
          </a:p>
          <a:p>
            <a:r>
              <a:rPr lang="en-US" sz="3600" dirty="0" smtClean="0"/>
              <a:t>Joint Trajectory Filters (experimental) – Post </a:t>
            </a:r>
            <a:r>
              <a:rPr lang="en-US" sz="3600" dirty="0" smtClean="0"/>
              <a:t>Hydro</a:t>
            </a:r>
            <a:endParaRPr lang="en-US" sz="3600" dirty="0" smtClean="0"/>
          </a:p>
          <a:p>
            <a:pPr>
              <a:buNone/>
            </a:pPr>
            <a:endParaRPr lang="en-US" sz="3600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6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 the motivation and function of the ROS-Industrial Driver Specification</a:t>
            </a:r>
          </a:p>
          <a:p>
            <a:r>
              <a:rPr lang="en-US" dirty="0" smtClean="0"/>
              <a:t>Understand how to use of the industrial robot clients as standard nodes for talking to robot controllers</a:t>
            </a:r>
          </a:p>
          <a:p>
            <a:r>
              <a:rPr lang="en-US" dirty="0" smtClean="0"/>
              <a:t>Understand how to use the industrial robot simulator</a:t>
            </a:r>
          </a:p>
          <a:p>
            <a:r>
              <a:rPr lang="en-US" dirty="0" smtClean="0"/>
              <a:t>Awareness of the joint trajectory filter package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Detail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6857719" cy="480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3"/>
          <p:cNvGrpSpPr/>
          <p:nvPr/>
        </p:nvGrpSpPr>
        <p:grpSpPr>
          <a:xfrm>
            <a:off x="6934200" y="1066800"/>
            <a:ext cx="2057400" cy="2211526"/>
            <a:chOff x="6934200" y="3200400"/>
            <a:chExt cx="2057400" cy="2211526"/>
          </a:xfrm>
        </p:grpSpPr>
        <p:sp>
          <p:nvSpPr>
            <p:cNvPr id="12" name="Right Brace 11"/>
            <p:cNvSpPr/>
            <p:nvPr/>
          </p:nvSpPr>
          <p:spPr>
            <a:xfrm>
              <a:off x="6934200" y="3200400"/>
              <a:ext cx="381000" cy="2133600"/>
            </a:xfrm>
            <a:prstGeom prst="rightBrace">
              <a:avLst>
                <a:gd name="adj1" fmla="val 11880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91400" y="3657600"/>
              <a:ext cx="16002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Bridge layer between simple message and high level software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ROS-Industrial Specification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ROS-I Wiki(follow): </a:t>
            </a:r>
            <a:r>
              <a:rPr lang="en-US" dirty="0" smtClean="0">
                <a:hlinkClick r:id="rId3"/>
              </a:rPr>
              <a:t>http://ros.org/wiki/Industrial/Industrial_Robot_Driver_Spec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Industrial Messages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ROS-I Wiki(follow): </a:t>
            </a:r>
            <a:r>
              <a:rPr lang="en-US" dirty="0" smtClean="0">
                <a:hlinkClick r:id="rId3"/>
              </a:rPr>
              <a:t>http://ros.org/wiki/industrial_msgs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Industrial Robot Clients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3429000" cy="5715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ROS-I Wiki: </a:t>
            </a:r>
            <a:r>
              <a:rPr lang="en-US" dirty="0" smtClean="0">
                <a:hlinkClick r:id="rId3"/>
              </a:rPr>
              <a:t>http://ros.org/wiki/industrial_robot_client</a:t>
            </a:r>
            <a:endParaRPr lang="en-US" dirty="0" smtClean="0"/>
          </a:p>
          <a:p>
            <a:r>
              <a:rPr lang="en-US" dirty="0" smtClean="0"/>
              <a:t>3 Types of nodes</a:t>
            </a:r>
          </a:p>
          <a:p>
            <a:pPr lvl="1"/>
            <a:r>
              <a:rPr lang="en-US" dirty="0" smtClean="0"/>
              <a:t>Motion (command joint motion)</a:t>
            </a:r>
          </a:p>
          <a:p>
            <a:pPr lvl="2"/>
            <a:r>
              <a:rPr lang="en-US" dirty="0" smtClean="0"/>
              <a:t>Streaming &amp; download</a:t>
            </a:r>
          </a:p>
          <a:p>
            <a:pPr lvl="1"/>
            <a:r>
              <a:rPr lang="en-US" dirty="0" smtClean="0"/>
              <a:t>State (joint positions and status)</a:t>
            </a:r>
          </a:p>
          <a:p>
            <a:pPr lvl="1"/>
            <a:r>
              <a:rPr lang="en-US" dirty="0" smtClean="0"/>
              <a:t>Joint Trajectory Action (Follow joint trajectory action server)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5410200" y="2362200"/>
            <a:ext cx="914400" cy="1905000"/>
            <a:chOff x="5943600" y="1752600"/>
            <a:chExt cx="914400" cy="1905000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6248400" y="2362200"/>
              <a:ext cx="152400" cy="1295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43600" y="17526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Motion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24600" y="2133600"/>
            <a:ext cx="914400" cy="2133600"/>
            <a:chOff x="7848600" y="1828800"/>
            <a:chExt cx="914400" cy="21336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8305800" y="2438400"/>
              <a:ext cx="457200" cy="1524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848600" y="1828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239000" y="1676400"/>
            <a:ext cx="914400" cy="1600200"/>
            <a:chOff x="7010400" y="1295400"/>
            <a:chExt cx="914400" cy="1600200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7391400" y="1905000"/>
              <a:ext cx="76200" cy="990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010400" y="12954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</p:grpSp>
      <p:pic>
        <p:nvPicPr>
          <p:cNvPr id="24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 t="-335" b="49187"/>
          <a:stretch>
            <a:fillRect/>
          </a:stretch>
        </p:blipFill>
        <p:spPr bwMode="auto">
          <a:xfrm>
            <a:off x="3765884" y="2895600"/>
            <a:ext cx="510139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Industrial Robot Simulator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32766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Different from </a:t>
            </a:r>
            <a:r>
              <a:rPr lang="en-US" dirty="0" err="1" smtClean="0"/>
              <a:t>MoveIt</a:t>
            </a:r>
            <a:r>
              <a:rPr lang="en-US" dirty="0" smtClean="0"/>
              <a:t> Simulator</a:t>
            </a:r>
          </a:p>
          <a:p>
            <a:r>
              <a:rPr lang="en-US" dirty="0" smtClean="0"/>
              <a:t>ROS-I Wiki: </a:t>
            </a:r>
            <a:r>
              <a:rPr lang="en-US" dirty="0" smtClean="0">
                <a:hlinkClick r:id="rId2"/>
              </a:rPr>
              <a:t>http://ros.org/wiki/industrial_robot_simulator</a:t>
            </a:r>
            <a:endParaRPr lang="en-US" dirty="0" smtClean="0"/>
          </a:p>
          <a:p>
            <a:r>
              <a:rPr lang="en-US" dirty="0" smtClean="0"/>
              <a:t>Simulates both robot motion and state nodes (i.e. adheres to spec)</a:t>
            </a:r>
          </a:p>
          <a:p>
            <a:r>
              <a:rPr lang="en-US" dirty="0" smtClean="0"/>
              <a:t>Allows quick development without hardware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t="-335" b="49187"/>
          <a:stretch>
            <a:fillRect/>
          </a:stretch>
        </p:blipFill>
        <p:spPr bwMode="auto">
          <a:xfrm>
            <a:off x="3783962" y="2819400"/>
            <a:ext cx="510141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6324600" y="1600200"/>
            <a:ext cx="1143000" cy="1600200"/>
            <a:chOff x="6248400" y="1295400"/>
            <a:chExt cx="1143000" cy="1600200"/>
          </a:xfrm>
        </p:grpSpPr>
        <p:cxnSp>
          <p:nvCxnSpPr>
            <p:cNvPr id="12" name="Straight Arrow Connector 11"/>
            <p:cNvCxnSpPr>
              <a:stCxn id="13" idx="2"/>
            </p:cNvCxnSpPr>
            <p:nvPr/>
          </p:nvCxnSpPr>
          <p:spPr>
            <a:xfrm>
              <a:off x="6705600" y="1941731"/>
              <a:ext cx="685800" cy="95386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248400" y="12954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001000" y="2057400"/>
            <a:ext cx="914400" cy="1981200"/>
            <a:chOff x="6248400" y="1295400"/>
            <a:chExt cx="914400" cy="1981200"/>
          </a:xfrm>
        </p:grpSpPr>
        <p:cxnSp>
          <p:nvCxnSpPr>
            <p:cNvPr id="16" name="Straight Arrow Connector 15"/>
            <p:cNvCxnSpPr>
              <a:stCxn id="17" idx="2"/>
            </p:cNvCxnSpPr>
            <p:nvPr/>
          </p:nvCxnSpPr>
          <p:spPr>
            <a:xfrm>
              <a:off x="6705600" y="1941731"/>
              <a:ext cx="0" cy="133486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248400" y="12954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Sim</a:t>
              </a:r>
              <a:endParaRPr lang="en-US" dirty="0" smtClean="0"/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Trajectory Filters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34073"/>
            <a:ext cx="8458200" cy="4525963"/>
          </a:xfrm>
        </p:spPr>
        <p:txBody>
          <a:bodyPr/>
          <a:lstStyle/>
          <a:p>
            <a:r>
              <a:rPr lang="en-US" dirty="0" smtClean="0"/>
              <a:t>Experimental (Post </a:t>
            </a:r>
            <a:r>
              <a:rPr lang="en-US" dirty="0" smtClean="0"/>
              <a:t>Hydro)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 err="1" smtClean="0"/>
              <a:t>moveit</a:t>
            </a:r>
            <a:r>
              <a:rPr lang="en-US" dirty="0" smtClean="0"/>
              <a:t>/arm navigation package has a </a:t>
            </a:r>
            <a:r>
              <a:rPr lang="en-US" dirty="0" err="1" smtClean="0"/>
              <a:t>joint_limits.yaml</a:t>
            </a:r>
            <a:r>
              <a:rPr lang="en-US" dirty="0" smtClean="0"/>
              <a:t>.  See: </a:t>
            </a:r>
            <a:r>
              <a:rPr lang="en-US" dirty="0" smtClean="0">
                <a:hlinkClick r:id="rId2"/>
              </a:rPr>
              <a:t>http://ros.org/wiki/trajectory_filters</a:t>
            </a:r>
            <a:endParaRPr lang="en-US" dirty="0" smtClean="0"/>
          </a:p>
          <a:p>
            <a:r>
              <a:rPr lang="en-US" dirty="0" smtClean="0"/>
              <a:t>ROS-I Wiki (follow): </a:t>
            </a:r>
            <a:r>
              <a:rPr lang="en-US" dirty="0" smtClean="0">
                <a:hlinkClick r:id="rId3"/>
              </a:rPr>
              <a:t>http://ros.org/wiki/industrial_trajectory_filters</a:t>
            </a:r>
            <a:endParaRPr lang="en-US" dirty="0" smtClean="0"/>
          </a:p>
          <a:p>
            <a:r>
              <a:rPr lang="en-US" b="1" dirty="0" smtClean="0"/>
              <a:t>Very </a:t>
            </a:r>
            <a:r>
              <a:rPr lang="en-US" dirty="0" smtClean="0"/>
              <a:t>useful for smoothing out and improving joint motion.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Using ROS-I (app Developers)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Top Level Architecture</a:t>
            </a:r>
          </a:p>
          <a:p>
            <a:r>
              <a:rPr lang="en-US" sz="3600" dirty="0" smtClean="0"/>
              <a:t>Application Layer</a:t>
            </a:r>
          </a:p>
          <a:p>
            <a:r>
              <a:rPr lang="en-US" sz="3600" dirty="0" smtClean="0"/>
              <a:t>GUI Layer</a:t>
            </a:r>
          </a:p>
          <a:p>
            <a:r>
              <a:rPr lang="en-US" sz="3600" dirty="0" smtClean="0"/>
              <a:t>Common Application Tasks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6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Community</a:t>
            </a:r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Wiki Documentation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Getting Help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Installing ROS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6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various ways to create application level programs</a:t>
            </a:r>
          </a:p>
          <a:p>
            <a:r>
              <a:rPr lang="en-US" dirty="0" smtClean="0"/>
              <a:t>Understand the interface layer(s)</a:t>
            </a:r>
          </a:p>
          <a:p>
            <a:r>
              <a:rPr lang="en-US" dirty="0" smtClean="0"/>
              <a:t>Understand the possibilities</a:t>
            </a:r>
          </a:p>
          <a:p>
            <a:r>
              <a:rPr lang="en-US" dirty="0" smtClean="0"/>
              <a:t>Steps to build up to an application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322" y="900113"/>
            <a:ext cx="7618230" cy="542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ROS Layer</a:t>
            </a:r>
          </a:p>
          <a:p>
            <a:pPr lvl="1"/>
            <a:r>
              <a:rPr lang="en-US" dirty="0" smtClean="0"/>
              <a:t>Anything you can imagine</a:t>
            </a:r>
          </a:p>
          <a:p>
            <a:r>
              <a:rPr lang="en-US" dirty="0" err="1" smtClean="0"/>
              <a:t>MoveIt</a:t>
            </a:r>
            <a:r>
              <a:rPr lang="en-US" dirty="0" smtClean="0"/>
              <a:t> Layer</a:t>
            </a:r>
          </a:p>
          <a:p>
            <a:pPr lvl="1"/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Kinematics</a:t>
            </a:r>
          </a:p>
          <a:p>
            <a:pPr lvl="1"/>
            <a:r>
              <a:rPr lang="en-US" dirty="0" smtClean="0"/>
              <a:t>Pick &amp; Place</a:t>
            </a:r>
          </a:p>
          <a:p>
            <a:pPr lvl="1"/>
            <a:r>
              <a:rPr lang="en-US" dirty="0" smtClean="0"/>
              <a:t>Workspace evaluation</a:t>
            </a:r>
          </a:p>
          <a:p>
            <a:r>
              <a:rPr lang="en-US" dirty="0" smtClean="0"/>
              <a:t>ROS-I Layer (Future)</a:t>
            </a:r>
          </a:p>
          <a:p>
            <a:pPr lvl="1"/>
            <a:r>
              <a:rPr lang="en-US" dirty="0" smtClean="0"/>
              <a:t>Process based planner</a:t>
            </a:r>
          </a:p>
          <a:p>
            <a:pPr lvl="1"/>
            <a:r>
              <a:rPr lang="en-US" dirty="0" smtClean="0"/>
              <a:t>Industrial state machines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pic>
        <p:nvPicPr>
          <p:cNvPr id="10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r="24528" b="57172"/>
          <a:stretch>
            <a:fillRect/>
          </a:stretch>
        </p:blipFill>
        <p:spPr bwMode="auto">
          <a:xfrm>
            <a:off x="4648199" y="1905000"/>
            <a:ext cx="435145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Layer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>
            <a:normAutofit/>
          </a:bodyPr>
          <a:lstStyle/>
          <a:p>
            <a:r>
              <a:rPr lang="en-US" dirty="0" smtClean="0"/>
              <a:t>ROS GUI</a:t>
            </a:r>
          </a:p>
          <a:p>
            <a:pPr lvl="1"/>
            <a:r>
              <a:rPr lang="en-US" dirty="0" smtClean="0"/>
              <a:t>Qt based GUI</a:t>
            </a:r>
          </a:p>
          <a:p>
            <a:pPr lvl="2"/>
            <a:r>
              <a:rPr lang="en-US" dirty="0" smtClean="0"/>
              <a:t>Powerful</a:t>
            </a:r>
          </a:p>
          <a:p>
            <a:pPr lvl="2"/>
            <a:r>
              <a:rPr lang="en-US" dirty="0" smtClean="0"/>
              <a:t>Widget based</a:t>
            </a:r>
          </a:p>
          <a:p>
            <a:pPr lvl="2"/>
            <a:r>
              <a:rPr lang="en-US" dirty="0" smtClean="0"/>
              <a:t>Cross platform (although ROS isn’t)</a:t>
            </a:r>
          </a:p>
          <a:p>
            <a:r>
              <a:rPr lang="en-US" dirty="0" smtClean="0"/>
              <a:t>ROS-I GUI (Future)</a:t>
            </a:r>
          </a:p>
          <a:p>
            <a:pPr lvl="1"/>
            <a:r>
              <a:rPr lang="en-US" dirty="0" smtClean="0"/>
              <a:t>Generic pendant</a:t>
            </a:r>
          </a:p>
          <a:p>
            <a:pPr lvl="1"/>
            <a:r>
              <a:rPr lang="en-US" dirty="0" smtClean="0"/>
              <a:t>Standard industrial UI</a:t>
            </a:r>
          </a:p>
          <a:p>
            <a:pPr lvl="1"/>
            <a:r>
              <a:rPr lang="en-US" dirty="0" smtClean="0"/>
              <a:t>Industrial Widgets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pic>
        <p:nvPicPr>
          <p:cNvPr id="10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r="24528" b="57172"/>
          <a:stretch>
            <a:fillRect/>
          </a:stretch>
        </p:blipFill>
        <p:spPr bwMode="auto">
          <a:xfrm>
            <a:off x="4572000" y="1066800"/>
            <a:ext cx="435145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 descr="industrial_main_im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895600"/>
            <a:ext cx="4114800" cy="32918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Building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MoveIt</a:t>
            </a:r>
            <a:r>
              <a:rPr lang="en-US" dirty="0" smtClean="0"/>
              <a:t> configuration for your application</a:t>
            </a:r>
          </a:p>
          <a:p>
            <a:r>
              <a:rPr lang="en-US" dirty="0" smtClean="0"/>
              <a:t>Verify configuration with physical robot cell (exercise 4.3)</a:t>
            </a:r>
          </a:p>
          <a:p>
            <a:r>
              <a:rPr lang="en-US" dirty="0" smtClean="0"/>
              <a:t>Tweak motion to meet your needs (exercise 4.4)</a:t>
            </a:r>
          </a:p>
          <a:p>
            <a:r>
              <a:rPr lang="en-US" dirty="0" smtClean="0"/>
              <a:t>Build your application code (application specific)</a:t>
            </a:r>
          </a:p>
          <a:p>
            <a:r>
              <a:rPr lang="en-US" dirty="0" smtClean="0"/>
              <a:t>Build GUI interface (application specific)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Tending Application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35052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Robot, CNC, &amp; Caging</a:t>
            </a:r>
          </a:p>
          <a:p>
            <a:r>
              <a:rPr lang="en-US" dirty="0" smtClean="0"/>
              <a:t>Verify robot and physical layout</a:t>
            </a:r>
          </a:p>
          <a:p>
            <a:r>
              <a:rPr lang="en-US" dirty="0" smtClean="0"/>
              <a:t>Fast motion for large moves, fine motion for interfacing with external equipment</a:t>
            </a:r>
          </a:p>
          <a:p>
            <a:r>
              <a:rPr lang="en-US" dirty="0" smtClean="0"/>
              <a:t>Create industry standard state machine (start, stop, fault reset interface)</a:t>
            </a:r>
          </a:p>
          <a:p>
            <a:r>
              <a:rPr lang="en-US" dirty="0" smtClean="0"/>
              <a:t>Create GUI that has buttons for changing modes, error logs, visualization.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pic>
        <p:nvPicPr>
          <p:cNvPr id="10" name="Picture 2" descr="industrial_main_imag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600200"/>
            <a:ext cx="4943276" cy="3954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Package Verification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4.3 </a:t>
            </a:r>
            <a:r>
              <a:rPr lang="en-US" dirty="0" smtClean="0">
                <a:hlinkClick r:id="rId2"/>
              </a:rPr>
              <a:t>https://aeswiki.datasys.swri.edu/rositraining/Exercises/4.3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Robot Motion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4.4 </a:t>
            </a:r>
            <a:r>
              <a:rPr lang="en-US" dirty="0" smtClean="0">
                <a:hlinkClick r:id="rId2"/>
              </a:rPr>
              <a:t>https://aeswiki.datasys.swri.edu/rositraining/Exercises/4.4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ROS-I Development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What the Future Holds</a:t>
            </a:r>
          </a:p>
          <a:p>
            <a:r>
              <a:rPr lang="en-US" sz="3600" dirty="0" smtClean="0"/>
              <a:t>Please Share Your Ideas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6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participate and interact in the community</a:t>
            </a:r>
          </a:p>
          <a:p>
            <a:r>
              <a:rPr lang="en-US" dirty="0" smtClean="0"/>
              <a:t>Understanding of ROS/ROS-I wiki</a:t>
            </a:r>
          </a:p>
          <a:p>
            <a:r>
              <a:rPr lang="en-US" dirty="0" smtClean="0"/>
              <a:t>Know where and how to ask for help</a:t>
            </a:r>
          </a:p>
          <a:p>
            <a:r>
              <a:rPr lang="en-US" dirty="0" smtClean="0"/>
              <a:t>Be able to install ROS-I from binary and source</a:t>
            </a:r>
          </a:p>
          <a:p>
            <a:r>
              <a:rPr lang="en-US" dirty="0" smtClean="0"/>
              <a:t>Entertain you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you where we are going</a:t>
            </a:r>
          </a:p>
          <a:p>
            <a:r>
              <a:rPr lang="en-US" dirty="0" smtClean="0"/>
              <a:t>Ask you where you want us to go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next?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Catkin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migration</a:t>
            </a:r>
          </a:p>
          <a:p>
            <a:r>
              <a:rPr lang="en-US" dirty="0" smtClean="0"/>
              <a:t>Flexible robot IO control</a:t>
            </a:r>
          </a:p>
          <a:p>
            <a:r>
              <a:rPr lang="en-US" dirty="0" smtClean="0"/>
              <a:t>Improved drivers (vendor supported)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Based Planners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pic>
        <p:nvPicPr>
          <p:cNvPr id="9" name="ROSCon2013 v4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066800" y="914400"/>
            <a:ext cx="7086600" cy="531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GUI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pic>
        <p:nvPicPr>
          <p:cNvPr id="9" name="Picture 2" descr="industrial_main_imag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753270"/>
            <a:ext cx="7162799" cy="5730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Metrics/Unit Tests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899527"/>
          </a:xfrm>
        </p:spPr>
        <p:txBody>
          <a:bodyPr/>
          <a:lstStyle/>
          <a:p>
            <a:r>
              <a:rPr lang="en-US" dirty="0" smtClean="0"/>
              <a:t>Jenkins continuous integration</a:t>
            </a:r>
            <a:endParaRPr lang="en-US" dirty="0"/>
          </a:p>
        </p:txBody>
      </p:sp>
      <p:pic>
        <p:nvPicPr>
          <p:cNvPr id="31" name="Picture 19"/>
          <p:cNvPicPr>
            <a:picLocks noChangeAspect="1" noChangeArrowheads="1"/>
          </p:cNvPicPr>
          <p:nvPr/>
        </p:nvPicPr>
        <p:blipFill>
          <a:blip r:embed="rId2" cstate="print"/>
          <a:srcRect l="20537" t="24939" r="4753" b="16135"/>
          <a:stretch>
            <a:fillRect/>
          </a:stretch>
        </p:blipFill>
        <p:spPr bwMode="auto">
          <a:xfrm>
            <a:off x="533400" y="2209800"/>
            <a:ext cx="772885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Task Description Format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2804527"/>
          </a:xfrm>
        </p:spPr>
        <p:txBody>
          <a:bodyPr/>
          <a:lstStyle/>
          <a:p>
            <a:r>
              <a:rPr lang="en-US" dirty="0" smtClean="0"/>
              <a:t>XML file format for describing arbitrary motion</a:t>
            </a:r>
          </a:p>
          <a:p>
            <a:r>
              <a:rPr lang="en-US" dirty="0" smtClean="0"/>
              <a:t>Expressive enough for high/low density waypoints</a:t>
            </a:r>
          </a:p>
          <a:p>
            <a:r>
              <a:rPr lang="en-US" dirty="0" smtClean="0"/>
              <a:t>Encapsulates process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 l="12500" t="55000" r="16875" b="13000"/>
          <a:stretch>
            <a:fillRect/>
          </a:stretch>
        </p:blipFill>
        <p:spPr bwMode="auto">
          <a:xfrm>
            <a:off x="304800" y="3733800"/>
            <a:ext cx="8610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ROS-I Wiki (follow): </a:t>
            </a:r>
            <a:r>
              <a:rPr lang="en-US" dirty="0" smtClean="0">
                <a:hlinkClick r:id="rId2"/>
              </a:rPr>
              <a:t>http://ros.org/wiki/Industrial/Roadmap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pic>
        <p:nvPicPr>
          <p:cNvPr id="79874" name="Picture 2" descr="C:\Users\sedwards\AppData\Local\Microsoft\Windows\Temporary Internet Files\Content.IE5\B6DPK8QH\MC90043156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143" y="2286143"/>
            <a:ext cx="2285714" cy="22857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Perception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Explanation of the Perception Tools Available in ROS</a:t>
            </a:r>
          </a:p>
          <a:p>
            <a:r>
              <a:rPr lang="en-US" sz="3600" dirty="0" err="1" smtClean="0"/>
              <a:t>Kinect</a:t>
            </a:r>
            <a:r>
              <a:rPr lang="en-US" sz="3600" dirty="0" smtClean="0"/>
              <a:t> Introduction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6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ROS-I is a Community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Members: users, developers, researchers, bystanders, star trek fans(not star wars)</a:t>
            </a:r>
          </a:p>
          <a:p>
            <a:r>
              <a:rPr lang="en-US" dirty="0" smtClean="0"/>
              <a:t>Resources: </a:t>
            </a:r>
          </a:p>
          <a:p>
            <a:pPr lvl="1"/>
            <a:r>
              <a:rPr lang="en-US" dirty="0" smtClean="0"/>
              <a:t>Wiki – </a:t>
            </a:r>
            <a:r>
              <a:rPr lang="en-US" dirty="0" smtClean="0">
                <a:hlinkClick r:id="rId2"/>
              </a:rPr>
              <a:t>http://ros.org/wiki/Industrial</a:t>
            </a:r>
            <a:endParaRPr lang="en-US" dirty="0" smtClean="0"/>
          </a:p>
          <a:p>
            <a:pPr lvl="1"/>
            <a:r>
              <a:rPr lang="en-US" dirty="0" smtClean="0"/>
              <a:t>Email– </a:t>
            </a:r>
            <a:r>
              <a:rPr lang="en-US" dirty="0" smtClean="0">
                <a:hlinkClick r:id="rId3"/>
              </a:rPr>
              <a:t>http://groups.google.com/group/swri-ros-pkg-dev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Forums – </a:t>
            </a:r>
            <a:r>
              <a:rPr lang="en-US" dirty="0" smtClean="0">
                <a:hlinkClick r:id="rId4"/>
              </a:rPr>
              <a:t>http://answers.ros.org/questions/ </a:t>
            </a:r>
            <a:endParaRPr lang="en-US" dirty="0" smtClean="0"/>
          </a:p>
          <a:p>
            <a:pPr lvl="1"/>
            <a:r>
              <a:rPr lang="en-US" dirty="0" smtClean="0"/>
              <a:t>Repos (migrating to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hlinkClick r:id="rId5"/>
              </a:rPr>
              <a:t>http://code.google.com/p/swri-ros-pkg/</a:t>
            </a:r>
            <a:endParaRPr lang="en-US" dirty="0" smtClean="0"/>
          </a:p>
          <a:p>
            <a:pPr lvl="2"/>
            <a:r>
              <a:rPr lang="en-US" dirty="0" smtClean="0">
                <a:hlinkClick r:id="rId6"/>
              </a:rPr>
              <a:t>http://github.com/organizations/ros-industrial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Cursory understanding of the perception tools</a:t>
            </a:r>
          </a:p>
          <a:p>
            <a:r>
              <a:rPr lang="en-US" dirty="0" smtClean="0"/>
              <a:t>Experience with </a:t>
            </a:r>
            <a:r>
              <a:rPr lang="en-US" dirty="0" err="1" smtClean="0"/>
              <a:t>Kinect</a:t>
            </a:r>
            <a:r>
              <a:rPr lang="en-US" dirty="0" smtClean="0"/>
              <a:t> data and tools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Pick &amp; Place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pic>
        <p:nvPicPr>
          <p:cNvPr id="9" name="Pick and Place Tech Clip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990600" y="923925"/>
            <a:ext cx="701040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 Libraries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2438400"/>
          </a:xfrm>
        </p:spPr>
        <p:txBody>
          <a:bodyPr/>
          <a:lstStyle/>
          <a:p>
            <a:r>
              <a:rPr lang="en-US" dirty="0" smtClean="0"/>
              <a:t>Point Cloud Library (PCL) - </a:t>
            </a:r>
            <a:r>
              <a:rPr lang="en-US" dirty="0" smtClean="0">
                <a:hlinkClick r:id="rId2"/>
              </a:rPr>
              <a:t>http://pointclouds.org/</a:t>
            </a:r>
            <a:endParaRPr lang="en-US" dirty="0" smtClean="0"/>
          </a:p>
          <a:p>
            <a:pPr lvl="1"/>
            <a:r>
              <a:rPr lang="en-US" dirty="0" smtClean="0"/>
              <a:t>Focused on 3D Range(Colorized) data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477000" y="5486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http://pointclouds.org</a:t>
            </a:r>
            <a:endParaRPr lang="en-US" dirty="0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3" cstate="print"/>
          <a:srcRect l="20000" t="26000" r="20625" b="10000"/>
          <a:stretch>
            <a:fillRect/>
          </a:stretch>
        </p:blipFill>
        <p:spPr bwMode="auto">
          <a:xfrm>
            <a:off x="1371600" y="2514600"/>
            <a:ext cx="520303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 Libraries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861927"/>
          </a:xfrm>
        </p:spPr>
        <p:txBody>
          <a:bodyPr>
            <a:normAutofit/>
          </a:bodyPr>
          <a:lstStyle/>
          <a:p>
            <a:r>
              <a:rPr lang="en-US" dirty="0" smtClean="0"/>
              <a:t>Open Computer Vision Library (</a:t>
            </a:r>
            <a:r>
              <a:rPr lang="en-US" dirty="0" err="1" smtClean="0"/>
              <a:t>OpenCv</a:t>
            </a:r>
            <a:r>
              <a:rPr lang="en-US" dirty="0" smtClean="0"/>
              <a:t>) - </a:t>
            </a:r>
            <a:r>
              <a:rPr lang="en-US" dirty="0" smtClean="0">
                <a:hlinkClick r:id="rId2"/>
              </a:rPr>
              <a:t>http://opencv.org/</a:t>
            </a:r>
            <a:endParaRPr lang="en-US" dirty="0" smtClean="0"/>
          </a:p>
          <a:p>
            <a:pPr lvl="1"/>
            <a:r>
              <a:rPr lang="en-US" dirty="0" smtClean="0"/>
              <a:t>Focused on 2D images</a:t>
            </a:r>
          </a:p>
          <a:p>
            <a:pPr lvl="1"/>
            <a:r>
              <a:rPr lang="en-US" dirty="0" smtClean="0"/>
              <a:t>2D Image processing</a:t>
            </a:r>
          </a:p>
          <a:p>
            <a:pPr lvl="1"/>
            <a:r>
              <a:rPr lang="en-US" dirty="0" smtClean="0"/>
              <a:t>Video</a:t>
            </a:r>
          </a:p>
          <a:p>
            <a:pPr lvl="1"/>
            <a:r>
              <a:rPr lang="en-US" dirty="0" smtClean="0"/>
              <a:t>Sensor calibration</a:t>
            </a:r>
          </a:p>
          <a:p>
            <a:pPr lvl="1"/>
            <a:r>
              <a:rPr lang="en-US" dirty="0" smtClean="0"/>
              <a:t>2D features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GPU acceleration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  <p:pic>
        <p:nvPicPr>
          <p:cNvPr id="90114" name="Picture 2" descr="Dilation and Erosion applic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505200"/>
            <a:ext cx="4533900" cy="230322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419600" y="586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http://opencv.org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Bridges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53340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OpenCV</a:t>
            </a:r>
            <a:r>
              <a:rPr lang="en-US" sz="3600" dirty="0" smtClean="0"/>
              <a:t> &amp; PCL are external libraries</a:t>
            </a:r>
          </a:p>
          <a:p>
            <a:r>
              <a:rPr lang="en-US" sz="3600" dirty="0" smtClean="0"/>
              <a:t>“Bridges” are created to adapt the libraries to the ROS architecture</a:t>
            </a:r>
          </a:p>
          <a:p>
            <a:pPr lvl="1"/>
            <a:r>
              <a:rPr lang="en-US" sz="3200" dirty="0" err="1" smtClean="0"/>
              <a:t>OpenCV</a:t>
            </a:r>
            <a:r>
              <a:rPr lang="en-US" sz="3200" dirty="0" smtClean="0"/>
              <a:t>: </a:t>
            </a:r>
            <a:r>
              <a:rPr lang="en-US" sz="3200" dirty="0" smtClean="0">
                <a:hlinkClick r:id="rId2"/>
              </a:rPr>
              <a:t>http://ros.org/wiki/vision_opencv</a:t>
            </a:r>
            <a:endParaRPr lang="en-US" sz="3200" dirty="0" smtClean="0"/>
          </a:p>
          <a:p>
            <a:pPr lvl="1"/>
            <a:r>
              <a:rPr lang="en-US" sz="3200" dirty="0" smtClean="0"/>
              <a:t>PCL: </a:t>
            </a:r>
            <a:r>
              <a:rPr lang="en-US" sz="3200" dirty="0" smtClean="0">
                <a:hlinkClick r:id="rId3"/>
              </a:rPr>
              <a:t>http://ros.org/wiki/pcl_ros</a:t>
            </a:r>
            <a:endParaRPr lang="en-US" sz="3200" dirty="0" smtClean="0"/>
          </a:p>
          <a:p>
            <a:pPr lvl="2"/>
            <a:r>
              <a:rPr lang="en-US" sz="2800" dirty="0" smtClean="0"/>
              <a:t>Standard Nodes: </a:t>
            </a:r>
            <a:r>
              <a:rPr lang="en-US" sz="2800" dirty="0" smtClean="0">
                <a:hlinkClick r:id="rId3"/>
              </a:rPr>
              <a:t>http://ros.org/wiki/pcl_ros#ROS_nodelets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More Libraries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more libraries in the ROS Ecosystem</a:t>
            </a:r>
          </a:p>
          <a:p>
            <a:pPr lvl="1"/>
            <a:r>
              <a:rPr lang="en-US" dirty="0" smtClean="0"/>
              <a:t>AR Tracker - </a:t>
            </a:r>
            <a:r>
              <a:rPr lang="en-US" dirty="0" smtClean="0">
                <a:hlinkClick r:id="rId2"/>
              </a:rPr>
              <a:t>http://www.ros.org/wiki/ar_track_alvar</a:t>
            </a:r>
            <a:endParaRPr lang="en-US" dirty="0" smtClean="0"/>
          </a:p>
          <a:p>
            <a:pPr lvl="1"/>
            <a:r>
              <a:rPr lang="en-US" dirty="0" smtClean="0"/>
              <a:t>Object Recognition - </a:t>
            </a:r>
            <a:r>
              <a:rPr lang="en-US" dirty="0" smtClean="0">
                <a:hlinkClick r:id="rId3"/>
              </a:rPr>
              <a:t>http://www.ros.org/wiki/object_recognition</a:t>
            </a:r>
            <a:endParaRPr lang="en-US" dirty="0" smtClean="0"/>
          </a:p>
          <a:p>
            <a:pPr lvl="1"/>
            <a:r>
              <a:rPr lang="en-US" dirty="0" smtClean="0"/>
              <a:t>Robot Self Filter - </a:t>
            </a:r>
            <a:r>
              <a:rPr lang="en-US" dirty="0" smtClean="0">
                <a:hlinkClick r:id="rId4"/>
              </a:rPr>
              <a:t>http://www.ros.org/wiki/robot_self_filter</a:t>
            </a:r>
            <a:endParaRPr lang="en-US" dirty="0" smtClean="0"/>
          </a:p>
          <a:p>
            <a:pPr lvl="1"/>
            <a:r>
              <a:rPr lang="en-US" dirty="0" smtClean="0"/>
              <a:t>Let me Google that for you </a:t>
            </a:r>
            <a:r>
              <a:rPr lang="en-US" dirty="0" smtClean="0">
                <a:sym typeface="Wingdings" pitchFamily="2" charset="2"/>
              </a:rPr>
              <a:t> - </a:t>
            </a:r>
            <a:r>
              <a:rPr lang="en-US" dirty="0" smtClean="0">
                <a:sym typeface="Wingdings" pitchFamily="2" charset="2"/>
                <a:hlinkClick r:id="rId5"/>
              </a:rPr>
              <a:t>http://bit.ly/12PebaA</a:t>
            </a:r>
            <a:endParaRPr lang="en-US" dirty="0" smtClean="0">
              <a:sym typeface="Wingdings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4.5 - </a:t>
            </a:r>
            <a:r>
              <a:rPr lang="en-US" dirty="0" smtClean="0">
                <a:hlinkClick r:id="rId2"/>
              </a:rPr>
              <a:t>https://aeswiki.datasys.swri.edu/rositraining/Exercises/4.5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308288" y="1371987"/>
            <a:ext cx="4089400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 smtClean="0">
                <a:solidFill>
                  <a:schemeClr val="tx2"/>
                </a:solidFill>
                <a:latin typeface="+mj-lt"/>
              </a:rPr>
              <a:t>Shaun Edwards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2800" b="1" dirty="0">
                <a:solidFill>
                  <a:schemeClr val="tx2"/>
                </a:solidFill>
                <a:latin typeface="+mj-lt"/>
              </a:rPr>
            </a:b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Senior Research Engineer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b="1" dirty="0" smtClean="0">
                <a:solidFill>
                  <a:schemeClr val="tx2"/>
                </a:solidFill>
                <a:latin typeface="+mj-lt"/>
              </a:rPr>
              <a:t>Southwest Research Institute</a:t>
            </a:r>
            <a:endParaRPr lang="en-US" sz="2400" b="1" dirty="0">
              <a:solidFill>
                <a:schemeClr val="tx2"/>
              </a:solidFill>
              <a:latin typeface="+mj-lt"/>
            </a:endParaRPr>
          </a:p>
          <a:p>
            <a:pPr eaLnBrk="1" hangingPunct="1">
              <a:spcBef>
                <a:spcPts val="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6220 Culebra Rd.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San Antonio, TX 78251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+mj-lt"/>
              </a:rPr>
            </a:b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US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Phone: 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210-522-3277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+mj-lt"/>
              </a:rPr>
            </a:b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Email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: 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sedwards@swri.org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hlinkClick r:id="rId2"/>
              </a:rPr>
              <a:t>www.rosindustrial.org</a:t>
            </a:r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hlinkClick r:id="rId3"/>
              </a:rPr>
              <a:t>www.ros.org/wiki/Industrial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eaLnBrk="1" hangingPunct="1">
              <a:spcBef>
                <a:spcPct val="50000"/>
              </a:spcBef>
            </a:pPr>
            <a:endParaRPr lang="en-US" sz="2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z="1200" dirty="0" smtClean="0"/>
              <a:t>Managed by: Southwest Research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 March 2013</a:t>
            </a:r>
            <a:endParaRPr lang="en-US" dirty="0"/>
          </a:p>
        </p:txBody>
      </p:sp>
      <p:pic>
        <p:nvPicPr>
          <p:cNvPr id="9" name="Content Placeholder 6" descr="Headsho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1447800"/>
            <a:ext cx="276958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3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ROS-I is a Community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Resources(cont):</a:t>
            </a:r>
          </a:p>
          <a:p>
            <a:pPr lvl="1"/>
            <a:r>
              <a:rPr lang="en-US" dirty="0" smtClean="0"/>
              <a:t>Twitter - </a:t>
            </a:r>
            <a:r>
              <a:rPr lang="en-US" dirty="0" smtClean="0">
                <a:hlinkClick r:id="rId2"/>
              </a:rPr>
              <a:t>https://twitter.com/ROSIndustrial</a:t>
            </a:r>
            <a:endParaRPr lang="en-US" dirty="0" smtClean="0"/>
          </a:p>
          <a:p>
            <a:pPr lvl="1"/>
            <a:r>
              <a:rPr lang="en-US" dirty="0" smtClean="0"/>
              <a:t>Blog - </a:t>
            </a:r>
            <a:r>
              <a:rPr lang="en-US" dirty="0" smtClean="0">
                <a:hlinkClick r:id="rId3"/>
              </a:rPr>
              <a:t>http://rosindustrial.tumblr.com/</a:t>
            </a:r>
            <a:endParaRPr lang="en-US" dirty="0" smtClean="0"/>
          </a:p>
          <a:p>
            <a:pPr lvl="1"/>
            <a:r>
              <a:rPr lang="en-US" dirty="0" smtClean="0"/>
              <a:t>YouTube channel - </a:t>
            </a:r>
            <a:r>
              <a:rPr lang="en-US" dirty="0" smtClean="0">
                <a:hlinkClick r:id="rId4"/>
              </a:rPr>
              <a:t>http://www.youtube.com/channel/UCXyGVRiCwUMc1gav-G7z2ew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ROS-I is a Community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is managed, organized, and monitored by SwRI &amp; RIC</a:t>
            </a:r>
          </a:p>
          <a:p>
            <a:pPr lvl="1"/>
            <a:r>
              <a:rPr lang="en-US" dirty="0" smtClean="0"/>
              <a:t>Monitored: Wiki, Group emails, Forums</a:t>
            </a:r>
          </a:p>
          <a:p>
            <a:pPr lvl="1"/>
            <a:r>
              <a:rPr lang="en-US" dirty="0" smtClean="0"/>
              <a:t>Access Controlled: Repos, Twitter, Blogs, YouTube channel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Template</Template>
  <TotalTime>0</TotalTime>
  <Words>3138</Words>
  <Application>Microsoft Macintosh PowerPoint</Application>
  <PresentationFormat>On-screen Show (4:3)</PresentationFormat>
  <Paragraphs>635</Paragraphs>
  <Slides>77</Slides>
  <Notes>6</Notes>
  <HiddenSlides>0</HiddenSlides>
  <MMClips>2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79" baseType="lpstr">
      <vt:lpstr>Slide Template</vt:lpstr>
      <vt:lpstr>Title Slide ONLY</vt:lpstr>
      <vt:lpstr>ROS-Industrial Basic Developer’s Training Class</vt:lpstr>
      <vt:lpstr>Overview</vt:lpstr>
      <vt:lpstr>Overview Presentation</vt:lpstr>
      <vt:lpstr>Introduction to ROS-I (Users &amp; Developers)</vt:lpstr>
      <vt:lpstr>Outline</vt:lpstr>
      <vt:lpstr>Objectives</vt:lpstr>
      <vt:lpstr>ROS-I is a Community</vt:lpstr>
      <vt:lpstr>ROS-I is a Community</vt:lpstr>
      <vt:lpstr>ROS-I is a Community</vt:lpstr>
      <vt:lpstr>ROS-I Wiki</vt:lpstr>
      <vt:lpstr>ROS-I Wiki</vt:lpstr>
      <vt:lpstr>ROS-I Wiki</vt:lpstr>
      <vt:lpstr>Wiki Walkthroughs</vt:lpstr>
      <vt:lpstr>Getting Help</vt:lpstr>
      <vt:lpstr>Getting Help</vt:lpstr>
      <vt:lpstr>Getting Help</vt:lpstr>
      <vt:lpstr>Installing ROS-I</vt:lpstr>
      <vt:lpstr>Binary Install</vt:lpstr>
      <vt:lpstr>Source Install</vt:lpstr>
      <vt:lpstr>Source Install (SVN)</vt:lpstr>
      <vt:lpstr>Source Install (Git)</vt:lpstr>
      <vt:lpstr>Exercise</vt:lpstr>
      <vt:lpstr>ROS-I - Simple Message Layer (Core Developers)</vt:lpstr>
      <vt:lpstr>Outline</vt:lpstr>
      <vt:lpstr>Objectives</vt:lpstr>
      <vt:lpstr>Top Level Architecture</vt:lpstr>
      <vt:lpstr>Simple Message Detail</vt:lpstr>
      <vt:lpstr>Simple Message Package</vt:lpstr>
      <vt:lpstr>Talker/Listener</vt:lpstr>
      <vt:lpstr>Create an Eclipse Project</vt:lpstr>
      <vt:lpstr>Talker Node</vt:lpstr>
      <vt:lpstr>Listener Node</vt:lpstr>
      <vt:lpstr>Exercise</vt:lpstr>
      <vt:lpstr>Message Manager/Handler</vt:lpstr>
      <vt:lpstr>Library Linking</vt:lpstr>
      <vt:lpstr>Message Handler</vt:lpstr>
      <vt:lpstr>Manager</vt:lpstr>
      <vt:lpstr>Exercise</vt:lpstr>
      <vt:lpstr>ROS-I - Interface Layer (Core Developers)</vt:lpstr>
      <vt:lpstr>Outline</vt:lpstr>
      <vt:lpstr>Objectives</vt:lpstr>
      <vt:lpstr>Simple Detail</vt:lpstr>
      <vt:lpstr>ROS-Industrial Specification</vt:lpstr>
      <vt:lpstr>Industrial Messages</vt:lpstr>
      <vt:lpstr>Industrial Robot Clients</vt:lpstr>
      <vt:lpstr>Industrial Robot Simulator </vt:lpstr>
      <vt:lpstr>Joint Trajectory Filters</vt:lpstr>
      <vt:lpstr>Introduction to Using ROS-I (app Developers)</vt:lpstr>
      <vt:lpstr>Outline</vt:lpstr>
      <vt:lpstr>Objectives</vt:lpstr>
      <vt:lpstr>Top Level Architecture</vt:lpstr>
      <vt:lpstr>Application Layer</vt:lpstr>
      <vt:lpstr>GUI Layer</vt:lpstr>
      <vt:lpstr>Applications Building</vt:lpstr>
      <vt:lpstr>Machine Tending Application</vt:lpstr>
      <vt:lpstr>Robot Package Verification</vt:lpstr>
      <vt:lpstr>Improving Robot Motion</vt:lpstr>
      <vt:lpstr>Future ROS-I Development </vt:lpstr>
      <vt:lpstr>Outline</vt:lpstr>
      <vt:lpstr>Objectives</vt:lpstr>
      <vt:lpstr>What's next? </vt:lpstr>
      <vt:lpstr>Process Based Planners </vt:lpstr>
      <vt:lpstr>Standard GUI</vt:lpstr>
      <vt:lpstr>Code Metrics/Unit Tests</vt:lpstr>
      <vt:lpstr>Robot Task Description Format</vt:lpstr>
      <vt:lpstr>Roadmap</vt:lpstr>
      <vt:lpstr>What do YOU want?</vt:lpstr>
      <vt:lpstr>Introduction to Perception</vt:lpstr>
      <vt:lpstr>Outline</vt:lpstr>
      <vt:lpstr>Objectives</vt:lpstr>
      <vt:lpstr>Example: Pick &amp; Place</vt:lpstr>
      <vt:lpstr>Perception Libraries</vt:lpstr>
      <vt:lpstr>Perception Libraries</vt:lpstr>
      <vt:lpstr>ROS Bridges</vt:lpstr>
      <vt:lpstr>Many More Libraries</vt:lpstr>
      <vt:lpstr>Exercise</vt:lpstr>
      <vt:lpstr>Contact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2013-05-28T18:33:53Z</dcterms:created>
  <dcterms:modified xsi:type="dcterms:W3CDTF">2014-05-09T19:42:55Z</dcterms:modified>
</cp:coreProperties>
</file>