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8" r:id="rId3"/>
    <p:sldId id="287" r:id="rId4"/>
    <p:sldId id="308" r:id="rId5"/>
    <p:sldId id="272" r:id="rId6"/>
    <p:sldId id="309" r:id="rId7"/>
    <p:sldId id="297" r:id="rId8"/>
    <p:sldId id="298" r:id="rId9"/>
    <p:sldId id="318" r:id="rId10"/>
    <p:sldId id="311" r:id="rId11"/>
    <p:sldId id="319" r:id="rId12"/>
    <p:sldId id="315" r:id="rId13"/>
    <p:sldId id="299" r:id="rId14"/>
    <p:sldId id="300" r:id="rId15"/>
    <p:sldId id="301" r:id="rId16"/>
    <p:sldId id="313" r:id="rId17"/>
    <p:sldId id="314" r:id="rId18"/>
    <p:sldId id="302" r:id="rId19"/>
    <p:sldId id="303" r:id="rId20"/>
    <p:sldId id="316" r:id="rId21"/>
    <p:sldId id="317" r:id="rId22"/>
    <p:sldId id="306" r:id="rId23"/>
    <p:sldId id="304" r:id="rId24"/>
    <p:sldId id="305" r:id="rId25"/>
    <p:sldId id="307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888" autoAdjust="0"/>
  </p:normalViewPr>
  <p:slideViewPr>
    <p:cSldViewPr>
      <p:cViewPr>
        <p:scale>
          <a:sx n="100" d="100"/>
          <a:sy n="100" d="100"/>
        </p:scale>
        <p:origin x="-188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D3B9-CF90-4638-A87B-F1F739FB7DFD}" type="datetimeFigureOut">
              <a:rPr lang="en-US" smtClean="0"/>
              <a:pPr/>
              <a:t>5/14/14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45BC-317F-4161-938B-7D36A17EC3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E27-DD55-49D9-943B-4056DEC7F6AA}" type="datetimeFigureOut">
              <a:rPr lang="en-US" smtClean="0"/>
              <a:pPr/>
              <a:t>5/14/14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4003-84C1-4DBB-903C-42874ED0F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57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21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2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9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3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4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4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8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6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4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5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S_industrial_PPTx4.w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338" y="159495"/>
            <a:ext cx="8720015" cy="66751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1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S_industrial_PPTx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981" y="138229"/>
            <a:ext cx="8672412" cy="65836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4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ROS-Industrial Basic Developer’s Training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4495800"/>
            <a:ext cx="76962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Dan Solomon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Research Engineer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Southwest Research Institute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5572" y="381000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May 2014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Lesson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73"/>
            <a:ext cx="8229600" cy="17377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Fill out a </a:t>
            </a:r>
            <a:r>
              <a:rPr lang="en-US" sz="3000" b="1" dirty="0" smtClean="0">
                <a:solidFill>
                  <a:schemeClr val="tx2"/>
                </a:solidFill>
              </a:rPr>
              <a:t>trajectory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Send </a:t>
            </a:r>
            <a:r>
              <a:rPr lang="en-US" sz="3000" b="1" dirty="0" smtClean="0">
                <a:solidFill>
                  <a:schemeClr val="tx2"/>
                </a:solidFill>
              </a:rPr>
              <a:t>action</a:t>
            </a:r>
            <a:r>
              <a:rPr lang="en-US" sz="3000" dirty="0" smtClean="0">
                <a:solidFill>
                  <a:schemeClr val="tx2"/>
                </a:solidFill>
              </a:rPr>
              <a:t> to ROS-Industrial </a:t>
            </a:r>
            <a:r>
              <a:rPr lang="en-US" sz="3000" b="1" dirty="0" smtClean="0">
                <a:solidFill>
                  <a:schemeClr val="tx2"/>
                </a:solidFill>
              </a:rPr>
              <a:t>robot client</a:t>
            </a:r>
          </a:p>
          <a:p>
            <a:r>
              <a:rPr lang="en-US" sz="3000" dirty="0" smtClean="0"/>
              <a:t>View activity using </a:t>
            </a:r>
            <a:r>
              <a:rPr lang="en-US" sz="3000" b="1" dirty="0" smtClean="0"/>
              <a:t>industrial </a:t>
            </a:r>
            <a:r>
              <a:rPr lang="en-US" sz="3000" b="1" dirty="0" smtClean="0">
                <a:solidFill>
                  <a:schemeClr val="tx2"/>
                </a:solidFill>
              </a:rPr>
              <a:t>robot simulator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830580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JointTrajectory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trajectory;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JointTrajectoryPoint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pt;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trajectory.points.push_back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(pt);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actionlib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FollowJointTrajectoryAction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ac(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joint_trajectory_action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FollowJointTrajectoryActionGoal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goal;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goal.goal.trajectory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trajectory;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ac.sendGoal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vs. Service vs.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1295400"/>
          <a:ext cx="7924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971800"/>
                <a:gridCol w="3733800"/>
              </a:tblGrid>
              <a:tr h="56497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Weaknesses</a:t>
                      </a:r>
                      <a:endParaRPr lang="en-US" dirty="0"/>
                    </a:p>
                  </a:txBody>
                  <a:tcPr/>
                </a:tc>
              </a:tr>
              <a:tr h="153057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Good for most sensors (streaming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Messages can be </a:t>
                      </a:r>
                      <a:r>
                        <a:rPr lang="en-US" u="sng" dirty="0" smtClean="0"/>
                        <a:t>dropped</a:t>
                      </a:r>
                      <a:r>
                        <a:rPr lang="en-US" baseline="0" dirty="0" smtClean="0"/>
                        <a:t> without knowledge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Easy to overload system with too many messages</a:t>
                      </a:r>
                      <a:endParaRPr lang="en-US" dirty="0"/>
                    </a:p>
                  </a:txBody>
                  <a:tcPr/>
                </a:tc>
              </a:tr>
              <a:tr h="12001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Knowledge of missed call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Well-defined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Blocks until completion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Connection typically re-established for</a:t>
                      </a:r>
                      <a:r>
                        <a:rPr lang="en-US" baseline="0" dirty="0" smtClean="0"/>
                        <a:t> each service call (slows activity)</a:t>
                      </a:r>
                      <a:endParaRPr lang="en-US" dirty="0"/>
                    </a:p>
                  </a:txBody>
                  <a:tcPr/>
                </a:tc>
              </a:tr>
              <a:tr h="12001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Monitor long-running processes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Handshaking (knowledge of missed connection)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Complicated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Mixed</a:t>
                      </a:r>
                      <a:r>
                        <a:rPr lang="en-US" baseline="0" dirty="0" smtClean="0"/>
                        <a:t> feedback from multiple action servers (not for </a:t>
                      </a:r>
                      <a:r>
                        <a:rPr lang="en-US" baseline="0" dirty="0" err="1" smtClean="0"/>
                        <a:t>SimpleAction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32004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Launch Files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Launch files automate system startup</a:t>
            </a:r>
          </a:p>
          <a:p>
            <a:r>
              <a:rPr lang="en-US" sz="3000" dirty="0" smtClean="0"/>
              <a:t>XML formatted script for running nodes and setting parameters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Ability to pull information from other packages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Can launch </a:t>
            </a:r>
            <a:r>
              <a:rPr lang="en-US" sz="3000" i="1" dirty="0" smtClean="0">
                <a:solidFill>
                  <a:schemeClr val="tx2"/>
                </a:solidFill>
              </a:rPr>
              <a:t>other</a:t>
            </a:r>
            <a:r>
              <a:rPr lang="en-US" sz="3000" dirty="0" smtClean="0">
                <a:solidFill>
                  <a:schemeClr val="tx2"/>
                </a:solidFill>
              </a:rPr>
              <a:t> launch files</a:t>
            </a:r>
          </a:p>
          <a:p>
            <a:r>
              <a:rPr lang="en-US" sz="3000" dirty="0" smtClean="0"/>
              <a:t>Executed in order, without pause or wait*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*</a:t>
            </a:r>
            <a:r>
              <a:rPr lang="en-US" sz="2400" i="1" dirty="0" smtClean="0"/>
              <a:t> Parameters set to parameter server before nodes are launched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Can accept arguments</a:t>
            </a:r>
          </a:p>
          <a:p>
            <a:r>
              <a:rPr lang="en-US" sz="3000" dirty="0" smtClean="0"/>
              <a:t>Can perform </a:t>
            </a:r>
            <a:r>
              <a:rPr lang="en-US" sz="3000" u="sng" dirty="0" smtClean="0"/>
              <a:t>simple</a:t>
            </a:r>
            <a:r>
              <a:rPr lang="en-US" sz="3000" dirty="0" smtClean="0"/>
              <a:t> IF-THEN operations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Supported parameter types:</a:t>
            </a:r>
          </a:p>
          <a:p>
            <a:pPr lvl="1"/>
            <a:r>
              <a:rPr lang="en-US" sz="2600" dirty="0" err="1" smtClean="0"/>
              <a:t>Bool</a:t>
            </a:r>
            <a:r>
              <a:rPr lang="en-US" sz="2600" dirty="0" smtClean="0"/>
              <a:t>, string, </a:t>
            </a:r>
            <a:r>
              <a:rPr lang="en-US" sz="2600" dirty="0" err="1" smtClean="0"/>
              <a:t>int</a:t>
            </a:r>
            <a:r>
              <a:rPr lang="en-US" sz="2600" dirty="0" smtClean="0"/>
              <a:t>, double, text file, binary file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Lesson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1281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Basic launch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Script a list of nodes and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514600"/>
            <a:ext cx="8763000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 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controller_joint_names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robot_description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="$(find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motoman_config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/sia20d_mesh.xml" 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						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action_client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lesson_basic_launch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jointaction_client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Lesson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Advanced launch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Include other launch files, even from other packages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Use arguments to parameterize launch</a:t>
            </a:r>
          </a:p>
          <a:p>
            <a:pPr lvl="1"/>
            <a:r>
              <a:rPr lang="en-US" sz="2600" dirty="0" smtClean="0"/>
              <a:t>Use “if=“ or “unless=“ to do simple control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458200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name="robot" default="sia20"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show_rviz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default="true"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&lt;group ns="robot" &gt; 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&lt;include file="$(find lesson)/launch/load_$(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robot)_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data.launch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&lt;node name=“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&lt;node name=“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 	&lt;/group&gt;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if="$(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show_rviz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)"/&gt;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32004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TF – Transforms in ROS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2423527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TF used to track all </a:t>
            </a:r>
            <a:r>
              <a:rPr lang="en-US" sz="3000" b="1" dirty="0" smtClean="0">
                <a:solidFill>
                  <a:schemeClr val="tx2"/>
                </a:solidFill>
              </a:rPr>
              <a:t>coordinate frames</a:t>
            </a:r>
            <a:r>
              <a:rPr lang="en-US" sz="3000" dirty="0" smtClean="0">
                <a:solidFill>
                  <a:schemeClr val="tx2"/>
                </a:solidFill>
              </a:rPr>
              <a:t> in ROS</a:t>
            </a:r>
          </a:p>
          <a:p>
            <a:r>
              <a:rPr lang="en-US" sz="3000" dirty="0" smtClean="0"/>
              <a:t>Each </a:t>
            </a:r>
            <a:r>
              <a:rPr lang="en-US" sz="3000" b="1" dirty="0" smtClean="0"/>
              <a:t>frame </a:t>
            </a:r>
            <a:r>
              <a:rPr lang="en-US" sz="3000" dirty="0" smtClean="0"/>
              <a:t>is related to at least one other frame</a:t>
            </a:r>
          </a:p>
          <a:p>
            <a:r>
              <a:rPr lang="en-US" sz="3000" dirty="0" smtClean="0"/>
              <a:t>TF can be used to find transforms between any two </a:t>
            </a:r>
            <a:r>
              <a:rPr lang="en-US" sz="3000" u="sng" dirty="0" smtClean="0"/>
              <a:t>relatable</a:t>
            </a:r>
            <a:r>
              <a:rPr lang="en-US" sz="3000" b="1" dirty="0" smtClean="0"/>
              <a:t> </a:t>
            </a:r>
            <a:r>
              <a:rPr lang="en-US" sz="3000" dirty="0" smtClean="0"/>
              <a:t>frames, even in the past!</a:t>
            </a:r>
          </a:p>
          <a:p>
            <a:r>
              <a:rPr lang="en-US" sz="3000" dirty="0" smtClean="0"/>
              <a:t>TF designed as a </a:t>
            </a:r>
            <a:r>
              <a:rPr lang="en-US" sz="3000" b="1" dirty="0" smtClean="0"/>
              <a:t>distributed network</a:t>
            </a:r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810000"/>
            <a:ext cx="8001000" cy="2590800"/>
            <a:chOff x="762000" y="3810000"/>
            <a:chExt cx="8001000" cy="2590800"/>
          </a:xfrm>
        </p:grpSpPr>
        <p:sp>
          <p:nvSpPr>
            <p:cNvPr id="25" name="Rectangle 24"/>
            <p:cNvSpPr/>
            <p:nvPr/>
          </p:nvSpPr>
          <p:spPr>
            <a:xfrm>
              <a:off x="5981700" y="38100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“A,B”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62000" y="3886200"/>
              <a:ext cx="8001000" cy="2514600"/>
              <a:chOff x="990600" y="3886200"/>
              <a:chExt cx="8001000" cy="25146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5908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410200" y="39624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Smiley Face 14"/>
              <p:cNvSpPr/>
              <p:nvPr/>
            </p:nvSpPr>
            <p:spPr>
              <a:xfrm>
                <a:off x="3657600" y="54102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miley Face 15"/>
              <p:cNvSpPr/>
              <p:nvPr/>
            </p:nvSpPr>
            <p:spPr>
              <a:xfrm>
                <a:off x="1371600" y="43434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miley Face 16"/>
              <p:cNvSpPr/>
              <p:nvPr/>
            </p:nvSpPr>
            <p:spPr>
              <a:xfrm>
                <a:off x="6477000" y="41148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76800" y="5943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B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960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A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52800" y="4343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C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81200" y="60960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D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906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E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66800" y="40386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“D,E”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52800" y="51054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“B,C,D”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Flowchart: Alternate Process 27"/>
              <p:cNvSpPr/>
              <p:nvPr/>
            </p:nvSpPr>
            <p:spPr>
              <a:xfrm>
                <a:off x="7696200" y="3886200"/>
                <a:ext cx="1295400" cy="914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 Between A/E?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 </a:t>
            </a:r>
            <a:r>
              <a:rPr lang="en-US" sz="3000" dirty="0" err="1" smtClean="0">
                <a:solidFill>
                  <a:schemeClr val="tx2"/>
                </a:solidFill>
              </a:rPr>
              <a:t>transformListener</a:t>
            </a:r>
            <a:r>
              <a:rPr lang="en-US" sz="3000" dirty="0" smtClean="0">
                <a:solidFill>
                  <a:schemeClr val="tx2"/>
                </a:solidFill>
              </a:rPr>
              <a:t> listens to </a:t>
            </a:r>
            <a:r>
              <a:rPr lang="en-US" sz="3000" u="sng" dirty="0" smtClean="0">
                <a:solidFill>
                  <a:schemeClr val="tx2"/>
                </a:solidFill>
              </a:rPr>
              <a:t>all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tf</a:t>
            </a:r>
            <a:r>
              <a:rPr lang="en-US" sz="3000" dirty="0" smtClean="0"/>
              <a:t> messages and tries to determine relative transforms</a:t>
            </a:r>
          </a:p>
          <a:p>
            <a:r>
              <a:rPr lang="en-US" sz="3000" dirty="0" smtClean="0"/>
              <a:t>Can try to transform in the past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Can only look as far back as it has been running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30940"/>
            <a:ext cx="82296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::init(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tf_listener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TransformListener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listener;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StampedTransform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transform;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listener.lookupTransform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(“target”, “source”,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::Time(), transform);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Services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Actions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Launch Files</a:t>
            </a:r>
          </a:p>
          <a:p>
            <a:r>
              <a:rPr lang="en-US" sz="3600" dirty="0" smtClean="0"/>
              <a:t>TF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URDF</a:t>
            </a:r>
          </a:p>
          <a:p>
            <a:r>
              <a:rPr lang="en-US" sz="3600" dirty="0" smtClean="0"/>
              <a:t>Debugging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Each </a:t>
            </a:r>
            <a:r>
              <a:rPr lang="en-US" sz="3000" dirty="0" err="1" smtClean="0">
                <a:solidFill>
                  <a:schemeClr val="tx2"/>
                </a:solidFill>
              </a:rPr>
              <a:t>robot_state_publisher</a:t>
            </a:r>
            <a:r>
              <a:rPr lang="en-US" sz="3000" dirty="0" smtClean="0">
                <a:solidFill>
                  <a:schemeClr val="tx2"/>
                </a:solidFill>
              </a:rPr>
              <a:t> publishes transforms for a particular </a:t>
            </a:r>
            <a:r>
              <a:rPr lang="en-US" sz="3000" dirty="0" err="1" smtClean="0">
                <a:solidFill>
                  <a:schemeClr val="tx2"/>
                </a:solidFill>
              </a:rPr>
              <a:t>urdf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Nodes can also publish /</a:t>
            </a:r>
            <a:r>
              <a:rPr lang="en-US" sz="3000" dirty="0" err="1" smtClean="0"/>
              <a:t>tf</a:t>
            </a:r>
            <a:r>
              <a:rPr lang="en-US" sz="3000" dirty="0" smtClean="0"/>
              <a:t> data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DANGER! TF data </a:t>
            </a:r>
            <a:r>
              <a:rPr lang="en-US" sz="3000" u="sng" dirty="0" smtClean="0">
                <a:solidFill>
                  <a:schemeClr val="tx2"/>
                </a:solidFill>
              </a:rPr>
              <a:t>can</a:t>
            </a:r>
            <a:r>
              <a:rPr lang="en-US" sz="3000" dirty="0" smtClean="0">
                <a:solidFill>
                  <a:schemeClr val="tx2"/>
                </a:solidFill>
              </a:rPr>
              <a:t> be conflicting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845820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robot_description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="$(find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motoman_config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/sia5.xml"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19200" y="4876800"/>
            <a:ext cx="6324600" cy="1447800"/>
            <a:chOff x="762000" y="3810000"/>
            <a:chExt cx="8001000" cy="2590800"/>
          </a:xfrm>
        </p:grpSpPr>
        <p:sp>
          <p:nvSpPr>
            <p:cNvPr id="10" name="Rectangle 9"/>
            <p:cNvSpPr/>
            <p:nvPr/>
          </p:nvSpPr>
          <p:spPr>
            <a:xfrm>
              <a:off x="5981700" y="38100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“A,B”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762000" y="3886200"/>
              <a:ext cx="8001000" cy="2514600"/>
              <a:chOff x="990600" y="3886200"/>
              <a:chExt cx="8001000" cy="25146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5908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10200" y="39624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Smiley Face 13"/>
              <p:cNvSpPr/>
              <p:nvPr/>
            </p:nvSpPr>
            <p:spPr>
              <a:xfrm>
                <a:off x="3657600" y="54102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371600" y="43434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miley Face 15"/>
              <p:cNvSpPr/>
              <p:nvPr/>
            </p:nvSpPr>
            <p:spPr>
              <a:xfrm>
                <a:off x="6477000" y="41148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76800" y="5943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B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960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A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52800" y="4343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C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81200" y="60960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D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E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66800" y="40386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“D,E”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56403" y="5037221"/>
                <a:ext cx="1204511" cy="2045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“B,C,D”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Flowchart: Alternate Process 23"/>
              <p:cNvSpPr/>
              <p:nvPr/>
            </p:nvSpPr>
            <p:spPr>
              <a:xfrm>
                <a:off x="7696200" y="3886200"/>
                <a:ext cx="1295400" cy="914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 Between A/E?</a:t>
                </a:r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438400"/>
            <a:ext cx="7772400" cy="23622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URDF:</a:t>
            </a:r>
            <a:br>
              <a:rPr lang="en-US" sz="4800" dirty="0" smtClean="0"/>
            </a:br>
            <a:r>
              <a:rPr lang="en-US" sz="4800" dirty="0" smtClean="0"/>
              <a:t>Unified Robot </a:t>
            </a:r>
            <a:br>
              <a:rPr lang="en-US" sz="4800" dirty="0" smtClean="0"/>
            </a:br>
            <a:r>
              <a:rPr lang="en-US" sz="4800" dirty="0" smtClean="0"/>
              <a:t>Description Format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URDF is an xml-formatted file containing </a:t>
            </a:r>
            <a:r>
              <a:rPr lang="en-US" sz="3000" b="1" dirty="0" smtClean="0">
                <a:solidFill>
                  <a:schemeClr val="tx2"/>
                </a:solidFill>
              </a:rPr>
              <a:t>frames</a:t>
            </a:r>
            <a:r>
              <a:rPr lang="en-US" sz="3000" dirty="0" smtClean="0">
                <a:solidFill>
                  <a:schemeClr val="tx2"/>
                </a:solidFill>
              </a:rPr>
              <a:t>, </a:t>
            </a:r>
            <a:r>
              <a:rPr lang="en-US" sz="3000" b="1" dirty="0" smtClean="0">
                <a:solidFill>
                  <a:schemeClr val="tx2"/>
                </a:solidFill>
              </a:rPr>
              <a:t>connections</a:t>
            </a:r>
            <a:r>
              <a:rPr lang="en-US" sz="3000" dirty="0" smtClean="0">
                <a:solidFill>
                  <a:schemeClr val="tx2"/>
                </a:solidFill>
              </a:rPr>
              <a:t> between those frames, and a physical description of a system.</a:t>
            </a:r>
          </a:p>
          <a:p>
            <a:r>
              <a:rPr lang="en-US" sz="3000" dirty="0" smtClean="0"/>
              <a:t>Used for description of everything, not just robots.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938127"/>
          </a:xfrm>
        </p:spPr>
        <p:txBody>
          <a:bodyPr>
            <a:normAutofit fontScale="85000" lnSpcReduction="20000"/>
          </a:bodyPr>
          <a:lstStyle/>
          <a:p>
            <a:pPr marL="0" indent="0" defTabSz="457200"/>
            <a:r>
              <a:rPr lang="en-US" sz="3100" dirty="0" smtClean="0"/>
              <a:t>Each link becomes a frame</a:t>
            </a:r>
          </a:p>
          <a:p>
            <a:pPr marL="0" indent="0" defTabSz="457200"/>
            <a:r>
              <a:rPr lang="en-US" sz="3100" dirty="0" smtClean="0"/>
              <a:t>Can contain physical information</a:t>
            </a:r>
          </a:p>
          <a:p>
            <a:pPr marL="0" indent="0" defTabSz="457200"/>
            <a:r>
              <a:rPr lang="en-US" sz="3100" dirty="0" smtClean="0"/>
              <a:t>Frame information is stored in xyz, roll-pitch-yaw format</a:t>
            </a:r>
          </a:p>
          <a:p>
            <a:pPr marL="0" lvl="1" indent="0" defTabSz="457200"/>
            <a:r>
              <a:rPr lang="en-US" sz="3100" dirty="0" smtClean="0"/>
              <a:t>Units of meters and radians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&lt;link name="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shoulder_link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“&gt;</a:t>
            </a:r>
          </a:p>
          <a:p>
            <a:pPr marL="0" indent="0" defTabSz="45720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&lt;visual&gt;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	&lt;cylinder length="0.1" radius="0.1"/&gt;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&lt;/geometry&gt;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&lt;origin xyz="0 0 -0.05"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="0 0 0" 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&lt;/visual&gt;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&lt;collision&gt;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	&lt;cylinder length="0.1" radius="0.1"/&gt;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&lt;/geometry&gt;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&lt;origin xyz="0 0 -0.05"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="0 0 0" 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&lt;/collision&gt;</a:t>
            </a:r>
          </a:p>
          <a:p>
            <a:pPr marL="0" indent="0" defTabSz="45720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&lt;/link&gt;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432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joint connects 2 links</a:t>
            </a:r>
          </a:p>
          <a:p>
            <a:pPr lvl="1"/>
            <a:r>
              <a:rPr lang="en-US" sz="2600" dirty="0" smtClean="0"/>
              <a:t>Contains </a:t>
            </a:r>
            <a:r>
              <a:rPr lang="en-US" sz="2600" b="1" dirty="0" smtClean="0"/>
              <a:t>parent</a:t>
            </a:r>
            <a:r>
              <a:rPr lang="en-US" sz="2600" dirty="0" smtClean="0"/>
              <a:t> and </a:t>
            </a:r>
            <a:r>
              <a:rPr lang="en-US" sz="2600" b="1" dirty="0" smtClean="0"/>
              <a:t>child</a:t>
            </a:r>
            <a:r>
              <a:rPr lang="en-US" sz="2600" dirty="0" smtClean="0"/>
              <a:t> frame reference</a:t>
            </a:r>
          </a:p>
          <a:p>
            <a:pPr lvl="1"/>
            <a:r>
              <a:rPr lang="en-US" sz="2600" dirty="0" smtClean="0"/>
              <a:t>Contains </a:t>
            </a:r>
            <a:r>
              <a:rPr lang="en-US" sz="2600" b="1" dirty="0" smtClean="0"/>
              <a:t>transform</a:t>
            </a:r>
            <a:r>
              <a:rPr lang="en-US" sz="2600" dirty="0" smtClean="0"/>
              <a:t> between parent and child frames</a:t>
            </a:r>
          </a:p>
          <a:p>
            <a:pPr lvl="1"/>
            <a:r>
              <a:rPr lang="en-US" sz="2600" dirty="0" smtClean="0"/>
              <a:t>Types: </a:t>
            </a:r>
            <a:r>
              <a:rPr lang="en-US" sz="2600" i="1" dirty="0" smtClean="0"/>
              <a:t>fixed, free, linear, rotary</a:t>
            </a:r>
            <a:endParaRPr lang="en-US" sz="2600" dirty="0" smtClean="0"/>
          </a:p>
          <a:p>
            <a:pPr lvl="1"/>
            <a:r>
              <a:rPr lang="en-US" sz="2600" dirty="0" smtClean="0"/>
              <a:t>Denotes axis of movement </a:t>
            </a:r>
            <a:r>
              <a:rPr lang="en-US" sz="2600" i="1" dirty="0" smtClean="0"/>
              <a:t>(linear, rotary only)</a:t>
            </a:r>
          </a:p>
          <a:p>
            <a:pPr lvl="1"/>
            <a:r>
              <a:rPr lang="en-US" sz="2600" dirty="0" smtClean="0"/>
              <a:t>Contains joint limits on position and velocity</a:t>
            </a:r>
          </a:p>
          <a:p>
            <a:r>
              <a:rPr lang="en-US" sz="2600" dirty="0" smtClean="0"/>
              <a:t>ROS-I conventions</a:t>
            </a:r>
          </a:p>
          <a:p>
            <a:pPr lvl="1"/>
            <a:r>
              <a:rPr lang="en-US" sz="2600" dirty="0" smtClean="0"/>
              <a:t>X-axis front, Z-Axis up</a:t>
            </a:r>
          </a:p>
          <a:p>
            <a:pPr lvl="1"/>
            <a:r>
              <a:rPr lang="en-US" sz="2600" dirty="0" smtClean="0"/>
              <a:t>Keep all frames similarly rotated when possible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&lt;joint name="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shoulder_pan_joint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type="revolute“&gt;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&lt;parent link="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base_link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&lt;child link="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shoulder_link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&lt;origin xyz="0 0 0.1"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="0 0 0"/&gt;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&lt;axis xyz="0 0 1"/&gt;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&lt;limit lower="-3.14" upper="3.14" velocity="1.0"/&gt;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&lt;/joint&gt;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45000" y="1295400"/>
            <a:ext cx="4089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Daniel Solomon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Research Engineer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Southwest Research Institute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9503 W. Commerce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San Antonio, TX 78227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USA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Phone: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210-522-3147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Email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dsolomon@swri.org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www.ROSindustrial.org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367" y="1524000"/>
            <a:ext cx="3235433" cy="37338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438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9495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Services</a:t>
            </a:r>
            <a:endParaRPr lang="en-US" sz="4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9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Services are like a </a:t>
            </a:r>
            <a:r>
              <a:rPr lang="en-US" sz="3000" b="1" dirty="0" smtClean="0">
                <a:solidFill>
                  <a:schemeClr val="tx2"/>
                </a:solidFill>
              </a:rPr>
              <a:t>function calls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Each service made up of 2 messages:</a:t>
            </a:r>
          </a:p>
          <a:p>
            <a:pPr lvl="1"/>
            <a:r>
              <a:rPr lang="en-US" sz="2600" i="1" dirty="0" smtClean="0"/>
              <a:t>Request</a:t>
            </a:r>
            <a:r>
              <a:rPr lang="en-US" sz="2600" dirty="0" smtClean="0"/>
              <a:t>, sent by </a:t>
            </a:r>
            <a:r>
              <a:rPr lang="en-US" sz="2600" b="1" dirty="0" smtClean="0"/>
              <a:t>client</a:t>
            </a:r>
            <a:r>
              <a:rPr lang="en-US" sz="2600" dirty="0" smtClean="0"/>
              <a:t>, received by </a:t>
            </a:r>
            <a:r>
              <a:rPr lang="en-US" sz="2600" b="1" dirty="0" smtClean="0"/>
              <a:t>server</a:t>
            </a:r>
          </a:p>
          <a:p>
            <a:pPr lvl="1"/>
            <a:r>
              <a:rPr lang="en-US" sz="2600" i="1" dirty="0" smtClean="0"/>
              <a:t>Response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r>
              <a:rPr lang="en-US" sz="2600" dirty="0" smtClean="0"/>
              <a:t>, sent to </a:t>
            </a:r>
            <a:r>
              <a:rPr lang="en-US" sz="2600" b="1" dirty="0" smtClean="0"/>
              <a:t>client</a:t>
            </a:r>
          </a:p>
          <a:p>
            <a:r>
              <a:rPr lang="en-US" sz="3000" dirty="0" smtClean="0"/>
              <a:t>Service is defined in plain text format</a:t>
            </a:r>
          </a:p>
          <a:p>
            <a:r>
              <a:rPr lang="en-US" sz="3000" dirty="0" smtClean="0"/>
              <a:t>Supports basic types, and predefined </a:t>
            </a:r>
            <a:r>
              <a:rPr lang="en-US" sz="3000" dirty="0" err="1" smtClean="0"/>
              <a:t>msg</a:t>
            </a:r>
            <a:r>
              <a:rPr lang="en-US" sz="3000" dirty="0" smtClean="0"/>
              <a:t> types</a:t>
            </a:r>
          </a:p>
          <a:p>
            <a:r>
              <a:rPr lang="en-US" sz="3000" dirty="0" smtClean="0"/>
              <a:t>Call to service </a:t>
            </a:r>
            <a:r>
              <a:rPr lang="en-US" sz="3000" b="1" dirty="0" smtClean="0"/>
              <a:t>blocks</a:t>
            </a:r>
            <a:r>
              <a:rPr lang="en-US" sz="3000" dirty="0" smtClean="0"/>
              <a:t> in client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Code will wait for service call to complete before continuing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Services: Lesson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37727"/>
          </a:xfrm>
        </p:spPr>
        <p:txBody>
          <a:bodyPr/>
          <a:lstStyle/>
          <a:p>
            <a:r>
              <a:rPr lang="en-US" sz="3000" dirty="0" smtClean="0">
                <a:solidFill>
                  <a:schemeClr val="tx2"/>
                </a:solidFill>
              </a:rPr>
              <a:t>Create custom service </a:t>
            </a:r>
            <a:r>
              <a:rPr lang="en-US" sz="3000" b="1" dirty="0" smtClean="0">
                <a:solidFill>
                  <a:schemeClr val="tx2"/>
                </a:solidFill>
              </a:rPr>
              <a:t>definition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Create service</a:t>
            </a:r>
            <a:r>
              <a:rPr lang="en-US" sz="3000" b="1" dirty="0" smtClean="0">
                <a:solidFill>
                  <a:schemeClr val="tx2"/>
                </a:solidFill>
              </a:rPr>
              <a:t> server</a:t>
            </a:r>
          </a:p>
          <a:p>
            <a:r>
              <a:rPr lang="en-US" sz="3000" dirty="0" smtClean="0"/>
              <a:t>Create service </a:t>
            </a:r>
            <a:r>
              <a:rPr lang="en-US" sz="3000" b="1" dirty="0" smtClean="0"/>
              <a:t>client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12954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int64 a</a:t>
            </a:r>
          </a:p>
          <a:p>
            <a:r>
              <a:rPr lang="en-US" dirty="0" smtClean="0"/>
              <a:t>int64 b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int64 sum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048000"/>
            <a:ext cx="81534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::Request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::Response &amp;res)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res.sum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ServiceServer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service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n.advertiseService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add_two_ints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add);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419600"/>
            <a:ext cx="8153400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ServiceClient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client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nh.serviceClient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add_two_ints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srv.request.a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srv.request.b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client.call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9718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Actions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Actions are like </a:t>
            </a:r>
            <a:r>
              <a:rPr lang="en-US" sz="3000" b="1" dirty="0" smtClean="0">
                <a:solidFill>
                  <a:schemeClr val="tx2"/>
                </a:solidFill>
              </a:rPr>
              <a:t>messages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u="sng" dirty="0" smtClean="0">
                <a:solidFill>
                  <a:schemeClr val="tx2"/>
                </a:solidFill>
              </a:rPr>
              <a:t>and</a:t>
            </a:r>
            <a:r>
              <a:rPr lang="en-US" sz="3000" dirty="0" smtClean="0">
                <a:solidFill>
                  <a:schemeClr val="tx2"/>
                </a:solidFill>
              </a:rPr>
              <a:t> like </a:t>
            </a:r>
            <a:r>
              <a:rPr lang="en-US" sz="3000" b="1" dirty="0" smtClean="0">
                <a:solidFill>
                  <a:schemeClr val="tx2"/>
                </a:solidFill>
              </a:rPr>
              <a:t>services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Each action made up of 3 messages:</a:t>
            </a:r>
          </a:p>
          <a:p>
            <a:pPr lvl="1"/>
            <a:r>
              <a:rPr lang="en-US" sz="2600" i="1" dirty="0" smtClean="0"/>
              <a:t>Goal</a:t>
            </a:r>
            <a:r>
              <a:rPr lang="en-US" sz="2600" dirty="0" smtClean="0"/>
              <a:t>, sent by </a:t>
            </a:r>
            <a:r>
              <a:rPr lang="en-US" sz="2600" b="1" dirty="0" smtClean="0"/>
              <a:t>client</a:t>
            </a:r>
            <a:r>
              <a:rPr lang="en-US" sz="2600" dirty="0" smtClean="0"/>
              <a:t>, received by </a:t>
            </a:r>
            <a:r>
              <a:rPr lang="en-US" sz="2600" b="1" dirty="0" smtClean="0"/>
              <a:t>server</a:t>
            </a:r>
          </a:p>
          <a:p>
            <a:pPr lvl="1"/>
            <a:r>
              <a:rPr lang="en-US" sz="2600" i="1" dirty="0" smtClean="0"/>
              <a:t>Result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r>
              <a:rPr lang="en-US" sz="2600" dirty="0" smtClean="0"/>
              <a:t>, sent to </a:t>
            </a:r>
            <a:r>
              <a:rPr lang="en-US" sz="2600" b="1" dirty="0" smtClean="0"/>
              <a:t>client</a:t>
            </a:r>
            <a:endParaRPr lang="en-US" sz="2600" dirty="0" smtClean="0"/>
          </a:p>
          <a:p>
            <a:pPr lvl="1"/>
            <a:r>
              <a:rPr lang="en-US" sz="2600" i="1" dirty="0" smtClean="0"/>
              <a:t>Feedback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endParaRPr lang="en-US" sz="2600" dirty="0" smtClean="0"/>
          </a:p>
          <a:p>
            <a:r>
              <a:rPr lang="en-US" sz="3000" dirty="0" smtClean="0"/>
              <a:t>Non-blocking in client</a:t>
            </a:r>
          </a:p>
          <a:p>
            <a:r>
              <a:rPr lang="en-US" sz="3000" dirty="0" smtClean="0"/>
              <a:t>Allows long-duration activity, with ability to </a:t>
            </a:r>
            <a:r>
              <a:rPr lang="en-US" sz="3000" b="1" dirty="0" smtClean="0"/>
              <a:t>monitor feedback </a:t>
            </a:r>
            <a:r>
              <a:rPr lang="en-US" sz="3000" dirty="0" smtClean="0"/>
              <a:t>and even </a:t>
            </a:r>
            <a:r>
              <a:rPr lang="en-US" sz="3000" b="1" dirty="0" smtClean="0"/>
              <a:t>cancel</a:t>
            </a:r>
            <a:r>
              <a:rPr lang="en-US" sz="3000" dirty="0" smtClean="0"/>
              <a:t> before completion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Useful for processes that take time</a:t>
            </a:r>
          </a:p>
          <a:p>
            <a:pPr lvl="1"/>
            <a:r>
              <a:rPr lang="en-US" sz="2600" dirty="0" smtClean="0"/>
              <a:t>Moving arm</a:t>
            </a:r>
          </a:p>
          <a:p>
            <a:pPr lvl="1"/>
            <a:r>
              <a:rPr lang="en-US" sz="2600" dirty="0" smtClean="0"/>
              <a:t>Calculate trajectory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Not worthwhile for short information request</a:t>
            </a:r>
          </a:p>
          <a:p>
            <a:pPr lvl="1"/>
            <a:r>
              <a:rPr lang="en-US" sz="2600" dirty="0" smtClean="0"/>
              <a:t>Where is robot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Not appropriate for most sensor data</a:t>
            </a:r>
          </a:p>
          <a:p>
            <a:pPr lvl="1"/>
            <a:r>
              <a:rPr lang="en-US" sz="2600" dirty="0" smtClean="0"/>
              <a:t>What is distance sensor reading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What is pressure reading</a:t>
            </a:r>
          </a:p>
          <a:p>
            <a:r>
              <a:rPr lang="en-US" sz="3000" dirty="0" smtClean="0"/>
              <a:t>Could be good for closed loop control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Lesson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37727"/>
          </a:xfrm>
        </p:spPr>
        <p:txBody>
          <a:bodyPr/>
          <a:lstStyle/>
          <a:p>
            <a:r>
              <a:rPr lang="en-US" sz="3000" dirty="0" smtClean="0">
                <a:solidFill>
                  <a:schemeClr val="tx2"/>
                </a:solidFill>
              </a:rPr>
              <a:t>Create custom action </a:t>
            </a:r>
            <a:r>
              <a:rPr lang="en-US" sz="3000" b="1" dirty="0" smtClean="0">
                <a:solidFill>
                  <a:schemeClr val="tx2"/>
                </a:solidFill>
              </a:rPr>
              <a:t>definition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Create action </a:t>
            </a:r>
            <a:r>
              <a:rPr lang="en-US" sz="3000" b="1" dirty="0" smtClean="0">
                <a:solidFill>
                  <a:schemeClr val="tx2"/>
                </a:solidFill>
              </a:rPr>
              <a:t>server</a:t>
            </a:r>
          </a:p>
          <a:p>
            <a:r>
              <a:rPr lang="en-US" sz="3000" dirty="0" smtClean="0"/>
              <a:t>Create action </a:t>
            </a:r>
            <a:r>
              <a:rPr lang="en-US" sz="3000" b="1" dirty="0" smtClean="0"/>
              <a:t>client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1219200"/>
            <a:ext cx="190500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int32 order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int32[] sequence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int32[] sequence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105400"/>
            <a:ext cx="62484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SimpleActionClient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ac("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true);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goal;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ac.sendGoal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(goal);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895600"/>
            <a:ext cx="8305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executeCB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FibonacciGoalConstPtr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&amp;goal) { 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as_.isPreemptRequested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|| 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::ok())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as_.setPreempted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as_.publishFeedback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as_.setSucceeded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(result_);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SimpleActionServer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as_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_, name, boost::bind(&amp;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executeCB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this, _1), false);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::spin();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0</TotalTime>
  <Words>1202</Words>
  <Application>Microsoft Macintosh PowerPoint</Application>
  <PresentationFormat>On-screen Show (4:3)</PresentationFormat>
  <Paragraphs>276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Slide Template</vt:lpstr>
      <vt:lpstr>Title Slide ONLY</vt:lpstr>
      <vt:lpstr>ROS-Industrial Basic Developer’s Training Class</vt:lpstr>
      <vt:lpstr>Outline</vt:lpstr>
      <vt:lpstr>Services</vt:lpstr>
      <vt:lpstr>Services: Overview</vt:lpstr>
      <vt:lpstr>Services: Lesson 2.1</vt:lpstr>
      <vt:lpstr>Actions</vt:lpstr>
      <vt:lpstr>Actions: Overview</vt:lpstr>
      <vt:lpstr>Actions: Practical Application</vt:lpstr>
      <vt:lpstr>Actions: Lesson 2.2</vt:lpstr>
      <vt:lpstr>Actions: Lesson 2.3</vt:lpstr>
      <vt:lpstr>Message vs. Service vs. Action</vt:lpstr>
      <vt:lpstr>Launch Files</vt:lpstr>
      <vt:lpstr>Launch Files: Overview</vt:lpstr>
      <vt:lpstr>Launch Files: Notes</vt:lpstr>
      <vt:lpstr>Launch Files: Lesson 2.4</vt:lpstr>
      <vt:lpstr>Launch Files: Lesson 2.5</vt:lpstr>
      <vt:lpstr>TF – Transforms in ROS</vt:lpstr>
      <vt:lpstr>TF: Overview</vt:lpstr>
      <vt:lpstr>TF: c++</vt:lpstr>
      <vt:lpstr>TF: c++</vt:lpstr>
      <vt:lpstr>URDF: Unified Robot  Description Format</vt:lpstr>
      <vt:lpstr>URDF: Overview</vt:lpstr>
      <vt:lpstr>URDF: Link</vt:lpstr>
      <vt:lpstr>URDF: Joint</vt:lpstr>
      <vt:lpstr>Contact Info.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2013-05-28T16:47:18Z</dcterms:created>
  <dcterms:modified xsi:type="dcterms:W3CDTF">2014-05-14T21:34:12Z</dcterms:modified>
</cp:coreProperties>
</file>