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28"/>
  </p:notesMasterIdLst>
  <p:handoutMasterIdLst>
    <p:handoutMasterId r:id="rId29"/>
  </p:handoutMasterIdLst>
  <p:sldIdLst>
    <p:sldId id="258" r:id="rId3"/>
    <p:sldId id="287" r:id="rId4"/>
    <p:sldId id="308" r:id="rId5"/>
    <p:sldId id="272" r:id="rId6"/>
    <p:sldId id="309" r:id="rId7"/>
    <p:sldId id="297" r:id="rId8"/>
    <p:sldId id="298" r:id="rId9"/>
    <p:sldId id="318" r:id="rId10"/>
    <p:sldId id="311" r:id="rId11"/>
    <p:sldId id="319" r:id="rId12"/>
    <p:sldId id="315" r:id="rId13"/>
    <p:sldId id="299" r:id="rId14"/>
    <p:sldId id="300" r:id="rId15"/>
    <p:sldId id="301" r:id="rId16"/>
    <p:sldId id="313" r:id="rId17"/>
    <p:sldId id="314" r:id="rId18"/>
    <p:sldId id="302" r:id="rId19"/>
    <p:sldId id="303" r:id="rId20"/>
    <p:sldId id="316" r:id="rId21"/>
    <p:sldId id="317" r:id="rId22"/>
    <p:sldId id="306" r:id="rId23"/>
    <p:sldId id="304" r:id="rId24"/>
    <p:sldId id="305" r:id="rId25"/>
    <p:sldId id="307" r:id="rId26"/>
    <p:sldId id="26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888" autoAdjust="0"/>
  </p:normalViewPr>
  <p:slideViewPr>
    <p:cSldViewPr>
      <p:cViewPr>
        <p:scale>
          <a:sx n="100" d="100"/>
          <a:sy n="100" d="100"/>
        </p:scale>
        <p:origin x="-1860" y="-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2616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AD3B9-CF90-4638-A87B-F1F739FB7DFD}" type="datetimeFigureOut">
              <a:rPr lang="en-US" smtClean="0"/>
              <a:pPr/>
              <a:t>6/3/2013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545BC-317F-4161-938B-7D36A17EC3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3592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F7E27-DD55-49D9-943B-4056DEC7F6AA}" type="datetimeFigureOut">
              <a:rPr lang="en-US" smtClean="0"/>
              <a:pPr/>
              <a:t>6/3/2013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04003-84C1-4DBB-903C-42874ED0F1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6930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7056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073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June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813574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June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09507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4 June 2013</a:t>
            </a: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88821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4 June 2013</a:t>
            </a: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88821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June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35090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7056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June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8639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705600" cy="685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June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55542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7056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June 2013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138443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June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720892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June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37366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June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7484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7056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34073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June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7959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OS_industrial_PPTx4.wmf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6338" y="159495"/>
            <a:ext cx="8720015" cy="667512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24840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4 June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50312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3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OS_industrial_PPTx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3981" y="138229"/>
            <a:ext cx="8672412" cy="658368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FB120-98BB-43C7-AE88-1FF6043327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4 June 2013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857500" y="6356350"/>
            <a:ext cx="3429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z="1200" smtClean="0">
                <a:solidFill>
                  <a:schemeClr val="tx1">
                    <a:tint val="75000"/>
                  </a:schemeClr>
                </a:solidFill>
              </a:rPr>
              <a:t>Managed by: Southwest Research Institute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21040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ROS-Industrial Basic Developer’s Training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57200" y="4495800"/>
            <a:ext cx="7696200" cy="17526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tx2"/>
                </a:solidFill>
              </a:rPr>
              <a:t>Dan Solomon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tx2"/>
                </a:solidFill>
              </a:rPr>
              <a:t>Research Engineer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tx2"/>
                </a:solidFill>
              </a:rPr>
              <a:t>Southwest Research Institute</a:t>
            </a:r>
          </a:p>
          <a:p>
            <a:pPr marL="0" indent="0" algn="ctr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05572" y="3810000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4 June 2013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4 June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047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Actions: Lesson 2.3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1673"/>
            <a:ext cx="8229600" cy="1737727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tx2"/>
                </a:solidFill>
              </a:rPr>
              <a:t>Fill out a </a:t>
            </a:r>
            <a:r>
              <a:rPr lang="en-US" sz="3000" b="1" dirty="0" smtClean="0">
                <a:solidFill>
                  <a:schemeClr val="tx2"/>
                </a:solidFill>
              </a:rPr>
              <a:t>trajectory</a:t>
            </a:r>
          </a:p>
          <a:p>
            <a:r>
              <a:rPr lang="en-US" sz="3000" dirty="0" smtClean="0">
                <a:solidFill>
                  <a:schemeClr val="tx2"/>
                </a:solidFill>
              </a:rPr>
              <a:t>Send </a:t>
            </a:r>
            <a:r>
              <a:rPr lang="en-US" sz="3000" b="1" dirty="0" smtClean="0">
                <a:solidFill>
                  <a:schemeClr val="tx2"/>
                </a:solidFill>
              </a:rPr>
              <a:t>action</a:t>
            </a:r>
            <a:r>
              <a:rPr lang="en-US" sz="3000" dirty="0" smtClean="0">
                <a:solidFill>
                  <a:schemeClr val="tx2"/>
                </a:solidFill>
              </a:rPr>
              <a:t> to ROS-Industrial </a:t>
            </a:r>
            <a:r>
              <a:rPr lang="en-US" sz="3000" b="1" dirty="0" smtClean="0">
                <a:solidFill>
                  <a:schemeClr val="tx2"/>
                </a:solidFill>
              </a:rPr>
              <a:t>robot client</a:t>
            </a:r>
          </a:p>
          <a:p>
            <a:r>
              <a:rPr lang="en-US" sz="3000" dirty="0" smtClean="0"/>
              <a:t>View activity using </a:t>
            </a:r>
            <a:r>
              <a:rPr lang="en-US" sz="3000" b="1" dirty="0" smtClean="0"/>
              <a:t>industrial </a:t>
            </a:r>
            <a:r>
              <a:rPr lang="en-US" sz="3000" b="1" dirty="0" smtClean="0">
                <a:solidFill>
                  <a:schemeClr val="tx2"/>
                </a:solidFill>
              </a:rPr>
              <a:t>robot simulator</a:t>
            </a:r>
            <a:endParaRPr lang="en-US" sz="3000" b="1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 June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657600"/>
            <a:ext cx="8305800" cy="181588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trajectory_msgs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JointTrajectory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trajectory;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trajectory_msgs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JointTrajectoryPoint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pt;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trajectory.points.push_back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(pt);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actionlib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ActionClient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control_msgs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FollowJointTrajectoryAction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ac(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joint_trajectory_action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control_msgs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FollowJointTrajectoryActionGoal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goal;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goal.goal.trajectory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trajectory;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ac.sendGoal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goal.goal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67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vs. Service vs. Action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 June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9600" y="1295400"/>
          <a:ext cx="79248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971800"/>
                <a:gridCol w="3733800"/>
              </a:tblGrid>
              <a:tr h="564972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Strengths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Weaknesses</a:t>
                      </a:r>
                      <a:endParaRPr lang="en-US" dirty="0"/>
                    </a:p>
                  </a:txBody>
                  <a:tcPr/>
                </a:tc>
              </a:tr>
              <a:tr h="1530572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Message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Good for most sensors (streaming data)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Messages can be </a:t>
                      </a:r>
                      <a:r>
                        <a:rPr lang="en-US" u="sng" dirty="0" smtClean="0"/>
                        <a:t>dropped</a:t>
                      </a:r>
                      <a:r>
                        <a:rPr lang="en-US" baseline="0" dirty="0" smtClean="0"/>
                        <a:t> without knowledge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Easy to overload system with too many messages</a:t>
                      </a:r>
                      <a:endParaRPr lang="en-US" dirty="0"/>
                    </a:p>
                  </a:txBody>
                  <a:tcPr/>
                </a:tc>
              </a:tr>
              <a:tr h="120012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Knowledge of missed call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Well-defined feedback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Blocks until completion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Connection typically re-established for</a:t>
                      </a:r>
                      <a:r>
                        <a:rPr lang="en-US" baseline="0" dirty="0" smtClean="0"/>
                        <a:t> each service call (slows activity)</a:t>
                      </a:r>
                      <a:endParaRPr lang="en-US" dirty="0"/>
                    </a:p>
                  </a:txBody>
                  <a:tcPr/>
                </a:tc>
              </a:tr>
              <a:tr h="120012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Monitor long-running processes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Handshaking (knowledge of missed connection)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Complicated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Mixed</a:t>
                      </a:r>
                      <a:r>
                        <a:rPr lang="en-US" baseline="0" dirty="0" smtClean="0"/>
                        <a:t> feedback from multiple action servers (not for </a:t>
                      </a:r>
                      <a:r>
                        <a:rPr lang="en-US" baseline="0" dirty="0" err="1" smtClean="0"/>
                        <a:t>SimpleAction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367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4 June 2013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09600" y="3200400"/>
            <a:ext cx="7772400" cy="990600"/>
          </a:xfrm>
          <a:prstGeom prst="rect">
            <a:avLst/>
          </a:prstGeom>
        </p:spPr>
        <p:txBody>
          <a:bodyPr/>
          <a:lstStyle/>
          <a:p>
            <a:r>
              <a:rPr lang="en-US" sz="4800" dirty="0" smtClean="0"/>
              <a:t>Launch Files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4240243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Files: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073"/>
            <a:ext cx="8229600" cy="4633327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tx2"/>
                </a:solidFill>
              </a:rPr>
              <a:t>Launch files automate system startup</a:t>
            </a:r>
          </a:p>
          <a:p>
            <a:r>
              <a:rPr lang="en-US" sz="3000" dirty="0" smtClean="0"/>
              <a:t>XML formatted script for running nodes and setting parameters</a:t>
            </a:r>
          </a:p>
          <a:p>
            <a:r>
              <a:rPr lang="en-US" sz="3000" dirty="0" smtClean="0">
                <a:solidFill>
                  <a:schemeClr val="tx2"/>
                </a:solidFill>
              </a:rPr>
              <a:t>Ability to pull information from other packages</a:t>
            </a: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June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67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Files: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073"/>
            <a:ext cx="8229600" cy="4633327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tx2"/>
                </a:solidFill>
              </a:rPr>
              <a:t>Can launch </a:t>
            </a:r>
            <a:r>
              <a:rPr lang="en-US" sz="3000" i="1" dirty="0" smtClean="0">
                <a:solidFill>
                  <a:schemeClr val="tx2"/>
                </a:solidFill>
              </a:rPr>
              <a:t>other</a:t>
            </a:r>
            <a:r>
              <a:rPr lang="en-US" sz="3000" dirty="0" smtClean="0">
                <a:solidFill>
                  <a:schemeClr val="tx2"/>
                </a:solidFill>
              </a:rPr>
              <a:t> launch files</a:t>
            </a:r>
          </a:p>
          <a:p>
            <a:r>
              <a:rPr lang="en-US" sz="3000" dirty="0" smtClean="0"/>
              <a:t>Executed in order, without pause or wait*</a:t>
            </a:r>
          </a:p>
          <a:p>
            <a:pPr lvl="1"/>
            <a:r>
              <a:rPr lang="en-US" sz="2600" dirty="0" smtClean="0">
                <a:solidFill>
                  <a:schemeClr val="tx2"/>
                </a:solidFill>
              </a:rPr>
              <a:t>*</a:t>
            </a:r>
            <a:r>
              <a:rPr lang="en-US" sz="2400" i="1" dirty="0" smtClean="0"/>
              <a:t> Parameters set to parameter server before nodes are launched</a:t>
            </a:r>
          </a:p>
          <a:p>
            <a:r>
              <a:rPr lang="en-US" sz="3000" dirty="0" smtClean="0">
                <a:solidFill>
                  <a:schemeClr val="tx2"/>
                </a:solidFill>
              </a:rPr>
              <a:t>Can accept arguments</a:t>
            </a:r>
          </a:p>
          <a:p>
            <a:r>
              <a:rPr lang="en-US" sz="3000" dirty="0" smtClean="0"/>
              <a:t>Can perform </a:t>
            </a:r>
            <a:r>
              <a:rPr lang="en-US" sz="3000" u="sng" dirty="0" smtClean="0"/>
              <a:t>simple</a:t>
            </a:r>
            <a:r>
              <a:rPr lang="en-US" sz="3000" dirty="0" smtClean="0"/>
              <a:t> IF-THEN operations</a:t>
            </a:r>
          </a:p>
          <a:p>
            <a:r>
              <a:rPr lang="en-US" sz="3000" dirty="0" smtClean="0">
                <a:solidFill>
                  <a:schemeClr val="tx2"/>
                </a:solidFill>
              </a:rPr>
              <a:t>Supported parameter types:</a:t>
            </a:r>
          </a:p>
          <a:p>
            <a:pPr lvl="1"/>
            <a:r>
              <a:rPr lang="en-US" sz="2600" dirty="0" err="1" smtClean="0"/>
              <a:t>Bool</a:t>
            </a:r>
            <a:r>
              <a:rPr lang="en-US" sz="2600" dirty="0" smtClean="0"/>
              <a:t>, string, </a:t>
            </a:r>
            <a:r>
              <a:rPr lang="en-US" sz="2600" dirty="0" err="1" smtClean="0"/>
              <a:t>int</a:t>
            </a:r>
            <a:r>
              <a:rPr lang="en-US" sz="2600" dirty="0" smtClean="0"/>
              <a:t>, double, text file, binary file</a:t>
            </a:r>
            <a:endParaRPr lang="en-US" sz="26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June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67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Files: Lesson 2.4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073"/>
            <a:ext cx="8229600" cy="1128127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tx2"/>
                </a:solidFill>
              </a:rPr>
              <a:t>Basic launch</a:t>
            </a:r>
          </a:p>
          <a:p>
            <a:pPr lvl="1"/>
            <a:r>
              <a:rPr lang="en-US" sz="2600" dirty="0" smtClean="0">
                <a:solidFill>
                  <a:schemeClr val="tx2"/>
                </a:solidFill>
              </a:rPr>
              <a:t>Script a list of nodes and parameters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June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2514600"/>
            <a:ext cx="8763000" cy="246221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&lt;launch&gt; </a:t>
            </a:r>
          </a:p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rosparam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controller_joint_names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&gt;</a:t>
            </a:r>
          </a:p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joint_s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joint_l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joint_e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joint_u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joint_r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joint_b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joint_t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rosparam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182880">
              <a:tabLst>
                <a:tab pos="18288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robot_description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“ </a:t>
            </a:r>
          </a:p>
          <a:p>
            <a:pPr defTabSz="182880">
              <a:tabLst>
                <a:tab pos="18288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="$(find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motoman_config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/sia20d_mesh.xml" /&gt;</a:t>
            </a:r>
          </a:p>
          <a:p>
            <a:pPr defTabSz="182880">
              <a:tabLst>
                <a:tab pos="18288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&lt;node name="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robot_state_publisher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pkg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robot_state_publisher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						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type="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robot_state_publisher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defTabSz="182880">
              <a:tabLst>
                <a:tab pos="18288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&lt;node name="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action_client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pkg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lesson_basic_launch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“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type="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jointaction_client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 defTabSz="182880">
              <a:tabLst>
                <a:tab pos="182880" algn="l"/>
              </a:tabLst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&lt;/launch&gt;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67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Files: Lesson 2.5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073"/>
            <a:ext cx="8229600" cy="1813927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>
                <a:solidFill>
                  <a:schemeClr val="tx2"/>
                </a:solidFill>
              </a:rPr>
              <a:t>Advanced launch</a:t>
            </a:r>
          </a:p>
          <a:p>
            <a:pPr lvl="1"/>
            <a:r>
              <a:rPr lang="en-US" sz="2600" dirty="0" smtClean="0">
                <a:solidFill>
                  <a:schemeClr val="tx2"/>
                </a:solidFill>
              </a:rPr>
              <a:t>Include other launch files, even from other packages</a:t>
            </a:r>
          </a:p>
          <a:p>
            <a:pPr lvl="1"/>
            <a:r>
              <a:rPr lang="en-US" sz="2600" dirty="0" smtClean="0">
                <a:solidFill>
                  <a:schemeClr val="tx2"/>
                </a:solidFill>
              </a:rPr>
              <a:t>Use arguments to parameterize launch</a:t>
            </a:r>
          </a:p>
          <a:p>
            <a:pPr lvl="1"/>
            <a:r>
              <a:rPr lang="en-US" sz="2600" dirty="0" smtClean="0"/>
              <a:t>Use “if=“ or “unless=“ to do simple control</a:t>
            </a:r>
            <a:endParaRPr lang="en-US" sz="2600" dirty="0" smtClean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June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200400"/>
            <a:ext cx="8458200" cy="246221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&lt;launch&gt;</a:t>
            </a:r>
          </a:p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name="robot" default="sia20" /&gt;</a:t>
            </a:r>
          </a:p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show_rviz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default="true" /&gt;</a:t>
            </a:r>
          </a:p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&lt;group ns="robot" &gt; </a:t>
            </a:r>
          </a:p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&lt;include file="$(find lesson)/launch/load_$(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robot)_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data.launch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&lt;node name=“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state_publisher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pkg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robot_state_publisher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“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	type="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state_publisher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&lt;node name=“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jt_state_publisher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pkg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joint_state_publisher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	type="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joint_state_publisher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/&gt; 	&lt;/group&gt;</a:t>
            </a:r>
          </a:p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&lt;node name="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rviz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pkg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rviz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type="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rviz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“ if="$(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show_rviz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)"/&gt;</a:t>
            </a:r>
          </a:p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&lt;/launch&gt;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67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4 June 2013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762000" y="3200400"/>
            <a:ext cx="7772400" cy="990600"/>
          </a:xfrm>
          <a:prstGeom prst="rect">
            <a:avLst/>
          </a:prstGeom>
        </p:spPr>
        <p:txBody>
          <a:bodyPr/>
          <a:lstStyle/>
          <a:p>
            <a:r>
              <a:rPr lang="en-US" sz="4800" dirty="0" smtClean="0"/>
              <a:t>TF – Transforms in ROS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4240243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073"/>
            <a:ext cx="8229600" cy="2423527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>
                <a:solidFill>
                  <a:schemeClr val="tx2"/>
                </a:solidFill>
              </a:rPr>
              <a:t>TF used to track all </a:t>
            </a:r>
            <a:r>
              <a:rPr lang="en-US" sz="3000" b="1" dirty="0" smtClean="0">
                <a:solidFill>
                  <a:schemeClr val="tx2"/>
                </a:solidFill>
              </a:rPr>
              <a:t>coordinate frames</a:t>
            </a:r>
            <a:r>
              <a:rPr lang="en-US" sz="3000" dirty="0" smtClean="0">
                <a:solidFill>
                  <a:schemeClr val="tx2"/>
                </a:solidFill>
              </a:rPr>
              <a:t> in ROS</a:t>
            </a:r>
          </a:p>
          <a:p>
            <a:r>
              <a:rPr lang="en-US" sz="3000" dirty="0" smtClean="0"/>
              <a:t>Each </a:t>
            </a:r>
            <a:r>
              <a:rPr lang="en-US" sz="3000" b="1" dirty="0" smtClean="0"/>
              <a:t>frame </a:t>
            </a:r>
            <a:r>
              <a:rPr lang="en-US" sz="3000" dirty="0" smtClean="0"/>
              <a:t>is related to at least one other frame</a:t>
            </a:r>
          </a:p>
          <a:p>
            <a:r>
              <a:rPr lang="en-US" sz="3000" dirty="0" smtClean="0"/>
              <a:t>TF can be used to find transforms between any two </a:t>
            </a:r>
            <a:r>
              <a:rPr lang="en-US" sz="3000" u="sng" dirty="0" smtClean="0"/>
              <a:t>relatable</a:t>
            </a:r>
            <a:r>
              <a:rPr lang="en-US" sz="3000" b="1" dirty="0" smtClean="0"/>
              <a:t> </a:t>
            </a:r>
            <a:r>
              <a:rPr lang="en-US" sz="3000" dirty="0" smtClean="0"/>
              <a:t>frames, even in the past!</a:t>
            </a:r>
          </a:p>
          <a:p>
            <a:r>
              <a:rPr lang="en-US" sz="3000" dirty="0" smtClean="0"/>
              <a:t>TF designed as a </a:t>
            </a:r>
            <a:r>
              <a:rPr lang="en-US" sz="3000" b="1" dirty="0" smtClean="0"/>
              <a:t>distributed network</a:t>
            </a:r>
            <a:endParaRPr lang="en-US" sz="3000" dirty="0" smtClean="0"/>
          </a:p>
          <a:p>
            <a:endParaRPr lang="en-US" sz="3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June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762000" y="3810000"/>
            <a:ext cx="8001000" cy="2590800"/>
            <a:chOff x="762000" y="3810000"/>
            <a:chExt cx="8001000" cy="2590800"/>
          </a:xfrm>
        </p:grpSpPr>
        <p:sp>
          <p:nvSpPr>
            <p:cNvPr id="25" name="Rectangle 24"/>
            <p:cNvSpPr/>
            <p:nvPr/>
          </p:nvSpPr>
          <p:spPr>
            <a:xfrm>
              <a:off x="5981700" y="3810000"/>
              <a:ext cx="914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3">
                      <a:lumMod val="75000"/>
                    </a:schemeClr>
                  </a:solidFill>
                </a:rPr>
                <a:t>“A,B”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762000" y="3886200"/>
              <a:ext cx="8001000" cy="2514600"/>
              <a:chOff x="990600" y="3886200"/>
              <a:chExt cx="8001000" cy="25146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2590800" y="396240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410200" y="3962400"/>
                <a:ext cx="0" cy="1828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Smiley Face 14"/>
              <p:cNvSpPr/>
              <p:nvPr/>
            </p:nvSpPr>
            <p:spPr>
              <a:xfrm>
                <a:off x="3657600" y="5410200"/>
                <a:ext cx="381000" cy="381000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Smiley Face 15"/>
              <p:cNvSpPr/>
              <p:nvPr/>
            </p:nvSpPr>
            <p:spPr>
              <a:xfrm>
                <a:off x="1371600" y="4343400"/>
                <a:ext cx="381000" cy="381000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Smiley Face 16"/>
              <p:cNvSpPr/>
              <p:nvPr/>
            </p:nvSpPr>
            <p:spPr>
              <a:xfrm>
                <a:off x="6477000" y="4114800"/>
                <a:ext cx="381000" cy="381000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876800" y="5943600"/>
                <a:ext cx="1143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Frame B</a:t>
                </a:r>
                <a:endParaRPr lang="en-US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096000" y="5181600"/>
                <a:ext cx="1143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Frame A</a:t>
                </a:r>
                <a:endParaRPr lang="en-US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352800" y="4343400"/>
                <a:ext cx="1143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Frame C</a:t>
                </a:r>
                <a:endParaRPr lang="en-US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981200" y="6096000"/>
                <a:ext cx="1143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Frame D</a:t>
                </a:r>
                <a:endParaRPr lang="en-US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990600" y="5181600"/>
                <a:ext cx="1143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Frame E</a:t>
                </a:r>
                <a:endParaRPr lang="en-US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066800" y="4038600"/>
                <a:ext cx="914400" cy="228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“D,E”</a:t>
                </a:r>
                <a:endParaRPr lang="en-US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352800" y="5105400"/>
                <a:ext cx="914400" cy="228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“B,C,D”</a:t>
                </a:r>
                <a:endParaRPr lang="en-US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" name="Flowchart: Alternate Process 27"/>
              <p:cNvSpPr/>
              <p:nvPr/>
            </p:nvSpPr>
            <p:spPr>
              <a:xfrm>
                <a:off x="7696200" y="3886200"/>
                <a:ext cx="1295400" cy="914400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Transform Between A/E?</a:t>
                </a:r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0367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TF: </a:t>
            </a:r>
            <a:r>
              <a:rPr lang="en-US" dirty="0" err="1" smtClean="0"/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073"/>
            <a:ext cx="8229600" cy="1813927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>
                <a:solidFill>
                  <a:schemeClr val="tx2"/>
                </a:solidFill>
              </a:rPr>
              <a:t>A </a:t>
            </a:r>
            <a:r>
              <a:rPr lang="en-US" sz="3000" dirty="0" err="1" smtClean="0">
                <a:solidFill>
                  <a:schemeClr val="tx2"/>
                </a:solidFill>
              </a:rPr>
              <a:t>transformListener</a:t>
            </a:r>
            <a:r>
              <a:rPr lang="en-US" sz="3000" dirty="0" smtClean="0">
                <a:solidFill>
                  <a:schemeClr val="tx2"/>
                </a:solidFill>
              </a:rPr>
              <a:t> listens to </a:t>
            </a:r>
            <a:r>
              <a:rPr lang="en-US" sz="3000" u="sng" dirty="0" smtClean="0">
                <a:solidFill>
                  <a:schemeClr val="tx2"/>
                </a:solidFill>
              </a:rPr>
              <a:t>all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</a:rPr>
              <a:t>tf</a:t>
            </a:r>
            <a:r>
              <a:rPr lang="en-US" sz="3000" dirty="0" smtClean="0"/>
              <a:t> messages and tries to determine relative transforms</a:t>
            </a:r>
          </a:p>
          <a:p>
            <a:r>
              <a:rPr lang="en-US" sz="3000" dirty="0" smtClean="0"/>
              <a:t>Can try to transform in the past</a:t>
            </a:r>
          </a:p>
          <a:p>
            <a:r>
              <a:rPr lang="en-US" sz="3000" dirty="0" smtClean="0">
                <a:solidFill>
                  <a:schemeClr val="tx2"/>
                </a:solidFill>
              </a:rPr>
              <a:t>Can only look as far back as it has been running</a:t>
            </a:r>
            <a:endParaRPr lang="en-US" sz="2600" dirty="0" smtClean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June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230940"/>
            <a:ext cx="8229600" cy="116955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2880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::init(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tf_listener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182880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NodeHandle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880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TransformListener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listener;</a:t>
            </a:r>
          </a:p>
          <a:p>
            <a:pPr defTabSz="182880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StampedTransform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transform;</a:t>
            </a:r>
          </a:p>
          <a:p>
            <a:pPr defTabSz="182880"/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listener.lookupTransform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(“target”, “source”,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::Time(), transform);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67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Services</a:t>
            </a:r>
          </a:p>
          <a:p>
            <a:r>
              <a:rPr lang="en-US" sz="3600" dirty="0" smtClean="0">
                <a:solidFill>
                  <a:schemeClr val="tx2"/>
                </a:solidFill>
              </a:rPr>
              <a:t>Actions</a:t>
            </a:r>
          </a:p>
          <a:p>
            <a:r>
              <a:rPr lang="en-US" sz="3600" dirty="0" smtClean="0">
                <a:solidFill>
                  <a:schemeClr val="tx2"/>
                </a:solidFill>
              </a:rPr>
              <a:t>Launch Files</a:t>
            </a:r>
          </a:p>
          <a:p>
            <a:r>
              <a:rPr lang="en-US" sz="3600" dirty="0" smtClean="0"/>
              <a:t>TF</a:t>
            </a:r>
          </a:p>
          <a:p>
            <a:r>
              <a:rPr lang="en-US" sz="3600" dirty="0" smtClean="0">
                <a:solidFill>
                  <a:schemeClr val="tx2"/>
                </a:solidFill>
              </a:rPr>
              <a:t>URDF</a:t>
            </a:r>
          </a:p>
          <a:p>
            <a:r>
              <a:rPr lang="en-US" sz="3600" dirty="0" smtClean="0"/>
              <a:t>Debugging</a:t>
            </a:r>
            <a:endParaRPr lang="en-US" sz="3600" dirty="0" smtClean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 June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396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TF: </a:t>
            </a:r>
            <a:r>
              <a:rPr lang="en-US" dirty="0" err="1" smtClean="0"/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1673"/>
            <a:ext cx="8229600" cy="1813927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>
                <a:solidFill>
                  <a:schemeClr val="tx2"/>
                </a:solidFill>
              </a:rPr>
              <a:t>Each </a:t>
            </a:r>
            <a:r>
              <a:rPr lang="en-US" sz="3000" dirty="0" err="1" smtClean="0">
                <a:solidFill>
                  <a:schemeClr val="tx2"/>
                </a:solidFill>
              </a:rPr>
              <a:t>robot_state_publisher</a:t>
            </a:r>
            <a:r>
              <a:rPr lang="en-US" sz="3000" dirty="0" smtClean="0">
                <a:solidFill>
                  <a:schemeClr val="tx2"/>
                </a:solidFill>
              </a:rPr>
              <a:t> publishes transforms for a particular </a:t>
            </a:r>
            <a:r>
              <a:rPr lang="en-US" sz="3000" dirty="0" err="1" smtClean="0">
                <a:solidFill>
                  <a:schemeClr val="tx2"/>
                </a:solidFill>
              </a:rPr>
              <a:t>urdf</a:t>
            </a:r>
            <a:endParaRPr lang="en-US" sz="3000" dirty="0" smtClean="0">
              <a:solidFill>
                <a:schemeClr val="tx2"/>
              </a:solidFill>
            </a:endParaRPr>
          </a:p>
          <a:p>
            <a:r>
              <a:rPr lang="en-US" sz="3000" dirty="0" smtClean="0"/>
              <a:t>Nodes can also publish /</a:t>
            </a:r>
            <a:r>
              <a:rPr lang="en-US" sz="3000" dirty="0" err="1" smtClean="0"/>
              <a:t>tf</a:t>
            </a:r>
            <a:r>
              <a:rPr lang="en-US" sz="3000" dirty="0" smtClean="0"/>
              <a:t> data</a:t>
            </a:r>
          </a:p>
          <a:p>
            <a:r>
              <a:rPr lang="en-US" sz="3000" dirty="0" smtClean="0">
                <a:solidFill>
                  <a:schemeClr val="tx2"/>
                </a:solidFill>
              </a:rPr>
              <a:t>DANGER! TF data </a:t>
            </a:r>
            <a:r>
              <a:rPr lang="en-US" sz="3000" u="sng" dirty="0" smtClean="0">
                <a:solidFill>
                  <a:schemeClr val="tx2"/>
                </a:solidFill>
              </a:rPr>
              <a:t>can</a:t>
            </a:r>
            <a:r>
              <a:rPr lang="en-US" sz="3000" dirty="0" smtClean="0">
                <a:solidFill>
                  <a:schemeClr val="tx2"/>
                </a:solidFill>
              </a:rPr>
              <a:t> be conflicting</a:t>
            </a:r>
            <a:endParaRPr lang="en-US" sz="2600" dirty="0" smtClean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June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2971800"/>
            <a:ext cx="8458200" cy="181588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&lt;launch&gt;</a:t>
            </a:r>
          </a:p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robot_description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="$(find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motoman_config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/sia5.xml" /&gt;</a:t>
            </a:r>
          </a:p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&lt;node name="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state_publisher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pkg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robot_state_publisher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type=“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robot_state_publisher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&lt;node name="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joint_state_publisher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pkg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joint_state_publisher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type="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joint_state_publisher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defTabSz="18288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&lt;/launch&gt;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219200" y="4876800"/>
            <a:ext cx="6324600" cy="1447800"/>
            <a:chOff x="762000" y="3810000"/>
            <a:chExt cx="8001000" cy="2590800"/>
          </a:xfrm>
        </p:grpSpPr>
        <p:sp>
          <p:nvSpPr>
            <p:cNvPr id="10" name="Rectangle 9"/>
            <p:cNvSpPr/>
            <p:nvPr/>
          </p:nvSpPr>
          <p:spPr>
            <a:xfrm>
              <a:off x="5981700" y="3810000"/>
              <a:ext cx="914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3">
                      <a:lumMod val="75000"/>
                    </a:schemeClr>
                  </a:solidFill>
                </a:rPr>
                <a:t>“A,B”</a:t>
              </a:r>
              <a:endParaRPr lang="en-US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grpSp>
          <p:nvGrpSpPr>
            <p:cNvPr id="11" name="Group 28"/>
            <p:cNvGrpSpPr/>
            <p:nvPr/>
          </p:nvGrpSpPr>
          <p:grpSpPr>
            <a:xfrm>
              <a:off x="762000" y="3886200"/>
              <a:ext cx="8001000" cy="2514600"/>
              <a:chOff x="990600" y="3886200"/>
              <a:chExt cx="8001000" cy="25146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2590800" y="396240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410200" y="3962400"/>
                <a:ext cx="0" cy="1828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Smiley Face 13"/>
              <p:cNvSpPr/>
              <p:nvPr/>
            </p:nvSpPr>
            <p:spPr>
              <a:xfrm>
                <a:off x="3657600" y="5410200"/>
                <a:ext cx="381000" cy="381000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Smiley Face 14"/>
              <p:cNvSpPr/>
              <p:nvPr/>
            </p:nvSpPr>
            <p:spPr>
              <a:xfrm>
                <a:off x="1371600" y="4343400"/>
                <a:ext cx="381000" cy="381000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Smiley Face 15"/>
              <p:cNvSpPr/>
              <p:nvPr/>
            </p:nvSpPr>
            <p:spPr>
              <a:xfrm>
                <a:off x="6477000" y="4114800"/>
                <a:ext cx="381000" cy="381000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876800" y="5943600"/>
                <a:ext cx="1143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Frame B</a:t>
                </a:r>
                <a:endParaRPr lang="en-US" sz="10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096000" y="5181600"/>
                <a:ext cx="1143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Frame A</a:t>
                </a:r>
                <a:endParaRPr lang="en-US" sz="10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352800" y="4343400"/>
                <a:ext cx="1143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Frame C</a:t>
                </a:r>
                <a:endParaRPr lang="en-US" sz="10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981200" y="6096000"/>
                <a:ext cx="1143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Frame D</a:t>
                </a:r>
                <a:endParaRPr lang="en-US" sz="10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990600" y="5181600"/>
                <a:ext cx="11430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Frame E</a:t>
                </a:r>
                <a:endParaRPr lang="en-US" sz="10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066800" y="4038600"/>
                <a:ext cx="914400" cy="228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“D,E”</a:t>
                </a:r>
                <a:endParaRPr lang="en-US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256403" y="5037221"/>
                <a:ext cx="1204511" cy="2045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accent3">
                        <a:lumMod val="75000"/>
                      </a:schemeClr>
                    </a:solidFill>
                  </a:rPr>
                  <a:t>“B,C,D”</a:t>
                </a:r>
                <a:endParaRPr lang="en-US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" name="Flowchart: Alternate Process 23"/>
              <p:cNvSpPr/>
              <p:nvPr/>
            </p:nvSpPr>
            <p:spPr>
              <a:xfrm>
                <a:off x="7696200" y="3886200"/>
                <a:ext cx="1295400" cy="914400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Transform Between A/E?</a:t>
                </a:r>
                <a:endParaRPr 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0367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4 June 2013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438400"/>
            <a:ext cx="7772400" cy="2362200"/>
          </a:xfrm>
          <a:prstGeom prst="rect">
            <a:avLst/>
          </a:prstGeom>
        </p:spPr>
        <p:txBody>
          <a:bodyPr/>
          <a:lstStyle/>
          <a:p>
            <a:r>
              <a:rPr lang="en-US" sz="4800" dirty="0" smtClean="0"/>
              <a:t>URDF:</a:t>
            </a:r>
            <a:br>
              <a:rPr lang="en-US" sz="4800" dirty="0" smtClean="0"/>
            </a:br>
            <a:r>
              <a:rPr lang="en-US" sz="4800" dirty="0" smtClean="0"/>
              <a:t>Unified Robot </a:t>
            </a:r>
            <a:br>
              <a:rPr lang="en-US" sz="4800" dirty="0" smtClean="0"/>
            </a:br>
            <a:r>
              <a:rPr lang="en-US" sz="4800" dirty="0" smtClean="0"/>
              <a:t>Description Format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4240243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URDF: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073"/>
            <a:ext cx="8229600" cy="4633327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tx2"/>
                </a:solidFill>
              </a:rPr>
              <a:t>URDF is an xml-formatted file containing </a:t>
            </a:r>
            <a:r>
              <a:rPr lang="en-US" sz="3000" b="1" dirty="0" smtClean="0">
                <a:solidFill>
                  <a:schemeClr val="tx2"/>
                </a:solidFill>
              </a:rPr>
              <a:t>frames</a:t>
            </a:r>
            <a:r>
              <a:rPr lang="en-US" sz="3000" dirty="0" smtClean="0">
                <a:solidFill>
                  <a:schemeClr val="tx2"/>
                </a:solidFill>
              </a:rPr>
              <a:t>, </a:t>
            </a:r>
            <a:r>
              <a:rPr lang="en-US" sz="3000" b="1" dirty="0" smtClean="0">
                <a:solidFill>
                  <a:schemeClr val="tx2"/>
                </a:solidFill>
              </a:rPr>
              <a:t>connections</a:t>
            </a:r>
            <a:r>
              <a:rPr lang="en-US" sz="3000" dirty="0" smtClean="0">
                <a:solidFill>
                  <a:schemeClr val="tx2"/>
                </a:solidFill>
              </a:rPr>
              <a:t> between those frames, and a physical description of a system.</a:t>
            </a:r>
          </a:p>
          <a:p>
            <a:r>
              <a:rPr lang="en-US" sz="3000" dirty="0" smtClean="0"/>
              <a:t>Used for description of everything, not just robots.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June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67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URDF: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073"/>
            <a:ext cx="8229600" cy="4938127"/>
          </a:xfrm>
        </p:spPr>
        <p:txBody>
          <a:bodyPr>
            <a:normAutofit fontScale="85000" lnSpcReduction="20000"/>
          </a:bodyPr>
          <a:lstStyle/>
          <a:p>
            <a:pPr marL="0" indent="0" defTabSz="457200"/>
            <a:r>
              <a:rPr lang="en-US" sz="3100" dirty="0" smtClean="0"/>
              <a:t>Each link becomes a frame</a:t>
            </a:r>
          </a:p>
          <a:p>
            <a:pPr marL="0" indent="0" defTabSz="457200"/>
            <a:r>
              <a:rPr lang="en-US" sz="3100" dirty="0" smtClean="0"/>
              <a:t>Can contain physical information</a:t>
            </a:r>
          </a:p>
          <a:p>
            <a:pPr marL="0" indent="0" defTabSz="457200"/>
            <a:r>
              <a:rPr lang="en-US" sz="3100" dirty="0" smtClean="0"/>
              <a:t>Frame information is stored in xyz, roll-pitch-yaw format</a:t>
            </a:r>
          </a:p>
          <a:p>
            <a:pPr marL="0" lvl="1" indent="0" defTabSz="457200"/>
            <a:r>
              <a:rPr lang="en-US" sz="3100" dirty="0" smtClean="0"/>
              <a:t>Units of meters and radians</a:t>
            </a:r>
          </a:p>
          <a:p>
            <a:pPr marL="0" indent="0" defTabSz="457200">
              <a:buNone/>
            </a:pPr>
            <a:endParaRPr lang="en-US" sz="1600" dirty="0" smtClean="0"/>
          </a:p>
          <a:p>
            <a:pPr marL="0" indent="0" defTabSz="45720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&lt;link name="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shoulder_link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“&gt;</a:t>
            </a:r>
          </a:p>
          <a:p>
            <a:pPr marL="0" indent="0" defTabSz="45720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&lt;visual&gt;</a:t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	&lt;geometry&gt;</a:t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		&lt;cylinder length="0.1" radius="0.1"/&gt;</a:t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	&lt;/geometry&gt;</a:t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	&lt;origin xyz="0 0 -0.05"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rpy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="0 0 0" /&gt;</a:t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&lt;/visual&gt;</a:t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&lt;collision&gt;</a:t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	&lt;geometry&gt;</a:t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		&lt;cylinder length="0.1" radius="0.1"/&gt;</a:t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	&lt;/geometry&gt;</a:t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	&lt;origin xyz="0 0 -0.05" </a:t>
            </a:r>
            <a:r>
              <a:rPr lang="en-US" sz="1900" dirty="0" err="1" smtClean="0">
                <a:latin typeface="Courier New" pitchFamily="49" charset="0"/>
                <a:cs typeface="Courier New" pitchFamily="49" charset="0"/>
              </a:rPr>
              <a:t>rpy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="0 0 0" /&gt;</a:t>
            </a:r>
            <a:br>
              <a:rPr lang="en-US" sz="19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&lt;/collision&gt;</a:t>
            </a:r>
          </a:p>
          <a:p>
            <a:pPr marL="0" indent="0" defTabSz="457200"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&lt;/link&gt;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June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67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URDF: Joint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4327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A joint connects 2 links</a:t>
            </a:r>
          </a:p>
          <a:p>
            <a:pPr lvl="1"/>
            <a:r>
              <a:rPr lang="en-US" sz="2600" dirty="0" smtClean="0"/>
              <a:t>Contains </a:t>
            </a:r>
            <a:r>
              <a:rPr lang="en-US" sz="2600" b="1" dirty="0" smtClean="0"/>
              <a:t>parent</a:t>
            </a:r>
            <a:r>
              <a:rPr lang="en-US" sz="2600" dirty="0" smtClean="0"/>
              <a:t> and </a:t>
            </a:r>
            <a:r>
              <a:rPr lang="en-US" sz="2600" b="1" dirty="0" smtClean="0"/>
              <a:t>child</a:t>
            </a:r>
            <a:r>
              <a:rPr lang="en-US" sz="2600" dirty="0" smtClean="0"/>
              <a:t> frame reference</a:t>
            </a:r>
          </a:p>
          <a:p>
            <a:pPr lvl="1"/>
            <a:r>
              <a:rPr lang="en-US" sz="2600" dirty="0" smtClean="0"/>
              <a:t>Contains </a:t>
            </a:r>
            <a:r>
              <a:rPr lang="en-US" sz="2600" b="1" dirty="0" smtClean="0"/>
              <a:t>transform</a:t>
            </a:r>
            <a:r>
              <a:rPr lang="en-US" sz="2600" dirty="0" smtClean="0"/>
              <a:t> between parent and child frames</a:t>
            </a:r>
          </a:p>
          <a:p>
            <a:pPr lvl="1"/>
            <a:r>
              <a:rPr lang="en-US" sz="2600" dirty="0" smtClean="0"/>
              <a:t>Types: </a:t>
            </a:r>
            <a:r>
              <a:rPr lang="en-US" sz="2600" i="1" dirty="0" smtClean="0"/>
              <a:t>fixed, free, linear, rotary</a:t>
            </a:r>
            <a:endParaRPr lang="en-US" sz="2600" dirty="0" smtClean="0"/>
          </a:p>
          <a:p>
            <a:pPr lvl="1"/>
            <a:r>
              <a:rPr lang="en-US" sz="2600" dirty="0" smtClean="0"/>
              <a:t>Denotes axis of movement </a:t>
            </a:r>
            <a:r>
              <a:rPr lang="en-US" sz="2600" i="1" dirty="0" smtClean="0"/>
              <a:t>(linear, rotary only)</a:t>
            </a:r>
          </a:p>
          <a:p>
            <a:pPr lvl="1"/>
            <a:r>
              <a:rPr lang="en-US" sz="2600" dirty="0" smtClean="0"/>
              <a:t>Contains joint limits on position and velocity</a:t>
            </a:r>
          </a:p>
          <a:p>
            <a:r>
              <a:rPr lang="en-US" sz="2600" dirty="0" smtClean="0"/>
              <a:t>ROS-I conventions</a:t>
            </a:r>
          </a:p>
          <a:p>
            <a:pPr lvl="1"/>
            <a:r>
              <a:rPr lang="en-US" sz="2600" dirty="0" smtClean="0"/>
              <a:t>X-axis front, Z-Axis up</a:t>
            </a:r>
          </a:p>
          <a:p>
            <a:pPr lvl="1"/>
            <a:r>
              <a:rPr lang="en-US" sz="2600" dirty="0" smtClean="0"/>
              <a:t>Keep all frames similarly rotated when possible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&lt;joint name="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shoulder_pan_joint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 type="revolute“&gt;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&lt;parent link="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base_link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"/&gt;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&lt;child link="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shoulder_link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"/&gt;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&lt;origin xyz="0 0 0.1"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rpy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="0 0 0"/&gt;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&lt;axis xyz="0 0 1"/&gt;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&lt;limit lower="-3.14" upper="3.14" velocity="1.0"/&gt;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&lt;/joint&gt;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June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67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June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445000" y="1295400"/>
            <a:ext cx="408940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 dirty="0" smtClean="0">
                <a:solidFill>
                  <a:schemeClr val="tx2"/>
                </a:solidFill>
                <a:latin typeface="+mj-lt"/>
              </a:rPr>
              <a:t>Daniel Solomon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Research Engineer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b="1" dirty="0" smtClean="0">
                <a:solidFill>
                  <a:schemeClr val="tx2"/>
                </a:solidFill>
                <a:latin typeface="+mj-lt"/>
              </a:rPr>
              <a:t>Southwest Research Institute</a:t>
            </a:r>
            <a:endParaRPr lang="en-US" sz="2400" b="1" dirty="0">
              <a:solidFill>
                <a:schemeClr val="tx2"/>
              </a:solidFill>
              <a:latin typeface="+mj-lt"/>
            </a:endParaRPr>
          </a:p>
          <a:p>
            <a:pPr eaLnBrk="1" hangingPunct="1">
              <a:spcBef>
                <a:spcPts val="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9503 W. Commerce</a:t>
            </a:r>
          </a:p>
          <a:p>
            <a:pPr eaLnBrk="1" hangingPunct="1">
              <a:spcBef>
                <a:spcPts val="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San Antonio, TX 78227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2400" dirty="0">
                <a:solidFill>
                  <a:schemeClr val="tx2"/>
                </a:solidFill>
                <a:latin typeface="+mj-lt"/>
              </a:rPr>
            </a:b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USA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Phone:  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210-522-3147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2400" dirty="0">
                <a:solidFill>
                  <a:schemeClr val="tx2"/>
                </a:solidFill>
                <a:latin typeface="+mj-lt"/>
              </a:rPr>
            </a:b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Email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:  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dsolomon@swri.org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www.ROSindustrial.org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eaLnBrk="1" hangingPunct="1">
              <a:spcBef>
                <a:spcPct val="50000"/>
              </a:spcBef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8367" y="1524000"/>
            <a:ext cx="3235433" cy="37338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49438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94957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z="4800" dirty="0" smtClean="0"/>
              <a:t>Services</a:t>
            </a:r>
            <a:endParaRPr lang="en-US" sz="48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4 June 2013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149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 smtClean="0">
                <a:solidFill>
                  <a:schemeClr val="tx2"/>
                </a:solidFill>
              </a:rPr>
              <a:t>Services are like a </a:t>
            </a:r>
            <a:r>
              <a:rPr lang="en-US" sz="3000" b="1" dirty="0" smtClean="0">
                <a:solidFill>
                  <a:schemeClr val="tx2"/>
                </a:solidFill>
              </a:rPr>
              <a:t>function calls</a:t>
            </a:r>
            <a:endParaRPr lang="en-US" sz="3000" dirty="0" smtClean="0">
              <a:solidFill>
                <a:schemeClr val="tx2"/>
              </a:solidFill>
            </a:endParaRPr>
          </a:p>
          <a:p>
            <a:r>
              <a:rPr lang="en-US" sz="3000" dirty="0" smtClean="0"/>
              <a:t>Each service made up of 2 messages:</a:t>
            </a:r>
          </a:p>
          <a:p>
            <a:pPr lvl="1"/>
            <a:r>
              <a:rPr lang="en-US" sz="2600" i="1" dirty="0" smtClean="0"/>
              <a:t>Request</a:t>
            </a:r>
            <a:r>
              <a:rPr lang="en-US" sz="2600" dirty="0" smtClean="0"/>
              <a:t>, sent by </a:t>
            </a:r>
            <a:r>
              <a:rPr lang="en-US" sz="2600" b="1" dirty="0" smtClean="0"/>
              <a:t>client</a:t>
            </a:r>
            <a:r>
              <a:rPr lang="en-US" sz="2600" dirty="0" smtClean="0"/>
              <a:t>, received by </a:t>
            </a:r>
            <a:r>
              <a:rPr lang="en-US" sz="2600" b="1" dirty="0" smtClean="0"/>
              <a:t>server</a:t>
            </a:r>
          </a:p>
          <a:p>
            <a:pPr lvl="1"/>
            <a:r>
              <a:rPr lang="en-US" sz="2600" i="1" dirty="0" smtClean="0"/>
              <a:t>Response</a:t>
            </a:r>
            <a:r>
              <a:rPr lang="en-US" sz="2600" dirty="0" smtClean="0"/>
              <a:t>, generated by </a:t>
            </a:r>
            <a:r>
              <a:rPr lang="en-US" sz="2600" b="1" dirty="0" smtClean="0"/>
              <a:t>server</a:t>
            </a:r>
            <a:r>
              <a:rPr lang="en-US" sz="2600" dirty="0" smtClean="0"/>
              <a:t>, sent to </a:t>
            </a:r>
            <a:r>
              <a:rPr lang="en-US" sz="2600" b="1" dirty="0" smtClean="0"/>
              <a:t>client</a:t>
            </a:r>
          </a:p>
          <a:p>
            <a:r>
              <a:rPr lang="en-US" sz="3000" dirty="0" smtClean="0"/>
              <a:t>Service is defined in plain text format</a:t>
            </a:r>
          </a:p>
          <a:p>
            <a:r>
              <a:rPr lang="en-US" sz="3000" dirty="0" smtClean="0"/>
              <a:t>Supports basic types, and predefined </a:t>
            </a:r>
            <a:r>
              <a:rPr lang="en-US" sz="3000" dirty="0" err="1" smtClean="0"/>
              <a:t>msg</a:t>
            </a:r>
            <a:r>
              <a:rPr lang="en-US" sz="3000" dirty="0" smtClean="0"/>
              <a:t> types</a:t>
            </a:r>
          </a:p>
          <a:p>
            <a:r>
              <a:rPr lang="en-US" sz="3000" dirty="0" smtClean="0"/>
              <a:t>Call to service </a:t>
            </a:r>
            <a:r>
              <a:rPr lang="en-US" sz="3000" b="1" dirty="0" smtClean="0"/>
              <a:t>blocks</a:t>
            </a:r>
            <a:r>
              <a:rPr lang="en-US" sz="3000" dirty="0" smtClean="0"/>
              <a:t> in client</a:t>
            </a:r>
          </a:p>
          <a:p>
            <a:pPr lvl="1"/>
            <a:r>
              <a:rPr lang="en-US" sz="2600" dirty="0" smtClean="0">
                <a:solidFill>
                  <a:schemeClr val="tx2"/>
                </a:solidFill>
              </a:rPr>
              <a:t>Code will wait for service call to complete before continuing</a:t>
            </a:r>
            <a:endParaRPr lang="en-US" sz="26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June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67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Services: Lesson 2.1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737727"/>
          </a:xfrm>
        </p:spPr>
        <p:txBody>
          <a:bodyPr/>
          <a:lstStyle/>
          <a:p>
            <a:r>
              <a:rPr lang="en-US" sz="3000" dirty="0" smtClean="0">
                <a:solidFill>
                  <a:schemeClr val="tx2"/>
                </a:solidFill>
              </a:rPr>
              <a:t>Create custom service </a:t>
            </a:r>
            <a:r>
              <a:rPr lang="en-US" sz="3000" b="1" dirty="0" smtClean="0">
                <a:solidFill>
                  <a:schemeClr val="tx2"/>
                </a:solidFill>
              </a:rPr>
              <a:t>definition</a:t>
            </a:r>
          </a:p>
          <a:p>
            <a:r>
              <a:rPr lang="en-US" sz="3000" dirty="0" smtClean="0">
                <a:solidFill>
                  <a:schemeClr val="tx2"/>
                </a:solidFill>
              </a:rPr>
              <a:t>Create service</a:t>
            </a:r>
            <a:r>
              <a:rPr lang="en-US" sz="3000" b="1" dirty="0" smtClean="0">
                <a:solidFill>
                  <a:schemeClr val="tx2"/>
                </a:solidFill>
              </a:rPr>
              <a:t> server</a:t>
            </a:r>
          </a:p>
          <a:p>
            <a:r>
              <a:rPr lang="en-US" sz="3000" dirty="0" smtClean="0"/>
              <a:t>Create service </a:t>
            </a:r>
            <a:r>
              <a:rPr lang="en-US" sz="3000" b="1" dirty="0" smtClean="0"/>
              <a:t>client</a:t>
            </a: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June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29400" y="1371600"/>
            <a:ext cx="1295400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int64 a</a:t>
            </a:r>
          </a:p>
          <a:p>
            <a:r>
              <a:rPr lang="en-US" dirty="0" smtClean="0"/>
              <a:t>int64 b</a:t>
            </a:r>
          </a:p>
          <a:p>
            <a:r>
              <a:rPr lang="en-US" dirty="0" smtClean="0"/>
              <a:t>---</a:t>
            </a:r>
          </a:p>
          <a:p>
            <a:r>
              <a:rPr lang="en-US" dirty="0" smtClean="0"/>
              <a:t>int64 sum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3048000"/>
            <a:ext cx="8153400" cy="116955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add(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AddTwoInts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::Request &amp;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AddTwoInts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::Response &amp;res)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res.sum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req.a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req.b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return true;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ServiceServer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service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n.advertiseService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add_two_ints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", add);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4419600"/>
            <a:ext cx="8153400" cy="138499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NodeHandle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ServiceClient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client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nh.serviceClient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AddTwoInts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&gt;("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add_two_ints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AddTwoInts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srv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srv.request.a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4;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srv.request.b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12;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client.call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srv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67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4 June 2013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971800"/>
            <a:ext cx="7772400" cy="990600"/>
          </a:xfrm>
          <a:prstGeom prst="rect">
            <a:avLst/>
          </a:prstGeom>
        </p:spPr>
        <p:txBody>
          <a:bodyPr/>
          <a:lstStyle/>
          <a:p>
            <a:r>
              <a:rPr lang="en-US" sz="4800" dirty="0" smtClean="0"/>
              <a:t>Actions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4240243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073"/>
            <a:ext cx="8229600" cy="4633327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tx2"/>
                </a:solidFill>
              </a:rPr>
              <a:t>Actions are like </a:t>
            </a:r>
            <a:r>
              <a:rPr lang="en-US" sz="3000" b="1" dirty="0" smtClean="0">
                <a:solidFill>
                  <a:schemeClr val="tx2"/>
                </a:solidFill>
              </a:rPr>
              <a:t>messages</a:t>
            </a:r>
            <a:r>
              <a:rPr lang="en-US" sz="3000" dirty="0" smtClean="0">
                <a:solidFill>
                  <a:schemeClr val="tx2"/>
                </a:solidFill>
              </a:rPr>
              <a:t> </a:t>
            </a:r>
            <a:r>
              <a:rPr lang="en-US" sz="3000" u="sng" dirty="0" smtClean="0">
                <a:solidFill>
                  <a:schemeClr val="tx2"/>
                </a:solidFill>
              </a:rPr>
              <a:t>and</a:t>
            </a:r>
            <a:r>
              <a:rPr lang="en-US" sz="3000" dirty="0" smtClean="0">
                <a:solidFill>
                  <a:schemeClr val="tx2"/>
                </a:solidFill>
              </a:rPr>
              <a:t> like </a:t>
            </a:r>
            <a:r>
              <a:rPr lang="en-US" sz="3000" b="1" dirty="0" smtClean="0">
                <a:solidFill>
                  <a:schemeClr val="tx2"/>
                </a:solidFill>
              </a:rPr>
              <a:t>services</a:t>
            </a:r>
            <a:endParaRPr lang="en-US" sz="3000" dirty="0" smtClean="0">
              <a:solidFill>
                <a:schemeClr val="tx2"/>
              </a:solidFill>
            </a:endParaRPr>
          </a:p>
          <a:p>
            <a:r>
              <a:rPr lang="en-US" sz="3000" dirty="0" smtClean="0"/>
              <a:t>Each action made up of 3 messages:</a:t>
            </a:r>
          </a:p>
          <a:p>
            <a:pPr lvl="1"/>
            <a:r>
              <a:rPr lang="en-US" sz="2600" i="1" dirty="0" smtClean="0"/>
              <a:t>Goal</a:t>
            </a:r>
            <a:r>
              <a:rPr lang="en-US" sz="2600" dirty="0" smtClean="0"/>
              <a:t>, sent by </a:t>
            </a:r>
            <a:r>
              <a:rPr lang="en-US" sz="2600" b="1" dirty="0" smtClean="0"/>
              <a:t>client</a:t>
            </a:r>
            <a:r>
              <a:rPr lang="en-US" sz="2600" dirty="0" smtClean="0"/>
              <a:t>, received by </a:t>
            </a:r>
            <a:r>
              <a:rPr lang="en-US" sz="2600" b="1" dirty="0" smtClean="0"/>
              <a:t>server</a:t>
            </a:r>
          </a:p>
          <a:p>
            <a:pPr lvl="1"/>
            <a:r>
              <a:rPr lang="en-US" sz="2600" i="1" dirty="0" smtClean="0"/>
              <a:t>Result</a:t>
            </a:r>
            <a:r>
              <a:rPr lang="en-US" sz="2600" dirty="0" smtClean="0"/>
              <a:t>, generated by </a:t>
            </a:r>
            <a:r>
              <a:rPr lang="en-US" sz="2600" b="1" dirty="0" smtClean="0"/>
              <a:t>server</a:t>
            </a:r>
            <a:r>
              <a:rPr lang="en-US" sz="2600" dirty="0" smtClean="0"/>
              <a:t>, sent to </a:t>
            </a:r>
            <a:r>
              <a:rPr lang="en-US" sz="2600" b="1" dirty="0" smtClean="0"/>
              <a:t>client</a:t>
            </a:r>
            <a:endParaRPr lang="en-US" sz="2600" dirty="0" smtClean="0"/>
          </a:p>
          <a:p>
            <a:pPr lvl="1"/>
            <a:r>
              <a:rPr lang="en-US" sz="2600" i="1" dirty="0" smtClean="0"/>
              <a:t>Feedback</a:t>
            </a:r>
            <a:r>
              <a:rPr lang="en-US" sz="2600" dirty="0" smtClean="0"/>
              <a:t>, generated by </a:t>
            </a:r>
            <a:r>
              <a:rPr lang="en-US" sz="2600" b="1" dirty="0" smtClean="0"/>
              <a:t>server</a:t>
            </a:r>
            <a:endParaRPr lang="en-US" sz="2600" dirty="0" smtClean="0"/>
          </a:p>
          <a:p>
            <a:r>
              <a:rPr lang="en-US" sz="3000" dirty="0" smtClean="0"/>
              <a:t>Non-blocking in client</a:t>
            </a:r>
          </a:p>
          <a:p>
            <a:r>
              <a:rPr lang="en-US" sz="3000" dirty="0" smtClean="0"/>
              <a:t>Allows long-duration activity, with ability to </a:t>
            </a:r>
            <a:r>
              <a:rPr lang="en-US" sz="3000" b="1" dirty="0" smtClean="0"/>
              <a:t>monitor feedback </a:t>
            </a:r>
            <a:r>
              <a:rPr lang="en-US" sz="3000" dirty="0" smtClean="0"/>
              <a:t>and even </a:t>
            </a:r>
            <a:r>
              <a:rPr lang="en-US" sz="3000" b="1" dirty="0" smtClean="0"/>
              <a:t>cancel</a:t>
            </a:r>
            <a:r>
              <a:rPr lang="en-US" sz="3000" dirty="0" smtClean="0"/>
              <a:t> before completion</a:t>
            </a: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June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67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Actions: Practical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073"/>
            <a:ext cx="8229600" cy="4633327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chemeClr val="tx2"/>
                </a:solidFill>
              </a:rPr>
              <a:t>Useful for processes that take time</a:t>
            </a:r>
          </a:p>
          <a:p>
            <a:pPr lvl="1"/>
            <a:r>
              <a:rPr lang="en-US" sz="2600" dirty="0" smtClean="0"/>
              <a:t>Moving arm</a:t>
            </a:r>
          </a:p>
          <a:p>
            <a:pPr lvl="1"/>
            <a:r>
              <a:rPr lang="en-US" sz="2600" dirty="0" smtClean="0"/>
              <a:t>Calculate trajectory</a:t>
            </a:r>
          </a:p>
          <a:p>
            <a:r>
              <a:rPr lang="en-US" sz="3000" dirty="0" smtClean="0">
                <a:solidFill>
                  <a:schemeClr val="tx2"/>
                </a:solidFill>
              </a:rPr>
              <a:t>Not worthwhile for short information request</a:t>
            </a:r>
          </a:p>
          <a:p>
            <a:pPr lvl="1"/>
            <a:r>
              <a:rPr lang="en-US" sz="2600" dirty="0" smtClean="0"/>
              <a:t>Where is robot</a:t>
            </a:r>
          </a:p>
          <a:p>
            <a:r>
              <a:rPr lang="en-US" sz="3000" dirty="0" smtClean="0">
                <a:solidFill>
                  <a:schemeClr val="tx2"/>
                </a:solidFill>
              </a:rPr>
              <a:t>Not appropriate for most sensor data</a:t>
            </a:r>
          </a:p>
          <a:p>
            <a:pPr lvl="1"/>
            <a:r>
              <a:rPr lang="en-US" sz="2600" dirty="0" smtClean="0"/>
              <a:t>What is distance sensor reading</a:t>
            </a:r>
          </a:p>
          <a:p>
            <a:pPr lvl="1"/>
            <a:r>
              <a:rPr lang="en-US" sz="2600" dirty="0" smtClean="0">
                <a:solidFill>
                  <a:schemeClr val="tx2"/>
                </a:solidFill>
              </a:rPr>
              <a:t>What is pressure reading</a:t>
            </a:r>
          </a:p>
          <a:p>
            <a:r>
              <a:rPr lang="en-US" sz="3000" dirty="0" smtClean="0"/>
              <a:t>Could be good for closed loop control</a:t>
            </a: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 June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67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Actions: Lesson 2.2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737727"/>
          </a:xfrm>
        </p:spPr>
        <p:txBody>
          <a:bodyPr/>
          <a:lstStyle/>
          <a:p>
            <a:r>
              <a:rPr lang="en-US" sz="3000" dirty="0" smtClean="0">
                <a:solidFill>
                  <a:schemeClr val="tx2"/>
                </a:solidFill>
              </a:rPr>
              <a:t>Create custom action </a:t>
            </a:r>
            <a:r>
              <a:rPr lang="en-US" sz="3000" b="1" dirty="0" smtClean="0">
                <a:solidFill>
                  <a:schemeClr val="tx2"/>
                </a:solidFill>
              </a:rPr>
              <a:t>definition</a:t>
            </a:r>
          </a:p>
          <a:p>
            <a:r>
              <a:rPr lang="en-US" sz="3000" dirty="0" smtClean="0">
                <a:solidFill>
                  <a:schemeClr val="tx2"/>
                </a:solidFill>
              </a:rPr>
              <a:t>Create action </a:t>
            </a:r>
            <a:r>
              <a:rPr lang="en-US" sz="3000" b="1" dirty="0" smtClean="0">
                <a:solidFill>
                  <a:schemeClr val="tx2"/>
                </a:solidFill>
              </a:rPr>
              <a:t>server</a:t>
            </a:r>
          </a:p>
          <a:p>
            <a:r>
              <a:rPr lang="en-US" sz="3000" dirty="0" smtClean="0"/>
              <a:t>Create action </a:t>
            </a:r>
            <a:r>
              <a:rPr lang="en-US" sz="3000" b="1" dirty="0" smtClean="0"/>
              <a:t>client</a:t>
            </a: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4 June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FB120-98BB-43C7-AE88-1FF6043327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77000" y="1219200"/>
            <a:ext cx="1905000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int32 order</a:t>
            </a:r>
          </a:p>
          <a:p>
            <a:r>
              <a:rPr lang="en-US" dirty="0" smtClean="0"/>
              <a:t>---</a:t>
            </a:r>
          </a:p>
          <a:p>
            <a:r>
              <a:rPr lang="en-US" dirty="0" smtClean="0"/>
              <a:t>int32[] sequence</a:t>
            </a:r>
          </a:p>
          <a:p>
            <a:r>
              <a:rPr lang="en-US" dirty="0" smtClean="0"/>
              <a:t>---</a:t>
            </a:r>
          </a:p>
          <a:p>
            <a:r>
              <a:rPr lang="en-US" dirty="0" smtClean="0"/>
              <a:t>int32[] sequence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5105400"/>
            <a:ext cx="6248400" cy="116955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SimpleActionClient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FibonacciAction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 ac("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fibonacci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", true);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FibonacciGoal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goal;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goal.order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20;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ac.sendGoal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(goal);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2895600"/>
            <a:ext cx="8305800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executeCB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FibonacciGoalConstPtr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&amp;goal) { 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as_.isPreemptRequested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|| !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::ok())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as_.setPreempted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as_.publishFeedback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as_.setSucceeded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(result_);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SimpleActionServer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FibonacciAction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 as_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_, name, boost::bind(&amp;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executeCB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this, _1), false);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as_.start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ros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::spin();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67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Slide 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Slide Template</Template>
  <TotalTime>0</TotalTime>
  <Words>1088</Words>
  <Application>Microsoft Office PowerPoint</Application>
  <PresentationFormat>On-screen Show (4:3)</PresentationFormat>
  <Paragraphs>276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Slide Template</vt:lpstr>
      <vt:lpstr>Title Slide ONLY</vt:lpstr>
      <vt:lpstr>ROS-Industrial Basic Developer’s Training Class</vt:lpstr>
      <vt:lpstr>Outline</vt:lpstr>
      <vt:lpstr>Services</vt:lpstr>
      <vt:lpstr>Services: Overview</vt:lpstr>
      <vt:lpstr>Services: Lesson 2.1</vt:lpstr>
      <vt:lpstr>Actions</vt:lpstr>
      <vt:lpstr>Actions: Overview</vt:lpstr>
      <vt:lpstr>Actions: Practical Application</vt:lpstr>
      <vt:lpstr>Actions: Lesson 2.2</vt:lpstr>
      <vt:lpstr>Actions: Lesson 2.3</vt:lpstr>
      <vt:lpstr>Message vs. Service vs. Action</vt:lpstr>
      <vt:lpstr>Launch Files</vt:lpstr>
      <vt:lpstr>Launch Files: Overview</vt:lpstr>
      <vt:lpstr>Launch Files: Notes</vt:lpstr>
      <vt:lpstr>Launch Files: Lesson 2.4</vt:lpstr>
      <vt:lpstr>Launch Files: Lesson 2.5</vt:lpstr>
      <vt:lpstr>TF – Transforms in ROS</vt:lpstr>
      <vt:lpstr>TF: Overview</vt:lpstr>
      <vt:lpstr>TF: c++</vt:lpstr>
      <vt:lpstr>TF: c++</vt:lpstr>
      <vt:lpstr>URDF: Unified Robot  Description Format</vt:lpstr>
      <vt:lpstr>URDF: Overview</vt:lpstr>
      <vt:lpstr>URDF: Link</vt:lpstr>
      <vt:lpstr>URDF: Joint</vt:lpstr>
      <vt:lpstr>Contact Info.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2013-05-28T16:47:18Z</dcterms:created>
  <dcterms:modified xsi:type="dcterms:W3CDTF">2013-06-03T18:06:20Z</dcterms:modified>
</cp:coreProperties>
</file>