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70" r:id="rId4"/>
    <p:sldId id="258" r:id="rId5"/>
    <p:sldId id="271" r:id="rId6"/>
    <p:sldId id="272" r:id="rId7"/>
    <p:sldId id="273" r:id="rId8"/>
    <p:sldId id="274" r:id="rId9"/>
    <p:sldId id="291" r:id="rId10"/>
    <p:sldId id="275" r:id="rId11"/>
    <p:sldId id="292" r:id="rId12"/>
    <p:sldId id="29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90" r:id="rId25"/>
    <p:sldId id="289" r:id="rId26"/>
    <p:sldId id="294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4216-6EFD-BBD5-6140-AF73F9FE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16C98-8AC9-71BC-92AE-7ABCFC25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79A4-BF7A-4249-7C85-DE4A24CA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788D-2055-39D3-414D-E20D6C66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9509-FB77-95C1-6E36-10A9D2C8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CD28-B650-80D5-FCD4-AC9916E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40C5-B1A6-503A-A8FE-9CDAB8F0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7AF4-28EE-8356-90E0-B48B24FB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CC8B-1A90-921A-C8D5-D71EEF8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8D25-1201-56A4-5793-19D9BE8F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DDDE8-CE11-172F-2A7B-D92D7DAEC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6F914-EA3A-21D8-143D-7D8A856F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0064-0F36-4227-D754-F4F36635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DD89-C5AB-2070-2001-CB8BB033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0B27-ACAB-381C-F1F8-662C797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9AC3-C30B-9FFC-8FF7-89625B2A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0494-0CF4-D0EB-ADE9-49C95FBC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0DC2-486F-AE45-4C81-2FEF786F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519E-5E2F-0D26-F1B8-6C6BFD49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2668-E392-EC2A-26E9-A30F2BD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D1AA-B30E-C0D2-2BC9-64AE698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4916E-075E-BC4C-CAFD-636BDADF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507A-B8FA-CB63-EED5-3BF32DD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116A-3175-ED5F-CDD9-D61A5EE4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94AD-F08B-16BD-A074-B0D1C807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5C19-43D5-7EC0-5AFE-25279D3B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6D6E-A154-6CA1-9C01-58F7FE2F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E9870-859A-BBD9-68A5-EB2E2C3FD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75BF-03D8-8DDF-78B1-9391F872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9E516-245D-244B-6573-9B048408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28A8A-74F4-CD95-C33C-9E45A720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3504-FEF2-F5B6-3715-DB5F492E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ECD2-8E63-B5DD-B327-3FF18BF0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F6AE7-6D57-EA4C-4D28-EDFC3BDC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686B0-5AE9-69BD-3206-0A5170363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1A755-E2DE-D8A8-C37F-5C1AD700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C78D9-D58F-5814-3792-1FFC96E2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010D-EDFB-0593-379C-021F7E1A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B7F3D-844E-82A1-94D5-BC14345F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1A60-2D29-B7CD-845B-CD7BA174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9C292-0583-A75F-B9CB-9286AB0D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E6E2-FBC9-0D1B-7E3C-D2B7A59C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51DDD-79C4-A885-1915-480D8B3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549AB-9795-E0D4-524A-1240CF9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2C296-FC8B-C1F6-8B99-C60E61C6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7DF99-AF5F-B21C-4175-D114E2E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D297-EA11-1FF1-A7D5-875E6748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AA41-680E-699A-BD48-CB6045AB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6BB2-B790-E9AC-712C-FAEC9B80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BFEB-652A-A8CE-D325-D3FBB365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61D7-47B5-3F3E-EBA2-02430FA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7FA80-810E-B4D7-4CA4-7B3579F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00DE-613F-B416-9613-7EFB4F20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D5EE1-7EC4-1047-B8BF-4B895734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6991E-F9E6-97F2-0B14-20F0F2BA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60DBC-C275-3C6A-CA3E-D250DC7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A33BE-C3B1-4FCB-52BE-F0C167B1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B531-57B9-5E3B-6621-824F38DF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B1EA6-52D3-8BEE-56DD-4D4675E8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255B-9632-C58D-50B4-FCA9BCCC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28B-5FF9-BDCB-4551-BEF6F974D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B8B1-81C9-4EEB-A675-9517D144EEE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A949-B316-751D-2025-3E3F65B1B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DD08-644F-8553-29D5-8226736E6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75FB-8ABA-43C4-8CB9-2A4E1CEA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EBBE2A-26DC-8FA4-D82C-9ECE7EDB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Real time </a:t>
            </a:r>
            <a:b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 to end </a:t>
            </a:r>
            <a:b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DevOps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5611-FF84-4F6B-2E16-EC4302D3E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AWS (public API Gateway, s3, swagger, logs, kms), ROSA Openshift,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HELM, Kubernetes, Docker file, GitLab CI, Quay, AWS ECR.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CI pipeline, CD pipelines to DEV, SI, PROD.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Infra pipeline to AWS.</a:t>
            </a:r>
          </a:p>
        </p:txBody>
      </p:sp>
    </p:spTree>
    <p:extLst>
      <p:ext uri="{BB962C8B-B14F-4D97-AF65-F5344CB8AC3E}">
        <p14:creationId xmlns:p14="http://schemas.microsoft.com/office/powerpoint/2010/main" val="384077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98-765E-FB48-D64B-28FFACC8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cover in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46CA-F7FD-542F-8FDC-0D1DC0C7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selection on tools and workflow, we can name our pattern and process.</a:t>
            </a:r>
          </a:p>
          <a:p>
            <a:r>
              <a:rPr lang="en-US" dirty="0"/>
              <a:t>Pattern: ROSA-</a:t>
            </a:r>
            <a:r>
              <a:rPr lang="en-US" dirty="0" err="1"/>
              <a:t>publicAPI</a:t>
            </a:r>
            <a:r>
              <a:rPr lang="en-US" dirty="0"/>
              <a:t>-</a:t>
            </a:r>
            <a:r>
              <a:rPr lang="en-US" dirty="0" err="1"/>
              <a:t>javaapp</a:t>
            </a:r>
            <a:endParaRPr lang="en-US" dirty="0"/>
          </a:p>
          <a:p>
            <a:r>
              <a:rPr lang="en-US" dirty="0"/>
              <a:t>Process: </a:t>
            </a:r>
            <a:r>
              <a:rPr lang="en-US" dirty="0" err="1"/>
              <a:t>gitlab</a:t>
            </a:r>
            <a:r>
              <a:rPr lang="en-US" dirty="0"/>
              <a:t>-</a:t>
            </a:r>
            <a:r>
              <a:rPr lang="en-US" dirty="0" err="1"/>
              <a:t>dockerfile</a:t>
            </a:r>
            <a:r>
              <a:rPr lang="en-US" dirty="0"/>
              <a:t>-quay-rosa-</a:t>
            </a:r>
            <a:r>
              <a:rPr lang="en-US" dirty="0" err="1"/>
              <a:t>aws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66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FAB-83FD-A479-26F4-D7E917C4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blockchain&#10;&#10;Description automatically generated">
            <a:extLst>
              <a:ext uri="{FF2B5EF4-FFF2-40B4-BE49-F238E27FC236}">
                <a16:creationId xmlns:a16="http://schemas.microsoft.com/office/drawing/2014/main" id="{8DE6F3E5-6908-90AB-80C1-5158C0DE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" y="170755"/>
            <a:ext cx="11520940" cy="6516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0175D-D3B3-57DB-17A2-FCB64D4A0F91}"/>
              </a:ext>
            </a:extLst>
          </p:cNvPr>
          <p:cNvSpPr txBox="1"/>
          <p:nvPr/>
        </p:nvSpPr>
        <p:spPr>
          <a:xfrm>
            <a:off x="4093029" y="2438400"/>
            <a:ext cx="25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ROSA-</a:t>
            </a:r>
            <a:r>
              <a:rPr lang="en-US" dirty="0" err="1"/>
              <a:t>publicAPI</a:t>
            </a:r>
            <a:r>
              <a:rPr lang="en-US" dirty="0"/>
              <a:t>-</a:t>
            </a:r>
            <a:r>
              <a:rPr lang="en-US" dirty="0" err="1"/>
              <a:t>javaapp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05B-5600-5C33-EB81-35AF5ED5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6D367-24BD-E0CC-8B44-F6BF5C4A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6" y="1419016"/>
            <a:ext cx="8199592" cy="5073859"/>
          </a:xfrm>
        </p:spPr>
      </p:pic>
    </p:spTree>
    <p:extLst>
      <p:ext uri="{BB962C8B-B14F-4D97-AF65-F5344CB8AC3E}">
        <p14:creationId xmlns:p14="http://schemas.microsoft.com/office/powerpoint/2010/main" val="362714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CC2-6A07-8684-2864-B7DBBEC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A731-72BE-3C4C-3FB1-4DDEE0A6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Review the current blueprint and understand the current scenario.</a:t>
            </a:r>
          </a:p>
          <a:p>
            <a:pPr marL="514350" indent="-514350">
              <a:buAutoNum type="arabicPeriod"/>
            </a:pPr>
            <a:r>
              <a:rPr lang="en-US" dirty="0"/>
              <a:t>Under-stood the application architecture.</a:t>
            </a:r>
          </a:p>
          <a:p>
            <a:pPr marL="514350" indent="-514350">
              <a:buAutoNum type="arabicPeriod"/>
            </a:pPr>
            <a:r>
              <a:rPr lang="en-US" dirty="0"/>
              <a:t>Understood the targeted architecture.</a:t>
            </a:r>
          </a:p>
          <a:p>
            <a:pPr marL="514350" indent="-514350">
              <a:buAutoNum type="arabicPeriod"/>
            </a:pPr>
            <a:r>
              <a:rPr lang="en-US" dirty="0"/>
              <a:t>Understood the </a:t>
            </a:r>
            <a:r>
              <a:rPr lang="en-US" dirty="0" err="1"/>
              <a:t>devops</a:t>
            </a:r>
            <a:r>
              <a:rPr lang="en-US" dirty="0"/>
              <a:t> architecture.</a:t>
            </a:r>
          </a:p>
          <a:p>
            <a:pPr marL="514350" indent="-514350">
              <a:buAutoNum type="arabicPeriod"/>
            </a:pPr>
            <a:r>
              <a:rPr lang="en-US" dirty="0"/>
              <a:t>Understood the </a:t>
            </a:r>
            <a:r>
              <a:rPr lang="en-US" dirty="0" err="1"/>
              <a:t>aws</a:t>
            </a:r>
            <a:r>
              <a:rPr lang="en-US" dirty="0"/>
              <a:t> architecture.</a:t>
            </a:r>
          </a:p>
          <a:p>
            <a:pPr marL="514350" indent="-514350">
              <a:buAutoNum type="arabicPeriod"/>
            </a:pPr>
            <a:r>
              <a:rPr lang="en-US" dirty="0"/>
              <a:t>Actual workflow architecture.</a:t>
            </a:r>
          </a:p>
          <a:p>
            <a:pPr marL="514350" indent="-514350">
              <a:buAutoNum type="arabicPeriod"/>
            </a:pPr>
            <a:r>
              <a:rPr lang="en-US" dirty="0"/>
              <a:t>implementation demo.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37F2-153D-7756-D5F9-DBA568ED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Review the current blueprint and understand the current scenario.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4B7F-5CBA-37CE-13AD-CCDC705B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blueprint and review the current scenario.</a:t>
            </a:r>
          </a:p>
        </p:txBody>
      </p:sp>
    </p:spTree>
    <p:extLst>
      <p:ext uri="{BB962C8B-B14F-4D97-AF65-F5344CB8AC3E}">
        <p14:creationId xmlns:p14="http://schemas.microsoft.com/office/powerpoint/2010/main" val="10775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05B-5600-5C33-EB81-35AF5ED5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Under-stood the application architecture.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6D367-24BD-E0CC-8B44-F6BF5C4A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6" y="1419016"/>
            <a:ext cx="8199592" cy="5073859"/>
          </a:xfrm>
        </p:spPr>
      </p:pic>
    </p:spTree>
    <p:extLst>
      <p:ext uri="{BB962C8B-B14F-4D97-AF65-F5344CB8AC3E}">
        <p14:creationId xmlns:p14="http://schemas.microsoft.com/office/powerpoint/2010/main" val="96106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64E2-9615-7B3C-FB18-38AB7110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7171" cy="1496332"/>
          </a:xfrm>
        </p:spPr>
        <p:txBody>
          <a:bodyPr>
            <a:normAutofit/>
          </a:bodyPr>
          <a:lstStyle/>
          <a:p>
            <a:r>
              <a:rPr lang="en-US" dirty="0"/>
              <a:t>3.Understood the targeted architecture.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E1D25C-2E1C-5F87-4913-4C87FDD4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A6BC97-7581-3349-90B4-109DB5A7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-1175549"/>
            <a:ext cx="9307287" cy="7918654"/>
          </a:xfrm>
        </p:spPr>
      </p:pic>
    </p:spTree>
    <p:extLst>
      <p:ext uri="{BB962C8B-B14F-4D97-AF65-F5344CB8AC3E}">
        <p14:creationId xmlns:p14="http://schemas.microsoft.com/office/powerpoint/2010/main" val="55890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655-1F4C-76ED-FACD-88A23ED3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4.Understood the </a:t>
            </a:r>
            <a:r>
              <a:rPr lang="en-US" dirty="0" err="1"/>
              <a:t>devops</a:t>
            </a:r>
            <a:r>
              <a:rPr lang="en-US" dirty="0"/>
              <a:t> architecture.</a:t>
            </a:r>
          </a:p>
        </p:txBody>
      </p:sp>
      <p:pic>
        <p:nvPicPr>
          <p:cNvPr id="5" name="Content Placeholder 4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C7EC6C97-683F-09C1-2781-D1D31A8AC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7" y="1774371"/>
            <a:ext cx="5089623" cy="4376057"/>
          </a:xfrm>
        </p:spPr>
      </p:pic>
    </p:spTree>
    <p:extLst>
      <p:ext uri="{BB962C8B-B14F-4D97-AF65-F5344CB8AC3E}">
        <p14:creationId xmlns:p14="http://schemas.microsoft.com/office/powerpoint/2010/main" val="82847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23136866-3110-0290-85AC-4733FBD62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6303"/>
            <a:ext cx="10863943" cy="6471697"/>
          </a:xfrm>
        </p:spPr>
      </p:pic>
    </p:spTree>
    <p:extLst>
      <p:ext uri="{BB962C8B-B14F-4D97-AF65-F5344CB8AC3E}">
        <p14:creationId xmlns:p14="http://schemas.microsoft.com/office/powerpoint/2010/main" val="30818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E38A2A8-E1C9-5170-4985-883C2E5C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643466"/>
            <a:ext cx="7990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2107-E76E-D73D-8498-F5666194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US" dirty="0"/>
              <a:t>Ci pipeline- git clone, maven build, docker build, docker push to quay.</a:t>
            </a:r>
          </a:p>
          <a:p>
            <a:r>
              <a:rPr lang="en-US" dirty="0"/>
              <a:t>Cd pipeline for dev, </a:t>
            </a:r>
            <a:r>
              <a:rPr lang="en-US" dirty="0" err="1"/>
              <a:t>si</a:t>
            </a:r>
            <a:r>
              <a:rPr lang="en-US" dirty="0"/>
              <a:t>, prod. – helm valid, helm deploy to rosa dev.</a:t>
            </a:r>
          </a:p>
          <a:p>
            <a:r>
              <a:rPr lang="en-US" dirty="0"/>
              <a:t>Once dev is successfully done, we need to review to grp team for feasibility. We need to submit the SAST, DAST scan results for code, image, </a:t>
            </a:r>
            <a:r>
              <a:rPr lang="en-US" dirty="0" err="1"/>
              <a:t>aws</a:t>
            </a:r>
            <a:r>
              <a:rPr lang="en-US" dirty="0"/>
              <a:t> infra.</a:t>
            </a:r>
          </a:p>
          <a:p>
            <a:r>
              <a:rPr lang="en-US" dirty="0"/>
              <a:t>Once they approve, we can deploy to SI and same vice-versa for prod also</a:t>
            </a:r>
          </a:p>
          <a:p>
            <a:r>
              <a:rPr lang="en-US" dirty="0"/>
              <a:t>Infra pipeline- </a:t>
            </a:r>
            <a:r>
              <a:rPr lang="en-US" dirty="0" err="1"/>
              <a:t>aws</a:t>
            </a:r>
            <a:r>
              <a:rPr lang="en-US" dirty="0"/>
              <a:t> lint, </a:t>
            </a:r>
            <a:r>
              <a:rPr lang="en-US" dirty="0" err="1"/>
              <a:t>aws</a:t>
            </a:r>
            <a:r>
              <a:rPr lang="en-US" dirty="0"/>
              <a:t> nag, </a:t>
            </a:r>
            <a:r>
              <a:rPr lang="en-US" dirty="0" err="1"/>
              <a:t>aws</a:t>
            </a:r>
            <a:r>
              <a:rPr lang="en-US" dirty="0"/>
              <a:t> validate, </a:t>
            </a:r>
            <a:r>
              <a:rPr lang="en-US" dirty="0" err="1"/>
              <a:t>aws</a:t>
            </a:r>
            <a:r>
              <a:rPr lang="en-US" dirty="0"/>
              <a:t> deploy  to </a:t>
            </a:r>
            <a:r>
              <a:rPr lang="en-US" dirty="0" err="1"/>
              <a:t>aws</a:t>
            </a:r>
            <a:r>
              <a:rPr lang="en-US" dirty="0"/>
              <a:t> dev, </a:t>
            </a:r>
            <a:r>
              <a:rPr lang="en-US" dirty="0" err="1"/>
              <a:t>si</a:t>
            </a:r>
            <a:r>
              <a:rPr lang="en-US" dirty="0"/>
              <a:t>, prod.</a:t>
            </a:r>
          </a:p>
          <a:p>
            <a:r>
              <a:rPr lang="en-US" dirty="0"/>
              <a:t>Same we need to get the approvals from grp team.</a:t>
            </a:r>
          </a:p>
        </p:txBody>
      </p:sp>
    </p:spTree>
    <p:extLst>
      <p:ext uri="{BB962C8B-B14F-4D97-AF65-F5344CB8AC3E}">
        <p14:creationId xmlns:p14="http://schemas.microsoft.com/office/powerpoint/2010/main" val="4241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5E1-E86E-B59B-88DD-C025219D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Understood the </a:t>
            </a:r>
            <a:r>
              <a:rPr lang="en-US" dirty="0" err="1"/>
              <a:t>aws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F766F56C-4502-698C-9B21-AEBBA112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029"/>
            <a:ext cx="12028714" cy="5431971"/>
          </a:xfrm>
        </p:spPr>
      </p:pic>
    </p:spTree>
    <p:extLst>
      <p:ext uri="{BB962C8B-B14F-4D97-AF65-F5344CB8AC3E}">
        <p14:creationId xmlns:p14="http://schemas.microsoft.com/office/powerpoint/2010/main" val="95089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248-BC54-566F-2D26-B3D88067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we need to create s3 bucket and kms keys.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can create a swagger file for creation of </a:t>
            </a:r>
            <a:r>
              <a:rPr lang="en-US" dirty="0" err="1"/>
              <a:t>apigateway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swagger is create we can copy to s3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copied, we need to create </a:t>
            </a:r>
            <a:r>
              <a:rPr lang="en-US" dirty="0" err="1"/>
              <a:t>apigateway</a:t>
            </a:r>
            <a:r>
              <a:rPr lang="en-US" dirty="0"/>
              <a:t> using </a:t>
            </a:r>
            <a:r>
              <a:rPr lang="en-US" dirty="0" err="1"/>
              <a:t>cft</a:t>
            </a:r>
            <a:r>
              <a:rPr lang="en-US" dirty="0"/>
              <a:t> and swagger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kms keys for access the s3 bucket by </a:t>
            </a:r>
            <a:r>
              <a:rPr lang="en-US" dirty="0" err="1"/>
              <a:t>apigateway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in this tutorial : Once </a:t>
            </a:r>
            <a:r>
              <a:rPr lang="en-US" dirty="0" err="1"/>
              <a:t>api</a:t>
            </a:r>
            <a:r>
              <a:rPr lang="en-US" dirty="0"/>
              <a:t> is created , we can custom the </a:t>
            </a:r>
            <a:r>
              <a:rPr lang="en-US" dirty="0" err="1"/>
              <a:t>api</a:t>
            </a:r>
            <a:r>
              <a:rPr lang="en-US" dirty="0"/>
              <a:t> and create a </a:t>
            </a:r>
            <a:r>
              <a:rPr lang="en-US" dirty="0" err="1"/>
              <a:t>cname</a:t>
            </a:r>
            <a:r>
              <a:rPr lang="en-US" dirty="0"/>
              <a:t> in route53 </a:t>
            </a:r>
            <a:r>
              <a:rPr lang="en-US" dirty="0" err="1"/>
              <a:t>hostedzone</a:t>
            </a:r>
            <a:r>
              <a:rPr lang="en-US" dirty="0"/>
              <a:t> and also create domain name for main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main application hit the </a:t>
            </a:r>
            <a:r>
              <a:rPr lang="en-US" dirty="0" err="1"/>
              <a:t>api</a:t>
            </a:r>
            <a:r>
              <a:rPr lang="en-US" dirty="0"/>
              <a:t>, it route the traffic to </a:t>
            </a:r>
            <a:r>
              <a:rPr lang="en-US" dirty="0" err="1"/>
              <a:t>cname</a:t>
            </a:r>
            <a:r>
              <a:rPr lang="en-US" dirty="0"/>
              <a:t> to </a:t>
            </a:r>
            <a:r>
              <a:rPr lang="en-US" dirty="0" err="1"/>
              <a:t>api</a:t>
            </a:r>
            <a:r>
              <a:rPr lang="en-US" dirty="0"/>
              <a:t> then rosa NLB to rosa pod.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8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5834-0765-C730-7837-BA393195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6.implementation demo.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222B-5482-C253-BD61-FF4962B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gitlab</a:t>
            </a:r>
            <a:r>
              <a:rPr lang="en-US" dirty="0"/>
              <a:t> repo, project, and clone in visual studio.</a:t>
            </a:r>
          </a:p>
          <a:p>
            <a:pPr marL="514350" indent="-514350">
              <a:buAutoNum type="arabicPeriod"/>
            </a:pPr>
            <a:r>
              <a:rPr lang="en-US" dirty="0"/>
              <a:t>create java app in visual studio and install extension like </a:t>
            </a:r>
            <a:r>
              <a:rPr lang="en-US" dirty="0" err="1"/>
              <a:t>jdk</a:t>
            </a:r>
            <a:r>
              <a:rPr lang="en-US" dirty="0"/>
              <a:t>, maven, tomcat etc.</a:t>
            </a:r>
          </a:p>
          <a:p>
            <a:pPr marL="514350" indent="-514350">
              <a:buAutoNum type="arabicPeriod"/>
            </a:pPr>
            <a:r>
              <a:rPr lang="en-US" dirty="0"/>
              <a:t>Test the application in locally. Push changes to repo.</a:t>
            </a:r>
          </a:p>
          <a:p>
            <a:pPr marL="514350" indent="-514350">
              <a:buAutoNum type="arabicPeriod"/>
            </a:pPr>
            <a:r>
              <a:rPr lang="en-US" dirty="0"/>
              <a:t>Create ci, cd, infra pipelines, </a:t>
            </a:r>
            <a:r>
              <a:rPr lang="en-US" dirty="0" err="1"/>
              <a:t>dockerfile</a:t>
            </a:r>
            <a:r>
              <a:rPr lang="en-US" dirty="0"/>
              <a:t>, helm.</a:t>
            </a:r>
          </a:p>
          <a:p>
            <a:pPr marL="514350" indent="-514350">
              <a:buAutoNum type="arabicPeriod"/>
            </a:pPr>
            <a:r>
              <a:rPr lang="en-US" dirty="0"/>
              <a:t>Create rosa, </a:t>
            </a:r>
            <a:r>
              <a:rPr lang="en-US" dirty="0" err="1"/>
              <a:t>aws</a:t>
            </a:r>
            <a:r>
              <a:rPr lang="en-US" dirty="0"/>
              <a:t> accounts, quay and get the credentials and add in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Trigger the ci&amp; cd pipelines, build and deploy in rosa dev.</a:t>
            </a:r>
          </a:p>
          <a:p>
            <a:pPr marL="514350" indent="-514350">
              <a:buAutoNum type="arabicPeriod"/>
            </a:pPr>
            <a:r>
              <a:rPr lang="en-US" dirty="0"/>
              <a:t>Trigger the infra pipeline, deploy the </a:t>
            </a:r>
            <a:r>
              <a:rPr lang="en-US" dirty="0" err="1"/>
              <a:t>aws</a:t>
            </a:r>
            <a:r>
              <a:rPr lang="en-US" dirty="0"/>
              <a:t> infra in </a:t>
            </a:r>
            <a:r>
              <a:rPr lang="en-US" dirty="0" err="1"/>
              <a:t>aws</a:t>
            </a:r>
            <a:r>
              <a:rPr lang="en-US" dirty="0"/>
              <a:t> dev.</a:t>
            </a:r>
          </a:p>
          <a:p>
            <a:pPr marL="514350" indent="-514350">
              <a:buAutoNum type="arabicPeriod"/>
            </a:pPr>
            <a:r>
              <a:rPr lang="en-US" dirty="0"/>
              <a:t>Once it is successful then we can move to SI, PROD.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9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FAB-83FD-A479-26F4-D7E917C4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blockchain&#10;&#10;Description automatically generated">
            <a:extLst>
              <a:ext uri="{FF2B5EF4-FFF2-40B4-BE49-F238E27FC236}">
                <a16:creationId xmlns:a16="http://schemas.microsoft.com/office/drawing/2014/main" id="{8DE6F3E5-6908-90AB-80C1-5158C0DE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" y="170755"/>
            <a:ext cx="11520940" cy="6516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0175D-D3B3-57DB-17A2-FCB64D4A0F91}"/>
              </a:ext>
            </a:extLst>
          </p:cNvPr>
          <p:cNvSpPr txBox="1"/>
          <p:nvPr/>
        </p:nvSpPr>
        <p:spPr>
          <a:xfrm>
            <a:off x="4093029" y="2438400"/>
            <a:ext cx="25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ROSA-</a:t>
            </a:r>
            <a:r>
              <a:rPr lang="en-US" dirty="0" err="1"/>
              <a:t>publicAPI</a:t>
            </a:r>
            <a:r>
              <a:rPr lang="en-US" dirty="0"/>
              <a:t>-</a:t>
            </a:r>
            <a:r>
              <a:rPr lang="en-US" dirty="0" err="1"/>
              <a:t>javaapp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58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8B92CA-91DD-7270-B25E-44709EA56219}"/>
              </a:ext>
            </a:extLst>
          </p:cNvPr>
          <p:cNvSpPr txBox="1"/>
          <p:nvPr/>
        </p:nvSpPr>
        <p:spPr>
          <a:xfrm>
            <a:off x="457201" y="1360713"/>
            <a:ext cx="1173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once we open the application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gui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then we click the create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buttton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then /create or /validate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api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triggers.</a:t>
            </a:r>
          </a:p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main application, construct an HTTP request to call the target API. You can use libraries like 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HttpURLConnection</a:t>
            </a:r>
            <a:endParaRPr lang="en-US" altLang="en-US" sz="2400" dirty="0"/>
          </a:p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this targeted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created in the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aws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create a custom domain name.</a:t>
            </a:r>
            <a:endParaRPr lang="en-US" altLang="en-US" sz="2400" dirty="0"/>
          </a:p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this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domain name is added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cnam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record in hosted zone, and adds public domain.</a:t>
            </a:r>
          </a:p>
          <a:p>
            <a:pPr marL="342900" indent="-342900">
              <a:buAutoNum type="arabicPeriod"/>
            </a:pPr>
            <a:r>
              <a:rPr lang="en-US" altLang="en-US" sz="2400" dirty="0"/>
              <a:t>This 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 will receive the request from the client and send the request to backend integration.</a:t>
            </a:r>
          </a:p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This backend service is having rosa NLB, this NLB having endpoints of rosa.</a:t>
            </a:r>
          </a:p>
          <a:p>
            <a:pPr marL="342900" indent="-342900">
              <a:buAutoNum type="arabicPeriod"/>
            </a:pPr>
            <a:r>
              <a:rPr lang="en-US" altLang="en-US" sz="2400" dirty="0"/>
              <a:t>NLB routes the traffic to rosa </a:t>
            </a:r>
            <a:r>
              <a:rPr lang="en-US" altLang="en-US" sz="2400" dirty="0" err="1"/>
              <a:t>enpoint</a:t>
            </a:r>
            <a:r>
              <a:rPr lang="en-US" altLang="en-US" sz="2400" dirty="0"/>
              <a:t> to pod.</a:t>
            </a:r>
          </a:p>
          <a:p>
            <a:pPr marL="342900" indent="-342900"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Then we can get the </a:t>
            </a:r>
            <a:r>
              <a:rPr lang="en-US" altLang="en-US" sz="2400" dirty="0"/>
              <a:t>responds from pod and send the </a:t>
            </a:r>
            <a:r>
              <a:rPr lang="en-US" altLang="en-US" sz="2400" dirty="0" err="1"/>
              <a:t>reponds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, then reaches to main application.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73D05-3E3E-4B76-181C-B3085BC410BE}"/>
              </a:ext>
            </a:extLst>
          </p:cNvPr>
          <p:cNvSpPr txBox="1"/>
          <p:nvPr/>
        </p:nvSpPr>
        <p:spPr>
          <a:xfrm>
            <a:off x="772886" y="718457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FINAL overview.</a:t>
            </a:r>
          </a:p>
        </p:txBody>
      </p:sp>
    </p:spTree>
    <p:extLst>
      <p:ext uri="{BB962C8B-B14F-4D97-AF65-F5344CB8AC3E}">
        <p14:creationId xmlns:p14="http://schemas.microsoft.com/office/powerpoint/2010/main" val="368560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FDFC0-92BD-E8FD-EB41-44EA50A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Work flow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AF82EDF-7924-9199-3069-7DBCDDB75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B8C-D42D-E234-F3B9-17E1B202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6E28-6293-9C3F-CD6A-648EEF3B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Blueprint.</a:t>
            </a:r>
          </a:p>
          <a:p>
            <a:r>
              <a:rPr lang="en-US" dirty="0"/>
              <a:t>APP architecture.</a:t>
            </a:r>
          </a:p>
          <a:p>
            <a:r>
              <a:rPr lang="en-US" dirty="0"/>
              <a:t>Aws arch.</a:t>
            </a:r>
          </a:p>
          <a:p>
            <a:r>
              <a:rPr lang="en-US" dirty="0" err="1"/>
              <a:t>Devops</a:t>
            </a:r>
            <a:r>
              <a:rPr lang="en-US" dirty="0"/>
              <a:t> arch.</a:t>
            </a:r>
          </a:p>
          <a:p>
            <a:r>
              <a:rPr lang="en-US" dirty="0"/>
              <a:t>Conclusion.</a:t>
            </a:r>
          </a:p>
          <a:p>
            <a:r>
              <a:rPr lang="en-US" dirty="0"/>
              <a:t>Troubleshoot and debugging skills to fix the issues.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3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A930A-329E-B737-53FB-C9A6991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C8BB332-7193-1C90-3E5F-BCCA4595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9E046-AA5A-5517-C28F-64377B82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Agenda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7366B2-EA86-0EDF-FC07-440CFE9F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Traditional architecture and challenges.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How to overcome, Why Devops ??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Strategies to adopt modern architecture.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Devops implementation strategies.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Devops Implementation plan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Implementation demo</a:t>
            </a:r>
          </a:p>
          <a:p>
            <a:pPr marL="514350" indent="-514350"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review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6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F53C-1608-3126-8D5E-5697291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Traditional architecture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C9C58247-A939-82FD-917C-EEBF9D8D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15" y="412363"/>
            <a:ext cx="8286015" cy="573806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13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431C34-F138-E106-2131-B8A1CEF4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6872-55EF-10D5-AE3C-BB056648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200" i="0" dirty="0">
                <a:solidFill>
                  <a:schemeClr val="tx2"/>
                </a:solidFill>
                <a:effectLst/>
              </a:rPr>
              <a:t>Limited Resource Utilization.</a:t>
            </a: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High Maintenance Overhead.</a:t>
            </a: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Data Center Costs</a:t>
            </a: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Disaster Recovery Complexity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Limited Geographic Reach</a:t>
            </a:r>
          </a:p>
          <a:p>
            <a:r>
              <a:rPr lang="en-US" sz="3200" dirty="0">
                <a:solidFill>
                  <a:schemeClr val="tx2"/>
                </a:solidFill>
              </a:rPr>
              <a:t>Hight availability.</a:t>
            </a:r>
            <a:endParaRPr lang="en-US" sz="3200" i="0" dirty="0">
              <a:solidFill>
                <a:schemeClr val="tx2"/>
              </a:solidFill>
              <a:effectLst/>
            </a:endParaRP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Scalability.</a:t>
            </a:r>
          </a:p>
          <a:p>
            <a:r>
              <a:rPr lang="en-US" sz="3200" i="0" dirty="0">
                <a:solidFill>
                  <a:schemeClr val="tx2"/>
                </a:solidFill>
                <a:effectLst/>
              </a:rPr>
              <a:t>Technology stack challenges.</a:t>
            </a:r>
            <a:br>
              <a:rPr lang="en-US" sz="3200" i="0" dirty="0">
                <a:solidFill>
                  <a:schemeClr val="tx2"/>
                </a:solidFill>
                <a:effectLst/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0760-CE71-4CFC-A47A-8C702866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overcome and why </a:t>
            </a:r>
            <a:r>
              <a:rPr lang="en-US" b="1" dirty="0" err="1"/>
              <a:t>devops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D941-4AD9-067A-B04B-B0BE40DE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Cloud Adoption: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migrating to cloud infrastructure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i.e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AWS(IaaS, PaaS, or SaaS).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Virtualization: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server virtualization to consolidate physical servers into virtual machines.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i.e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ec2.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Containerization: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Adopt containerization technologies (Docker,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for packaging and deploying applications.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Infrastructure as Code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IaC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IaC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practices to manage and provision infrastructure using code.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DevOps Practices: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Adopt DevOps practices for collaboration, automation, and continuous improvement.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Automation: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automation tools for provisioning, configuration management, and routine tasks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i.e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deployment automation (ci/cd tools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ci), infrastructure automation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cloudformation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ECE3-1847-3728-4456-A5223E5A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Strategies to adopt modern architecture-</a:t>
            </a:r>
            <a:r>
              <a:rPr lang="en-US" b="1" dirty="0" err="1"/>
              <a:t>devops</a:t>
            </a:r>
            <a:r>
              <a:rPr lang="en-US" b="1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71F9-3B09-0E14-3541-C539C345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Cloud adoption (AWS), migrate application/database. </a:t>
            </a:r>
          </a:p>
          <a:p>
            <a:r>
              <a:rPr lang="en-US" i="0" dirty="0">
                <a:effectLst/>
              </a:rPr>
              <a:t>Microservices Adoption. Split the application into micro services like </a:t>
            </a:r>
            <a:r>
              <a:rPr lang="en-US" i="0" dirty="0" err="1">
                <a:effectLst/>
              </a:rPr>
              <a:t>api</a:t>
            </a:r>
            <a:r>
              <a:rPr lang="en-US" i="0" dirty="0">
                <a:effectLst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Containerization and Orchestration.</a:t>
            </a:r>
            <a:endParaRPr lang="en-US" dirty="0">
              <a:latin typeface="Söhne"/>
            </a:endParaRPr>
          </a:p>
          <a:p>
            <a:r>
              <a:rPr lang="en-US" i="0" dirty="0">
                <a:effectLst/>
                <a:latin typeface="Söhne"/>
              </a:rPr>
              <a:t>Infrastructure as Code</a:t>
            </a:r>
          </a:p>
          <a:p>
            <a:r>
              <a:rPr lang="en-US" i="0" dirty="0">
                <a:effectLst/>
                <a:latin typeface="Söhne"/>
              </a:rPr>
              <a:t>Continuous Evaluation and Improvement</a:t>
            </a:r>
          </a:p>
          <a:p>
            <a:r>
              <a:rPr lang="en-US" i="0" dirty="0">
                <a:effectLst/>
                <a:latin typeface="Söhne"/>
              </a:rPr>
              <a:t>Collaboration and Communication</a:t>
            </a:r>
          </a:p>
          <a:p>
            <a:r>
              <a:rPr lang="en-US" i="0" dirty="0">
                <a:effectLst/>
                <a:latin typeface="Söhne"/>
              </a:rPr>
              <a:t>Agile Project Management</a:t>
            </a:r>
            <a:r>
              <a:rPr lang="en-US" dirty="0">
                <a:latin typeface="Söhne"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Security priority.</a:t>
            </a:r>
          </a:p>
          <a:p>
            <a:r>
              <a:rPr lang="en-US" i="0" dirty="0">
                <a:effectLst/>
                <a:latin typeface="Söhne"/>
              </a:rPr>
              <a:t>Cost Savings</a:t>
            </a:r>
          </a:p>
        </p:txBody>
      </p:sp>
    </p:spTree>
    <p:extLst>
      <p:ext uri="{BB962C8B-B14F-4D97-AF65-F5344CB8AC3E}">
        <p14:creationId xmlns:p14="http://schemas.microsoft.com/office/powerpoint/2010/main" val="398534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141C-0037-6143-80D5-42073B49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Devops</a:t>
            </a:r>
            <a:r>
              <a:rPr lang="en-US" b="1" dirty="0"/>
              <a:t> implementation strategies/selection of process/ selection of tools.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B76D-A214-2034-6D57-FE4A29E2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(cloud adoption).</a:t>
            </a:r>
          </a:p>
          <a:p>
            <a:r>
              <a:rPr lang="en-US" dirty="0"/>
              <a:t>Aws infra services for microservices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Public API etc.</a:t>
            </a:r>
          </a:p>
          <a:p>
            <a:r>
              <a:rPr lang="en-US" dirty="0"/>
              <a:t>ROSA </a:t>
            </a:r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err="1"/>
              <a:t>openshifton</a:t>
            </a:r>
            <a:r>
              <a:rPr lang="en-US" dirty="0"/>
              <a:t> AWS (Containerization orchestration).</a:t>
            </a:r>
          </a:p>
          <a:p>
            <a:r>
              <a:rPr lang="en-US" dirty="0"/>
              <a:t>Gitlab ci (repo, project management, ci/cd, agile, security SAST,DAST).</a:t>
            </a:r>
          </a:p>
          <a:p>
            <a:r>
              <a:rPr lang="en-US" dirty="0"/>
              <a:t>Development tools  jdk17, maven, visual studio, tomcat etc.</a:t>
            </a:r>
          </a:p>
          <a:p>
            <a:r>
              <a:rPr lang="en-US" dirty="0"/>
              <a:t>Helm- package management, Kubernetes. </a:t>
            </a:r>
          </a:p>
          <a:p>
            <a:r>
              <a:rPr lang="en-US" dirty="0"/>
              <a:t>Quay image repo.</a:t>
            </a:r>
          </a:p>
          <a:p>
            <a:r>
              <a:rPr lang="en-US" dirty="0" err="1"/>
              <a:t>Devops</a:t>
            </a:r>
            <a:r>
              <a:rPr lang="en-US" dirty="0"/>
              <a:t> strategy name.</a:t>
            </a:r>
          </a:p>
        </p:txBody>
      </p:sp>
    </p:spTree>
    <p:extLst>
      <p:ext uri="{BB962C8B-B14F-4D97-AF65-F5344CB8AC3E}">
        <p14:creationId xmlns:p14="http://schemas.microsoft.com/office/powerpoint/2010/main" val="59820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4A57-6D2A-7AE7-F6A6-AB9C8985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</a:t>
            </a:r>
            <a:r>
              <a:rPr lang="en-US" dirty="0" err="1"/>
              <a:t>devops</a:t>
            </a:r>
            <a:r>
              <a:rPr lang="en-US" dirty="0"/>
              <a:t>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E025DB-8E61-645E-1081-C2121036A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226025"/>
              </p:ext>
            </p:extLst>
          </p:nvPr>
        </p:nvGraphicFramePr>
        <p:xfrm>
          <a:off x="838199" y="1589314"/>
          <a:ext cx="10798629" cy="536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73">
                  <a:extLst>
                    <a:ext uri="{9D8B030D-6E8A-4147-A177-3AD203B41FA5}">
                      <a16:colId xmlns:a16="http://schemas.microsoft.com/office/drawing/2014/main" val="1947844496"/>
                    </a:ext>
                  </a:extLst>
                </a:gridCol>
                <a:gridCol w="7635056">
                  <a:extLst>
                    <a:ext uri="{9D8B030D-6E8A-4147-A177-3AD203B41FA5}">
                      <a16:colId xmlns:a16="http://schemas.microsoft.com/office/drawing/2014/main" val="3003806753"/>
                    </a:ext>
                  </a:extLst>
                </a:gridCol>
              </a:tblGrid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1557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Cloud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azure, </a:t>
                      </a:r>
                      <a:r>
                        <a:rPr lang="en-US" dirty="0" err="1"/>
                        <a:t>gcp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ibm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37379"/>
                  </a:ext>
                </a:extLst>
              </a:tr>
              <a:tr h="789078">
                <a:tc>
                  <a:txBody>
                    <a:bodyPr/>
                    <a:lstStyle/>
                    <a:p>
                      <a:r>
                        <a:rPr lang="en-US" dirty="0"/>
                        <a:t>Ci/cd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Gitlab ci, rosa- </a:t>
                      </a:r>
                      <a:r>
                        <a:rPr lang="en-US" dirty="0" err="1"/>
                        <a:t>tekton</a:t>
                      </a:r>
                      <a:r>
                        <a:rPr lang="en-US" dirty="0"/>
                        <a:t>(custom </a:t>
                      </a:r>
                      <a:r>
                        <a:rPr lang="en-US" dirty="0" err="1"/>
                        <a:t>gitops</a:t>
                      </a:r>
                      <a:r>
                        <a:rPr lang="en-US" dirty="0"/>
                        <a:t>), azure pipeline, Jenkins, </a:t>
                      </a:r>
                      <a:r>
                        <a:rPr lang="en-US" dirty="0" err="1"/>
                        <a:t>aws</a:t>
                      </a:r>
                      <a:r>
                        <a:rPr lang="en-US" dirty="0"/>
                        <a:t> code pipeline.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41034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aws</a:t>
                      </a:r>
                      <a:r>
                        <a:rPr lang="en-US" dirty="0"/>
                        <a:t> code commit, azure repo, </a:t>
                      </a:r>
                      <a:r>
                        <a:rPr lang="en-US" dirty="0" err="1"/>
                        <a:t>gitlab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6580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Container Build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</a:t>
                      </a:r>
                      <a:r>
                        <a:rPr lang="en-US" dirty="0" err="1"/>
                        <a:t>podman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buildah</a:t>
                      </a:r>
                      <a:r>
                        <a:rPr lang="en-US" dirty="0"/>
                        <a:t>, rosa –build(s2i/custom build).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81670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Container repo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</a:t>
                      </a:r>
                      <a:r>
                        <a:rPr lang="en-US" dirty="0" err="1"/>
                        <a:t>ecr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dockerhub</a:t>
                      </a:r>
                      <a:r>
                        <a:rPr lang="en-US" dirty="0"/>
                        <a:t>, quay, </a:t>
                      </a:r>
                      <a:r>
                        <a:rPr lang="en-US" dirty="0" err="1"/>
                        <a:t>redhat</a:t>
                      </a:r>
                      <a:r>
                        <a:rPr lang="en-US" dirty="0"/>
                        <a:t>. Nexus.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50213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App build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Maven, ant, pip, </a:t>
                      </a:r>
                      <a:r>
                        <a:rPr lang="en-US" dirty="0" err="1"/>
                        <a:t>nodejs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75659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Agile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Gitlab ci, azure,  </a:t>
                      </a:r>
                      <a:r>
                        <a:rPr lang="en-US" dirty="0" err="1"/>
                        <a:t>jira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39925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Code SAST/DAST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Gitlab ci, Veracode, sonar scan.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67975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Container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Gitlab ci, Veracode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77608"/>
                  </a:ext>
                </a:extLst>
              </a:tr>
              <a:tr h="457165">
                <a:tc>
                  <a:txBody>
                    <a:bodyPr/>
                    <a:lstStyle/>
                    <a:p>
                      <a:r>
                        <a:rPr lang="en-US" dirty="0"/>
                        <a:t>Package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Helm, </a:t>
                      </a:r>
                      <a:r>
                        <a:rPr lang="en-US" dirty="0" err="1"/>
                        <a:t>redhat</a:t>
                      </a:r>
                      <a:r>
                        <a:rPr lang="en-US" dirty="0"/>
                        <a:t>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93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26077</TotalTime>
  <Words>1139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Söhne</vt:lpstr>
      <vt:lpstr>Office Theme</vt:lpstr>
      <vt:lpstr>Real time  end to end  DevOps project</vt:lpstr>
      <vt:lpstr>PowerPoint Presentation</vt:lpstr>
      <vt:lpstr>Agenda </vt:lpstr>
      <vt:lpstr>1. Traditional architecture</vt:lpstr>
      <vt:lpstr>challenges</vt:lpstr>
      <vt:lpstr>How to overcome and why devops ?</vt:lpstr>
      <vt:lpstr>Strategies to adopt modern architecture-devops tools</vt:lpstr>
      <vt:lpstr>Devops implementation strategies/selection of process/ selection of tools.</vt:lpstr>
      <vt:lpstr>Selection of devops tools</vt:lpstr>
      <vt:lpstr>Case study cover in this tutorial</vt:lpstr>
      <vt:lpstr>PowerPoint Presentation</vt:lpstr>
      <vt:lpstr>PowerPoint Presentation</vt:lpstr>
      <vt:lpstr>Devops Implementation plan</vt:lpstr>
      <vt:lpstr>1. Review the current blueprint and understand the current scenario. </vt:lpstr>
      <vt:lpstr>2. Under-stood the application architecture.</vt:lpstr>
      <vt:lpstr>3.Understood the targeted architecture.</vt:lpstr>
      <vt:lpstr>PowerPoint Presentation</vt:lpstr>
      <vt:lpstr>4.Understood the devops architecture.</vt:lpstr>
      <vt:lpstr>PowerPoint Presentation</vt:lpstr>
      <vt:lpstr>PowerPoint Presentation</vt:lpstr>
      <vt:lpstr>5. Understood the aws architecture</vt:lpstr>
      <vt:lpstr>PowerPoint Presentation</vt:lpstr>
      <vt:lpstr>6.implementation demo.</vt:lpstr>
      <vt:lpstr>PowerPoint Presentation</vt:lpstr>
      <vt:lpstr>PowerPoint Presentation</vt:lpstr>
      <vt:lpstr>Work flow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Kosanapalli Kumar</dc:creator>
  <cp:lastModifiedBy>Kosanapalli Kumar</cp:lastModifiedBy>
  <cp:revision>136</cp:revision>
  <dcterms:created xsi:type="dcterms:W3CDTF">2023-11-22T10:22:18Z</dcterms:created>
  <dcterms:modified xsi:type="dcterms:W3CDTF">2023-12-25T04:51:30Z</dcterms:modified>
</cp:coreProperties>
</file>