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53" autoAdjust="0"/>
    <p:restoredTop sz="94660"/>
  </p:normalViewPr>
  <p:slideViewPr>
    <p:cSldViewPr>
      <p:cViewPr>
        <p:scale>
          <a:sx n="51" d="100"/>
          <a:sy n="51" d="100"/>
        </p:scale>
        <p:origin x="-185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874C7ED-42F2-4F74-9F27-6EA5DBF1F165}" type="datetimeFigureOut">
              <a:rPr lang="en-US" smtClean="0"/>
              <a:pPr/>
              <a:t>10/4/2021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FFED1F2-63E2-4C59-9281-44B93833B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74C7ED-42F2-4F74-9F27-6EA5DBF1F165}" type="datetimeFigureOut">
              <a:rPr lang="en-US" smtClean="0"/>
              <a:pPr/>
              <a:t>10/4/2021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FED1F2-63E2-4C59-9281-44B93833B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874C7ED-42F2-4F74-9F27-6EA5DBF1F165}" type="datetimeFigureOut">
              <a:rPr lang="en-US" smtClean="0"/>
              <a:pPr/>
              <a:t>10/4/2021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FFED1F2-63E2-4C59-9281-44B93833B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74C7ED-42F2-4F74-9F27-6EA5DBF1F165}" type="datetimeFigureOut">
              <a:rPr lang="en-US" smtClean="0"/>
              <a:pPr/>
              <a:t>10/4/2021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FED1F2-63E2-4C59-9281-44B93833B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874C7ED-42F2-4F74-9F27-6EA5DBF1F165}" type="datetimeFigureOut">
              <a:rPr lang="en-US" smtClean="0"/>
              <a:pPr/>
              <a:t>10/4/2021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FFED1F2-63E2-4C59-9281-44B93833B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74C7ED-42F2-4F74-9F27-6EA5DBF1F165}" type="datetimeFigureOut">
              <a:rPr lang="en-US" smtClean="0"/>
              <a:pPr/>
              <a:t>10/4/2021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FED1F2-63E2-4C59-9281-44B93833B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74C7ED-42F2-4F74-9F27-6EA5DBF1F165}" type="datetimeFigureOut">
              <a:rPr lang="en-US" smtClean="0"/>
              <a:pPr/>
              <a:t>10/4/2021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FFED1F2-63E2-4C59-9281-44B93833B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874C7ED-42F2-4F74-9F27-6EA5DBF1F165}" type="datetimeFigureOut">
              <a:rPr lang="en-US" smtClean="0"/>
              <a:pPr/>
              <a:t>10/4/2021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FFED1F2-63E2-4C59-9281-44B93833B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874C7ED-42F2-4F74-9F27-6EA5DBF1F165}" type="datetimeFigureOut">
              <a:rPr lang="en-US" smtClean="0"/>
              <a:pPr/>
              <a:t>10/4/2021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FFED1F2-63E2-4C59-9281-44B93833B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74C7ED-42F2-4F74-9F27-6EA5DBF1F165}" type="datetimeFigureOut">
              <a:rPr lang="en-US" smtClean="0"/>
              <a:pPr/>
              <a:t>10/4/2021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FED1F2-63E2-4C59-9281-44B93833B0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874C7ED-42F2-4F74-9F27-6EA5DBF1F165}" type="datetimeFigureOut">
              <a:rPr lang="en-US" smtClean="0"/>
              <a:pPr/>
              <a:t>10/4/2021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FED1F2-63E2-4C59-9281-44B93833B044}"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874C7ED-42F2-4F74-9F27-6EA5DBF1F165}" type="datetimeFigureOut">
              <a:rPr lang="en-US" smtClean="0"/>
              <a:pPr/>
              <a:t>10/4/2021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FFED1F2-63E2-4C59-9281-44B93833B0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the project of </a:t>
            </a:r>
            <a:r>
              <a:rPr lang="en-US" dirty="0" err="1" smtClean="0"/>
              <a:t>fortran</a:t>
            </a:r>
            <a:r>
              <a:rPr lang="en-US" dirty="0" smtClean="0"/>
              <a:t> programming</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tax</a:t>
            </a:r>
            <a:endParaRPr lang="en-US" dirty="0"/>
          </a:p>
        </p:txBody>
      </p:sp>
      <p:sp>
        <p:nvSpPr>
          <p:cNvPr id="3" name="Content Placeholder 2"/>
          <p:cNvSpPr>
            <a:spLocks noGrp="1"/>
          </p:cNvSpPr>
          <p:nvPr>
            <p:ph idx="1"/>
          </p:nvPr>
        </p:nvSpPr>
        <p:spPr/>
        <p:txBody>
          <a:bodyPr/>
          <a:lstStyle/>
          <a:p>
            <a:r>
              <a:rPr lang="en-US" dirty="0" smtClean="0"/>
              <a:t>The constitution of India-Schedule VII-Union List – Entry 82 has given the power to the Central Government  to levy a tax on any income other than agricultural income ,which is defined in Section 10(1) of Income Tax Act, 1961,Income Tax Rules 1962,Notifications and circulars issued by Central  Board Of Direct Taxes(CBDT), Annual  Finance Acts and judicial pronouncements by the Supreme Court and High Courts</a:t>
            </a: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Heads of income</a:t>
            </a:r>
            <a:endParaRPr lang="en-US" dirty="0"/>
          </a:p>
        </p:txBody>
      </p:sp>
      <p:sp>
        <p:nvSpPr>
          <p:cNvPr id="3" name="Content Placeholder 2"/>
          <p:cNvSpPr>
            <a:spLocks noGrp="1"/>
          </p:cNvSpPr>
          <p:nvPr>
            <p:ph idx="1"/>
          </p:nvPr>
        </p:nvSpPr>
        <p:spPr/>
        <p:txBody>
          <a:bodyPr/>
          <a:lstStyle/>
          <a:p>
            <a:pPr>
              <a:buNone/>
            </a:pPr>
            <a:r>
              <a:rPr lang="en-US" dirty="0" smtClean="0"/>
              <a:t>The total income of a person is segregated into five heads:-</a:t>
            </a:r>
          </a:p>
          <a:p>
            <a:pPr lvl="0"/>
            <a:r>
              <a:rPr lang="en-US" dirty="0" smtClean="0"/>
              <a:t>Income from salaries</a:t>
            </a:r>
          </a:p>
          <a:p>
            <a:pPr lvl="0"/>
            <a:r>
              <a:rPr lang="en-US" dirty="0" smtClean="0"/>
              <a:t>Income from house property</a:t>
            </a:r>
          </a:p>
          <a:p>
            <a:pPr lvl="0"/>
            <a:r>
              <a:rPr lang="en-US" dirty="0" smtClean="0"/>
              <a:t>Profits and gains of business or profession</a:t>
            </a:r>
          </a:p>
          <a:p>
            <a:pPr lvl="0"/>
            <a:r>
              <a:rPr lang="en-US" dirty="0" smtClean="0"/>
              <a:t>Capital gains and</a:t>
            </a:r>
          </a:p>
          <a:p>
            <a:pPr lvl="0"/>
            <a:r>
              <a:rPr lang="en-US" dirty="0" smtClean="0"/>
              <a:t>Income from other sources</a:t>
            </a:r>
          </a:p>
          <a:p>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from </a:t>
            </a:r>
            <a:r>
              <a:rPr lang="en-US" dirty="0" err="1" smtClean="0"/>
              <a:t>salalries</a:t>
            </a:r>
            <a:endParaRPr lang="en-US" dirty="0"/>
          </a:p>
        </p:txBody>
      </p:sp>
      <p:sp>
        <p:nvSpPr>
          <p:cNvPr id="3" name="Content Placeholder 2"/>
          <p:cNvSpPr>
            <a:spLocks noGrp="1"/>
          </p:cNvSpPr>
          <p:nvPr>
            <p:ph idx="1"/>
          </p:nvPr>
        </p:nvSpPr>
        <p:spPr/>
        <p:txBody>
          <a:bodyPr/>
          <a:lstStyle/>
          <a:p>
            <a:r>
              <a:rPr lang="en-US" b="1" dirty="0" smtClean="0"/>
              <a:t>Income from salaries</a:t>
            </a:r>
          </a:p>
          <a:p>
            <a:pPr>
              <a:buNone/>
            </a:pPr>
            <a:r>
              <a:rPr lang="en-US" dirty="0" smtClean="0"/>
              <a:t>All income received as salary under employer-employee relationship is taxed under this head, on </a:t>
            </a:r>
            <a:r>
              <a:rPr lang="en-US" i="1" dirty="0" smtClean="0"/>
              <a:t>due</a:t>
            </a:r>
            <a:r>
              <a:rPr lang="en-US" dirty="0" smtClean="0"/>
              <a:t> or </a:t>
            </a:r>
            <a:r>
              <a:rPr lang="en-US" i="1" dirty="0" smtClean="0"/>
              <a:t>receipt</a:t>
            </a:r>
            <a:r>
              <a:rPr lang="en-US" dirty="0" smtClean="0"/>
              <a:t> basis, whichever arises earlier. Employers must withhold tax compulsorily (subject to Section 192), if income exceeds minimum exemption limit, as Tax Deducted at Source (TDS), and provide their employees with a </a:t>
            </a:r>
            <a:r>
              <a:rPr lang="en-US" b="1" dirty="0" smtClean="0"/>
              <a:t>Form 16</a:t>
            </a:r>
            <a:r>
              <a:rPr lang="en-US" dirty="0" smtClean="0"/>
              <a:t> which shows the tax deductions and net paid income.</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of the program</a:t>
            </a:r>
            <a:endParaRPr lang="en-US" dirty="0"/>
          </a:p>
        </p:txBody>
      </p:sp>
      <p:sp>
        <p:nvSpPr>
          <p:cNvPr id="3" name="Content Placeholder 2"/>
          <p:cNvSpPr>
            <a:spLocks noGrp="1"/>
          </p:cNvSpPr>
          <p:nvPr>
            <p:ph idx="1"/>
          </p:nvPr>
        </p:nvSpPr>
        <p:spPr/>
        <p:txBody>
          <a:bodyPr>
            <a:normAutofit fontScale="25000" lnSpcReduction="20000"/>
          </a:bodyPr>
          <a:lstStyle/>
          <a:p>
            <a:r>
              <a:rPr lang="en-US" dirty="0" smtClean="0"/>
              <a:t>REAL AR ,GS , NPS ,TI ,LIC ,HRA1,BP,DA,ARP</a:t>
            </a:r>
          </a:p>
          <a:p>
            <a:r>
              <a:rPr lang="en-US" dirty="0" smtClean="0"/>
              <a:t>      WRITE (*,*) ' put your gross salary '</a:t>
            </a:r>
          </a:p>
          <a:p>
            <a:r>
              <a:rPr lang="en-US" dirty="0" smtClean="0"/>
              <a:t>      READ * , AR</a:t>
            </a:r>
          </a:p>
          <a:p>
            <a:r>
              <a:rPr lang="en-US" dirty="0" smtClean="0"/>
              <a:t>      WRITE (*,*) 'put your arrear '</a:t>
            </a:r>
          </a:p>
          <a:p>
            <a:r>
              <a:rPr lang="en-US" dirty="0" smtClean="0"/>
              <a:t>      READ * , GS</a:t>
            </a:r>
          </a:p>
          <a:p>
            <a:r>
              <a:rPr lang="en-US" dirty="0" smtClean="0"/>
              <a:t>      TI = GS + AR</a:t>
            </a:r>
          </a:p>
          <a:p>
            <a:r>
              <a:rPr lang="en-US" dirty="0" smtClean="0"/>
              <a:t>      WRITE (*,*) TI</a:t>
            </a:r>
          </a:p>
          <a:p>
            <a:r>
              <a:rPr lang="en-US" dirty="0" smtClean="0"/>
              <a:t>      WRITE (*,*)  'put your investment in LIC,PLI '</a:t>
            </a:r>
          </a:p>
          <a:p>
            <a:r>
              <a:rPr lang="en-US" dirty="0" smtClean="0"/>
              <a:t>      READ * , LIC , PLI</a:t>
            </a:r>
          </a:p>
          <a:p>
            <a:r>
              <a:rPr lang="en-US" dirty="0" smtClean="0"/>
              <a:t>      write (*,*) ' put your investment in NPS,GIS '</a:t>
            </a:r>
          </a:p>
          <a:p>
            <a:r>
              <a:rPr lang="en-US" dirty="0" smtClean="0"/>
              <a:t>      READ * , NPS , GIS</a:t>
            </a:r>
          </a:p>
          <a:p>
            <a:r>
              <a:rPr lang="en-US" dirty="0" smtClean="0"/>
              <a:t>      WRITE (*,*) 'put your investment in PTAX  '</a:t>
            </a:r>
          </a:p>
          <a:p>
            <a:r>
              <a:rPr lang="en-US" dirty="0" smtClean="0"/>
              <a:t>      READ * , PTAX</a:t>
            </a:r>
          </a:p>
          <a:p>
            <a:r>
              <a:rPr lang="en-US" dirty="0" smtClean="0"/>
              <a:t>      WRITE (*,*) ' put your STDD '</a:t>
            </a:r>
          </a:p>
          <a:p>
            <a:r>
              <a:rPr lang="en-US" dirty="0" smtClean="0"/>
              <a:t>      read * , STDD</a:t>
            </a:r>
          </a:p>
          <a:p>
            <a:r>
              <a:rPr lang="en-US" dirty="0" smtClean="0"/>
              <a:t>      WRITE (*,*) ' put your basic pay, dearness allowance '</a:t>
            </a:r>
          </a:p>
          <a:p>
            <a:r>
              <a:rPr lang="en-US" dirty="0" smtClean="0"/>
              <a:t>      read *, BP, DA</a:t>
            </a:r>
          </a:p>
          <a:p>
            <a:r>
              <a:rPr lang="en-US" dirty="0" smtClean="0"/>
              <a:t>      WRITE (*,*) ' Annual Rent Paid ,House Rent Allowance '</a:t>
            </a:r>
          </a:p>
          <a:p>
            <a:r>
              <a:rPr lang="en-US" dirty="0" smtClean="0"/>
              <a:t>      READ * , ARP , HRA1</a:t>
            </a:r>
          </a:p>
          <a:p>
            <a:r>
              <a:rPr lang="en-US" dirty="0" smtClean="0"/>
              <a:t>      TS = BP + DA</a:t>
            </a:r>
          </a:p>
          <a:p>
            <a:r>
              <a:rPr lang="en-US" dirty="0" smtClean="0"/>
              <a:t>      C = (BP +DA)* 0.1</a:t>
            </a:r>
          </a:p>
          <a:p>
            <a:r>
              <a:rPr lang="en-US" dirty="0" smtClean="0"/>
              <a:t>      HRA2 = ARP - C</a:t>
            </a:r>
          </a:p>
          <a:p>
            <a:r>
              <a:rPr lang="en-US" dirty="0" smtClean="0"/>
              <a:t>      HRA3 = (BP+DA) *0.4</a:t>
            </a:r>
          </a:p>
          <a:p>
            <a:r>
              <a:rPr lang="en-US" dirty="0" smtClean="0"/>
              <a:t>      if  ( HRA1 .LT. HRA2 .AND. HRA1 .LT. HR3) THEN</a:t>
            </a:r>
          </a:p>
          <a:p>
            <a:r>
              <a:rPr lang="en-US" dirty="0" smtClean="0"/>
              <a:t>19    HRA = HRA1</a:t>
            </a:r>
          </a:p>
          <a:p>
            <a:r>
              <a:rPr lang="en-US" dirty="0" smtClean="0"/>
              <a:t>      ELSEIF (HRA2 .LT. HRA3 .AND. HRA2 .LT. HRA1) THEN</a:t>
            </a:r>
          </a:p>
          <a:p>
            <a:r>
              <a:rPr lang="en-US" dirty="0" smtClean="0"/>
              <a:t>20    HRA = 0</a:t>
            </a:r>
          </a:p>
          <a:p>
            <a:r>
              <a:rPr lang="en-US" dirty="0" smtClean="0"/>
              <a:t>      ELSEIF (HRA3 .LT. HRA2 .AND. HRA3 .LT. HRA1) THEN</a:t>
            </a:r>
          </a:p>
          <a:p>
            <a:r>
              <a:rPr lang="en-US" dirty="0" smtClean="0"/>
              <a:t>30    HRA = 0</a:t>
            </a:r>
          </a:p>
          <a:p>
            <a:r>
              <a:rPr lang="en-US" dirty="0" smtClean="0"/>
              <a:t>      ELSE</a:t>
            </a:r>
          </a:p>
          <a:p>
            <a:r>
              <a:rPr lang="en-US" dirty="0" smtClean="0"/>
              <a:t>      HRA=HRA1</a:t>
            </a:r>
          </a:p>
          <a:p>
            <a:r>
              <a:rPr lang="en-US" dirty="0" smtClean="0"/>
              <a:t>      </a:t>
            </a:r>
            <a:r>
              <a:rPr lang="en-US" dirty="0" smtClean="0"/>
              <a:t>ENDIF</a:t>
            </a:r>
            <a:endParaRPr lang="en-US" dirty="0" smtClean="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229600" cy="6463308"/>
          </a:xfrm>
          <a:prstGeom prst="rect">
            <a:avLst/>
          </a:prstGeom>
        </p:spPr>
        <p:txBody>
          <a:bodyPr wrap="square">
            <a:spAutoFit/>
          </a:bodyPr>
          <a:lstStyle/>
          <a:p>
            <a:r>
              <a:rPr lang="en-US" dirty="0" smtClean="0"/>
              <a:t> WRITE (*,*) HRA</a:t>
            </a:r>
          </a:p>
          <a:p>
            <a:r>
              <a:rPr lang="en-US" dirty="0" smtClean="0"/>
              <a:t>      DEPOSIT = LIC+PLI+GIS+NPS</a:t>
            </a:r>
          </a:p>
          <a:p>
            <a:r>
              <a:rPr lang="en-US" dirty="0" smtClean="0"/>
              <a:t>      IF (DEPOSIT .GE. 150000) then</a:t>
            </a:r>
          </a:p>
          <a:p>
            <a:r>
              <a:rPr lang="en-US" dirty="0" smtClean="0"/>
              <a:t>15    DEPOSIT = 150000</a:t>
            </a:r>
          </a:p>
          <a:p>
            <a:r>
              <a:rPr lang="en-US" dirty="0" smtClean="0"/>
              <a:t>      ELSE</a:t>
            </a:r>
          </a:p>
          <a:p>
            <a:r>
              <a:rPr lang="en-US" dirty="0" smtClean="0"/>
              <a:t>16    DEPOSIT=DEPOSIT</a:t>
            </a:r>
          </a:p>
          <a:p>
            <a:r>
              <a:rPr lang="en-US" dirty="0" smtClean="0"/>
              <a:t>      ENDIF</a:t>
            </a:r>
          </a:p>
          <a:p>
            <a:r>
              <a:rPr lang="en-US" dirty="0" smtClean="0"/>
              <a:t>      WRITE (*,*) DEPOSIT</a:t>
            </a:r>
          </a:p>
          <a:p>
            <a:r>
              <a:rPr lang="en-US" dirty="0" smtClean="0"/>
              <a:t>      AGG = (PTAX+STDD+HRA)+DEPOSIT</a:t>
            </a:r>
          </a:p>
          <a:p>
            <a:r>
              <a:rPr lang="en-US" dirty="0" smtClean="0"/>
              <a:t>      WRITE (*,*) AGG</a:t>
            </a:r>
          </a:p>
          <a:p>
            <a:r>
              <a:rPr lang="en-US" dirty="0" smtClean="0"/>
              <a:t>      ANI = TI-AGG</a:t>
            </a:r>
          </a:p>
          <a:p>
            <a:r>
              <a:rPr lang="en-US" dirty="0" smtClean="0"/>
              <a:t>      WRITE (*,*) ANI</a:t>
            </a:r>
          </a:p>
          <a:p>
            <a:r>
              <a:rPr lang="en-US" dirty="0" smtClean="0"/>
              <a:t>      if (ANI .GE. 0 .AND. ANI .LT. 250000) THEN</a:t>
            </a:r>
          </a:p>
          <a:p>
            <a:r>
              <a:rPr lang="en-US" dirty="0" smtClean="0"/>
              <a:t>13    D=ANI*0</a:t>
            </a:r>
          </a:p>
          <a:p>
            <a:r>
              <a:rPr lang="en-US" dirty="0" smtClean="0"/>
              <a:t>      ELSE IF (ANI .GE. 250000 .AND. ANI.LT. 500000) THEN</a:t>
            </a:r>
          </a:p>
          <a:p>
            <a:r>
              <a:rPr lang="en-US" dirty="0" smtClean="0"/>
              <a:t>10    D = (ANI-250000) * 0.05</a:t>
            </a:r>
          </a:p>
          <a:p>
            <a:r>
              <a:rPr lang="en-US" dirty="0" smtClean="0"/>
              <a:t>      ELSE IF (ANI .GE. 500001 .AND. ANI .LT. 1000000) THEN</a:t>
            </a:r>
          </a:p>
          <a:p>
            <a:r>
              <a:rPr lang="en-US" dirty="0" smtClean="0"/>
              <a:t>11    D =  (ANI-750000) * 0.20 +25000</a:t>
            </a:r>
          </a:p>
          <a:p>
            <a:r>
              <a:rPr lang="en-US" dirty="0" smtClean="0"/>
              <a:t>      ELSEIF (ANI .GE. 1000001 .AND. ANI .LT. 3000000) THEN</a:t>
            </a:r>
          </a:p>
          <a:p>
            <a:r>
              <a:rPr lang="en-US" dirty="0" smtClean="0"/>
              <a:t>12    D= (ANI - 1750000)* 0.30 +25000+200000</a:t>
            </a:r>
          </a:p>
          <a:p>
            <a:r>
              <a:rPr lang="en-US" dirty="0" smtClean="0"/>
              <a:t>      ELSE</a:t>
            </a:r>
          </a:p>
          <a:p>
            <a:r>
              <a:rPr lang="en-US" dirty="0" smtClean="0"/>
              <a:t>      D=ANI</a:t>
            </a:r>
          </a:p>
          <a:p>
            <a:r>
              <a:rPr lang="en-US" dirty="0" smtClean="0"/>
              <a:t>      </a:t>
            </a:r>
            <a:r>
              <a:rPr lang="en-US" dirty="0" smtClean="0"/>
              <a:t>ENDIF</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4572000" cy="2308324"/>
          </a:xfrm>
          <a:prstGeom prst="rect">
            <a:avLst/>
          </a:prstGeom>
        </p:spPr>
        <p:txBody>
          <a:bodyPr wrap="square">
            <a:spAutoFit/>
          </a:bodyPr>
          <a:lstStyle/>
          <a:p>
            <a:endParaRPr lang="en-US" dirty="0" smtClean="0"/>
          </a:p>
          <a:p>
            <a:r>
              <a:rPr lang="en-US" dirty="0" smtClean="0"/>
              <a:t>      WRITE (* , *) ANI</a:t>
            </a:r>
          </a:p>
          <a:p>
            <a:r>
              <a:rPr lang="en-US" dirty="0" smtClean="0"/>
              <a:t>      WRITE (* , *) D</a:t>
            </a:r>
          </a:p>
          <a:p>
            <a:r>
              <a:rPr lang="en-US" dirty="0" smtClean="0"/>
              <a:t>      ATP = D * 0.04</a:t>
            </a:r>
          </a:p>
          <a:p>
            <a:r>
              <a:rPr lang="en-US" dirty="0" smtClean="0"/>
              <a:t>      ATTP = ATP + D</a:t>
            </a:r>
          </a:p>
          <a:p>
            <a:r>
              <a:rPr lang="en-US" dirty="0" smtClean="0"/>
              <a:t>      WRITE(*,*) ATTP</a:t>
            </a:r>
          </a:p>
          <a:p>
            <a:r>
              <a:rPr lang="en-US" dirty="0" smtClean="0"/>
              <a:t>      STOP</a:t>
            </a:r>
          </a:p>
          <a:p>
            <a:r>
              <a:rPr lang="en-US" dirty="0" smtClean="0"/>
              <a:t>      END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91</TotalTime>
  <Words>576</Words>
  <Application>Microsoft Office PowerPoint</Application>
  <PresentationFormat>On-screen Show (4:3)</PresentationFormat>
  <Paragraphs>77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Opulent</vt:lpstr>
      <vt:lpstr>introduction to the project of fortran programming </vt:lpstr>
      <vt:lpstr>Income tax</vt:lpstr>
      <vt:lpstr>Heads of income</vt:lpstr>
      <vt:lpstr>Income from salalries</vt:lpstr>
      <vt:lpstr>Algorithm of the program</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project of fortran programing</dc:title>
  <dc:creator>DELL</dc:creator>
  <cp:lastModifiedBy>Dell</cp:lastModifiedBy>
  <cp:revision>5</cp:revision>
  <dcterms:created xsi:type="dcterms:W3CDTF">2019-06-14T04:06:59Z</dcterms:created>
  <dcterms:modified xsi:type="dcterms:W3CDTF">2021-10-04T10:54:24Z</dcterms:modified>
</cp:coreProperties>
</file>