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2" r:id="rId7"/>
    <p:sldId id="261" r:id="rId8"/>
    <p:sldId id="263" r:id="rId9"/>
    <p:sldId id="264" r:id="rId10"/>
    <p:sldId id="266" r:id="rId11"/>
    <p:sldId id="262" r:id="rId12"/>
    <p:sldId id="275" r:id="rId13"/>
    <p:sldId id="265" r:id="rId14"/>
    <p:sldId id="268" r:id="rId15"/>
    <p:sldId id="269" r:id="rId16"/>
    <p:sldId id="270"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4/11/2023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4/11/2023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4/11/2023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ADCE-9FDE-9748-6AC6-64D2AA316BF1}"/>
              </a:ext>
            </a:extLst>
          </p:cNvPr>
          <p:cNvSpPr>
            <a:spLocks noGrp="1"/>
          </p:cNvSpPr>
          <p:nvPr>
            <p:ph type="ctrTitle"/>
          </p:nvPr>
        </p:nvSpPr>
        <p:spPr/>
        <p:txBody>
          <a:bodyPr/>
          <a:lstStyle/>
          <a:p>
            <a:r>
              <a:rPr lang="en-IN" dirty="0"/>
              <a:t>Ex-template</a:t>
            </a:r>
          </a:p>
        </p:txBody>
      </p:sp>
      <p:sp>
        <p:nvSpPr>
          <p:cNvPr id="3" name="Subtitle 2">
            <a:extLst>
              <a:ext uri="{FF2B5EF4-FFF2-40B4-BE49-F238E27FC236}">
                <a16:creationId xmlns:a16="http://schemas.microsoft.com/office/drawing/2014/main" id="{DD5A3FE1-8C46-DB9C-2034-251EDCD26E35}"/>
              </a:ext>
            </a:extLst>
          </p:cNvPr>
          <p:cNvSpPr>
            <a:spLocks noGrp="1"/>
          </p:cNvSpPr>
          <p:nvPr>
            <p:ph type="subTitle" idx="1"/>
          </p:nvPr>
        </p:nvSpPr>
        <p:spPr/>
        <p:txBody>
          <a:bodyPr/>
          <a:lstStyle/>
          <a:p>
            <a:r>
              <a:rPr lang="en-IN" dirty="0"/>
              <a:t>A desktop application for organizing multiple excel sheets with validated excel templates. </a:t>
            </a:r>
          </a:p>
        </p:txBody>
      </p:sp>
      <p:pic>
        <p:nvPicPr>
          <p:cNvPr id="4" name="Content Placeholder 4">
            <a:extLst>
              <a:ext uri="{FF2B5EF4-FFF2-40B4-BE49-F238E27FC236}">
                <a16:creationId xmlns:a16="http://schemas.microsoft.com/office/drawing/2014/main" id="{A0FED08E-3ECC-4C8F-30AE-8011A3654066}"/>
              </a:ext>
            </a:extLst>
          </p:cNvPr>
          <p:cNvPicPr>
            <a:picLocks noChangeAspect="1"/>
          </p:cNvPicPr>
          <p:nvPr/>
        </p:nvPicPr>
        <p:blipFill>
          <a:blip r:embed="rId2"/>
          <a:stretch>
            <a:fillRect/>
          </a:stretch>
        </p:blipFill>
        <p:spPr>
          <a:xfrm>
            <a:off x="4480754" y="433892"/>
            <a:ext cx="3230492" cy="982532"/>
          </a:xfrm>
          <a:prstGeom prst="rect">
            <a:avLst/>
          </a:prstGeom>
        </p:spPr>
      </p:pic>
    </p:spTree>
    <p:extLst>
      <p:ext uri="{BB962C8B-B14F-4D97-AF65-F5344CB8AC3E}">
        <p14:creationId xmlns:p14="http://schemas.microsoft.com/office/powerpoint/2010/main" val="142848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BD1-F9B7-0499-9C7A-216547E47FDA}"/>
              </a:ext>
            </a:extLst>
          </p:cNvPr>
          <p:cNvSpPr>
            <a:spLocks noGrp="1"/>
          </p:cNvSpPr>
          <p:nvPr>
            <p:ph type="title"/>
          </p:nvPr>
        </p:nvSpPr>
        <p:spPr/>
        <p:txBody>
          <a:bodyPr/>
          <a:lstStyle/>
          <a:p>
            <a:r>
              <a:rPr lang="en-US" dirty="0"/>
              <a:t>Analyst / Chemist</a:t>
            </a:r>
            <a:endParaRPr lang="en-IN" dirty="0"/>
          </a:p>
        </p:txBody>
      </p:sp>
      <p:sp>
        <p:nvSpPr>
          <p:cNvPr id="3" name="Content Placeholder 2">
            <a:extLst>
              <a:ext uri="{FF2B5EF4-FFF2-40B4-BE49-F238E27FC236}">
                <a16:creationId xmlns:a16="http://schemas.microsoft.com/office/drawing/2014/main" id="{F4FB2E3D-9F42-225F-233B-13484F6922BD}"/>
              </a:ext>
            </a:extLst>
          </p:cNvPr>
          <p:cNvSpPr>
            <a:spLocks noGrp="1"/>
          </p:cNvSpPr>
          <p:nvPr>
            <p:ph idx="1"/>
          </p:nvPr>
        </p:nvSpPr>
        <p:spPr/>
        <p:txBody>
          <a:bodyPr/>
          <a:lstStyle/>
          <a:p>
            <a:r>
              <a:rPr lang="en-US" dirty="0"/>
              <a:t>The analyst / chemist can create excel files and save with appropriate file name using his credentials. </a:t>
            </a:r>
          </a:p>
          <a:p>
            <a:r>
              <a:rPr lang="en-US" dirty="0"/>
              <a:t>File name will be batch number and AR number entered initially by analyst.</a:t>
            </a:r>
          </a:p>
          <a:p>
            <a:r>
              <a:rPr lang="en-US" dirty="0"/>
              <a:t>Analyst can retrieve his created file and can only print the saved files.</a:t>
            </a:r>
          </a:p>
          <a:p>
            <a:r>
              <a:rPr lang="en-US" dirty="0"/>
              <a:t>Analyst can also export the excel file as link or pdf to local server.</a:t>
            </a:r>
          </a:p>
          <a:p>
            <a:r>
              <a:rPr lang="en-US" dirty="0"/>
              <a:t>Analyst can perform correction in the excel file if Reviewer has rejected or reverted with comments.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1624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D970-778B-5AEB-95CF-F62AFBCA3614}"/>
              </a:ext>
            </a:extLst>
          </p:cNvPr>
          <p:cNvSpPr>
            <a:spLocks noGrp="1"/>
          </p:cNvSpPr>
          <p:nvPr>
            <p:ph type="title"/>
          </p:nvPr>
        </p:nvSpPr>
        <p:spPr/>
        <p:txBody>
          <a:bodyPr>
            <a:normAutofit/>
          </a:bodyPr>
          <a:lstStyle/>
          <a:p>
            <a:r>
              <a:rPr lang="en-IN" sz="3600" dirty="0"/>
              <a:t>template controller </a:t>
            </a:r>
          </a:p>
        </p:txBody>
      </p:sp>
      <p:sp>
        <p:nvSpPr>
          <p:cNvPr id="3" name="Content Placeholder 2">
            <a:extLst>
              <a:ext uri="{FF2B5EF4-FFF2-40B4-BE49-F238E27FC236}">
                <a16:creationId xmlns:a16="http://schemas.microsoft.com/office/drawing/2014/main" id="{FDEC1357-2575-2677-362B-2ED29F28D738}"/>
              </a:ext>
            </a:extLst>
          </p:cNvPr>
          <p:cNvSpPr>
            <a:spLocks noGrp="1"/>
          </p:cNvSpPr>
          <p:nvPr>
            <p:ph idx="1"/>
          </p:nvPr>
        </p:nvSpPr>
        <p:spPr/>
        <p:txBody>
          <a:bodyPr>
            <a:normAutofit fontScale="92500"/>
          </a:bodyPr>
          <a:lstStyle/>
          <a:p>
            <a:r>
              <a:rPr lang="en-IN" dirty="0"/>
              <a:t>A template controller can sign files created by analysts and edit the results in template files</a:t>
            </a:r>
          </a:p>
          <a:p>
            <a:r>
              <a:rPr lang="en-IN" dirty="0"/>
              <a:t>A template can view audit trials.</a:t>
            </a:r>
          </a:p>
          <a:p>
            <a:r>
              <a:rPr lang="en-IN" dirty="0"/>
              <a:t>A controller cannot upload new templates only admin or manager can do so.</a:t>
            </a:r>
          </a:p>
          <a:p>
            <a:r>
              <a:rPr lang="en-US" dirty="0"/>
              <a:t>A controller can retrieve the excel files saved file the analysts and can edit using his credentials. Controller can also view, save, print or export the files and audit trials.</a:t>
            </a:r>
          </a:p>
          <a:p>
            <a:r>
              <a:rPr lang="en-US" dirty="0"/>
              <a:t>Controller can view files but cannot edit file name or delete files.</a:t>
            </a:r>
          </a:p>
          <a:p>
            <a:r>
              <a:rPr lang="en-US" dirty="0"/>
              <a:t>Controller can Sign as reviewer using his credentials or he/ she can revert back for analyst to perform correction with his comments.</a:t>
            </a:r>
          </a:p>
          <a:p>
            <a:r>
              <a:rPr lang="en-US" dirty="0"/>
              <a:t>Controller once sign, the files will pop up for second level of review by Template manager.</a:t>
            </a:r>
          </a:p>
          <a:p>
            <a:endParaRPr lang="en-US" dirty="0"/>
          </a:p>
          <a:p>
            <a:endParaRPr lang="en-IN" dirty="0"/>
          </a:p>
          <a:p>
            <a:endParaRPr lang="en-IN" dirty="0"/>
          </a:p>
        </p:txBody>
      </p:sp>
    </p:spTree>
    <p:extLst>
      <p:ext uri="{BB962C8B-B14F-4D97-AF65-F5344CB8AC3E}">
        <p14:creationId xmlns:p14="http://schemas.microsoft.com/office/powerpoint/2010/main" val="56979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D970-778B-5AEB-95CF-F62AFBCA3614}"/>
              </a:ext>
            </a:extLst>
          </p:cNvPr>
          <p:cNvSpPr>
            <a:spLocks noGrp="1"/>
          </p:cNvSpPr>
          <p:nvPr>
            <p:ph type="title"/>
          </p:nvPr>
        </p:nvSpPr>
        <p:spPr/>
        <p:txBody>
          <a:bodyPr>
            <a:normAutofit/>
          </a:bodyPr>
          <a:lstStyle/>
          <a:p>
            <a:r>
              <a:rPr lang="en-IN" sz="3600" dirty="0"/>
              <a:t>manager </a:t>
            </a:r>
          </a:p>
        </p:txBody>
      </p:sp>
      <p:sp>
        <p:nvSpPr>
          <p:cNvPr id="3" name="Content Placeholder 2">
            <a:extLst>
              <a:ext uri="{FF2B5EF4-FFF2-40B4-BE49-F238E27FC236}">
                <a16:creationId xmlns:a16="http://schemas.microsoft.com/office/drawing/2014/main" id="{FDEC1357-2575-2677-362B-2ED29F28D738}"/>
              </a:ext>
            </a:extLst>
          </p:cNvPr>
          <p:cNvSpPr>
            <a:spLocks noGrp="1"/>
          </p:cNvSpPr>
          <p:nvPr>
            <p:ph idx="1"/>
          </p:nvPr>
        </p:nvSpPr>
        <p:spPr/>
        <p:txBody>
          <a:bodyPr>
            <a:normAutofit lnSpcReduction="10000"/>
          </a:bodyPr>
          <a:lstStyle/>
          <a:p>
            <a:r>
              <a:rPr lang="en-IN" dirty="0"/>
              <a:t>A template manager can view, add and edit the templates available</a:t>
            </a:r>
          </a:p>
          <a:p>
            <a:r>
              <a:rPr lang="en-IN" dirty="0"/>
              <a:t>A manager can approve files created by analysts and edit the results in template files. Once manager approves the file, the file gets locked.</a:t>
            </a:r>
          </a:p>
          <a:p>
            <a:r>
              <a:rPr lang="en-IN" dirty="0"/>
              <a:t>A template manager can </a:t>
            </a:r>
            <a:r>
              <a:rPr lang="en-US" dirty="0"/>
              <a:t>view, save, print or export the files and audit trials.</a:t>
            </a:r>
          </a:p>
          <a:p>
            <a:r>
              <a:rPr lang="en-IN" dirty="0"/>
              <a:t>Manager can upload new templates, edit and correct file names if required.</a:t>
            </a:r>
          </a:p>
          <a:p>
            <a:r>
              <a:rPr lang="en-US" dirty="0"/>
              <a:t>A manager can retrieve the excel files saved by the analysts using his credentials. Manager can view files but cannot delete any files.</a:t>
            </a:r>
          </a:p>
          <a:p>
            <a:r>
              <a:rPr lang="en-US" dirty="0"/>
              <a:t>Manager can Sign as reviewer using his credentials or he/ she can revert back for analyst to perform correction with his comments.</a:t>
            </a:r>
          </a:p>
          <a:p>
            <a:r>
              <a:rPr lang="en-US" dirty="0"/>
              <a:t>Manager once sign, the files will pop up for lock and to unlock IT admin approval required. </a:t>
            </a:r>
          </a:p>
          <a:p>
            <a:endParaRPr lang="en-US" dirty="0"/>
          </a:p>
          <a:p>
            <a:endParaRPr lang="en-IN" dirty="0"/>
          </a:p>
          <a:p>
            <a:endParaRPr lang="en-IN" dirty="0"/>
          </a:p>
        </p:txBody>
      </p:sp>
    </p:spTree>
    <p:extLst>
      <p:ext uri="{BB962C8B-B14F-4D97-AF65-F5344CB8AC3E}">
        <p14:creationId xmlns:p14="http://schemas.microsoft.com/office/powerpoint/2010/main" val="68809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B467-A8D9-3AEF-466E-CF30FC22AAC2}"/>
              </a:ext>
            </a:extLst>
          </p:cNvPr>
          <p:cNvSpPr>
            <a:spLocks noGrp="1"/>
          </p:cNvSpPr>
          <p:nvPr>
            <p:ph type="title"/>
          </p:nvPr>
        </p:nvSpPr>
        <p:spPr/>
        <p:txBody>
          <a:bodyPr/>
          <a:lstStyle/>
          <a:p>
            <a:r>
              <a:rPr lang="en-US" dirty="0"/>
              <a:t>Admin access</a:t>
            </a:r>
            <a:endParaRPr lang="en-IN" dirty="0"/>
          </a:p>
        </p:txBody>
      </p:sp>
      <p:sp>
        <p:nvSpPr>
          <p:cNvPr id="3" name="Content Placeholder 2">
            <a:extLst>
              <a:ext uri="{FF2B5EF4-FFF2-40B4-BE49-F238E27FC236}">
                <a16:creationId xmlns:a16="http://schemas.microsoft.com/office/drawing/2014/main" id="{FE4E8940-E132-5306-C7CE-2536B368BE65}"/>
              </a:ext>
            </a:extLst>
          </p:cNvPr>
          <p:cNvSpPr>
            <a:spLocks noGrp="1"/>
          </p:cNvSpPr>
          <p:nvPr>
            <p:ph idx="1"/>
          </p:nvPr>
        </p:nvSpPr>
        <p:spPr/>
        <p:txBody>
          <a:bodyPr/>
          <a:lstStyle/>
          <a:p>
            <a:r>
              <a:rPr lang="en-US" dirty="0"/>
              <a:t>The Admin can view all the excel files created and can edit the files.</a:t>
            </a:r>
          </a:p>
          <a:p>
            <a:r>
              <a:rPr lang="en-US" dirty="0"/>
              <a:t>Admin can add, remove and update credentials of all and others.</a:t>
            </a:r>
          </a:p>
          <a:p>
            <a:r>
              <a:rPr lang="en-US" dirty="0"/>
              <a:t>Admin can backup the data files and audit trials. Edit or delete templates.</a:t>
            </a:r>
          </a:p>
          <a:p>
            <a:r>
              <a:rPr lang="en-US" dirty="0"/>
              <a:t>Admin can perform trouble shooting.</a:t>
            </a:r>
          </a:p>
          <a:p>
            <a:r>
              <a:rPr lang="en-US" dirty="0"/>
              <a:t>Admin can perform self testing of the software (Minimum tests as prescribed by manufacturer).</a:t>
            </a:r>
          </a:p>
          <a:p>
            <a:r>
              <a:rPr lang="en-US" dirty="0"/>
              <a:t>Admin must check health of the data files and software once in a month or schedule.</a:t>
            </a:r>
          </a:p>
          <a:p>
            <a:r>
              <a:rPr lang="en-IN" dirty="0"/>
              <a:t>Admin must take care of IQ/OQ/PQ.</a:t>
            </a:r>
          </a:p>
        </p:txBody>
      </p:sp>
    </p:spTree>
    <p:extLst>
      <p:ext uri="{BB962C8B-B14F-4D97-AF65-F5344CB8AC3E}">
        <p14:creationId xmlns:p14="http://schemas.microsoft.com/office/powerpoint/2010/main" val="168606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26A5-7739-2250-0F16-6756A219A856}"/>
              </a:ext>
            </a:extLst>
          </p:cNvPr>
          <p:cNvSpPr>
            <a:spLocks noGrp="1"/>
          </p:cNvSpPr>
          <p:nvPr>
            <p:ph type="title"/>
          </p:nvPr>
        </p:nvSpPr>
        <p:spPr>
          <a:xfrm>
            <a:off x="1202919" y="284176"/>
            <a:ext cx="10460162" cy="1508760"/>
          </a:xfrm>
        </p:spPr>
        <p:txBody>
          <a:bodyPr/>
          <a:lstStyle/>
          <a:p>
            <a:r>
              <a:rPr lang="en-IN" dirty="0"/>
              <a:t>Template editing by admin / controller</a:t>
            </a:r>
          </a:p>
        </p:txBody>
      </p:sp>
      <p:sp>
        <p:nvSpPr>
          <p:cNvPr id="4" name="TextBox 3">
            <a:extLst>
              <a:ext uri="{FF2B5EF4-FFF2-40B4-BE49-F238E27FC236}">
                <a16:creationId xmlns:a16="http://schemas.microsoft.com/office/drawing/2014/main" id="{DE3576E3-0802-FEED-A133-105EFC04CD86}"/>
              </a:ext>
            </a:extLst>
          </p:cNvPr>
          <p:cNvSpPr txBox="1"/>
          <p:nvPr/>
        </p:nvSpPr>
        <p:spPr>
          <a:xfrm>
            <a:off x="1202919" y="2011680"/>
            <a:ext cx="6096000" cy="369332"/>
          </a:xfrm>
          <a:prstGeom prst="rect">
            <a:avLst/>
          </a:prstGeom>
          <a:solidFill>
            <a:schemeClr val="tx1"/>
          </a:solidFill>
        </p:spPr>
        <p:txBody>
          <a:bodyPr wrap="square">
            <a:spAutoFit/>
          </a:bodyPr>
          <a:lstStyle/>
          <a:p>
            <a:r>
              <a:rPr lang="en-IN" dirty="0">
                <a:solidFill>
                  <a:schemeClr val="bg1"/>
                </a:solidFill>
              </a:rPr>
              <a:t>T</a:t>
            </a:r>
            <a:r>
              <a:rPr lang="en-IN" sz="1800" dirty="0">
                <a:solidFill>
                  <a:schemeClr val="bg1"/>
                </a:solidFill>
              </a:rPr>
              <a:t>emplate </a:t>
            </a:r>
            <a:r>
              <a:rPr lang="en-IN" dirty="0">
                <a:solidFill>
                  <a:schemeClr val="bg1"/>
                </a:solidFill>
              </a:rPr>
              <a:t>name</a:t>
            </a:r>
            <a:r>
              <a:rPr lang="en-IN" sz="1800" dirty="0">
                <a:solidFill>
                  <a:schemeClr val="bg1"/>
                </a:solidFill>
              </a:rPr>
              <a:t> </a:t>
            </a:r>
            <a:endParaRPr lang="en-IN" dirty="0">
              <a:solidFill>
                <a:schemeClr val="bg1"/>
              </a:solidFill>
            </a:endParaRPr>
          </a:p>
        </p:txBody>
      </p:sp>
      <p:sp>
        <p:nvSpPr>
          <p:cNvPr id="5" name="TextBox 4">
            <a:extLst>
              <a:ext uri="{FF2B5EF4-FFF2-40B4-BE49-F238E27FC236}">
                <a16:creationId xmlns:a16="http://schemas.microsoft.com/office/drawing/2014/main" id="{4E172F82-7DD7-0C9D-9F02-7F7FB5EFF24B}"/>
              </a:ext>
            </a:extLst>
          </p:cNvPr>
          <p:cNvSpPr txBox="1"/>
          <p:nvPr/>
        </p:nvSpPr>
        <p:spPr>
          <a:xfrm>
            <a:off x="1202919" y="2692997"/>
            <a:ext cx="6096000" cy="369332"/>
          </a:xfrm>
          <a:prstGeom prst="rect">
            <a:avLst/>
          </a:prstGeom>
          <a:solidFill>
            <a:schemeClr val="tx1"/>
          </a:solidFill>
        </p:spPr>
        <p:txBody>
          <a:bodyPr wrap="square">
            <a:spAutoFit/>
          </a:bodyPr>
          <a:lstStyle/>
          <a:p>
            <a:r>
              <a:rPr lang="en-IN" dirty="0">
                <a:solidFill>
                  <a:schemeClr val="bg1"/>
                </a:solidFill>
              </a:rPr>
              <a:t>T</a:t>
            </a:r>
            <a:r>
              <a:rPr lang="en-IN" sz="1800" dirty="0">
                <a:solidFill>
                  <a:schemeClr val="bg1"/>
                </a:solidFill>
              </a:rPr>
              <a:t>emplate number </a:t>
            </a:r>
            <a:endParaRPr lang="en-IN" dirty="0">
              <a:solidFill>
                <a:schemeClr val="bg1"/>
              </a:solidFill>
            </a:endParaRPr>
          </a:p>
        </p:txBody>
      </p:sp>
      <p:sp>
        <p:nvSpPr>
          <p:cNvPr id="6" name="TextBox 5">
            <a:extLst>
              <a:ext uri="{FF2B5EF4-FFF2-40B4-BE49-F238E27FC236}">
                <a16:creationId xmlns:a16="http://schemas.microsoft.com/office/drawing/2014/main" id="{821DBE06-C2C0-70C5-D3F0-40B1973716CF}"/>
              </a:ext>
            </a:extLst>
          </p:cNvPr>
          <p:cNvSpPr txBox="1"/>
          <p:nvPr/>
        </p:nvSpPr>
        <p:spPr>
          <a:xfrm>
            <a:off x="1202919" y="3374314"/>
            <a:ext cx="6096000" cy="369332"/>
          </a:xfrm>
          <a:prstGeom prst="rect">
            <a:avLst/>
          </a:prstGeom>
          <a:solidFill>
            <a:schemeClr val="tx1"/>
          </a:solidFill>
        </p:spPr>
        <p:txBody>
          <a:bodyPr wrap="square">
            <a:spAutoFit/>
          </a:bodyPr>
          <a:lstStyle/>
          <a:p>
            <a:r>
              <a:rPr lang="en-IN" sz="1800" dirty="0">
                <a:solidFill>
                  <a:schemeClr val="bg1"/>
                </a:solidFill>
              </a:rPr>
              <a:t>Browse Data base / Local server </a:t>
            </a:r>
            <a:endParaRPr lang="en-IN" dirty="0">
              <a:solidFill>
                <a:schemeClr val="bg1"/>
              </a:solidFill>
            </a:endParaRPr>
          </a:p>
        </p:txBody>
      </p:sp>
      <p:sp>
        <p:nvSpPr>
          <p:cNvPr id="7" name="TextBox 6">
            <a:extLst>
              <a:ext uri="{FF2B5EF4-FFF2-40B4-BE49-F238E27FC236}">
                <a16:creationId xmlns:a16="http://schemas.microsoft.com/office/drawing/2014/main" id="{3AEF60F1-4E48-3138-E41E-5D8EB28448F8}"/>
              </a:ext>
            </a:extLst>
          </p:cNvPr>
          <p:cNvSpPr txBox="1"/>
          <p:nvPr/>
        </p:nvSpPr>
        <p:spPr>
          <a:xfrm>
            <a:off x="1202919" y="4055631"/>
            <a:ext cx="1504422" cy="369332"/>
          </a:xfrm>
          <a:prstGeom prst="rect">
            <a:avLst/>
          </a:prstGeom>
          <a:noFill/>
        </p:spPr>
        <p:txBody>
          <a:bodyPr wrap="square">
            <a:spAutoFit/>
          </a:bodyPr>
          <a:lstStyle/>
          <a:p>
            <a:r>
              <a:rPr lang="en-IN" dirty="0">
                <a:solidFill>
                  <a:schemeClr val="bg1"/>
                </a:solidFill>
              </a:rPr>
              <a:t>Create </a:t>
            </a:r>
            <a:r>
              <a:rPr lang="en-IN" sz="1800" dirty="0">
                <a:solidFill>
                  <a:schemeClr val="bg1"/>
                </a:solidFill>
              </a:rPr>
              <a:t> </a:t>
            </a:r>
            <a:endParaRPr lang="en-IN" dirty="0">
              <a:solidFill>
                <a:schemeClr val="bg1"/>
              </a:solidFill>
            </a:endParaRPr>
          </a:p>
        </p:txBody>
      </p:sp>
      <p:sp>
        <p:nvSpPr>
          <p:cNvPr id="10" name="TextBox 9">
            <a:extLst>
              <a:ext uri="{FF2B5EF4-FFF2-40B4-BE49-F238E27FC236}">
                <a16:creationId xmlns:a16="http://schemas.microsoft.com/office/drawing/2014/main" id="{6CB6B128-D57F-F850-BE48-76D16D7DBF4D}"/>
              </a:ext>
            </a:extLst>
          </p:cNvPr>
          <p:cNvSpPr txBox="1"/>
          <p:nvPr/>
        </p:nvSpPr>
        <p:spPr>
          <a:xfrm>
            <a:off x="1202918" y="4736948"/>
            <a:ext cx="10460163" cy="1477328"/>
          </a:xfrm>
          <a:prstGeom prst="rect">
            <a:avLst/>
          </a:prstGeom>
          <a:solidFill>
            <a:schemeClr val="tx1"/>
          </a:solidFill>
        </p:spPr>
        <p:txBody>
          <a:bodyPr wrap="square">
            <a:spAutoFit/>
          </a:bodyPr>
          <a:lstStyle/>
          <a:p>
            <a:r>
              <a:rPr lang="en-IN" sz="1800" dirty="0">
                <a:solidFill>
                  <a:schemeClr val="bg1"/>
                </a:solidFill>
              </a:rPr>
              <a:t> This template will be access by template controller or Admin to add and/or edit existing templates. Templates can be browsed from its local data base or local computer. But templates once added or edited will be saved in data base only with new version number after every click of save button.</a:t>
            </a:r>
          </a:p>
          <a:p>
            <a:r>
              <a:rPr lang="en-IN" dirty="0">
                <a:solidFill>
                  <a:schemeClr val="bg1"/>
                </a:solidFill>
              </a:rPr>
              <a:t>Template name and number can be customized. Upside format is type of display for addition or edit of templates.</a:t>
            </a:r>
          </a:p>
        </p:txBody>
      </p:sp>
      <p:sp>
        <p:nvSpPr>
          <p:cNvPr id="11" name="TextBox 10">
            <a:extLst>
              <a:ext uri="{FF2B5EF4-FFF2-40B4-BE49-F238E27FC236}">
                <a16:creationId xmlns:a16="http://schemas.microsoft.com/office/drawing/2014/main" id="{BFFBF4B4-A219-FD73-A290-974A292444D4}"/>
              </a:ext>
            </a:extLst>
          </p:cNvPr>
          <p:cNvSpPr txBox="1"/>
          <p:nvPr/>
        </p:nvSpPr>
        <p:spPr>
          <a:xfrm>
            <a:off x="2746497" y="4055631"/>
            <a:ext cx="1504422" cy="369332"/>
          </a:xfrm>
          <a:prstGeom prst="rect">
            <a:avLst/>
          </a:prstGeom>
          <a:noFill/>
        </p:spPr>
        <p:txBody>
          <a:bodyPr wrap="square">
            <a:spAutoFit/>
          </a:bodyPr>
          <a:lstStyle/>
          <a:p>
            <a:r>
              <a:rPr lang="en-IN" dirty="0">
                <a:solidFill>
                  <a:schemeClr val="bg1"/>
                </a:solidFill>
              </a:rPr>
              <a:t>Edit template</a:t>
            </a:r>
          </a:p>
        </p:txBody>
      </p:sp>
      <p:sp>
        <p:nvSpPr>
          <p:cNvPr id="3" name="Flowchart: Merge 2">
            <a:extLst>
              <a:ext uri="{FF2B5EF4-FFF2-40B4-BE49-F238E27FC236}">
                <a16:creationId xmlns:a16="http://schemas.microsoft.com/office/drawing/2014/main" id="{626EF3B4-F944-93CC-C8EB-F6E66EB73BDF}"/>
              </a:ext>
            </a:extLst>
          </p:cNvPr>
          <p:cNvSpPr/>
          <p:nvPr/>
        </p:nvSpPr>
        <p:spPr>
          <a:xfrm>
            <a:off x="6902820" y="2068158"/>
            <a:ext cx="286870" cy="256376"/>
          </a:xfrm>
          <a:prstGeom prst="flowChartMer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Merge 7">
            <a:extLst>
              <a:ext uri="{FF2B5EF4-FFF2-40B4-BE49-F238E27FC236}">
                <a16:creationId xmlns:a16="http://schemas.microsoft.com/office/drawing/2014/main" id="{CB6E5C77-8FE1-5857-8E32-07450B52F3AF}"/>
              </a:ext>
            </a:extLst>
          </p:cNvPr>
          <p:cNvSpPr/>
          <p:nvPr/>
        </p:nvSpPr>
        <p:spPr>
          <a:xfrm>
            <a:off x="6967222" y="2767397"/>
            <a:ext cx="286870" cy="256376"/>
          </a:xfrm>
          <a:prstGeom prst="flowChartMer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Merge 8">
            <a:extLst>
              <a:ext uri="{FF2B5EF4-FFF2-40B4-BE49-F238E27FC236}">
                <a16:creationId xmlns:a16="http://schemas.microsoft.com/office/drawing/2014/main" id="{1189D617-4DFA-E078-4445-09112C73D944}"/>
              </a:ext>
            </a:extLst>
          </p:cNvPr>
          <p:cNvSpPr/>
          <p:nvPr/>
        </p:nvSpPr>
        <p:spPr>
          <a:xfrm>
            <a:off x="6868614" y="3430792"/>
            <a:ext cx="286870" cy="256376"/>
          </a:xfrm>
          <a:prstGeom prst="flowChartMer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588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80E4-19F2-DEF9-40FF-BB68AE87B96D}"/>
              </a:ext>
            </a:extLst>
          </p:cNvPr>
          <p:cNvSpPr>
            <a:spLocks noGrp="1"/>
          </p:cNvSpPr>
          <p:nvPr>
            <p:ph type="title"/>
          </p:nvPr>
        </p:nvSpPr>
        <p:spPr/>
        <p:txBody>
          <a:bodyPr/>
          <a:lstStyle/>
          <a:p>
            <a:r>
              <a:rPr lang="en-IN" dirty="0"/>
              <a:t>Admin login and activities</a:t>
            </a:r>
          </a:p>
        </p:txBody>
      </p:sp>
      <p:sp>
        <p:nvSpPr>
          <p:cNvPr id="4" name="TextBox 3">
            <a:extLst>
              <a:ext uri="{FF2B5EF4-FFF2-40B4-BE49-F238E27FC236}">
                <a16:creationId xmlns:a16="http://schemas.microsoft.com/office/drawing/2014/main" id="{5A3DEBAE-B35B-F3F2-588C-A341671A0A89}"/>
              </a:ext>
            </a:extLst>
          </p:cNvPr>
          <p:cNvSpPr txBox="1"/>
          <p:nvPr/>
        </p:nvSpPr>
        <p:spPr>
          <a:xfrm>
            <a:off x="1202918" y="2038574"/>
            <a:ext cx="6300539" cy="369332"/>
          </a:xfrm>
          <a:prstGeom prst="rect">
            <a:avLst/>
          </a:prstGeom>
          <a:solidFill>
            <a:schemeClr val="tx1"/>
          </a:solidFill>
        </p:spPr>
        <p:txBody>
          <a:bodyPr wrap="square">
            <a:spAutoFit/>
          </a:bodyPr>
          <a:lstStyle/>
          <a:p>
            <a:r>
              <a:rPr lang="en-IN" sz="1800" dirty="0">
                <a:solidFill>
                  <a:schemeClr val="bg1"/>
                </a:solidFill>
              </a:rPr>
              <a:t> </a:t>
            </a:r>
            <a:r>
              <a:rPr lang="en-IN" dirty="0">
                <a:solidFill>
                  <a:schemeClr val="bg1"/>
                </a:solidFill>
              </a:rPr>
              <a:t>Name of user</a:t>
            </a:r>
          </a:p>
        </p:txBody>
      </p:sp>
      <p:sp>
        <p:nvSpPr>
          <p:cNvPr id="5" name="TextBox 4">
            <a:extLst>
              <a:ext uri="{FF2B5EF4-FFF2-40B4-BE49-F238E27FC236}">
                <a16:creationId xmlns:a16="http://schemas.microsoft.com/office/drawing/2014/main" id="{907F887A-21E0-174D-DEE3-FF44A5E23823}"/>
              </a:ext>
            </a:extLst>
          </p:cNvPr>
          <p:cNvSpPr txBox="1"/>
          <p:nvPr/>
        </p:nvSpPr>
        <p:spPr>
          <a:xfrm>
            <a:off x="1201876" y="2653544"/>
            <a:ext cx="6300540" cy="369332"/>
          </a:xfrm>
          <a:prstGeom prst="rect">
            <a:avLst/>
          </a:prstGeom>
          <a:solidFill>
            <a:schemeClr val="tx1"/>
          </a:solidFill>
        </p:spPr>
        <p:txBody>
          <a:bodyPr wrap="square">
            <a:spAutoFit/>
          </a:bodyPr>
          <a:lstStyle/>
          <a:p>
            <a:r>
              <a:rPr lang="en-IN" sz="1800" dirty="0">
                <a:solidFill>
                  <a:schemeClr val="bg1"/>
                </a:solidFill>
              </a:rPr>
              <a:t> </a:t>
            </a:r>
            <a:r>
              <a:rPr lang="en-IN" dirty="0">
                <a:solidFill>
                  <a:schemeClr val="bg1"/>
                </a:solidFill>
              </a:rPr>
              <a:t>Department (To choose folder path of data base)</a:t>
            </a:r>
          </a:p>
        </p:txBody>
      </p:sp>
      <p:sp>
        <p:nvSpPr>
          <p:cNvPr id="3" name="TextBox 2">
            <a:extLst>
              <a:ext uri="{FF2B5EF4-FFF2-40B4-BE49-F238E27FC236}">
                <a16:creationId xmlns:a16="http://schemas.microsoft.com/office/drawing/2014/main" id="{C9F07C9A-4D7B-38BC-9FD9-B4820528729A}"/>
              </a:ext>
            </a:extLst>
          </p:cNvPr>
          <p:cNvSpPr txBox="1"/>
          <p:nvPr/>
        </p:nvSpPr>
        <p:spPr>
          <a:xfrm>
            <a:off x="1201875" y="3787340"/>
            <a:ext cx="7296665" cy="369332"/>
          </a:xfrm>
          <a:prstGeom prst="rect">
            <a:avLst/>
          </a:prstGeom>
          <a:solidFill>
            <a:schemeClr val="tx1"/>
          </a:solidFill>
        </p:spPr>
        <p:txBody>
          <a:bodyPr wrap="square">
            <a:spAutoFit/>
          </a:bodyPr>
          <a:lstStyle/>
          <a:p>
            <a:r>
              <a:rPr lang="en-IN" sz="1800" dirty="0">
                <a:solidFill>
                  <a:schemeClr val="bg1"/>
                </a:solidFill>
              </a:rPr>
              <a:t> User Role </a:t>
            </a:r>
            <a:r>
              <a:rPr lang="en-IN" dirty="0">
                <a:solidFill>
                  <a:schemeClr val="bg1"/>
                </a:solidFill>
              </a:rPr>
              <a:t>(To scroll down for role of </a:t>
            </a:r>
            <a:r>
              <a:rPr lang="en-IN" sz="1800" dirty="0">
                <a:solidFill>
                  <a:schemeClr val="bg1"/>
                </a:solidFill>
              </a:rPr>
              <a:t>Analyst / Controller / Manager / Admin)</a:t>
            </a:r>
            <a:endParaRPr lang="en-IN" dirty="0">
              <a:solidFill>
                <a:schemeClr val="bg1"/>
              </a:solidFill>
            </a:endParaRPr>
          </a:p>
        </p:txBody>
      </p:sp>
      <p:sp>
        <p:nvSpPr>
          <p:cNvPr id="6" name="TextBox 5">
            <a:extLst>
              <a:ext uri="{FF2B5EF4-FFF2-40B4-BE49-F238E27FC236}">
                <a16:creationId xmlns:a16="http://schemas.microsoft.com/office/drawing/2014/main" id="{1314FF3A-66B7-4911-841E-DD8A5B335539}"/>
              </a:ext>
            </a:extLst>
          </p:cNvPr>
          <p:cNvSpPr txBox="1"/>
          <p:nvPr/>
        </p:nvSpPr>
        <p:spPr>
          <a:xfrm>
            <a:off x="1201875" y="4402310"/>
            <a:ext cx="6300540" cy="369332"/>
          </a:xfrm>
          <a:prstGeom prst="rect">
            <a:avLst/>
          </a:prstGeom>
          <a:solidFill>
            <a:schemeClr val="tx1"/>
          </a:solidFill>
        </p:spPr>
        <p:txBody>
          <a:bodyPr wrap="square">
            <a:spAutoFit/>
          </a:bodyPr>
          <a:lstStyle/>
          <a:p>
            <a:r>
              <a:rPr lang="en-IN" sz="1800" dirty="0">
                <a:solidFill>
                  <a:schemeClr val="bg1"/>
                </a:solidFill>
              </a:rPr>
              <a:t> </a:t>
            </a:r>
            <a:r>
              <a:rPr lang="en-IN" dirty="0">
                <a:solidFill>
                  <a:schemeClr val="bg1"/>
                </a:solidFill>
              </a:rPr>
              <a:t>Default password (To be changed upon 1</a:t>
            </a:r>
            <a:r>
              <a:rPr lang="en-IN" baseline="30000" dirty="0">
                <a:solidFill>
                  <a:schemeClr val="bg1"/>
                </a:solidFill>
              </a:rPr>
              <a:t>st</a:t>
            </a:r>
            <a:r>
              <a:rPr lang="en-IN" dirty="0">
                <a:solidFill>
                  <a:schemeClr val="bg1"/>
                </a:solidFill>
              </a:rPr>
              <a:t> login)</a:t>
            </a:r>
          </a:p>
        </p:txBody>
      </p:sp>
      <p:sp>
        <p:nvSpPr>
          <p:cNvPr id="7" name="TextBox 6">
            <a:extLst>
              <a:ext uri="{FF2B5EF4-FFF2-40B4-BE49-F238E27FC236}">
                <a16:creationId xmlns:a16="http://schemas.microsoft.com/office/drawing/2014/main" id="{BA8A22F9-D295-7406-0517-F38A2F62B02A}"/>
              </a:ext>
            </a:extLst>
          </p:cNvPr>
          <p:cNvSpPr txBox="1"/>
          <p:nvPr/>
        </p:nvSpPr>
        <p:spPr>
          <a:xfrm>
            <a:off x="1201875" y="5035540"/>
            <a:ext cx="6300540" cy="369332"/>
          </a:xfrm>
          <a:prstGeom prst="rect">
            <a:avLst/>
          </a:prstGeom>
          <a:solidFill>
            <a:schemeClr val="tx1"/>
          </a:solidFill>
        </p:spPr>
        <p:txBody>
          <a:bodyPr wrap="square">
            <a:spAutoFit/>
          </a:bodyPr>
          <a:lstStyle/>
          <a:p>
            <a:r>
              <a:rPr lang="en-IN" sz="1800" dirty="0">
                <a:solidFill>
                  <a:schemeClr val="bg1"/>
                </a:solidFill>
              </a:rPr>
              <a:t> Create Login </a:t>
            </a:r>
            <a:r>
              <a:rPr lang="en-IN" dirty="0">
                <a:solidFill>
                  <a:schemeClr val="bg1"/>
                </a:solidFill>
              </a:rPr>
              <a:t>/ Modify login (for password reset / role change)</a:t>
            </a:r>
          </a:p>
        </p:txBody>
      </p:sp>
      <p:sp>
        <p:nvSpPr>
          <p:cNvPr id="8" name="TextBox 7">
            <a:extLst>
              <a:ext uri="{FF2B5EF4-FFF2-40B4-BE49-F238E27FC236}">
                <a16:creationId xmlns:a16="http://schemas.microsoft.com/office/drawing/2014/main" id="{FC09A23C-A0C3-A327-181C-D1ABBD1AE58A}"/>
              </a:ext>
            </a:extLst>
          </p:cNvPr>
          <p:cNvSpPr txBox="1"/>
          <p:nvPr/>
        </p:nvSpPr>
        <p:spPr>
          <a:xfrm>
            <a:off x="1201875" y="5673802"/>
            <a:ext cx="6300540" cy="369332"/>
          </a:xfrm>
          <a:prstGeom prst="rect">
            <a:avLst/>
          </a:prstGeom>
          <a:solidFill>
            <a:schemeClr val="tx1"/>
          </a:solidFill>
        </p:spPr>
        <p:txBody>
          <a:bodyPr wrap="square">
            <a:spAutoFit/>
          </a:bodyPr>
          <a:lstStyle/>
          <a:p>
            <a:r>
              <a:rPr lang="en-IN" sz="1800" dirty="0">
                <a:solidFill>
                  <a:schemeClr val="bg1"/>
                </a:solidFill>
              </a:rPr>
              <a:t> Additional information if any</a:t>
            </a:r>
            <a:endParaRPr lang="en-IN" dirty="0">
              <a:solidFill>
                <a:schemeClr val="bg1"/>
              </a:solidFill>
            </a:endParaRPr>
          </a:p>
        </p:txBody>
      </p:sp>
      <p:sp>
        <p:nvSpPr>
          <p:cNvPr id="9" name="TextBox 8">
            <a:extLst>
              <a:ext uri="{FF2B5EF4-FFF2-40B4-BE49-F238E27FC236}">
                <a16:creationId xmlns:a16="http://schemas.microsoft.com/office/drawing/2014/main" id="{EEF98DAB-04AD-9831-7CD6-AB3C8FA822FD}"/>
              </a:ext>
            </a:extLst>
          </p:cNvPr>
          <p:cNvSpPr txBox="1"/>
          <p:nvPr/>
        </p:nvSpPr>
        <p:spPr>
          <a:xfrm>
            <a:off x="1201875" y="3218219"/>
            <a:ext cx="6300540" cy="369332"/>
          </a:xfrm>
          <a:prstGeom prst="rect">
            <a:avLst/>
          </a:prstGeom>
          <a:solidFill>
            <a:schemeClr val="tx1"/>
          </a:solidFill>
        </p:spPr>
        <p:txBody>
          <a:bodyPr wrap="square">
            <a:spAutoFit/>
          </a:bodyPr>
          <a:lstStyle/>
          <a:p>
            <a:r>
              <a:rPr lang="en-IN" sz="1800" dirty="0">
                <a:solidFill>
                  <a:schemeClr val="bg1"/>
                </a:solidFill>
              </a:rPr>
              <a:t> Employee code</a:t>
            </a:r>
            <a:endParaRPr lang="en-IN" dirty="0">
              <a:solidFill>
                <a:schemeClr val="bg1"/>
              </a:solidFill>
            </a:endParaRPr>
          </a:p>
        </p:txBody>
      </p:sp>
    </p:spTree>
    <p:extLst>
      <p:ext uri="{BB962C8B-B14F-4D97-AF65-F5344CB8AC3E}">
        <p14:creationId xmlns:p14="http://schemas.microsoft.com/office/powerpoint/2010/main" val="19081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80E4-19F2-DEF9-40FF-BB68AE87B96D}"/>
              </a:ext>
            </a:extLst>
          </p:cNvPr>
          <p:cNvSpPr>
            <a:spLocks noGrp="1"/>
          </p:cNvSpPr>
          <p:nvPr>
            <p:ph type="title"/>
          </p:nvPr>
        </p:nvSpPr>
        <p:spPr/>
        <p:txBody>
          <a:bodyPr/>
          <a:lstStyle/>
          <a:p>
            <a:r>
              <a:rPr lang="en-IN" dirty="0"/>
              <a:t>Admin login and activities</a:t>
            </a:r>
          </a:p>
        </p:txBody>
      </p:sp>
      <p:sp>
        <p:nvSpPr>
          <p:cNvPr id="4" name="TextBox 3">
            <a:extLst>
              <a:ext uri="{FF2B5EF4-FFF2-40B4-BE49-F238E27FC236}">
                <a16:creationId xmlns:a16="http://schemas.microsoft.com/office/drawing/2014/main" id="{5A3DEBAE-B35B-F3F2-588C-A341671A0A89}"/>
              </a:ext>
            </a:extLst>
          </p:cNvPr>
          <p:cNvSpPr txBox="1"/>
          <p:nvPr/>
        </p:nvSpPr>
        <p:spPr>
          <a:xfrm>
            <a:off x="1201876" y="2038573"/>
            <a:ext cx="4346236" cy="369332"/>
          </a:xfrm>
          <a:prstGeom prst="rect">
            <a:avLst/>
          </a:prstGeom>
          <a:solidFill>
            <a:schemeClr val="tx1"/>
          </a:solidFill>
        </p:spPr>
        <p:txBody>
          <a:bodyPr wrap="square">
            <a:spAutoFit/>
          </a:bodyPr>
          <a:lstStyle/>
          <a:p>
            <a:r>
              <a:rPr lang="en-IN" sz="1800" dirty="0">
                <a:solidFill>
                  <a:schemeClr val="bg1"/>
                </a:solidFill>
              </a:rPr>
              <a:t> U</a:t>
            </a:r>
            <a:r>
              <a:rPr lang="en-IN" dirty="0">
                <a:solidFill>
                  <a:schemeClr val="bg1"/>
                </a:solidFill>
              </a:rPr>
              <a:t>ser detail list</a:t>
            </a:r>
          </a:p>
        </p:txBody>
      </p:sp>
      <p:sp>
        <p:nvSpPr>
          <p:cNvPr id="5" name="TextBox 4">
            <a:extLst>
              <a:ext uri="{FF2B5EF4-FFF2-40B4-BE49-F238E27FC236}">
                <a16:creationId xmlns:a16="http://schemas.microsoft.com/office/drawing/2014/main" id="{907F887A-21E0-174D-DEE3-FF44A5E23823}"/>
              </a:ext>
            </a:extLst>
          </p:cNvPr>
          <p:cNvSpPr txBox="1"/>
          <p:nvPr/>
        </p:nvSpPr>
        <p:spPr>
          <a:xfrm>
            <a:off x="1201876" y="2653543"/>
            <a:ext cx="7556642" cy="2031325"/>
          </a:xfrm>
          <a:prstGeom prst="rect">
            <a:avLst/>
          </a:prstGeom>
          <a:solidFill>
            <a:schemeClr val="tx1"/>
          </a:solidFill>
        </p:spPr>
        <p:txBody>
          <a:bodyPr wrap="square">
            <a:spAutoFit/>
          </a:bodyPr>
          <a:lstStyle/>
          <a:p>
            <a:r>
              <a:rPr lang="en-IN" sz="1800" b="1" dirty="0">
                <a:solidFill>
                  <a:schemeClr val="bg1"/>
                </a:solidFill>
              </a:rPr>
              <a:t>Name 				Role			Department              Remarks</a:t>
            </a:r>
          </a:p>
          <a:p>
            <a:r>
              <a:rPr lang="en-IN" dirty="0">
                <a:solidFill>
                  <a:schemeClr val="bg1"/>
                </a:solidFill>
              </a:rPr>
              <a:t>Kundan Baranwal		Analyst		QC                                  Ticket no.</a:t>
            </a:r>
          </a:p>
          <a:p>
            <a:r>
              <a:rPr lang="en-IN" sz="1800" dirty="0">
                <a:solidFill>
                  <a:schemeClr val="bg1"/>
                </a:solidFill>
              </a:rPr>
              <a:t>Ishika				Controller	QC                                  Last modified</a:t>
            </a:r>
          </a:p>
          <a:p>
            <a:r>
              <a:rPr lang="en-IN" dirty="0">
                <a:solidFill>
                  <a:schemeClr val="bg1"/>
                </a:solidFill>
              </a:rPr>
              <a:t>Ankit Kumar			Manager		QC				Ticket no.</a:t>
            </a:r>
          </a:p>
          <a:p>
            <a:r>
              <a:rPr lang="en-IN" dirty="0">
                <a:solidFill>
                  <a:schemeClr val="bg1"/>
                </a:solidFill>
              </a:rPr>
              <a:t>Ajay Malhotra			Admin		IT				NA</a:t>
            </a:r>
          </a:p>
          <a:p>
            <a:endParaRPr lang="en-IN" sz="1800" dirty="0">
              <a:solidFill>
                <a:schemeClr val="bg1"/>
              </a:solidFill>
            </a:endParaRPr>
          </a:p>
          <a:p>
            <a:r>
              <a:rPr lang="en-IN" sz="1800" dirty="0">
                <a:solidFill>
                  <a:schemeClr val="bg1"/>
                </a:solidFill>
              </a:rPr>
              <a:t>			</a:t>
            </a:r>
            <a:endParaRPr lang="en-IN" dirty="0">
              <a:solidFill>
                <a:schemeClr val="bg1"/>
              </a:solidFill>
            </a:endParaRPr>
          </a:p>
        </p:txBody>
      </p:sp>
      <p:sp>
        <p:nvSpPr>
          <p:cNvPr id="7" name="TextBox 6">
            <a:extLst>
              <a:ext uri="{FF2B5EF4-FFF2-40B4-BE49-F238E27FC236}">
                <a16:creationId xmlns:a16="http://schemas.microsoft.com/office/drawing/2014/main" id="{439D6C36-FAF7-641C-3036-CE577B7C8FBF}"/>
              </a:ext>
            </a:extLst>
          </p:cNvPr>
          <p:cNvSpPr txBox="1"/>
          <p:nvPr/>
        </p:nvSpPr>
        <p:spPr>
          <a:xfrm>
            <a:off x="1201876" y="5275659"/>
            <a:ext cx="2939818" cy="369332"/>
          </a:xfrm>
          <a:prstGeom prst="rect">
            <a:avLst/>
          </a:prstGeom>
          <a:solidFill>
            <a:schemeClr val="tx1"/>
          </a:solidFill>
        </p:spPr>
        <p:txBody>
          <a:bodyPr wrap="square">
            <a:spAutoFit/>
          </a:bodyPr>
          <a:lstStyle/>
          <a:p>
            <a:r>
              <a:rPr lang="en-IN" sz="1800" dirty="0">
                <a:solidFill>
                  <a:schemeClr val="bg1"/>
                </a:solidFill>
              </a:rPr>
              <a:t> Add new login or edit login</a:t>
            </a:r>
            <a:endParaRPr lang="en-IN" dirty="0">
              <a:solidFill>
                <a:schemeClr val="bg1"/>
              </a:solidFill>
            </a:endParaRPr>
          </a:p>
        </p:txBody>
      </p:sp>
    </p:spTree>
    <p:extLst>
      <p:ext uri="{BB962C8B-B14F-4D97-AF65-F5344CB8AC3E}">
        <p14:creationId xmlns:p14="http://schemas.microsoft.com/office/powerpoint/2010/main" val="74590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80E4-19F2-DEF9-40FF-BB68AE87B96D}"/>
              </a:ext>
            </a:extLst>
          </p:cNvPr>
          <p:cNvSpPr>
            <a:spLocks noGrp="1"/>
          </p:cNvSpPr>
          <p:nvPr>
            <p:ph type="title"/>
          </p:nvPr>
        </p:nvSpPr>
        <p:spPr/>
        <p:txBody>
          <a:bodyPr/>
          <a:lstStyle/>
          <a:p>
            <a:r>
              <a:rPr lang="en-IN" dirty="0"/>
              <a:t>Audit trail page</a:t>
            </a:r>
          </a:p>
        </p:txBody>
      </p:sp>
      <p:sp>
        <p:nvSpPr>
          <p:cNvPr id="4" name="TextBox 3">
            <a:extLst>
              <a:ext uri="{FF2B5EF4-FFF2-40B4-BE49-F238E27FC236}">
                <a16:creationId xmlns:a16="http://schemas.microsoft.com/office/drawing/2014/main" id="{5A3DEBAE-B35B-F3F2-588C-A341671A0A89}"/>
              </a:ext>
            </a:extLst>
          </p:cNvPr>
          <p:cNvSpPr txBox="1"/>
          <p:nvPr/>
        </p:nvSpPr>
        <p:spPr>
          <a:xfrm>
            <a:off x="1202917" y="5491749"/>
            <a:ext cx="4346236" cy="369332"/>
          </a:xfrm>
          <a:prstGeom prst="rect">
            <a:avLst/>
          </a:prstGeom>
          <a:solidFill>
            <a:schemeClr val="tx1"/>
          </a:solidFill>
        </p:spPr>
        <p:txBody>
          <a:bodyPr wrap="square">
            <a:spAutoFit/>
          </a:bodyPr>
          <a:lstStyle/>
          <a:p>
            <a:r>
              <a:rPr lang="en-IN" sz="1800" dirty="0">
                <a:solidFill>
                  <a:schemeClr val="bg1"/>
                </a:solidFill>
              </a:rPr>
              <a:t> </a:t>
            </a:r>
            <a:r>
              <a:rPr lang="en-IN" dirty="0">
                <a:solidFill>
                  <a:schemeClr val="bg1"/>
                </a:solidFill>
              </a:rPr>
              <a:t>Sign and print using login credentials</a:t>
            </a:r>
          </a:p>
        </p:txBody>
      </p:sp>
      <p:sp>
        <p:nvSpPr>
          <p:cNvPr id="5" name="TextBox 4">
            <a:extLst>
              <a:ext uri="{FF2B5EF4-FFF2-40B4-BE49-F238E27FC236}">
                <a16:creationId xmlns:a16="http://schemas.microsoft.com/office/drawing/2014/main" id="{907F887A-21E0-174D-DEE3-FF44A5E23823}"/>
              </a:ext>
            </a:extLst>
          </p:cNvPr>
          <p:cNvSpPr txBox="1"/>
          <p:nvPr/>
        </p:nvSpPr>
        <p:spPr>
          <a:xfrm>
            <a:off x="1202917" y="3756201"/>
            <a:ext cx="10747035" cy="1154162"/>
          </a:xfrm>
          <a:prstGeom prst="rect">
            <a:avLst/>
          </a:prstGeom>
          <a:solidFill>
            <a:schemeClr val="tx1"/>
          </a:solidFill>
        </p:spPr>
        <p:txBody>
          <a:bodyPr wrap="square">
            <a:spAutoFit/>
          </a:bodyPr>
          <a:lstStyle/>
          <a:p>
            <a:r>
              <a:rPr lang="en-IN" sz="1100" b="1" dirty="0">
                <a:solidFill>
                  <a:schemeClr val="bg1"/>
                </a:solidFill>
              </a:rPr>
              <a:t>Name 				Role		Department		Activity						Date/time				Alert</a:t>
            </a:r>
          </a:p>
          <a:p>
            <a:r>
              <a:rPr lang="en-IN" sz="1100" dirty="0">
                <a:solidFill>
                  <a:schemeClr val="bg1"/>
                </a:solidFill>
              </a:rPr>
              <a:t>Kundan Baranwal		Analyst		QC			Login and entered data					26/01/2023 10:10:10</a:t>
            </a:r>
          </a:p>
          <a:p>
            <a:r>
              <a:rPr lang="en-IN" sz="1100" dirty="0" err="1">
                <a:solidFill>
                  <a:schemeClr val="bg1"/>
                </a:solidFill>
              </a:rPr>
              <a:t>Ishika</a:t>
            </a:r>
            <a:r>
              <a:rPr lang="en-IN" sz="1100" dirty="0">
                <a:solidFill>
                  <a:schemeClr val="bg1"/>
                </a:solidFill>
              </a:rPr>
              <a:t>				Controller	QC			Entered wrong password				26/01/2023 13:01:51</a:t>
            </a:r>
          </a:p>
          <a:p>
            <a:r>
              <a:rPr lang="en-IN" sz="1100" dirty="0">
                <a:solidFill>
                  <a:schemeClr val="bg1"/>
                </a:solidFill>
              </a:rPr>
              <a:t>Ankit Kumar			Manager	QC			Print failed, connection failure				27/01/2023 14:10:23			</a:t>
            </a:r>
            <a:r>
              <a:rPr lang="en-IN" b="1" dirty="0">
                <a:solidFill>
                  <a:srgbClr val="FF0000"/>
                </a:solidFill>
              </a:rPr>
              <a:t>!</a:t>
            </a:r>
            <a:r>
              <a:rPr lang="en-IN" sz="1100" dirty="0">
                <a:solidFill>
                  <a:schemeClr val="bg1"/>
                </a:solidFill>
              </a:rPr>
              <a:t>	</a:t>
            </a:r>
            <a:r>
              <a:rPr lang="en-IN" sz="1800" dirty="0">
                <a:solidFill>
                  <a:schemeClr val="bg1"/>
                </a:solidFill>
              </a:rPr>
              <a:t>		</a:t>
            </a:r>
            <a:endParaRPr lang="en-IN" dirty="0">
              <a:solidFill>
                <a:schemeClr val="bg1"/>
              </a:solidFill>
            </a:endParaRPr>
          </a:p>
        </p:txBody>
      </p:sp>
      <p:sp>
        <p:nvSpPr>
          <p:cNvPr id="3" name="TextBox 2">
            <a:extLst>
              <a:ext uri="{FF2B5EF4-FFF2-40B4-BE49-F238E27FC236}">
                <a16:creationId xmlns:a16="http://schemas.microsoft.com/office/drawing/2014/main" id="{02145552-9D10-AA56-E618-B8DAAB8D2DD5}"/>
              </a:ext>
            </a:extLst>
          </p:cNvPr>
          <p:cNvSpPr txBox="1"/>
          <p:nvPr/>
        </p:nvSpPr>
        <p:spPr>
          <a:xfrm>
            <a:off x="1202919" y="2589902"/>
            <a:ext cx="4346236" cy="369332"/>
          </a:xfrm>
          <a:prstGeom prst="rect">
            <a:avLst/>
          </a:prstGeom>
          <a:solidFill>
            <a:schemeClr val="tx1"/>
          </a:solidFill>
        </p:spPr>
        <p:txBody>
          <a:bodyPr wrap="square">
            <a:spAutoFit/>
          </a:bodyPr>
          <a:lstStyle/>
          <a:p>
            <a:r>
              <a:rPr lang="en-IN" sz="1800" dirty="0">
                <a:solidFill>
                  <a:schemeClr val="bg1"/>
                </a:solidFill>
              </a:rPr>
              <a:t> Choose</a:t>
            </a:r>
            <a:r>
              <a:rPr lang="en-IN" dirty="0">
                <a:solidFill>
                  <a:schemeClr val="bg1"/>
                </a:solidFill>
              </a:rPr>
              <a:t> from date and time</a:t>
            </a:r>
          </a:p>
        </p:txBody>
      </p:sp>
      <p:sp>
        <p:nvSpPr>
          <p:cNvPr id="6" name="TextBox 5">
            <a:extLst>
              <a:ext uri="{FF2B5EF4-FFF2-40B4-BE49-F238E27FC236}">
                <a16:creationId xmlns:a16="http://schemas.microsoft.com/office/drawing/2014/main" id="{F0056BB8-2DAB-AD3C-689B-2C1A7A71E135}"/>
              </a:ext>
            </a:extLst>
          </p:cNvPr>
          <p:cNvSpPr txBox="1"/>
          <p:nvPr/>
        </p:nvSpPr>
        <p:spPr>
          <a:xfrm>
            <a:off x="1202919" y="3159152"/>
            <a:ext cx="4346236" cy="369332"/>
          </a:xfrm>
          <a:prstGeom prst="rect">
            <a:avLst/>
          </a:prstGeom>
          <a:solidFill>
            <a:schemeClr val="tx1"/>
          </a:solidFill>
        </p:spPr>
        <p:txBody>
          <a:bodyPr wrap="square">
            <a:spAutoFit/>
          </a:bodyPr>
          <a:lstStyle/>
          <a:p>
            <a:r>
              <a:rPr lang="en-IN" sz="1800" dirty="0">
                <a:solidFill>
                  <a:schemeClr val="bg1"/>
                </a:solidFill>
              </a:rPr>
              <a:t> </a:t>
            </a:r>
            <a:r>
              <a:rPr lang="en-IN" dirty="0">
                <a:solidFill>
                  <a:schemeClr val="bg1"/>
                </a:solidFill>
              </a:rPr>
              <a:t>Choose </a:t>
            </a:r>
            <a:r>
              <a:rPr lang="en-IN" dirty="0" err="1">
                <a:solidFill>
                  <a:schemeClr val="bg1"/>
                </a:solidFill>
              </a:rPr>
              <a:t>upto</a:t>
            </a:r>
            <a:r>
              <a:rPr lang="en-IN" dirty="0">
                <a:solidFill>
                  <a:schemeClr val="bg1"/>
                </a:solidFill>
              </a:rPr>
              <a:t> date and time </a:t>
            </a:r>
          </a:p>
        </p:txBody>
      </p:sp>
      <p:sp>
        <p:nvSpPr>
          <p:cNvPr id="7" name="Oval 6">
            <a:extLst>
              <a:ext uri="{FF2B5EF4-FFF2-40B4-BE49-F238E27FC236}">
                <a16:creationId xmlns:a16="http://schemas.microsoft.com/office/drawing/2014/main" id="{0366ACE3-3573-7304-2056-9E358B907F56}"/>
              </a:ext>
            </a:extLst>
          </p:cNvPr>
          <p:cNvSpPr/>
          <p:nvPr/>
        </p:nvSpPr>
        <p:spPr>
          <a:xfrm>
            <a:off x="10986997" y="3974901"/>
            <a:ext cx="75450" cy="9507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973E9AC-4DDF-B73B-3FAD-9391621D371B}"/>
              </a:ext>
            </a:extLst>
          </p:cNvPr>
          <p:cNvSpPr/>
          <p:nvPr/>
        </p:nvSpPr>
        <p:spPr>
          <a:xfrm>
            <a:off x="10986997" y="4125533"/>
            <a:ext cx="75450" cy="950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1429D76-4FDE-389C-0ED5-E23DA07B11E0}"/>
              </a:ext>
            </a:extLst>
          </p:cNvPr>
          <p:cNvSpPr txBox="1"/>
          <p:nvPr/>
        </p:nvSpPr>
        <p:spPr>
          <a:xfrm>
            <a:off x="1202917" y="2020653"/>
            <a:ext cx="4346236" cy="369332"/>
          </a:xfrm>
          <a:prstGeom prst="rect">
            <a:avLst/>
          </a:prstGeom>
          <a:solidFill>
            <a:schemeClr val="tx1"/>
          </a:solidFill>
        </p:spPr>
        <p:txBody>
          <a:bodyPr wrap="square">
            <a:spAutoFit/>
          </a:bodyPr>
          <a:lstStyle/>
          <a:p>
            <a:r>
              <a:rPr lang="en-IN" sz="1800" dirty="0">
                <a:solidFill>
                  <a:schemeClr val="bg1"/>
                </a:solidFill>
              </a:rPr>
              <a:t> U</a:t>
            </a:r>
            <a:r>
              <a:rPr lang="en-IN" dirty="0">
                <a:solidFill>
                  <a:schemeClr val="bg1"/>
                </a:solidFill>
              </a:rPr>
              <a:t>ser details</a:t>
            </a:r>
          </a:p>
        </p:txBody>
      </p:sp>
    </p:spTree>
    <p:extLst>
      <p:ext uri="{BB962C8B-B14F-4D97-AF65-F5344CB8AC3E}">
        <p14:creationId xmlns:p14="http://schemas.microsoft.com/office/powerpoint/2010/main" val="281422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232C-D5EC-4F3F-FEC5-46C755A7DFC5}"/>
              </a:ext>
            </a:extLst>
          </p:cNvPr>
          <p:cNvSpPr>
            <a:spLocks noGrp="1"/>
          </p:cNvSpPr>
          <p:nvPr>
            <p:ph type="title"/>
          </p:nvPr>
        </p:nvSpPr>
        <p:spPr/>
        <p:txBody>
          <a:bodyPr/>
          <a:lstStyle/>
          <a:p>
            <a:r>
              <a:rPr lang="en-IN" dirty="0"/>
              <a:t>Admin page	</a:t>
            </a:r>
          </a:p>
        </p:txBody>
      </p:sp>
      <p:sp>
        <p:nvSpPr>
          <p:cNvPr id="3" name="Content Placeholder 2">
            <a:extLst>
              <a:ext uri="{FF2B5EF4-FFF2-40B4-BE49-F238E27FC236}">
                <a16:creationId xmlns:a16="http://schemas.microsoft.com/office/drawing/2014/main" id="{BA42EE11-A847-DC16-A895-B74D741018AE}"/>
              </a:ext>
            </a:extLst>
          </p:cNvPr>
          <p:cNvSpPr>
            <a:spLocks noGrp="1"/>
          </p:cNvSpPr>
          <p:nvPr>
            <p:ph idx="1"/>
          </p:nvPr>
        </p:nvSpPr>
        <p:spPr/>
        <p:txBody>
          <a:bodyPr/>
          <a:lstStyle/>
          <a:p>
            <a:r>
              <a:rPr lang="en-IN" dirty="0"/>
              <a:t>File and templates</a:t>
            </a:r>
          </a:p>
          <a:p>
            <a:r>
              <a:rPr lang="en-IN" dirty="0"/>
              <a:t>Access credentials (creation / modification)</a:t>
            </a:r>
          </a:p>
          <a:p>
            <a:r>
              <a:rPr lang="en-IN" dirty="0"/>
              <a:t>Data backup</a:t>
            </a:r>
          </a:p>
          <a:p>
            <a:r>
              <a:rPr lang="en-IN" dirty="0"/>
              <a:t>Data health check</a:t>
            </a:r>
          </a:p>
          <a:p>
            <a:r>
              <a:rPr lang="en-IN" dirty="0"/>
              <a:t>Data transfer and backup</a:t>
            </a:r>
          </a:p>
          <a:p>
            <a:r>
              <a:rPr lang="en-IN" dirty="0"/>
              <a:t>IQ /OQ /PQ</a:t>
            </a:r>
          </a:p>
          <a:p>
            <a:r>
              <a:rPr lang="en-IN" dirty="0"/>
              <a:t>Guidelines</a:t>
            </a:r>
          </a:p>
          <a:p>
            <a:r>
              <a:rPr lang="en-IN" dirty="0"/>
              <a:t>Help and support (F1 key)</a:t>
            </a:r>
          </a:p>
          <a:p>
            <a:endParaRPr lang="en-IN" dirty="0"/>
          </a:p>
        </p:txBody>
      </p:sp>
    </p:spTree>
    <p:extLst>
      <p:ext uri="{BB962C8B-B14F-4D97-AF65-F5344CB8AC3E}">
        <p14:creationId xmlns:p14="http://schemas.microsoft.com/office/powerpoint/2010/main" val="252426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D60C-55FB-DC1C-DCB9-ED4618BDDA7B}"/>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869271D1-3F8F-0563-F50F-5E8F1F573C6E}"/>
              </a:ext>
            </a:extLst>
          </p:cNvPr>
          <p:cNvSpPr>
            <a:spLocks noGrp="1"/>
          </p:cNvSpPr>
          <p:nvPr>
            <p:ph idx="1"/>
          </p:nvPr>
        </p:nvSpPr>
        <p:spPr/>
        <p:txBody>
          <a:bodyPr/>
          <a:lstStyle/>
          <a:p>
            <a:r>
              <a:rPr lang="en-IN" dirty="0" err="1"/>
              <a:t>Rinetech</a:t>
            </a:r>
            <a:r>
              <a:rPr lang="en-IN" dirty="0"/>
              <a:t> Internet Pvt Ltd thanks to it supporters, promoters and customers for building trust in us.</a:t>
            </a:r>
          </a:p>
          <a:p>
            <a:pPr marL="0" indent="0">
              <a:buNone/>
            </a:pPr>
            <a:r>
              <a:rPr lang="en-IN" dirty="0"/>
              <a:t> </a:t>
            </a:r>
          </a:p>
        </p:txBody>
      </p:sp>
    </p:spTree>
    <p:extLst>
      <p:ext uri="{BB962C8B-B14F-4D97-AF65-F5344CB8AC3E}">
        <p14:creationId xmlns:p14="http://schemas.microsoft.com/office/powerpoint/2010/main" val="37950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492E-6729-67F3-ABD1-116D5341F6F3}"/>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A41B171A-F3EC-2CCB-6836-BDBA9DABE04A}"/>
              </a:ext>
            </a:extLst>
          </p:cNvPr>
          <p:cNvSpPr>
            <a:spLocks noGrp="1"/>
          </p:cNvSpPr>
          <p:nvPr>
            <p:ph idx="1"/>
          </p:nvPr>
        </p:nvSpPr>
        <p:spPr/>
        <p:txBody>
          <a:bodyPr/>
          <a:lstStyle/>
          <a:p>
            <a:r>
              <a:rPr lang="en-IN" dirty="0"/>
              <a:t>Login credentials (analyst, reviewer, controller, approver &amp; admin)</a:t>
            </a:r>
          </a:p>
          <a:p>
            <a:r>
              <a:rPr lang="en-IN" dirty="0"/>
              <a:t>Organize excel templates (Validated or non-validated)</a:t>
            </a:r>
          </a:p>
          <a:p>
            <a:r>
              <a:rPr lang="en-IN" dirty="0"/>
              <a:t>Desktop application only</a:t>
            </a:r>
          </a:p>
          <a:p>
            <a:r>
              <a:rPr lang="en-IN" dirty="0"/>
              <a:t>Cloud server or home server </a:t>
            </a:r>
          </a:p>
          <a:p>
            <a:r>
              <a:rPr lang="en-IN" dirty="0"/>
              <a:t>User friendly</a:t>
            </a:r>
          </a:p>
          <a:p>
            <a:r>
              <a:rPr lang="en-IN" dirty="0"/>
              <a:t>Reduce risk of excel deletion and over write</a:t>
            </a:r>
          </a:p>
          <a:p>
            <a:r>
              <a:rPr lang="en-IN" dirty="0"/>
              <a:t>Audit trials and version enabled</a:t>
            </a:r>
          </a:p>
          <a:p>
            <a:endParaRPr lang="en-IN" dirty="0"/>
          </a:p>
        </p:txBody>
      </p:sp>
      <p:pic>
        <p:nvPicPr>
          <p:cNvPr id="4" name="Content Placeholder 4">
            <a:extLst>
              <a:ext uri="{FF2B5EF4-FFF2-40B4-BE49-F238E27FC236}">
                <a16:creationId xmlns:a16="http://schemas.microsoft.com/office/drawing/2014/main" id="{C3EACC94-EE8A-E152-F9EA-C4B8728FD49A}"/>
              </a:ext>
            </a:extLst>
          </p:cNvPr>
          <p:cNvPicPr>
            <a:picLocks noChangeAspect="1"/>
          </p:cNvPicPr>
          <p:nvPr/>
        </p:nvPicPr>
        <p:blipFill>
          <a:blip r:embed="rId2"/>
          <a:stretch>
            <a:fillRect/>
          </a:stretch>
        </p:blipFill>
        <p:spPr>
          <a:xfrm>
            <a:off x="8448890" y="640080"/>
            <a:ext cx="3230492" cy="982532"/>
          </a:xfrm>
          <a:prstGeom prst="rect">
            <a:avLst/>
          </a:prstGeom>
        </p:spPr>
      </p:pic>
    </p:spTree>
    <p:extLst>
      <p:ext uri="{BB962C8B-B14F-4D97-AF65-F5344CB8AC3E}">
        <p14:creationId xmlns:p14="http://schemas.microsoft.com/office/powerpoint/2010/main" val="357271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4A22-A514-94F6-103C-C9A0F7123A7B}"/>
              </a:ext>
            </a:extLst>
          </p:cNvPr>
          <p:cNvSpPr>
            <a:spLocks noGrp="1"/>
          </p:cNvSpPr>
          <p:nvPr>
            <p:ph type="title"/>
          </p:nvPr>
        </p:nvSpPr>
        <p:spPr/>
        <p:txBody>
          <a:bodyPr/>
          <a:lstStyle/>
          <a:p>
            <a:r>
              <a:rPr lang="en-IN" dirty="0"/>
              <a:t>1</a:t>
            </a:r>
            <a:r>
              <a:rPr lang="en-IN" baseline="30000" dirty="0"/>
              <a:t>st</a:t>
            </a:r>
            <a:r>
              <a:rPr lang="en-IN" dirty="0"/>
              <a:t> page of APP</a:t>
            </a:r>
          </a:p>
        </p:txBody>
      </p:sp>
      <p:sp>
        <p:nvSpPr>
          <p:cNvPr id="7" name="Content Placeholder 6">
            <a:extLst>
              <a:ext uri="{FF2B5EF4-FFF2-40B4-BE49-F238E27FC236}">
                <a16:creationId xmlns:a16="http://schemas.microsoft.com/office/drawing/2014/main" id="{9C8A15D7-B05D-DB1F-5438-A6E8AB4A3D3F}"/>
              </a:ext>
            </a:extLst>
          </p:cNvPr>
          <p:cNvSpPr>
            <a:spLocks noGrp="1"/>
          </p:cNvSpPr>
          <p:nvPr>
            <p:ph idx="1"/>
          </p:nvPr>
        </p:nvSpPr>
        <p:spPr/>
        <p:txBody>
          <a:bodyPr/>
          <a:lstStyle/>
          <a:p>
            <a:pPr marL="0" indent="0" algn="ctr">
              <a:buNone/>
            </a:pPr>
            <a:endParaRPr lang="en-IN" dirty="0"/>
          </a:p>
          <a:p>
            <a:pPr marL="0" indent="0" algn="ctr">
              <a:buNone/>
            </a:pPr>
            <a:r>
              <a:rPr lang="en-IN" dirty="0"/>
              <a:t>Ex-TEMPLATE</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Sign in      Forget Password</a:t>
            </a:r>
          </a:p>
          <a:p>
            <a:pPr marL="0" indent="0" algn="ctr">
              <a:buNone/>
            </a:pPr>
            <a:endParaRPr lang="en-IN" dirty="0"/>
          </a:p>
        </p:txBody>
      </p:sp>
      <p:pic>
        <p:nvPicPr>
          <p:cNvPr id="8" name="Content Placeholder 4">
            <a:extLst>
              <a:ext uri="{FF2B5EF4-FFF2-40B4-BE49-F238E27FC236}">
                <a16:creationId xmlns:a16="http://schemas.microsoft.com/office/drawing/2014/main" id="{81416932-E869-14D8-7065-F876401DE2F1}"/>
              </a:ext>
            </a:extLst>
          </p:cNvPr>
          <p:cNvPicPr>
            <a:picLocks noChangeAspect="1"/>
          </p:cNvPicPr>
          <p:nvPr/>
        </p:nvPicPr>
        <p:blipFill>
          <a:blip r:embed="rId2"/>
          <a:stretch>
            <a:fillRect/>
          </a:stretch>
        </p:blipFill>
        <p:spPr>
          <a:xfrm>
            <a:off x="8448890" y="640080"/>
            <a:ext cx="3230492" cy="982532"/>
          </a:xfrm>
          <a:prstGeom prst="rect">
            <a:avLst/>
          </a:prstGeom>
        </p:spPr>
      </p:pic>
      <p:sp>
        <p:nvSpPr>
          <p:cNvPr id="9" name="Rectangle 8">
            <a:extLst>
              <a:ext uri="{FF2B5EF4-FFF2-40B4-BE49-F238E27FC236}">
                <a16:creationId xmlns:a16="http://schemas.microsoft.com/office/drawing/2014/main" id="{4D080B98-31D1-B549-AC92-EF808F50B04B}"/>
              </a:ext>
            </a:extLst>
          </p:cNvPr>
          <p:cNvSpPr/>
          <p:nvPr/>
        </p:nvSpPr>
        <p:spPr>
          <a:xfrm>
            <a:off x="4458900" y="3252393"/>
            <a:ext cx="3272118" cy="5109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Login ID</a:t>
            </a:r>
          </a:p>
        </p:txBody>
      </p:sp>
      <p:sp>
        <p:nvSpPr>
          <p:cNvPr id="10" name="Rectangle 9">
            <a:extLst>
              <a:ext uri="{FF2B5EF4-FFF2-40B4-BE49-F238E27FC236}">
                <a16:creationId xmlns:a16="http://schemas.microsoft.com/office/drawing/2014/main" id="{F3269C52-5434-D4DB-777F-A8E3B9933E0E}"/>
              </a:ext>
            </a:extLst>
          </p:cNvPr>
          <p:cNvSpPr/>
          <p:nvPr/>
        </p:nvSpPr>
        <p:spPr>
          <a:xfrm>
            <a:off x="1568823" y="5507912"/>
            <a:ext cx="8803341" cy="9287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 forgotten password, to reset click “forget password” to send password reset link to email id provided during login creation.</a:t>
            </a:r>
          </a:p>
        </p:txBody>
      </p:sp>
      <p:sp>
        <p:nvSpPr>
          <p:cNvPr id="3" name="Rectangle 2">
            <a:extLst>
              <a:ext uri="{FF2B5EF4-FFF2-40B4-BE49-F238E27FC236}">
                <a16:creationId xmlns:a16="http://schemas.microsoft.com/office/drawing/2014/main" id="{1C7F68A5-C216-AD94-8B1F-C0E535DC34E4}"/>
              </a:ext>
            </a:extLst>
          </p:cNvPr>
          <p:cNvSpPr/>
          <p:nvPr/>
        </p:nvSpPr>
        <p:spPr>
          <a:xfrm>
            <a:off x="4458900" y="4114800"/>
            <a:ext cx="3272118" cy="5109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Password</a:t>
            </a:r>
          </a:p>
        </p:txBody>
      </p:sp>
    </p:spTree>
    <p:extLst>
      <p:ext uri="{BB962C8B-B14F-4D97-AF65-F5344CB8AC3E}">
        <p14:creationId xmlns:p14="http://schemas.microsoft.com/office/powerpoint/2010/main" val="100442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DDA3-47C8-2F78-D869-6AA3E46A0833}"/>
              </a:ext>
            </a:extLst>
          </p:cNvPr>
          <p:cNvSpPr>
            <a:spLocks noGrp="1"/>
          </p:cNvSpPr>
          <p:nvPr>
            <p:ph type="title"/>
          </p:nvPr>
        </p:nvSpPr>
        <p:spPr/>
        <p:txBody>
          <a:bodyPr>
            <a:normAutofit/>
          </a:bodyPr>
          <a:lstStyle/>
          <a:p>
            <a:r>
              <a:rPr lang="en-IN" sz="3600" dirty="0"/>
              <a:t>2</a:t>
            </a:r>
            <a:r>
              <a:rPr lang="en-IN" sz="3600" baseline="30000" dirty="0"/>
              <a:t>nd</a:t>
            </a:r>
            <a:r>
              <a:rPr lang="en-IN" sz="3600" dirty="0"/>
              <a:t> page: Template access</a:t>
            </a:r>
          </a:p>
        </p:txBody>
      </p:sp>
      <p:sp>
        <p:nvSpPr>
          <p:cNvPr id="4" name="Rectangle 3">
            <a:extLst>
              <a:ext uri="{FF2B5EF4-FFF2-40B4-BE49-F238E27FC236}">
                <a16:creationId xmlns:a16="http://schemas.microsoft.com/office/drawing/2014/main" id="{F2D5F8A6-D306-B8C4-4E62-4CA44B64E66C}"/>
              </a:ext>
            </a:extLst>
          </p:cNvPr>
          <p:cNvSpPr/>
          <p:nvPr/>
        </p:nvSpPr>
        <p:spPr>
          <a:xfrm>
            <a:off x="1389529" y="2250140"/>
            <a:ext cx="3541059" cy="4392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Template name</a:t>
            </a:r>
          </a:p>
        </p:txBody>
      </p:sp>
      <p:sp>
        <p:nvSpPr>
          <p:cNvPr id="6" name="Rectangle 5">
            <a:extLst>
              <a:ext uri="{FF2B5EF4-FFF2-40B4-BE49-F238E27FC236}">
                <a16:creationId xmlns:a16="http://schemas.microsoft.com/office/drawing/2014/main" id="{E627357E-FA03-46A3-1E69-D944433E8922}"/>
              </a:ext>
            </a:extLst>
          </p:cNvPr>
          <p:cNvSpPr/>
          <p:nvPr/>
        </p:nvSpPr>
        <p:spPr>
          <a:xfrm>
            <a:off x="1389524" y="3616851"/>
            <a:ext cx="3541059" cy="4392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Project code / Material name</a:t>
            </a:r>
          </a:p>
        </p:txBody>
      </p:sp>
      <p:sp>
        <p:nvSpPr>
          <p:cNvPr id="7" name="Rectangle 6">
            <a:extLst>
              <a:ext uri="{FF2B5EF4-FFF2-40B4-BE49-F238E27FC236}">
                <a16:creationId xmlns:a16="http://schemas.microsoft.com/office/drawing/2014/main" id="{A0912030-88E3-5F21-CC57-A43DF0ED1B4A}"/>
              </a:ext>
            </a:extLst>
          </p:cNvPr>
          <p:cNvSpPr/>
          <p:nvPr/>
        </p:nvSpPr>
        <p:spPr>
          <a:xfrm>
            <a:off x="1389524" y="4970987"/>
            <a:ext cx="3541059" cy="4392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A.R. Number</a:t>
            </a:r>
          </a:p>
        </p:txBody>
      </p:sp>
      <p:sp>
        <p:nvSpPr>
          <p:cNvPr id="8" name="Rectangle 7">
            <a:extLst>
              <a:ext uri="{FF2B5EF4-FFF2-40B4-BE49-F238E27FC236}">
                <a16:creationId xmlns:a16="http://schemas.microsoft.com/office/drawing/2014/main" id="{3BCF4807-2B1C-E1AE-4F5B-D4CA56BDF40B}"/>
              </a:ext>
            </a:extLst>
          </p:cNvPr>
          <p:cNvSpPr/>
          <p:nvPr/>
        </p:nvSpPr>
        <p:spPr>
          <a:xfrm>
            <a:off x="1389524" y="4284374"/>
            <a:ext cx="3541059" cy="4392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Batch number</a:t>
            </a:r>
          </a:p>
        </p:txBody>
      </p:sp>
      <p:sp>
        <p:nvSpPr>
          <p:cNvPr id="3" name="TextBox 2">
            <a:extLst>
              <a:ext uri="{FF2B5EF4-FFF2-40B4-BE49-F238E27FC236}">
                <a16:creationId xmlns:a16="http://schemas.microsoft.com/office/drawing/2014/main" id="{300EC98A-82DB-5EAD-160C-E67DCD59F001}"/>
              </a:ext>
            </a:extLst>
          </p:cNvPr>
          <p:cNvSpPr txBox="1"/>
          <p:nvPr/>
        </p:nvSpPr>
        <p:spPr>
          <a:xfrm>
            <a:off x="1308842" y="5615520"/>
            <a:ext cx="4526140" cy="369332"/>
          </a:xfrm>
          <a:prstGeom prst="rect">
            <a:avLst/>
          </a:prstGeom>
          <a:noFill/>
        </p:spPr>
        <p:txBody>
          <a:bodyPr wrap="square">
            <a:spAutoFit/>
          </a:bodyPr>
          <a:lstStyle/>
          <a:p>
            <a:pPr marL="0" indent="0">
              <a:buNone/>
            </a:pPr>
            <a:r>
              <a:rPr lang="en-IN" dirty="0"/>
              <a:t>Press enter or click here</a:t>
            </a:r>
          </a:p>
        </p:txBody>
      </p:sp>
      <p:pic>
        <p:nvPicPr>
          <p:cNvPr id="5" name="Content Placeholder 4">
            <a:extLst>
              <a:ext uri="{FF2B5EF4-FFF2-40B4-BE49-F238E27FC236}">
                <a16:creationId xmlns:a16="http://schemas.microsoft.com/office/drawing/2014/main" id="{8AE2DDF7-34D5-EF20-CF00-A63D9B9796A9}"/>
              </a:ext>
            </a:extLst>
          </p:cNvPr>
          <p:cNvPicPr>
            <a:picLocks noChangeAspect="1"/>
          </p:cNvPicPr>
          <p:nvPr/>
        </p:nvPicPr>
        <p:blipFill>
          <a:blip r:embed="rId2"/>
          <a:stretch>
            <a:fillRect/>
          </a:stretch>
        </p:blipFill>
        <p:spPr>
          <a:xfrm>
            <a:off x="8448890" y="640080"/>
            <a:ext cx="3230492" cy="982532"/>
          </a:xfrm>
          <a:prstGeom prst="rect">
            <a:avLst/>
          </a:prstGeom>
        </p:spPr>
      </p:pic>
      <p:sp>
        <p:nvSpPr>
          <p:cNvPr id="9" name="Flowchart: Merge 8">
            <a:extLst>
              <a:ext uri="{FF2B5EF4-FFF2-40B4-BE49-F238E27FC236}">
                <a16:creationId xmlns:a16="http://schemas.microsoft.com/office/drawing/2014/main" id="{CEB6B38E-411D-835E-82DD-E50AD7CD111D}"/>
              </a:ext>
            </a:extLst>
          </p:cNvPr>
          <p:cNvSpPr/>
          <p:nvPr/>
        </p:nvSpPr>
        <p:spPr>
          <a:xfrm>
            <a:off x="4643714" y="2376563"/>
            <a:ext cx="286870" cy="256376"/>
          </a:xfrm>
          <a:prstGeom prst="flowChartMer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Merge 9">
            <a:extLst>
              <a:ext uri="{FF2B5EF4-FFF2-40B4-BE49-F238E27FC236}">
                <a16:creationId xmlns:a16="http://schemas.microsoft.com/office/drawing/2014/main" id="{E1FED7E4-5280-F35C-DB56-E73C536CCD40}"/>
              </a:ext>
            </a:extLst>
          </p:cNvPr>
          <p:cNvSpPr/>
          <p:nvPr/>
        </p:nvSpPr>
        <p:spPr>
          <a:xfrm>
            <a:off x="4643714" y="3090143"/>
            <a:ext cx="286870" cy="256376"/>
          </a:xfrm>
          <a:prstGeom prst="flowChartMer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7683ECB-AFE4-51BF-3370-95D66570FF2E}"/>
              </a:ext>
            </a:extLst>
          </p:cNvPr>
          <p:cNvSpPr/>
          <p:nvPr/>
        </p:nvSpPr>
        <p:spPr>
          <a:xfrm>
            <a:off x="1389524" y="2950358"/>
            <a:ext cx="3541059" cy="4392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Template sub type</a:t>
            </a:r>
          </a:p>
        </p:txBody>
      </p:sp>
      <p:sp>
        <p:nvSpPr>
          <p:cNvPr id="12" name="Flowchart: Merge 11">
            <a:extLst>
              <a:ext uri="{FF2B5EF4-FFF2-40B4-BE49-F238E27FC236}">
                <a16:creationId xmlns:a16="http://schemas.microsoft.com/office/drawing/2014/main" id="{A737A99E-CC30-69AB-C8A6-B6C316133ADB}"/>
              </a:ext>
            </a:extLst>
          </p:cNvPr>
          <p:cNvSpPr/>
          <p:nvPr/>
        </p:nvSpPr>
        <p:spPr>
          <a:xfrm>
            <a:off x="4643713" y="3075566"/>
            <a:ext cx="286870" cy="256376"/>
          </a:xfrm>
          <a:prstGeom prst="flowChartMer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770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8116-D846-9908-2BD9-1E90D1E28537}"/>
              </a:ext>
            </a:extLst>
          </p:cNvPr>
          <p:cNvSpPr>
            <a:spLocks noGrp="1"/>
          </p:cNvSpPr>
          <p:nvPr>
            <p:ph type="title"/>
          </p:nvPr>
        </p:nvSpPr>
        <p:spPr/>
        <p:txBody>
          <a:bodyPr/>
          <a:lstStyle/>
          <a:p>
            <a:r>
              <a:rPr lang="en-IN" dirty="0"/>
              <a:t>3</a:t>
            </a:r>
            <a:r>
              <a:rPr lang="en-IN" baseline="30000" dirty="0"/>
              <a:t>rd</a:t>
            </a:r>
            <a:r>
              <a:rPr lang="en-IN" dirty="0"/>
              <a:t> page : Empty template will open</a:t>
            </a:r>
          </a:p>
        </p:txBody>
      </p:sp>
      <p:pic>
        <p:nvPicPr>
          <p:cNvPr id="20" name="Content Placeholder 19">
            <a:extLst>
              <a:ext uri="{FF2B5EF4-FFF2-40B4-BE49-F238E27FC236}">
                <a16:creationId xmlns:a16="http://schemas.microsoft.com/office/drawing/2014/main" id="{86C767EF-361F-F716-B794-83D0C18CD075}"/>
              </a:ext>
            </a:extLst>
          </p:cNvPr>
          <p:cNvPicPr>
            <a:picLocks noGrp="1" noChangeAspect="1"/>
          </p:cNvPicPr>
          <p:nvPr>
            <p:ph idx="1"/>
          </p:nvPr>
        </p:nvPicPr>
        <p:blipFill>
          <a:blip r:embed="rId2"/>
          <a:stretch>
            <a:fillRect/>
          </a:stretch>
        </p:blipFill>
        <p:spPr>
          <a:xfrm>
            <a:off x="563563" y="1860771"/>
            <a:ext cx="11097749" cy="4208335"/>
          </a:xfrm>
        </p:spPr>
      </p:pic>
      <p:sp>
        <p:nvSpPr>
          <p:cNvPr id="3" name="Rectangle 2">
            <a:extLst>
              <a:ext uri="{FF2B5EF4-FFF2-40B4-BE49-F238E27FC236}">
                <a16:creationId xmlns:a16="http://schemas.microsoft.com/office/drawing/2014/main" id="{E5A9B9F0-30B1-1EDF-3103-2380A38A8562}"/>
              </a:ext>
            </a:extLst>
          </p:cNvPr>
          <p:cNvSpPr/>
          <p:nvPr/>
        </p:nvSpPr>
        <p:spPr>
          <a:xfrm>
            <a:off x="9242614" y="6230471"/>
            <a:ext cx="2385823" cy="3433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Export as link / PDF</a:t>
            </a:r>
          </a:p>
        </p:txBody>
      </p:sp>
      <p:sp>
        <p:nvSpPr>
          <p:cNvPr id="4" name="Rectangle 3">
            <a:extLst>
              <a:ext uri="{FF2B5EF4-FFF2-40B4-BE49-F238E27FC236}">
                <a16:creationId xmlns:a16="http://schemas.microsoft.com/office/drawing/2014/main" id="{6E8FE435-5F74-70BA-96B1-A0ED43A334FF}"/>
              </a:ext>
            </a:extLst>
          </p:cNvPr>
          <p:cNvSpPr/>
          <p:nvPr/>
        </p:nvSpPr>
        <p:spPr>
          <a:xfrm>
            <a:off x="563563" y="6230471"/>
            <a:ext cx="1138517" cy="3433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Save</a:t>
            </a:r>
          </a:p>
        </p:txBody>
      </p:sp>
      <p:sp>
        <p:nvSpPr>
          <p:cNvPr id="5" name="Rectangle 4">
            <a:extLst>
              <a:ext uri="{FF2B5EF4-FFF2-40B4-BE49-F238E27FC236}">
                <a16:creationId xmlns:a16="http://schemas.microsoft.com/office/drawing/2014/main" id="{338B1E66-01E6-EA4C-9074-4F988BBC1FA1}"/>
              </a:ext>
            </a:extLst>
          </p:cNvPr>
          <p:cNvSpPr/>
          <p:nvPr/>
        </p:nvSpPr>
        <p:spPr>
          <a:xfrm>
            <a:off x="2120158" y="6230470"/>
            <a:ext cx="1138517" cy="3433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Print</a:t>
            </a:r>
          </a:p>
        </p:txBody>
      </p:sp>
      <p:sp>
        <p:nvSpPr>
          <p:cNvPr id="6" name="Rectangle 5">
            <a:extLst>
              <a:ext uri="{FF2B5EF4-FFF2-40B4-BE49-F238E27FC236}">
                <a16:creationId xmlns:a16="http://schemas.microsoft.com/office/drawing/2014/main" id="{0D6824C7-FF55-D1A0-CF6D-791E267576EE}"/>
              </a:ext>
            </a:extLst>
          </p:cNvPr>
          <p:cNvSpPr/>
          <p:nvPr/>
        </p:nvSpPr>
        <p:spPr>
          <a:xfrm>
            <a:off x="5272688" y="6230470"/>
            <a:ext cx="1713472" cy="3433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Sign / Approve</a:t>
            </a:r>
          </a:p>
        </p:txBody>
      </p:sp>
      <p:sp>
        <p:nvSpPr>
          <p:cNvPr id="7" name="Rectangle 6">
            <a:extLst>
              <a:ext uri="{FF2B5EF4-FFF2-40B4-BE49-F238E27FC236}">
                <a16:creationId xmlns:a16="http://schemas.microsoft.com/office/drawing/2014/main" id="{4D3F36D2-278B-827F-A6B5-1E444EEECB75}"/>
              </a:ext>
            </a:extLst>
          </p:cNvPr>
          <p:cNvSpPr/>
          <p:nvPr/>
        </p:nvSpPr>
        <p:spPr>
          <a:xfrm>
            <a:off x="3676753" y="6230470"/>
            <a:ext cx="1138517" cy="3433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Edit</a:t>
            </a:r>
          </a:p>
        </p:txBody>
      </p:sp>
    </p:spTree>
    <p:extLst>
      <p:ext uri="{BB962C8B-B14F-4D97-AF65-F5344CB8AC3E}">
        <p14:creationId xmlns:p14="http://schemas.microsoft.com/office/powerpoint/2010/main" val="30931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D72C-EC42-F161-3BE7-A567A1E49F77}"/>
              </a:ext>
            </a:extLst>
          </p:cNvPr>
          <p:cNvSpPr>
            <a:spLocks noGrp="1"/>
          </p:cNvSpPr>
          <p:nvPr>
            <p:ph type="title"/>
          </p:nvPr>
        </p:nvSpPr>
        <p:spPr/>
        <p:txBody>
          <a:bodyPr/>
          <a:lstStyle/>
          <a:p>
            <a:r>
              <a:rPr lang="en-US" dirty="0"/>
              <a:t>Template page	</a:t>
            </a:r>
            <a:endParaRPr lang="en-IN" dirty="0"/>
          </a:p>
        </p:txBody>
      </p:sp>
      <p:sp>
        <p:nvSpPr>
          <p:cNvPr id="3" name="Content Placeholder 2">
            <a:extLst>
              <a:ext uri="{FF2B5EF4-FFF2-40B4-BE49-F238E27FC236}">
                <a16:creationId xmlns:a16="http://schemas.microsoft.com/office/drawing/2014/main" id="{662E50EA-5AB7-892B-380F-8C737B7F0CD6}"/>
              </a:ext>
            </a:extLst>
          </p:cNvPr>
          <p:cNvSpPr>
            <a:spLocks noGrp="1"/>
          </p:cNvSpPr>
          <p:nvPr>
            <p:ph idx="1"/>
          </p:nvPr>
        </p:nvSpPr>
        <p:spPr/>
        <p:txBody>
          <a:bodyPr/>
          <a:lstStyle/>
          <a:p>
            <a:r>
              <a:rPr lang="en-US" dirty="0"/>
              <a:t>If the template name is “Linearity Response_ A-CAL-011 ”, batch number is RTB2023001 and AR number is ARF202300001 then data will be saved as mention in the below image first data file. </a:t>
            </a:r>
          </a:p>
          <a:p>
            <a:r>
              <a:rPr lang="en-US" dirty="0"/>
              <a:t>New template to add, create, edit and save. If data is edited after saving it will create next version (_2 and so on).</a:t>
            </a:r>
          </a:p>
          <a:p>
            <a:endParaRPr lang="en-IN" dirty="0"/>
          </a:p>
        </p:txBody>
      </p:sp>
      <p:pic>
        <p:nvPicPr>
          <p:cNvPr id="12" name="Picture 11">
            <a:extLst>
              <a:ext uri="{FF2B5EF4-FFF2-40B4-BE49-F238E27FC236}">
                <a16:creationId xmlns:a16="http://schemas.microsoft.com/office/drawing/2014/main" id="{3BDFE037-094E-E380-2E83-7B80053A9006}"/>
              </a:ext>
            </a:extLst>
          </p:cNvPr>
          <p:cNvPicPr>
            <a:picLocks noChangeAspect="1"/>
          </p:cNvPicPr>
          <p:nvPr/>
        </p:nvPicPr>
        <p:blipFill>
          <a:blip r:embed="rId2"/>
          <a:stretch>
            <a:fillRect/>
          </a:stretch>
        </p:blipFill>
        <p:spPr>
          <a:xfrm>
            <a:off x="1402901" y="4246732"/>
            <a:ext cx="9784080" cy="2405567"/>
          </a:xfrm>
          <a:prstGeom prst="rect">
            <a:avLst/>
          </a:prstGeom>
        </p:spPr>
      </p:pic>
    </p:spTree>
    <p:extLst>
      <p:ext uri="{BB962C8B-B14F-4D97-AF65-F5344CB8AC3E}">
        <p14:creationId xmlns:p14="http://schemas.microsoft.com/office/powerpoint/2010/main" val="71751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05C3-7E45-9568-9B95-905D7BBDFD97}"/>
              </a:ext>
            </a:extLst>
          </p:cNvPr>
          <p:cNvSpPr>
            <a:spLocks noGrp="1"/>
          </p:cNvSpPr>
          <p:nvPr>
            <p:ph type="title"/>
          </p:nvPr>
        </p:nvSpPr>
        <p:spPr/>
        <p:txBody>
          <a:bodyPr>
            <a:normAutofit/>
          </a:bodyPr>
          <a:lstStyle/>
          <a:p>
            <a:r>
              <a:rPr lang="en-IN" sz="3200" dirty="0"/>
              <a:t>4</a:t>
            </a:r>
            <a:r>
              <a:rPr lang="en-IN" sz="3200" baseline="30000" dirty="0"/>
              <a:t>th</a:t>
            </a:r>
            <a:r>
              <a:rPr lang="en-IN" sz="3200" dirty="0"/>
              <a:t> page: Authorization with credentials</a:t>
            </a:r>
          </a:p>
        </p:txBody>
      </p:sp>
      <p:sp>
        <p:nvSpPr>
          <p:cNvPr id="4" name="Rectangle 3">
            <a:extLst>
              <a:ext uri="{FF2B5EF4-FFF2-40B4-BE49-F238E27FC236}">
                <a16:creationId xmlns:a16="http://schemas.microsoft.com/office/drawing/2014/main" id="{7522E0CD-A467-EEC7-B838-D5922B1E677A}"/>
              </a:ext>
            </a:extLst>
          </p:cNvPr>
          <p:cNvSpPr/>
          <p:nvPr/>
        </p:nvSpPr>
        <p:spPr>
          <a:xfrm>
            <a:off x="4458900" y="3252393"/>
            <a:ext cx="3272118" cy="5109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Login ID</a:t>
            </a:r>
          </a:p>
        </p:txBody>
      </p:sp>
      <p:sp>
        <p:nvSpPr>
          <p:cNvPr id="5" name="Rectangle 4">
            <a:extLst>
              <a:ext uri="{FF2B5EF4-FFF2-40B4-BE49-F238E27FC236}">
                <a16:creationId xmlns:a16="http://schemas.microsoft.com/office/drawing/2014/main" id="{E11A0CA6-9944-61CC-65CC-86A83514B84E}"/>
              </a:ext>
            </a:extLst>
          </p:cNvPr>
          <p:cNvSpPr/>
          <p:nvPr/>
        </p:nvSpPr>
        <p:spPr>
          <a:xfrm>
            <a:off x="4458900" y="4114800"/>
            <a:ext cx="3272118" cy="5109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Password</a:t>
            </a:r>
          </a:p>
        </p:txBody>
      </p:sp>
      <p:sp>
        <p:nvSpPr>
          <p:cNvPr id="7" name="TextBox 6">
            <a:extLst>
              <a:ext uri="{FF2B5EF4-FFF2-40B4-BE49-F238E27FC236}">
                <a16:creationId xmlns:a16="http://schemas.microsoft.com/office/drawing/2014/main" id="{64BE3E94-5E87-2123-3E66-87E362E90F0C}"/>
              </a:ext>
            </a:extLst>
          </p:cNvPr>
          <p:cNvSpPr txBox="1"/>
          <p:nvPr/>
        </p:nvSpPr>
        <p:spPr>
          <a:xfrm>
            <a:off x="3046959" y="4842746"/>
            <a:ext cx="6096000" cy="369332"/>
          </a:xfrm>
          <a:prstGeom prst="rect">
            <a:avLst/>
          </a:prstGeom>
          <a:noFill/>
        </p:spPr>
        <p:txBody>
          <a:bodyPr wrap="square">
            <a:spAutoFit/>
          </a:bodyPr>
          <a:lstStyle/>
          <a:p>
            <a:pPr marL="0" indent="0" algn="ctr">
              <a:buNone/>
            </a:pPr>
            <a:r>
              <a:rPr lang="en-IN" dirty="0"/>
              <a:t>Authorize        Cancel         Back</a:t>
            </a:r>
          </a:p>
        </p:txBody>
      </p:sp>
      <p:sp>
        <p:nvSpPr>
          <p:cNvPr id="8" name="TextBox 7">
            <a:extLst>
              <a:ext uri="{FF2B5EF4-FFF2-40B4-BE49-F238E27FC236}">
                <a16:creationId xmlns:a16="http://schemas.microsoft.com/office/drawing/2014/main" id="{0F603277-B29B-D359-80BE-E36D05D5BD6D}"/>
              </a:ext>
            </a:extLst>
          </p:cNvPr>
          <p:cNvSpPr txBox="1"/>
          <p:nvPr/>
        </p:nvSpPr>
        <p:spPr>
          <a:xfrm>
            <a:off x="3046959" y="5328652"/>
            <a:ext cx="6096000" cy="369332"/>
          </a:xfrm>
          <a:prstGeom prst="rect">
            <a:avLst/>
          </a:prstGeom>
          <a:noFill/>
        </p:spPr>
        <p:txBody>
          <a:bodyPr wrap="square">
            <a:spAutoFit/>
          </a:bodyPr>
          <a:lstStyle/>
          <a:p>
            <a:pPr marL="0" indent="0" algn="ctr">
              <a:buNone/>
            </a:pPr>
            <a:r>
              <a:rPr lang="en-IN" dirty="0"/>
              <a:t>Approve       Edit       Cancel         Back</a:t>
            </a:r>
          </a:p>
        </p:txBody>
      </p:sp>
      <p:pic>
        <p:nvPicPr>
          <p:cNvPr id="9" name="Content Placeholder 4">
            <a:extLst>
              <a:ext uri="{FF2B5EF4-FFF2-40B4-BE49-F238E27FC236}">
                <a16:creationId xmlns:a16="http://schemas.microsoft.com/office/drawing/2014/main" id="{60EAF978-35CE-FF77-3D24-39097199CB71}"/>
              </a:ext>
            </a:extLst>
          </p:cNvPr>
          <p:cNvPicPr>
            <a:picLocks noChangeAspect="1"/>
          </p:cNvPicPr>
          <p:nvPr/>
        </p:nvPicPr>
        <p:blipFill>
          <a:blip r:embed="rId2"/>
          <a:stretch>
            <a:fillRect/>
          </a:stretch>
        </p:blipFill>
        <p:spPr>
          <a:xfrm>
            <a:off x="5294686" y="2346491"/>
            <a:ext cx="1600545" cy="486795"/>
          </a:xfrm>
          <a:prstGeom prst="rect">
            <a:avLst/>
          </a:prstGeom>
        </p:spPr>
      </p:pic>
      <p:sp>
        <p:nvSpPr>
          <p:cNvPr id="3" name="Rectangle 2">
            <a:extLst>
              <a:ext uri="{FF2B5EF4-FFF2-40B4-BE49-F238E27FC236}">
                <a16:creationId xmlns:a16="http://schemas.microsoft.com/office/drawing/2014/main" id="{A96F7286-E097-C7D4-4A41-76986A737CCE}"/>
              </a:ext>
            </a:extLst>
          </p:cNvPr>
          <p:cNvSpPr/>
          <p:nvPr/>
        </p:nvSpPr>
        <p:spPr>
          <a:xfrm>
            <a:off x="1661912" y="5889812"/>
            <a:ext cx="8898512" cy="5109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This page will pop-up to authorize / approve the changes or save the files.</a:t>
            </a:r>
          </a:p>
        </p:txBody>
      </p:sp>
    </p:spTree>
    <p:extLst>
      <p:ext uri="{BB962C8B-B14F-4D97-AF65-F5344CB8AC3E}">
        <p14:creationId xmlns:p14="http://schemas.microsoft.com/office/powerpoint/2010/main" val="370598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4736-79C3-4CAE-AEEB-5B50B667E7EF}"/>
              </a:ext>
            </a:extLst>
          </p:cNvPr>
          <p:cNvSpPr>
            <a:spLocks noGrp="1"/>
          </p:cNvSpPr>
          <p:nvPr>
            <p:ph type="title"/>
          </p:nvPr>
        </p:nvSpPr>
        <p:spPr>
          <a:xfrm>
            <a:off x="1202918" y="284176"/>
            <a:ext cx="10433269" cy="1508760"/>
          </a:xfrm>
        </p:spPr>
        <p:txBody>
          <a:bodyPr/>
          <a:lstStyle/>
          <a:p>
            <a:r>
              <a:rPr lang="en-IN" sz="4000" dirty="0"/>
              <a:t>5</a:t>
            </a:r>
            <a:r>
              <a:rPr lang="en-IN" sz="4000" baseline="30000" dirty="0"/>
              <a:t>th</a:t>
            </a:r>
            <a:r>
              <a:rPr lang="en-IN" sz="4000" dirty="0"/>
              <a:t> page: adding new template by admin </a:t>
            </a:r>
            <a:endParaRPr lang="en-IN" dirty="0"/>
          </a:p>
        </p:txBody>
      </p:sp>
      <p:sp>
        <p:nvSpPr>
          <p:cNvPr id="5" name="TextBox 4">
            <a:extLst>
              <a:ext uri="{FF2B5EF4-FFF2-40B4-BE49-F238E27FC236}">
                <a16:creationId xmlns:a16="http://schemas.microsoft.com/office/drawing/2014/main" id="{4BD35B81-0574-E039-20A4-EC1F311C09C0}"/>
              </a:ext>
            </a:extLst>
          </p:cNvPr>
          <p:cNvSpPr txBox="1"/>
          <p:nvPr/>
        </p:nvSpPr>
        <p:spPr>
          <a:xfrm>
            <a:off x="1202919" y="2011680"/>
            <a:ext cx="6096000" cy="369332"/>
          </a:xfrm>
          <a:prstGeom prst="rect">
            <a:avLst/>
          </a:prstGeom>
          <a:solidFill>
            <a:schemeClr val="tx1"/>
          </a:solidFill>
        </p:spPr>
        <p:txBody>
          <a:bodyPr wrap="square">
            <a:spAutoFit/>
          </a:bodyPr>
          <a:lstStyle/>
          <a:p>
            <a:r>
              <a:rPr lang="en-IN" dirty="0">
                <a:solidFill>
                  <a:schemeClr val="bg1"/>
                </a:solidFill>
              </a:rPr>
              <a:t>T</a:t>
            </a:r>
            <a:r>
              <a:rPr lang="en-IN" sz="1800" dirty="0">
                <a:solidFill>
                  <a:schemeClr val="bg1"/>
                </a:solidFill>
              </a:rPr>
              <a:t>emplate </a:t>
            </a:r>
            <a:r>
              <a:rPr lang="en-IN" dirty="0">
                <a:solidFill>
                  <a:schemeClr val="bg1"/>
                </a:solidFill>
              </a:rPr>
              <a:t>name</a:t>
            </a:r>
            <a:r>
              <a:rPr lang="en-IN" sz="1800" dirty="0">
                <a:solidFill>
                  <a:schemeClr val="bg1"/>
                </a:solidFill>
              </a:rPr>
              <a:t> </a:t>
            </a:r>
            <a:endParaRPr lang="en-IN" dirty="0">
              <a:solidFill>
                <a:schemeClr val="bg1"/>
              </a:solidFill>
            </a:endParaRPr>
          </a:p>
        </p:txBody>
      </p:sp>
      <p:sp>
        <p:nvSpPr>
          <p:cNvPr id="6" name="TextBox 5">
            <a:extLst>
              <a:ext uri="{FF2B5EF4-FFF2-40B4-BE49-F238E27FC236}">
                <a16:creationId xmlns:a16="http://schemas.microsoft.com/office/drawing/2014/main" id="{0D1260C0-E91C-4A7D-6C93-458A5FD477AC}"/>
              </a:ext>
            </a:extLst>
          </p:cNvPr>
          <p:cNvSpPr txBox="1"/>
          <p:nvPr/>
        </p:nvSpPr>
        <p:spPr>
          <a:xfrm>
            <a:off x="1202918" y="3329491"/>
            <a:ext cx="6096000" cy="369332"/>
          </a:xfrm>
          <a:prstGeom prst="rect">
            <a:avLst/>
          </a:prstGeom>
          <a:solidFill>
            <a:schemeClr val="tx1"/>
          </a:solidFill>
        </p:spPr>
        <p:txBody>
          <a:bodyPr wrap="square">
            <a:spAutoFit/>
          </a:bodyPr>
          <a:lstStyle/>
          <a:p>
            <a:r>
              <a:rPr lang="en-IN" dirty="0">
                <a:solidFill>
                  <a:schemeClr val="bg1"/>
                </a:solidFill>
              </a:rPr>
              <a:t>T</a:t>
            </a:r>
            <a:r>
              <a:rPr lang="en-IN" sz="1800" dirty="0">
                <a:solidFill>
                  <a:schemeClr val="bg1"/>
                </a:solidFill>
              </a:rPr>
              <a:t>emplate number </a:t>
            </a:r>
            <a:endParaRPr lang="en-IN" dirty="0">
              <a:solidFill>
                <a:schemeClr val="bg1"/>
              </a:solidFill>
            </a:endParaRPr>
          </a:p>
        </p:txBody>
      </p:sp>
      <p:sp>
        <p:nvSpPr>
          <p:cNvPr id="7" name="TextBox 6">
            <a:extLst>
              <a:ext uri="{FF2B5EF4-FFF2-40B4-BE49-F238E27FC236}">
                <a16:creationId xmlns:a16="http://schemas.microsoft.com/office/drawing/2014/main" id="{7DBA4107-E92B-46B8-433A-138DAEA616AF}"/>
              </a:ext>
            </a:extLst>
          </p:cNvPr>
          <p:cNvSpPr txBox="1"/>
          <p:nvPr/>
        </p:nvSpPr>
        <p:spPr>
          <a:xfrm>
            <a:off x="1202918" y="4012015"/>
            <a:ext cx="2616046" cy="369332"/>
          </a:xfrm>
          <a:prstGeom prst="rect">
            <a:avLst/>
          </a:prstGeom>
          <a:noFill/>
        </p:spPr>
        <p:txBody>
          <a:bodyPr wrap="square">
            <a:spAutoFit/>
          </a:bodyPr>
          <a:lstStyle/>
          <a:p>
            <a:r>
              <a:rPr lang="en-IN" sz="1800" dirty="0">
                <a:solidFill>
                  <a:schemeClr val="bg1"/>
                </a:solidFill>
              </a:rPr>
              <a:t>Browse template             </a:t>
            </a:r>
            <a:endParaRPr lang="en-IN" dirty="0">
              <a:solidFill>
                <a:schemeClr val="bg1"/>
              </a:solidFill>
            </a:endParaRPr>
          </a:p>
        </p:txBody>
      </p:sp>
      <p:sp>
        <p:nvSpPr>
          <p:cNvPr id="8" name="TextBox 7">
            <a:extLst>
              <a:ext uri="{FF2B5EF4-FFF2-40B4-BE49-F238E27FC236}">
                <a16:creationId xmlns:a16="http://schemas.microsoft.com/office/drawing/2014/main" id="{16FAC7AE-33B8-E2FD-6B80-D0A251AD20A9}"/>
              </a:ext>
            </a:extLst>
          </p:cNvPr>
          <p:cNvSpPr txBox="1"/>
          <p:nvPr/>
        </p:nvSpPr>
        <p:spPr>
          <a:xfrm>
            <a:off x="3604419" y="4012015"/>
            <a:ext cx="2616046" cy="369332"/>
          </a:xfrm>
          <a:prstGeom prst="rect">
            <a:avLst/>
          </a:prstGeom>
          <a:noFill/>
        </p:spPr>
        <p:txBody>
          <a:bodyPr wrap="square">
            <a:spAutoFit/>
          </a:bodyPr>
          <a:lstStyle/>
          <a:p>
            <a:r>
              <a:rPr lang="en-IN" dirty="0">
                <a:solidFill>
                  <a:schemeClr val="bg1"/>
                </a:solidFill>
              </a:rPr>
              <a:t>Create / Edit Template</a:t>
            </a:r>
            <a:r>
              <a:rPr lang="en-IN" sz="1800" dirty="0">
                <a:solidFill>
                  <a:schemeClr val="bg1"/>
                </a:solidFill>
              </a:rPr>
              <a:t>            </a:t>
            </a:r>
            <a:endParaRPr lang="en-IN" dirty="0">
              <a:solidFill>
                <a:schemeClr val="bg1"/>
              </a:solidFill>
            </a:endParaRPr>
          </a:p>
        </p:txBody>
      </p:sp>
      <p:sp>
        <p:nvSpPr>
          <p:cNvPr id="3" name="TextBox 2">
            <a:extLst>
              <a:ext uri="{FF2B5EF4-FFF2-40B4-BE49-F238E27FC236}">
                <a16:creationId xmlns:a16="http://schemas.microsoft.com/office/drawing/2014/main" id="{A964CDA9-8974-4D2B-A3C9-718E2F911D3B}"/>
              </a:ext>
            </a:extLst>
          </p:cNvPr>
          <p:cNvSpPr txBox="1"/>
          <p:nvPr/>
        </p:nvSpPr>
        <p:spPr>
          <a:xfrm>
            <a:off x="1202918" y="2670585"/>
            <a:ext cx="6096000" cy="369332"/>
          </a:xfrm>
          <a:prstGeom prst="rect">
            <a:avLst/>
          </a:prstGeom>
          <a:solidFill>
            <a:schemeClr val="tx1"/>
          </a:solidFill>
        </p:spPr>
        <p:txBody>
          <a:bodyPr wrap="square">
            <a:spAutoFit/>
          </a:bodyPr>
          <a:lstStyle/>
          <a:p>
            <a:r>
              <a:rPr lang="en-IN" dirty="0">
                <a:solidFill>
                  <a:schemeClr val="bg1"/>
                </a:solidFill>
              </a:rPr>
              <a:t>T</a:t>
            </a:r>
            <a:r>
              <a:rPr lang="en-IN" sz="1800" dirty="0">
                <a:solidFill>
                  <a:schemeClr val="bg1"/>
                </a:solidFill>
              </a:rPr>
              <a:t>emplate </a:t>
            </a:r>
            <a:r>
              <a:rPr lang="en-IN" dirty="0">
                <a:solidFill>
                  <a:schemeClr val="bg1"/>
                </a:solidFill>
              </a:rPr>
              <a:t>sub category / type</a:t>
            </a:r>
            <a:r>
              <a:rPr lang="en-IN" sz="1800"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25504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D72C-EC42-F161-3BE7-A567A1E49F77}"/>
              </a:ext>
            </a:extLst>
          </p:cNvPr>
          <p:cNvSpPr>
            <a:spLocks noGrp="1"/>
          </p:cNvSpPr>
          <p:nvPr>
            <p:ph type="title"/>
          </p:nvPr>
        </p:nvSpPr>
        <p:spPr/>
        <p:txBody>
          <a:bodyPr/>
          <a:lstStyle/>
          <a:p>
            <a:r>
              <a:rPr lang="en-US" dirty="0"/>
              <a:t>Template page	</a:t>
            </a:r>
            <a:endParaRPr lang="en-IN" dirty="0"/>
          </a:p>
        </p:txBody>
      </p:sp>
      <p:sp>
        <p:nvSpPr>
          <p:cNvPr id="3" name="Content Placeholder 2">
            <a:extLst>
              <a:ext uri="{FF2B5EF4-FFF2-40B4-BE49-F238E27FC236}">
                <a16:creationId xmlns:a16="http://schemas.microsoft.com/office/drawing/2014/main" id="{662E50EA-5AB7-892B-380F-8C737B7F0CD6}"/>
              </a:ext>
            </a:extLst>
          </p:cNvPr>
          <p:cNvSpPr>
            <a:spLocks noGrp="1"/>
          </p:cNvSpPr>
          <p:nvPr>
            <p:ph idx="1"/>
          </p:nvPr>
        </p:nvSpPr>
        <p:spPr/>
        <p:txBody>
          <a:bodyPr/>
          <a:lstStyle/>
          <a:p>
            <a:r>
              <a:rPr lang="en-US" dirty="0"/>
              <a:t>Available templates with name, type and template number</a:t>
            </a:r>
          </a:p>
          <a:p>
            <a:r>
              <a:rPr lang="en-US" dirty="0"/>
              <a:t>New template to add, create, edit and save</a:t>
            </a:r>
          </a:p>
          <a:p>
            <a:endParaRPr lang="en-IN" dirty="0"/>
          </a:p>
        </p:txBody>
      </p:sp>
      <p:pic>
        <p:nvPicPr>
          <p:cNvPr id="5" name="Picture 4">
            <a:extLst>
              <a:ext uri="{FF2B5EF4-FFF2-40B4-BE49-F238E27FC236}">
                <a16:creationId xmlns:a16="http://schemas.microsoft.com/office/drawing/2014/main" id="{FA09D513-0992-067A-A491-35F98A8AEA9B}"/>
              </a:ext>
            </a:extLst>
          </p:cNvPr>
          <p:cNvPicPr>
            <a:picLocks noChangeAspect="1"/>
          </p:cNvPicPr>
          <p:nvPr/>
        </p:nvPicPr>
        <p:blipFill>
          <a:blip r:embed="rId2"/>
          <a:stretch>
            <a:fillRect/>
          </a:stretch>
        </p:blipFill>
        <p:spPr>
          <a:xfrm>
            <a:off x="1539695" y="2994212"/>
            <a:ext cx="9567575" cy="3619844"/>
          </a:xfrm>
          <a:prstGeom prst="rect">
            <a:avLst/>
          </a:prstGeom>
        </p:spPr>
      </p:pic>
    </p:spTree>
    <p:extLst>
      <p:ext uri="{BB962C8B-B14F-4D97-AF65-F5344CB8AC3E}">
        <p14:creationId xmlns:p14="http://schemas.microsoft.com/office/powerpoint/2010/main" val="1654650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347</TotalTime>
  <Words>1151</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Wingdings</vt:lpstr>
      <vt:lpstr>Banded</vt:lpstr>
      <vt:lpstr>Ex-template</vt:lpstr>
      <vt:lpstr>Key features</vt:lpstr>
      <vt:lpstr>1st page of APP</vt:lpstr>
      <vt:lpstr>2nd page: Template access</vt:lpstr>
      <vt:lpstr>3rd page : Empty template will open</vt:lpstr>
      <vt:lpstr>Template page </vt:lpstr>
      <vt:lpstr>4th page: Authorization with credentials</vt:lpstr>
      <vt:lpstr>5th page: adding new template by admin </vt:lpstr>
      <vt:lpstr>Template page </vt:lpstr>
      <vt:lpstr>Analyst / Chemist</vt:lpstr>
      <vt:lpstr>template controller </vt:lpstr>
      <vt:lpstr>manager </vt:lpstr>
      <vt:lpstr>Admin access</vt:lpstr>
      <vt:lpstr>Template editing by admin / controller</vt:lpstr>
      <vt:lpstr>Admin login and activities</vt:lpstr>
      <vt:lpstr>Admin login and activities</vt:lpstr>
      <vt:lpstr>Audit trail page</vt:lpstr>
      <vt:lpstr>Admin page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Ex-template</dc:title>
  <dc:creator>Kundan</dc:creator>
  <cp:lastModifiedBy>Kundan</cp:lastModifiedBy>
  <cp:revision>32</cp:revision>
  <dcterms:created xsi:type="dcterms:W3CDTF">2023-01-10T16:35:58Z</dcterms:created>
  <dcterms:modified xsi:type="dcterms:W3CDTF">2023-04-11T16:52:36Z</dcterms:modified>
</cp:coreProperties>
</file>