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 id="2147483669" r:id="rId3"/>
  </p:sldMasterIdLst>
  <p:notesMasterIdLst>
    <p:notesMasterId r:id="rId15"/>
  </p:notesMasterIdLst>
  <p:handoutMasterIdLst>
    <p:handoutMasterId r:id="rId152"/>
  </p:handoutMasterIdLst>
  <p:sldIdLst>
    <p:sldId id="1321" r:id="rId4"/>
    <p:sldId id="1228" r:id="rId5"/>
    <p:sldId id="1326" r:id="rId6"/>
    <p:sldId id="1327" r:id="rId7"/>
    <p:sldId id="1328" r:id="rId8"/>
    <p:sldId id="1329" r:id="rId9"/>
    <p:sldId id="1331" r:id="rId10"/>
    <p:sldId id="1333" r:id="rId11"/>
    <p:sldId id="1334" r:id="rId12"/>
    <p:sldId id="1478" r:id="rId13"/>
    <p:sldId id="1479" r:id="rId14"/>
    <p:sldId id="1480" r:id="rId16"/>
    <p:sldId id="1481" r:id="rId17"/>
    <p:sldId id="1482" r:id="rId18"/>
    <p:sldId id="1483" r:id="rId19"/>
    <p:sldId id="1484" r:id="rId20"/>
    <p:sldId id="1485" r:id="rId21"/>
    <p:sldId id="1486" r:id="rId22"/>
    <p:sldId id="1346" r:id="rId23"/>
    <p:sldId id="1347" r:id="rId24"/>
    <p:sldId id="1349" r:id="rId25"/>
    <p:sldId id="1350" r:id="rId26"/>
    <p:sldId id="1351" r:id="rId27"/>
    <p:sldId id="1352" r:id="rId28"/>
    <p:sldId id="1353" r:id="rId29"/>
    <p:sldId id="1354" r:id="rId30"/>
    <p:sldId id="1355" r:id="rId31"/>
    <p:sldId id="1356" r:id="rId32"/>
    <p:sldId id="1357" r:id="rId33"/>
    <p:sldId id="1358" r:id="rId34"/>
    <p:sldId id="1359" r:id="rId35"/>
    <p:sldId id="1360" r:id="rId36"/>
    <p:sldId id="1361" r:id="rId37"/>
    <p:sldId id="1362" r:id="rId38"/>
    <p:sldId id="1363" r:id="rId39"/>
    <p:sldId id="1364" r:id="rId40"/>
    <p:sldId id="1365" r:id="rId41"/>
    <p:sldId id="1488" r:id="rId42"/>
    <p:sldId id="1367" r:id="rId43"/>
    <p:sldId id="1368" r:id="rId44"/>
    <p:sldId id="1369" r:id="rId45"/>
    <p:sldId id="1370" r:id="rId46"/>
    <p:sldId id="1371" r:id="rId47"/>
    <p:sldId id="1372" r:id="rId48"/>
    <p:sldId id="1373" r:id="rId49"/>
    <p:sldId id="1374" r:id="rId50"/>
    <p:sldId id="1375" r:id="rId51"/>
    <p:sldId id="1376" r:id="rId52"/>
    <p:sldId id="1377" r:id="rId53"/>
    <p:sldId id="1379" r:id="rId54"/>
    <p:sldId id="1380" r:id="rId55"/>
    <p:sldId id="1489" r:id="rId56"/>
    <p:sldId id="1384" r:id="rId57"/>
    <p:sldId id="1381" r:id="rId58"/>
    <p:sldId id="1385" r:id="rId59"/>
    <p:sldId id="1387" r:id="rId60"/>
    <p:sldId id="1388" r:id="rId61"/>
    <p:sldId id="1491" r:id="rId62"/>
    <p:sldId id="1390" r:id="rId63"/>
    <p:sldId id="1391" r:id="rId64"/>
    <p:sldId id="1392" r:id="rId65"/>
    <p:sldId id="1393" r:id="rId66"/>
    <p:sldId id="1394" r:id="rId67"/>
    <p:sldId id="1395" r:id="rId68"/>
    <p:sldId id="1396" r:id="rId69"/>
    <p:sldId id="1397" r:id="rId70"/>
    <p:sldId id="1398" r:id="rId71"/>
    <p:sldId id="1399" r:id="rId72"/>
    <p:sldId id="1400" r:id="rId73"/>
    <p:sldId id="1401" r:id="rId74"/>
    <p:sldId id="1402" r:id="rId75"/>
    <p:sldId id="1403" r:id="rId76"/>
    <p:sldId id="1404" r:id="rId77"/>
    <p:sldId id="1405" r:id="rId78"/>
    <p:sldId id="1406" r:id="rId79"/>
    <p:sldId id="1407" r:id="rId80"/>
    <p:sldId id="1408" r:id="rId81"/>
    <p:sldId id="1409" r:id="rId82"/>
    <p:sldId id="1410" r:id="rId83"/>
    <p:sldId id="1411" r:id="rId84"/>
    <p:sldId id="1412" r:id="rId85"/>
    <p:sldId id="1413" r:id="rId86"/>
    <p:sldId id="1414" r:id="rId87"/>
    <p:sldId id="1415" r:id="rId88"/>
    <p:sldId id="1416" r:id="rId89"/>
    <p:sldId id="1417" r:id="rId90"/>
    <p:sldId id="1418" r:id="rId91"/>
    <p:sldId id="1419" r:id="rId92"/>
    <p:sldId id="1420" r:id="rId93"/>
    <p:sldId id="1421" r:id="rId94"/>
    <p:sldId id="1422" r:id="rId95"/>
    <p:sldId id="1423" r:id="rId96"/>
    <p:sldId id="1424" r:id="rId97"/>
    <p:sldId id="1425" r:id="rId98"/>
    <p:sldId id="1426" r:id="rId99"/>
    <p:sldId id="1427" r:id="rId100"/>
    <p:sldId id="1428" r:id="rId101"/>
    <p:sldId id="1429" r:id="rId102"/>
    <p:sldId id="1430" r:id="rId103"/>
    <p:sldId id="1431" r:id="rId104"/>
    <p:sldId id="1432" r:id="rId105"/>
    <p:sldId id="1433" r:id="rId106"/>
    <p:sldId id="1434" r:id="rId107"/>
    <p:sldId id="1435" r:id="rId108"/>
    <p:sldId id="1436" r:id="rId109"/>
    <p:sldId id="1437" r:id="rId110"/>
    <p:sldId id="1438" r:id="rId111"/>
    <p:sldId id="1439" r:id="rId112"/>
    <p:sldId id="1440" r:id="rId113"/>
    <p:sldId id="1441" r:id="rId114"/>
    <p:sldId id="1442" r:id="rId115"/>
    <p:sldId id="1443" r:id="rId116"/>
    <p:sldId id="1444" r:id="rId117"/>
    <p:sldId id="1445" r:id="rId118"/>
    <p:sldId id="1446" r:id="rId119"/>
    <p:sldId id="1447" r:id="rId120"/>
    <p:sldId id="1448" r:id="rId121"/>
    <p:sldId id="1449" r:id="rId122"/>
    <p:sldId id="1450" r:id="rId123"/>
    <p:sldId id="1451" r:id="rId124"/>
    <p:sldId id="1492" r:id="rId125"/>
    <p:sldId id="1452" r:id="rId126"/>
    <p:sldId id="1453" r:id="rId127"/>
    <p:sldId id="1454" r:id="rId128"/>
    <p:sldId id="1456" r:id="rId129"/>
    <p:sldId id="1496" r:id="rId130"/>
    <p:sldId id="1493" r:id="rId131"/>
    <p:sldId id="1457" r:id="rId132"/>
    <p:sldId id="1458" r:id="rId133"/>
    <p:sldId id="1459" r:id="rId134"/>
    <p:sldId id="1460" r:id="rId135"/>
    <p:sldId id="1461" r:id="rId136"/>
    <p:sldId id="1462" r:id="rId137"/>
    <p:sldId id="1463" r:id="rId138"/>
    <p:sldId id="1464" r:id="rId139"/>
    <p:sldId id="1495" r:id="rId140"/>
    <p:sldId id="1494" r:id="rId141"/>
    <p:sldId id="1467" r:id="rId142"/>
    <p:sldId id="1468" r:id="rId143"/>
    <p:sldId id="1469" r:id="rId144"/>
    <p:sldId id="1472" r:id="rId145"/>
    <p:sldId id="1473" r:id="rId146"/>
    <p:sldId id="1474" r:id="rId147"/>
    <p:sldId id="1475" r:id="rId148"/>
    <p:sldId id="1476" r:id="rId149"/>
    <p:sldId id="1477" r:id="rId150"/>
    <p:sldId id="1497" r:id="rId151"/>
  </p:sldIdLst>
  <p:sldSz cx="9144000" cy="6858000" type="screen4x3"/>
  <p:notesSz cx="6997700" cy="9194800"/>
  <p:custDataLst>
    <p:tags r:id="rId156"/>
  </p:custDataLst>
  <p:defaultTex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sz="1400"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sz="1400" kern="1200">
        <a:solidFill>
          <a:schemeClr val="tx1"/>
        </a:solidFill>
        <a:latin typeface="Arial" panose="020B0604020202020204" pitchFamily="34" charset="0"/>
        <a:ea typeface="+mn-ea"/>
        <a:cs typeface="+mn-cs"/>
      </a:defRPr>
    </a:lvl3pPr>
    <a:lvl4pPr marL="1370965" algn="r" rtl="0" fontAlgn="base">
      <a:spcBef>
        <a:spcPct val="0"/>
      </a:spcBef>
      <a:spcAft>
        <a:spcPct val="0"/>
      </a:spcAft>
      <a:defRPr sz="1400" kern="1200">
        <a:solidFill>
          <a:schemeClr val="tx1"/>
        </a:solidFill>
        <a:latin typeface="Arial" panose="020B0604020202020204" pitchFamily="34" charset="0"/>
        <a:ea typeface="+mn-ea"/>
        <a:cs typeface="+mn-cs"/>
      </a:defRPr>
    </a:lvl4pPr>
    <a:lvl5pPr marL="1828165" algn="r" rtl="0" fontAlgn="base">
      <a:spcBef>
        <a:spcPct val="0"/>
      </a:spcBef>
      <a:spcAft>
        <a:spcPct val="0"/>
      </a:spcAft>
      <a:defRPr sz="1400" kern="1200">
        <a:solidFill>
          <a:schemeClr val="tx1"/>
        </a:solidFill>
        <a:latin typeface="Arial" panose="020B0604020202020204" pitchFamily="34" charset="0"/>
        <a:ea typeface="+mn-ea"/>
        <a:cs typeface="+mn-cs"/>
      </a:defRPr>
    </a:lvl5pPr>
    <a:lvl6pPr marL="2285365" algn="l" defTabSz="457200" rtl="0" eaLnBrk="1" latinLnBrk="0" hangingPunct="1">
      <a:defRPr sz="1400" kern="1200">
        <a:solidFill>
          <a:schemeClr val="tx1"/>
        </a:solidFill>
        <a:latin typeface="Arial" panose="020B0604020202020204" pitchFamily="34" charset="0"/>
        <a:ea typeface="+mn-ea"/>
        <a:cs typeface="+mn-cs"/>
      </a:defRPr>
    </a:lvl6pPr>
    <a:lvl7pPr marL="2742565" algn="l" defTabSz="457200" rtl="0" eaLnBrk="1" latinLnBrk="0" hangingPunct="1">
      <a:defRPr sz="1400" kern="1200">
        <a:solidFill>
          <a:schemeClr val="tx1"/>
        </a:solidFill>
        <a:latin typeface="Arial" panose="020B0604020202020204" pitchFamily="34" charset="0"/>
        <a:ea typeface="+mn-ea"/>
        <a:cs typeface="+mn-cs"/>
      </a:defRPr>
    </a:lvl7pPr>
    <a:lvl8pPr marL="3199130" algn="l" defTabSz="457200" rtl="0" eaLnBrk="1" latinLnBrk="0" hangingPunct="1">
      <a:defRPr sz="1400" kern="1200">
        <a:solidFill>
          <a:schemeClr val="tx1"/>
        </a:solidFill>
        <a:latin typeface="Arial" panose="020B0604020202020204" pitchFamily="34" charset="0"/>
        <a:ea typeface="+mn-ea"/>
        <a:cs typeface="+mn-cs"/>
      </a:defRPr>
    </a:lvl8pPr>
    <a:lvl9pPr marL="3656330" algn="l" defTabSz="457200" rtl="0" eaLnBrk="1" latinLnBrk="0" hangingPunct="1">
      <a:defRPr sz="1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41" userDrawn="1">
          <p15:clr>
            <a:srgbClr val="A4A3A4"/>
          </p15:clr>
        </p15:guide>
        <p15:guide id="2" pos="283" userDrawn="1">
          <p15:clr>
            <a:srgbClr val="A4A3A4"/>
          </p15:clr>
        </p15:guide>
        <p15:guide id="3" pos="5459" userDrawn="1">
          <p15:clr>
            <a:srgbClr val="A4A3A4"/>
          </p15:clr>
        </p15:guide>
        <p15:guide id="4"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00"/>
    <a:srgbClr val="000080"/>
    <a:srgbClr val="0000FF"/>
    <a:srgbClr val="733C23"/>
    <a:srgbClr val="B3B3B3"/>
    <a:srgbClr val="FF00FF"/>
    <a:srgbClr val="00CB00"/>
    <a:srgbClr val="00FF00"/>
    <a:srgbClr val="008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1" autoAdjust="0"/>
    <p:restoredTop sz="89389" autoAdjust="0"/>
  </p:normalViewPr>
  <p:slideViewPr>
    <p:cSldViewPr snapToGrid="0" showGuides="1">
      <p:cViewPr varScale="1">
        <p:scale>
          <a:sx n="78" d="100"/>
          <a:sy n="78" d="100"/>
        </p:scale>
        <p:origin x="504" y="96"/>
      </p:cViewPr>
      <p:guideLst>
        <p:guide orient="horz" pos="1041"/>
        <p:guide pos="283"/>
        <p:guide pos="5459"/>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p:scale>
          <a:sx n="133" d="100"/>
          <a:sy n="133" d="100"/>
        </p:scale>
        <p:origin x="-1720" y="648"/>
      </p:cViewPr>
      <p:guideLst>
        <p:guide orient="horz" pos="2896"/>
        <p:guide pos="2204"/>
      </p:guideLst>
    </p:cSldViewPr>
  </p:notes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6" Type="http://schemas.openxmlformats.org/officeDocument/2006/relationships/tags" Target="tags/tag1.xml"/><Relationship Id="rId155" Type="http://schemas.openxmlformats.org/officeDocument/2006/relationships/tableStyles" Target="tableStyles.xml"/><Relationship Id="rId154" Type="http://schemas.openxmlformats.org/officeDocument/2006/relationships/viewProps" Target="viewProps.xml"/><Relationship Id="rId153" Type="http://schemas.openxmlformats.org/officeDocument/2006/relationships/presProps" Target="presProps.xml"/><Relationship Id="rId152" Type="http://schemas.openxmlformats.org/officeDocument/2006/relationships/handoutMaster" Target="handoutMasters/handoutMaster1.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notesMaster" Target="notesMasters/notesMaster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1.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10.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1.wmf"/><Relationship Id="rId4" Type="http://schemas.openxmlformats.org/officeDocument/2006/relationships/image" Target="../media/image10.emf"/><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5.e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32125" cy="460375"/>
          </a:xfrm>
          <a:prstGeom prst="rect">
            <a:avLst/>
          </a:prstGeom>
          <a:noFill/>
          <a:ln w="9525">
            <a:noFill/>
            <a:miter lim="800000"/>
          </a:ln>
          <a:effectLst/>
        </p:spPr>
        <p:txBody>
          <a:bodyPr vert="horz" wrap="square" lIns="91430" tIns="45714" rIns="91430" bIns="45714" numCol="1" anchor="t" anchorCtr="0" compatLnSpc="1"/>
          <a:lstStyle>
            <a:lvl1pPr algn="l" eaLnBrk="0" hangingPunct="0">
              <a:defRPr sz="1200">
                <a:latin typeface="Times" pitchFamily="18" charset="0"/>
              </a:defRPr>
            </a:lvl1pPr>
          </a:lstStyle>
          <a:p>
            <a:pPr>
              <a:defRPr/>
            </a:pPr>
            <a:endParaRPr lang="en-US"/>
          </a:p>
        </p:txBody>
      </p:sp>
      <p:sp>
        <p:nvSpPr>
          <p:cNvPr id="61443" name="Rectangle 3"/>
          <p:cNvSpPr>
            <a:spLocks noGrp="1" noChangeArrowheads="1"/>
          </p:cNvSpPr>
          <p:nvPr>
            <p:ph type="dt" sz="quarter" idx="1"/>
          </p:nvPr>
        </p:nvSpPr>
        <p:spPr bwMode="auto">
          <a:xfrm>
            <a:off x="3963988" y="0"/>
            <a:ext cx="3032125" cy="460375"/>
          </a:xfrm>
          <a:prstGeom prst="rect">
            <a:avLst/>
          </a:prstGeom>
          <a:noFill/>
          <a:ln w="9525">
            <a:noFill/>
            <a:miter lim="800000"/>
          </a:ln>
          <a:effectLst/>
        </p:spPr>
        <p:txBody>
          <a:bodyPr vert="horz" wrap="square" lIns="91430" tIns="45714" rIns="91430" bIns="45714" numCol="1" anchor="t" anchorCtr="0" compatLnSpc="1"/>
          <a:lstStyle>
            <a:lvl1pPr algn="r" eaLnBrk="0" hangingPunct="0">
              <a:defRPr sz="1200">
                <a:latin typeface="Times" pitchFamily="18" charset="0"/>
              </a:defRPr>
            </a:lvl1pPr>
          </a:lstStyle>
          <a:p>
            <a:pPr>
              <a:defRPr/>
            </a:pPr>
            <a:endParaRPr lang="en-US"/>
          </a:p>
        </p:txBody>
      </p:sp>
      <p:sp>
        <p:nvSpPr>
          <p:cNvPr id="61444" name="Rectangle 4"/>
          <p:cNvSpPr>
            <a:spLocks noGrp="1" noChangeArrowheads="1"/>
          </p:cNvSpPr>
          <p:nvPr>
            <p:ph type="ftr" sz="quarter" idx="2"/>
          </p:nvPr>
        </p:nvSpPr>
        <p:spPr bwMode="auto">
          <a:xfrm>
            <a:off x="0" y="8732838"/>
            <a:ext cx="3032125" cy="460375"/>
          </a:xfrm>
          <a:prstGeom prst="rect">
            <a:avLst/>
          </a:prstGeom>
          <a:noFill/>
          <a:ln w="9525">
            <a:noFill/>
            <a:miter lim="800000"/>
          </a:ln>
          <a:effectLst/>
        </p:spPr>
        <p:txBody>
          <a:bodyPr vert="horz" wrap="square" lIns="91430" tIns="45714" rIns="91430" bIns="45714" numCol="1" anchor="b" anchorCtr="0" compatLnSpc="1"/>
          <a:lstStyle>
            <a:lvl1pPr algn="l" eaLnBrk="0" hangingPunct="0">
              <a:defRPr sz="1200">
                <a:latin typeface="Times" pitchFamily="18" charset="0"/>
              </a:defRPr>
            </a:lvl1pPr>
          </a:lstStyle>
          <a:p>
            <a:pPr>
              <a:defRPr/>
            </a:pPr>
            <a:endParaRPr lang="en-US"/>
          </a:p>
        </p:txBody>
      </p:sp>
      <p:sp>
        <p:nvSpPr>
          <p:cNvPr id="61445" name="Rectangle 5"/>
          <p:cNvSpPr>
            <a:spLocks noGrp="1" noChangeArrowheads="1"/>
          </p:cNvSpPr>
          <p:nvPr>
            <p:ph type="sldNum" sz="quarter" idx="3"/>
          </p:nvPr>
        </p:nvSpPr>
        <p:spPr bwMode="auto">
          <a:xfrm>
            <a:off x="3963988" y="8732838"/>
            <a:ext cx="3032125" cy="460375"/>
          </a:xfrm>
          <a:prstGeom prst="rect">
            <a:avLst/>
          </a:prstGeom>
          <a:noFill/>
          <a:ln w="9525">
            <a:noFill/>
            <a:miter lim="800000"/>
          </a:ln>
          <a:effectLst/>
        </p:spPr>
        <p:txBody>
          <a:bodyPr vert="horz" wrap="square" lIns="91430" tIns="45714" rIns="91430" bIns="45714" numCol="1" anchor="b" anchorCtr="0" compatLnSpc="1"/>
          <a:lstStyle>
            <a:lvl1pPr eaLnBrk="0" hangingPunct="0">
              <a:defRPr sz="1200">
                <a:latin typeface="Times" pitchFamily="18" charset="0"/>
              </a:defRPr>
            </a:lvl1pPr>
          </a:lstStyle>
          <a:p>
            <a:pPr>
              <a:defRPr/>
            </a:pPr>
            <a:fld id="{D0144D58-B74D-034C-BD72-88F578C76E15}" type="slidenum">
              <a:rPr lang="en-US"/>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0375"/>
          </a:xfrm>
          <a:prstGeom prst="rect">
            <a:avLst/>
          </a:prstGeom>
          <a:noFill/>
          <a:ln w="9525">
            <a:noFill/>
            <a:miter lim="800000"/>
          </a:ln>
          <a:effectLst/>
        </p:spPr>
        <p:txBody>
          <a:bodyPr vert="horz" wrap="square" lIns="92517" tIns="46258" rIns="92517" bIns="46258" numCol="1" anchor="t" anchorCtr="0" compatLnSpc="1"/>
          <a:lstStyle>
            <a:lvl1pPr algn="l" defTabSz="923925" eaLnBrk="0" hangingPunct="0">
              <a:defRPr sz="120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965575" y="0"/>
            <a:ext cx="3032125" cy="460375"/>
          </a:xfrm>
          <a:prstGeom prst="rect">
            <a:avLst/>
          </a:prstGeom>
          <a:noFill/>
          <a:ln w="9525">
            <a:noFill/>
            <a:miter lim="800000"/>
          </a:ln>
          <a:effectLst/>
        </p:spPr>
        <p:txBody>
          <a:bodyPr vert="horz" wrap="square" lIns="92517" tIns="46258" rIns="92517" bIns="46258" numCol="1" anchor="t" anchorCtr="0" compatLnSpc="1"/>
          <a:lstStyle>
            <a:lvl1pPr algn="r" defTabSz="923925" eaLnBrk="0" hangingPunct="0">
              <a:defRPr sz="1200">
                <a:latin typeface="Times" pitchFamily="18"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00150" y="688975"/>
            <a:ext cx="4597400" cy="3448050"/>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933450" y="4365625"/>
            <a:ext cx="5130800" cy="4140200"/>
          </a:xfrm>
          <a:prstGeom prst="rect">
            <a:avLst/>
          </a:prstGeom>
          <a:noFill/>
          <a:ln w="9525">
            <a:noFill/>
            <a:miter lim="800000"/>
          </a:ln>
          <a:effectLst/>
        </p:spPr>
        <p:txBody>
          <a:bodyPr vert="horz" wrap="square" lIns="92517" tIns="46258" rIns="92517" bIns="46258"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4102" name="Rectangle 6"/>
          <p:cNvSpPr>
            <a:spLocks noGrp="1" noChangeArrowheads="1"/>
          </p:cNvSpPr>
          <p:nvPr>
            <p:ph type="ftr" sz="quarter" idx="4"/>
          </p:nvPr>
        </p:nvSpPr>
        <p:spPr bwMode="auto">
          <a:xfrm>
            <a:off x="0" y="8734425"/>
            <a:ext cx="3032125" cy="460375"/>
          </a:xfrm>
          <a:prstGeom prst="rect">
            <a:avLst/>
          </a:prstGeom>
          <a:noFill/>
          <a:ln w="9525">
            <a:noFill/>
            <a:miter lim="800000"/>
          </a:ln>
          <a:effectLst/>
        </p:spPr>
        <p:txBody>
          <a:bodyPr vert="horz" wrap="square" lIns="92517" tIns="46258" rIns="92517" bIns="46258" numCol="1" anchor="b" anchorCtr="0" compatLnSpc="1"/>
          <a:lstStyle>
            <a:lvl1pPr algn="l" defTabSz="923925" eaLnBrk="0" hangingPunct="0">
              <a:defRPr sz="120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965575" y="8734425"/>
            <a:ext cx="3032125" cy="460375"/>
          </a:xfrm>
          <a:prstGeom prst="rect">
            <a:avLst/>
          </a:prstGeom>
          <a:noFill/>
          <a:ln w="9525">
            <a:noFill/>
            <a:miter lim="800000"/>
          </a:ln>
          <a:effectLst/>
        </p:spPr>
        <p:txBody>
          <a:bodyPr vert="horz" wrap="square" lIns="92517" tIns="46258" rIns="92517" bIns="46258" numCol="1" anchor="b" anchorCtr="0" compatLnSpc="1"/>
          <a:lstStyle>
            <a:lvl1pPr defTabSz="923925" eaLnBrk="0" hangingPunct="0">
              <a:defRPr sz="1200">
                <a:latin typeface="Times" pitchFamily="18" charset="0"/>
              </a:defRPr>
            </a:lvl1pPr>
          </a:lstStyle>
          <a:p>
            <a:pPr>
              <a:defRPr/>
            </a:pPr>
            <a:fld id="{CB56BF0C-B79A-EA43-BFA2-B5F86D523740}" type="slidenum">
              <a:rPr lang="en-US"/>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pitchFamily="18"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sz="1200" kern="1200">
        <a:solidFill>
          <a:schemeClr val="tx1"/>
        </a:solidFill>
        <a:latin typeface="Times" pitchFamily="18" charset="0"/>
        <a:ea typeface="MS PGothic" panose="020B0600070205080204" charset="-128"/>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S PGothic" panose="020B0600070205080204" charset="-128"/>
        <a:cs typeface="+mn-cs"/>
      </a:defRPr>
    </a:lvl3pPr>
    <a:lvl4pPr marL="1370965" algn="l" rtl="0" eaLnBrk="0" fontAlgn="base" hangingPunct="0">
      <a:spcBef>
        <a:spcPct val="30000"/>
      </a:spcBef>
      <a:spcAft>
        <a:spcPct val="0"/>
      </a:spcAft>
      <a:defRPr sz="1200" kern="1200">
        <a:solidFill>
          <a:schemeClr val="tx1"/>
        </a:solidFill>
        <a:latin typeface="Times" pitchFamily="18" charset="0"/>
        <a:ea typeface="MS PGothic" panose="020B0600070205080204" charset="-128"/>
        <a:cs typeface="+mn-cs"/>
      </a:defRPr>
    </a:lvl4pPr>
    <a:lvl5pPr marL="1828165" algn="l" rtl="0" eaLnBrk="0" fontAlgn="base" hangingPunct="0">
      <a:spcBef>
        <a:spcPct val="30000"/>
      </a:spcBef>
      <a:spcAft>
        <a:spcPct val="0"/>
      </a:spcAft>
      <a:defRPr sz="1200" kern="1200">
        <a:solidFill>
          <a:schemeClr val="tx1"/>
        </a:solidFill>
        <a:latin typeface="Times" pitchFamily="18" charset="0"/>
        <a:ea typeface="MS PGothic" panose="020B0600070205080204" charset="-128"/>
        <a:cs typeface="+mn-cs"/>
      </a:defRPr>
    </a:lvl5pPr>
    <a:lvl6pPr marL="2285365"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130" algn="l" defTabSz="914400" rtl="0" eaLnBrk="1" latinLnBrk="0" hangingPunct="1">
      <a:defRPr sz="1200" kern="1200">
        <a:solidFill>
          <a:schemeClr val="tx1"/>
        </a:solidFill>
        <a:latin typeface="+mn-lt"/>
        <a:ea typeface="+mn-ea"/>
        <a:cs typeface="+mn-cs"/>
      </a:defRPr>
    </a:lvl8pPr>
    <a:lvl9pPr marL="365633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56BF0C-B79A-EA43-BFA2-B5F86D523740}" type="slidenum">
              <a:rPr lang="en-US" smtClean="0"/>
            </a:fld>
            <a:endParaRPr lang="en-US"/>
          </a:p>
        </p:txBody>
      </p:sp>
      <p:sp>
        <p:nvSpPr>
          <p:cNvPr id="5" name="页脚占位符 4"/>
          <p:cNvSpPr>
            <a:spLocks noGrp="1"/>
          </p:cNvSpPr>
          <p:nvPr>
            <p:ph type="ftr" sz="quarter" idx="11"/>
          </p:nvPr>
        </p:nvSpPr>
        <p:spPr/>
        <p:txBody>
          <a:bodyPr/>
          <a:lstStyle/>
          <a:p>
            <a:pPr>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有序链表</a:t>
            </a:r>
            <a:endParaRPr lang="zh-CN" altLang="en-US" dirty="0"/>
          </a:p>
        </p:txBody>
      </p:sp>
      <p:sp>
        <p:nvSpPr>
          <p:cNvPr id="4" name="灯片编号占位符 3"/>
          <p:cNvSpPr>
            <a:spLocks noGrp="1"/>
          </p:cNvSpPr>
          <p:nvPr>
            <p:ph type="sldNum" sz="quarter" idx="10"/>
          </p:nvPr>
        </p:nvSpPr>
        <p:spPr/>
        <p:txBody>
          <a:bodyPr/>
          <a:lstStyle/>
          <a:p>
            <a:pPr>
              <a:defRPr/>
            </a:pPr>
            <a:fld id="{CB56BF0C-B79A-EA43-BFA2-B5F86D523740}" type="slidenum">
              <a:rPr lang="en-US" smtClean="0"/>
            </a:fld>
            <a:endParaRPr lang="en-US"/>
          </a:p>
        </p:txBody>
      </p:sp>
      <p:sp>
        <p:nvSpPr>
          <p:cNvPr id="5" name="页脚占位符 4"/>
          <p:cNvSpPr>
            <a:spLocks noGrp="1"/>
          </p:cNvSpPr>
          <p:nvPr>
            <p:ph type="ftr" sz="quarter" idx="11"/>
          </p:nvPr>
        </p:nvSpPr>
        <p:spPr/>
        <p:txBody>
          <a:bodyPr/>
          <a:lstStyle/>
          <a:p>
            <a:pPr>
              <a:defRPr/>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首先分析线性表的逻辑结构发生什么变化？</a:t>
            </a:r>
            <a:endParaRPr lang="zh-CN" altLang="en-US" dirty="0"/>
          </a:p>
        </p:txBody>
      </p:sp>
      <p:sp>
        <p:nvSpPr>
          <p:cNvPr id="4" name="灯片编号占位符 3"/>
          <p:cNvSpPr>
            <a:spLocks noGrp="1"/>
          </p:cNvSpPr>
          <p:nvPr>
            <p:ph type="sldNum" sz="quarter" idx="10"/>
          </p:nvPr>
        </p:nvSpPr>
        <p:spPr/>
        <p:txBody>
          <a:bodyPr/>
          <a:lstStyle/>
          <a:p>
            <a:pPr>
              <a:defRPr/>
            </a:pPr>
            <a:fld id="{CB56BF0C-B79A-EA43-BFA2-B5F86D523740}" type="slidenum">
              <a:rPr lang="en-US" smtClean="0"/>
            </a:fld>
            <a:endParaRPr lang="en-US"/>
          </a:p>
        </p:txBody>
      </p:sp>
      <p:sp>
        <p:nvSpPr>
          <p:cNvPr id="5" name="页脚占位符 4"/>
          <p:cNvSpPr>
            <a:spLocks noGrp="1"/>
          </p:cNvSpPr>
          <p:nvPr>
            <p:ph type="ftr" sz="quarter" idx="11"/>
          </p:nvPr>
        </p:nvSpPr>
        <p:spPr/>
        <p:txBody>
          <a:bodyPr/>
          <a:lstStyle/>
          <a:p>
            <a:pPr>
              <a:defRPr/>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CB56BF0C-B79A-EA43-BFA2-B5F86D523740}"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a:t>
            </a:r>
            <a:r>
              <a:rPr lang="zh-CN" altLang="en-US" dirty="0" smtClean="0"/>
              <a:t>有多少个结点，就需要添加几次</a:t>
            </a:r>
            <a:endParaRPr lang="zh-CN" altLang="en-US" dirty="0"/>
          </a:p>
        </p:txBody>
      </p:sp>
      <p:sp>
        <p:nvSpPr>
          <p:cNvPr id="4" name="灯片编号占位符 3"/>
          <p:cNvSpPr>
            <a:spLocks noGrp="1"/>
          </p:cNvSpPr>
          <p:nvPr>
            <p:ph type="sldNum" sz="quarter" idx="10"/>
          </p:nvPr>
        </p:nvSpPr>
        <p:spPr/>
        <p:txBody>
          <a:bodyPr/>
          <a:lstStyle/>
          <a:p>
            <a:pPr>
              <a:defRPr/>
            </a:pPr>
            <a:fld id="{CB56BF0C-B79A-EA43-BFA2-B5F86D523740}" type="slidenum">
              <a:rPr lang="en-US" smtClean="0"/>
            </a:fld>
            <a:endParaRPr lang="en-US"/>
          </a:p>
        </p:txBody>
      </p:sp>
      <p:sp>
        <p:nvSpPr>
          <p:cNvPr id="5" name="页脚占位符 4"/>
          <p:cNvSpPr>
            <a:spLocks noGrp="1"/>
          </p:cNvSpPr>
          <p:nvPr>
            <p:ph type="ftr" sz="quarter" idx="11"/>
          </p:nvPr>
        </p:nvSpPr>
        <p:spPr/>
        <p:txBody>
          <a:bodyP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En</a:t>
            </a:r>
            <a:r>
              <a:rPr lang="zh-CN" altLang="en-US" dirty="0" smtClean="0"/>
              <a:t>没有初值</a:t>
            </a:r>
            <a:endParaRPr lang="zh-CN" altLang="en-US" dirty="0"/>
          </a:p>
        </p:txBody>
      </p:sp>
      <p:sp>
        <p:nvSpPr>
          <p:cNvPr id="4" name="灯片编号占位符 3"/>
          <p:cNvSpPr>
            <a:spLocks noGrp="1"/>
          </p:cNvSpPr>
          <p:nvPr>
            <p:ph type="sldNum" sz="quarter" idx="10"/>
          </p:nvPr>
        </p:nvSpPr>
        <p:spPr/>
        <p:txBody>
          <a:bodyPr/>
          <a:lstStyle/>
          <a:p>
            <a:pPr>
              <a:defRPr/>
            </a:pPr>
            <a:fld id="{CB56BF0C-B79A-EA43-BFA2-B5F86D523740}" type="slidenum">
              <a:rPr lang="en-US" smtClean="0"/>
            </a:fld>
            <a:endParaRPr lang="en-US"/>
          </a:p>
        </p:txBody>
      </p:sp>
      <p:sp>
        <p:nvSpPr>
          <p:cNvPr id="5" name="页脚占位符 4"/>
          <p:cNvSpPr>
            <a:spLocks noGrp="1"/>
          </p:cNvSpPr>
          <p:nvPr>
            <p:ph type="ftr" sz="quarter" idx="11"/>
          </p:nvPr>
        </p:nvSpPr>
        <p:spPr/>
        <p:txBody>
          <a:bodyP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481019" y="2386519"/>
            <a:ext cx="8231187" cy="0"/>
          </a:xfrm>
          <a:prstGeom prst="line">
            <a:avLst/>
          </a:prstGeom>
          <a:noFill/>
          <a:ln w="63500">
            <a:solidFill>
              <a:srgbClr val="808080"/>
            </a:solidFill>
            <a:round/>
          </a:ln>
          <a:effectLst/>
        </p:spPr>
        <p:txBody>
          <a:bodyPr wrap="none" lIns="91411" tIns="45706" rIns="91411" bIns="45706" anchor="ctr"/>
          <a:lstStyle/>
          <a:p>
            <a:pPr algn="ctr">
              <a:defRPr/>
            </a:pPr>
            <a:endParaRPr lang="en-US"/>
          </a:p>
        </p:txBody>
      </p:sp>
      <p:sp>
        <p:nvSpPr>
          <p:cNvPr id="26626" name="Rectangle 2"/>
          <p:cNvSpPr>
            <a:spLocks noGrp="1" noChangeArrowheads="1"/>
          </p:cNvSpPr>
          <p:nvPr>
            <p:ph type="ctrTitle"/>
          </p:nvPr>
        </p:nvSpPr>
        <p:spPr>
          <a:xfrm>
            <a:off x="616479" y="127445"/>
            <a:ext cx="7772400" cy="1828800"/>
          </a:xfrm>
        </p:spPr>
        <p:txBody>
          <a:bodyPr/>
          <a:lstStyle>
            <a:lvl1pPr>
              <a:lnSpc>
                <a:spcPct val="120000"/>
              </a:lnSpc>
              <a:defRPr/>
            </a:lvl1pPr>
          </a:lstStyle>
          <a:p>
            <a:r>
              <a:rPr lang="en-US" dirty="0"/>
              <a:t>Click to edit Master title style</a:t>
            </a:r>
            <a:endParaRPr lang="en-US" dirty="0"/>
          </a:p>
        </p:txBody>
      </p:sp>
      <p:sp>
        <p:nvSpPr>
          <p:cNvPr id="26627" name="Rectangle 3"/>
          <p:cNvSpPr>
            <a:spLocks noGrp="1" noChangeArrowheads="1"/>
          </p:cNvSpPr>
          <p:nvPr>
            <p:ph type="subTitle" idx="1"/>
          </p:nvPr>
        </p:nvSpPr>
        <p:spPr>
          <a:xfrm>
            <a:off x="682625" y="3143758"/>
            <a:ext cx="7773988" cy="1870075"/>
          </a:xfrm>
        </p:spPr>
        <p:txBody>
          <a:bodyPr/>
          <a:lstStyle>
            <a:lvl1pPr marL="0" indent="0" algn="r">
              <a:buFontTx/>
              <a:buNone/>
              <a:defRPr/>
            </a:lvl1pPr>
          </a:lstStyle>
          <a:p>
            <a:r>
              <a:rPr lang="en-US" dirty="0"/>
              <a:t>Click to edit Master subtitle style</a:t>
            </a:r>
            <a:endParaRPr lang="en-US"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15951" y="513779"/>
            <a:ext cx="1442466" cy="144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6" y="273050"/>
            <a:ext cx="2060575" cy="585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4500" y="273050"/>
            <a:ext cx="6029325" cy="58547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5614" y="1047750"/>
            <a:ext cx="4038600" cy="5080000"/>
          </a:xfrm>
        </p:spPr>
        <p:txBody>
          <a:bodyPr/>
          <a:lstStyle/>
          <a:p>
            <a:pPr lvl="0"/>
            <a:endParaRPr lang="en-US" noProof="0" smtClean="0"/>
          </a:p>
        </p:txBody>
      </p:sp>
      <p:sp>
        <p:nvSpPr>
          <p:cNvPr id="4" name="Text Placeholder 3"/>
          <p:cNvSpPr>
            <a:spLocks noGrp="1"/>
          </p:cNvSpPr>
          <p:nvPr>
            <p:ph type="body" sz="half" idx="2"/>
          </p:nvPr>
        </p:nvSpPr>
        <p:spPr>
          <a:xfrm>
            <a:off x="4646614" y="1047750"/>
            <a:ext cx="4040187" cy="50800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4" y="1047750"/>
            <a:ext cx="4038600" cy="5080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hart Placeholder 3"/>
          <p:cNvSpPr>
            <a:spLocks noGrp="1"/>
          </p:cNvSpPr>
          <p:nvPr>
            <p:ph type="chart" sz="half" idx="2"/>
          </p:nvPr>
        </p:nvSpPr>
        <p:spPr>
          <a:xfrm>
            <a:off x="4646614" y="1047750"/>
            <a:ext cx="4040187" cy="5080000"/>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455614" y="1047750"/>
            <a:ext cx="4038600" cy="5080000"/>
          </a:xfrm>
        </p:spPr>
        <p:txBody>
          <a:bodyPr/>
          <a:lstStyle/>
          <a:p>
            <a:pPr lvl="0"/>
            <a:endParaRPr lang="en-US" noProof="0" smtClean="0"/>
          </a:p>
        </p:txBody>
      </p:sp>
      <p:sp>
        <p:nvSpPr>
          <p:cNvPr id="4" name="Text Placeholder 3"/>
          <p:cNvSpPr>
            <a:spLocks noGrp="1"/>
          </p:cNvSpPr>
          <p:nvPr>
            <p:ph type="body" sz="half" idx="2"/>
          </p:nvPr>
        </p:nvSpPr>
        <p:spPr>
          <a:xfrm>
            <a:off x="4646614" y="1047750"/>
            <a:ext cx="4040187" cy="5080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mediaAndTx" preserve="1">
  <p:cSld name="Title, Media Clip and Tex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Media Placeholder 2"/>
          <p:cNvSpPr>
            <a:spLocks noGrp="1"/>
          </p:cNvSpPr>
          <p:nvPr>
            <p:ph type="media" sz="half" idx="1"/>
          </p:nvPr>
        </p:nvSpPr>
        <p:spPr>
          <a:xfrm>
            <a:off x="455614" y="1047750"/>
            <a:ext cx="4038600" cy="5080000"/>
          </a:xfrm>
        </p:spPr>
        <p:txBody>
          <a:bodyPr/>
          <a:lstStyle/>
          <a:p>
            <a:pPr lvl="0"/>
            <a:endParaRPr lang="en-US" noProof="0" smtClean="0"/>
          </a:p>
        </p:txBody>
      </p:sp>
      <p:sp>
        <p:nvSpPr>
          <p:cNvPr id="4" name="Text Placeholder 3"/>
          <p:cNvSpPr>
            <a:spLocks noGrp="1"/>
          </p:cNvSpPr>
          <p:nvPr>
            <p:ph type="body" sz="half" idx="2"/>
          </p:nvPr>
        </p:nvSpPr>
        <p:spPr>
          <a:xfrm>
            <a:off x="4646614" y="1047750"/>
            <a:ext cx="4040187" cy="5080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SmartArt Placeholder 2"/>
          <p:cNvSpPr>
            <a:spLocks noGrp="1"/>
          </p:cNvSpPr>
          <p:nvPr>
            <p:ph type="pic" idx="1"/>
          </p:nvPr>
        </p:nvSpPr>
        <p:spPr>
          <a:xfrm>
            <a:off x="455619" y="1047750"/>
            <a:ext cx="8231187" cy="5080000"/>
          </a:xfrm>
        </p:spPr>
        <p:txBody>
          <a:bodyPr/>
          <a:lstStyle/>
          <a:p>
            <a:pPr lvl="0"/>
            <a:endParaRPr lang="en-US" noProof="0"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44500" y="273051"/>
            <a:ext cx="8231188" cy="601663"/>
          </a:xfrm>
        </p:spPr>
        <p:txBody>
          <a:bodyPr/>
          <a:lstStyle/>
          <a:p>
            <a:r>
              <a:rPr lang="en-US" dirty="0" smtClean="0"/>
              <a:t>Click to edit Master title style</a:t>
            </a:r>
            <a:endParaRPr lang="en-US" dirty="0"/>
          </a:p>
        </p:txBody>
      </p:sp>
      <p:sp>
        <p:nvSpPr>
          <p:cNvPr id="3" name="Content Placeholder 2"/>
          <p:cNvSpPr>
            <a:spLocks noGrp="1"/>
          </p:cNvSpPr>
          <p:nvPr>
            <p:ph sz="quarter" idx="1"/>
          </p:nvPr>
        </p:nvSpPr>
        <p:spPr>
          <a:xfrm>
            <a:off x="455614" y="1047750"/>
            <a:ext cx="4038600" cy="2463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6614" y="1047750"/>
            <a:ext cx="4040187" cy="2463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55614" y="3663950"/>
            <a:ext cx="4038600" cy="2463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6614" y="3663950"/>
            <a:ext cx="4040187" cy="2463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9" y="1047750"/>
            <a:ext cx="8231187" cy="2463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55619" y="3663950"/>
            <a:ext cx="8231187" cy="2463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4" y="1047750"/>
            <a:ext cx="4038600" cy="5080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6614" y="1047750"/>
            <a:ext cx="4040187" cy="5080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44500" y="273051"/>
            <a:ext cx="8231188" cy="601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4" y="1047750"/>
            <a:ext cx="4038600" cy="5080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Media Placeholder 3"/>
          <p:cNvSpPr>
            <a:spLocks noGrp="1"/>
          </p:cNvSpPr>
          <p:nvPr>
            <p:ph type="media" sz="half" idx="2"/>
          </p:nvPr>
        </p:nvSpPr>
        <p:spPr>
          <a:xfrm>
            <a:off x="4646614" y="1047750"/>
            <a:ext cx="4040187" cy="5080000"/>
          </a:xfrm>
        </p:spPr>
        <p:txBody>
          <a:bodyPr/>
          <a:lstStyle/>
          <a:p>
            <a:pPr lvl="0"/>
            <a:endParaRPr lang="en-US" noProof="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53"/>
            <a:ext cx="6400354" cy="1752451"/>
          </a:xfrm>
        </p:spPr>
        <p:txBody>
          <a:bodyPr/>
          <a:lstStyle>
            <a:lvl1pPr marL="0" indent="0" algn="ctr">
              <a:buNone/>
              <a:defRPr/>
            </a:lvl1pPr>
            <a:lvl2pPr marL="321310" indent="0" algn="ctr">
              <a:buNone/>
              <a:defRPr/>
            </a:lvl2pPr>
            <a:lvl3pPr marL="642620" indent="0" algn="ctr">
              <a:buNone/>
              <a:defRPr/>
            </a:lvl3pPr>
            <a:lvl4pPr marL="963930" indent="0" algn="ctr">
              <a:buNone/>
              <a:defRPr/>
            </a:lvl4pPr>
            <a:lvl5pPr marL="1285240" indent="0" algn="ctr">
              <a:buNone/>
              <a:defRPr/>
            </a:lvl5pPr>
            <a:lvl6pPr marL="1606550" indent="0" algn="ctr">
              <a:buNone/>
              <a:defRPr/>
            </a:lvl6pPr>
            <a:lvl7pPr marL="1927860" indent="0" algn="ctr">
              <a:buNone/>
              <a:defRPr/>
            </a:lvl7pPr>
            <a:lvl8pPr marL="2249805" indent="0" algn="ctr">
              <a:buNone/>
              <a:defRPr/>
            </a:lvl8pPr>
            <a:lvl9pPr marL="2571115"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F8385583-7E43-1140-99FE-6F62198334E4}" type="slidenum">
              <a:rPr lang="en-US">
                <a:latin typeface="Gill Sans"/>
              </a:rPr>
            </a:fld>
            <a:endParaRPr lang="en-US">
              <a:latin typeface="Gill Sans"/>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416DB7D-AD3B-5B43-8202-FC48D7CB85B7}" type="slidenum">
              <a:rPr lang="en-US">
                <a:latin typeface="Gill Sans"/>
              </a:rPr>
            </a:fld>
            <a:endParaRPr lang="en-US">
              <a:latin typeface="Gill Sans"/>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310" indent="0">
              <a:buNone/>
              <a:defRPr sz="1300"/>
            </a:lvl2pPr>
            <a:lvl3pPr marL="642620" indent="0">
              <a:buNone/>
              <a:defRPr sz="1100"/>
            </a:lvl3pPr>
            <a:lvl4pPr marL="963930" indent="0">
              <a:buNone/>
              <a:defRPr sz="1000"/>
            </a:lvl4pPr>
            <a:lvl5pPr marL="1285240" indent="0">
              <a:buNone/>
              <a:defRPr sz="1000"/>
            </a:lvl5pPr>
            <a:lvl6pPr marL="1606550" indent="0">
              <a:buNone/>
              <a:defRPr sz="1000"/>
            </a:lvl6pPr>
            <a:lvl7pPr marL="1927860" indent="0">
              <a:buNone/>
              <a:defRPr sz="1000"/>
            </a:lvl7pPr>
            <a:lvl8pPr marL="2249805" indent="0">
              <a:buNone/>
              <a:defRPr sz="1000"/>
            </a:lvl8pPr>
            <a:lvl9pPr marL="2571115" indent="0">
              <a:buNone/>
              <a:defRPr sz="1000"/>
            </a:lvl9pPr>
          </a:lstStyle>
          <a:p>
            <a:pPr lvl="0"/>
            <a:r>
              <a:rPr lang="en-US" smtClean="0"/>
              <a:t>Click to edit Master text styles</a:t>
            </a:r>
            <a:endParaRPr lang="en-US" smtClean="0"/>
          </a:p>
        </p:txBody>
      </p:sp>
      <p:sp>
        <p:nvSpPr>
          <p:cNvPr id="4" name="Slide Number Placeholder 3"/>
          <p:cNvSpPr>
            <a:spLocks noGrp="1"/>
          </p:cNvSpPr>
          <p:nvPr>
            <p:ph type="sldNum" sz="quarter" idx="10"/>
          </p:nvPr>
        </p:nvSpPr>
        <p:spPr/>
        <p:txBody>
          <a:bodyPr/>
          <a:lstStyle>
            <a:lvl1pPr>
              <a:defRPr/>
            </a:lvl1pPr>
          </a:lstStyle>
          <a:p>
            <a:fld id="{8A5C8357-73BC-D847-B43B-BC5E78297C0F}" type="slidenum">
              <a:rPr lang="en-US">
                <a:latin typeface="Gill Sans"/>
              </a:rPr>
            </a:fld>
            <a:endParaRPr lang="en-US">
              <a:latin typeface="Gill Sans"/>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2970" y="1946678"/>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5578" y="1946678"/>
            <a:ext cx="3625453" cy="401835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581D864E-04E5-164C-A16D-A17784FE02E0}" type="slidenum">
              <a:rPr lang="en-US">
                <a:latin typeface="Gill Sans"/>
              </a:rPr>
            </a:fld>
            <a:endParaRPr lang="en-US">
              <a:latin typeface="Gill Sans"/>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310" indent="0">
              <a:buNone/>
              <a:defRPr sz="1400" b="1"/>
            </a:lvl2pPr>
            <a:lvl3pPr marL="642620" indent="0">
              <a:buNone/>
              <a:defRPr sz="1300" b="1"/>
            </a:lvl3pPr>
            <a:lvl4pPr marL="963930" indent="0">
              <a:buNone/>
              <a:defRPr sz="1100" b="1"/>
            </a:lvl4pPr>
            <a:lvl5pPr marL="1285240" indent="0">
              <a:buNone/>
              <a:defRPr sz="1100" b="1"/>
            </a:lvl5pPr>
            <a:lvl6pPr marL="1606550" indent="0">
              <a:buNone/>
              <a:defRPr sz="1100" b="1"/>
            </a:lvl6pPr>
            <a:lvl7pPr marL="1927860" indent="0">
              <a:buNone/>
              <a:defRPr sz="1100" b="1"/>
            </a:lvl7pPr>
            <a:lvl8pPr marL="2249805" indent="0">
              <a:buNone/>
              <a:defRPr sz="1100" b="1"/>
            </a:lvl8pPr>
            <a:lvl9pPr marL="2571115" indent="0">
              <a:buNone/>
              <a:defRPr sz="11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310" indent="0">
              <a:buNone/>
              <a:defRPr sz="1400" b="1"/>
            </a:lvl2pPr>
            <a:lvl3pPr marL="642620" indent="0">
              <a:buNone/>
              <a:defRPr sz="1300" b="1"/>
            </a:lvl3pPr>
            <a:lvl4pPr marL="963930" indent="0">
              <a:buNone/>
              <a:defRPr sz="1100" b="1"/>
            </a:lvl4pPr>
            <a:lvl5pPr marL="1285240" indent="0">
              <a:buNone/>
              <a:defRPr sz="1100" b="1"/>
            </a:lvl5pPr>
            <a:lvl6pPr marL="1606550" indent="0">
              <a:buNone/>
              <a:defRPr sz="1100" b="1"/>
            </a:lvl6pPr>
            <a:lvl7pPr marL="1927860" indent="0">
              <a:buNone/>
              <a:defRPr sz="1100" b="1"/>
            </a:lvl7pPr>
            <a:lvl8pPr marL="2249805" indent="0">
              <a:buNone/>
              <a:defRPr sz="1100" b="1"/>
            </a:lvl8pPr>
            <a:lvl9pPr marL="2571115" indent="0">
              <a:buNone/>
              <a:defRPr sz="11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5709EE76-076C-9C43-9A35-C1BED23B377E}" type="slidenum">
              <a:rPr lang="en-US">
                <a:latin typeface="Gill Sans"/>
              </a:rPr>
            </a:fld>
            <a:endParaRPr lang="en-US">
              <a:latin typeface="Gill Sans"/>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FC063CC-8538-DC48-A841-78CBE9D114E5}" type="slidenum">
              <a:rPr lang="en-US">
                <a:latin typeface="Gill Sans"/>
              </a:rPr>
            </a:fld>
            <a:endParaRPr lang="en-US">
              <a:latin typeface="Gill Sans"/>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CD6EADE-28A9-E145-A184-528DD4E96058}" type="slidenum">
              <a:rPr lang="en-US">
                <a:latin typeface="Gill Sans"/>
              </a:rPr>
            </a:fld>
            <a:endParaRPr lang="en-US">
              <a:latin typeface="Gill Sans"/>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53" y="273479"/>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653" y="1435448"/>
            <a:ext cx="3008189" cy="4690318"/>
          </a:xfrm>
        </p:spPr>
        <p:txBody>
          <a:bodyPr/>
          <a:lstStyle>
            <a:lvl1pPr marL="0" indent="0">
              <a:buNone/>
              <a:defRPr sz="1000"/>
            </a:lvl1pPr>
            <a:lvl2pPr marL="321310" indent="0">
              <a:buNone/>
              <a:defRPr sz="800"/>
            </a:lvl2pPr>
            <a:lvl3pPr marL="642620" indent="0">
              <a:buNone/>
              <a:defRPr sz="700"/>
            </a:lvl3pPr>
            <a:lvl4pPr marL="963930" indent="0">
              <a:buNone/>
              <a:defRPr sz="600"/>
            </a:lvl4pPr>
            <a:lvl5pPr marL="1285240" indent="0">
              <a:buNone/>
              <a:defRPr sz="600"/>
            </a:lvl5pPr>
            <a:lvl6pPr marL="1606550" indent="0">
              <a:buNone/>
              <a:defRPr sz="600"/>
            </a:lvl6pPr>
            <a:lvl7pPr marL="1927860" indent="0">
              <a:buNone/>
              <a:defRPr sz="600"/>
            </a:lvl7pPr>
            <a:lvl8pPr marL="2249805" indent="0">
              <a:buNone/>
              <a:defRPr sz="600"/>
            </a:lvl8pPr>
            <a:lvl9pPr marL="2571115" indent="0">
              <a:buNone/>
              <a:defRPr sz="600"/>
            </a:lvl9pPr>
          </a:lstStyle>
          <a:p>
            <a:pPr lvl="0"/>
            <a:r>
              <a:rPr lang="en-US" smtClean="0"/>
              <a:t>Click to edit Master text styles</a:t>
            </a:r>
            <a:endParaRPr lang="en-US" smtClean="0"/>
          </a:p>
        </p:txBody>
      </p:sp>
      <p:sp>
        <p:nvSpPr>
          <p:cNvPr id="5" name="Slide Number Placeholder 4"/>
          <p:cNvSpPr>
            <a:spLocks noGrp="1"/>
          </p:cNvSpPr>
          <p:nvPr>
            <p:ph type="sldNum" sz="quarter" idx="10"/>
          </p:nvPr>
        </p:nvSpPr>
        <p:spPr/>
        <p:txBody>
          <a:bodyPr/>
          <a:lstStyle>
            <a:lvl1pPr>
              <a:defRPr/>
            </a:lvl1pPr>
          </a:lstStyle>
          <a:p>
            <a:fld id="{A2BFFE3F-3E12-6140-A84B-72E8AFF5283F}" type="slidenum">
              <a:rPr lang="en-US">
                <a:latin typeface="Gill Sans"/>
              </a:rPr>
            </a:fld>
            <a:endParaRPr lang="en-US">
              <a:latin typeface="Gill Sans"/>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41"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41" y="612800"/>
            <a:ext cx="5486177" cy="4114354"/>
          </a:xfrm>
        </p:spPr>
        <p:txBody>
          <a:bodyPr/>
          <a:lstStyle>
            <a:lvl1pPr marL="0" indent="0">
              <a:buNone/>
              <a:defRPr sz="2200"/>
            </a:lvl1pPr>
            <a:lvl2pPr marL="321310" indent="0">
              <a:buNone/>
              <a:defRPr sz="2000"/>
            </a:lvl2pPr>
            <a:lvl3pPr marL="642620" indent="0">
              <a:buNone/>
              <a:defRPr sz="1700"/>
            </a:lvl3pPr>
            <a:lvl4pPr marL="963930" indent="0">
              <a:buNone/>
              <a:defRPr sz="1400"/>
            </a:lvl4pPr>
            <a:lvl5pPr marL="1285240" indent="0">
              <a:buNone/>
              <a:defRPr sz="1400"/>
            </a:lvl5pPr>
            <a:lvl6pPr marL="1606550" indent="0">
              <a:buNone/>
              <a:defRPr sz="1400"/>
            </a:lvl6pPr>
            <a:lvl7pPr marL="1927860" indent="0">
              <a:buNone/>
              <a:defRPr sz="1400"/>
            </a:lvl7pPr>
            <a:lvl8pPr marL="2249805" indent="0">
              <a:buNone/>
              <a:defRPr sz="1400"/>
            </a:lvl8pPr>
            <a:lvl9pPr marL="2571115" indent="0">
              <a:buNone/>
              <a:defRPr sz="1400"/>
            </a:lvl9pPr>
          </a:lstStyle>
          <a:p>
            <a:endParaRPr lang="en-US"/>
          </a:p>
        </p:txBody>
      </p:sp>
      <p:sp>
        <p:nvSpPr>
          <p:cNvPr id="4" name="Text Placeholder 3"/>
          <p:cNvSpPr>
            <a:spLocks noGrp="1"/>
          </p:cNvSpPr>
          <p:nvPr>
            <p:ph type="body" sz="half" idx="2"/>
          </p:nvPr>
        </p:nvSpPr>
        <p:spPr>
          <a:xfrm>
            <a:off x="1792641" y="5367860"/>
            <a:ext cx="5486177" cy="804788"/>
          </a:xfrm>
        </p:spPr>
        <p:txBody>
          <a:bodyPr/>
          <a:lstStyle>
            <a:lvl1pPr marL="0" indent="0">
              <a:buNone/>
              <a:defRPr sz="1000"/>
            </a:lvl1pPr>
            <a:lvl2pPr marL="321310" indent="0">
              <a:buNone/>
              <a:defRPr sz="800"/>
            </a:lvl2pPr>
            <a:lvl3pPr marL="642620" indent="0">
              <a:buNone/>
              <a:defRPr sz="700"/>
            </a:lvl3pPr>
            <a:lvl4pPr marL="963930" indent="0">
              <a:buNone/>
              <a:defRPr sz="600"/>
            </a:lvl4pPr>
            <a:lvl5pPr marL="1285240" indent="0">
              <a:buNone/>
              <a:defRPr sz="600"/>
            </a:lvl5pPr>
            <a:lvl6pPr marL="1606550" indent="0">
              <a:buNone/>
              <a:defRPr sz="600"/>
            </a:lvl6pPr>
            <a:lvl7pPr marL="1927860" indent="0">
              <a:buNone/>
              <a:defRPr sz="600"/>
            </a:lvl7pPr>
            <a:lvl8pPr marL="2249805" indent="0">
              <a:buNone/>
              <a:defRPr sz="600"/>
            </a:lvl8pPr>
            <a:lvl9pPr marL="2571115" indent="0">
              <a:buNone/>
              <a:defRPr sz="600"/>
            </a:lvl9pPr>
          </a:lstStyle>
          <a:p>
            <a:pPr lvl="0"/>
            <a:r>
              <a:rPr lang="en-US" smtClean="0"/>
              <a:t>Click to edit Master text styles</a:t>
            </a:r>
            <a:endParaRPr lang="en-US" smtClean="0"/>
          </a:p>
        </p:txBody>
      </p:sp>
      <p:sp>
        <p:nvSpPr>
          <p:cNvPr id="5" name="Slide Number Placeholder 4"/>
          <p:cNvSpPr>
            <a:spLocks noGrp="1"/>
          </p:cNvSpPr>
          <p:nvPr>
            <p:ph type="sldNum" sz="quarter" idx="10"/>
          </p:nvPr>
        </p:nvSpPr>
        <p:spPr/>
        <p:txBody>
          <a:bodyPr/>
          <a:lstStyle>
            <a:lvl1pPr>
              <a:defRPr/>
            </a:lvl1pPr>
          </a:lstStyle>
          <a:p>
            <a:fld id="{5F97290B-B69A-274A-8813-36AEE292324C}" type="slidenum">
              <a:rPr lang="en-US">
                <a:latin typeface="Gill Sans"/>
              </a:rPr>
            </a:fld>
            <a:endParaRPr lang="en-US">
              <a:latin typeface="Gill San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9"/>
            <a:ext cx="7772400" cy="1500187"/>
          </a:xfrm>
        </p:spPr>
        <p:txBody>
          <a:bodyPr anchor="b"/>
          <a:lstStyle>
            <a:lvl1pPr marL="0" indent="0">
              <a:buNone/>
              <a:defRPr sz="2000"/>
            </a:lvl1pPr>
            <a:lvl2pPr marL="457200" indent="0">
              <a:buNone/>
              <a:defRPr sz="1800"/>
            </a:lvl2pPr>
            <a:lvl3pPr marL="914400" indent="0">
              <a:buNone/>
              <a:defRPr sz="1600"/>
            </a:lvl3pPr>
            <a:lvl4pPr marL="1370965" indent="0">
              <a:buNone/>
              <a:defRPr sz="1400"/>
            </a:lvl4pPr>
            <a:lvl5pPr marL="1828165" indent="0">
              <a:buNone/>
              <a:defRPr sz="1400"/>
            </a:lvl5pPr>
            <a:lvl6pPr marL="2285365" indent="0">
              <a:buNone/>
              <a:defRPr sz="1400"/>
            </a:lvl6pPr>
            <a:lvl7pPr marL="2742565" indent="0">
              <a:buNone/>
              <a:defRPr sz="1400"/>
            </a:lvl7pPr>
            <a:lvl8pPr marL="3199130" indent="0">
              <a:buNone/>
              <a:defRPr sz="1400"/>
            </a:lvl8pPr>
            <a:lvl9pPr marL="3656330" indent="0">
              <a:buNone/>
              <a:defRPr sz="1400"/>
            </a:lvl9pPr>
          </a:lstStyle>
          <a:p>
            <a:pPr lvl="0"/>
            <a:r>
              <a:rPr lang="en-US" smtClean="0"/>
              <a:t>Click to edit Master text styles</a:t>
            </a:r>
            <a:endParaRPr lang="en-US" smtClean="0"/>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9B5230A-9B56-B14A-BE89-5C017FEC335C}" type="slidenum">
              <a:rPr lang="en-US">
                <a:latin typeface="Gill Sans"/>
              </a:rPr>
            </a:fld>
            <a:endParaRPr lang="en-US">
              <a:latin typeface="Gill Sans"/>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515" y="178594"/>
            <a:ext cx="1839516" cy="57864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2975" y="178594"/>
            <a:ext cx="5411391" cy="57864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CBFF9E5-D85C-5B4C-B719-BE7FB8E6B652}" type="slidenum">
              <a:rPr lang="en-US">
                <a:latin typeface="Gill Sans"/>
              </a:rPr>
            </a:fld>
            <a:endParaRPr lang="en-US">
              <a:latin typeface="Gill San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4" y="1047750"/>
            <a:ext cx="4038600" cy="508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6614" y="1047750"/>
            <a:ext cx="4040187" cy="508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en-US" smtClean="0"/>
              <a:t>Click to edit Master text styles</a:t>
            </a:r>
            <a:endParaRPr 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130" indent="0">
              <a:buNone/>
              <a:defRPr sz="2000"/>
            </a:lvl8pPr>
            <a:lvl9pPr marL="365633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en-US" smtClean="0"/>
              <a:t>Click to edit Master text styles</a:t>
            </a:r>
            <a:endParaRPr 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2.pn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2" Type="http://schemas.openxmlformats.org/officeDocument/2006/relationships/theme" Target="../theme/theme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3"/>
          <p:cNvSpPr>
            <a:spLocks noGrp="1" noChangeArrowheads="1"/>
          </p:cNvSpPr>
          <p:nvPr>
            <p:ph type="title"/>
          </p:nvPr>
        </p:nvSpPr>
        <p:spPr bwMode="auto">
          <a:xfrm>
            <a:off x="444500" y="273051"/>
            <a:ext cx="8231188" cy="601663"/>
          </a:xfrm>
          <a:prstGeom prst="rect">
            <a:avLst/>
          </a:prstGeom>
          <a:noFill/>
          <a:ln w="9525">
            <a:noFill/>
            <a:miter lim="800000"/>
          </a:ln>
        </p:spPr>
        <p:txBody>
          <a:bodyPr vert="horz" wrap="square" lIns="91411" tIns="45706" rIns="91411" bIns="45706" numCol="1" anchor="b" anchorCtr="0" compatLnSpc="1"/>
          <a:lstStyle/>
          <a:p>
            <a:pPr lvl="0"/>
            <a:r>
              <a:rPr lang="en-US" dirty="0"/>
              <a:t>Click to edit Master title style</a:t>
            </a:r>
            <a:endParaRPr lang="en-US" dirty="0"/>
          </a:p>
        </p:txBody>
      </p:sp>
      <p:sp>
        <p:nvSpPr>
          <p:cNvPr id="1027" name="Rectangle 44"/>
          <p:cNvSpPr>
            <a:spLocks noGrp="1" noChangeArrowheads="1"/>
          </p:cNvSpPr>
          <p:nvPr>
            <p:ph type="body" idx="1"/>
          </p:nvPr>
        </p:nvSpPr>
        <p:spPr bwMode="auto">
          <a:xfrm>
            <a:off x="455619" y="1047750"/>
            <a:ext cx="8231187" cy="5080000"/>
          </a:xfrm>
          <a:prstGeom prst="rect">
            <a:avLst/>
          </a:prstGeom>
          <a:noFill/>
          <a:ln w="9525">
            <a:noFill/>
            <a:miter lim="800000"/>
          </a:ln>
        </p:spPr>
        <p:txBody>
          <a:bodyPr vert="horz" wrap="square" lIns="91411" tIns="45706" rIns="91411" bIns="45706"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1069" name="Line 45"/>
          <p:cNvSpPr>
            <a:spLocks noChangeShapeType="1"/>
          </p:cNvSpPr>
          <p:nvPr userDrawn="1"/>
        </p:nvSpPr>
        <p:spPr bwMode="auto">
          <a:xfrm>
            <a:off x="455619" y="6172200"/>
            <a:ext cx="8231187" cy="0"/>
          </a:xfrm>
          <a:prstGeom prst="line">
            <a:avLst/>
          </a:prstGeom>
          <a:noFill/>
          <a:ln w="25400">
            <a:solidFill>
              <a:schemeClr val="tx1"/>
            </a:solidFill>
            <a:round/>
          </a:ln>
          <a:effectLst/>
        </p:spPr>
        <p:txBody>
          <a:bodyPr wrap="none" lIns="91411" tIns="45706" rIns="91411" bIns="45706" anchor="ctr"/>
          <a:lstStyle/>
          <a:p>
            <a:pPr algn="ctr">
              <a:defRPr/>
            </a:pPr>
            <a:endParaRPr lang="en-US"/>
          </a:p>
        </p:txBody>
      </p:sp>
      <p:sp>
        <p:nvSpPr>
          <p:cNvPr id="1070" name="Line 46"/>
          <p:cNvSpPr>
            <a:spLocks noChangeShapeType="1"/>
          </p:cNvSpPr>
          <p:nvPr userDrawn="1"/>
        </p:nvSpPr>
        <p:spPr bwMode="auto">
          <a:xfrm>
            <a:off x="444500" y="950913"/>
            <a:ext cx="8231188" cy="0"/>
          </a:xfrm>
          <a:prstGeom prst="line">
            <a:avLst/>
          </a:prstGeom>
          <a:noFill/>
          <a:ln w="63500">
            <a:solidFill>
              <a:srgbClr val="808080"/>
            </a:solidFill>
            <a:round/>
          </a:ln>
          <a:effectLst/>
        </p:spPr>
        <p:txBody>
          <a:bodyPr wrap="none" lIns="91411" tIns="45706" rIns="91411" bIns="45706" anchor="ctr"/>
          <a:lstStyle/>
          <a:p>
            <a:pPr algn="ctr">
              <a:defRPr/>
            </a:pPr>
            <a:endParaRPr lang="en-US"/>
          </a:p>
        </p:txBody>
      </p:sp>
      <p:pic>
        <p:nvPicPr>
          <p:cNvPr id="6"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7891352" y="87093"/>
            <a:ext cx="787621" cy="78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iming>
    <p:tnLst>
      <p:par>
        <p:cTn id="1" dur="indefinite" restart="never" nodeType="tmRoot"/>
      </p:par>
    </p:tnLst>
  </p:timing>
  <p:hf hdr="0" ftr="0" dt="0"/>
  <p:txStyles>
    <p:titleStyle>
      <a:lvl1pPr algn="l" rtl="0" eaLnBrk="0" fontAlgn="base" hangingPunct="0">
        <a:lnSpc>
          <a:spcPts val="4000"/>
        </a:lnSpc>
        <a:spcBef>
          <a:spcPct val="0"/>
        </a:spcBef>
        <a:spcAft>
          <a:spcPct val="0"/>
        </a:spcAft>
        <a:defRPr sz="3600" b="1">
          <a:solidFill>
            <a:srgbClr val="000090"/>
          </a:solidFill>
          <a:latin typeface="+mj-lt"/>
          <a:ea typeface="MS PGothic" panose="020B0600070205080204" charset="-128"/>
          <a:cs typeface="MS PGothic" panose="020B0600070205080204" charset="-128"/>
        </a:defRPr>
      </a:lvl1pPr>
      <a:lvl2pPr algn="l" rtl="0" eaLnBrk="0" fontAlgn="base" hangingPunct="0">
        <a:lnSpc>
          <a:spcPts val="4000"/>
        </a:lnSpc>
        <a:spcBef>
          <a:spcPct val="0"/>
        </a:spcBef>
        <a:spcAft>
          <a:spcPct val="0"/>
        </a:spcAft>
        <a:defRPr sz="3200" b="1">
          <a:solidFill>
            <a:srgbClr val="993333"/>
          </a:solidFill>
          <a:latin typeface="Arial" panose="020B0604020202020204" pitchFamily="34" charset="0"/>
          <a:ea typeface="MS PGothic" panose="020B0600070205080204" charset="-128"/>
          <a:cs typeface="MS PGothic" panose="020B0600070205080204" charset="-128"/>
        </a:defRPr>
      </a:lvl2pPr>
      <a:lvl3pPr algn="l" rtl="0" eaLnBrk="0" fontAlgn="base" hangingPunct="0">
        <a:lnSpc>
          <a:spcPts val="4000"/>
        </a:lnSpc>
        <a:spcBef>
          <a:spcPct val="0"/>
        </a:spcBef>
        <a:spcAft>
          <a:spcPct val="0"/>
        </a:spcAft>
        <a:defRPr sz="3200" b="1">
          <a:solidFill>
            <a:srgbClr val="993333"/>
          </a:solidFill>
          <a:latin typeface="Arial" panose="020B0604020202020204" pitchFamily="34" charset="0"/>
          <a:ea typeface="MS PGothic" panose="020B0600070205080204" charset="-128"/>
          <a:cs typeface="MS PGothic" panose="020B0600070205080204" charset="-128"/>
        </a:defRPr>
      </a:lvl3pPr>
      <a:lvl4pPr algn="l" rtl="0" eaLnBrk="0" fontAlgn="base" hangingPunct="0">
        <a:lnSpc>
          <a:spcPts val="4000"/>
        </a:lnSpc>
        <a:spcBef>
          <a:spcPct val="0"/>
        </a:spcBef>
        <a:spcAft>
          <a:spcPct val="0"/>
        </a:spcAft>
        <a:defRPr sz="3200" b="1">
          <a:solidFill>
            <a:srgbClr val="993333"/>
          </a:solidFill>
          <a:latin typeface="Arial" panose="020B0604020202020204" pitchFamily="34" charset="0"/>
          <a:ea typeface="MS PGothic" panose="020B0600070205080204" charset="-128"/>
          <a:cs typeface="MS PGothic" panose="020B0600070205080204" charset="-128"/>
        </a:defRPr>
      </a:lvl4pPr>
      <a:lvl5pPr algn="l" rtl="0" eaLnBrk="0" fontAlgn="base" hangingPunct="0">
        <a:lnSpc>
          <a:spcPts val="4000"/>
        </a:lnSpc>
        <a:spcBef>
          <a:spcPct val="0"/>
        </a:spcBef>
        <a:spcAft>
          <a:spcPct val="0"/>
        </a:spcAft>
        <a:defRPr sz="3200" b="1">
          <a:solidFill>
            <a:srgbClr val="993333"/>
          </a:solidFill>
          <a:latin typeface="Arial" panose="020B0604020202020204" pitchFamily="34" charset="0"/>
          <a:ea typeface="MS PGothic" panose="020B0600070205080204" charset="-128"/>
          <a:cs typeface="MS PGothic" panose="020B0600070205080204" charset="-128"/>
        </a:defRPr>
      </a:lvl5pPr>
      <a:lvl6pPr marL="457200" algn="l" rtl="0" eaLnBrk="0" fontAlgn="base" hangingPunct="0">
        <a:lnSpc>
          <a:spcPts val="4000"/>
        </a:lnSpc>
        <a:spcBef>
          <a:spcPct val="0"/>
        </a:spcBef>
        <a:spcAft>
          <a:spcPct val="0"/>
        </a:spcAft>
        <a:defRPr sz="3200" b="1">
          <a:solidFill>
            <a:srgbClr val="993333"/>
          </a:solidFill>
          <a:latin typeface="Arial" panose="020B0604020202020204" pitchFamily="34" charset="0"/>
        </a:defRPr>
      </a:lvl6pPr>
      <a:lvl7pPr marL="914400" algn="l" rtl="0" eaLnBrk="0" fontAlgn="base" hangingPunct="0">
        <a:lnSpc>
          <a:spcPts val="4000"/>
        </a:lnSpc>
        <a:spcBef>
          <a:spcPct val="0"/>
        </a:spcBef>
        <a:spcAft>
          <a:spcPct val="0"/>
        </a:spcAft>
        <a:defRPr sz="3200" b="1">
          <a:solidFill>
            <a:srgbClr val="993333"/>
          </a:solidFill>
          <a:latin typeface="Arial" panose="020B0604020202020204" pitchFamily="34" charset="0"/>
        </a:defRPr>
      </a:lvl7pPr>
      <a:lvl8pPr marL="1370965" algn="l" rtl="0" eaLnBrk="0" fontAlgn="base" hangingPunct="0">
        <a:lnSpc>
          <a:spcPts val="4000"/>
        </a:lnSpc>
        <a:spcBef>
          <a:spcPct val="0"/>
        </a:spcBef>
        <a:spcAft>
          <a:spcPct val="0"/>
        </a:spcAft>
        <a:defRPr sz="3200" b="1">
          <a:solidFill>
            <a:srgbClr val="993333"/>
          </a:solidFill>
          <a:latin typeface="Arial" panose="020B0604020202020204" pitchFamily="34" charset="0"/>
        </a:defRPr>
      </a:lvl8pPr>
      <a:lvl9pPr marL="1828165" algn="l" rtl="0" eaLnBrk="0" fontAlgn="base" hangingPunct="0">
        <a:lnSpc>
          <a:spcPts val="4000"/>
        </a:lnSpc>
        <a:spcBef>
          <a:spcPct val="0"/>
        </a:spcBef>
        <a:spcAft>
          <a:spcPct val="0"/>
        </a:spcAft>
        <a:defRPr sz="3200" b="1">
          <a:solidFill>
            <a:srgbClr val="993333"/>
          </a:solidFill>
          <a:latin typeface="Arial" panose="020B0604020202020204" pitchFamily="34" charset="0"/>
        </a:defRPr>
      </a:lvl9pPr>
    </p:titleStyle>
    <p:bodyStyle>
      <a:lvl1pPr marL="229870" indent="-229870" algn="l" rtl="0" eaLnBrk="0" fontAlgn="base" hangingPunct="0">
        <a:spcBef>
          <a:spcPct val="50000"/>
        </a:spcBef>
        <a:spcAft>
          <a:spcPct val="0"/>
        </a:spcAft>
        <a:buClr>
          <a:srgbClr val="000090"/>
        </a:buClr>
        <a:buChar char="•"/>
        <a:defRPr sz="2400">
          <a:solidFill>
            <a:schemeClr val="tx1"/>
          </a:solidFill>
          <a:latin typeface="+mj-lt"/>
          <a:ea typeface="MS PGothic" panose="020B0600070205080204" charset="-128"/>
          <a:cs typeface="MS PGothic" panose="020B0600070205080204" charset="-128"/>
        </a:defRPr>
      </a:lvl1pPr>
      <a:lvl2pPr marL="742950" indent="-285750" algn="l" rtl="0" eaLnBrk="0" fontAlgn="base" hangingPunct="0">
        <a:spcBef>
          <a:spcPct val="30000"/>
        </a:spcBef>
        <a:spcAft>
          <a:spcPct val="0"/>
        </a:spcAft>
        <a:buClr>
          <a:srgbClr val="000090"/>
        </a:buClr>
        <a:buSzPct val="80000"/>
        <a:buFont typeface="Wingdings" panose="05000000000000000000" pitchFamily="2" charset="2"/>
        <a:buChar char="§"/>
        <a:defRPr sz="2200">
          <a:solidFill>
            <a:schemeClr val="tx1"/>
          </a:solidFill>
          <a:latin typeface="+mj-lt"/>
          <a:ea typeface="MS PGothic" panose="020B0600070205080204" charset="-128"/>
        </a:defRPr>
      </a:lvl2pPr>
      <a:lvl3pPr marL="1142365" indent="-228600" algn="l" rtl="0" eaLnBrk="0" fontAlgn="base" hangingPunct="0">
        <a:spcBef>
          <a:spcPct val="20000"/>
        </a:spcBef>
        <a:spcAft>
          <a:spcPct val="0"/>
        </a:spcAft>
        <a:buClr>
          <a:srgbClr val="000090"/>
        </a:buClr>
        <a:buSzPct val="70000"/>
        <a:buFont typeface="Wingdings" panose="05000000000000000000" pitchFamily="2" charset="2"/>
        <a:buChar char="w"/>
        <a:defRPr sz="2000">
          <a:solidFill>
            <a:schemeClr val="tx1"/>
          </a:solidFill>
          <a:latin typeface="+mj-lt"/>
          <a:ea typeface="MS PGothic" panose="020B0600070205080204" charset="-128"/>
        </a:defRPr>
      </a:lvl3pPr>
      <a:lvl4pPr marL="1599565" indent="-228600" algn="l" rtl="0" eaLnBrk="0" fontAlgn="base" hangingPunct="0">
        <a:spcBef>
          <a:spcPct val="20000"/>
        </a:spcBef>
        <a:spcAft>
          <a:spcPct val="0"/>
        </a:spcAft>
        <a:defRPr sz="2300">
          <a:solidFill>
            <a:schemeClr val="tx1"/>
          </a:solidFill>
          <a:latin typeface="+mn-lt"/>
          <a:ea typeface="MS PGothic" panose="020B0600070205080204" charset="-128"/>
        </a:defRPr>
      </a:lvl4pPr>
      <a:lvl5pPr marL="2056765" indent="-228600" algn="l" rtl="0" eaLnBrk="0" fontAlgn="base" hangingPunct="0">
        <a:spcBef>
          <a:spcPct val="20000"/>
        </a:spcBef>
        <a:spcAft>
          <a:spcPct val="0"/>
        </a:spcAft>
        <a:buChar char="»"/>
        <a:defRPr sz="2300">
          <a:solidFill>
            <a:schemeClr val="tx1"/>
          </a:solidFill>
          <a:latin typeface="+mn-lt"/>
          <a:ea typeface="MS PGothic" panose="020B0600070205080204" charset="-128"/>
        </a:defRPr>
      </a:lvl5pPr>
      <a:lvl6pPr marL="2513965" indent="-228600" algn="l" rtl="0" eaLnBrk="0" fontAlgn="base" hangingPunct="0">
        <a:spcBef>
          <a:spcPct val="20000"/>
        </a:spcBef>
        <a:spcAft>
          <a:spcPct val="0"/>
        </a:spcAft>
        <a:buChar char="»"/>
        <a:defRPr sz="2300">
          <a:solidFill>
            <a:schemeClr val="tx1"/>
          </a:solidFill>
          <a:latin typeface="+mn-lt"/>
        </a:defRPr>
      </a:lvl6pPr>
      <a:lvl7pPr marL="2971165" indent="-228600" algn="l" rtl="0" eaLnBrk="0" fontAlgn="base" hangingPunct="0">
        <a:spcBef>
          <a:spcPct val="20000"/>
        </a:spcBef>
        <a:spcAft>
          <a:spcPct val="0"/>
        </a:spcAft>
        <a:buChar char="»"/>
        <a:defRPr sz="2300">
          <a:solidFill>
            <a:schemeClr val="tx1"/>
          </a:solidFill>
          <a:latin typeface="+mn-lt"/>
        </a:defRPr>
      </a:lvl7pPr>
      <a:lvl8pPr marL="3427730" indent="-228600" algn="l" rtl="0" eaLnBrk="0" fontAlgn="base" hangingPunct="0">
        <a:spcBef>
          <a:spcPct val="20000"/>
        </a:spcBef>
        <a:spcAft>
          <a:spcPct val="0"/>
        </a:spcAft>
        <a:buChar char="»"/>
        <a:defRPr sz="2300">
          <a:solidFill>
            <a:schemeClr val="tx1"/>
          </a:solidFill>
          <a:latin typeface="+mn-lt"/>
        </a:defRPr>
      </a:lvl8pPr>
      <a:lvl9pPr marL="3884930" indent="-228600" algn="l" rtl="0" eaLnBrk="0" fontAlgn="base" hangingPunct="0">
        <a:spcBef>
          <a:spcPct val="20000"/>
        </a:spcBef>
        <a:spcAft>
          <a:spcPct val="0"/>
        </a:spcAft>
        <a:buChar char="»"/>
        <a:defRPr sz="2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892975" y="178594"/>
            <a:ext cx="7358063"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35705" tIns="35705" rIns="35705" bIns="35705" numCol="1" anchor="ctr" anchorCtr="0" compatLnSpc="1"/>
          <a:lstStyle/>
          <a:p>
            <a:pPr lvl="0"/>
            <a:r>
              <a:rPr lang="en-US">
                <a:sym typeface="Gill Sans" charset="0"/>
              </a:rPr>
              <a:t>Click to edit Master title style</a:t>
            </a:r>
            <a:endParaRPr lang="en-US">
              <a:sym typeface="Gill Sans" charset="0"/>
            </a:endParaRPr>
          </a:p>
        </p:txBody>
      </p:sp>
      <p:sp>
        <p:nvSpPr>
          <p:cNvPr id="4098" name="Rectangle 2"/>
          <p:cNvSpPr>
            <a:spLocks noGrp="1" noChangeArrowheads="1"/>
          </p:cNvSpPr>
          <p:nvPr>
            <p:ph type="body" idx="1"/>
          </p:nvPr>
        </p:nvSpPr>
        <p:spPr bwMode="auto">
          <a:xfrm>
            <a:off x="892975" y="1946678"/>
            <a:ext cx="7358063" cy="4018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35705" tIns="35705" rIns="35705" bIns="35705" numCol="1" anchor="t" anchorCtr="0" compatLnSpc="1"/>
          <a:lstStyle/>
          <a:p>
            <a:pPr lvl="0"/>
            <a:r>
              <a:rPr lang="en-US">
                <a:sym typeface="Gill Sans" charset="0"/>
              </a:rPr>
              <a:t>Click to edit Master text styles</a:t>
            </a:r>
            <a:endParaRPr lang="en-US">
              <a:sym typeface="Gill Sans" charset="0"/>
            </a:endParaRPr>
          </a:p>
          <a:p>
            <a:pPr lvl="1"/>
            <a:r>
              <a:rPr lang="en-US">
                <a:sym typeface="Gill Sans" charset="0"/>
              </a:rPr>
              <a:t>Second level</a:t>
            </a:r>
            <a:endParaRPr lang="en-US">
              <a:sym typeface="Gill Sans" charset="0"/>
            </a:endParaRPr>
          </a:p>
          <a:p>
            <a:pPr lvl="2"/>
            <a:r>
              <a:rPr lang="en-US">
                <a:sym typeface="Gill Sans" charset="0"/>
              </a:rPr>
              <a:t>Third level</a:t>
            </a:r>
            <a:endParaRPr lang="en-US">
              <a:sym typeface="Gill Sans" charset="0"/>
            </a:endParaRPr>
          </a:p>
          <a:p>
            <a:pPr lvl="3"/>
            <a:r>
              <a:rPr lang="en-US">
                <a:sym typeface="Gill Sans" charset="0"/>
              </a:rPr>
              <a:t>Fourth level</a:t>
            </a:r>
            <a:endParaRPr lang="en-US">
              <a:sym typeface="Gill Sans" charset="0"/>
            </a:endParaRPr>
          </a:p>
          <a:p>
            <a:pPr lvl="4"/>
            <a:r>
              <a:rPr lang="en-US">
                <a:sym typeface="Gill Sans" charset="0"/>
              </a:rPr>
              <a:t>Fifth level</a:t>
            </a:r>
            <a:endParaRPr lang="en-US">
              <a:sym typeface="Gill Sans" charset="0"/>
            </a:endParaRPr>
          </a:p>
        </p:txBody>
      </p:sp>
      <p:sp>
        <p:nvSpPr>
          <p:cNvPr id="4099" name="Text Box 3"/>
          <p:cNvSpPr txBox="1">
            <a:spLocks noGrp="1" noChangeArrowheads="1"/>
          </p:cNvSpPr>
          <p:nvPr>
            <p:ph type="sldNum" sz="quarter" idx="4"/>
          </p:nvPr>
        </p:nvSpPr>
        <p:spPr bwMode="auto">
          <a:xfrm>
            <a:off x="8733234" y="6563320"/>
            <a:ext cx="241102" cy="258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4270" tIns="32135" rIns="64270" bIns="32135" numCol="1" anchor="t" anchorCtr="0" compatLnSpc="1"/>
          <a:lstStyle>
            <a:lvl1pPr algn="ctr">
              <a:defRPr sz="1300">
                <a:solidFill>
                  <a:srgbClr val="FFFFFF"/>
                </a:solidFill>
                <a:latin typeface="+mn-lt"/>
                <a:ea typeface="MS PGothic" panose="020B0600070205080204" charset="-128"/>
                <a:cs typeface="Gill Sans" charset="0"/>
              </a:defRPr>
            </a:lvl1pPr>
            <a:lvl2pPr algn="l">
              <a:defRPr sz="800">
                <a:solidFill>
                  <a:schemeClr val="tx1"/>
                </a:solidFill>
                <a:latin typeface="+mn-lt"/>
                <a:ea typeface="MS PGothic" panose="020B0600070205080204" charset="-128"/>
              </a:defRPr>
            </a:lvl2pPr>
            <a:lvl3pPr algn="l">
              <a:defRPr sz="800">
                <a:solidFill>
                  <a:schemeClr val="tx1"/>
                </a:solidFill>
                <a:latin typeface="+mn-lt"/>
                <a:ea typeface="MS PGothic" panose="020B0600070205080204" charset="-128"/>
              </a:defRPr>
            </a:lvl3pPr>
            <a:lvl4pPr algn="l">
              <a:defRPr sz="800">
                <a:solidFill>
                  <a:schemeClr val="tx1"/>
                </a:solidFill>
                <a:latin typeface="+mn-lt"/>
                <a:ea typeface="MS PGothic" panose="020B0600070205080204" charset="-128"/>
              </a:defRPr>
            </a:lvl4pPr>
            <a:lvl5pPr algn="l">
              <a:defRPr sz="800">
                <a:solidFill>
                  <a:schemeClr val="tx1"/>
                </a:solidFill>
                <a:latin typeface="+mn-lt"/>
                <a:ea typeface="MS PGothic" panose="020B0600070205080204" charset="-128"/>
              </a:defRPr>
            </a:lvl5pPr>
            <a:lvl6pPr fontAlgn="base">
              <a:spcBef>
                <a:spcPct val="0"/>
              </a:spcBef>
              <a:spcAft>
                <a:spcPct val="0"/>
              </a:spcAft>
              <a:defRPr sz="800">
                <a:solidFill>
                  <a:schemeClr val="tx1"/>
                </a:solidFill>
                <a:latin typeface="+mn-lt"/>
                <a:ea typeface="MS PGothic" panose="020B0600070205080204" charset="-128"/>
              </a:defRPr>
            </a:lvl6pPr>
            <a:lvl7pPr fontAlgn="base">
              <a:spcBef>
                <a:spcPct val="0"/>
              </a:spcBef>
              <a:spcAft>
                <a:spcPct val="0"/>
              </a:spcAft>
              <a:defRPr sz="800">
                <a:solidFill>
                  <a:schemeClr val="tx1"/>
                </a:solidFill>
                <a:latin typeface="+mn-lt"/>
                <a:ea typeface="MS PGothic" panose="020B0600070205080204" charset="-128"/>
              </a:defRPr>
            </a:lvl7pPr>
            <a:lvl8pPr fontAlgn="base">
              <a:spcBef>
                <a:spcPct val="0"/>
              </a:spcBef>
              <a:spcAft>
                <a:spcPct val="0"/>
              </a:spcAft>
              <a:defRPr sz="800">
                <a:solidFill>
                  <a:schemeClr val="tx1"/>
                </a:solidFill>
                <a:latin typeface="+mn-lt"/>
                <a:ea typeface="MS PGothic" panose="020B0600070205080204" charset="-128"/>
              </a:defRPr>
            </a:lvl8pPr>
            <a:lvl9pPr fontAlgn="base">
              <a:spcBef>
                <a:spcPct val="0"/>
              </a:spcBef>
              <a:spcAft>
                <a:spcPct val="0"/>
              </a:spcAft>
              <a:defRPr sz="800">
                <a:solidFill>
                  <a:schemeClr val="tx1"/>
                </a:solidFill>
                <a:latin typeface="+mn-lt"/>
                <a:ea typeface="MS PGothic" panose="020B0600070205080204" charset="-128"/>
              </a:defRPr>
            </a:lvl9pPr>
          </a:lstStyle>
          <a:p>
            <a:fld id="{5DD888BF-8401-164A-BBC2-D938A7B430E9}" type="slidenum">
              <a:rPr lang="en-US" smtClean="0">
                <a:latin typeface="Gill Sans"/>
                <a:sym typeface="Gill Sans" charset="0"/>
              </a:rPr>
            </a:fld>
            <a:endParaRPr lang="en-US" smtClean="0">
              <a:latin typeface="Gill Sans"/>
              <a:sym typeface="Gill Sans" charset="0"/>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hf hdr="0" ftr="0" dt="0"/>
  <p:txStyles>
    <p:titleStyle>
      <a:lvl1pPr algn="ctr" rtl="0" fontAlgn="base">
        <a:spcBef>
          <a:spcPct val="0"/>
        </a:spcBef>
        <a:spcAft>
          <a:spcPct val="0"/>
        </a:spcAft>
        <a:defRPr sz="5900">
          <a:solidFill>
            <a:schemeClr val="tx1"/>
          </a:solidFill>
          <a:latin typeface="+mj-lt"/>
          <a:ea typeface="+mj-ea"/>
          <a:cs typeface="+mj-cs"/>
          <a:sym typeface="Gill Sans" charset="0"/>
        </a:defRPr>
      </a:lvl1pPr>
      <a:lvl2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5pPr>
      <a:lvl6pPr marL="321310"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6pPr>
      <a:lvl7pPr marL="642620"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7pPr>
      <a:lvl8pPr marL="963930"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8pPr>
      <a:lvl9pPr marL="1285240" algn="ctr" rtl="0" fontAlgn="base">
        <a:spcBef>
          <a:spcPct val="0"/>
        </a:spcBef>
        <a:spcAft>
          <a:spcPct val="0"/>
        </a:spcAft>
        <a:defRPr sz="5900">
          <a:solidFill>
            <a:schemeClr val="tx1"/>
          </a:solidFill>
          <a:latin typeface="Gill Sans" charset="0"/>
          <a:ea typeface="ヒラギノ角ゴ ProN W3" charset="0"/>
          <a:cs typeface="ヒラギノ角ゴ ProN W3" charset="0"/>
          <a:sym typeface="Gill Sans" charset="0"/>
        </a:defRPr>
      </a:lvl9pPr>
    </p:titleStyle>
    <p:bodyStyle>
      <a:lvl1pPr marL="53467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1pPr>
      <a:lvl2pPr marL="84709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2pPr>
      <a:lvl3pPr marL="115951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3pPr>
      <a:lvl4pPr marL="147193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4pPr>
      <a:lvl5pPr marL="178435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5pPr>
      <a:lvl6pPr marL="210566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6pPr>
      <a:lvl7pPr marL="242697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7pPr>
      <a:lvl8pPr marL="274828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8pPr>
      <a:lvl9pPr marL="3069590" indent="-346710" algn="l" rtl="0" fontAlgn="base">
        <a:spcBef>
          <a:spcPts val="2670"/>
        </a:spcBef>
        <a:spcAft>
          <a:spcPct val="0"/>
        </a:spcAft>
        <a:buSzPct val="171000"/>
        <a:buFont typeface="Gill Sans" charset="0"/>
        <a:buChar char="•"/>
        <a:defRPr sz="2200">
          <a:solidFill>
            <a:schemeClr val="tx1"/>
          </a:solidFill>
          <a:latin typeface="+mn-lt"/>
          <a:ea typeface="+mn-ea"/>
          <a:cs typeface="+mn-cs"/>
          <a:sym typeface="Gill Sans" charset="0"/>
        </a:defRPr>
      </a:lvl9pPr>
    </p:bodyStyle>
    <p:otherStyle>
      <a:defPPr>
        <a:defRPr lang="en-US"/>
      </a:defPPr>
      <a:lvl1pPr marL="0" algn="l" defTabSz="321310" rtl="0" eaLnBrk="1" latinLnBrk="0" hangingPunct="1">
        <a:defRPr sz="1300" kern="1200">
          <a:solidFill>
            <a:schemeClr val="tx1"/>
          </a:solidFill>
          <a:latin typeface="+mn-lt"/>
          <a:ea typeface="+mn-ea"/>
          <a:cs typeface="+mn-cs"/>
        </a:defRPr>
      </a:lvl1pPr>
      <a:lvl2pPr marL="321310" algn="l" defTabSz="321310" rtl="0" eaLnBrk="1" latinLnBrk="0" hangingPunct="1">
        <a:defRPr sz="1300" kern="1200">
          <a:solidFill>
            <a:schemeClr val="tx1"/>
          </a:solidFill>
          <a:latin typeface="+mn-lt"/>
          <a:ea typeface="+mn-ea"/>
          <a:cs typeface="+mn-cs"/>
        </a:defRPr>
      </a:lvl2pPr>
      <a:lvl3pPr marL="642620" algn="l" defTabSz="321310" rtl="0" eaLnBrk="1" latinLnBrk="0" hangingPunct="1">
        <a:defRPr sz="1300" kern="1200">
          <a:solidFill>
            <a:schemeClr val="tx1"/>
          </a:solidFill>
          <a:latin typeface="+mn-lt"/>
          <a:ea typeface="+mn-ea"/>
          <a:cs typeface="+mn-cs"/>
        </a:defRPr>
      </a:lvl3pPr>
      <a:lvl4pPr marL="963930" algn="l" defTabSz="321310" rtl="0" eaLnBrk="1" latinLnBrk="0" hangingPunct="1">
        <a:defRPr sz="1300" kern="1200">
          <a:solidFill>
            <a:schemeClr val="tx1"/>
          </a:solidFill>
          <a:latin typeface="+mn-lt"/>
          <a:ea typeface="+mn-ea"/>
          <a:cs typeface="+mn-cs"/>
        </a:defRPr>
      </a:lvl4pPr>
      <a:lvl5pPr marL="1285240" algn="l" defTabSz="321310" rtl="0" eaLnBrk="1" latinLnBrk="0" hangingPunct="1">
        <a:defRPr sz="1300" kern="1200">
          <a:solidFill>
            <a:schemeClr val="tx1"/>
          </a:solidFill>
          <a:latin typeface="+mn-lt"/>
          <a:ea typeface="+mn-ea"/>
          <a:cs typeface="+mn-cs"/>
        </a:defRPr>
      </a:lvl5pPr>
      <a:lvl6pPr marL="1606550" algn="l" defTabSz="321310" rtl="0" eaLnBrk="1" latinLnBrk="0" hangingPunct="1">
        <a:defRPr sz="1300" kern="1200">
          <a:solidFill>
            <a:schemeClr val="tx1"/>
          </a:solidFill>
          <a:latin typeface="+mn-lt"/>
          <a:ea typeface="+mn-ea"/>
          <a:cs typeface="+mn-cs"/>
        </a:defRPr>
      </a:lvl6pPr>
      <a:lvl7pPr marL="1927860" algn="l" defTabSz="321310" rtl="0" eaLnBrk="1" latinLnBrk="0" hangingPunct="1">
        <a:defRPr sz="1300" kern="1200">
          <a:solidFill>
            <a:schemeClr val="tx1"/>
          </a:solidFill>
          <a:latin typeface="+mn-lt"/>
          <a:ea typeface="+mn-ea"/>
          <a:cs typeface="+mn-cs"/>
        </a:defRPr>
      </a:lvl7pPr>
      <a:lvl8pPr marL="2249805" algn="l" defTabSz="321310" rtl="0" eaLnBrk="1" latinLnBrk="0" hangingPunct="1">
        <a:defRPr sz="1300" kern="1200">
          <a:solidFill>
            <a:schemeClr val="tx1"/>
          </a:solidFill>
          <a:latin typeface="+mn-lt"/>
          <a:ea typeface="+mn-ea"/>
          <a:cs typeface="+mn-cs"/>
        </a:defRPr>
      </a:lvl8pPr>
      <a:lvl9pPr marL="2571115" algn="l" defTabSz="32131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oleObject" Target="../embeddings/oleObject5.bin"/><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0.emf"/><Relationship Id="rId7" Type="http://schemas.openxmlformats.org/officeDocument/2006/relationships/oleObject" Target="../embeddings/oleObject9.bin"/><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emf"/><Relationship Id="rId3" Type="http://schemas.openxmlformats.org/officeDocument/2006/relationships/oleObject" Target="../embeddings/oleObject7.bin"/><Relationship Id="rId2" Type="http://schemas.openxmlformats.org/officeDocument/2006/relationships/image" Target="../media/image7.emf"/><Relationship Id="rId12" Type="http://schemas.openxmlformats.org/officeDocument/2006/relationships/vmlDrawing" Target="../drawings/vmlDrawing2.vml"/><Relationship Id="rId11" Type="http://schemas.openxmlformats.org/officeDocument/2006/relationships/slideLayout" Target="../slideLayouts/slideLayout7.xml"/><Relationship Id="rId10" Type="http://schemas.openxmlformats.org/officeDocument/2006/relationships/image" Target="../media/image11.wmf"/><Relationship Id="rId1" Type="http://schemas.openxmlformats.org/officeDocument/2006/relationships/oleObject" Target="../embeddings/oleObject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emf"/><Relationship Id="rId7" Type="http://schemas.openxmlformats.org/officeDocument/2006/relationships/oleObject" Target="../embeddings/oleObject14.bin"/><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0" Type="http://schemas.openxmlformats.org/officeDocument/2006/relationships/vmlDrawing" Target="../drawings/vmlDrawing3.vml"/><Relationship Id="rId1" Type="http://schemas.openxmlformats.org/officeDocument/2006/relationships/oleObject" Target="../embeddings/oleObject11.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000" dirty="0" smtClean="0">
                <a:latin typeface="黑体" panose="02010609060101010101" pitchFamily="49" charset="-122"/>
                <a:ea typeface="黑体" panose="02010609060101010101" pitchFamily="49" charset="-122"/>
              </a:rPr>
              <a:t>第二章  </a:t>
            </a:r>
            <a:r>
              <a:rPr lang="zh-CN" altLang="en-US" sz="4000" dirty="0">
                <a:latin typeface="黑体" panose="02010609060101010101" pitchFamily="49" charset="-122"/>
                <a:ea typeface="黑体" panose="02010609060101010101" pitchFamily="49" charset="-122"/>
              </a:rPr>
              <a:t>线性表</a:t>
            </a:r>
            <a:endParaRPr lang="zh-CN" altLang="en-US" sz="4000"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709301" y="2674834"/>
            <a:ext cx="7973226" cy="3478138"/>
          </a:xfrm>
        </p:spPr>
        <p:txBody>
          <a:bodyPr/>
          <a:lstStyle/>
          <a:p>
            <a:pPr marL="342900" indent="-342900" algn="l">
              <a:lnSpc>
                <a:spcPts val="3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内容：</a:t>
            </a:r>
            <a:r>
              <a:rPr lang="zh-CN" altLang="en-US" dirty="0" smtClean="0">
                <a:latin typeface="华文仿宋" panose="02010600040101010101" pitchFamily="2" charset="-122"/>
                <a:ea typeface="华文仿宋" panose="02010600040101010101" pitchFamily="2" charset="-122"/>
              </a:rPr>
              <a:t>线性表</a:t>
            </a:r>
            <a:r>
              <a:rPr lang="zh-CN" altLang="en-US" dirty="0">
                <a:latin typeface="华文仿宋" panose="02010600040101010101" pitchFamily="2" charset="-122"/>
                <a:ea typeface="华文仿宋" panose="02010600040101010101" pitchFamily="2" charset="-122"/>
              </a:rPr>
              <a:t>的逻辑结构；线性表的存储结构及操作的实现；一元多项式的</a:t>
            </a:r>
            <a:r>
              <a:rPr lang="zh-CN" altLang="en-US" dirty="0" smtClean="0">
                <a:latin typeface="华文仿宋" panose="02010600040101010101" pitchFamily="2" charset="-122"/>
                <a:ea typeface="华文仿宋" panose="02010600040101010101" pitchFamily="2" charset="-122"/>
              </a:rPr>
              <a:t>表示。</a:t>
            </a:r>
            <a:endParaRPr lang="en-US" altLang="zh-CN" dirty="0" smtClean="0">
              <a:latin typeface="华文仿宋" panose="02010600040101010101" pitchFamily="2" charset="-122"/>
              <a:ea typeface="华文仿宋" panose="02010600040101010101" pitchFamily="2" charset="-122"/>
            </a:endParaRPr>
          </a:p>
          <a:p>
            <a:pPr marL="342900" indent="-342900" algn="l">
              <a:lnSpc>
                <a:spcPts val="3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重点：</a:t>
            </a:r>
            <a:r>
              <a:rPr lang="zh-CN" altLang="en-US" dirty="0" smtClean="0">
                <a:latin typeface="华文仿宋" panose="02010600040101010101" pitchFamily="2" charset="-122"/>
                <a:ea typeface="华文仿宋" panose="02010600040101010101" pitchFamily="2" charset="-122"/>
              </a:rPr>
              <a:t>线性表</a:t>
            </a:r>
            <a:r>
              <a:rPr lang="zh-CN" altLang="en-US" dirty="0">
                <a:latin typeface="华文仿宋" panose="02010600040101010101" pitchFamily="2" charset="-122"/>
                <a:ea typeface="华文仿宋" panose="02010600040101010101" pitchFamily="2" charset="-122"/>
              </a:rPr>
              <a:t>的逻辑结构；线性表的存储结构；线性表在顺序结构和链式结构上实现基本操作的方法；从时间和空间复杂度的角度比较线性表两种存储结构的不同特点及其适用</a:t>
            </a:r>
            <a:r>
              <a:rPr lang="zh-CN" altLang="en-US" dirty="0" smtClean="0">
                <a:latin typeface="华文仿宋" panose="02010600040101010101" pitchFamily="2" charset="-122"/>
                <a:ea typeface="华文仿宋" panose="02010600040101010101" pitchFamily="2" charset="-122"/>
              </a:rPr>
              <a:t>场合。</a:t>
            </a:r>
            <a:endParaRPr lang="en-US" altLang="zh-CN" dirty="0" smtClean="0">
              <a:latin typeface="华文仿宋" panose="02010600040101010101" pitchFamily="2" charset="-122"/>
              <a:ea typeface="华文仿宋" panose="02010600040101010101" pitchFamily="2" charset="-122"/>
            </a:endParaRPr>
          </a:p>
          <a:p>
            <a:pPr marL="342900" indent="-342900" algn="l">
              <a:lnSpc>
                <a:spcPts val="3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难点：</a:t>
            </a:r>
            <a:r>
              <a:rPr lang="zh-CN" altLang="en-US" dirty="0">
                <a:latin typeface="华文仿宋" panose="02010600040101010101" pitchFamily="2" charset="-122"/>
                <a:ea typeface="华文仿宋" panose="02010600040101010101" pitchFamily="2" charset="-122"/>
              </a:rPr>
              <a:t>链式结构上实现基本操作的方法。</a:t>
            </a:r>
            <a:endParaRPr lang="zh-CN" altLang="en-US" dirty="0">
              <a:latin typeface="华文仿宋" panose="02010600040101010101" pitchFamily="2" charset="-122"/>
              <a:ea typeface="华文仿宋" panose="02010600040101010101" pitchFamily="2" charset="-122"/>
            </a:endParaRPr>
          </a:p>
          <a:p>
            <a:pPr marL="342900" indent="-342900" algn="l">
              <a:lnSpc>
                <a:spcPts val="3000"/>
              </a:lnSpc>
              <a:buFont typeface="Arial" panose="020B0604020202020204" pitchFamily="34" charset="0"/>
              <a:buChar char="•"/>
            </a:pPr>
            <a:endParaRPr lang="zh-CN" altLang="en-US" dirty="0">
              <a:latin typeface="华文仿宋" panose="02010600040101010101" pitchFamily="2" charset="-122"/>
              <a:ea typeface="华文仿宋" panose="02010600040101010101" pitchFamily="2" charset="-122"/>
            </a:endParaRPr>
          </a:p>
          <a:p>
            <a:pPr marL="342900" indent="-342900" algn="l">
              <a:buFont typeface="Arial" panose="020B0604020202020204" pitchFamily="34" charset="0"/>
              <a:buChar char="•"/>
            </a:pPr>
            <a:endParaRPr lang="zh-CN" altLang="en-US" dirty="0">
              <a:latin typeface="华文仿宋" panose="02010600040101010101" pitchFamily="2" charset="-122"/>
              <a:ea typeface="华文仿宋" panose="02010600040101010101" pitchFamily="2" charset="-122"/>
            </a:endParaRPr>
          </a:p>
          <a:p>
            <a:pPr marL="342900" indent="-342900" algn="l">
              <a:buFont typeface="Arial" panose="020B0604020202020204" pitchFamily="34" charset="0"/>
              <a:buChar char="•"/>
            </a:pP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569634" y="1123121"/>
            <a:ext cx="7659966" cy="325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buFont typeface="Arial" panose="020B0604020202020204" pitchFamily="34" charset="0"/>
              <a:buChar char="•"/>
            </a:pPr>
            <a:r>
              <a:rPr lang="zh-CN" altLang="en-US" sz="3200" b="1" dirty="0" smtClean="0">
                <a:solidFill>
                  <a:srgbClr val="000080"/>
                </a:solidFill>
                <a:latin typeface="华文仿宋" panose="02010600040101010101" pitchFamily="2" charset="-122"/>
                <a:ea typeface="华文仿宋" panose="02010600040101010101" pitchFamily="2" charset="-122"/>
              </a:rPr>
              <a:t>求数据元素的前驱</a:t>
            </a:r>
            <a:endParaRPr lang="zh-CN" altLang="en-US" sz="3200" b="1" dirty="0">
              <a:solidFill>
                <a:srgbClr val="000080"/>
              </a:solidFill>
              <a:latin typeface="华文仿宋" panose="02010600040101010101" pitchFamily="2" charset="-122"/>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PriorElem</a:t>
            </a:r>
            <a:r>
              <a:rPr lang="en-US" altLang="zh-CN" sz="2800" b="1" dirty="0" smtClean="0">
                <a:solidFill>
                  <a:srgbClr val="C00000"/>
                </a:solidFill>
                <a:ea typeface="华文仿宋" panose="02010600040101010101" pitchFamily="2" charset="-122"/>
              </a:rPr>
              <a:t>( L</a:t>
            </a:r>
            <a:r>
              <a:rPr lang="en-US" altLang="zh-CN" sz="2800" b="1" dirty="0">
                <a:solidFill>
                  <a:srgbClr val="C00000"/>
                </a:solidFill>
                <a:ea typeface="华文仿宋" panose="02010600040101010101" pitchFamily="2" charset="-122"/>
              </a:rPr>
              <a:t>, </a:t>
            </a:r>
            <a:r>
              <a:rPr lang="en-US" altLang="zh-CN" sz="2800" b="1" dirty="0" err="1">
                <a:solidFill>
                  <a:srgbClr val="C00000"/>
                </a:solidFill>
                <a:ea typeface="华文仿宋" panose="02010600040101010101" pitchFamily="2" charset="-122"/>
              </a:rPr>
              <a:t>cur_e</a:t>
            </a:r>
            <a:r>
              <a:rPr lang="en-US" altLang="zh-CN" sz="2800" b="1" dirty="0">
                <a:solidFill>
                  <a:srgbClr val="C00000"/>
                </a:solidFill>
                <a:ea typeface="华文仿宋" panose="02010600040101010101" pitchFamily="2" charset="-122"/>
              </a:rPr>
              <a:t>, &amp;</a:t>
            </a:r>
            <a:r>
              <a:rPr lang="en-US" altLang="zh-CN" sz="2800" b="1" dirty="0" err="1">
                <a:solidFill>
                  <a:srgbClr val="C00000"/>
                </a:solidFill>
                <a:ea typeface="华文仿宋" panose="02010600040101010101" pitchFamily="2" charset="-122"/>
              </a:rPr>
              <a:t>pre_e</a:t>
            </a:r>
            <a:r>
              <a:rPr lang="en-US" altLang="zh-CN" sz="2800" b="1" dirty="0">
                <a:solidFill>
                  <a:srgbClr val="C00000"/>
                </a:solidFill>
                <a:ea typeface="华文仿宋" panose="02010600040101010101" pitchFamily="2" charset="-122"/>
              </a:rPr>
              <a:t> )</a:t>
            </a:r>
            <a:endParaRPr lang="en-US" altLang="zh-CN" sz="2800" b="1" dirty="0" smtClean="0">
              <a:solidFill>
                <a:srgbClr val="C00000"/>
              </a:solidFill>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a:solidFill>
                  <a:srgbClr val="000000"/>
                </a:solidFill>
                <a:latin typeface="华文仿宋" panose="02010600040101010101" pitchFamily="2" charset="-122"/>
                <a:ea typeface="华文仿宋" panose="02010600040101010101" pitchFamily="2" charset="-122"/>
              </a:rPr>
              <a:t>初始条件：线性表 </a:t>
            </a:r>
            <a:r>
              <a:rPr lang="en-US" altLang="zh-CN" b="1" dirty="0">
                <a:solidFill>
                  <a:srgbClr val="000000"/>
                </a:solidFill>
                <a:latin typeface="华文仿宋" panose="02010600040101010101" pitchFamily="2" charset="-122"/>
                <a:ea typeface="华文仿宋" panose="02010600040101010101" pitchFamily="2" charset="-122"/>
              </a:rPr>
              <a:t>L </a:t>
            </a:r>
            <a:r>
              <a:rPr lang="zh-CN" altLang="en-US" b="1" dirty="0">
                <a:solidFill>
                  <a:srgbClr val="000000"/>
                </a:solidFill>
                <a:latin typeface="华文仿宋" panose="02010600040101010101" pitchFamily="2" charset="-122"/>
                <a:ea typeface="华文仿宋" panose="02010600040101010101" pitchFamily="2" charset="-122"/>
              </a:rPr>
              <a:t>已存在</a:t>
            </a:r>
            <a:r>
              <a:rPr lang="zh-CN" altLang="en-US" b="1" dirty="0" smtClean="0">
                <a:solidFill>
                  <a:srgbClr val="000000"/>
                </a:solidFill>
                <a:latin typeface="华文仿宋" panose="02010600040101010101" pitchFamily="2" charset="-122"/>
                <a:ea typeface="华文仿宋" panose="02010600040101010101" pitchFamily="2" charset="-122"/>
              </a:rPr>
              <a:t>。</a:t>
            </a:r>
            <a:endParaRPr lang="en-US" altLang="zh-CN" b="1" dirty="0" smtClean="0">
              <a:solidFill>
                <a:srgbClr val="000000"/>
              </a:solidFill>
              <a:latin typeface="华文仿宋" panose="02010600040101010101" pitchFamily="2" charset="-122"/>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a:t>
            </a:r>
            <a:r>
              <a:rPr lang="zh-CN" altLang="en-US" b="1" dirty="0">
                <a:solidFill>
                  <a:srgbClr val="000000"/>
                </a:solidFill>
                <a:latin typeface="华文仿宋" panose="02010600040101010101" pitchFamily="2" charset="-122"/>
                <a:ea typeface="华文仿宋" panose="02010600040101010101" pitchFamily="2" charset="-122"/>
              </a:rPr>
              <a:t>结果：若</a:t>
            </a:r>
            <a:r>
              <a:rPr lang="en-US" altLang="zh-CN" b="1" dirty="0" err="1">
                <a:solidFill>
                  <a:srgbClr val="000000"/>
                </a:solidFill>
                <a:latin typeface="华文仿宋" panose="02010600040101010101" pitchFamily="2" charset="-122"/>
                <a:ea typeface="华文仿宋" panose="02010600040101010101" pitchFamily="2" charset="-122"/>
              </a:rPr>
              <a:t>cur_e</a:t>
            </a:r>
            <a:r>
              <a:rPr lang="zh-CN" altLang="en-US" b="1" dirty="0">
                <a:solidFill>
                  <a:srgbClr val="000000"/>
                </a:solidFill>
                <a:latin typeface="华文仿宋" panose="02010600040101010101" pitchFamily="2" charset="-122"/>
                <a:ea typeface="华文仿宋" panose="02010600040101010101" pitchFamily="2" charset="-122"/>
              </a:rPr>
              <a:t>是</a:t>
            </a:r>
            <a:r>
              <a:rPr lang="en-US" altLang="zh-CN" b="1" dirty="0">
                <a:solidFill>
                  <a:srgbClr val="000000"/>
                </a:solidFill>
                <a:latin typeface="华文仿宋" panose="02010600040101010101" pitchFamily="2" charset="-122"/>
                <a:ea typeface="华文仿宋" panose="02010600040101010101" pitchFamily="2" charset="-122"/>
              </a:rPr>
              <a:t>L</a:t>
            </a:r>
            <a:r>
              <a:rPr lang="zh-CN" altLang="en-US" b="1" dirty="0">
                <a:solidFill>
                  <a:srgbClr val="000000"/>
                </a:solidFill>
                <a:latin typeface="华文仿宋" panose="02010600040101010101" pitchFamily="2" charset="-122"/>
                <a:ea typeface="华文仿宋" panose="02010600040101010101" pitchFamily="2" charset="-122"/>
              </a:rPr>
              <a:t>的数据元素，但不是第一个，则用</a:t>
            </a:r>
            <a:r>
              <a:rPr lang="en-US" altLang="zh-CN" b="1" dirty="0" err="1">
                <a:solidFill>
                  <a:srgbClr val="000000"/>
                </a:solidFill>
                <a:latin typeface="华文仿宋" panose="02010600040101010101" pitchFamily="2" charset="-122"/>
                <a:ea typeface="华文仿宋" panose="02010600040101010101" pitchFamily="2" charset="-122"/>
              </a:rPr>
              <a:t>pre_e</a:t>
            </a:r>
            <a:r>
              <a:rPr lang="en-US" altLang="zh-CN" b="1" dirty="0">
                <a:solidFill>
                  <a:srgbClr val="000000"/>
                </a:solidFill>
                <a:latin typeface="华文仿宋" panose="02010600040101010101" pitchFamily="2" charset="-122"/>
                <a:ea typeface="华文仿宋" panose="02010600040101010101" pitchFamily="2" charset="-122"/>
              </a:rPr>
              <a:t> </a:t>
            </a:r>
            <a:r>
              <a:rPr lang="zh-CN" altLang="en-US" b="1" dirty="0">
                <a:solidFill>
                  <a:srgbClr val="000000"/>
                </a:solidFill>
                <a:latin typeface="华文仿宋" panose="02010600040101010101" pitchFamily="2" charset="-122"/>
                <a:ea typeface="华文仿宋" panose="02010600040101010101" pitchFamily="2" charset="-122"/>
              </a:rPr>
              <a:t>返回它的前驱，否则操作失败，</a:t>
            </a:r>
            <a:r>
              <a:rPr lang="en-US" altLang="zh-CN" b="1" dirty="0" err="1">
                <a:solidFill>
                  <a:srgbClr val="000000"/>
                </a:solidFill>
                <a:latin typeface="华文仿宋" panose="02010600040101010101" pitchFamily="2" charset="-122"/>
                <a:ea typeface="华文仿宋" panose="02010600040101010101" pitchFamily="2" charset="-122"/>
              </a:rPr>
              <a:t>pre_e</a:t>
            </a:r>
            <a:r>
              <a:rPr lang="zh-CN" altLang="en-US" b="1" dirty="0">
                <a:solidFill>
                  <a:srgbClr val="000000"/>
                </a:solidFill>
                <a:latin typeface="华文仿宋" panose="02010600040101010101" pitchFamily="2" charset="-122"/>
                <a:ea typeface="华文仿宋" panose="02010600040101010101" pitchFamily="2" charset="-122"/>
              </a:rPr>
              <a:t>无定义</a:t>
            </a:r>
            <a:r>
              <a:rPr lang="zh-CN" altLang="en-US" b="1" dirty="0" smtClean="0">
                <a:solidFill>
                  <a:srgbClr val="000000"/>
                </a:solidFill>
                <a:latin typeface="华文仿宋" panose="02010600040101010101" pitchFamily="2" charset="-122"/>
                <a:ea typeface="华文仿宋" panose="02010600040101010101" pitchFamily="2" charset="-122"/>
              </a:rPr>
              <a:t>。</a:t>
            </a:r>
            <a:endParaRPr lang="en-US" altLang="zh-CN"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Text Box 3"/>
          <p:cNvSpPr txBox="1">
            <a:spLocks noChangeArrowheads="1"/>
          </p:cNvSpPr>
          <p:nvPr/>
        </p:nvSpPr>
        <p:spPr bwMode="auto">
          <a:xfrm>
            <a:off x="561762" y="1126525"/>
            <a:ext cx="7914974"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20000"/>
              </a:lnSpc>
              <a:buFont typeface="Arial" panose="020B0604020202020204" pitchFamily="34" charset="0"/>
              <a:buChar char="•"/>
            </a:pPr>
            <a:r>
              <a:rPr lang="en-US" altLang="zh-CN" sz="3200" b="1" dirty="0" smtClean="0">
                <a:solidFill>
                  <a:srgbClr val="FF0000"/>
                </a:solidFill>
                <a:ea typeface="华文仿宋" panose="02010600040101010101" pitchFamily="2" charset="-122"/>
              </a:rPr>
              <a:t>“</a:t>
            </a:r>
            <a:r>
              <a:rPr lang="zh-CN" altLang="en-US" sz="3200" b="1" dirty="0">
                <a:solidFill>
                  <a:srgbClr val="FF0000"/>
                </a:solidFill>
                <a:latin typeface="华文仿宋" panose="02010600040101010101" pitchFamily="2" charset="-122"/>
                <a:ea typeface="华文仿宋" panose="02010600040101010101" pitchFamily="2" charset="-122"/>
              </a:rPr>
              <a:t>查询</a:t>
            </a:r>
            <a:r>
              <a:rPr lang="zh-CN" altLang="en-US" sz="3200" b="1" dirty="0">
                <a:solidFill>
                  <a:srgbClr val="FF0000"/>
                </a:solidFill>
                <a:ea typeface="华文仿宋" panose="02010600040101010101" pitchFamily="2" charset="-122"/>
              </a:rPr>
              <a:t>”</a:t>
            </a:r>
            <a:r>
              <a:rPr lang="zh-CN" altLang="en-US" sz="3200" b="1" dirty="0">
                <a:solidFill>
                  <a:srgbClr val="FF0000"/>
                </a:solidFill>
                <a:latin typeface="华文仿宋" panose="02010600040101010101" pitchFamily="2" charset="-122"/>
                <a:ea typeface="华文仿宋" panose="02010600040101010101" pitchFamily="2" charset="-122"/>
              </a:rPr>
              <a:t>和单链表相同</a:t>
            </a:r>
            <a:endParaRPr lang="zh-CN" altLang="en-US" sz="3200" b="1" dirty="0">
              <a:latin typeface="华文仿宋" panose="02010600040101010101" pitchFamily="2" charset="-122"/>
              <a:ea typeface="华文仿宋" panose="02010600040101010101" pitchFamily="2" charset="-122"/>
            </a:endParaRPr>
          </a:p>
          <a:p>
            <a:pPr algn="just" eaLnBrk="1" hangingPunct="1">
              <a:lnSpc>
                <a:spcPct val="120000"/>
              </a:lnSpc>
            </a:pPr>
            <a:r>
              <a:rPr lang="zh-CN" altLang="en-US" sz="3200" b="1"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Length </a:t>
            </a:r>
            <a:r>
              <a:rPr lang="zh-CN" altLang="en-US" sz="3200" b="1" dirty="0">
                <a:latin typeface="华文仿宋" panose="02010600040101010101" pitchFamily="2" charset="-122"/>
                <a:ea typeface="华文仿宋" panose="02010600040101010101" pitchFamily="2" charset="-122"/>
              </a:rPr>
              <a:t>、</a:t>
            </a:r>
            <a:r>
              <a:rPr lang="en-US" altLang="zh-CN" sz="3200" b="1" dirty="0">
                <a:latin typeface="华文仿宋" panose="02010600040101010101" pitchFamily="2" charset="-122"/>
                <a:ea typeface="华文仿宋" panose="02010600040101010101" pitchFamily="2" charset="-122"/>
              </a:rPr>
              <a:t>Get </a:t>
            </a:r>
            <a:r>
              <a:rPr lang="zh-CN" altLang="en-US" sz="3200" b="1" dirty="0">
                <a:latin typeface="华文仿宋" panose="02010600040101010101" pitchFamily="2" charset="-122"/>
                <a:ea typeface="华文仿宋" panose="02010600040101010101" pitchFamily="2" charset="-122"/>
              </a:rPr>
              <a:t>、</a:t>
            </a:r>
            <a:r>
              <a:rPr lang="en-US" altLang="zh-CN" sz="3200" b="1" dirty="0">
                <a:latin typeface="华文仿宋" panose="02010600040101010101" pitchFamily="2" charset="-122"/>
                <a:ea typeface="华文仿宋" panose="02010600040101010101" pitchFamily="2" charset="-122"/>
              </a:rPr>
              <a:t>Locate </a:t>
            </a:r>
            <a:r>
              <a:rPr lang="zh-CN" altLang="en-US" sz="3200" b="1" dirty="0">
                <a:latin typeface="华文仿宋" panose="02010600040101010101" pitchFamily="2" charset="-122"/>
                <a:ea typeface="华文仿宋" panose="02010600040101010101" pitchFamily="2" charset="-122"/>
              </a:rPr>
              <a:t>操作仅涉及一个方向的指针，则算法描述与单向线性链表的操作相同。</a:t>
            </a:r>
            <a:endParaRPr lang="zh-CN" altLang="en-US" sz="3200" b="1" dirty="0">
              <a:latin typeface="华文仿宋" panose="02010600040101010101" pitchFamily="2" charset="-122"/>
              <a:ea typeface="华文仿宋" panose="02010600040101010101" pitchFamily="2" charset="-122"/>
            </a:endParaRPr>
          </a:p>
        </p:txBody>
      </p:sp>
      <p:sp>
        <p:nvSpPr>
          <p:cNvPr id="269316" name="Rectangle 4"/>
          <p:cNvSpPr>
            <a:spLocks noChangeArrowheads="1"/>
          </p:cNvSpPr>
          <p:nvPr/>
        </p:nvSpPr>
        <p:spPr bwMode="auto">
          <a:xfrm>
            <a:off x="561762" y="3714536"/>
            <a:ext cx="7914974"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ct val="140000"/>
              </a:lnSpc>
              <a:buFont typeface="Arial" panose="020B0604020202020204" pitchFamily="34" charset="0"/>
              <a:buChar char="•"/>
            </a:pPr>
            <a:r>
              <a:rPr lang="zh-CN" altLang="en-US" sz="3200" b="1" dirty="0" smtClean="0">
                <a:solidFill>
                  <a:srgbClr val="FF0000"/>
                </a:solidFill>
                <a:latin typeface="华文仿宋" panose="02010600040101010101" pitchFamily="2" charset="-122"/>
                <a:ea typeface="华文仿宋" panose="02010600040101010101" pitchFamily="2" charset="-122"/>
              </a:rPr>
              <a:t>插入和删除</a:t>
            </a:r>
            <a:r>
              <a:rPr lang="zh-CN" altLang="en-US" sz="3200" b="1" dirty="0">
                <a:solidFill>
                  <a:srgbClr val="FF0000"/>
                </a:solidFill>
                <a:latin typeface="华文仿宋" panose="02010600040101010101" pitchFamily="2" charset="-122"/>
                <a:ea typeface="华文仿宋" panose="02010600040101010101" pitchFamily="2" charset="-122"/>
              </a:rPr>
              <a:t>操作</a:t>
            </a:r>
            <a:r>
              <a:rPr lang="zh-CN" altLang="en-US" sz="3200" b="1" dirty="0" smtClean="0">
                <a:solidFill>
                  <a:srgbClr val="FF0000"/>
                </a:solidFill>
                <a:latin typeface="华文仿宋" panose="02010600040101010101" pitchFamily="2" charset="-122"/>
                <a:ea typeface="华文仿宋" panose="02010600040101010101" pitchFamily="2" charset="-122"/>
              </a:rPr>
              <a:t>与</a:t>
            </a:r>
            <a:r>
              <a:rPr lang="zh-CN" altLang="en-US" sz="3200" b="1" dirty="0">
                <a:solidFill>
                  <a:srgbClr val="FF0000"/>
                </a:solidFill>
                <a:latin typeface="华文仿宋" panose="02010600040101010101" pitchFamily="2" charset="-122"/>
                <a:ea typeface="华文仿宋" panose="02010600040101010101" pitchFamily="2" charset="-122"/>
              </a:rPr>
              <a:t>单向线性链表有区别</a:t>
            </a:r>
            <a:endParaRPr lang="zh-CN" altLang="en-US" sz="3200" b="1" dirty="0">
              <a:solidFill>
                <a:srgbClr val="FF0000"/>
              </a:solidFill>
              <a:latin typeface="华文仿宋" panose="02010600040101010101" pitchFamily="2" charset="-122"/>
              <a:ea typeface="华文仿宋" panose="02010600040101010101" pitchFamily="2" charset="-122"/>
            </a:endParaRPr>
          </a:p>
          <a:p>
            <a:pPr algn="just" eaLnBrk="1" hangingPunct="1">
              <a:lnSpc>
                <a:spcPct val="140000"/>
              </a:lnSpc>
            </a:pPr>
            <a:r>
              <a:rPr lang="zh-CN" altLang="en-US" sz="3200" b="1" dirty="0">
                <a:solidFill>
                  <a:srgbClr val="FF0000"/>
                </a:solidFill>
                <a:latin typeface="华文仿宋" panose="02010600040101010101" pitchFamily="2" charset="-122"/>
                <a:ea typeface="华文仿宋" panose="02010600040101010101" pitchFamily="2" charset="-122"/>
              </a:rPr>
              <a:t> </a:t>
            </a:r>
            <a:r>
              <a:rPr lang="zh-CN" altLang="en-US" sz="3200" b="1" dirty="0" smtClean="0">
                <a:solidFill>
                  <a:srgbClr val="FF0000"/>
                </a:solidFill>
                <a:latin typeface="华文仿宋" panose="02010600040101010101" pitchFamily="2" charset="-122"/>
                <a:ea typeface="华文仿宋" panose="02010600040101010101" pitchFamily="2" charset="-122"/>
              </a:rPr>
              <a:t>   </a:t>
            </a:r>
            <a:r>
              <a:rPr lang="zh-CN" altLang="en-US" sz="3200" b="1" dirty="0" smtClean="0">
                <a:latin typeface="华文仿宋" panose="02010600040101010101" pitchFamily="2" charset="-122"/>
                <a:ea typeface="华文仿宋" panose="02010600040101010101" pitchFamily="2" charset="-122"/>
              </a:rPr>
              <a:t>双向</a:t>
            </a:r>
            <a:r>
              <a:rPr lang="zh-CN" altLang="en-US" sz="3200" b="1" dirty="0">
                <a:latin typeface="华文仿宋" panose="02010600040101010101" pitchFamily="2" charset="-122"/>
                <a:ea typeface="华文仿宋" panose="02010600040101010101" pitchFamily="2" charset="-122"/>
              </a:rPr>
              <a:t>链表中需要同时修改两个方向上的指针。</a:t>
            </a:r>
            <a:endParaRPr lang="zh-CN" altLang="en-US" sz="3200" b="1" dirty="0">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a:solidFill>
                  <a:srgbClr val="000080"/>
                </a:solidFill>
                <a:latin typeface="黑体" panose="02010609060101010101" pitchFamily="49" charset="-122"/>
                <a:ea typeface="黑体" panose="02010609060101010101" pitchFamily="49" charset="-122"/>
                <a:cs typeface="MS PGothic" panose="020B0600070205080204" charset="-128"/>
              </a:rPr>
              <a:t>3</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）双向链表的操作特点</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checkerboard(across)">
                                      <p:cBhvr>
                                        <p:cTn id="7" dur="500"/>
                                        <p:tgtEl>
                                          <p:spTgt spid="269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9315">
                                            <p:txEl>
                                              <p:pRg st="1" end="1"/>
                                            </p:txEl>
                                          </p:spTgt>
                                        </p:tgtEl>
                                        <p:attrNameLst>
                                          <p:attrName>style.visibility</p:attrName>
                                        </p:attrNameLst>
                                      </p:cBhvr>
                                      <p:to>
                                        <p:strVal val="visible"/>
                                      </p:to>
                                    </p:set>
                                    <p:animEffect transition="in" filter="checkerboard(across)">
                                      <p:cBhvr>
                                        <p:cTn id="12" dur="500"/>
                                        <p:tgtEl>
                                          <p:spTgt spid="269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269316">
                                            <p:txEl>
                                              <p:pRg st="0" end="0"/>
                                            </p:txEl>
                                          </p:spTgt>
                                        </p:tgtEl>
                                        <p:attrNameLst>
                                          <p:attrName>style.visibility</p:attrName>
                                        </p:attrNameLst>
                                      </p:cBhvr>
                                      <p:to>
                                        <p:strVal val="visible"/>
                                      </p:to>
                                    </p:set>
                                    <p:anim calcmode="lin" valueType="num">
                                      <p:cBhvr>
                                        <p:cTn id="17" dur="1000" fill="hold"/>
                                        <p:tgtEl>
                                          <p:spTgt spid="269316">
                                            <p:txEl>
                                              <p:pRg st="0" end="0"/>
                                            </p:txEl>
                                          </p:spTgt>
                                        </p:tgtEl>
                                        <p:attrNameLst>
                                          <p:attrName>ppt_w</p:attrName>
                                        </p:attrNameLst>
                                      </p:cBhvr>
                                      <p:tavLst>
                                        <p:tav tm="0">
                                          <p:val>
                                            <p:strVal val="#ppt_w*0.70"/>
                                          </p:val>
                                        </p:tav>
                                        <p:tav tm="100000">
                                          <p:val>
                                            <p:strVal val="#ppt_w"/>
                                          </p:val>
                                        </p:tav>
                                      </p:tavLst>
                                    </p:anim>
                                    <p:anim calcmode="lin" valueType="num">
                                      <p:cBhvr>
                                        <p:cTn id="18" dur="1000" fill="hold"/>
                                        <p:tgtEl>
                                          <p:spTgt spid="269316">
                                            <p:txEl>
                                              <p:pRg st="0" end="0"/>
                                            </p:txEl>
                                          </p:spTgt>
                                        </p:tgtEl>
                                        <p:attrNameLst>
                                          <p:attrName>ppt_h</p:attrName>
                                        </p:attrNameLst>
                                      </p:cBhvr>
                                      <p:tavLst>
                                        <p:tav tm="0">
                                          <p:val>
                                            <p:strVal val="#ppt_h"/>
                                          </p:val>
                                        </p:tav>
                                        <p:tav tm="100000">
                                          <p:val>
                                            <p:strVal val="#ppt_h"/>
                                          </p:val>
                                        </p:tav>
                                      </p:tavLst>
                                    </p:anim>
                                    <p:animEffect transition="in" filter="fade">
                                      <p:cBhvr>
                                        <p:cTn id="19" dur="1000"/>
                                        <p:tgtEl>
                                          <p:spTgt spid="26931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69316">
                                            <p:txEl>
                                              <p:pRg st="1" end="1"/>
                                            </p:txEl>
                                          </p:spTgt>
                                        </p:tgtEl>
                                        <p:attrNameLst>
                                          <p:attrName>style.visibility</p:attrName>
                                        </p:attrNameLst>
                                      </p:cBhvr>
                                      <p:to>
                                        <p:strVal val="visible"/>
                                      </p:to>
                                    </p:set>
                                    <p:anim calcmode="lin" valueType="num">
                                      <p:cBhvr>
                                        <p:cTn id="24" dur="1000" fill="hold"/>
                                        <p:tgtEl>
                                          <p:spTgt spid="269316">
                                            <p:txEl>
                                              <p:pRg st="1" end="1"/>
                                            </p:txEl>
                                          </p:spTgt>
                                        </p:tgtEl>
                                        <p:attrNameLst>
                                          <p:attrName>ppt_w</p:attrName>
                                        </p:attrNameLst>
                                      </p:cBhvr>
                                      <p:tavLst>
                                        <p:tav tm="0">
                                          <p:val>
                                            <p:strVal val="#ppt_w*0.70"/>
                                          </p:val>
                                        </p:tav>
                                        <p:tav tm="100000">
                                          <p:val>
                                            <p:strVal val="#ppt_w"/>
                                          </p:val>
                                        </p:tav>
                                      </p:tavLst>
                                    </p:anim>
                                    <p:anim calcmode="lin" valueType="num">
                                      <p:cBhvr>
                                        <p:cTn id="25" dur="1000" fill="hold"/>
                                        <p:tgtEl>
                                          <p:spTgt spid="269316">
                                            <p:txEl>
                                              <p:pRg st="1" end="1"/>
                                            </p:txEl>
                                          </p:spTgt>
                                        </p:tgtEl>
                                        <p:attrNameLst>
                                          <p:attrName>ppt_h</p:attrName>
                                        </p:attrNameLst>
                                      </p:cBhvr>
                                      <p:tavLst>
                                        <p:tav tm="0">
                                          <p:val>
                                            <p:strVal val="#ppt_h"/>
                                          </p:val>
                                        </p:tav>
                                        <p:tav tm="100000">
                                          <p:val>
                                            <p:strVal val="#ppt_h"/>
                                          </p:val>
                                        </p:tav>
                                      </p:tavLst>
                                    </p:anim>
                                    <p:animEffect transition="in" filter="fade">
                                      <p:cBhvr>
                                        <p:cTn id="26" dur="1000"/>
                                        <p:tgtEl>
                                          <p:spTgt spid="269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P spid="269316"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672279" y="2242755"/>
            <a:ext cx="1905000" cy="609600"/>
            <a:chOff x="1248" y="1008"/>
            <a:chExt cx="1200" cy="384"/>
          </a:xfrm>
        </p:grpSpPr>
        <p:grpSp>
          <p:nvGrpSpPr>
            <p:cNvPr id="114728" name="Group 3"/>
            <p:cNvGrpSpPr/>
            <p:nvPr/>
          </p:nvGrpSpPr>
          <p:grpSpPr bwMode="auto">
            <a:xfrm>
              <a:off x="1680" y="1008"/>
              <a:ext cx="768" cy="384"/>
              <a:chOff x="1152" y="912"/>
              <a:chExt cx="768" cy="384"/>
            </a:xfrm>
          </p:grpSpPr>
          <p:sp>
            <p:nvSpPr>
              <p:cNvPr id="114730" name="Rectangle 4"/>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a:solidFill>
                      <a:schemeClr val="tx2"/>
                    </a:solidFill>
                    <a:latin typeface="华文仿宋" panose="02010600040101010101" pitchFamily="2" charset="-122"/>
                    <a:ea typeface="华文仿宋" panose="02010600040101010101" pitchFamily="2" charset="-122"/>
                  </a:rPr>
                  <a:t>a</a:t>
                </a:r>
                <a:r>
                  <a:rPr lang="en-US" altLang="zh-CN" sz="3600" b="1" baseline="-25000">
                    <a:solidFill>
                      <a:schemeClr val="tx2"/>
                    </a:solidFill>
                    <a:latin typeface="华文仿宋" panose="02010600040101010101" pitchFamily="2" charset="-122"/>
                    <a:ea typeface="华文仿宋" panose="02010600040101010101" pitchFamily="2" charset="-122"/>
                  </a:rPr>
                  <a:t>i-1</a:t>
                </a:r>
                <a:endParaRPr lang="en-US" altLang="zh-CN" sz="3600">
                  <a:latin typeface="华文仿宋" panose="02010600040101010101" pitchFamily="2" charset="-122"/>
                  <a:ea typeface="华文仿宋" panose="02010600040101010101" pitchFamily="2" charset="-122"/>
                </a:endParaRPr>
              </a:p>
            </p:txBody>
          </p:sp>
          <p:sp>
            <p:nvSpPr>
              <p:cNvPr id="114731" name="Line 5"/>
              <p:cNvSpPr>
                <a:spLocks noChangeShapeType="1"/>
              </p:cNvSpPr>
              <p:nvPr/>
            </p:nvSpPr>
            <p:spPr bwMode="auto">
              <a:xfrm>
                <a:off x="1344"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4732" name="Line 6"/>
              <p:cNvSpPr>
                <a:spLocks noChangeShapeType="1"/>
              </p:cNvSpPr>
              <p:nvPr/>
            </p:nvSpPr>
            <p:spPr bwMode="auto">
              <a:xfrm>
                <a:off x="1728"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p:nvSpPr>
            <p:cNvPr id="114729" name="Line 7"/>
            <p:cNvSpPr>
              <a:spLocks noChangeShapeType="1"/>
            </p:cNvSpPr>
            <p:nvPr/>
          </p:nvSpPr>
          <p:spPr bwMode="auto">
            <a:xfrm>
              <a:off x="1248" y="1200"/>
              <a:ext cx="432" cy="0"/>
            </a:xfrm>
            <a:prstGeom prst="line">
              <a:avLst/>
            </a:prstGeom>
            <a:noFill/>
            <a:ln w="31750">
              <a:solidFill>
                <a:schemeClr val="tx2"/>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grpSp>
        <p:nvGrpSpPr>
          <p:cNvPr id="4" name="Group 8"/>
          <p:cNvGrpSpPr/>
          <p:nvPr/>
        </p:nvGrpSpPr>
        <p:grpSpPr bwMode="auto">
          <a:xfrm>
            <a:off x="3424879" y="2242755"/>
            <a:ext cx="4038600" cy="609600"/>
            <a:chOff x="2352" y="1008"/>
            <a:chExt cx="2544" cy="384"/>
          </a:xfrm>
        </p:grpSpPr>
        <p:grpSp>
          <p:nvGrpSpPr>
            <p:cNvPr id="114722" name="Group 9"/>
            <p:cNvGrpSpPr/>
            <p:nvPr/>
          </p:nvGrpSpPr>
          <p:grpSpPr bwMode="auto">
            <a:xfrm>
              <a:off x="3744" y="1008"/>
              <a:ext cx="768" cy="384"/>
              <a:chOff x="1152" y="912"/>
              <a:chExt cx="768" cy="384"/>
            </a:xfrm>
          </p:grpSpPr>
          <p:sp>
            <p:nvSpPr>
              <p:cNvPr id="114725" name="Rectangle 10"/>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a:solidFill>
                      <a:schemeClr val="tx2"/>
                    </a:solidFill>
                    <a:latin typeface="华文仿宋" panose="02010600040101010101" pitchFamily="2" charset="-122"/>
                    <a:ea typeface="华文仿宋" panose="02010600040101010101" pitchFamily="2" charset="-122"/>
                  </a:rPr>
                  <a:t>a</a:t>
                </a:r>
                <a:r>
                  <a:rPr lang="en-US" altLang="zh-CN" sz="3600" b="1" baseline="-25000">
                    <a:solidFill>
                      <a:schemeClr val="tx2"/>
                    </a:solidFill>
                    <a:latin typeface="华文仿宋" panose="02010600040101010101" pitchFamily="2" charset="-122"/>
                    <a:ea typeface="华文仿宋" panose="02010600040101010101" pitchFamily="2" charset="-122"/>
                  </a:rPr>
                  <a:t>i</a:t>
                </a:r>
                <a:endParaRPr lang="en-US" altLang="zh-CN" sz="3600">
                  <a:latin typeface="华文仿宋" panose="02010600040101010101" pitchFamily="2" charset="-122"/>
                  <a:ea typeface="华文仿宋" panose="02010600040101010101" pitchFamily="2" charset="-122"/>
                </a:endParaRPr>
              </a:p>
            </p:txBody>
          </p:sp>
          <p:sp>
            <p:nvSpPr>
              <p:cNvPr id="114726" name="Line 11"/>
              <p:cNvSpPr>
                <a:spLocks noChangeShapeType="1"/>
              </p:cNvSpPr>
              <p:nvPr/>
            </p:nvSpPr>
            <p:spPr bwMode="auto">
              <a:xfrm>
                <a:off x="1344"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4727" name="Line 12"/>
              <p:cNvSpPr>
                <a:spLocks noChangeShapeType="1"/>
              </p:cNvSpPr>
              <p:nvPr/>
            </p:nvSpPr>
            <p:spPr bwMode="auto">
              <a:xfrm>
                <a:off x="1728"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p:nvSpPr>
            <p:cNvPr id="114723" name="Line 13"/>
            <p:cNvSpPr>
              <a:spLocks noChangeShapeType="1"/>
            </p:cNvSpPr>
            <p:nvPr/>
          </p:nvSpPr>
          <p:spPr bwMode="auto">
            <a:xfrm>
              <a:off x="2352" y="1200"/>
              <a:ext cx="1392" cy="0"/>
            </a:xfrm>
            <a:prstGeom prst="line">
              <a:avLst/>
            </a:prstGeom>
            <a:noFill/>
            <a:ln w="31750">
              <a:solidFill>
                <a:schemeClr val="tx2"/>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4724" name="Line 14"/>
            <p:cNvSpPr>
              <a:spLocks noChangeShapeType="1"/>
            </p:cNvSpPr>
            <p:nvPr/>
          </p:nvSpPr>
          <p:spPr bwMode="auto">
            <a:xfrm>
              <a:off x="4416" y="1200"/>
              <a:ext cx="480" cy="0"/>
            </a:xfrm>
            <a:prstGeom prst="line">
              <a:avLst/>
            </a:prstGeom>
            <a:noFill/>
            <a:ln w="31750">
              <a:solidFill>
                <a:schemeClr val="tx2"/>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grpSp>
        <p:nvGrpSpPr>
          <p:cNvPr id="6" name="Group 15"/>
          <p:cNvGrpSpPr/>
          <p:nvPr/>
        </p:nvGrpSpPr>
        <p:grpSpPr bwMode="auto">
          <a:xfrm>
            <a:off x="2967679" y="1937955"/>
            <a:ext cx="2819400" cy="609600"/>
            <a:chOff x="1872" y="720"/>
            <a:chExt cx="1776" cy="384"/>
          </a:xfrm>
        </p:grpSpPr>
        <p:sp>
          <p:nvSpPr>
            <p:cNvPr id="114719" name="Line 16"/>
            <p:cNvSpPr>
              <a:spLocks noChangeShapeType="1"/>
            </p:cNvSpPr>
            <p:nvPr/>
          </p:nvSpPr>
          <p:spPr bwMode="auto">
            <a:xfrm flipV="1">
              <a:off x="3648" y="720"/>
              <a:ext cx="0" cy="384"/>
            </a:xfrm>
            <a:prstGeom prst="line">
              <a:avLst/>
            </a:prstGeom>
            <a:noFill/>
            <a:ln w="31750">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4720" name="Line 17"/>
            <p:cNvSpPr>
              <a:spLocks noChangeShapeType="1"/>
            </p:cNvSpPr>
            <p:nvPr/>
          </p:nvSpPr>
          <p:spPr bwMode="auto">
            <a:xfrm flipH="1">
              <a:off x="1872" y="720"/>
              <a:ext cx="1776" cy="0"/>
            </a:xfrm>
            <a:prstGeom prst="line">
              <a:avLst/>
            </a:prstGeom>
            <a:noFill/>
            <a:ln w="31750">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4721" name="Line 18"/>
            <p:cNvSpPr>
              <a:spLocks noChangeShapeType="1"/>
            </p:cNvSpPr>
            <p:nvPr/>
          </p:nvSpPr>
          <p:spPr bwMode="auto">
            <a:xfrm>
              <a:off x="1872" y="720"/>
              <a:ext cx="0" cy="192"/>
            </a:xfrm>
            <a:prstGeom prst="line">
              <a:avLst/>
            </a:prstGeom>
            <a:noFill/>
            <a:ln w="31750">
              <a:solidFill>
                <a:srgbClr val="9900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grpSp>
        <p:nvGrpSpPr>
          <p:cNvPr id="7" name="Group 19"/>
          <p:cNvGrpSpPr/>
          <p:nvPr/>
        </p:nvGrpSpPr>
        <p:grpSpPr bwMode="auto">
          <a:xfrm>
            <a:off x="4034479" y="3309555"/>
            <a:ext cx="1219200" cy="609600"/>
            <a:chOff x="1152" y="912"/>
            <a:chExt cx="768" cy="384"/>
          </a:xfrm>
        </p:grpSpPr>
        <p:sp>
          <p:nvSpPr>
            <p:cNvPr id="114716" name="Rectangle 20"/>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a:solidFill>
                    <a:schemeClr val="tx2"/>
                  </a:solidFill>
                  <a:latin typeface="华文仿宋" panose="02010600040101010101" pitchFamily="2" charset="-122"/>
                  <a:ea typeface="华文仿宋" panose="02010600040101010101" pitchFamily="2" charset="-122"/>
                </a:rPr>
                <a:t>x</a:t>
              </a:r>
              <a:endParaRPr lang="en-US" altLang="zh-CN" sz="3600">
                <a:latin typeface="华文仿宋" panose="02010600040101010101" pitchFamily="2" charset="-122"/>
                <a:ea typeface="华文仿宋" panose="02010600040101010101" pitchFamily="2" charset="-122"/>
              </a:endParaRPr>
            </a:p>
          </p:txBody>
        </p:sp>
        <p:sp>
          <p:nvSpPr>
            <p:cNvPr id="114717" name="Line 21"/>
            <p:cNvSpPr>
              <a:spLocks noChangeShapeType="1"/>
            </p:cNvSpPr>
            <p:nvPr/>
          </p:nvSpPr>
          <p:spPr bwMode="auto">
            <a:xfrm>
              <a:off x="1344"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4718" name="Line 22"/>
            <p:cNvSpPr>
              <a:spLocks noChangeShapeType="1"/>
            </p:cNvSpPr>
            <p:nvPr/>
          </p:nvSpPr>
          <p:spPr bwMode="auto">
            <a:xfrm>
              <a:off x="1728"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p:nvSpPr>
          <p:cNvPr id="270359" name="Text Box 23"/>
          <p:cNvSpPr txBox="1">
            <a:spLocks noChangeArrowheads="1"/>
          </p:cNvSpPr>
          <p:nvPr/>
        </p:nvSpPr>
        <p:spPr bwMode="auto">
          <a:xfrm>
            <a:off x="1681127" y="4910571"/>
            <a:ext cx="5782352"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ts val="4200"/>
              </a:lnSpc>
            </a:pPr>
            <a:r>
              <a:rPr lang="en-US" altLang="zh-CN" sz="3200" dirty="0"/>
              <a:t>s-&gt;next = p-&gt;next;    p-&gt;next = s;</a:t>
            </a:r>
            <a:endParaRPr lang="en-US" altLang="zh-CN" sz="3200" dirty="0"/>
          </a:p>
          <a:p>
            <a:pPr algn="l" eaLnBrk="1" hangingPunct="1">
              <a:lnSpc>
                <a:spcPts val="4200"/>
              </a:lnSpc>
            </a:pPr>
            <a:r>
              <a:rPr lang="en-US" altLang="zh-CN" sz="3200" dirty="0"/>
              <a:t>s-&gt;next-&gt;prior = s;    s-&gt;prior = p;</a:t>
            </a:r>
            <a:endParaRPr lang="en-US" altLang="zh-CN" sz="3200" dirty="0"/>
          </a:p>
        </p:txBody>
      </p:sp>
      <p:sp>
        <p:nvSpPr>
          <p:cNvPr id="270360" name="AutoShape 24"/>
          <p:cNvSpPr>
            <a:spLocks noChangeArrowheads="1"/>
          </p:cNvSpPr>
          <p:nvPr/>
        </p:nvSpPr>
        <p:spPr bwMode="auto">
          <a:xfrm>
            <a:off x="2510479" y="1099755"/>
            <a:ext cx="457200" cy="1143000"/>
          </a:xfrm>
          <a:prstGeom prst="downArrowCallout">
            <a:avLst>
              <a:gd name="adj1" fmla="val 15000"/>
              <a:gd name="adj2" fmla="val 25000"/>
              <a:gd name="adj3" fmla="val 45567"/>
              <a:gd name="adj4" fmla="val 43333"/>
            </a:avLst>
          </a:prstGeom>
          <a:solidFill>
            <a:srgbClr val="CCFFFF"/>
          </a:solidFill>
          <a:ln w="28575">
            <a:solidFill>
              <a:srgbClr val="003366"/>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a:solidFill>
                  <a:srgbClr val="000099"/>
                </a:solidFill>
                <a:latin typeface="华文仿宋" panose="02010600040101010101" pitchFamily="2" charset="-122"/>
                <a:ea typeface="华文仿宋" panose="02010600040101010101" pitchFamily="2" charset="-122"/>
              </a:rPr>
              <a:t>p</a:t>
            </a:r>
            <a:endParaRPr lang="en-US" altLang="zh-CN" sz="3600">
              <a:latin typeface="华文仿宋" panose="02010600040101010101" pitchFamily="2" charset="-122"/>
              <a:ea typeface="华文仿宋" panose="02010600040101010101" pitchFamily="2" charset="-122"/>
            </a:endParaRPr>
          </a:p>
        </p:txBody>
      </p:sp>
      <p:sp>
        <p:nvSpPr>
          <p:cNvPr id="270361" name="AutoShape 25"/>
          <p:cNvSpPr>
            <a:spLocks noChangeArrowheads="1"/>
          </p:cNvSpPr>
          <p:nvPr/>
        </p:nvSpPr>
        <p:spPr bwMode="auto">
          <a:xfrm>
            <a:off x="4415479" y="3919155"/>
            <a:ext cx="457200" cy="838200"/>
          </a:xfrm>
          <a:prstGeom prst="upArrowCallout">
            <a:avLst>
              <a:gd name="adj1" fmla="val 16667"/>
              <a:gd name="adj2" fmla="val 25000"/>
              <a:gd name="adj3" fmla="val 43058"/>
              <a:gd name="adj4" fmla="val 43940"/>
            </a:avLst>
          </a:prstGeom>
          <a:solidFill>
            <a:srgbClr val="FFFF99">
              <a:alpha val="50195"/>
            </a:srgbClr>
          </a:solidFill>
          <a:ln w="28575">
            <a:solidFill>
              <a:srgbClr val="99330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a:solidFill>
                  <a:srgbClr val="FF0000"/>
                </a:solidFill>
                <a:latin typeface="华文仿宋" panose="02010600040101010101" pitchFamily="2" charset="-122"/>
                <a:ea typeface="华文仿宋" panose="02010600040101010101" pitchFamily="2" charset="-122"/>
              </a:rPr>
              <a:t>s</a:t>
            </a:r>
            <a:endParaRPr lang="en-US" altLang="zh-CN" sz="3600">
              <a:latin typeface="华文仿宋" panose="02010600040101010101" pitchFamily="2" charset="-122"/>
              <a:ea typeface="华文仿宋" panose="02010600040101010101" pitchFamily="2" charset="-122"/>
            </a:endParaRPr>
          </a:p>
        </p:txBody>
      </p:sp>
      <p:sp useBgFill="1">
        <p:nvSpPr>
          <p:cNvPr id="270363" name="Rectangle 27"/>
          <p:cNvSpPr>
            <a:spLocks noChangeArrowheads="1"/>
          </p:cNvSpPr>
          <p:nvPr/>
        </p:nvSpPr>
        <p:spPr bwMode="auto">
          <a:xfrm>
            <a:off x="3348679" y="2471355"/>
            <a:ext cx="2286000" cy="228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grpSp>
        <p:nvGrpSpPr>
          <p:cNvPr id="8" name="Group 28"/>
          <p:cNvGrpSpPr/>
          <p:nvPr/>
        </p:nvGrpSpPr>
        <p:grpSpPr bwMode="auto">
          <a:xfrm>
            <a:off x="2358079" y="2242755"/>
            <a:ext cx="1219200" cy="609600"/>
            <a:chOff x="1152" y="912"/>
            <a:chExt cx="768" cy="384"/>
          </a:xfrm>
        </p:grpSpPr>
        <p:sp>
          <p:nvSpPr>
            <p:cNvPr id="114713" name="Rectangle 29"/>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a:solidFill>
                    <a:schemeClr val="tx2"/>
                  </a:solidFill>
                  <a:latin typeface="华文仿宋" panose="02010600040101010101" pitchFamily="2" charset="-122"/>
                  <a:ea typeface="华文仿宋" panose="02010600040101010101" pitchFamily="2" charset="-122"/>
                </a:rPr>
                <a:t>a</a:t>
              </a:r>
              <a:r>
                <a:rPr lang="en-US" altLang="zh-CN" sz="3600" b="1" baseline="-25000">
                  <a:solidFill>
                    <a:schemeClr val="tx2"/>
                  </a:solidFill>
                  <a:latin typeface="华文仿宋" panose="02010600040101010101" pitchFamily="2" charset="-122"/>
                  <a:ea typeface="华文仿宋" panose="02010600040101010101" pitchFamily="2" charset="-122"/>
                </a:rPr>
                <a:t>i-1</a:t>
              </a:r>
              <a:endParaRPr lang="en-US" altLang="zh-CN" sz="3600">
                <a:latin typeface="华文仿宋" panose="02010600040101010101" pitchFamily="2" charset="-122"/>
                <a:ea typeface="华文仿宋" panose="02010600040101010101" pitchFamily="2" charset="-122"/>
              </a:endParaRPr>
            </a:p>
          </p:txBody>
        </p:sp>
        <p:sp>
          <p:nvSpPr>
            <p:cNvPr id="114714" name="Line 30"/>
            <p:cNvSpPr>
              <a:spLocks noChangeShapeType="1"/>
            </p:cNvSpPr>
            <p:nvPr/>
          </p:nvSpPr>
          <p:spPr bwMode="auto">
            <a:xfrm>
              <a:off x="1344"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4715" name="Line 31"/>
            <p:cNvSpPr>
              <a:spLocks noChangeShapeType="1"/>
            </p:cNvSpPr>
            <p:nvPr/>
          </p:nvSpPr>
          <p:spPr bwMode="auto">
            <a:xfrm>
              <a:off x="1728"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cxnSp>
        <p:nvCxnSpPr>
          <p:cNvPr id="270368" name="AutoShape 32"/>
          <p:cNvCxnSpPr>
            <a:cxnSpLocks noChangeShapeType="1"/>
            <a:stCxn id="114716" idx="3"/>
            <a:endCxn id="114725" idx="2"/>
          </p:cNvCxnSpPr>
          <p:nvPr/>
        </p:nvCxnSpPr>
        <p:spPr bwMode="auto">
          <a:xfrm flipV="1">
            <a:off x="5253679" y="2852355"/>
            <a:ext cx="990600" cy="762000"/>
          </a:xfrm>
          <a:prstGeom prst="bentConnector2">
            <a:avLst/>
          </a:prstGeom>
          <a:noFill/>
          <a:ln w="31750">
            <a:solidFill>
              <a:schemeClr val="tx2"/>
            </a:solidFill>
            <a:miter lim="800000"/>
            <a:tailEnd type="stealth" w="med" len="lg"/>
          </a:ln>
          <a:extLst>
            <a:ext uri="{909E8E84-426E-40DD-AFC4-6F175D3DCCD1}">
              <a14:hiddenFill xmlns:a14="http://schemas.microsoft.com/office/drawing/2010/main">
                <a:noFill/>
              </a14:hiddenFill>
            </a:ext>
          </a:extLst>
        </p:spPr>
      </p:cxnSp>
      <p:cxnSp>
        <p:nvCxnSpPr>
          <p:cNvPr id="270370" name="AutoShape 34"/>
          <p:cNvCxnSpPr>
            <a:cxnSpLocks noChangeShapeType="1"/>
            <a:stCxn id="114713" idx="3"/>
            <a:endCxn id="114716" idx="1"/>
          </p:cNvCxnSpPr>
          <p:nvPr/>
        </p:nvCxnSpPr>
        <p:spPr bwMode="auto">
          <a:xfrm>
            <a:off x="3577279" y="2547555"/>
            <a:ext cx="457200" cy="1066800"/>
          </a:xfrm>
          <a:prstGeom prst="bentConnector3">
            <a:avLst>
              <a:gd name="adj1" fmla="val 50000"/>
            </a:avLst>
          </a:prstGeom>
          <a:noFill/>
          <a:ln w="31750">
            <a:solidFill>
              <a:schemeClr val="tx2"/>
            </a:solidFill>
            <a:miter lim="800000"/>
            <a:tailEnd type="stealth" w="med" len="lg"/>
          </a:ln>
          <a:extLst>
            <a:ext uri="{909E8E84-426E-40DD-AFC4-6F175D3DCCD1}">
              <a14:hiddenFill xmlns:a14="http://schemas.microsoft.com/office/drawing/2010/main">
                <a:noFill/>
              </a14:hiddenFill>
            </a:ext>
          </a:extLst>
        </p:spPr>
      </p:cxnSp>
      <p:sp useBgFill="1">
        <p:nvSpPr>
          <p:cNvPr id="270372" name="Rectangle 36"/>
          <p:cNvSpPr>
            <a:spLocks noChangeArrowheads="1"/>
          </p:cNvSpPr>
          <p:nvPr/>
        </p:nvSpPr>
        <p:spPr bwMode="auto">
          <a:xfrm>
            <a:off x="2891479" y="1709355"/>
            <a:ext cx="2971800" cy="533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sp useBgFill="1">
        <p:nvSpPr>
          <p:cNvPr id="270373" name="Rectangle 37"/>
          <p:cNvSpPr>
            <a:spLocks noChangeArrowheads="1"/>
          </p:cNvSpPr>
          <p:nvPr/>
        </p:nvSpPr>
        <p:spPr bwMode="auto">
          <a:xfrm>
            <a:off x="5710879" y="2166555"/>
            <a:ext cx="152400" cy="381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grpSp>
        <p:nvGrpSpPr>
          <p:cNvPr id="9" name="Group 38"/>
          <p:cNvGrpSpPr/>
          <p:nvPr/>
        </p:nvGrpSpPr>
        <p:grpSpPr bwMode="auto">
          <a:xfrm>
            <a:off x="5634679" y="2242755"/>
            <a:ext cx="1219200" cy="609600"/>
            <a:chOff x="1152" y="912"/>
            <a:chExt cx="768" cy="384"/>
          </a:xfrm>
        </p:grpSpPr>
        <p:sp>
          <p:nvSpPr>
            <p:cNvPr id="114710" name="Rectangle 39"/>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a:solidFill>
                    <a:schemeClr val="tx2"/>
                  </a:solidFill>
                  <a:latin typeface="华文仿宋" panose="02010600040101010101" pitchFamily="2" charset="-122"/>
                  <a:ea typeface="华文仿宋" panose="02010600040101010101" pitchFamily="2" charset="-122"/>
                </a:rPr>
                <a:t>a</a:t>
              </a:r>
              <a:r>
                <a:rPr lang="en-US" altLang="zh-CN" sz="3600" b="1" baseline="-25000">
                  <a:solidFill>
                    <a:schemeClr val="tx2"/>
                  </a:solidFill>
                  <a:latin typeface="华文仿宋" panose="02010600040101010101" pitchFamily="2" charset="-122"/>
                  <a:ea typeface="华文仿宋" panose="02010600040101010101" pitchFamily="2" charset="-122"/>
                </a:rPr>
                <a:t>i</a:t>
              </a:r>
              <a:endParaRPr lang="en-US" altLang="zh-CN" sz="3600">
                <a:latin typeface="华文仿宋" panose="02010600040101010101" pitchFamily="2" charset="-122"/>
                <a:ea typeface="华文仿宋" panose="02010600040101010101" pitchFamily="2" charset="-122"/>
              </a:endParaRPr>
            </a:p>
          </p:txBody>
        </p:sp>
        <p:sp>
          <p:nvSpPr>
            <p:cNvPr id="114711" name="Line 40"/>
            <p:cNvSpPr>
              <a:spLocks noChangeShapeType="1"/>
            </p:cNvSpPr>
            <p:nvPr/>
          </p:nvSpPr>
          <p:spPr bwMode="auto">
            <a:xfrm>
              <a:off x="1344"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4712" name="Line 41"/>
            <p:cNvSpPr>
              <a:spLocks noChangeShapeType="1"/>
            </p:cNvSpPr>
            <p:nvPr/>
          </p:nvSpPr>
          <p:spPr bwMode="auto">
            <a:xfrm>
              <a:off x="1728"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cxnSp>
        <p:nvCxnSpPr>
          <p:cNvPr id="270378" name="AutoShape 42"/>
          <p:cNvCxnSpPr>
            <a:cxnSpLocks noChangeShapeType="1"/>
            <a:stCxn id="114710" idx="1"/>
            <a:endCxn id="114716" idx="0"/>
          </p:cNvCxnSpPr>
          <p:nvPr/>
        </p:nvCxnSpPr>
        <p:spPr bwMode="auto">
          <a:xfrm rot="10800000" flipV="1">
            <a:off x="4644079" y="2547555"/>
            <a:ext cx="990600" cy="762000"/>
          </a:xfrm>
          <a:prstGeom prst="bentConnector2">
            <a:avLst/>
          </a:prstGeom>
          <a:noFill/>
          <a:ln w="31750">
            <a:solidFill>
              <a:srgbClr val="990000"/>
            </a:solidFill>
            <a:miter lim="800000"/>
            <a:tailEnd type="stealth" w="med" len="lg"/>
          </a:ln>
          <a:extLst>
            <a:ext uri="{909E8E84-426E-40DD-AFC4-6F175D3DCCD1}">
              <a14:hiddenFill xmlns:a14="http://schemas.microsoft.com/office/drawing/2010/main">
                <a:noFill/>
              </a14:hiddenFill>
            </a:ext>
          </a:extLst>
        </p:spPr>
      </p:cxnSp>
      <p:cxnSp>
        <p:nvCxnSpPr>
          <p:cNvPr id="270380" name="AutoShape 44"/>
          <p:cNvCxnSpPr>
            <a:cxnSpLocks noChangeShapeType="1"/>
            <a:endCxn id="114713" idx="2"/>
          </p:cNvCxnSpPr>
          <p:nvPr/>
        </p:nvCxnSpPr>
        <p:spPr bwMode="auto">
          <a:xfrm rot="10800000">
            <a:off x="2967679" y="2852355"/>
            <a:ext cx="1066800" cy="901700"/>
          </a:xfrm>
          <a:prstGeom prst="bentConnector2">
            <a:avLst/>
          </a:prstGeom>
          <a:noFill/>
          <a:ln w="31750">
            <a:solidFill>
              <a:srgbClr val="990000"/>
            </a:solidFill>
            <a:miter lim="800000"/>
            <a:tailEnd type="stealth" w="med" len="lg"/>
          </a:ln>
          <a:extLst>
            <a:ext uri="{909E8E84-426E-40DD-AFC4-6F175D3DCCD1}">
              <a14:hiddenFill xmlns:a14="http://schemas.microsoft.com/office/drawing/2010/main">
                <a:noFill/>
              </a14:hiddenFill>
            </a:ext>
          </a:extLst>
        </p:spPr>
      </p:cxnSp>
      <p:grpSp>
        <p:nvGrpSpPr>
          <p:cNvPr id="10" name="Group 45"/>
          <p:cNvGrpSpPr/>
          <p:nvPr/>
        </p:nvGrpSpPr>
        <p:grpSpPr bwMode="auto">
          <a:xfrm>
            <a:off x="1596079" y="1937955"/>
            <a:ext cx="914400" cy="609600"/>
            <a:chOff x="1008" y="720"/>
            <a:chExt cx="576" cy="384"/>
          </a:xfrm>
        </p:grpSpPr>
        <p:sp>
          <p:nvSpPr>
            <p:cNvPr id="114708" name="Line 46"/>
            <p:cNvSpPr>
              <a:spLocks noChangeShapeType="1"/>
            </p:cNvSpPr>
            <p:nvPr/>
          </p:nvSpPr>
          <p:spPr bwMode="auto">
            <a:xfrm flipV="1">
              <a:off x="1584" y="720"/>
              <a:ext cx="0" cy="384"/>
            </a:xfrm>
            <a:prstGeom prst="line">
              <a:avLst/>
            </a:prstGeom>
            <a:noFill/>
            <a:ln w="31750">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4709" name="Line 47"/>
            <p:cNvSpPr>
              <a:spLocks noChangeShapeType="1"/>
            </p:cNvSpPr>
            <p:nvPr/>
          </p:nvSpPr>
          <p:spPr bwMode="auto">
            <a:xfrm flipH="1">
              <a:off x="1008" y="720"/>
              <a:ext cx="576" cy="0"/>
            </a:xfrm>
            <a:prstGeom prst="line">
              <a:avLst/>
            </a:prstGeom>
            <a:noFill/>
            <a:ln w="31750">
              <a:solidFill>
                <a:srgbClr val="9900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p:nvSpPr>
          <p:cNvPr id="4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插入</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70360"/>
                                        </p:tgtEl>
                                        <p:attrNameLst>
                                          <p:attrName>style.visibility</p:attrName>
                                        </p:attrNameLst>
                                      </p:cBhvr>
                                      <p:to>
                                        <p:strVal val="visible"/>
                                      </p:to>
                                    </p:set>
                                    <p:animEffect transition="in" filter="wipe(up)">
                                      <p:cBhvr>
                                        <p:cTn id="29" dur="500"/>
                                        <p:tgtEl>
                                          <p:spTgt spid="27036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70361"/>
                                        </p:tgtEl>
                                        <p:attrNameLst>
                                          <p:attrName>style.visibility</p:attrName>
                                        </p:attrNameLst>
                                      </p:cBhvr>
                                      <p:to>
                                        <p:strVal val="visible"/>
                                      </p:to>
                                    </p:set>
                                    <p:animEffect transition="in" filter="wipe(down)">
                                      <p:cBhvr>
                                        <p:cTn id="34" dur="500"/>
                                        <p:tgtEl>
                                          <p:spTgt spid="2703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0359"/>
                                        </p:tgtEl>
                                        <p:attrNameLst>
                                          <p:attrName>style.visibility</p:attrName>
                                        </p:attrNameLst>
                                      </p:cBhvr>
                                      <p:to>
                                        <p:strVal val="visible"/>
                                      </p:to>
                                    </p:set>
                                    <p:animEffect transition="in" filter="wipe(left)">
                                      <p:cBhvr>
                                        <p:cTn id="39" dur="500"/>
                                        <p:tgtEl>
                                          <p:spTgt spid="27035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70368"/>
                                        </p:tgtEl>
                                        <p:attrNameLst>
                                          <p:attrName>style.visibility</p:attrName>
                                        </p:attrNameLst>
                                      </p:cBhvr>
                                      <p:to>
                                        <p:strVal val="visible"/>
                                      </p:to>
                                    </p:set>
                                    <p:animEffect transition="in" filter="wipe(left)">
                                      <p:cBhvr>
                                        <p:cTn id="44" dur="500"/>
                                        <p:tgtEl>
                                          <p:spTgt spid="27036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70363"/>
                                        </p:tgtEl>
                                        <p:attrNameLst>
                                          <p:attrName>style.visibility</p:attrName>
                                        </p:attrNameLst>
                                      </p:cBhvr>
                                      <p:to>
                                        <p:strVal val="visible"/>
                                      </p:to>
                                    </p:set>
                                    <p:animEffect transition="in" filter="wipe(left)">
                                      <p:cBhvr>
                                        <p:cTn id="49" dur="500"/>
                                        <p:tgtEl>
                                          <p:spTgt spid="270363"/>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499"/>
                                          </p:stCondLst>
                                        </p:cTn>
                                        <p:tgtEl>
                                          <p:spTgt spid="8"/>
                                        </p:tgtEl>
                                        <p:attrNameLst>
                                          <p:attrName>style.visibility</p:attrName>
                                        </p:attrNameLst>
                                      </p:cBhvr>
                                      <p:to>
                                        <p:strVal val="visible"/>
                                      </p:to>
                                    </p:se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270370"/>
                                        </p:tgtEl>
                                        <p:attrNameLst>
                                          <p:attrName>style.visibility</p:attrName>
                                        </p:attrNameLst>
                                      </p:cBhvr>
                                      <p:to>
                                        <p:strVal val="visible"/>
                                      </p:to>
                                    </p:set>
                                    <p:animEffect transition="in" filter="wipe(up)">
                                      <p:cBhvr>
                                        <p:cTn id="56" dur="500"/>
                                        <p:tgtEl>
                                          <p:spTgt spid="2703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270373"/>
                                        </p:tgtEl>
                                        <p:attrNameLst>
                                          <p:attrName>style.visibility</p:attrName>
                                        </p:attrNameLst>
                                      </p:cBhvr>
                                      <p:to>
                                        <p:strVal val="visible"/>
                                      </p:to>
                                    </p:set>
                                    <p:animEffect transition="in" filter="wipe(right)">
                                      <p:cBhvr>
                                        <p:cTn id="61" dur="500"/>
                                        <p:tgtEl>
                                          <p:spTgt spid="270373"/>
                                        </p:tgtEl>
                                      </p:cBhvr>
                                    </p:animEffect>
                                  </p:childTnLst>
                                </p:cTn>
                              </p:par>
                            </p:childTnLst>
                          </p:cTn>
                        </p:par>
                        <p:par>
                          <p:cTn id="62" fill="hold">
                            <p:stCondLst>
                              <p:cond delay="500"/>
                            </p:stCondLst>
                            <p:childTnLst>
                              <p:par>
                                <p:cTn id="63" presetID="22" presetClass="entr" presetSubtype="4" fill="hold" grpId="0" nodeType="afterEffect">
                                  <p:stCondLst>
                                    <p:cond delay="0"/>
                                  </p:stCondLst>
                                  <p:childTnLst>
                                    <p:set>
                                      <p:cBhvr>
                                        <p:cTn id="64" dur="1" fill="hold">
                                          <p:stCondLst>
                                            <p:cond delay="0"/>
                                          </p:stCondLst>
                                        </p:cTn>
                                        <p:tgtEl>
                                          <p:spTgt spid="270372"/>
                                        </p:tgtEl>
                                        <p:attrNameLst>
                                          <p:attrName>style.visibility</p:attrName>
                                        </p:attrNameLst>
                                      </p:cBhvr>
                                      <p:to>
                                        <p:strVal val="visible"/>
                                      </p:to>
                                    </p:set>
                                    <p:animEffect transition="in" filter="wipe(down)">
                                      <p:cBhvr>
                                        <p:cTn id="65" dur="500"/>
                                        <p:tgtEl>
                                          <p:spTgt spid="270372"/>
                                        </p:tgtEl>
                                      </p:cBhvr>
                                    </p:animEffect>
                                  </p:childTnLst>
                                </p:cTn>
                              </p:par>
                            </p:childTnLst>
                          </p:cTn>
                        </p:par>
                        <p:par>
                          <p:cTn id="66" fill="hold">
                            <p:stCondLst>
                              <p:cond delay="1000"/>
                            </p:stCondLst>
                            <p:childTnLst>
                              <p:par>
                                <p:cTn id="67" presetID="1" presetClass="entr" presetSubtype="0" fill="hold" nodeType="afterEffect">
                                  <p:stCondLst>
                                    <p:cond delay="0"/>
                                  </p:stCondLst>
                                  <p:childTnLst>
                                    <p:set>
                                      <p:cBhvr>
                                        <p:cTn id="68" dur="1" fill="hold">
                                          <p:stCondLst>
                                            <p:cond delay="499"/>
                                          </p:stCondLst>
                                        </p:cTn>
                                        <p:tgtEl>
                                          <p:spTgt spid="9"/>
                                        </p:tgtEl>
                                        <p:attrNameLst>
                                          <p:attrName>style.visibility</p:attrName>
                                        </p:attrNameLst>
                                      </p:cBhvr>
                                      <p:to>
                                        <p:strVal val="visible"/>
                                      </p:to>
                                    </p:se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270378"/>
                                        </p:tgtEl>
                                        <p:attrNameLst>
                                          <p:attrName>style.visibility</p:attrName>
                                        </p:attrNameLst>
                                      </p:cBhvr>
                                      <p:to>
                                        <p:strVal val="visible"/>
                                      </p:to>
                                    </p:set>
                                    <p:animEffect transition="in" filter="wipe(right)">
                                      <p:cBhvr>
                                        <p:cTn id="72" dur="500"/>
                                        <p:tgtEl>
                                          <p:spTgt spid="27037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270380"/>
                                        </p:tgtEl>
                                        <p:attrNameLst>
                                          <p:attrName>style.visibility</p:attrName>
                                        </p:attrNameLst>
                                      </p:cBhvr>
                                      <p:to>
                                        <p:strVal val="visible"/>
                                      </p:to>
                                    </p:set>
                                    <p:animEffect transition="in" filter="wipe(right)">
                                      <p:cBhvr>
                                        <p:cTn id="77" dur="500"/>
                                        <p:tgtEl>
                                          <p:spTgt spid="270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59" grpId="0" autoUpdateAnimBg="0"/>
      <p:bldP spid="270360" grpId="0" animBg="1" autoUpdateAnimBg="0"/>
      <p:bldP spid="270361" grpId="0" animBg="1" autoUpdateAnimBg="0"/>
      <p:bldP spid="270363" grpId="0" animBg="1"/>
      <p:bldP spid="270372" grpId="0" animBg="1"/>
      <p:bldP spid="27037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877329" y="2016215"/>
            <a:ext cx="2133600" cy="609600"/>
            <a:chOff x="576" y="912"/>
            <a:chExt cx="1344" cy="384"/>
          </a:xfrm>
        </p:grpSpPr>
        <p:grpSp>
          <p:nvGrpSpPr>
            <p:cNvPr id="115750" name="Group 3"/>
            <p:cNvGrpSpPr/>
            <p:nvPr/>
          </p:nvGrpSpPr>
          <p:grpSpPr bwMode="auto">
            <a:xfrm>
              <a:off x="1152" y="912"/>
              <a:ext cx="768" cy="384"/>
              <a:chOff x="1152" y="912"/>
              <a:chExt cx="768" cy="384"/>
            </a:xfrm>
          </p:grpSpPr>
          <p:sp>
            <p:nvSpPr>
              <p:cNvPr id="115752" name="Rectangle 4"/>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a:solidFill>
                      <a:schemeClr val="tx2"/>
                    </a:solidFill>
                    <a:latin typeface="华文仿宋" panose="02010600040101010101" pitchFamily="2" charset="-122"/>
                    <a:ea typeface="华文仿宋" panose="02010600040101010101" pitchFamily="2" charset="-122"/>
                  </a:rPr>
                  <a:t>a</a:t>
                </a:r>
                <a:r>
                  <a:rPr lang="en-US" altLang="zh-CN" sz="3600" b="1" baseline="-25000">
                    <a:solidFill>
                      <a:schemeClr val="tx2"/>
                    </a:solidFill>
                    <a:latin typeface="华文仿宋" panose="02010600040101010101" pitchFamily="2" charset="-122"/>
                    <a:ea typeface="华文仿宋" panose="02010600040101010101" pitchFamily="2" charset="-122"/>
                  </a:rPr>
                  <a:t>i-1</a:t>
                </a:r>
                <a:endParaRPr lang="en-US" altLang="zh-CN" sz="3600">
                  <a:latin typeface="华文仿宋" panose="02010600040101010101" pitchFamily="2" charset="-122"/>
                  <a:ea typeface="华文仿宋" panose="02010600040101010101" pitchFamily="2" charset="-122"/>
                </a:endParaRPr>
              </a:p>
            </p:txBody>
          </p:sp>
          <p:sp>
            <p:nvSpPr>
              <p:cNvPr id="115753" name="Line 5"/>
              <p:cNvSpPr>
                <a:spLocks noChangeShapeType="1"/>
              </p:cNvSpPr>
              <p:nvPr/>
            </p:nvSpPr>
            <p:spPr bwMode="auto">
              <a:xfrm>
                <a:off x="1344"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5754" name="Line 6"/>
              <p:cNvSpPr>
                <a:spLocks noChangeShapeType="1"/>
              </p:cNvSpPr>
              <p:nvPr/>
            </p:nvSpPr>
            <p:spPr bwMode="auto">
              <a:xfrm>
                <a:off x="1728"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p:nvSpPr>
            <p:cNvPr id="115751" name="Line 7"/>
            <p:cNvSpPr>
              <a:spLocks noChangeShapeType="1"/>
            </p:cNvSpPr>
            <p:nvPr/>
          </p:nvSpPr>
          <p:spPr bwMode="auto">
            <a:xfrm>
              <a:off x="576" y="1104"/>
              <a:ext cx="576" cy="0"/>
            </a:xfrm>
            <a:prstGeom prst="line">
              <a:avLst/>
            </a:prstGeom>
            <a:noFill/>
            <a:ln w="31750">
              <a:solidFill>
                <a:schemeClr val="tx2"/>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grpSp>
        <p:nvGrpSpPr>
          <p:cNvPr id="4" name="Group 9"/>
          <p:cNvGrpSpPr/>
          <p:nvPr/>
        </p:nvGrpSpPr>
        <p:grpSpPr bwMode="auto">
          <a:xfrm>
            <a:off x="2858529" y="2016215"/>
            <a:ext cx="2438400" cy="609600"/>
            <a:chOff x="1824" y="912"/>
            <a:chExt cx="1536" cy="384"/>
          </a:xfrm>
        </p:grpSpPr>
        <p:grpSp>
          <p:nvGrpSpPr>
            <p:cNvPr id="115745" name="Group 10"/>
            <p:cNvGrpSpPr/>
            <p:nvPr/>
          </p:nvGrpSpPr>
          <p:grpSpPr bwMode="auto">
            <a:xfrm>
              <a:off x="2592" y="912"/>
              <a:ext cx="768" cy="384"/>
              <a:chOff x="1152" y="912"/>
              <a:chExt cx="768" cy="384"/>
            </a:xfrm>
          </p:grpSpPr>
          <p:sp>
            <p:nvSpPr>
              <p:cNvPr id="115747" name="Rectangle 11"/>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a:solidFill>
                      <a:schemeClr val="tx2"/>
                    </a:solidFill>
                    <a:latin typeface="华文仿宋" panose="02010600040101010101" pitchFamily="2" charset="-122"/>
                    <a:ea typeface="华文仿宋" panose="02010600040101010101" pitchFamily="2" charset="-122"/>
                  </a:rPr>
                  <a:t>a</a:t>
                </a:r>
                <a:r>
                  <a:rPr lang="en-US" altLang="zh-CN" sz="3600" b="1" baseline="-25000">
                    <a:solidFill>
                      <a:schemeClr val="tx2"/>
                    </a:solidFill>
                    <a:latin typeface="华文仿宋" panose="02010600040101010101" pitchFamily="2" charset="-122"/>
                    <a:ea typeface="华文仿宋" panose="02010600040101010101" pitchFamily="2" charset="-122"/>
                  </a:rPr>
                  <a:t>i</a:t>
                </a:r>
                <a:endParaRPr lang="en-US" altLang="zh-CN" sz="3600">
                  <a:latin typeface="华文仿宋" panose="02010600040101010101" pitchFamily="2" charset="-122"/>
                  <a:ea typeface="华文仿宋" panose="02010600040101010101" pitchFamily="2" charset="-122"/>
                </a:endParaRPr>
              </a:p>
            </p:txBody>
          </p:sp>
          <p:sp>
            <p:nvSpPr>
              <p:cNvPr id="115748" name="Line 12"/>
              <p:cNvSpPr>
                <a:spLocks noChangeShapeType="1"/>
              </p:cNvSpPr>
              <p:nvPr/>
            </p:nvSpPr>
            <p:spPr bwMode="auto">
              <a:xfrm>
                <a:off x="1344"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5749" name="Line 13"/>
              <p:cNvSpPr>
                <a:spLocks noChangeShapeType="1"/>
              </p:cNvSpPr>
              <p:nvPr/>
            </p:nvSpPr>
            <p:spPr bwMode="auto">
              <a:xfrm>
                <a:off x="1728"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p:nvSpPr>
            <p:cNvPr id="115746" name="Line 14"/>
            <p:cNvSpPr>
              <a:spLocks noChangeShapeType="1"/>
            </p:cNvSpPr>
            <p:nvPr/>
          </p:nvSpPr>
          <p:spPr bwMode="auto">
            <a:xfrm>
              <a:off x="1824" y="1104"/>
              <a:ext cx="720" cy="0"/>
            </a:xfrm>
            <a:prstGeom prst="line">
              <a:avLst/>
            </a:prstGeom>
            <a:noFill/>
            <a:ln w="31750">
              <a:solidFill>
                <a:schemeClr val="tx2"/>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grpSp>
        <p:nvGrpSpPr>
          <p:cNvPr id="6" name="Group 15"/>
          <p:cNvGrpSpPr/>
          <p:nvPr/>
        </p:nvGrpSpPr>
        <p:grpSpPr bwMode="auto">
          <a:xfrm>
            <a:off x="5144529" y="2016215"/>
            <a:ext cx="2971800" cy="609600"/>
            <a:chOff x="3264" y="912"/>
            <a:chExt cx="1872" cy="384"/>
          </a:xfrm>
        </p:grpSpPr>
        <p:grpSp>
          <p:nvGrpSpPr>
            <p:cNvPr id="115739" name="Group 16"/>
            <p:cNvGrpSpPr/>
            <p:nvPr/>
          </p:nvGrpSpPr>
          <p:grpSpPr bwMode="auto">
            <a:xfrm>
              <a:off x="3984" y="912"/>
              <a:ext cx="768" cy="384"/>
              <a:chOff x="1152" y="912"/>
              <a:chExt cx="768" cy="384"/>
            </a:xfrm>
          </p:grpSpPr>
          <p:sp>
            <p:nvSpPr>
              <p:cNvPr id="115742" name="Rectangle 17"/>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a:solidFill>
                      <a:schemeClr val="tx2"/>
                    </a:solidFill>
                    <a:latin typeface="华文仿宋" panose="02010600040101010101" pitchFamily="2" charset="-122"/>
                    <a:ea typeface="华文仿宋" panose="02010600040101010101" pitchFamily="2" charset="-122"/>
                  </a:rPr>
                  <a:t>a</a:t>
                </a:r>
                <a:r>
                  <a:rPr lang="en-US" altLang="zh-CN" sz="3600" b="1" baseline="-25000">
                    <a:solidFill>
                      <a:schemeClr val="tx2"/>
                    </a:solidFill>
                    <a:latin typeface="华文仿宋" panose="02010600040101010101" pitchFamily="2" charset="-122"/>
                    <a:ea typeface="华文仿宋" panose="02010600040101010101" pitchFamily="2" charset="-122"/>
                  </a:rPr>
                  <a:t>i+1</a:t>
                </a:r>
                <a:endParaRPr lang="en-US" altLang="zh-CN" sz="3600">
                  <a:latin typeface="华文仿宋" panose="02010600040101010101" pitchFamily="2" charset="-122"/>
                  <a:ea typeface="华文仿宋" panose="02010600040101010101" pitchFamily="2" charset="-122"/>
                </a:endParaRPr>
              </a:p>
            </p:txBody>
          </p:sp>
          <p:sp>
            <p:nvSpPr>
              <p:cNvPr id="115743" name="Line 18"/>
              <p:cNvSpPr>
                <a:spLocks noChangeShapeType="1"/>
              </p:cNvSpPr>
              <p:nvPr/>
            </p:nvSpPr>
            <p:spPr bwMode="auto">
              <a:xfrm>
                <a:off x="1344"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5744" name="Line 19"/>
              <p:cNvSpPr>
                <a:spLocks noChangeShapeType="1"/>
              </p:cNvSpPr>
              <p:nvPr/>
            </p:nvSpPr>
            <p:spPr bwMode="auto">
              <a:xfrm>
                <a:off x="1728"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p:nvSpPr>
            <p:cNvPr id="115740" name="Line 20"/>
            <p:cNvSpPr>
              <a:spLocks noChangeShapeType="1"/>
            </p:cNvSpPr>
            <p:nvPr/>
          </p:nvSpPr>
          <p:spPr bwMode="auto">
            <a:xfrm>
              <a:off x="3264" y="1104"/>
              <a:ext cx="672" cy="0"/>
            </a:xfrm>
            <a:prstGeom prst="line">
              <a:avLst/>
            </a:prstGeom>
            <a:noFill/>
            <a:ln w="31750">
              <a:solidFill>
                <a:schemeClr val="tx2"/>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5741" name="Line 21"/>
            <p:cNvSpPr>
              <a:spLocks noChangeShapeType="1"/>
            </p:cNvSpPr>
            <p:nvPr/>
          </p:nvSpPr>
          <p:spPr bwMode="auto">
            <a:xfrm>
              <a:off x="4656" y="1104"/>
              <a:ext cx="480" cy="0"/>
            </a:xfrm>
            <a:prstGeom prst="line">
              <a:avLst/>
            </a:prstGeom>
            <a:noFill/>
            <a:ln w="31750">
              <a:solidFill>
                <a:schemeClr val="tx2"/>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p:nvSpPr>
          <p:cNvPr id="271382" name="Text Box 22"/>
          <p:cNvSpPr txBox="1">
            <a:spLocks noChangeArrowheads="1"/>
          </p:cNvSpPr>
          <p:nvPr/>
        </p:nvSpPr>
        <p:spPr bwMode="auto">
          <a:xfrm>
            <a:off x="1639329" y="4078788"/>
            <a:ext cx="6629400" cy="198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50000"/>
              </a:lnSpc>
            </a:pPr>
            <a:r>
              <a:rPr lang="en-US" altLang="zh-CN" sz="3200" dirty="0"/>
              <a:t>p-&gt;next = p-&gt;next-&gt;next;</a:t>
            </a:r>
            <a:endParaRPr lang="en-US" altLang="zh-CN" sz="3200" dirty="0"/>
          </a:p>
          <a:p>
            <a:pPr algn="l" eaLnBrk="1" hangingPunct="1">
              <a:lnSpc>
                <a:spcPct val="150000"/>
              </a:lnSpc>
            </a:pPr>
            <a:r>
              <a:rPr lang="en-US" altLang="zh-CN" sz="3200" dirty="0"/>
              <a:t>p-&gt;next-&gt;prior = p;</a:t>
            </a:r>
            <a:endParaRPr lang="en-US" altLang="zh-CN" sz="3200" dirty="0"/>
          </a:p>
          <a:p>
            <a:pPr algn="l" eaLnBrk="1" hangingPunct="1">
              <a:lnSpc>
                <a:spcPct val="150000"/>
              </a:lnSpc>
            </a:pPr>
            <a:endParaRPr lang="en-US" altLang="zh-CN" sz="2000" dirty="0">
              <a:solidFill>
                <a:schemeClr val="accent2"/>
              </a:solidFill>
              <a:latin typeface="华文仿宋" panose="02010600040101010101" pitchFamily="2" charset="-122"/>
              <a:ea typeface="华文仿宋" panose="02010600040101010101" pitchFamily="2" charset="-122"/>
            </a:endParaRPr>
          </a:p>
        </p:txBody>
      </p:sp>
      <p:grpSp>
        <p:nvGrpSpPr>
          <p:cNvPr id="8" name="Group 24"/>
          <p:cNvGrpSpPr/>
          <p:nvPr/>
        </p:nvGrpSpPr>
        <p:grpSpPr bwMode="auto">
          <a:xfrm>
            <a:off x="4687329" y="1559015"/>
            <a:ext cx="1752600" cy="762000"/>
            <a:chOff x="2976" y="624"/>
            <a:chExt cx="1104" cy="480"/>
          </a:xfrm>
        </p:grpSpPr>
        <p:sp>
          <p:nvSpPr>
            <p:cNvPr id="115736" name="Line 25"/>
            <p:cNvSpPr>
              <a:spLocks noChangeShapeType="1"/>
            </p:cNvSpPr>
            <p:nvPr/>
          </p:nvSpPr>
          <p:spPr bwMode="auto">
            <a:xfrm flipH="1">
              <a:off x="2976" y="624"/>
              <a:ext cx="1104" cy="0"/>
            </a:xfrm>
            <a:prstGeom prst="line">
              <a:avLst/>
            </a:prstGeom>
            <a:noFill/>
            <a:ln w="31750">
              <a:solidFill>
                <a:srgbClr val="9933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5737" name="Line 26"/>
            <p:cNvSpPr>
              <a:spLocks noChangeShapeType="1"/>
            </p:cNvSpPr>
            <p:nvPr/>
          </p:nvSpPr>
          <p:spPr bwMode="auto">
            <a:xfrm flipV="1">
              <a:off x="4080" y="624"/>
              <a:ext cx="0" cy="480"/>
            </a:xfrm>
            <a:prstGeom prst="line">
              <a:avLst/>
            </a:prstGeom>
            <a:noFill/>
            <a:ln w="31750">
              <a:solidFill>
                <a:srgbClr val="9933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5738" name="Line 27"/>
            <p:cNvSpPr>
              <a:spLocks noChangeShapeType="1"/>
            </p:cNvSpPr>
            <p:nvPr/>
          </p:nvSpPr>
          <p:spPr bwMode="auto">
            <a:xfrm>
              <a:off x="2976" y="624"/>
              <a:ext cx="0" cy="288"/>
            </a:xfrm>
            <a:prstGeom prst="line">
              <a:avLst/>
            </a:prstGeom>
            <a:noFill/>
            <a:ln w="31750">
              <a:solidFill>
                <a:srgbClr val="9933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useBgFill="1">
        <p:nvSpPr>
          <p:cNvPr id="271388" name="Rectangle 28"/>
          <p:cNvSpPr>
            <a:spLocks noChangeArrowheads="1"/>
          </p:cNvSpPr>
          <p:nvPr/>
        </p:nvSpPr>
        <p:spPr bwMode="auto">
          <a:xfrm>
            <a:off x="2782329" y="2168615"/>
            <a:ext cx="12192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sp>
        <p:nvSpPr>
          <p:cNvPr id="271389" name="AutoShape 29"/>
          <p:cNvSpPr>
            <a:spLocks noChangeArrowheads="1"/>
          </p:cNvSpPr>
          <p:nvPr/>
        </p:nvSpPr>
        <p:spPr bwMode="auto">
          <a:xfrm>
            <a:off x="2248928" y="2625815"/>
            <a:ext cx="381001" cy="1563126"/>
          </a:xfrm>
          <a:prstGeom prst="upArrowCallout">
            <a:avLst>
              <a:gd name="adj1" fmla="val 15000"/>
              <a:gd name="adj2" fmla="val 20000"/>
              <a:gd name="adj3" fmla="val 61672"/>
              <a:gd name="adj4" fmla="val 37255"/>
            </a:avLst>
          </a:prstGeom>
          <a:solidFill>
            <a:srgbClr val="CCFFFF"/>
          </a:solidFill>
          <a:ln w="9525">
            <a:solidFill>
              <a:srgbClr val="003366"/>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dirty="0">
                <a:solidFill>
                  <a:srgbClr val="000099"/>
                </a:solidFill>
                <a:latin typeface="华文仿宋" panose="02010600040101010101" pitchFamily="2" charset="-122"/>
                <a:ea typeface="华文仿宋" panose="02010600040101010101" pitchFamily="2" charset="-122"/>
              </a:rPr>
              <a:t>p</a:t>
            </a:r>
            <a:endParaRPr lang="en-US" altLang="zh-CN" sz="3600" dirty="0">
              <a:latin typeface="华文仿宋" panose="02010600040101010101" pitchFamily="2" charset="-122"/>
              <a:ea typeface="华文仿宋" panose="02010600040101010101" pitchFamily="2" charset="-122"/>
            </a:endParaRPr>
          </a:p>
        </p:txBody>
      </p:sp>
      <p:grpSp>
        <p:nvGrpSpPr>
          <p:cNvPr id="9" name="Group 30"/>
          <p:cNvGrpSpPr/>
          <p:nvPr/>
        </p:nvGrpSpPr>
        <p:grpSpPr bwMode="auto">
          <a:xfrm>
            <a:off x="2401329" y="1559015"/>
            <a:ext cx="1828800" cy="762000"/>
            <a:chOff x="1536" y="624"/>
            <a:chExt cx="1152" cy="480"/>
          </a:xfrm>
        </p:grpSpPr>
        <p:sp>
          <p:nvSpPr>
            <p:cNvPr id="115733" name="Line 31"/>
            <p:cNvSpPr>
              <a:spLocks noChangeShapeType="1"/>
            </p:cNvSpPr>
            <p:nvPr/>
          </p:nvSpPr>
          <p:spPr bwMode="auto">
            <a:xfrm flipV="1">
              <a:off x="2688" y="624"/>
              <a:ext cx="0" cy="480"/>
            </a:xfrm>
            <a:prstGeom prst="line">
              <a:avLst/>
            </a:prstGeom>
            <a:noFill/>
            <a:ln w="31750">
              <a:solidFill>
                <a:srgbClr val="9933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5734" name="Line 32"/>
            <p:cNvSpPr>
              <a:spLocks noChangeShapeType="1"/>
            </p:cNvSpPr>
            <p:nvPr/>
          </p:nvSpPr>
          <p:spPr bwMode="auto">
            <a:xfrm flipH="1">
              <a:off x="1536" y="624"/>
              <a:ext cx="1152" cy="0"/>
            </a:xfrm>
            <a:prstGeom prst="line">
              <a:avLst/>
            </a:prstGeom>
            <a:noFill/>
            <a:ln w="31750">
              <a:solidFill>
                <a:srgbClr val="9933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5735" name="Line 33"/>
            <p:cNvSpPr>
              <a:spLocks noChangeShapeType="1"/>
            </p:cNvSpPr>
            <p:nvPr/>
          </p:nvSpPr>
          <p:spPr bwMode="auto">
            <a:xfrm>
              <a:off x="1536" y="624"/>
              <a:ext cx="0" cy="288"/>
            </a:xfrm>
            <a:prstGeom prst="line">
              <a:avLst/>
            </a:prstGeom>
            <a:noFill/>
            <a:ln w="31750">
              <a:solidFill>
                <a:srgbClr val="993300"/>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grpSp>
        <p:nvGrpSpPr>
          <p:cNvPr id="10" name="Group 34"/>
          <p:cNvGrpSpPr/>
          <p:nvPr/>
        </p:nvGrpSpPr>
        <p:grpSpPr bwMode="auto">
          <a:xfrm>
            <a:off x="1791729" y="2016215"/>
            <a:ext cx="1219200" cy="609600"/>
            <a:chOff x="1152" y="912"/>
            <a:chExt cx="768" cy="384"/>
          </a:xfrm>
        </p:grpSpPr>
        <p:sp>
          <p:nvSpPr>
            <p:cNvPr id="115730" name="Rectangle 35"/>
            <p:cNvSpPr>
              <a:spLocks noChangeArrowheads="1"/>
            </p:cNvSpPr>
            <p:nvPr/>
          </p:nvSpPr>
          <p:spPr bwMode="auto">
            <a:xfrm>
              <a:off x="1152" y="912"/>
              <a:ext cx="768" cy="384"/>
            </a:xfrm>
            <a:prstGeom prst="rect">
              <a:avLst/>
            </a:prstGeom>
            <a:solidFill>
              <a:srgbClr val="CCFFCC">
                <a:alpha val="50195"/>
              </a:srgbClr>
            </a:solidFill>
            <a:ln w="952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3600" b="1">
                  <a:solidFill>
                    <a:schemeClr val="tx2"/>
                  </a:solidFill>
                  <a:latin typeface="华文仿宋" panose="02010600040101010101" pitchFamily="2" charset="-122"/>
                  <a:ea typeface="华文仿宋" panose="02010600040101010101" pitchFamily="2" charset="-122"/>
                </a:rPr>
                <a:t>a</a:t>
              </a:r>
              <a:r>
                <a:rPr lang="en-US" altLang="zh-CN" sz="3600" b="1" baseline="-25000">
                  <a:solidFill>
                    <a:schemeClr val="tx2"/>
                  </a:solidFill>
                  <a:latin typeface="华文仿宋" panose="02010600040101010101" pitchFamily="2" charset="-122"/>
                  <a:ea typeface="华文仿宋" panose="02010600040101010101" pitchFamily="2" charset="-122"/>
                </a:rPr>
                <a:t>i-1</a:t>
              </a:r>
              <a:endParaRPr lang="en-US" altLang="zh-CN" sz="3600">
                <a:latin typeface="华文仿宋" panose="02010600040101010101" pitchFamily="2" charset="-122"/>
                <a:ea typeface="华文仿宋" panose="02010600040101010101" pitchFamily="2" charset="-122"/>
              </a:endParaRPr>
            </a:p>
          </p:txBody>
        </p:sp>
        <p:sp>
          <p:nvSpPr>
            <p:cNvPr id="115731" name="Line 36"/>
            <p:cNvSpPr>
              <a:spLocks noChangeShapeType="1"/>
            </p:cNvSpPr>
            <p:nvPr/>
          </p:nvSpPr>
          <p:spPr bwMode="auto">
            <a:xfrm>
              <a:off x="1344"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5732" name="Line 37"/>
            <p:cNvSpPr>
              <a:spLocks noChangeShapeType="1"/>
            </p:cNvSpPr>
            <p:nvPr/>
          </p:nvSpPr>
          <p:spPr bwMode="auto">
            <a:xfrm>
              <a:off x="1728" y="912"/>
              <a:ext cx="0" cy="384"/>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cxnSp>
        <p:nvCxnSpPr>
          <p:cNvPr id="271398" name="AutoShape 38"/>
          <p:cNvCxnSpPr>
            <a:cxnSpLocks noChangeShapeType="1"/>
            <a:stCxn id="115730" idx="3"/>
            <a:endCxn id="115742" idx="2"/>
          </p:cNvCxnSpPr>
          <p:nvPr/>
        </p:nvCxnSpPr>
        <p:spPr bwMode="auto">
          <a:xfrm>
            <a:off x="3010929" y="2321015"/>
            <a:ext cx="3886200" cy="304800"/>
          </a:xfrm>
          <a:prstGeom prst="bentConnector4">
            <a:avLst>
              <a:gd name="adj1" fmla="val 12745"/>
              <a:gd name="adj2" fmla="val 268750"/>
            </a:avLst>
          </a:prstGeom>
          <a:noFill/>
          <a:ln w="31750">
            <a:solidFill>
              <a:srgbClr val="008080"/>
            </a:solidFill>
            <a:miter lim="800000"/>
            <a:tailEnd type="triangle" w="med" len="lg"/>
          </a:ln>
          <a:extLst>
            <a:ext uri="{909E8E84-426E-40DD-AFC4-6F175D3DCCD1}">
              <a14:hiddenFill xmlns:a14="http://schemas.microsoft.com/office/drawing/2010/main">
                <a:noFill/>
              </a14:hiddenFill>
            </a:ext>
          </a:extLst>
        </p:spPr>
      </p:cxnSp>
      <p:grpSp>
        <p:nvGrpSpPr>
          <p:cNvPr id="11" name="Group 40"/>
          <p:cNvGrpSpPr/>
          <p:nvPr/>
        </p:nvGrpSpPr>
        <p:grpSpPr bwMode="auto">
          <a:xfrm>
            <a:off x="2401329" y="1330415"/>
            <a:ext cx="4038600" cy="990600"/>
            <a:chOff x="1536" y="480"/>
            <a:chExt cx="2544" cy="624"/>
          </a:xfrm>
        </p:grpSpPr>
        <p:sp>
          <p:nvSpPr>
            <p:cNvPr id="115727" name="Line 41"/>
            <p:cNvSpPr>
              <a:spLocks noChangeShapeType="1"/>
            </p:cNvSpPr>
            <p:nvPr/>
          </p:nvSpPr>
          <p:spPr bwMode="auto">
            <a:xfrm flipH="1" flipV="1">
              <a:off x="4080" y="480"/>
              <a:ext cx="0" cy="624"/>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5728" name="Line 42"/>
            <p:cNvSpPr>
              <a:spLocks noChangeShapeType="1"/>
            </p:cNvSpPr>
            <p:nvPr/>
          </p:nvSpPr>
          <p:spPr bwMode="auto">
            <a:xfrm flipH="1">
              <a:off x="1536" y="480"/>
              <a:ext cx="2544" cy="0"/>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15729" name="Line 43"/>
            <p:cNvSpPr>
              <a:spLocks noChangeShapeType="1"/>
            </p:cNvSpPr>
            <p:nvPr/>
          </p:nvSpPr>
          <p:spPr bwMode="auto">
            <a:xfrm>
              <a:off x="1536" y="480"/>
              <a:ext cx="0" cy="432"/>
            </a:xfrm>
            <a:prstGeom prst="line">
              <a:avLst/>
            </a:prstGeom>
            <a:noFill/>
            <a:ln w="34925">
              <a:solidFill>
                <a:srgbClr val="FF0000"/>
              </a:solidFill>
              <a:round/>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useBgFill="1">
        <p:nvSpPr>
          <p:cNvPr id="271404" name="Rectangle 44"/>
          <p:cNvSpPr>
            <a:spLocks noChangeArrowheads="1"/>
          </p:cNvSpPr>
          <p:nvPr/>
        </p:nvSpPr>
        <p:spPr bwMode="auto">
          <a:xfrm>
            <a:off x="2518804" y="1405028"/>
            <a:ext cx="3921125" cy="611187"/>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sp>
        <p:nvSpPr>
          <p:cNvPr id="43" name="Rectangle 22"/>
          <p:cNvSpPr>
            <a:spLocks noChangeArrowheads="1"/>
          </p:cNvSpPr>
          <p:nvPr/>
        </p:nvSpPr>
        <p:spPr bwMode="auto">
          <a:xfrm>
            <a:off x="276270" y="181428"/>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删除</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71389"/>
                                        </p:tgtEl>
                                        <p:attrNameLst>
                                          <p:attrName>style.visibility</p:attrName>
                                        </p:attrNameLst>
                                      </p:cBhvr>
                                      <p:to>
                                        <p:strVal val="visible"/>
                                      </p:to>
                                    </p:set>
                                    <p:animEffect transition="in" filter="wipe(down)">
                                      <p:cBhvr>
                                        <p:cTn id="28" dur="500"/>
                                        <p:tgtEl>
                                          <p:spTgt spid="27138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1382"/>
                                        </p:tgtEl>
                                        <p:attrNameLst>
                                          <p:attrName>style.visibility</p:attrName>
                                        </p:attrNameLst>
                                      </p:cBhvr>
                                      <p:to>
                                        <p:strVal val="visible"/>
                                      </p:to>
                                    </p:set>
                                    <p:animEffect transition="in" filter="wipe(left)">
                                      <p:cBhvr>
                                        <p:cTn id="33" dur="500"/>
                                        <p:tgtEl>
                                          <p:spTgt spid="27138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71388"/>
                                        </p:tgtEl>
                                        <p:attrNameLst>
                                          <p:attrName>style.visibility</p:attrName>
                                        </p:attrNameLst>
                                      </p:cBhvr>
                                      <p:to>
                                        <p:strVal val="visible"/>
                                      </p:to>
                                    </p:set>
                                    <p:animEffect transition="in" filter="wipe(up)">
                                      <p:cBhvr>
                                        <p:cTn id="38" dur="500"/>
                                        <p:tgtEl>
                                          <p:spTgt spid="271388"/>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10"/>
                                        </p:tgtEl>
                                        <p:attrNameLst>
                                          <p:attrName>style.visibility</p:attrName>
                                        </p:attrNameLst>
                                      </p:cBhvr>
                                      <p:to>
                                        <p:strVal val="visible"/>
                                      </p:to>
                                    </p:se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271398"/>
                                        </p:tgtEl>
                                        <p:attrNameLst>
                                          <p:attrName>style.visibility</p:attrName>
                                        </p:attrNameLst>
                                      </p:cBhvr>
                                      <p:to>
                                        <p:strVal val="visible"/>
                                      </p:to>
                                    </p:set>
                                    <p:animEffect transition="in" filter="wipe(left)">
                                      <p:cBhvr>
                                        <p:cTn id="45" dur="500"/>
                                        <p:tgtEl>
                                          <p:spTgt spid="27139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500"/>
                                        <p:tgtEl>
                                          <p:spTgt spid="11"/>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271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82" grpId="0" autoUpdateAnimBg="0"/>
      <p:bldP spid="271388" grpId="0" animBg="1"/>
      <p:bldP spid="271389" grpId="0" animBg="1" autoUpdateAnimBg="0"/>
      <p:bldP spid="27140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5"/>
          <p:cNvSpPr>
            <a:spLocks noChangeArrowheads="1"/>
          </p:cNvSpPr>
          <p:nvPr/>
        </p:nvSpPr>
        <p:spPr bwMode="auto">
          <a:xfrm>
            <a:off x="918991" y="2315713"/>
            <a:ext cx="8459787"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dirty="0"/>
              <a:t>if  (!(p=</a:t>
            </a:r>
            <a:r>
              <a:rPr lang="en-US" altLang="zh-CN" dirty="0" err="1"/>
              <a:t>GetElem_DuL</a:t>
            </a:r>
            <a:r>
              <a:rPr lang="en-US" altLang="zh-CN" dirty="0"/>
              <a:t>(</a:t>
            </a:r>
            <a:r>
              <a:rPr lang="en-US" altLang="zh-CN" dirty="0" err="1"/>
              <a:t>L,i</a:t>
            </a:r>
            <a:r>
              <a:rPr lang="en-US" altLang="zh-CN" dirty="0"/>
              <a:t>)))  </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第</a:t>
            </a:r>
            <a:r>
              <a:rPr lang="en-US" altLang="zh-CN" sz="2000" b="1" dirty="0" err="1">
                <a:solidFill>
                  <a:srgbClr val="006439"/>
                </a:solidFill>
                <a:ea typeface="华文仿宋" panose="02010600040101010101" pitchFamily="2" charset="-122"/>
              </a:rPr>
              <a:t>i</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个元素的位置指针</a:t>
            </a:r>
            <a:r>
              <a:rPr lang="en-US" altLang="zh-CN" sz="2000" b="1" dirty="0">
                <a:solidFill>
                  <a:srgbClr val="006439"/>
                </a:solidFill>
                <a:ea typeface="华文仿宋" panose="02010600040101010101" pitchFamily="2" charset="-122"/>
              </a:rPr>
              <a:t>p</a:t>
            </a:r>
            <a:endParaRPr lang="en-US" altLang="zh-CN" sz="2000" b="1" dirty="0">
              <a:solidFill>
                <a:srgbClr val="006439"/>
              </a:solidFill>
              <a:ea typeface="华文仿宋" panose="02010600040101010101" pitchFamily="2" charset="-122"/>
            </a:endParaRPr>
          </a:p>
          <a:p>
            <a:pPr lvl="1" algn="l" eaLnBrk="1" hangingPunct="1">
              <a:lnSpc>
                <a:spcPct val="120000"/>
              </a:lnSpc>
            </a:pPr>
            <a:r>
              <a:rPr lang="en-US" altLang="zh-CN" sz="2000" b="1" dirty="0">
                <a:solidFill>
                  <a:srgbClr val="006439"/>
                </a:solidFill>
                <a:ea typeface="华文仿宋" panose="02010600040101010101" pitchFamily="2" charset="-122"/>
              </a:rPr>
              <a:t>  </a:t>
            </a:r>
            <a:r>
              <a:rPr lang="en-US" altLang="zh-CN" dirty="0"/>
              <a:t>return ERROR;            </a:t>
            </a:r>
            <a:r>
              <a:rPr lang="en-US" altLang="zh-CN" sz="2000" b="1" dirty="0">
                <a:solidFill>
                  <a:srgbClr val="006439"/>
                </a:solidFill>
                <a:ea typeface="华文仿宋" panose="02010600040101010101" pitchFamily="2" charset="-122"/>
              </a:rPr>
              <a:t>//  p=NULL</a:t>
            </a:r>
            <a:r>
              <a:rPr lang="zh-CN" altLang="en-US" sz="2000" b="1" dirty="0">
                <a:solidFill>
                  <a:srgbClr val="006439"/>
                </a:solidFill>
                <a:ea typeface="华文仿宋" panose="02010600040101010101" pitchFamily="2" charset="-122"/>
              </a:rPr>
              <a:t>，即第</a:t>
            </a:r>
            <a:r>
              <a:rPr lang="en-US" altLang="zh-CN" sz="2000" b="1" dirty="0" err="1">
                <a:solidFill>
                  <a:srgbClr val="006439"/>
                </a:solidFill>
                <a:ea typeface="华文仿宋" panose="02010600040101010101" pitchFamily="2" charset="-122"/>
              </a:rPr>
              <a:t>i</a:t>
            </a:r>
            <a:r>
              <a:rPr lang="zh-CN" altLang="en-US" sz="2000" b="1" dirty="0">
                <a:solidFill>
                  <a:srgbClr val="006439"/>
                </a:solidFill>
                <a:ea typeface="华文仿宋" panose="02010600040101010101" pitchFamily="2" charset="-122"/>
              </a:rPr>
              <a:t>个元素不存在</a:t>
            </a:r>
            <a:endParaRPr lang="zh-CN" altLang="en-US" dirty="0"/>
          </a:p>
          <a:p>
            <a:pPr algn="l" eaLnBrk="1" hangingPunct="1">
              <a:lnSpc>
                <a:spcPct val="120000"/>
              </a:lnSpc>
            </a:pPr>
            <a:r>
              <a:rPr lang="en-US" altLang="zh-CN" dirty="0">
                <a:solidFill>
                  <a:srgbClr val="000000"/>
                </a:solidFill>
              </a:rPr>
              <a:t>if (!(s=(</a:t>
            </a:r>
            <a:r>
              <a:rPr lang="en-US" altLang="zh-CN" dirty="0" err="1">
                <a:solidFill>
                  <a:srgbClr val="000000"/>
                </a:solidFill>
              </a:rPr>
              <a:t>DuLinkList</a:t>
            </a:r>
            <a:r>
              <a:rPr lang="en-US" altLang="zh-CN" dirty="0">
                <a:solidFill>
                  <a:srgbClr val="000000"/>
                </a:solidFill>
              </a:rPr>
              <a:t>)</a:t>
            </a:r>
            <a:r>
              <a:rPr lang="en-US" altLang="zh-CN" dirty="0" err="1">
                <a:solidFill>
                  <a:srgbClr val="000000"/>
                </a:solidFill>
              </a:rPr>
              <a:t>malloc</a:t>
            </a:r>
            <a:r>
              <a:rPr lang="en-US" altLang="zh-CN" dirty="0">
                <a:solidFill>
                  <a:srgbClr val="000000"/>
                </a:solidFill>
              </a:rPr>
              <a:t>(</a:t>
            </a:r>
            <a:r>
              <a:rPr lang="en-US" altLang="zh-CN" dirty="0" err="1">
                <a:solidFill>
                  <a:srgbClr val="000000"/>
                </a:solidFill>
              </a:rPr>
              <a:t>sizeof</a:t>
            </a:r>
            <a:r>
              <a:rPr lang="en-US" altLang="zh-CN" dirty="0">
                <a:solidFill>
                  <a:srgbClr val="000000"/>
                </a:solidFill>
              </a:rPr>
              <a:t>(</a:t>
            </a:r>
            <a:r>
              <a:rPr lang="en-US" altLang="zh-CN" dirty="0" err="1">
                <a:solidFill>
                  <a:srgbClr val="000000"/>
                </a:solidFill>
              </a:rPr>
              <a:t>DuLNode</a:t>
            </a:r>
            <a:r>
              <a:rPr lang="en-US" altLang="zh-CN" dirty="0">
                <a:solidFill>
                  <a:srgbClr val="000000"/>
                </a:solidFill>
              </a:rPr>
              <a:t>))))</a:t>
            </a:r>
            <a:endParaRPr lang="en-US" altLang="zh-CN" dirty="0">
              <a:solidFill>
                <a:srgbClr val="000000"/>
              </a:solidFill>
            </a:endParaRPr>
          </a:p>
          <a:p>
            <a:pPr lvl="1" algn="l" eaLnBrk="1" hangingPunct="1">
              <a:lnSpc>
                <a:spcPct val="120000"/>
              </a:lnSpc>
            </a:pPr>
            <a:r>
              <a:rPr lang="en-US" altLang="zh-CN" dirty="0">
                <a:solidFill>
                  <a:srgbClr val="000000"/>
                </a:solidFill>
              </a:rPr>
              <a:t>      return ERROR;</a:t>
            </a:r>
            <a:r>
              <a:rPr lang="en-US" altLang="zh-CN" dirty="0"/>
              <a:t>            </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存储空间分配失败</a:t>
            </a:r>
            <a:endParaRPr lang="zh-CN" altLang="en-US" sz="2000" b="1" dirty="0">
              <a:solidFill>
                <a:srgbClr val="006439"/>
              </a:solidFill>
              <a:ea typeface="华文仿宋" panose="02010600040101010101" pitchFamily="2" charset="-122"/>
            </a:endParaRPr>
          </a:p>
          <a:p>
            <a:pPr algn="l" eaLnBrk="1" hangingPunct="1">
              <a:lnSpc>
                <a:spcPct val="120000"/>
              </a:lnSpc>
            </a:pPr>
            <a:r>
              <a:rPr lang="en-US" altLang="zh-CN" dirty="0"/>
              <a:t>s-&gt;data=e;</a:t>
            </a:r>
            <a:endParaRPr lang="en-US" altLang="zh-CN" dirty="0"/>
          </a:p>
          <a:p>
            <a:pPr algn="l" eaLnBrk="1" hangingPunct="1">
              <a:lnSpc>
                <a:spcPct val="120000"/>
              </a:lnSpc>
            </a:pPr>
            <a:r>
              <a:rPr lang="en-US" altLang="zh-CN" dirty="0">
                <a:solidFill>
                  <a:srgbClr val="FF0000"/>
                </a:solidFill>
              </a:rPr>
              <a:t>s-&gt; prior = p-&gt; prior;    p-&gt; prior -&gt;next = s;</a:t>
            </a:r>
            <a:endParaRPr lang="en-US" altLang="zh-CN" dirty="0">
              <a:solidFill>
                <a:srgbClr val="FF0000"/>
              </a:solidFill>
            </a:endParaRPr>
          </a:p>
          <a:p>
            <a:pPr algn="l" eaLnBrk="1" hangingPunct="1">
              <a:lnSpc>
                <a:spcPct val="120000"/>
              </a:lnSpc>
            </a:pPr>
            <a:r>
              <a:rPr lang="en-US" altLang="zh-CN" dirty="0">
                <a:solidFill>
                  <a:srgbClr val="FF0000"/>
                </a:solidFill>
              </a:rPr>
              <a:t>s-&gt;next= p;    p-&gt;prior = s;</a:t>
            </a:r>
            <a:endParaRPr lang="en-US" altLang="zh-CN" dirty="0">
              <a:solidFill>
                <a:srgbClr val="FF0000"/>
              </a:solidFill>
            </a:endParaRPr>
          </a:p>
          <a:p>
            <a:pPr algn="l" eaLnBrk="1" hangingPunct="1">
              <a:lnSpc>
                <a:spcPct val="120000"/>
              </a:lnSpc>
            </a:pPr>
            <a:r>
              <a:rPr lang="en-US" altLang="zh-CN" b="1" dirty="0">
                <a:solidFill>
                  <a:srgbClr val="000099"/>
                </a:solidFill>
              </a:rPr>
              <a:t>return OK;</a:t>
            </a:r>
            <a:endParaRPr lang="en-US" altLang="zh-CN" b="1" dirty="0">
              <a:solidFill>
                <a:srgbClr val="000099"/>
              </a:solidFill>
            </a:endParaRPr>
          </a:p>
        </p:txBody>
      </p:sp>
      <p:sp>
        <p:nvSpPr>
          <p:cNvPr id="116738" name="Text Box 2"/>
          <p:cNvSpPr txBox="1">
            <a:spLocks noChangeArrowheads="1"/>
          </p:cNvSpPr>
          <p:nvPr/>
        </p:nvSpPr>
        <p:spPr bwMode="auto">
          <a:xfrm>
            <a:off x="284205" y="998839"/>
            <a:ext cx="9677400" cy="54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b="1" dirty="0"/>
              <a:t>  Status</a:t>
            </a:r>
            <a:r>
              <a:rPr lang="en-US" altLang="zh-CN" dirty="0"/>
              <a:t> </a:t>
            </a:r>
            <a:r>
              <a:rPr lang="en-US" altLang="zh-CN" dirty="0" err="1"/>
              <a:t>ListInsert_DuL</a:t>
            </a:r>
            <a:r>
              <a:rPr lang="en-US" altLang="zh-CN" dirty="0"/>
              <a:t>(</a:t>
            </a:r>
            <a:r>
              <a:rPr lang="en-US" altLang="zh-CN" dirty="0" err="1"/>
              <a:t>DuLinkList</a:t>
            </a:r>
            <a:r>
              <a:rPr lang="en-US" altLang="zh-CN" dirty="0"/>
              <a:t> &amp;L, </a:t>
            </a:r>
            <a:r>
              <a:rPr lang="en-US" altLang="zh-CN" b="1" dirty="0" err="1"/>
              <a:t>int</a:t>
            </a:r>
            <a:r>
              <a:rPr lang="en-US" altLang="zh-CN" dirty="0"/>
              <a:t> </a:t>
            </a:r>
            <a:r>
              <a:rPr lang="en-US" altLang="zh-CN" dirty="0" err="1"/>
              <a:t>i</a:t>
            </a:r>
            <a:r>
              <a:rPr lang="en-US" altLang="zh-CN" dirty="0"/>
              <a:t>, </a:t>
            </a:r>
            <a:r>
              <a:rPr lang="en-US" altLang="zh-CN" dirty="0" err="1"/>
              <a:t>ElemType</a:t>
            </a:r>
            <a:r>
              <a:rPr lang="en-US" altLang="zh-CN" dirty="0"/>
              <a:t> e) </a:t>
            </a:r>
            <a:r>
              <a:rPr lang="en-US" altLang="zh-CN" b="1" dirty="0"/>
              <a:t>{</a:t>
            </a:r>
            <a:endParaRPr lang="en-US" altLang="zh-CN" b="1" dirty="0"/>
          </a:p>
          <a:p>
            <a:pPr algn="l" eaLnBrk="1" hangingPunct="1">
              <a:lnSpc>
                <a:spcPct val="120000"/>
              </a:lnSpc>
            </a:pPr>
            <a:r>
              <a:rPr lang="en-US" altLang="zh-CN" b="1" dirty="0">
                <a:solidFill>
                  <a:srgbClr val="000099"/>
                </a:solidFill>
              </a:rPr>
              <a:t>                        </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在带头结点的双向循环链表</a:t>
            </a:r>
            <a:r>
              <a:rPr lang="en-US" altLang="zh-CN" sz="2000" b="1" dirty="0">
                <a:solidFill>
                  <a:srgbClr val="006439"/>
                </a:solidFill>
                <a:ea typeface="华文仿宋" panose="02010600040101010101" pitchFamily="2" charset="-122"/>
              </a:rPr>
              <a:t>L</a:t>
            </a:r>
            <a:r>
              <a:rPr lang="zh-CN" altLang="en-US" sz="2000" b="1" dirty="0">
                <a:solidFill>
                  <a:srgbClr val="006439"/>
                </a:solidFill>
                <a:ea typeface="华文仿宋" panose="02010600040101010101" pitchFamily="2" charset="-122"/>
              </a:rPr>
              <a:t>中第</a:t>
            </a:r>
            <a:r>
              <a:rPr lang="en-US" altLang="zh-CN" sz="2000" b="1" dirty="0" err="1">
                <a:solidFill>
                  <a:srgbClr val="006439"/>
                </a:solidFill>
                <a:ea typeface="华文仿宋" panose="02010600040101010101" pitchFamily="2" charset="-122"/>
              </a:rPr>
              <a:t>i</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个结点之</a:t>
            </a:r>
            <a:r>
              <a:rPr lang="zh-CN" altLang="en-US" sz="2000" b="1" dirty="0">
                <a:solidFill>
                  <a:srgbClr val="FF0000"/>
                </a:solidFill>
                <a:ea typeface="华文仿宋" panose="02010600040101010101" pitchFamily="2" charset="-122"/>
              </a:rPr>
              <a:t>前</a:t>
            </a:r>
            <a:endParaRPr lang="zh-CN" altLang="en-US" sz="2000" b="1" dirty="0">
              <a:solidFill>
                <a:srgbClr val="FF0000"/>
              </a:solidFill>
              <a:ea typeface="华文仿宋" panose="02010600040101010101" pitchFamily="2" charset="-122"/>
            </a:endParaRPr>
          </a:p>
          <a:p>
            <a:pPr algn="l" eaLnBrk="1" hangingPunct="1">
              <a:lnSpc>
                <a:spcPct val="120000"/>
              </a:lnSpc>
            </a:pPr>
            <a:r>
              <a:rPr lang="zh-CN" altLang="en-US" sz="2000" b="1" dirty="0">
                <a:solidFill>
                  <a:srgbClr val="006439"/>
                </a:solidFill>
                <a:ea typeface="华文仿宋" panose="02010600040101010101" pitchFamily="2" charset="-122"/>
              </a:rPr>
              <a:t>                            </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插入新的元素 </a:t>
            </a:r>
            <a:r>
              <a:rPr lang="en-US" altLang="zh-CN" sz="2000" b="1" dirty="0">
                <a:solidFill>
                  <a:srgbClr val="006439"/>
                </a:solidFill>
                <a:ea typeface="华文仿宋" panose="02010600040101010101" pitchFamily="2" charset="-122"/>
              </a:rPr>
              <a:t>e</a:t>
            </a:r>
            <a:r>
              <a:rPr lang="zh-CN" altLang="en-US" sz="2000" b="1" dirty="0">
                <a:solidFill>
                  <a:srgbClr val="006439"/>
                </a:solidFill>
                <a:ea typeface="华文仿宋" panose="02010600040101010101" pitchFamily="2" charset="-122"/>
              </a:rPr>
              <a:t>，</a:t>
            </a:r>
            <a:r>
              <a:rPr lang="en-US" altLang="zh-CN" sz="2000" b="1" dirty="0">
                <a:solidFill>
                  <a:srgbClr val="006439"/>
                </a:solidFill>
                <a:ea typeface="华文仿宋" panose="02010600040101010101" pitchFamily="2" charset="-122"/>
              </a:rPr>
              <a:t>1≤i ≤</a:t>
            </a:r>
            <a:r>
              <a:rPr lang="zh-CN" altLang="en-US" sz="2000" b="1" dirty="0">
                <a:solidFill>
                  <a:srgbClr val="006439"/>
                </a:solidFill>
                <a:ea typeface="华文仿宋" panose="02010600040101010101" pitchFamily="2" charset="-122"/>
              </a:rPr>
              <a:t>表长</a:t>
            </a:r>
            <a:r>
              <a:rPr lang="en-US" altLang="zh-CN" sz="2000" b="1" dirty="0">
                <a:solidFill>
                  <a:srgbClr val="006439"/>
                </a:solidFill>
                <a:ea typeface="华文仿宋" panose="02010600040101010101" pitchFamily="2" charset="-122"/>
              </a:rPr>
              <a:t>+1</a:t>
            </a:r>
            <a:r>
              <a:rPr lang="zh-CN" altLang="en-US" sz="2000" b="1" dirty="0">
                <a:solidFill>
                  <a:srgbClr val="006439"/>
                </a:solidFill>
                <a:ea typeface="华文仿宋" panose="02010600040101010101" pitchFamily="2" charset="-122"/>
              </a:rPr>
              <a:t>。</a:t>
            </a:r>
            <a:endParaRPr lang="zh-CN" altLang="en-US" sz="2000" b="1" dirty="0">
              <a:solidFill>
                <a:srgbClr val="006439"/>
              </a:solidFill>
              <a:ea typeface="华文仿宋" panose="02010600040101010101" pitchFamily="2" charset="-122"/>
            </a:endParaRPr>
          </a:p>
          <a:p>
            <a:pPr algn="l" eaLnBrk="1" hangingPunct="1">
              <a:lnSpc>
                <a:spcPct val="120000"/>
              </a:lnSpc>
            </a:pPr>
            <a:r>
              <a:rPr lang="zh-CN" altLang="en-US" dirty="0"/>
              <a:t>     </a:t>
            </a:r>
            <a:endParaRPr lang="zh-CN" altLang="en-US" dirty="0"/>
          </a:p>
          <a:p>
            <a:pPr algn="l" eaLnBrk="1" hangingPunct="1">
              <a:lnSpc>
                <a:spcPct val="120000"/>
              </a:lnSpc>
            </a:pPr>
            <a:endParaRPr lang="zh-CN" altLang="en-US" dirty="0"/>
          </a:p>
          <a:p>
            <a:pPr algn="l" eaLnBrk="1" hangingPunct="1">
              <a:lnSpc>
                <a:spcPct val="120000"/>
              </a:lnSpc>
            </a:pPr>
            <a:endParaRPr lang="zh-CN" altLang="en-US" dirty="0"/>
          </a:p>
          <a:p>
            <a:pPr algn="l" eaLnBrk="1" hangingPunct="1">
              <a:lnSpc>
                <a:spcPct val="120000"/>
              </a:lnSpc>
            </a:pPr>
            <a:endParaRPr lang="zh-CN" altLang="en-US" dirty="0"/>
          </a:p>
          <a:p>
            <a:pPr algn="l" eaLnBrk="1" hangingPunct="1">
              <a:lnSpc>
                <a:spcPct val="120000"/>
              </a:lnSpc>
            </a:pPr>
            <a:endParaRPr lang="zh-CN" altLang="en-US" dirty="0"/>
          </a:p>
          <a:p>
            <a:pPr algn="l" eaLnBrk="1" hangingPunct="1">
              <a:lnSpc>
                <a:spcPct val="120000"/>
              </a:lnSpc>
            </a:pPr>
            <a:endParaRPr lang="zh-CN" altLang="en-US" sz="4400" b="1" dirty="0"/>
          </a:p>
          <a:p>
            <a:pPr algn="l" eaLnBrk="1" hangingPunct="1">
              <a:lnSpc>
                <a:spcPct val="120000"/>
              </a:lnSpc>
            </a:pPr>
            <a:endParaRPr lang="zh-CN" altLang="en-US" sz="3600" b="1" dirty="0"/>
          </a:p>
          <a:p>
            <a:pPr algn="l" eaLnBrk="1" hangingPunct="1">
              <a:lnSpc>
                <a:spcPct val="120000"/>
              </a:lnSpc>
            </a:pPr>
            <a:r>
              <a:rPr lang="zh-CN" altLang="en-US" b="1" dirty="0"/>
              <a:t>   </a:t>
            </a:r>
            <a:r>
              <a:rPr lang="en-US" altLang="zh-CN" b="1" dirty="0"/>
              <a:t>}</a:t>
            </a:r>
            <a:r>
              <a:rPr lang="en-US" altLang="zh-CN" dirty="0"/>
              <a:t> </a:t>
            </a:r>
            <a:r>
              <a:rPr lang="en-US" altLang="zh-CN" b="1" dirty="0">
                <a:solidFill>
                  <a:srgbClr val="000099"/>
                </a:solidFill>
                <a:ea typeface="华文仿宋" panose="02010600040101010101" pitchFamily="2" charset="-122"/>
              </a:rPr>
              <a:t>// </a:t>
            </a:r>
            <a:r>
              <a:rPr lang="en-US" altLang="zh-CN" dirty="0" err="1"/>
              <a:t>ListInsert_DuL</a:t>
            </a:r>
            <a:endParaRPr lang="en-US" altLang="zh-CN" dirty="0"/>
          </a:p>
        </p:txBody>
      </p:sp>
      <p:sp>
        <p:nvSpPr>
          <p:cNvPr id="541700" name="Text Box 4"/>
          <p:cNvSpPr txBox="1">
            <a:spLocks noChangeArrowheads="1"/>
          </p:cNvSpPr>
          <p:nvPr/>
        </p:nvSpPr>
        <p:spPr bwMode="auto">
          <a:xfrm>
            <a:off x="5656218" y="5533640"/>
            <a:ext cx="2852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2800" b="1" dirty="0">
                <a:solidFill>
                  <a:srgbClr val="FF0000"/>
                </a:solidFill>
                <a:ea typeface="隶书" panose="02010509060101010101" pitchFamily="49" charset="-122"/>
              </a:rPr>
              <a:t>O(</a:t>
            </a:r>
            <a:r>
              <a:rPr lang="en-US" altLang="zh-CN" sz="2800" b="1" dirty="0" err="1">
                <a:solidFill>
                  <a:srgbClr val="FF0000"/>
                </a:solidFill>
                <a:ea typeface="隶书" panose="02010509060101010101" pitchFamily="49" charset="-122"/>
              </a:rPr>
              <a:t>ListLength</a:t>
            </a:r>
            <a:r>
              <a:rPr lang="en-US" altLang="zh-CN" sz="2800" b="1" dirty="0">
                <a:solidFill>
                  <a:srgbClr val="FF0000"/>
                </a:solidFill>
                <a:ea typeface="隶书" panose="02010509060101010101" pitchFamily="49" charset="-122"/>
              </a:rPr>
              <a:t>(L))</a:t>
            </a:r>
            <a:endParaRPr lang="en-US" altLang="zh-CN" sz="2800" b="1" dirty="0">
              <a:solidFill>
                <a:srgbClr val="FF0000"/>
              </a:solidFill>
              <a:ea typeface="隶书" panose="02010509060101010101" pitchFamily="49" charset="-122"/>
            </a:endParaRPr>
          </a:p>
        </p:txBody>
      </p:sp>
      <p:sp>
        <p:nvSpPr>
          <p:cNvPr id="6" name="Rectangle 22"/>
          <p:cNvSpPr>
            <a:spLocks noChangeArrowheads="1"/>
          </p:cNvSpPr>
          <p:nvPr/>
        </p:nvSpPr>
        <p:spPr bwMode="auto">
          <a:xfrm>
            <a:off x="276270" y="156714"/>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代码实现</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
        <p:nvSpPr>
          <p:cNvPr id="7" name="Text Box 3"/>
          <p:cNvSpPr txBox="1">
            <a:spLocks noChangeArrowheads="1"/>
          </p:cNvSpPr>
          <p:nvPr/>
        </p:nvSpPr>
        <p:spPr bwMode="auto">
          <a:xfrm>
            <a:off x="5593469" y="5034768"/>
            <a:ext cx="2970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b="1" dirty="0">
                <a:latin typeface="华文仿宋" panose="02010600040101010101" pitchFamily="2" charset="-122"/>
                <a:ea typeface="华文仿宋" panose="02010600040101010101" pitchFamily="2" charset="-122"/>
              </a:rPr>
              <a:t>算法</a:t>
            </a:r>
            <a:r>
              <a:rPr lang="zh-CN" altLang="en-US" sz="2800" b="1" dirty="0">
                <a:solidFill>
                  <a:srgbClr val="FF0000"/>
                </a:solidFill>
                <a:latin typeface="华文仿宋" panose="02010600040101010101" pitchFamily="2" charset="-122"/>
                <a:ea typeface="华文仿宋" panose="02010600040101010101" pitchFamily="2" charset="-122"/>
              </a:rPr>
              <a:t>时间复杂度</a:t>
            </a:r>
            <a:r>
              <a:rPr lang="zh-CN" altLang="en-US" b="1" dirty="0">
                <a:latin typeface="华文仿宋" panose="02010600040101010101" pitchFamily="2" charset="-122"/>
                <a:ea typeface="华文仿宋" panose="02010600040101010101" pitchFamily="2" charset="-122"/>
              </a:rPr>
              <a:t>为</a:t>
            </a:r>
            <a:r>
              <a:rPr lang="en-US" altLang="zh-CN" b="1" dirty="0">
                <a:latin typeface="华文仿宋" panose="02010600040101010101" pitchFamily="2" charset="-122"/>
                <a:ea typeface="华文仿宋" panose="02010600040101010101" pitchFamily="2" charset="-122"/>
              </a:rPr>
              <a:t>:</a:t>
            </a:r>
            <a:endParaRPr lang="en-US" altLang="zh-CN" sz="32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1700">
                                            <p:txEl>
                                              <p:pRg st="0" end="0"/>
                                            </p:txEl>
                                          </p:spTgt>
                                        </p:tgtEl>
                                        <p:attrNameLst>
                                          <p:attrName>style.visibility</p:attrName>
                                        </p:attrNameLst>
                                      </p:cBhvr>
                                      <p:to>
                                        <p:strVal val="visible"/>
                                      </p:to>
                                    </p:set>
                                    <p:anim calcmode="lin" valueType="num">
                                      <p:cBhvr additive="base">
                                        <p:cTn id="7" dur="500" fill="hold"/>
                                        <p:tgtEl>
                                          <p:spTgt spid="541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170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0" grpId="0" autoUpdateAnimBg="0" build="p"/>
      <p:bldP spid="7"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413952" y="993628"/>
            <a:ext cx="9677400" cy="525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b="1" dirty="0"/>
              <a:t>  Status</a:t>
            </a:r>
            <a:r>
              <a:rPr lang="en-US" altLang="zh-CN" dirty="0"/>
              <a:t> </a:t>
            </a:r>
            <a:r>
              <a:rPr lang="en-US" altLang="zh-CN" dirty="0" err="1"/>
              <a:t>ListDelete_DuL</a:t>
            </a:r>
            <a:r>
              <a:rPr lang="en-US" altLang="zh-CN" dirty="0"/>
              <a:t>(</a:t>
            </a:r>
            <a:r>
              <a:rPr lang="en-US" altLang="zh-CN" dirty="0" err="1"/>
              <a:t>DuLinkList</a:t>
            </a:r>
            <a:r>
              <a:rPr lang="en-US" altLang="zh-CN" dirty="0"/>
              <a:t> &amp;L, </a:t>
            </a:r>
            <a:r>
              <a:rPr lang="en-US" altLang="zh-CN" b="1" dirty="0" err="1"/>
              <a:t>int</a:t>
            </a:r>
            <a:r>
              <a:rPr lang="en-US" altLang="zh-CN" dirty="0"/>
              <a:t> </a:t>
            </a:r>
            <a:r>
              <a:rPr lang="en-US" altLang="zh-CN" dirty="0" err="1"/>
              <a:t>i</a:t>
            </a:r>
            <a:r>
              <a:rPr lang="en-US" altLang="zh-CN" dirty="0"/>
              <a:t>, </a:t>
            </a:r>
            <a:r>
              <a:rPr lang="en-US" altLang="zh-CN" dirty="0" err="1"/>
              <a:t>ElemType</a:t>
            </a:r>
            <a:r>
              <a:rPr lang="en-US" altLang="zh-CN" dirty="0"/>
              <a:t> &amp;e) </a:t>
            </a:r>
            <a:r>
              <a:rPr lang="en-US" altLang="zh-CN" b="1" dirty="0"/>
              <a:t>{</a:t>
            </a:r>
            <a:endParaRPr lang="en-US" altLang="zh-CN" b="1" dirty="0"/>
          </a:p>
          <a:p>
            <a:pPr algn="l" eaLnBrk="1" hangingPunct="1">
              <a:lnSpc>
                <a:spcPct val="120000"/>
              </a:lnSpc>
            </a:pPr>
            <a:r>
              <a:rPr lang="en-US" altLang="zh-CN" b="1" dirty="0">
                <a:solidFill>
                  <a:srgbClr val="000099"/>
                </a:solidFill>
              </a:rPr>
              <a:t>            </a:t>
            </a:r>
            <a:r>
              <a:rPr lang="en-US" altLang="zh-CN" sz="2000" b="1" dirty="0" smtClean="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删除带头结点的双向循环链表</a:t>
            </a:r>
            <a:r>
              <a:rPr lang="en-US" altLang="zh-CN" sz="2000" b="1" dirty="0">
                <a:solidFill>
                  <a:srgbClr val="006439"/>
                </a:solidFill>
                <a:ea typeface="华文仿宋" panose="02010600040101010101" pitchFamily="2" charset="-122"/>
              </a:rPr>
              <a:t>L</a:t>
            </a:r>
            <a:r>
              <a:rPr lang="zh-CN" altLang="en-US" sz="2000" b="1" dirty="0">
                <a:solidFill>
                  <a:srgbClr val="006439"/>
                </a:solidFill>
                <a:ea typeface="华文仿宋" panose="02010600040101010101" pitchFamily="2" charset="-122"/>
              </a:rPr>
              <a:t>中第</a:t>
            </a:r>
            <a:r>
              <a:rPr lang="en-US" altLang="zh-CN" sz="2000" b="1" dirty="0" err="1">
                <a:solidFill>
                  <a:srgbClr val="006439"/>
                </a:solidFill>
                <a:ea typeface="华文仿宋" panose="02010600040101010101" pitchFamily="2" charset="-122"/>
              </a:rPr>
              <a:t>i</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个元素</a:t>
            </a:r>
            <a:endParaRPr lang="zh-CN" altLang="en-US" sz="2000" b="1" dirty="0">
              <a:solidFill>
                <a:srgbClr val="006439"/>
              </a:solidFill>
              <a:ea typeface="华文仿宋" panose="02010600040101010101" pitchFamily="2" charset="-122"/>
            </a:endParaRPr>
          </a:p>
          <a:p>
            <a:pPr algn="l" eaLnBrk="1" hangingPunct="1">
              <a:lnSpc>
                <a:spcPct val="120000"/>
              </a:lnSpc>
            </a:pPr>
            <a:r>
              <a:rPr lang="zh-CN" altLang="en-US" sz="2000" b="1" dirty="0">
                <a:solidFill>
                  <a:srgbClr val="006439"/>
                </a:solidFill>
                <a:ea typeface="华文仿宋" panose="02010600040101010101" pitchFamily="2" charset="-122"/>
              </a:rPr>
              <a:t>             </a:t>
            </a:r>
            <a:r>
              <a:rPr lang="zh-CN" altLang="en-US" sz="2000" b="1" dirty="0" smtClean="0">
                <a:solidFill>
                  <a:srgbClr val="006439"/>
                </a:solidFill>
                <a:ea typeface="华文仿宋" panose="02010600040101010101" pitchFamily="2" charset="-122"/>
              </a:rPr>
              <a:t> </a:t>
            </a:r>
            <a:r>
              <a:rPr lang="en-US" altLang="zh-CN" sz="2000" b="1" dirty="0">
                <a:solidFill>
                  <a:srgbClr val="006439"/>
                </a:solidFill>
                <a:ea typeface="华文仿宋" panose="02010600040101010101" pitchFamily="2" charset="-122"/>
              </a:rPr>
              <a:t>// </a:t>
            </a:r>
            <a:r>
              <a:rPr lang="en-US" altLang="zh-CN" sz="2000" b="1" dirty="0" err="1">
                <a:solidFill>
                  <a:srgbClr val="006439"/>
                </a:solidFill>
                <a:ea typeface="华文仿宋" panose="02010600040101010101" pitchFamily="2" charset="-122"/>
              </a:rPr>
              <a:t>i</a:t>
            </a:r>
            <a:r>
              <a:rPr lang="zh-CN" altLang="en-US" sz="2000" b="1" dirty="0">
                <a:solidFill>
                  <a:srgbClr val="006439"/>
                </a:solidFill>
                <a:ea typeface="华文仿宋" panose="02010600040101010101" pitchFamily="2" charset="-122"/>
              </a:rPr>
              <a:t>的合法值为 </a:t>
            </a:r>
            <a:r>
              <a:rPr lang="en-US" altLang="zh-CN" sz="2000" b="1" dirty="0">
                <a:solidFill>
                  <a:srgbClr val="006439"/>
                </a:solidFill>
                <a:ea typeface="华文仿宋" panose="02010600040101010101" pitchFamily="2" charset="-122"/>
              </a:rPr>
              <a:t>1≤i ≤</a:t>
            </a:r>
            <a:r>
              <a:rPr lang="zh-CN" altLang="en-US" sz="2000" b="1" dirty="0">
                <a:solidFill>
                  <a:srgbClr val="006439"/>
                </a:solidFill>
                <a:ea typeface="华文仿宋" panose="02010600040101010101" pitchFamily="2" charset="-122"/>
              </a:rPr>
              <a:t>表长。</a:t>
            </a:r>
            <a:endParaRPr lang="zh-CN" altLang="en-US" sz="2000" b="1" dirty="0">
              <a:solidFill>
                <a:srgbClr val="006439"/>
              </a:solidFill>
              <a:ea typeface="华文仿宋" panose="02010600040101010101" pitchFamily="2" charset="-122"/>
            </a:endParaRPr>
          </a:p>
          <a:p>
            <a:pPr algn="l" eaLnBrk="1" hangingPunct="1">
              <a:lnSpc>
                <a:spcPct val="120000"/>
              </a:lnSpc>
            </a:pPr>
            <a:r>
              <a:rPr lang="zh-CN" altLang="en-US" dirty="0"/>
              <a:t>     </a:t>
            </a:r>
            <a:endParaRPr lang="zh-CN" altLang="en-US" dirty="0"/>
          </a:p>
          <a:p>
            <a:pPr algn="l" eaLnBrk="1" hangingPunct="1">
              <a:lnSpc>
                <a:spcPct val="120000"/>
              </a:lnSpc>
            </a:pPr>
            <a:endParaRPr lang="zh-CN" altLang="en-US" dirty="0"/>
          </a:p>
          <a:p>
            <a:pPr algn="l" eaLnBrk="1" hangingPunct="1">
              <a:lnSpc>
                <a:spcPct val="120000"/>
              </a:lnSpc>
            </a:pPr>
            <a:endParaRPr lang="zh-CN" altLang="en-US" dirty="0"/>
          </a:p>
          <a:p>
            <a:pPr algn="l" eaLnBrk="1" hangingPunct="1">
              <a:lnSpc>
                <a:spcPct val="120000"/>
              </a:lnSpc>
            </a:pPr>
            <a:endParaRPr lang="zh-CN" altLang="en-US" dirty="0"/>
          </a:p>
          <a:p>
            <a:pPr algn="l" eaLnBrk="1" hangingPunct="1">
              <a:lnSpc>
                <a:spcPct val="120000"/>
              </a:lnSpc>
            </a:pPr>
            <a:endParaRPr lang="zh-CN" altLang="en-US" dirty="0"/>
          </a:p>
          <a:p>
            <a:pPr algn="l" eaLnBrk="1" hangingPunct="1">
              <a:lnSpc>
                <a:spcPct val="120000"/>
              </a:lnSpc>
            </a:pPr>
            <a:endParaRPr lang="zh-CN" altLang="en-US" sz="6000" b="1" dirty="0"/>
          </a:p>
          <a:p>
            <a:pPr algn="l" eaLnBrk="1" hangingPunct="1">
              <a:lnSpc>
                <a:spcPct val="120000"/>
              </a:lnSpc>
            </a:pPr>
            <a:r>
              <a:rPr lang="zh-CN" altLang="en-US" b="1" dirty="0"/>
              <a:t>   </a:t>
            </a:r>
            <a:r>
              <a:rPr lang="en-US" altLang="zh-CN" b="1" dirty="0"/>
              <a:t>}</a:t>
            </a:r>
            <a:r>
              <a:rPr lang="en-US" altLang="zh-CN" dirty="0"/>
              <a:t> </a:t>
            </a:r>
            <a:r>
              <a:rPr lang="en-US" altLang="zh-CN" b="1" dirty="0">
                <a:solidFill>
                  <a:srgbClr val="000099"/>
                </a:solidFill>
                <a:ea typeface="华文仿宋" panose="02010600040101010101" pitchFamily="2" charset="-122"/>
              </a:rPr>
              <a:t>// </a:t>
            </a:r>
            <a:r>
              <a:rPr lang="en-US" altLang="zh-CN" dirty="0" err="1"/>
              <a:t>ListDelete_DuL</a:t>
            </a:r>
            <a:endParaRPr lang="en-US" altLang="zh-CN" dirty="0"/>
          </a:p>
        </p:txBody>
      </p:sp>
      <p:sp>
        <p:nvSpPr>
          <p:cNvPr id="117765" name="Rectangle 5"/>
          <p:cNvSpPr>
            <a:spLocks noChangeArrowheads="1"/>
          </p:cNvSpPr>
          <p:nvPr/>
        </p:nvSpPr>
        <p:spPr bwMode="auto">
          <a:xfrm>
            <a:off x="821725" y="2321842"/>
            <a:ext cx="7156126"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dirty="0"/>
              <a:t>     if  (!(p=</a:t>
            </a:r>
            <a:r>
              <a:rPr lang="en-US" altLang="zh-CN" dirty="0" err="1"/>
              <a:t>GetElem_DuL</a:t>
            </a:r>
            <a:r>
              <a:rPr lang="en-US" altLang="zh-CN" dirty="0"/>
              <a:t>(</a:t>
            </a:r>
            <a:r>
              <a:rPr lang="en-US" altLang="zh-CN" dirty="0" err="1"/>
              <a:t>L,i</a:t>
            </a:r>
            <a:r>
              <a:rPr lang="en-US" altLang="zh-CN" dirty="0"/>
              <a:t>)))  </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第</a:t>
            </a:r>
            <a:r>
              <a:rPr lang="en-US" altLang="zh-CN" sz="2000" b="1" dirty="0" err="1">
                <a:solidFill>
                  <a:srgbClr val="006439"/>
                </a:solidFill>
                <a:ea typeface="华文仿宋" panose="02010600040101010101" pitchFamily="2" charset="-122"/>
              </a:rPr>
              <a:t>i</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个元素的位置指针</a:t>
            </a:r>
            <a:r>
              <a:rPr lang="en-US" altLang="zh-CN" sz="2000" b="1" dirty="0">
                <a:solidFill>
                  <a:srgbClr val="006439"/>
                </a:solidFill>
                <a:ea typeface="华文仿宋" panose="02010600040101010101" pitchFamily="2" charset="-122"/>
              </a:rPr>
              <a:t>p</a:t>
            </a:r>
            <a:endParaRPr lang="en-US" altLang="zh-CN" sz="2000" b="1" dirty="0">
              <a:solidFill>
                <a:srgbClr val="006439"/>
              </a:solidFill>
              <a:ea typeface="华文仿宋" panose="02010600040101010101" pitchFamily="2" charset="-122"/>
            </a:endParaRPr>
          </a:p>
          <a:p>
            <a:pPr lvl="1" algn="l" eaLnBrk="1" hangingPunct="1">
              <a:lnSpc>
                <a:spcPct val="120000"/>
              </a:lnSpc>
            </a:pPr>
            <a:r>
              <a:rPr lang="en-US" altLang="zh-CN" sz="2000" b="1" dirty="0">
                <a:solidFill>
                  <a:srgbClr val="006439"/>
                </a:solidFill>
                <a:ea typeface="华文仿宋" panose="02010600040101010101" pitchFamily="2" charset="-122"/>
              </a:rPr>
              <a:t>     </a:t>
            </a:r>
            <a:r>
              <a:rPr lang="en-US" altLang="zh-CN" dirty="0"/>
              <a:t>return ERROR;        </a:t>
            </a:r>
            <a:r>
              <a:rPr lang="en-US" altLang="zh-CN" sz="2000" b="1" dirty="0">
                <a:solidFill>
                  <a:srgbClr val="006439"/>
                </a:solidFill>
                <a:ea typeface="华文仿宋" panose="02010600040101010101" pitchFamily="2" charset="-122"/>
              </a:rPr>
              <a:t>//  p=NULL</a:t>
            </a:r>
            <a:r>
              <a:rPr lang="zh-CN" altLang="en-US" sz="2000" b="1" dirty="0">
                <a:solidFill>
                  <a:srgbClr val="006439"/>
                </a:solidFill>
                <a:ea typeface="华文仿宋" panose="02010600040101010101" pitchFamily="2" charset="-122"/>
              </a:rPr>
              <a:t>，即第</a:t>
            </a:r>
            <a:r>
              <a:rPr lang="en-US" altLang="zh-CN" sz="2000" b="1" dirty="0" err="1">
                <a:solidFill>
                  <a:srgbClr val="006439"/>
                </a:solidFill>
                <a:ea typeface="华文仿宋" panose="02010600040101010101" pitchFamily="2" charset="-122"/>
              </a:rPr>
              <a:t>i</a:t>
            </a:r>
            <a:r>
              <a:rPr lang="zh-CN" altLang="en-US" sz="2000" b="1" dirty="0">
                <a:solidFill>
                  <a:srgbClr val="006439"/>
                </a:solidFill>
                <a:ea typeface="华文仿宋" panose="02010600040101010101" pitchFamily="2" charset="-122"/>
              </a:rPr>
              <a:t>个元素不存在</a:t>
            </a:r>
            <a:endParaRPr lang="zh-CN" altLang="en-US" dirty="0"/>
          </a:p>
          <a:p>
            <a:pPr algn="l" eaLnBrk="1" hangingPunct="1">
              <a:lnSpc>
                <a:spcPct val="120000"/>
              </a:lnSpc>
            </a:pPr>
            <a:r>
              <a:rPr lang="zh-CN" altLang="en-US" dirty="0"/>
              <a:t>     </a:t>
            </a:r>
            <a:r>
              <a:rPr lang="en-US" altLang="zh-CN" dirty="0"/>
              <a:t>e=p-&gt;data;            </a:t>
            </a:r>
            <a:endParaRPr lang="en-US" altLang="zh-CN" sz="2000" b="1" dirty="0">
              <a:solidFill>
                <a:srgbClr val="006439"/>
              </a:solidFill>
              <a:ea typeface="华文仿宋" panose="02010600040101010101" pitchFamily="2" charset="-122"/>
            </a:endParaRPr>
          </a:p>
          <a:p>
            <a:pPr algn="l" eaLnBrk="1" hangingPunct="1">
              <a:lnSpc>
                <a:spcPct val="120000"/>
              </a:lnSpc>
            </a:pPr>
            <a:r>
              <a:rPr lang="en-US" altLang="zh-CN" dirty="0">
                <a:solidFill>
                  <a:srgbClr val="FF0000"/>
                </a:solidFill>
              </a:rPr>
              <a:t>     p-&gt; prior -&gt;next = p-&gt;next;</a:t>
            </a:r>
            <a:endParaRPr lang="en-US" altLang="zh-CN" dirty="0">
              <a:solidFill>
                <a:srgbClr val="FF0000"/>
              </a:solidFill>
            </a:endParaRPr>
          </a:p>
          <a:p>
            <a:pPr lvl="1" algn="l" eaLnBrk="1" hangingPunct="1">
              <a:lnSpc>
                <a:spcPct val="120000"/>
              </a:lnSpc>
            </a:pPr>
            <a:r>
              <a:rPr lang="en-US" altLang="zh-CN" dirty="0">
                <a:solidFill>
                  <a:srgbClr val="FF0000"/>
                </a:solidFill>
              </a:rPr>
              <a:t>p-&gt;next-&gt;prior= p-&gt;prior;</a:t>
            </a:r>
            <a:endParaRPr lang="en-US" altLang="zh-CN" dirty="0">
              <a:solidFill>
                <a:srgbClr val="FF0000"/>
              </a:solidFill>
            </a:endParaRPr>
          </a:p>
          <a:p>
            <a:pPr algn="l" eaLnBrk="1" hangingPunct="1">
              <a:lnSpc>
                <a:spcPct val="120000"/>
              </a:lnSpc>
            </a:pPr>
            <a:r>
              <a:rPr lang="en-US" altLang="zh-CN" dirty="0"/>
              <a:t>     free(p</a:t>
            </a:r>
            <a:r>
              <a:rPr lang="en-US" altLang="zh-CN" dirty="0" smtClean="0"/>
              <a:t>);</a:t>
            </a:r>
            <a:endParaRPr lang="en-US" altLang="zh-CN" dirty="0" smtClean="0"/>
          </a:p>
          <a:p>
            <a:pPr algn="l" eaLnBrk="1" hangingPunct="1">
              <a:lnSpc>
                <a:spcPct val="120000"/>
              </a:lnSpc>
            </a:pPr>
            <a:r>
              <a:rPr lang="en-US" altLang="zh-CN" b="1" dirty="0">
                <a:solidFill>
                  <a:srgbClr val="000099"/>
                </a:solidFill>
              </a:rPr>
              <a:t> </a:t>
            </a:r>
            <a:r>
              <a:rPr lang="en-US" altLang="zh-CN" b="1" dirty="0" smtClean="0">
                <a:solidFill>
                  <a:srgbClr val="000099"/>
                </a:solidFill>
              </a:rPr>
              <a:t>    </a:t>
            </a:r>
            <a:r>
              <a:rPr lang="en-US" altLang="zh-CN" b="1" dirty="0">
                <a:solidFill>
                  <a:srgbClr val="000099"/>
                </a:solidFill>
              </a:rPr>
              <a:t>r</a:t>
            </a:r>
            <a:r>
              <a:rPr lang="en-US" altLang="zh-CN" b="1" dirty="0" smtClean="0">
                <a:solidFill>
                  <a:srgbClr val="000099"/>
                </a:solidFill>
              </a:rPr>
              <a:t>eturn </a:t>
            </a:r>
            <a:r>
              <a:rPr lang="en-US" altLang="zh-CN" b="1" dirty="0">
                <a:solidFill>
                  <a:srgbClr val="000099"/>
                </a:solidFill>
              </a:rPr>
              <a:t>OK;</a:t>
            </a:r>
            <a:endParaRPr lang="en-US" altLang="zh-CN" b="1" dirty="0">
              <a:solidFill>
                <a:srgbClr val="000099"/>
              </a:solidFill>
            </a:endParaRPr>
          </a:p>
        </p:txBody>
      </p:sp>
      <p:sp>
        <p:nvSpPr>
          <p:cNvPr id="7" name="Text Box 4"/>
          <p:cNvSpPr txBox="1">
            <a:spLocks noChangeArrowheads="1"/>
          </p:cNvSpPr>
          <p:nvPr/>
        </p:nvSpPr>
        <p:spPr bwMode="auto">
          <a:xfrm>
            <a:off x="5477688" y="5349142"/>
            <a:ext cx="2852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2800" b="1" dirty="0">
                <a:solidFill>
                  <a:srgbClr val="FF0000"/>
                </a:solidFill>
                <a:ea typeface="隶书" panose="02010509060101010101" pitchFamily="49" charset="-122"/>
              </a:rPr>
              <a:t>O(</a:t>
            </a:r>
            <a:r>
              <a:rPr lang="en-US" altLang="zh-CN" sz="2800" b="1" dirty="0" err="1">
                <a:solidFill>
                  <a:srgbClr val="FF0000"/>
                </a:solidFill>
                <a:ea typeface="隶书" panose="02010509060101010101" pitchFamily="49" charset="-122"/>
              </a:rPr>
              <a:t>ListLength</a:t>
            </a:r>
            <a:r>
              <a:rPr lang="en-US" altLang="zh-CN" sz="2800" b="1" dirty="0">
                <a:solidFill>
                  <a:srgbClr val="FF0000"/>
                </a:solidFill>
                <a:ea typeface="隶书" panose="02010509060101010101" pitchFamily="49" charset="-122"/>
              </a:rPr>
              <a:t>(L))</a:t>
            </a:r>
            <a:endParaRPr lang="en-US" altLang="zh-CN" sz="2800" b="1" dirty="0">
              <a:solidFill>
                <a:srgbClr val="FF0000"/>
              </a:solidFill>
              <a:ea typeface="隶书" panose="02010509060101010101" pitchFamily="49" charset="-122"/>
            </a:endParaRPr>
          </a:p>
        </p:txBody>
      </p:sp>
      <p:sp>
        <p:nvSpPr>
          <p:cNvPr id="8" name="Text Box 3"/>
          <p:cNvSpPr txBox="1">
            <a:spLocks noChangeArrowheads="1"/>
          </p:cNvSpPr>
          <p:nvPr/>
        </p:nvSpPr>
        <p:spPr bwMode="auto">
          <a:xfrm>
            <a:off x="5414939" y="4850270"/>
            <a:ext cx="2970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b="1" dirty="0">
                <a:latin typeface="华文仿宋" panose="02010600040101010101" pitchFamily="2" charset="-122"/>
                <a:ea typeface="华文仿宋" panose="02010600040101010101" pitchFamily="2" charset="-122"/>
              </a:rPr>
              <a:t>算法</a:t>
            </a:r>
            <a:r>
              <a:rPr lang="zh-CN" altLang="en-US" sz="2800" b="1" dirty="0">
                <a:solidFill>
                  <a:srgbClr val="FF0000"/>
                </a:solidFill>
                <a:latin typeface="华文仿宋" panose="02010600040101010101" pitchFamily="2" charset="-122"/>
                <a:ea typeface="华文仿宋" panose="02010600040101010101" pitchFamily="2" charset="-122"/>
              </a:rPr>
              <a:t>时间复杂度</a:t>
            </a:r>
            <a:r>
              <a:rPr lang="zh-CN" altLang="en-US" b="1" dirty="0">
                <a:latin typeface="华文仿宋" panose="02010600040101010101" pitchFamily="2" charset="-122"/>
                <a:ea typeface="华文仿宋" panose="02010600040101010101" pitchFamily="2" charset="-122"/>
              </a:rPr>
              <a:t>为</a:t>
            </a:r>
            <a:r>
              <a:rPr lang="en-US" altLang="zh-CN" b="1" dirty="0">
                <a:latin typeface="华文仿宋" panose="02010600040101010101" pitchFamily="2" charset="-122"/>
                <a:ea typeface="华文仿宋" panose="02010600040101010101" pitchFamily="2" charset="-122"/>
              </a:rPr>
              <a:t>:</a:t>
            </a:r>
            <a:endParaRPr lang="en-US" altLang="zh-CN" sz="3200" b="1" dirty="0">
              <a:latin typeface="华文仿宋" panose="02010600040101010101" pitchFamily="2" charset="-122"/>
              <a:ea typeface="华文仿宋" panose="02010600040101010101" pitchFamily="2" charset="-122"/>
            </a:endParaRPr>
          </a:p>
        </p:txBody>
      </p:sp>
      <p:sp>
        <p:nvSpPr>
          <p:cNvPr id="9" name="Rectangle 22"/>
          <p:cNvSpPr>
            <a:spLocks noChangeArrowheads="1"/>
          </p:cNvSpPr>
          <p:nvPr/>
        </p:nvSpPr>
        <p:spPr bwMode="auto">
          <a:xfrm>
            <a:off x="276270" y="156714"/>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代码实现</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P spid="8"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Text Box 3"/>
          <p:cNvSpPr txBox="1">
            <a:spLocks noChangeArrowheads="1"/>
          </p:cNvSpPr>
          <p:nvPr/>
        </p:nvSpPr>
        <p:spPr bwMode="auto">
          <a:xfrm>
            <a:off x="586946" y="1204784"/>
            <a:ext cx="8229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2800" b="1" dirty="0" smtClean="0">
                <a:latin typeface="华文仿宋" panose="02010600040101010101" pitchFamily="2" charset="-122"/>
                <a:ea typeface="华文仿宋" panose="02010600040101010101" pitchFamily="2" charset="-122"/>
              </a:rPr>
              <a:t>借用</a:t>
            </a:r>
            <a:r>
              <a:rPr lang="zh-CN" altLang="en-US" sz="2800" b="1" dirty="0">
                <a:latin typeface="华文仿宋" panose="02010600040101010101" pitchFamily="2" charset="-122"/>
                <a:ea typeface="华文仿宋" panose="02010600040101010101" pitchFamily="2" charset="-122"/>
              </a:rPr>
              <a:t>一维数组来描述线性链表，称</a:t>
            </a:r>
            <a:r>
              <a:rPr lang="zh-CN" altLang="en-US" sz="2800" b="1" dirty="0">
                <a:solidFill>
                  <a:srgbClr val="FF0000"/>
                </a:solidFill>
                <a:latin typeface="华文仿宋" panose="02010600040101010101" pitchFamily="2" charset="-122"/>
                <a:ea typeface="华文仿宋" panose="02010600040101010101" pitchFamily="2" charset="-122"/>
              </a:rPr>
              <a:t>静态链表</a:t>
            </a:r>
            <a:r>
              <a:rPr lang="zh-CN" altLang="en-US" sz="2800" b="1" dirty="0">
                <a:latin typeface="华文仿宋" panose="02010600040101010101" pitchFamily="2" charset="-122"/>
                <a:ea typeface="华文仿宋" panose="02010600040101010101" pitchFamily="2" charset="-122"/>
              </a:rPr>
              <a:t>。这种描述方法便于在不设</a:t>
            </a:r>
            <a:r>
              <a:rPr lang="zh-CN" altLang="en-US" sz="2800" b="1" dirty="0">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指针</a:t>
            </a:r>
            <a:r>
              <a:rPr lang="zh-CN" altLang="en-US" sz="2800" b="1" dirty="0">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类型的高级程序语言中使用链表结构。 其类型说明如下：</a:t>
            </a:r>
            <a:endParaRPr lang="zh-CN" altLang="en-US" sz="2800" b="1" dirty="0">
              <a:latin typeface="华文仿宋" panose="02010600040101010101" pitchFamily="2" charset="-122"/>
              <a:ea typeface="华文仿宋" panose="02010600040101010101" pitchFamily="2" charset="-122"/>
            </a:endParaRPr>
          </a:p>
        </p:txBody>
      </p:sp>
      <p:sp>
        <p:nvSpPr>
          <p:cNvPr id="543748" name="Text Box 4"/>
          <p:cNvSpPr txBox="1">
            <a:spLocks noChangeArrowheads="1"/>
          </p:cNvSpPr>
          <p:nvPr/>
        </p:nvSpPr>
        <p:spPr bwMode="auto">
          <a:xfrm>
            <a:off x="722871" y="2774092"/>
            <a:ext cx="82296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30000"/>
              </a:lnSpc>
            </a:pPr>
            <a:r>
              <a:rPr lang="en-US" altLang="zh-CN" sz="2800" dirty="0"/>
              <a:t>#define MAXSIZE 1000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链表的最大长度</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30000"/>
              </a:lnSpc>
            </a:pPr>
            <a:r>
              <a:rPr lang="en-US" altLang="zh-CN" sz="2800" dirty="0" err="1"/>
              <a:t>Typedef</a:t>
            </a:r>
            <a:r>
              <a:rPr lang="en-US" altLang="zh-CN" sz="2800" dirty="0"/>
              <a:t> </a:t>
            </a:r>
            <a:r>
              <a:rPr lang="en-US" altLang="zh-CN" sz="2800" dirty="0" err="1"/>
              <a:t>struct</a:t>
            </a:r>
            <a:r>
              <a:rPr lang="en-US" altLang="zh-CN" sz="2800" dirty="0"/>
              <a:t> {</a:t>
            </a:r>
            <a:endParaRPr lang="en-US" altLang="zh-CN" sz="2800" dirty="0"/>
          </a:p>
          <a:p>
            <a:pPr algn="l" eaLnBrk="1" hangingPunct="1">
              <a:lnSpc>
                <a:spcPct val="130000"/>
              </a:lnSpc>
            </a:pPr>
            <a:r>
              <a:rPr lang="en-US" altLang="zh-CN" sz="2800" dirty="0"/>
              <a:t>       </a:t>
            </a:r>
            <a:r>
              <a:rPr lang="en-US" altLang="zh-CN" sz="2800" dirty="0" err="1"/>
              <a:t>elemtype</a:t>
            </a:r>
            <a:r>
              <a:rPr lang="en-US" altLang="zh-CN" sz="2800" dirty="0"/>
              <a:t>  data;</a:t>
            </a:r>
            <a:endParaRPr lang="en-US" altLang="zh-CN" sz="2800" dirty="0"/>
          </a:p>
          <a:p>
            <a:pPr algn="l" eaLnBrk="1" hangingPunct="1">
              <a:lnSpc>
                <a:spcPct val="130000"/>
              </a:lnSpc>
            </a:pPr>
            <a:r>
              <a:rPr lang="en-US" altLang="zh-CN" sz="2800" dirty="0"/>
              <a:t>       </a:t>
            </a:r>
            <a:r>
              <a:rPr lang="en-US" altLang="zh-CN" sz="2800" dirty="0" err="1"/>
              <a:t>int</a:t>
            </a:r>
            <a:r>
              <a:rPr lang="en-US" altLang="zh-CN" sz="2800" dirty="0"/>
              <a:t> </a:t>
            </a:r>
            <a:r>
              <a:rPr lang="en-US" altLang="zh-CN" sz="2800" dirty="0">
                <a:solidFill>
                  <a:srgbClr val="FF0000"/>
                </a:solidFill>
              </a:rPr>
              <a:t>cur</a:t>
            </a:r>
            <a:r>
              <a:rPr lang="en-US" altLang="zh-CN" sz="2800" dirty="0"/>
              <a:t>;                     </a:t>
            </a:r>
            <a:r>
              <a:rPr lang="en-US" altLang="zh-CN" b="1" dirty="0">
                <a:solidFill>
                  <a:srgbClr val="006600"/>
                </a:solidFill>
                <a:latin typeface="华文仿宋" panose="02010600040101010101" pitchFamily="2" charset="-122"/>
                <a:ea typeface="华文仿宋" panose="02010600040101010101" pitchFamily="2" charset="-122"/>
              </a:rPr>
              <a:t>//</a:t>
            </a:r>
            <a:r>
              <a:rPr lang="zh-CN" altLang="en-US" b="1" dirty="0">
                <a:solidFill>
                  <a:srgbClr val="006600"/>
                </a:solidFill>
                <a:latin typeface="华文仿宋" panose="02010600040101010101" pitchFamily="2" charset="-122"/>
                <a:ea typeface="华文仿宋" panose="02010600040101010101" pitchFamily="2" charset="-122"/>
              </a:rPr>
              <a:t>指示结点在数组中的相对位置</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30000"/>
              </a:lnSpc>
            </a:pPr>
            <a:r>
              <a:rPr lang="en-US" altLang="zh-CN" sz="2800" dirty="0"/>
              <a:t>} </a:t>
            </a:r>
            <a:r>
              <a:rPr lang="en-US" altLang="zh-CN" sz="2800" dirty="0" err="1">
                <a:solidFill>
                  <a:srgbClr val="FF0000"/>
                </a:solidFill>
              </a:rPr>
              <a:t>SlinkList</a:t>
            </a:r>
            <a:r>
              <a:rPr lang="en-US" altLang="zh-CN" sz="2800" dirty="0"/>
              <a:t>[MAXSIZE];</a:t>
            </a:r>
            <a:endParaRPr lang="en-US" altLang="zh-CN" sz="2800" dirty="0"/>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4</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静态</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链表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3747"/>
                                        </p:tgtEl>
                                        <p:attrNameLst>
                                          <p:attrName>style.visibility</p:attrName>
                                        </p:attrNameLst>
                                      </p:cBhvr>
                                      <p:to>
                                        <p:strVal val="visible"/>
                                      </p:to>
                                    </p:set>
                                    <p:anim calcmode="lin" valueType="num">
                                      <p:cBhvr additive="base">
                                        <p:cTn id="7" dur="500" fill="hold"/>
                                        <p:tgtEl>
                                          <p:spTgt spid="543747"/>
                                        </p:tgtEl>
                                        <p:attrNameLst>
                                          <p:attrName>ppt_x</p:attrName>
                                        </p:attrNameLst>
                                      </p:cBhvr>
                                      <p:tavLst>
                                        <p:tav tm="0">
                                          <p:val>
                                            <p:strVal val="0-#ppt_w/2"/>
                                          </p:val>
                                        </p:tav>
                                        <p:tav tm="100000">
                                          <p:val>
                                            <p:strVal val="#ppt_x"/>
                                          </p:val>
                                        </p:tav>
                                      </p:tavLst>
                                    </p:anim>
                                    <p:anim calcmode="lin" valueType="num">
                                      <p:cBhvr additive="base">
                                        <p:cTn id="8" dur="500" fill="hold"/>
                                        <p:tgtEl>
                                          <p:spTgt spid="5437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3748"/>
                                        </p:tgtEl>
                                        <p:attrNameLst>
                                          <p:attrName>style.visibility</p:attrName>
                                        </p:attrNameLst>
                                      </p:cBhvr>
                                      <p:to>
                                        <p:strVal val="visible"/>
                                      </p:to>
                                    </p:set>
                                    <p:anim calcmode="lin" valueType="num">
                                      <p:cBhvr additive="base">
                                        <p:cTn id="13" dur="500" fill="hold"/>
                                        <p:tgtEl>
                                          <p:spTgt spid="543748"/>
                                        </p:tgtEl>
                                        <p:attrNameLst>
                                          <p:attrName>ppt_x</p:attrName>
                                        </p:attrNameLst>
                                      </p:cBhvr>
                                      <p:tavLst>
                                        <p:tav tm="0">
                                          <p:val>
                                            <p:strVal val="0-#ppt_w/2"/>
                                          </p:val>
                                        </p:tav>
                                        <p:tav tm="100000">
                                          <p:val>
                                            <p:strVal val="#ppt_x"/>
                                          </p:val>
                                        </p:tav>
                                      </p:tavLst>
                                    </p:anim>
                                    <p:anim calcmode="lin" valueType="num">
                                      <p:cBhvr additive="base">
                                        <p:cTn id="14" dur="500" fill="hold"/>
                                        <p:tgtEl>
                                          <p:spTgt spid="543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autoUpdateAnimBg="0"/>
      <p:bldP spid="543748"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4770" name="Group 2"/>
          <p:cNvGraphicFramePr>
            <a:graphicFrameLocks noGrp="1"/>
          </p:cNvGraphicFramePr>
          <p:nvPr/>
        </p:nvGraphicFramePr>
        <p:xfrm>
          <a:off x="1676400" y="1115066"/>
          <a:ext cx="2209800" cy="4376738"/>
        </p:xfrm>
        <a:graphic>
          <a:graphicData uri="http://schemas.openxmlformats.org/drawingml/2006/table">
            <a:tbl>
              <a:tblPr/>
              <a:tblGrid>
                <a:gridCol w="1447800"/>
                <a:gridCol w="762000"/>
              </a:tblGrid>
              <a:tr h="2286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dirty="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83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ZHAO</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QIAN</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charset="0"/>
                          <a:ea typeface="宋体" panose="02010600030101010101" pitchFamily="2" charset="-122"/>
                        </a:rPr>
                        <a:t>3</a:t>
                      </a:r>
                      <a:endParaRPr kumimoji="1" lang="en-US" altLang="zh-CN" sz="2000" b="1" i="0" u="none" strike="noStrike" cap="none" normalizeH="0" baseline="0" dirty="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SUN</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LI</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83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ZHOU</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6</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WU</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7</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ZHENG</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8</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WANG</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83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1433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r>
            </a:tbl>
          </a:graphicData>
        </a:graphic>
      </p:graphicFrame>
      <p:graphicFrame>
        <p:nvGraphicFramePr>
          <p:cNvPr id="544809" name="Group 41"/>
          <p:cNvGraphicFramePr>
            <a:graphicFrameLocks noGrp="1"/>
          </p:cNvGraphicFramePr>
          <p:nvPr/>
        </p:nvGraphicFramePr>
        <p:xfrm>
          <a:off x="1066800" y="1119828"/>
          <a:ext cx="457200" cy="4419600"/>
        </p:xfrm>
        <a:graphic>
          <a:graphicData uri="http://schemas.openxmlformats.org/drawingml/2006/table">
            <a:tbl>
              <a:tblPr/>
              <a:tblGrid>
                <a:gridCol w="457200"/>
              </a:tblGrid>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p>
                      <a:pPr marL="0" marR="0" lvl="0" indent="0" algn="l" defTabSz="914400" rtl="0" eaLnBrk="1" fontAlgn="base" latinLnBrk="0" hangingPunct="1">
                        <a:lnSpc>
                          <a:spcPct val="120000"/>
                        </a:lnSpc>
                        <a:spcBef>
                          <a:spcPct val="1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6</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7</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8</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9</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p>
                      <a:pPr marL="0" marR="0" lvl="0" indent="0" algn="l" defTabSz="914400" rtl="0" eaLnBrk="1" fontAlgn="base" latinLnBrk="0" hangingPunct="1">
                        <a:lnSpc>
                          <a:spcPct val="13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10</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graphicFrame>
        <p:nvGraphicFramePr>
          <p:cNvPr id="544839" name="Group 71"/>
          <p:cNvGraphicFramePr>
            <a:graphicFrameLocks noGrp="1"/>
          </p:cNvGraphicFramePr>
          <p:nvPr/>
        </p:nvGraphicFramePr>
        <p:xfrm>
          <a:off x="5638800" y="1136820"/>
          <a:ext cx="2209800" cy="4358640"/>
        </p:xfrm>
        <a:graphic>
          <a:graphicData uri="http://schemas.openxmlformats.org/drawingml/2006/table">
            <a:tbl>
              <a:tblPr/>
              <a:tblGrid>
                <a:gridCol w="1447800"/>
                <a:gridCol w="762000"/>
              </a:tblGrid>
              <a:tr h="2286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83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ZHAO</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QIAN</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SUN</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LI</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9</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83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ZHOU</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6</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WU</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8</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ZHENG</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8</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98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WANG</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3683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SHI</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rgbClr val="FF0000"/>
                          </a:solidFill>
                          <a:effectLst/>
                          <a:latin typeface="Times New Roman" panose="02020603050405020304" charset="0"/>
                          <a:ea typeface="宋体" panose="02010600030101010101" pitchFamily="2" charset="-122"/>
                        </a:rPr>
                        <a:t>5</a:t>
                      </a:r>
                      <a:endParaRPr kumimoji="1" lang="en-US" altLang="zh-CN" sz="2000" b="1" i="0" u="none" strike="noStrike" cap="none" normalizeH="0" baseline="0" smtClean="0">
                        <a:ln>
                          <a:noFill/>
                        </a:ln>
                        <a:solidFill>
                          <a:srgbClr val="FF0000"/>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180975">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r>
            </a:tbl>
          </a:graphicData>
        </a:graphic>
      </p:graphicFrame>
      <p:graphicFrame>
        <p:nvGraphicFramePr>
          <p:cNvPr id="544877" name="Group 109"/>
          <p:cNvGraphicFramePr>
            <a:graphicFrameLocks noGrp="1"/>
          </p:cNvGraphicFramePr>
          <p:nvPr/>
        </p:nvGraphicFramePr>
        <p:xfrm>
          <a:off x="5029200" y="1141583"/>
          <a:ext cx="457200" cy="4419600"/>
        </p:xfrm>
        <a:graphic>
          <a:graphicData uri="http://schemas.openxmlformats.org/drawingml/2006/table">
            <a:tbl>
              <a:tblPr/>
              <a:tblGrid>
                <a:gridCol w="457200"/>
              </a:tblGrid>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p>
                      <a:pPr marL="0" marR="0" lvl="0" indent="0" algn="l" defTabSz="914400" rtl="0" eaLnBrk="1" fontAlgn="base" latinLnBrk="0" hangingPunct="1">
                        <a:lnSpc>
                          <a:spcPct val="120000"/>
                        </a:lnSpc>
                        <a:spcBef>
                          <a:spcPct val="1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6</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7</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8</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95288">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9</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p>
                      <a:pPr marL="0" marR="0" lvl="0" indent="0" algn="l" defTabSz="914400" rtl="0" eaLnBrk="1" fontAlgn="base" latinLnBrk="0" hangingPunct="1">
                        <a:lnSpc>
                          <a:spcPct val="13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10</a:t>
                      </a:r>
                      <a:endParaRPr kumimoji="1"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119907" name="Text Box 139"/>
          <p:cNvSpPr txBox="1">
            <a:spLocks noChangeArrowheads="1"/>
          </p:cNvSpPr>
          <p:nvPr/>
        </p:nvSpPr>
        <p:spPr bwMode="auto">
          <a:xfrm>
            <a:off x="1828800" y="5539428"/>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b="1" dirty="0">
                <a:latin typeface="华文仿宋" panose="02010600040101010101" pitchFamily="2" charset="-122"/>
                <a:ea typeface="华文仿宋" panose="02010600040101010101" pitchFamily="2" charset="-122"/>
              </a:rPr>
              <a:t>原始状态</a:t>
            </a:r>
            <a:endParaRPr lang="zh-CN" altLang="en-US" b="1" dirty="0">
              <a:latin typeface="华文仿宋" panose="02010600040101010101" pitchFamily="2" charset="-122"/>
              <a:ea typeface="华文仿宋" panose="02010600040101010101" pitchFamily="2" charset="-122"/>
            </a:endParaRPr>
          </a:p>
        </p:txBody>
      </p:sp>
      <p:sp>
        <p:nvSpPr>
          <p:cNvPr id="544908" name="Rectangle 140"/>
          <p:cNvSpPr>
            <a:spLocks noChangeArrowheads="1"/>
          </p:cNvSpPr>
          <p:nvPr/>
        </p:nvSpPr>
        <p:spPr bwMode="auto">
          <a:xfrm>
            <a:off x="4487563" y="5555281"/>
            <a:ext cx="403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b="1" dirty="0">
                <a:latin typeface="华文仿宋" panose="02010600040101010101" pitchFamily="2" charset="-122"/>
                <a:ea typeface="华文仿宋" panose="02010600040101010101" pitchFamily="2" charset="-122"/>
              </a:rPr>
              <a:t>在”</a:t>
            </a:r>
            <a:r>
              <a:rPr lang="en-US" altLang="zh-CN" b="1" dirty="0">
                <a:latin typeface="华文仿宋" panose="02010600040101010101" pitchFamily="2" charset="-122"/>
                <a:ea typeface="华文仿宋" panose="02010600040101010101" pitchFamily="2" charset="-122"/>
              </a:rPr>
              <a:t>LI”</a:t>
            </a:r>
            <a:r>
              <a:rPr lang="zh-CN" altLang="en-US" b="1" dirty="0">
                <a:latin typeface="华文仿宋" panose="02010600040101010101" pitchFamily="2" charset="-122"/>
                <a:ea typeface="华文仿宋" panose="02010600040101010101" pitchFamily="2" charset="-122"/>
              </a:rPr>
              <a:t>后插入“</a:t>
            </a:r>
            <a:r>
              <a:rPr lang="en-US" altLang="zh-CN" b="1" dirty="0">
                <a:latin typeface="华文仿宋" panose="02010600040101010101" pitchFamily="2" charset="-122"/>
                <a:ea typeface="华文仿宋" panose="02010600040101010101" pitchFamily="2" charset="-122"/>
              </a:rPr>
              <a:t>SHI”</a:t>
            </a:r>
            <a:r>
              <a:rPr lang="zh-CN" altLang="en-US" b="1" dirty="0">
                <a:latin typeface="华文仿宋" panose="02010600040101010101" pitchFamily="2" charset="-122"/>
                <a:ea typeface="华文仿宋" panose="02010600040101010101" pitchFamily="2" charset="-122"/>
              </a:rPr>
              <a:t>和删除“</a:t>
            </a:r>
            <a:r>
              <a:rPr lang="en-US" altLang="zh-CN" b="1" dirty="0">
                <a:latin typeface="华文仿宋" panose="02010600040101010101" pitchFamily="2" charset="-122"/>
                <a:ea typeface="华文仿宋" panose="02010600040101010101" pitchFamily="2" charset="-122"/>
              </a:rPr>
              <a:t>ZHENG”</a:t>
            </a:r>
            <a:r>
              <a:rPr lang="zh-CN" altLang="en-US" b="1" dirty="0">
                <a:latin typeface="华文仿宋" panose="02010600040101010101" pitchFamily="2" charset="-122"/>
                <a:ea typeface="华文仿宋" panose="02010600040101010101" pitchFamily="2" charset="-122"/>
              </a:rPr>
              <a:t>之后的状态</a:t>
            </a:r>
            <a:endParaRPr lang="zh-CN" altLang="en-US" b="1" dirty="0">
              <a:latin typeface="华文仿宋" panose="02010600040101010101" pitchFamily="2" charset="-122"/>
              <a:ea typeface="华文仿宋" panose="02010600040101010101" pitchFamily="2" charset="-122"/>
            </a:endParaRPr>
          </a:p>
        </p:txBody>
      </p:sp>
      <p:sp>
        <p:nvSpPr>
          <p:cNvPr id="9"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静态链表示例</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44908"/>
                                        </p:tgtEl>
                                        <p:attrNameLst>
                                          <p:attrName>style.visibility</p:attrName>
                                        </p:attrNameLst>
                                      </p:cBhvr>
                                      <p:to>
                                        <p:strVal val="visible"/>
                                      </p:to>
                                    </p:set>
                                    <p:anim calcmode="discrete" valueType="clr">
                                      <p:cBhvr override="childStyle">
                                        <p:cTn id="7" dur="80"/>
                                        <p:tgtEl>
                                          <p:spTgt spid="54490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44908"/>
                                        </p:tgtEl>
                                        <p:attrNameLst>
                                          <p:attrName>fillcolor</p:attrName>
                                        </p:attrNameLst>
                                      </p:cBhvr>
                                      <p:tavLst>
                                        <p:tav tm="0">
                                          <p:val>
                                            <p:clrVal>
                                              <a:schemeClr val="accent2"/>
                                            </p:clrVal>
                                          </p:val>
                                        </p:tav>
                                        <p:tav tm="50000">
                                          <p:val>
                                            <p:clrVal>
                                              <a:schemeClr val="hlink"/>
                                            </p:clrVal>
                                          </p:val>
                                        </p:tav>
                                      </p:tavLst>
                                    </p:anim>
                                    <p:set>
                                      <p:cBhvr>
                                        <p:cTn id="9" dur="80"/>
                                        <p:tgtEl>
                                          <p:spTgt spid="54490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44839"/>
                                        </p:tgtEl>
                                        <p:attrNameLst>
                                          <p:attrName>style.visibility</p:attrName>
                                        </p:attrNameLst>
                                      </p:cBhvr>
                                      <p:to>
                                        <p:strVal val="visible"/>
                                      </p:to>
                                    </p:set>
                                    <p:animEffect transition="in" filter="wipe(up)">
                                      <p:cBhvr>
                                        <p:cTn id="14" dur="500"/>
                                        <p:tgtEl>
                                          <p:spTgt spid="544839"/>
                                        </p:tgtEl>
                                      </p:cBhvr>
                                    </p:animEffect>
                                  </p:childTnLst>
                                </p:cTn>
                              </p:par>
                              <p:par>
                                <p:cTn id="15" presetID="22" presetClass="entr" presetSubtype="1" fill="hold" nodeType="withEffect">
                                  <p:stCondLst>
                                    <p:cond delay="0"/>
                                  </p:stCondLst>
                                  <p:childTnLst>
                                    <p:set>
                                      <p:cBhvr>
                                        <p:cTn id="16" dur="1" fill="hold">
                                          <p:stCondLst>
                                            <p:cond delay="0"/>
                                          </p:stCondLst>
                                        </p:cTn>
                                        <p:tgtEl>
                                          <p:spTgt spid="544877"/>
                                        </p:tgtEl>
                                        <p:attrNameLst>
                                          <p:attrName>style.visibility</p:attrName>
                                        </p:attrNameLst>
                                      </p:cBhvr>
                                      <p:to>
                                        <p:strVal val="visible"/>
                                      </p:to>
                                    </p:set>
                                    <p:animEffect transition="in" filter="wipe(up)">
                                      <p:cBhvr>
                                        <p:cTn id="17" dur="500"/>
                                        <p:tgtEl>
                                          <p:spTgt spid="544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90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Text Box 2"/>
          <p:cNvSpPr txBox="1">
            <a:spLocks noChangeArrowheads="1"/>
          </p:cNvSpPr>
          <p:nvPr/>
        </p:nvSpPr>
        <p:spPr bwMode="auto">
          <a:xfrm>
            <a:off x="562232" y="980302"/>
            <a:ext cx="8087498" cy="523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ct val="120000"/>
              </a:lnSpc>
              <a:spcBef>
                <a:spcPts val="0"/>
              </a:spcBef>
              <a:buFont typeface="Arial" panose="020B0604020202020204" pitchFamily="34" charset="0"/>
              <a:buChar char="•"/>
            </a:pPr>
            <a:r>
              <a:rPr lang="zh-CN" altLang="en-US" sz="2800" b="1" dirty="0" smtClean="0">
                <a:ea typeface="华文仿宋" panose="02010600040101010101" pitchFamily="2" charset="-122"/>
              </a:rPr>
              <a:t>如上</a:t>
            </a:r>
            <a:r>
              <a:rPr lang="zh-CN" altLang="en-US" sz="2800" b="1" dirty="0">
                <a:ea typeface="华文仿宋" panose="02010600040101010101" pitchFamily="2" charset="-122"/>
              </a:rPr>
              <a:t>描述的链表中，数组的一个分量表示一个结点，同时用游标（指示器</a:t>
            </a:r>
            <a:r>
              <a:rPr lang="en-US" altLang="zh-CN" sz="2800" b="1" dirty="0">
                <a:ea typeface="华文仿宋" panose="02010600040101010101" pitchFamily="2" charset="-122"/>
              </a:rPr>
              <a:t>cur</a:t>
            </a:r>
            <a:r>
              <a:rPr lang="zh-CN" altLang="en-US" sz="2800" b="1" dirty="0">
                <a:ea typeface="华文仿宋" panose="02010600040101010101" pitchFamily="2" charset="-122"/>
              </a:rPr>
              <a:t>）代替指针指示结点在数组中的位置。数组的</a:t>
            </a:r>
            <a:r>
              <a:rPr lang="zh-CN" altLang="en-US" sz="2800" b="1" dirty="0">
                <a:solidFill>
                  <a:schemeClr val="accent2"/>
                </a:solidFill>
                <a:ea typeface="华文仿宋" panose="02010600040101010101" pitchFamily="2" charset="-122"/>
              </a:rPr>
              <a:t>第</a:t>
            </a:r>
            <a:r>
              <a:rPr lang="en-US" altLang="zh-CN" sz="2800" b="1" dirty="0">
                <a:solidFill>
                  <a:schemeClr val="accent2"/>
                </a:solidFill>
                <a:ea typeface="华文仿宋" panose="02010600040101010101" pitchFamily="2" charset="-122"/>
              </a:rPr>
              <a:t>0</a:t>
            </a:r>
            <a:r>
              <a:rPr lang="zh-CN" altLang="en-US" sz="2800" b="1" dirty="0">
                <a:solidFill>
                  <a:schemeClr val="accent2"/>
                </a:solidFill>
                <a:ea typeface="华文仿宋" panose="02010600040101010101" pitchFamily="2" charset="-122"/>
              </a:rPr>
              <a:t>个分量</a:t>
            </a:r>
            <a:r>
              <a:rPr lang="zh-CN" altLang="en-US" sz="2800" b="1" dirty="0">
                <a:ea typeface="华文仿宋" panose="02010600040101010101" pitchFamily="2" charset="-122"/>
              </a:rPr>
              <a:t>可看成</a:t>
            </a:r>
            <a:r>
              <a:rPr lang="zh-CN" altLang="en-US" sz="2800" b="1" dirty="0">
                <a:solidFill>
                  <a:schemeClr val="accent2"/>
                </a:solidFill>
                <a:ea typeface="华文仿宋" panose="02010600040101010101" pitchFamily="2" charset="-122"/>
              </a:rPr>
              <a:t>头结点</a:t>
            </a:r>
            <a:r>
              <a:rPr lang="zh-CN" altLang="en-US" sz="2800" b="1" dirty="0">
                <a:ea typeface="华文仿宋" panose="02010600040101010101" pitchFamily="2" charset="-122"/>
              </a:rPr>
              <a:t>，其指针域指示链表的第一个结点。</a:t>
            </a:r>
            <a:endParaRPr lang="zh-CN" altLang="en-US" sz="2800" b="1" dirty="0">
              <a:ea typeface="华文仿宋" panose="02010600040101010101" pitchFamily="2" charset="-122"/>
            </a:endParaRPr>
          </a:p>
          <a:p>
            <a:pPr marL="457200" indent="-457200" algn="just" eaLnBrk="1" hangingPunct="1">
              <a:lnSpc>
                <a:spcPct val="120000"/>
              </a:lnSpc>
              <a:spcBef>
                <a:spcPts val="0"/>
              </a:spcBef>
              <a:buFont typeface="Arial" panose="020B0604020202020204" pitchFamily="34" charset="0"/>
              <a:buChar char="•"/>
            </a:pPr>
            <a:r>
              <a:rPr lang="zh-CN" altLang="en-US" sz="2800" b="1" dirty="0" smtClean="0">
                <a:ea typeface="华文仿宋" panose="02010600040101010101" pitchFamily="2" charset="-122"/>
              </a:rPr>
              <a:t>这种</a:t>
            </a:r>
            <a:r>
              <a:rPr lang="zh-CN" altLang="en-US" sz="2800" b="1" dirty="0">
                <a:ea typeface="华文仿宋" panose="02010600040101010101" pitchFamily="2" charset="-122"/>
              </a:rPr>
              <a:t>存储结构仍</a:t>
            </a:r>
            <a:r>
              <a:rPr lang="zh-CN" altLang="en-US" sz="2800" b="1" dirty="0">
                <a:solidFill>
                  <a:schemeClr val="accent2"/>
                </a:solidFill>
                <a:ea typeface="华文仿宋" panose="02010600040101010101" pitchFamily="2" charset="-122"/>
              </a:rPr>
              <a:t>需要预先分配一个较大的存储空间</a:t>
            </a:r>
            <a:r>
              <a:rPr lang="zh-CN" altLang="en-US" sz="2800" b="1" dirty="0">
                <a:ea typeface="华文仿宋" panose="02010600040101010101" pitchFamily="2" charset="-122"/>
              </a:rPr>
              <a:t>，但在作线性表的</a:t>
            </a:r>
            <a:r>
              <a:rPr lang="zh-CN" altLang="en-US" sz="2800" b="1" dirty="0">
                <a:solidFill>
                  <a:schemeClr val="accent2"/>
                </a:solidFill>
                <a:ea typeface="华文仿宋" panose="02010600040101010101" pitchFamily="2" charset="-122"/>
              </a:rPr>
              <a:t>插入和删除操作时不需移动元素，仅需修改指针</a:t>
            </a:r>
            <a:r>
              <a:rPr lang="zh-CN" altLang="en-US" sz="2800" b="1" dirty="0">
                <a:ea typeface="华文仿宋" panose="02010600040101010101" pitchFamily="2" charset="-122"/>
              </a:rPr>
              <a:t>，故仍具有链式存储结构的主要优点。</a:t>
            </a:r>
            <a:endParaRPr lang="zh-CN" altLang="en-US" sz="2800" b="1" dirty="0">
              <a:ea typeface="华文仿宋" panose="02010600040101010101" pitchFamily="2" charset="-122"/>
            </a:endParaRPr>
          </a:p>
          <a:p>
            <a:pPr marL="457200" indent="-457200" algn="just" eaLnBrk="1" hangingPunct="1">
              <a:lnSpc>
                <a:spcPct val="120000"/>
              </a:lnSpc>
              <a:spcBef>
                <a:spcPts val="0"/>
              </a:spcBef>
              <a:buFont typeface="Arial" panose="020B0604020202020204" pitchFamily="34" charset="0"/>
              <a:buChar char="•"/>
            </a:pPr>
            <a:r>
              <a:rPr lang="zh-CN" altLang="en-US" sz="2800" b="1" dirty="0" smtClean="0">
                <a:ea typeface="华文仿宋" panose="02010600040101010101" pitchFamily="2" charset="-122"/>
              </a:rPr>
              <a:t>为了</a:t>
            </a:r>
            <a:r>
              <a:rPr lang="zh-CN" altLang="en-US" sz="2800" b="1" dirty="0">
                <a:ea typeface="华文仿宋" panose="02010600040101010101" pitchFamily="2" charset="-122"/>
              </a:rPr>
              <a:t>和指针型描述的线性链表相区别，我们给这种用数组描述的链表起名为</a:t>
            </a:r>
            <a:r>
              <a:rPr lang="zh-CN" altLang="en-US" sz="2800" b="1" dirty="0">
                <a:solidFill>
                  <a:srgbClr val="FF0000"/>
                </a:solidFill>
                <a:ea typeface="华文仿宋" panose="02010600040101010101" pitchFamily="2" charset="-122"/>
              </a:rPr>
              <a:t>静态链表</a:t>
            </a:r>
            <a:r>
              <a:rPr lang="zh-CN" altLang="en-US" sz="2800" b="1" dirty="0">
                <a:ea typeface="华文仿宋" panose="02010600040101010101" pitchFamily="2" charset="-122"/>
              </a:rPr>
              <a:t>。</a:t>
            </a:r>
            <a:endParaRPr lang="zh-CN" altLang="en-US" sz="2800" b="1" dirty="0">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静态链表</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的特点</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5794">
                                            <p:txEl>
                                              <p:pRg st="0" end="0"/>
                                            </p:txEl>
                                          </p:spTgt>
                                        </p:tgtEl>
                                        <p:attrNameLst>
                                          <p:attrName>style.visibility</p:attrName>
                                        </p:attrNameLst>
                                      </p:cBhvr>
                                      <p:to>
                                        <p:strVal val="visible"/>
                                      </p:to>
                                    </p:set>
                                    <p:anim calcmode="lin" valueType="num">
                                      <p:cBhvr additive="base">
                                        <p:cTn id="7" dur="500" fill="hold"/>
                                        <p:tgtEl>
                                          <p:spTgt spid="5457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57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5794">
                                            <p:txEl>
                                              <p:pRg st="1" end="1"/>
                                            </p:txEl>
                                          </p:spTgt>
                                        </p:tgtEl>
                                        <p:attrNameLst>
                                          <p:attrName>style.visibility</p:attrName>
                                        </p:attrNameLst>
                                      </p:cBhvr>
                                      <p:to>
                                        <p:strVal val="visible"/>
                                      </p:to>
                                    </p:set>
                                    <p:anim calcmode="lin" valueType="num">
                                      <p:cBhvr additive="base">
                                        <p:cTn id="13" dur="500" fill="hold"/>
                                        <p:tgtEl>
                                          <p:spTgt spid="5457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57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5794">
                                            <p:txEl>
                                              <p:pRg st="2" end="2"/>
                                            </p:txEl>
                                          </p:spTgt>
                                        </p:tgtEl>
                                        <p:attrNameLst>
                                          <p:attrName>style.visibility</p:attrName>
                                        </p:attrNameLst>
                                      </p:cBhvr>
                                      <p:to>
                                        <p:strVal val="visible"/>
                                      </p:to>
                                    </p:set>
                                    <p:anim calcmode="lin" valueType="num">
                                      <p:cBhvr additive="base">
                                        <p:cTn id="19" dur="500" fill="hold"/>
                                        <p:tgtEl>
                                          <p:spTgt spid="5457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579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4"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ext Box 2"/>
          <p:cNvSpPr txBox="1">
            <a:spLocks noChangeArrowheads="1"/>
          </p:cNvSpPr>
          <p:nvPr/>
        </p:nvSpPr>
        <p:spPr bwMode="auto">
          <a:xfrm>
            <a:off x="436177" y="952329"/>
            <a:ext cx="8213553" cy="5233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ct val="120000"/>
              </a:lnSpc>
              <a:spcBef>
                <a:spcPts val="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假设</a:t>
            </a:r>
            <a:r>
              <a:rPr lang="en-US" altLang="zh-CN" sz="2800" b="1" dirty="0">
                <a:latin typeface="华文仿宋" panose="02010600040101010101" pitchFamily="2" charset="-122"/>
                <a:ea typeface="华文仿宋" panose="02010600040101010101" pitchFamily="2" charset="-122"/>
              </a:rPr>
              <a:t>S</a:t>
            </a:r>
            <a:r>
              <a:rPr lang="zh-CN" altLang="en-US" sz="2800" b="1" dirty="0">
                <a:latin typeface="华文仿宋" panose="02010600040101010101" pitchFamily="2" charset="-122"/>
                <a:ea typeface="华文仿宋" panose="02010600040101010101" pitchFamily="2" charset="-122"/>
              </a:rPr>
              <a:t>为</a:t>
            </a:r>
            <a:r>
              <a:rPr lang="en-US" altLang="zh-CN" sz="2800" b="1" dirty="0" err="1">
                <a:latin typeface="华文仿宋" panose="02010600040101010101" pitchFamily="2" charset="-122"/>
                <a:ea typeface="华文仿宋" panose="02010600040101010101" pitchFamily="2" charset="-122"/>
              </a:rPr>
              <a:t>SLinkList</a:t>
            </a:r>
            <a:r>
              <a:rPr lang="zh-CN" altLang="en-US" sz="2800" b="1" dirty="0">
                <a:latin typeface="华文仿宋" panose="02010600040101010101" pitchFamily="2" charset="-122"/>
                <a:ea typeface="华文仿宋" panose="02010600040101010101" pitchFamily="2" charset="-122"/>
              </a:rPr>
              <a:t>型的变量，则</a:t>
            </a:r>
            <a:r>
              <a:rPr lang="en-US" altLang="zh-CN" sz="2800" b="1" dirty="0">
                <a:latin typeface="华文仿宋" panose="02010600040101010101" pitchFamily="2" charset="-122"/>
                <a:ea typeface="华文仿宋" panose="02010600040101010101" pitchFamily="2" charset="-122"/>
              </a:rPr>
              <a:t>S[0].cur</a:t>
            </a:r>
            <a:r>
              <a:rPr lang="zh-CN" altLang="en-US" sz="2800" b="1" dirty="0">
                <a:latin typeface="华文仿宋" panose="02010600040101010101" pitchFamily="2" charset="-122"/>
                <a:ea typeface="华文仿宋" panose="02010600040101010101" pitchFamily="2" charset="-122"/>
              </a:rPr>
              <a:t>指示第一个结点在数组中的位置。</a:t>
            </a:r>
            <a:endParaRPr lang="zh-CN" altLang="en-US" sz="2800" b="1" dirty="0">
              <a:latin typeface="华文仿宋" panose="02010600040101010101" pitchFamily="2" charset="-122"/>
              <a:ea typeface="华文仿宋" panose="02010600040101010101" pitchFamily="2" charset="-122"/>
            </a:endParaRPr>
          </a:p>
          <a:p>
            <a:pPr marL="457200" indent="-457200" algn="just" eaLnBrk="1" hangingPunct="1">
              <a:lnSpc>
                <a:spcPct val="120000"/>
              </a:lnSpc>
              <a:spcBef>
                <a:spcPts val="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若</a:t>
            </a:r>
            <a:r>
              <a:rPr lang="zh-CN" altLang="en-US" sz="2800" b="1" dirty="0">
                <a:latin typeface="华文仿宋" panose="02010600040101010101" pitchFamily="2" charset="-122"/>
                <a:ea typeface="华文仿宋" panose="02010600040101010101" pitchFamily="2" charset="-122"/>
              </a:rPr>
              <a:t>设</a:t>
            </a:r>
            <a:r>
              <a:rPr lang="en-US" altLang="zh-CN" sz="28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=S[0].cur</a:t>
            </a:r>
            <a:r>
              <a:rPr lang="zh-CN" altLang="en-US" sz="2800" b="1" dirty="0">
                <a:latin typeface="华文仿宋" panose="02010600040101010101" pitchFamily="2" charset="-122"/>
                <a:ea typeface="华文仿宋" panose="02010600040101010101" pitchFamily="2" charset="-122"/>
              </a:rPr>
              <a:t>，则</a:t>
            </a:r>
            <a:r>
              <a:rPr lang="en-US" altLang="zh-CN" sz="2800" b="1" dirty="0">
                <a:latin typeface="华文仿宋" panose="02010600040101010101" pitchFamily="2" charset="-122"/>
                <a:ea typeface="华文仿宋" panose="02010600040101010101" pitchFamily="2" charset="-122"/>
              </a:rPr>
              <a:t>S[</a:t>
            </a:r>
            <a:r>
              <a:rPr lang="en-US" altLang="zh-CN" sz="28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].data</a:t>
            </a:r>
            <a:r>
              <a:rPr lang="zh-CN" altLang="en-US" sz="2800" b="1" dirty="0">
                <a:latin typeface="华文仿宋" panose="02010600040101010101" pitchFamily="2" charset="-122"/>
                <a:ea typeface="华文仿宋" panose="02010600040101010101" pitchFamily="2" charset="-122"/>
              </a:rPr>
              <a:t>存储线性表的第一个元素，且</a:t>
            </a:r>
            <a:r>
              <a:rPr lang="en-US" altLang="zh-CN" sz="2800" b="1" dirty="0">
                <a:latin typeface="华文仿宋" panose="02010600040101010101" pitchFamily="2" charset="-122"/>
                <a:ea typeface="华文仿宋" panose="02010600040101010101" pitchFamily="2" charset="-122"/>
              </a:rPr>
              <a:t>S[</a:t>
            </a:r>
            <a:r>
              <a:rPr lang="en-US" altLang="zh-CN" sz="28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].cur</a:t>
            </a:r>
            <a:r>
              <a:rPr lang="zh-CN" altLang="en-US" sz="2800" b="1" dirty="0">
                <a:latin typeface="华文仿宋" panose="02010600040101010101" pitchFamily="2" charset="-122"/>
                <a:ea typeface="华文仿宋" panose="02010600040101010101" pitchFamily="2" charset="-122"/>
              </a:rPr>
              <a:t>指示第二个结点在数组中的位置。</a:t>
            </a:r>
            <a:endParaRPr lang="zh-CN" altLang="en-US" sz="2800" b="1" dirty="0">
              <a:latin typeface="华文仿宋" panose="02010600040101010101" pitchFamily="2" charset="-122"/>
              <a:ea typeface="华文仿宋" panose="02010600040101010101" pitchFamily="2" charset="-122"/>
            </a:endParaRPr>
          </a:p>
          <a:p>
            <a:pPr marL="457200" indent="-457200" algn="just" eaLnBrk="1" hangingPunct="1">
              <a:lnSpc>
                <a:spcPct val="120000"/>
              </a:lnSpc>
              <a:spcBef>
                <a:spcPts val="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一般</a:t>
            </a:r>
            <a:r>
              <a:rPr lang="zh-CN" altLang="en-US" sz="2800" b="1" dirty="0">
                <a:latin typeface="华文仿宋" panose="02010600040101010101" pitchFamily="2" charset="-122"/>
                <a:ea typeface="华文仿宋" panose="02010600040101010101" pitchFamily="2" charset="-122"/>
              </a:rPr>
              <a:t>情况，若第</a:t>
            </a:r>
            <a:r>
              <a:rPr lang="en-US" altLang="zh-CN" sz="2800" b="1" dirty="0" err="1">
                <a:latin typeface="华文仿宋" panose="02010600040101010101" pitchFamily="2" charset="-122"/>
                <a:ea typeface="华文仿宋" panose="02010600040101010101" pitchFamily="2" charset="-122"/>
              </a:rPr>
              <a:t>i</a:t>
            </a:r>
            <a:r>
              <a:rPr lang="zh-CN" altLang="en-US" sz="2800" b="1" dirty="0">
                <a:latin typeface="华文仿宋" panose="02010600040101010101" pitchFamily="2" charset="-122"/>
                <a:ea typeface="华文仿宋" panose="02010600040101010101" pitchFamily="2" charset="-122"/>
              </a:rPr>
              <a:t>个分量表示链表的第</a:t>
            </a:r>
            <a:r>
              <a:rPr lang="en-US" altLang="zh-CN" sz="2800" b="1" dirty="0">
                <a:latin typeface="华文仿宋" panose="02010600040101010101" pitchFamily="2" charset="-122"/>
                <a:ea typeface="华文仿宋" panose="02010600040101010101" pitchFamily="2" charset="-122"/>
              </a:rPr>
              <a:t>k</a:t>
            </a:r>
            <a:r>
              <a:rPr lang="zh-CN" altLang="en-US" sz="2800" b="1" dirty="0">
                <a:latin typeface="华文仿宋" panose="02010600040101010101" pitchFamily="2" charset="-122"/>
                <a:ea typeface="华文仿宋" panose="02010600040101010101" pitchFamily="2" charset="-122"/>
              </a:rPr>
              <a:t>个结点，则</a:t>
            </a:r>
            <a:r>
              <a:rPr lang="en-US" altLang="zh-CN" sz="2800" b="1" dirty="0">
                <a:latin typeface="华文仿宋" panose="02010600040101010101" pitchFamily="2" charset="-122"/>
                <a:ea typeface="华文仿宋" panose="02010600040101010101" pitchFamily="2" charset="-122"/>
              </a:rPr>
              <a:t>S[</a:t>
            </a:r>
            <a:r>
              <a:rPr lang="en-US" altLang="zh-CN" sz="28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].cur</a:t>
            </a:r>
            <a:r>
              <a:rPr lang="zh-CN" altLang="en-US" sz="2800" b="1" dirty="0">
                <a:latin typeface="华文仿宋" panose="02010600040101010101" pitchFamily="2" charset="-122"/>
                <a:ea typeface="华文仿宋" panose="02010600040101010101" pitchFamily="2" charset="-122"/>
              </a:rPr>
              <a:t>指示第</a:t>
            </a:r>
            <a:r>
              <a:rPr lang="en-US" altLang="zh-CN" sz="2800" b="1" dirty="0">
                <a:latin typeface="华文仿宋" panose="02010600040101010101" pitchFamily="2" charset="-122"/>
                <a:ea typeface="华文仿宋" panose="02010600040101010101" pitchFamily="2" charset="-122"/>
              </a:rPr>
              <a:t>k+1</a:t>
            </a:r>
            <a:r>
              <a:rPr lang="zh-CN" altLang="en-US" sz="2800" b="1" dirty="0">
                <a:latin typeface="华文仿宋" panose="02010600040101010101" pitchFamily="2" charset="-122"/>
                <a:ea typeface="华文仿宋" panose="02010600040101010101" pitchFamily="2" charset="-122"/>
              </a:rPr>
              <a:t>个结点的位置。</a:t>
            </a:r>
            <a:endParaRPr lang="zh-CN" altLang="en-US" sz="2800" b="1" dirty="0">
              <a:latin typeface="华文仿宋" panose="02010600040101010101" pitchFamily="2" charset="-122"/>
              <a:ea typeface="华文仿宋" panose="02010600040101010101" pitchFamily="2" charset="-122"/>
            </a:endParaRPr>
          </a:p>
          <a:p>
            <a:pPr marL="457200" indent="-457200" algn="just" eaLnBrk="1" hangingPunct="1">
              <a:lnSpc>
                <a:spcPct val="120000"/>
              </a:lnSpc>
              <a:spcBef>
                <a:spcPts val="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因此</a:t>
            </a:r>
            <a:r>
              <a:rPr lang="zh-CN" altLang="en-US" sz="2800" b="1" dirty="0">
                <a:latin typeface="华文仿宋" panose="02010600040101010101" pitchFamily="2" charset="-122"/>
                <a:ea typeface="华文仿宋" panose="02010600040101010101" pitchFamily="2" charset="-122"/>
              </a:rPr>
              <a:t>，在静态链表中实现线性表的操作和动态链表相似，以</a:t>
            </a:r>
            <a:r>
              <a:rPr lang="zh-CN" altLang="en-US" sz="2800" b="1" dirty="0">
                <a:solidFill>
                  <a:srgbClr val="FF0000"/>
                </a:solidFill>
                <a:latin typeface="华文仿宋" panose="02010600040101010101" pitchFamily="2" charset="-122"/>
                <a:ea typeface="华文仿宋" panose="02010600040101010101" pitchFamily="2" charset="-122"/>
              </a:rPr>
              <a:t>整型游标</a:t>
            </a:r>
            <a:r>
              <a:rPr lang="en-US" altLang="zh-CN" sz="2800" b="1" dirty="0" err="1">
                <a:solidFill>
                  <a:srgbClr val="FF0000"/>
                </a:solidFill>
                <a:latin typeface="华文仿宋" panose="02010600040101010101" pitchFamily="2" charset="-122"/>
                <a:ea typeface="华文仿宋" panose="02010600040101010101" pitchFamily="2" charset="-122"/>
              </a:rPr>
              <a:t>i</a:t>
            </a:r>
            <a:r>
              <a:rPr lang="zh-CN" altLang="en-US" sz="2800" b="1" dirty="0">
                <a:solidFill>
                  <a:srgbClr val="FF0000"/>
                </a:solidFill>
                <a:latin typeface="华文仿宋" panose="02010600040101010101" pitchFamily="2" charset="-122"/>
                <a:ea typeface="华文仿宋" panose="02010600040101010101" pitchFamily="2" charset="-122"/>
              </a:rPr>
              <a:t>代替动态指针</a:t>
            </a:r>
            <a:r>
              <a:rPr lang="en-US" altLang="zh-CN" sz="2800" b="1" dirty="0">
                <a:solidFill>
                  <a:srgbClr val="FF0000"/>
                </a:solidFill>
                <a:latin typeface="华文仿宋" panose="02010600040101010101" pitchFamily="2" charset="-122"/>
                <a:ea typeface="华文仿宋" panose="02010600040101010101" pitchFamily="2" charset="-122"/>
              </a:rPr>
              <a:t>p</a:t>
            </a:r>
            <a:r>
              <a:rPr lang="zh-CN" altLang="en-US" sz="2800" b="1" dirty="0" smtClean="0">
                <a:solidFill>
                  <a:srgbClr val="FF0000"/>
                </a:solidFill>
                <a:latin typeface="华文仿宋" panose="02010600040101010101" pitchFamily="2" charset="-122"/>
                <a:ea typeface="华文仿宋" panose="02010600040101010101" pitchFamily="2" charset="-122"/>
              </a:rPr>
              <a:t>，</a:t>
            </a:r>
            <a:r>
              <a:rPr lang="zh-CN" altLang="en-US" sz="2800" b="1" dirty="0" smtClean="0">
                <a:latin typeface="华文仿宋" panose="02010600040101010101" pitchFamily="2" charset="-122"/>
                <a:ea typeface="华文仿宋" panose="02010600040101010101" pitchFamily="2" charset="-122"/>
              </a:rPr>
              <a:t>在</a:t>
            </a:r>
            <a:r>
              <a:rPr lang="zh-CN" altLang="en-US" sz="2800" b="1" dirty="0">
                <a:latin typeface="华文仿宋" panose="02010600040101010101" pitchFamily="2" charset="-122"/>
                <a:ea typeface="华文仿宋" panose="02010600040101010101" pitchFamily="2" charset="-122"/>
              </a:rPr>
              <a:t>静态链表中指针后移操作（类似于</a:t>
            </a:r>
            <a:r>
              <a:rPr lang="en-US" altLang="zh-CN" sz="2800" b="1" dirty="0">
                <a:latin typeface="华文仿宋" panose="02010600040101010101" pitchFamily="2" charset="-122"/>
                <a:ea typeface="华文仿宋" panose="02010600040101010101" pitchFamily="2" charset="-122"/>
              </a:rPr>
              <a:t>p=p-&gt;next</a:t>
            </a:r>
            <a:r>
              <a:rPr lang="zh-CN" altLang="en-US" sz="2800" b="1" dirty="0" smtClean="0">
                <a:latin typeface="华文仿宋" panose="02010600040101010101" pitchFamily="2" charset="-122"/>
                <a:ea typeface="华文仿宋" panose="02010600040101010101" pitchFamily="2" charset="-122"/>
              </a:rPr>
              <a:t>）用</a:t>
            </a:r>
            <a:r>
              <a:rPr lang="en-US" altLang="zh-CN" sz="28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 S[</a:t>
            </a:r>
            <a:r>
              <a:rPr lang="en-US" altLang="zh-CN" sz="28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].cur </a:t>
            </a:r>
            <a:r>
              <a:rPr lang="zh-CN" altLang="en-US" sz="2800" b="1" dirty="0">
                <a:latin typeface="华文仿宋" panose="02010600040101010101" pitchFamily="2" charset="-122"/>
                <a:ea typeface="华文仿宋" panose="02010600040101010101" pitchFamily="2" charset="-122"/>
              </a:rPr>
              <a:t>实现。</a:t>
            </a:r>
            <a:endParaRPr lang="zh-CN" altLang="en-US" sz="2800" b="1"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6818">
                                            <p:txEl>
                                              <p:pRg st="0" end="0"/>
                                            </p:txEl>
                                          </p:spTgt>
                                        </p:tgtEl>
                                        <p:attrNameLst>
                                          <p:attrName>style.visibility</p:attrName>
                                        </p:attrNameLst>
                                      </p:cBhvr>
                                      <p:to>
                                        <p:strVal val="visible"/>
                                      </p:to>
                                    </p:set>
                                    <p:animEffect transition="in" filter="wipe(up)">
                                      <p:cBhvr>
                                        <p:cTn id="7" dur="500"/>
                                        <p:tgtEl>
                                          <p:spTgt spid="5468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6818">
                                            <p:txEl>
                                              <p:pRg st="1" end="1"/>
                                            </p:txEl>
                                          </p:spTgt>
                                        </p:tgtEl>
                                        <p:attrNameLst>
                                          <p:attrName>style.visibility</p:attrName>
                                        </p:attrNameLst>
                                      </p:cBhvr>
                                      <p:to>
                                        <p:strVal val="visible"/>
                                      </p:to>
                                    </p:set>
                                    <p:animEffect transition="in" filter="wipe(up)">
                                      <p:cBhvr>
                                        <p:cTn id="12" dur="500"/>
                                        <p:tgtEl>
                                          <p:spTgt spid="5468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6818">
                                            <p:txEl>
                                              <p:pRg st="2" end="2"/>
                                            </p:txEl>
                                          </p:spTgt>
                                        </p:tgtEl>
                                        <p:attrNameLst>
                                          <p:attrName>style.visibility</p:attrName>
                                        </p:attrNameLst>
                                      </p:cBhvr>
                                      <p:to>
                                        <p:strVal val="visible"/>
                                      </p:to>
                                    </p:set>
                                    <p:animEffect transition="in" filter="wipe(up)">
                                      <p:cBhvr>
                                        <p:cTn id="17" dur="500"/>
                                        <p:tgtEl>
                                          <p:spTgt spid="5468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6818">
                                            <p:txEl>
                                              <p:pRg st="3" end="3"/>
                                            </p:txEl>
                                          </p:spTgt>
                                        </p:tgtEl>
                                        <p:attrNameLst>
                                          <p:attrName>style.visibility</p:attrName>
                                        </p:attrNameLst>
                                      </p:cBhvr>
                                      <p:to>
                                        <p:strVal val="visible"/>
                                      </p:to>
                                    </p:set>
                                    <p:animEffect transition="in" filter="wipe(up)">
                                      <p:cBhvr>
                                        <p:cTn id="22" dur="500"/>
                                        <p:tgtEl>
                                          <p:spTgt spid="5468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8"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3"/>
          <p:cNvSpPr txBox="1">
            <a:spLocks noChangeArrowheads="1"/>
          </p:cNvSpPr>
          <p:nvPr/>
        </p:nvSpPr>
        <p:spPr bwMode="auto">
          <a:xfrm>
            <a:off x="762000" y="1295400"/>
            <a:ext cx="769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endParaRPr lang="zh-CN" altLang="zh-CN" sz="2000"/>
          </a:p>
        </p:txBody>
      </p:sp>
      <p:sp>
        <p:nvSpPr>
          <p:cNvPr id="122884" name="Text Box 4"/>
          <p:cNvSpPr txBox="1">
            <a:spLocks noChangeArrowheads="1"/>
          </p:cNvSpPr>
          <p:nvPr/>
        </p:nvSpPr>
        <p:spPr bwMode="auto">
          <a:xfrm>
            <a:off x="460375" y="1133304"/>
            <a:ext cx="8302625"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200" b="1" dirty="0" err="1">
                <a:ea typeface="华文仿宋" panose="02010600040101010101" pitchFamily="2" charset="-122"/>
              </a:rPr>
              <a:t>int</a:t>
            </a:r>
            <a:r>
              <a:rPr lang="en-US" altLang="zh-CN" sz="3200" b="1" dirty="0">
                <a:ea typeface="华文仿宋" panose="02010600040101010101" pitchFamily="2" charset="-122"/>
              </a:rPr>
              <a:t> </a:t>
            </a:r>
            <a:r>
              <a:rPr lang="en-US" altLang="zh-CN" sz="3200" b="1" dirty="0" err="1">
                <a:ea typeface="华文仿宋" panose="02010600040101010101" pitchFamily="2" charset="-122"/>
              </a:rPr>
              <a:t>LocateElem_SL</a:t>
            </a:r>
            <a:r>
              <a:rPr lang="en-US" altLang="zh-CN" sz="3200" b="1" dirty="0">
                <a:ea typeface="华文仿宋" panose="02010600040101010101" pitchFamily="2" charset="-122"/>
              </a:rPr>
              <a:t>(</a:t>
            </a:r>
            <a:r>
              <a:rPr lang="en-US" altLang="zh-CN" sz="3200" b="1" dirty="0" err="1">
                <a:ea typeface="华文仿宋" panose="02010600040101010101" pitchFamily="2" charset="-122"/>
              </a:rPr>
              <a:t>SLinkList</a:t>
            </a:r>
            <a:r>
              <a:rPr lang="en-US" altLang="zh-CN" sz="3200" b="1" dirty="0">
                <a:ea typeface="华文仿宋" panose="02010600040101010101" pitchFamily="2" charset="-122"/>
              </a:rPr>
              <a:t> </a:t>
            </a:r>
            <a:r>
              <a:rPr lang="en-US" altLang="zh-CN" sz="3200" b="1" dirty="0" err="1">
                <a:ea typeface="华文仿宋" panose="02010600040101010101" pitchFamily="2" charset="-122"/>
              </a:rPr>
              <a:t>S,ElemType</a:t>
            </a:r>
            <a:r>
              <a:rPr lang="en-US" altLang="zh-CN" sz="3200" b="1" dirty="0">
                <a:ea typeface="华文仿宋" panose="02010600040101010101" pitchFamily="2" charset="-122"/>
              </a:rPr>
              <a:t> e)</a:t>
            </a:r>
            <a:r>
              <a:rPr lang="en-US" altLang="zh-CN" sz="3200" dirty="0">
                <a:ea typeface="华文仿宋" panose="02010600040101010101" pitchFamily="2" charset="-122"/>
              </a:rPr>
              <a:t> </a:t>
            </a:r>
            <a:r>
              <a:rPr lang="en-US" altLang="zh-CN" sz="3200" b="1" dirty="0">
                <a:ea typeface="华文仿宋" panose="02010600040101010101" pitchFamily="2" charset="-122"/>
              </a:rPr>
              <a:t>{</a:t>
            </a:r>
            <a:endParaRPr lang="en-US" altLang="zh-CN" sz="3200" dirty="0">
              <a:ea typeface="华文仿宋" panose="02010600040101010101" pitchFamily="2" charset="-122"/>
            </a:endParaRPr>
          </a:p>
          <a:p>
            <a:pPr algn="l" eaLnBrk="1" hangingPunct="1">
              <a:lnSpc>
                <a:spcPct val="110000"/>
              </a:lnSpc>
            </a:pPr>
            <a:r>
              <a:rPr lang="en-US" altLang="zh-CN" sz="3600" dirty="0">
                <a:ea typeface="华文仿宋" panose="02010600040101010101" pitchFamily="2" charset="-122"/>
              </a:rPr>
              <a:t>       </a:t>
            </a:r>
            <a:r>
              <a:rPr lang="en-US" altLang="zh-CN" sz="2800" b="1" dirty="0" smtClean="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在静态单链线性表</a:t>
            </a:r>
            <a:r>
              <a:rPr lang="en-US" altLang="zh-CN" b="1" dirty="0">
                <a:solidFill>
                  <a:srgbClr val="006439"/>
                </a:solidFill>
                <a:latin typeface="华文仿宋" panose="02010600040101010101" pitchFamily="2" charset="-122"/>
                <a:ea typeface="华文仿宋" panose="02010600040101010101" pitchFamily="2" charset="-122"/>
              </a:rPr>
              <a:t>S</a:t>
            </a:r>
            <a:r>
              <a:rPr lang="zh-CN" altLang="en-US" b="1" dirty="0">
                <a:solidFill>
                  <a:srgbClr val="006439"/>
                </a:solidFill>
                <a:latin typeface="华文仿宋" panose="02010600040101010101" pitchFamily="2" charset="-122"/>
                <a:ea typeface="华文仿宋" panose="02010600040101010101" pitchFamily="2" charset="-122"/>
              </a:rPr>
              <a:t>中查找第</a:t>
            </a:r>
            <a:r>
              <a:rPr lang="en-US" altLang="zh-CN" b="1" dirty="0">
                <a:solidFill>
                  <a:srgbClr val="006439"/>
                </a:solidFill>
                <a:latin typeface="华文仿宋" panose="02010600040101010101" pitchFamily="2" charset="-122"/>
                <a:ea typeface="华文仿宋" panose="02010600040101010101" pitchFamily="2" charset="-122"/>
              </a:rPr>
              <a:t>1</a:t>
            </a:r>
            <a:r>
              <a:rPr lang="zh-CN" altLang="en-US" b="1" dirty="0">
                <a:solidFill>
                  <a:srgbClr val="006439"/>
                </a:solidFill>
                <a:latin typeface="华文仿宋" panose="02010600040101010101" pitchFamily="2" charset="-122"/>
                <a:ea typeface="华文仿宋" panose="02010600040101010101" pitchFamily="2" charset="-122"/>
              </a:rPr>
              <a:t>个值为</a:t>
            </a:r>
            <a:r>
              <a:rPr lang="en-US" altLang="zh-CN" b="1" dirty="0">
                <a:solidFill>
                  <a:srgbClr val="006439"/>
                </a:solidFill>
                <a:latin typeface="华文仿宋" panose="02010600040101010101" pitchFamily="2" charset="-122"/>
                <a:ea typeface="华文仿宋" panose="02010600040101010101" pitchFamily="2" charset="-122"/>
              </a:rPr>
              <a:t>e</a:t>
            </a:r>
            <a:r>
              <a:rPr lang="zh-CN" altLang="en-US" b="1" dirty="0">
                <a:solidFill>
                  <a:srgbClr val="006439"/>
                </a:solidFill>
                <a:latin typeface="华文仿宋" panose="02010600040101010101" pitchFamily="2" charset="-122"/>
                <a:ea typeface="华文仿宋" panose="02010600040101010101" pitchFamily="2" charset="-122"/>
              </a:rPr>
              <a:t>的元素。</a:t>
            </a:r>
            <a:endParaRPr lang="zh-CN" altLang="en-US" b="1" dirty="0">
              <a:solidFill>
                <a:srgbClr val="006439"/>
              </a:solidFill>
              <a:latin typeface="华文仿宋" panose="02010600040101010101" pitchFamily="2" charset="-122"/>
              <a:ea typeface="华文仿宋" panose="02010600040101010101" pitchFamily="2" charset="-122"/>
            </a:endParaRPr>
          </a:p>
          <a:p>
            <a:pPr algn="l" eaLnBrk="1" hangingPunct="1">
              <a:lnSpc>
                <a:spcPct val="110000"/>
              </a:lnSpc>
            </a:pPr>
            <a:r>
              <a:rPr lang="zh-CN" altLang="en-US" b="1" dirty="0">
                <a:solidFill>
                  <a:srgbClr val="006439"/>
                </a:solidFill>
                <a:latin typeface="华文仿宋" panose="02010600040101010101" pitchFamily="2" charset="-122"/>
                <a:ea typeface="华文仿宋" panose="02010600040101010101" pitchFamily="2" charset="-122"/>
              </a:rPr>
              <a:t>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若找到，则返回它在</a:t>
            </a:r>
            <a:r>
              <a:rPr lang="en-US" altLang="zh-CN" b="1" dirty="0">
                <a:solidFill>
                  <a:srgbClr val="006439"/>
                </a:solidFill>
                <a:latin typeface="华文仿宋" panose="02010600040101010101" pitchFamily="2" charset="-122"/>
                <a:ea typeface="华文仿宋" panose="02010600040101010101" pitchFamily="2" charset="-122"/>
              </a:rPr>
              <a:t>S</a:t>
            </a:r>
            <a:r>
              <a:rPr lang="zh-CN" altLang="en-US" b="1" dirty="0">
                <a:solidFill>
                  <a:srgbClr val="006439"/>
                </a:solidFill>
                <a:latin typeface="华文仿宋" panose="02010600040101010101" pitchFamily="2" charset="-122"/>
                <a:ea typeface="华文仿宋" panose="02010600040101010101" pitchFamily="2" charset="-122"/>
              </a:rPr>
              <a:t>中的位序</a:t>
            </a:r>
            <a:r>
              <a:rPr lang="en-US" altLang="zh-CN" b="1" dirty="0">
                <a:solidFill>
                  <a:srgbClr val="006439"/>
                </a:solidFill>
                <a:latin typeface="华文仿宋" panose="02010600040101010101" pitchFamily="2" charset="-122"/>
                <a:ea typeface="华文仿宋" panose="02010600040101010101" pitchFamily="2" charset="-122"/>
              </a:rPr>
              <a:t>; </a:t>
            </a:r>
            <a:r>
              <a:rPr lang="zh-CN" altLang="en-US" b="1" dirty="0">
                <a:solidFill>
                  <a:srgbClr val="006439"/>
                </a:solidFill>
                <a:latin typeface="华文仿宋" panose="02010600040101010101" pitchFamily="2" charset="-122"/>
                <a:ea typeface="华文仿宋" panose="02010600040101010101" pitchFamily="2" charset="-122"/>
              </a:rPr>
              <a:t>否则返回</a:t>
            </a:r>
            <a:r>
              <a:rPr lang="en-US" altLang="zh-CN" b="1" dirty="0">
                <a:solidFill>
                  <a:srgbClr val="006439"/>
                </a:solidFill>
                <a:latin typeface="华文仿宋" panose="02010600040101010101" pitchFamily="2" charset="-122"/>
                <a:ea typeface="华文仿宋" panose="02010600040101010101" pitchFamily="2" charset="-122"/>
              </a:rPr>
              <a:t>0</a:t>
            </a:r>
            <a:r>
              <a:rPr lang="zh-CN" altLang="en-US" b="1" dirty="0">
                <a:solidFill>
                  <a:srgbClr val="006439"/>
                </a:solidFill>
                <a:latin typeface="华文仿宋" panose="02010600040101010101" pitchFamily="2" charset="-122"/>
                <a:ea typeface="华文仿宋" panose="02010600040101010101" pitchFamily="2" charset="-122"/>
              </a:rPr>
              <a:t>。</a:t>
            </a:r>
            <a:endParaRPr lang="zh-CN" altLang="en-US" b="1" dirty="0">
              <a:solidFill>
                <a:srgbClr val="006439"/>
              </a:solidFill>
              <a:latin typeface="华文仿宋" panose="02010600040101010101" pitchFamily="2" charset="-122"/>
              <a:ea typeface="华文仿宋" panose="02010600040101010101" pitchFamily="2" charset="-122"/>
            </a:endParaRPr>
          </a:p>
          <a:p>
            <a:pPr algn="l" eaLnBrk="1" hangingPunct="1">
              <a:lnSpc>
                <a:spcPct val="110000"/>
              </a:lnSpc>
            </a:pPr>
            <a:endParaRPr lang="zh-CN" altLang="en-US" sz="3200" b="1" dirty="0">
              <a:ea typeface="华文仿宋" panose="02010600040101010101" pitchFamily="2" charset="-122"/>
            </a:endParaRPr>
          </a:p>
          <a:p>
            <a:pPr algn="l" eaLnBrk="1" hangingPunct="1">
              <a:lnSpc>
                <a:spcPct val="110000"/>
              </a:lnSpc>
            </a:pPr>
            <a:endParaRPr lang="zh-CN" altLang="en-US" sz="3200" b="1" dirty="0">
              <a:ea typeface="华文仿宋" panose="02010600040101010101" pitchFamily="2" charset="-122"/>
            </a:endParaRPr>
          </a:p>
          <a:p>
            <a:pPr algn="l" eaLnBrk="1" hangingPunct="1">
              <a:lnSpc>
                <a:spcPct val="110000"/>
              </a:lnSpc>
            </a:pPr>
            <a:endParaRPr lang="zh-CN" altLang="en-US" sz="3200" b="1" dirty="0">
              <a:ea typeface="华文仿宋" panose="02010600040101010101" pitchFamily="2" charset="-122"/>
            </a:endParaRPr>
          </a:p>
          <a:p>
            <a:pPr algn="l" eaLnBrk="1" hangingPunct="1">
              <a:lnSpc>
                <a:spcPct val="110000"/>
              </a:lnSpc>
            </a:pPr>
            <a:endParaRPr lang="zh-CN" altLang="en-US" sz="3200" b="1" dirty="0">
              <a:ea typeface="华文仿宋" panose="02010600040101010101" pitchFamily="2" charset="-122"/>
            </a:endParaRPr>
          </a:p>
          <a:p>
            <a:pPr algn="l" eaLnBrk="1" hangingPunct="1">
              <a:lnSpc>
                <a:spcPct val="110000"/>
              </a:lnSpc>
            </a:pPr>
            <a:endParaRPr lang="zh-CN" altLang="en-US" sz="3200" b="1" dirty="0">
              <a:ea typeface="华文仿宋" panose="02010600040101010101" pitchFamily="2" charset="-122"/>
            </a:endParaRPr>
          </a:p>
          <a:p>
            <a:pPr algn="l" eaLnBrk="1" hangingPunct="1">
              <a:lnSpc>
                <a:spcPct val="110000"/>
              </a:lnSpc>
            </a:pPr>
            <a:r>
              <a:rPr lang="en-US" altLang="zh-CN" sz="3200" b="1" dirty="0">
                <a:ea typeface="华文仿宋" panose="02010600040101010101" pitchFamily="2" charset="-122"/>
              </a:rPr>
              <a:t>}</a:t>
            </a:r>
            <a:r>
              <a:rPr lang="en-US" altLang="zh-CN" sz="3200" dirty="0">
                <a:ea typeface="华文仿宋" panose="02010600040101010101" pitchFamily="2" charset="-122"/>
              </a:rPr>
              <a:t> // </a:t>
            </a:r>
            <a:r>
              <a:rPr lang="en-US" altLang="zh-CN" sz="3200" b="1" dirty="0" err="1">
                <a:ea typeface="华文仿宋" panose="02010600040101010101" pitchFamily="2" charset="-122"/>
              </a:rPr>
              <a:t>LocateElem_SL</a:t>
            </a:r>
            <a:endParaRPr lang="en-US" altLang="zh-CN" sz="3200" b="1" dirty="0">
              <a:ea typeface="华文仿宋" panose="02010600040101010101" pitchFamily="2" charset="-122"/>
            </a:endParaRPr>
          </a:p>
        </p:txBody>
      </p:sp>
      <p:sp>
        <p:nvSpPr>
          <p:cNvPr id="122885" name="Text Box 5"/>
          <p:cNvSpPr txBox="1">
            <a:spLocks noChangeArrowheads="1"/>
          </p:cNvSpPr>
          <p:nvPr/>
        </p:nvSpPr>
        <p:spPr bwMode="auto">
          <a:xfrm>
            <a:off x="566524" y="2821503"/>
            <a:ext cx="8196476"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600" b="1" dirty="0">
                <a:ea typeface="华文仿宋" panose="02010600040101010101" pitchFamily="2" charset="-122"/>
              </a:rPr>
              <a:t>   </a:t>
            </a:r>
            <a:r>
              <a:rPr lang="en-US" altLang="zh-CN" sz="3600" b="1" dirty="0" err="1">
                <a:ea typeface="华文仿宋" panose="02010600040101010101" pitchFamily="2" charset="-122"/>
              </a:rPr>
              <a:t>i</a:t>
            </a:r>
            <a:r>
              <a:rPr lang="en-US" altLang="zh-CN" sz="3600" b="1" dirty="0">
                <a:ea typeface="华文仿宋" panose="02010600040101010101" pitchFamily="2" charset="-122"/>
              </a:rPr>
              <a:t>=S[0].cur;                    </a:t>
            </a:r>
            <a:r>
              <a:rPr lang="en-US" altLang="zh-CN" sz="2800" b="1" dirty="0">
                <a:solidFill>
                  <a:srgbClr val="006439"/>
                </a:solidFill>
              </a:rPr>
              <a:t>// </a:t>
            </a:r>
            <a:r>
              <a:rPr lang="en-US" altLang="zh-CN" b="1" dirty="0" err="1">
                <a:solidFill>
                  <a:srgbClr val="006439"/>
                </a:solidFill>
                <a:ea typeface="华文仿宋" panose="02010600040101010101" pitchFamily="2" charset="-122"/>
              </a:rPr>
              <a:t>i</a:t>
            </a:r>
            <a:r>
              <a:rPr lang="en-US" altLang="zh-CN" b="1" dirty="0">
                <a:solidFill>
                  <a:srgbClr val="006439"/>
                </a:solidFill>
                <a:ea typeface="华文仿宋" panose="02010600040101010101" pitchFamily="2" charset="-122"/>
              </a:rPr>
              <a:t> </a:t>
            </a:r>
            <a:r>
              <a:rPr lang="zh-CN" altLang="en-US" b="1" dirty="0">
                <a:solidFill>
                  <a:srgbClr val="006439"/>
                </a:solidFill>
                <a:latin typeface="华文仿宋" panose="02010600040101010101" pitchFamily="2" charset="-122"/>
                <a:ea typeface="华文仿宋" panose="02010600040101010101" pitchFamily="2" charset="-122"/>
              </a:rPr>
              <a:t>指示表中第一个结点</a:t>
            </a:r>
            <a:endParaRPr lang="zh-CN" altLang="en-US" sz="3600" b="1" dirty="0">
              <a:ea typeface="华文仿宋" panose="02010600040101010101" pitchFamily="2" charset="-122"/>
            </a:endParaRPr>
          </a:p>
          <a:p>
            <a:pPr algn="l" eaLnBrk="1" hangingPunct="1">
              <a:lnSpc>
                <a:spcPct val="110000"/>
              </a:lnSpc>
            </a:pPr>
            <a:r>
              <a:rPr lang="zh-CN" altLang="en-US" sz="3600" b="1" dirty="0">
                <a:ea typeface="华文仿宋" panose="02010600040101010101" pitchFamily="2" charset="-122"/>
              </a:rPr>
              <a:t>   </a:t>
            </a:r>
            <a:r>
              <a:rPr lang="en-US" altLang="zh-CN" sz="3600" b="1" dirty="0">
                <a:ea typeface="华文仿宋" panose="02010600040101010101" pitchFamily="2" charset="-122"/>
              </a:rPr>
              <a:t>while (</a:t>
            </a:r>
            <a:r>
              <a:rPr lang="en-US" altLang="zh-CN" sz="3600" b="1" dirty="0" err="1">
                <a:ea typeface="华文仿宋" panose="02010600040101010101" pitchFamily="2" charset="-122"/>
              </a:rPr>
              <a:t>i</a:t>
            </a:r>
            <a:r>
              <a:rPr lang="en-US" altLang="zh-CN" sz="3600" b="1" dirty="0">
                <a:ea typeface="华文仿宋" panose="02010600040101010101" pitchFamily="2" charset="-122"/>
              </a:rPr>
              <a:t>&amp;&amp;S[</a:t>
            </a:r>
            <a:r>
              <a:rPr lang="en-US" altLang="zh-CN" sz="3600" b="1" dirty="0" err="1">
                <a:ea typeface="华文仿宋" panose="02010600040101010101" pitchFamily="2" charset="-122"/>
              </a:rPr>
              <a:t>i</a:t>
            </a:r>
            <a:r>
              <a:rPr lang="en-US" altLang="zh-CN" sz="3600" b="1" dirty="0">
                <a:ea typeface="华文仿宋" panose="02010600040101010101" pitchFamily="2" charset="-122"/>
              </a:rPr>
              <a:t>].data!=e) </a:t>
            </a:r>
            <a:r>
              <a:rPr lang="en-US" altLang="zh-CN" sz="3600" b="1" dirty="0" err="1">
                <a:ea typeface="华文仿宋" panose="02010600040101010101" pitchFamily="2" charset="-122"/>
              </a:rPr>
              <a:t>i</a:t>
            </a:r>
            <a:r>
              <a:rPr lang="en-US" altLang="zh-CN" sz="3600" b="1" dirty="0">
                <a:ea typeface="华文仿宋" panose="02010600040101010101" pitchFamily="2" charset="-122"/>
              </a:rPr>
              <a:t>=S[</a:t>
            </a:r>
            <a:r>
              <a:rPr lang="en-US" altLang="zh-CN" sz="3600" b="1" dirty="0" err="1">
                <a:ea typeface="华文仿宋" panose="02010600040101010101" pitchFamily="2" charset="-122"/>
              </a:rPr>
              <a:t>i</a:t>
            </a:r>
            <a:r>
              <a:rPr lang="en-US" altLang="zh-CN" sz="3600" b="1" dirty="0">
                <a:ea typeface="华文仿宋" panose="02010600040101010101" pitchFamily="2" charset="-122"/>
              </a:rPr>
              <a:t>].cur;</a:t>
            </a:r>
            <a:endParaRPr lang="en-US" altLang="zh-CN" sz="3600" b="1" dirty="0">
              <a:ea typeface="华文仿宋" panose="02010600040101010101" pitchFamily="2" charset="-122"/>
            </a:endParaRPr>
          </a:p>
          <a:p>
            <a:pPr algn="l" eaLnBrk="1" hangingPunct="1">
              <a:lnSpc>
                <a:spcPct val="110000"/>
              </a:lnSpc>
            </a:pPr>
            <a:r>
              <a:rPr lang="en-US" altLang="zh-CN" sz="3600" b="1" dirty="0">
                <a:ea typeface="华文仿宋" panose="02010600040101010101" pitchFamily="2" charset="-122"/>
              </a:rPr>
              <a:t>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在表中顺链查找</a:t>
            </a:r>
            <a:endParaRPr lang="zh-CN" altLang="en-US" sz="3600" b="1" dirty="0">
              <a:ea typeface="华文仿宋" panose="02010600040101010101" pitchFamily="2" charset="-122"/>
            </a:endParaRPr>
          </a:p>
          <a:p>
            <a:pPr algn="l" eaLnBrk="1" hangingPunct="1">
              <a:lnSpc>
                <a:spcPct val="110000"/>
              </a:lnSpc>
            </a:pPr>
            <a:r>
              <a:rPr lang="zh-CN" altLang="en-US" sz="3600" b="1" dirty="0">
                <a:ea typeface="华文仿宋" panose="02010600040101010101" pitchFamily="2" charset="-122"/>
              </a:rPr>
              <a:t>   </a:t>
            </a:r>
            <a:r>
              <a:rPr lang="en-US" altLang="zh-CN" sz="3600" b="1" dirty="0" smtClean="0">
                <a:ea typeface="华文仿宋" panose="02010600040101010101" pitchFamily="2" charset="-122"/>
              </a:rPr>
              <a:t>return  </a:t>
            </a:r>
            <a:r>
              <a:rPr lang="en-US" altLang="zh-CN" sz="3600" b="1" dirty="0" err="1">
                <a:ea typeface="华文仿宋" panose="02010600040101010101" pitchFamily="2" charset="-122"/>
              </a:rPr>
              <a:t>i</a:t>
            </a:r>
            <a:r>
              <a:rPr lang="en-US" altLang="zh-CN" sz="3600" b="1" dirty="0">
                <a:ea typeface="华文仿宋" panose="02010600040101010101" pitchFamily="2" charset="-122"/>
              </a:rPr>
              <a:t>;</a:t>
            </a:r>
            <a:endParaRPr lang="en-US" altLang="zh-CN" sz="3600" b="1" dirty="0">
              <a:ea typeface="华文仿宋" panose="02010600040101010101" pitchFamily="2" charset="-122"/>
            </a:endParaRPr>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静态链表中定位函数</a:t>
            </a:r>
            <a:r>
              <a:rPr lang="en-US" altLang="zh-CN" sz="3200" dirty="0" err="1" smtClean="0">
                <a:solidFill>
                  <a:srgbClr val="000080"/>
                </a:solidFill>
                <a:latin typeface="黑体" panose="02010609060101010101" pitchFamily="49" charset="-122"/>
                <a:ea typeface="黑体" panose="02010609060101010101" pitchFamily="49" charset="-122"/>
                <a:cs typeface="MS PGothic" panose="020B0600070205080204" charset="-128"/>
              </a:rPr>
              <a:t>LocateElem</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的实现</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649148" y="1192695"/>
            <a:ext cx="7659966" cy="321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spcBef>
                <a:spcPts val="1200"/>
              </a:spcBef>
              <a:buFont typeface="Arial" panose="020B0604020202020204" pitchFamily="34" charset="0"/>
              <a:buChar char="•"/>
            </a:pPr>
            <a:r>
              <a:rPr lang="zh-CN" altLang="en-US" sz="3200" b="1" dirty="0" smtClean="0">
                <a:solidFill>
                  <a:srgbClr val="000080"/>
                </a:solidFill>
                <a:latin typeface="华文仿宋" panose="02010600040101010101" pitchFamily="2" charset="-122"/>
                <a:ea typeface="华文仿宋" panose="02010600040101010101" pitchFamily="2" charset="-122"/>
              </a:rPr>
              <a:t>求</a:t>
            </a:r>
            <a:r>
              <a:rPr lang="zh-CN" altLang="en-US" sz="3200" b="1" dirty="0">
                <a:solidFill>
                  <a:srgbClr val="000080"/>
                </a:solidFill>
                <a:latin typeface="华文仿宋" panose="02010600040101010101" pitchFamily="2" charset="-122"/>
                <a:ea typeface="华文仿宋" panose="02010600040101010101" pitchFamily="2" charset="-122"/>
              </a:rPr>
              <a:t>数据元素</a:t>
            </a:r>
            <a:r>
              <a:rPr lang="zh-CN" altLang="en-US" sz="3200" b="1" dirty="0" smtClean="0">
                <a:solidFill>
                  <a:srgbClr val="000080"/>
                </a:solidFill>
                <a:latin typeface="华文仿宋" panose="02010600040101010101" pitchFamily="2" charset="-122"/>
                <a:ea typeface="华文仿宋" panose="02010600040101010101" pitchFamily="2" charset="-122"/>
              </a:rPr>
              <a:t>的</a:t>
            </a:r>
            <a:r>
              <a:rPr lang="zh-CN" altLang="en-US" sz="3200" b="1" dirty="0">
                <a:solidFill>
                  <a:srgbClr val="000080"/>
                </a:solidFill>
                <a:latin typeface="华文仿宋" panose="02010600040101010101" pitchFamily="2" charset="-122"/>
                <a:ea typeface="华文仿宋" panose="02010600040101010101" pitchFamily="2" charset="-122"/>
              </a:rPr>
              <a:t>后继</a:t>
            </a:r>
            <a:endParaRPr lang="zh-CN" altLang="en-US" sz="3200" b="1" dirty="0">
              <a:solidFill>
                <a:srgbClr val="000080"/>
              </a:solidFill>
              <a:latin typeface="华文仿宋" panose="02010600040101010101" pitchFamily="2" charset="-122"/>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NextElem</a:t>
            </a:r>
            <a:r>
              <a:rPr lang="en-US" altLang="zh-CN" sz="2800" b="1" dirty="0">
                <a:solidFill>
                  <a:srgbClr val="C00000"/>
                </a:solidFill>
                <a:ea typeface="华文仿宋" panose="02010600040101010101" pitchFamily="2" charset="-122"/>
              </a:rPr>
              <a:t>( L, </a:t>
            </a:r>
            <a:r>
              <a:rPr lang="en-US" altLang="zh-CN" sz="2800" b="1" dirty="0" err="1">
                <a:solidFill>
                  <a:srgbClr val="C00000"/>
                </a:solidFill>
                <a:ea typeface="华文仿宋" panose="02010600040101010101" pitchFamily="2" charset="-122"/>
              </a:rPr>
              <a:t>cur_e</a:t>
            </a:r>
            <a:r>
              <a:rPr lang="en-US" altLang="zh-CN" sz="2800" b="1" dirty="0">
                <a:solidFill>
                  <a:srgbClr val="C00000"/>
                </a:solidFill>
                <a:ea typeface="华文仿宋" panose="02010600040101010101" pitchFamily="2" charset="-122"/>
              </a:rPr>
              <a:t>, &amp;</a:t>
            </a:r>
            <a:r>
              <a:rPr lang="en-US" altLang="zh-CN" sz="2800" b="1" dirty="0" err="1">
                <a:solidFill>
                  <a:srgbClr val="C00000"/>
                </a:solidFill>
                <a:ea typeface="华文仿宋" panose="02010600040101010101" pitchFamily="2" charset="-122"/>
              </a:rPr>
              <a:t>next_e</a:t>
            </a:r>
            <a:r>
              <a:rPr lang="en-US" altLang="zh-CN" sz="2800" b="1" dirty="0">
                <a:solidFill>
                  <a:srgbClr val="C00000"/>
                </a:solidFill>
                <a:ea typeface="华文仿宋" panose="02010600040101010101" pitchFamily="2" charset="-122"/>
              </a:rPr>
              <a:t> )</a:t>
            </a:r>
            <a:endParaRPr lang="en-US" altLang="zh-CN" sz="2800" b="1" dirty="0">
              <a:solidFill>
                <a:srgbClr val="C00000"/>
              </a:solidFill>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初始条件：</a:t>
            </a:r>
            <a:r>
              <a:rPr lang="zh-CN" altLang="en-US" b="1" dirty="0">
                <a:solidFill>
                  <a:srgbClr val="000000"/>
                </a:solidFill>
                <a:latin typeface="华文仿宋" panose="02010600040101010101" pitchFamily="2" charset="-122"/>
                <a:ea typeface="华文仿宋" panose="02010600040101010101" pitchFamily="2" charset="-122"/>
              </a:rPr>
              <a:t>线性表 </a:t>
            </a:r>
            <a:r>
              <a:rPr lang="en-US" altLang="zh-CN" b="1" dirty="0">
                <a:solidFill>
                  <a:srgbClr val="000000"/>
                </a:solidFill>
                <a:latin typeface="华文仿宋" panose="02010600040101010101" pitchFamily="2" charset="-122"/>
                <a:ea typeface="华文仿宋" panose="02010600040101010101" pitchFamily="2" charset="-122"/>
              </a:rPr>
              <a:t>L </a:t>
            </a:r>
            <a:r>
              <a:rPr lang="zh-CN" altLang="en-US" b="1" dirty="0">
                <a:solidFill>
                  <a:srgbClr val="000000"/>
                </a:solidFill>
                <a:latin typeface="华文仿宋" panose="02010600040101010101" pitchFamily="2" charset="-122"/>
                <a:ea typeface="华文仿宋" panose="02010600040101010101" pitchFamily="2" charset="-122"/>
              </a:rPr>
              <a:t>已存在</a:t>
            </a:r>
            <a:r>
              <a:rPr lang="zh-CN" altLang="en-US" b="1" dirty="0" smtClean="0">
                <a:solidFill>
                  <a:srgbClr val="000000"/>
                </a:solidFill>
                <a:latin typeface="华文仿宋" panose="02010600040101010101" pitchFamily="2" charset="-122"/>
                <a:ea typeface="华文仿宋" panose="02010600040101010101" pitchFamily="2" charset="-122"/>
              </a:rPr>
              <a:t>。</a:t>
            </a:r>
            <a:endParaRPr lang="en-US" altLang="zh-CN" b="1" dirty="0" smtClean="0">
              <a:solidFill>
                <a:srgbClr val="000000"/>
              </a:solidFill>
              <a:latin typeface="华文仿宋" panose="02010600040101010101" pitchFamily="2" charset="-122"/>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a:t>
            </a:r>
            <a:r>
              <a:rPr lang="zh-CN" altLang="en-US" b="1" dirty="0">
                <a:solidFill>
                  <a:srgbClr val="000000"/>
                </a:solidFill>
                <a:latin typeface="华文仿宋" panose="02010600040101010101" pitchFamily="2" charset="-122"/>
                <a:ea typeface="华文仿宋" panose="02010600040101010101" pitchFamily="2" charset="-122"/>
              </a:rPr>
              <a:t>结果：若</a:t>
            </a:r>
            <a:r>
              <a:rPr lang="en-US" altLang="zh-CN" b="1" dirty="0" err="1">
                <a:solidFill>
                  <a:srgbClr val="000000"/>
                </a:solidFill>
                <a:latin typeface="华文仿宋" panose="02010600040101010101" pitchFamily="2" charset="-122"/>
                <a:ea typeface="华文仿宋" panose="02010600040101010101" pitchFamily="2" charset="-122"/>
              </a:rPr>
              <a:t>cur_e</a:t>
            </a:r>
            <a:r>
              <a:rPr lang="zh-CN" altLang="en-US" b="1" dirty="0">
                <a:solidFill>
                  <a:srgbClr val="000000"/>
                </a:solidFill>
                <a:latin typeface="华文仿宋" panose="02010600040101010101" pitchFamily="2" charset="-122"/>
                <a:ea typeface="华文仿宋" panose="02010600040101010101" pitchFamily="2" charset="-122"/>
              </a:rPr>
              <a:t>是</a:t>
            </a:r>
            <a:r>
              <a:rPr lang="en-US" altLang="zh-CN" b="1" dirty="0">
                <a:solidFill>
                  <a:srgbClr val="000000"/>
                </a:solidFill>
                <a:latin typeface="华文仿宋" panose="02010600040101010101" pitchFamily="2" charset="-122"/>
                <a:ea typeface="华文仿宋" panose="02010600040101010101" pitchFamily="2" charset="-122"/>
              </a:rPr>
              <a:t>L</a:t>
            </a:r>
            <a:r>
              <a:rPr lang="zh-CN" altLang="en-US" b="1" dirty="0">
                <a:solidFill>
                  <a:srgbClr val="000000"/>
                </a:solidFill>
                <a:latin typeface="华文仿宋" panose="02010600040101010101" pitchFamily="2" charset="-122"/>
                <a:ea typeface="华文仿宋" panose="02010600040101010101" pitchFamily="2" charset="-122"/>
              </a:rPr>
              <a:t>的数据元素，但不是最后一个，则用</a:t>
            </a:r>
            <a:r>
              <a:rPr lang="en-US" altLang="zh-CN" b="1" dirty="0" err="1">
                <a:solidFill>
                  <a:srgbClr val="000000"/>
                </a:solidFill>
                <a:latin typeface="华文仿宋" panose="02010600040101010101" pitchFamily="2" charset="-122"/>
                <a:ea typeface="华文仿宋" panose="02010600040101010101" pitchFamily="2" charset="-122"/>
              </a:rPr>
              <a:t>next_e</a:t>
            </a:r>
            <a:r>
              <a:rPr lang="zh-CN" altLang="en-US" b="1" dirty="0">
                <a:solidFill>
                  <a:srgbClr val="000000"/>
                </a:solidFill>
                <a:latin typeface="华文仿宋" panose="02010600040101010101" pitchFamily="2" charset="-122"/>
                <a:ea typeface="华文仿宋" panose="02010600040101010101" pitchFamily="2" charset="-122"/>
              </a:rPr>
              <a:t>返回它的后继，否则操作失败，</a:t>
            </a:r>
            <a:r>
              <a:rPr lang="en-US" altLang="zh-CN" b="1" dirty="0" err="1">
                <a:solidFill>
                  <a:srgbClr val="000000"/>
                </a:solidFill>
                <a:latin typeface="华文仿宋" panose="02010600040101010101" pitchFamily="2" charset="-122"/>
                <a:ea typeface="华文仿宋" panose="02010600040101010101" pitchFamily="2" charset="-122"/>
              </a:rPr>
              <a:t>next_e</a:t>
            </a:r>
            <a:r>
              <a:rPr lang="zh-CN" altLang="en-US" b="1" dirty="0">
                <a:solidFill>
                  <a:srgbClr val="000000"/>
                </a:solidFill>
                <a:latin typeface="华文仿宋" panose="02010600040101010101" pitchFamily="2" charset="-122"/>
                <a:ea typeface="华文仿宋" panose="02010600040101010101" pitchFamily="2" charset="-122"/>
              </a:rPr>
              <a:t>无定义。</a:t>
            </a:r>
            <a:endParaRPr lang="zh-CN" altLang="en-US"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574118" y="1163724"/>
            <a:ext cx="8153400"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ct val="120000"/>
              </a:lnSpc>
              <a:spcBef>
                <a:spcPct val="50000"/>
              </a:spcBef>
            </a:pPr>
            <a:r>
              <a:rPr lang="en-US" altLang="zh-CN" sz="2800" b="1" dirty="0">
                <a:ea typeface="华文仿宋" panose="02010600040101010101" pitchFamily="2" charset="-122"/>
              </a:rPr>
              <a:t>        </a:t>
            </a:r>
            <a:r>
              <a:rPr lang="zh-CN" altLang="en-US" sz="2800" b="1" dirty="0">
                <a:ea typeface="华文仿宋" panose="02010600040101010101" pitchFamily="2" charset="-122"/>
              </a:rPr>
              <a:t>类似地可写出在静态链表中实现插入和删除操作的算法。静态链表中指针修改的操作和单链表基本相同，所不同的是，需由用户自己实现</a:t>
            </a:r>
            <a:r>
              <a:rPr lang="en-US" altLang="zh-CN" sz="2800" b="1" dirty="0" err="1">
                <a:ea typeface="华文仿宋" panose="02010600040101010101" pitchFamily="2" charset="-122"/>
              </a:rPr>
              <a:t>malloc</a:t>
            </a:r>
            <a:r>
              <a:rPr lang="zh-CN" altLang="en-US" sz="2800" b="1" dirty="0">
                <a:ea typeface="华文仿宋" panose="02010600040101010101" pitchFamily="2" charset="-122"/>
              </a:rPr>
              <a:t>和</a:t>
            </a:r>
            <a:r>
              <a:rPr lang="en-US" altLang="zh-CN" sz="2800" b="1" dirty="0">
                <a:ea typeface="华文仿宋" panose="02010600040101010101" pitchFamily="2" charset="-122"/>
              </a:rPr>
              <a:t>free</a:t>
            </a:r>
            <a:r>
              <a:rPr lang="zh-CN" altLang="en-US" sz="2800" b="1" dirty="0">
                <a:ea typeface="华文仿宋" panose="02010600040101010101" pitchFamily="2" charset="-122"/>
              </a:rPr>
              <a:t>这两个函数。为了辩明数组中哪些分量未被使用，解决的办法是将所有</a:t>
            </a:r>
            <a:r>
              <a:rPr lang="zh-CN" altLang="en-US" sz="2800" b="1" dirty="0">
                <a:solidFill>
                  <a:srgbClr val="FF0000"/>
                </a:solidFill>
                <a:ea typeface="华文仿宋" panose="02010600040101010101" pitchFamily="2" charset="-122"/>
              </a:rPr>
              <a:t>未被使用</a:t>
            </a:r>
            <a:r>
              <a:rPr lang="zh-CN" altLang="en-US" sz="2800" b="1" dirty="0">
                <a:ea typeface="华文仿宋" panose="02010600040101010101" pitchFamily="2" charset="-122"/>
              </a:rPr>
              <a:t>过的以及</a:t>
            </a:r>
            <a:r>
              <a:rPr lang="zh-CN" altLang="en-US" sz="2800" b="1" dirty="0">
                <a:solidFill>
                  <a:srgbClr val="FF0000"/>
                </a:solidFill>
                <a:ea typeface="华文仿宋" panose="02010600040101010101" pitchFamily="2" charset="-122"/>
              </a:rPr>
              <a:t>被删除的分量</a:t>
            </a:r>
            <a:r>
              <a:rPr lang="zh-CN" altLang="en-US" sz="2800" b="1" dirty="0">
                <a:ea typeface="华文仿宋" panose="02010600040101010101" pitchFamily="2" charset="-122"/>
              </a:rPr>
              <a:t>用游标</a:t>
            </a:r>
            <a:r>
              <a:rPr lang="zh-CN" altLang="en-US" sz="2800" b="1" dirty="0">
                <a:solidFill>
                  <a:srgbClr val="FF0000"/>
                </a:solidFill>
                <a:ea typeface="华文仿宋" panose="02010600040101010101" pitchFamily="2" charset="-122"/>
              </a:rPr>
              <a:t>链成一个备用的链表</a:t>
            </a:r>
            <a:r>
              <a:rPr lang="zh-CN" altLang="en-US" sz="2800" b="1" dirty="0">
                <a:ea typeface="华文仿宋" panose="02010600040101010101" pitchFamily="2" charset="-122"/>
              </a:rPr>
              <a:t>，每当进行插入时便可从备用链表上取得第一个结点作为待插入的新结点；反之，在删除时将从链表中删除下来的结点链接到备用链表上。</a:t>
            </a:r>
            <a:endParaRPr lang="zh-CN" altLang="en-US" sz="2800" b="1" dirty="0">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ext Box 2"/>
          <p:cNvSpPr txBox="1">
            <a:spLocks noChangeArrowheads="1"/>
          </p:cNvSpPr>
          <p:nvPr/>
        </p:nvSpPr>
        <p:spPr bwMode="auto">
          <a:xfrm>
            <a:off x="605481" y="1208645"/>
            <a:ext cx="78591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800" b="1" dirty="0">
                <a:ea typeface="华文仿宋" panose="02010600040101010101" pitchFamily="2" charset="-122"/>
              </a:rPr>
              <a:t>v</a:t>
            </a:r>
            <a:r>
              <a:rPr lang="en-US" altLang="zh-CN" sz="2800" b="1" dirty="0" smtClean="0">
                <a:ea typeface="华文仿宋" panose="02010600040101010101" pitchFamily="2" charset="-122"/>
              </a:rPr>
              <a:t>oid </a:t>
            </a:r>
            <a:r>
              <a:rPr lang="en-US" altLang="zh-CN" sz="2800" b="1" dirty="0" err="1">
                <a:ea typeface="华文仿宋" panose="02010600040101010101" pitchFamily="2" charset="-122"/>
              </a:rPr>
              <a:t>InitSpace_SL</a:t>
            </a:r>
            <a:r>
              <a:rPr lang="en-US" altLang="zh-CN" sz="2800" b="1" dirty="0">
                <a:ea typeface="华文仿宋" panose="02010600040101010101" pitchFamily="2" charset="-122"/>
              </a:rPr>
              <a:t>(</a:t>
            </a:r>
            <a:r>
              <a:rPr lang="en-US" altLang="zh-CN" sz="2800" b="1" dirty="0" err="1">
                <a:ea typeface="华文仿宋" panose="02010600040101010101" pitchFamily="2" charset="-122"/>
              </a:rPr>
              <a:t>SLinkList</a:t>
            </a:r>
            <a:r>
              <a:rPr lang="en-US" altLang="zh-CN" sz="2800" b="1" dirty="0">
                <a:ea typeface="华文仿宋" panose="02010600040101010101" pitchFamily="2" charset="-122"/>
              </a:rPr>
              <a:t> &amp;space) {</a:t>
            </a:r>
            <a:endParaRPr lang="en-US" altLang="zh-CN" sz="2800" b="1" dirty="0">
              <a:ea typeface="华文仿宋" panose="02010600040101010101" pitchFamily="2" charset="-122"/>
            </a:endParaRPr>
          </a:p>
          <a:p>
            <a:pPr algn="l" eaLnBrk="1" hangingPunct="1">
              <a:spcBef>
                <a:spcPct val="50000"/>
              </a:spcBef>
            </a:pPr>
            <a:r>
              <a:rPr lang="en-US" altLang="zh-CN" sz="2800" b="1" dirty="0">
                <a:latin typeface="华文仿宋" panose="02010600040101010101" pitchFamily="2" charset="-122"/>
                <a:ea typeface="华文仿宋" panose="02010600040101010101" pitchFamily="2" charset="-122"/>
              </a:rPr>
              <a:t>      </a:t>
            </a:r>
            <a:r>
              <a:rPr lang="en-US" altLang="zh-CN" b="1" dirty="0">
                <a:solidFill>
                  <a:srgbClr val="006439"/>
                </a:solidFill>
                <a:latin typeface="华文仿宋" panose="02010600040101010101" pitchFamily="2" charset="-122"/>
                <a:ea typeface="华文仿宋" panose="02010600040101010101" pitchFamily="2" charset="-122"/>
              </a:rPr>
              <a:t>// </a:t>
            </a:r>
            <a:r>
              <a:rPr lang="zh-CN" altLang="en-US" b="1" dirty="0">
                <a:solidFill>
                  <a:srgbClr val="006439"/>
                </a:solidFill>
                <a:latin typeface="华文仿宋" panose="02010600040101010101" pitchFamily="2" charset="-122"/>
                <a:ea typeface="华文仿宋" panose="02010600040101010101" pitchFamily="2" charset="-122"/>
              </a:rPr>
              <a:t>将一维数组</a:t>
            </a:r>
            <a:r>
              <a:rPr lang="en-US" altLang="zh-CN" b="1" dirty="0">
                <a:solidFill>
                  <a:srgbClr val="006439"/>
                </a:solidFill>
                <a:latin typeface="华文仿宋" panose="02010600040101010101" pitchFamily="2" charset="-122"/>
                <a:ea typeface="华文仿宋" panose="02010600040101010101" pitchFamily="2" charset="-122"/>
              </a:rPr>
              <a:t>space</a:t>
            </a:r>
            <a:r>
              <a:rPr lang="zh-CN" altLang="en-US" b="1" dirty="0">
                <a:solidFill>
                  <a:srgbClr val="006439"/>
                </a:solidFill>
                <a:latin typeface="华文仿宋" panose="02010600040101010101" pitchFamily="2" charset="-122"/>
                <a:ea typeface="华文仿宋" panose="02010600040101010101" pitchFamily="2" charset="-122"/>
              </a:rPr>
              <a:t>中各分量链成一个备</a:t>
            </a:r>
            <a:endParaRPr lang="zh-CN" altLang="en-US" b="1" dirty="0">
              <a:solidFill>
                <a:srgbClr val="006439"/>
              </a:solidFill>
              <a:latin typeface="华文仿宋" panose="02010600040101010101" pitchFamily="2" charset="-122"/>
              <a:ea typeface="华文仿宋" panose="02010600040101010101" pitchFamily="2" charset="-122"/>
            </a:endParaRPr>
          </a:p>
          <a:p>
            <a:pPr algn="l" eaLnBrk="1" hangingPunct="1">
              <a:spcBef>
                <a:spcPct val="50000"/>
              </a:spcBef>
            </a:pPr>
            <a:r>
              <a:rPr lang="zh-CN" altLang="en-US" b="1" dirty="0">
                <a:solidFill>
                  <a:srgbClr val="006439"/>
                </a:solidFill>
                <a:latin typeface="华文仿宋" panose="02010600040101010101" pitchFamily="2" charset="-122"/>
                <a:ea typeface="华文仿宋" panose="02010600040101010101" pitchFamily="2" charset="-122"/>
              </a:rPr>
              <a:t>      </a:t>
            </a:r>
            <a:r>
              <a:rPr lang="en-US" altLang="zh-CN" b="1" dirty="0">
                <a:solidFill>
                  <a:srgbClr val="006439"/>
                </a:solidFill>
                <a:latin typeface="华文仿宋" panose="02010600040101010101" pitchFamily="2" charset="-122"/>
                <a:ea typeface="华文仿宋" panose="02010600040101010101" pitchFamily="2" charset="-122"/>
              </a:rPr>
              <a:t>// </a:t>
            </a:r>
            <a:r>
              <a:rPr lang="zh-CN" altLang="en-US" b="1" dirty="0">
                <a:solidFill>
                  <a:srgbClr val="006439"/>
                </a:solidFill>
                <a:latin typeface="华文仿宋" panose="02010600040101010101" pitchFamily="2" charset="-122"/>
                <a:ea typeface="华文仿宋" panose="02010600040101010101" pitchFamily="2" charset="-122"/>
              </a:rPr>
              <a:t>用链表，</a:t>
            </a:r>
            <a:r>
              <a:rPr lang="en-US" altLang="zh-CN" b="1" dirty="0">
                <a:solidFill>
                  <a:srgbClr val="006439"/>
                </a:solidFill>
                <a:latin typeface="华文仿宋" panose="02010600040101010101" pitchFamily="2" charset="-122"/>
                <a:ea typeface="华文仿宋" panose="02010600040101010101" pitchFamily="2" charset="-122"/>
              </a:rPr>
              <a:t>space[0].cur</a:t>
            </a:r>
            <a:r>
              <a:rPr lang="zh-CN" altLang="en-US" b="1" dirty="0">
                <a:solidFill>
                  <a:srgbClr val="006439"/>
                </a:solidFill>
                <a:latin typeface="华文仿宋" panose="02010600040101010101" pitchFamily="2" charset="-122"/>
                <a:ea typeface="华文仿宋" panose="02010600040101010101" pitchFamily="2" charset="-122"/>
              </a:rPr>
              <a:t>为头指针，</a:t>
            </a:r>
            <a:r>
              <a:rPr lang="zh-CN" altLang="en-US" b="1" dirty="0">
                <a:solidFill>
                  <a:srgbClr val="006439"/>
                </a:solidFill>
                <a:ea typeface="华文仿宋" panose="02010600040101010101" pitchFamily="2" charset="-122"/>
              </a:rPr>
              <a:t>“</a:t>
            </a:r>
            <a:r>
              <a:rPr lang="en-US" altLang="zh-CN" b="1" dirty="0">
                <a:solidFill>
                  <a:srgbClr val="006439"/>
                </a:solidFill>
                <a:latin typeface="华文仿宋" panose="02010600040101010101" pitchFamily="2" charset="-122"/>
                <a:ea typeface="华文仿宋" panose="02010600040101010101" pitchFamily="2" charset="-122"/>
              </a:rPr>
              <a:t>0</a:t>
            </a:r>
            <a:r>
              <a:rPr lang="en-US" altLang="zh-CN" b="1" dirty="0">
                <a:solidFill>
                  <a:srgbClr val="006439"/>
                </a:solidFill>
                <a:ea typeface="华文仿宋" panose="02010600040101010101" pitchFamily="2" charset="-122"/>
              </a:rPr>
              <a:t>”</a:t>
            </a:r>
            <a:r>
              <a:rPr lang="zh-CN" altLang="en-US" b="1" dirty="0">
                <a:solidFill>
                  <a:srgbClr val="006439"/>
                </a:solidFill>
                <a:latin typeface="华文仿宋" panose="02010600040101010101" pitchFamily="2" charset="-122"/>
                <a:ea typeface="华文仿宋" panose="02010600040101010101" pitchFamily="2" charset="-122"/>
              </a:rPr>
              <a:t>表示空指针</a:t>
            </a:r>
            <a:endParaRPr lang="zh-CN" altLang="en-US" b="1" dirty="0">
              <a:solidFill>
                <a:srgbClr val="006439"/>
              </a:solidFill>
              <a:latin typeface="华文仿宋" panose="02010600040101010101" pitchFamily="2" charset="-122"/>
              <a:ea typeface="华文仿宋" panose="02010600040101010101" pitchFamily="2" charset="-122"/>
            </a:endParaRPr>
          </a:p>
          <a:p>
            <a:pPr algn="l" eaLnBrk="1" hangingPunct="1">
              <a:spcBef>
                <a:spcPct val="50000"/>
              </a:spcBef>
            </a:pPr>
            <a:r>
              <a:rPr lang="en-US" altLang="zh-CN" sz="2800" b="1" dirty="0" smtClean="0">
                <a:ea typeface="华文仿宋" panose="02010600040101010101" pitchFamily="2" charset="-122"/>
              </a:rPr>
              <a:t>    for </a:t>
            </a:r>
            <a:r>
              <a:rPr lang="en-US" altLang="zh-CN" sz="2800" b="1" dirty="0">
                <a:ea typeface="华文仿宋" panose="02010600040101010101" pitchFamily="2" charset="-122"/>
              </a:rPr>
              <a:t>(</a:t>
            </a:r>
            <a:r>
              <a:rPr lang="en-US" altLang="zh-CN" sz="2800" b="1" dirty="0" err="1">
                <a:ea typeface="华文仿宋" panose="02010600040101010101" pitchFamily="2" charset="-122"/>
              </a:rPr>
              <a:t>i</a:t>
            </a:r>
            <a:r>
              <a:rPr lang="en-US" altLang="zh-CN" sz="2800" b="1" dirty="0">
                <a:ea typeface="华文仿宋" panose="02010600040101010101" pitchFamily="2" charset="-122"/>
              </a:rPr>
              <a:t>=0; </a:t>
            </a:r>
            <a:r>
              <a:rPr lang="en-US" altLang="zh-CN" sz="2800" b="1" dirty="0" err="1">
                <a:ea typeface="华文仿宋" panose="02010600040101010101" pitchFamily="2" charset="-122"/>
              </a:rPr>
              <a:t>i</a:t>
            </a:r>
            <a:r>
              <a:rPr lang="en-US" altLang="zh-CN" sz="2800" b="1" dirty="0">
                <a:ea typeface="华文仿宋" panose="02010600040101010101" pitchFamily="2" charset="-122"/>
              </a:rPr>
              <a:t>&lt;MAXSIZE-1;++</a:t>
            </a:r>
            <a:r>
              <a:rPr lang="en-US" altLang="zh-CN" sz="2800" b="1" dirty="0" err="1">
                <a:ea typeface="华文仿宋" panose="02010600040101010101" pitchFamily="2" charset="-122"/>
              </a:rPr>
              <a:t>i</a:t>
            </a:r>
            <a:r>
              <a:rPr lang="en-US" altLang="zh-CN" sz="2800" b="1" dirty="0">
                <a:ea typeface="华文仿宋" panose="02010600040101010101" pitchFamily="2" charset="-122"/>
              </a:rPr>
              <a:t>)  </a:t>
            </a:r>
            <a:r>
              <a:rPr lang="en-US" altLang="zh-CN" sz="2800" b="1" dirty="0">
                <a:solidFill>
                  <a:srgbClr val="FF0000"/>
                </a:solidFill>
                <a:ea typeface="华文仿宋" panose="02010600040101010101" pitchFamily="2" charset="-122"/>
              </a:rPr>
              <a:t>space[</a:t>
            </a:r>
            <a:r>
              <a:rPr lang="en-US" altLang="zh-CN" sz="2800" b="1" dirty="0" err="1">
                <a:solidFill>
                  <a:srgbClr val="FF0000"/>
                </a:solidFill>
                <a:ea typeface="华文仿宋" panose="02010600040101010101" pitchFamily="2" charset="-122"/>
              </a:rPr>
              <a:t>i</a:t>
            </a:r>
            <a:r>
              <a:rPr lang="en-US" altLang="zh-CN" sz="2800" b="1" dirty="0">
                <a:solidFill>
                  <a:srgbClr val="FF0000"/>
                </a:solidFill>
                <a:ea typeface="华文仿宋" panose="02010600040101010101" pitchFamily="2" charset="-122"/>
              </a:rPr>
              <a:t>].cur=i+1</a:t>
            </a:r>
            <a:r>
              <a:rPr lang="en-US" altLang="zh-CN" sz="2800" b="1" dirty="0">
                <a:ea typeface="华文仿宋" panose="02010600040101010101" pitchFamily="2" charset="-122"/>
              </a:rPr>
              <a:t>;</a:t>
            </a:r>
            <a:endParaRPr lang="en-US" altLang="zh-CN" sz="2800" b="1" dirty="0">
              <a:ea typeface="华文仿宋" panose="02010600040101010101" pitchFamily="2" charset="-122"/>
            </a:endParaRPr>
          </a:p>
          <a:p>
            <a:pPr algn="l" eaLnBrk="1" hangingPunct="1">
              <a:spcBef>
                <a:spcPct val="50000"/>
              </a:spcBef>
            </a:pPr>
            <a:r>
              <a:rPr lang="en-US" altLang="zh-CN" sz="2800" b="1" dirty="0" smtClean="0">
                <a:ea typeface="华文仿宋" panose="02010600040101010101" pitchFamily="2" charset="-122"/>
              </a:rPr>
              <a:t>    space[MAXSIZE-1</a:t>
            </a:r>
            <a:r>
              <a:rPr lang="en-US" altLang="zh-CN" sz="2800" b="1" dirty="0">
                <a:ea typeface="华文仿宋" panose="02010600040101010101" pitchFamily="2" charset="-122"/>
              </a:rPr>
              <a:t>].cur=0;</a:t>
            </a:r>
            <a:r>
              <a:rPr lang="en-US" altLang="zh-CN" sz="2800" b="1" dirty="0">
                <a:latin typeface="华文仿宋" panose="02010600040101010101" pitchFamily="2" charset="-122"/>
                <a:ea typeface="华文仿宋" panose="02010600040101010101" pitchFamily="2" charset="-122"/>
              </a:rPr>
              <a:t> </a:t>
            </a:r>
            <a:endParaRPr lang="zh-CN" altLang="en-US" sz="2800" b="1" dirty="0">
              <a:latin typeface="华文仿宋" panose="02010600040101010101" pitchFamily="2" charset="-122"/>
              <a:ea typeface="华文仿宋" panose="02010600040101010101" pitchFamily="2" charset="-122"/>
            </a:endParaRPr>
          </a:p>
          <a:p>
            <a:pPr algn="l" eaLnBrk="1" hangingPunct="1">
              <a:spcBef>
                <a:spcPct val="50000"/>
              </a:spcBef>
            </a:pPr>
            <a:r>
              <a:rPr lang="en-US" altLang="zh-CN" sz="2800" b="1" dirty="0">
                <a:latin typeface="华文仿宋" panose="02010600040101010101" pitchFamily="2" charset="-122"/>
                <a:ea typeface="华文仿宋" panose="02010600040101010101" pitchFamily="2" charset="-122"/>
              </a:rPr>
              <a:t>}   </a:t>
            </a:r>
            <a:endParaRPr lang="en-US" altLang="zh-CN" sz="2800" b="1" dirty="0">
              <a:latin typeface="华文仿宋" panose="02010600040101010101" pitchFamily="2" charset="-122"/>
              <a:ea typeface="华文仿宋" panose="02010600040101010101" pitchFamily="2" charset="-122"/>
            </a:endParaRPr>
          </a:p>
          <a:p>
            <a:pPr algn="l" eaLnBrk="1" hangingPunct="1">
              <a:spcBef>
                <a:spcPct val="50000"/>
              </a:spcBef>
            </a:pPr>
            <a:r>
              <a:rPr lang="en-US" altLang="zh-CN" sz="2800" b="1" dirty="0">
                <a:latin typeface="华文仿宋" panose="02010600040101010101" pitchFamily="2" charset="-122"/>
                <a:ea typeface="华文仿宋" panose="02010600040101010101" pitchFamily="2" charset="-122"/>
              </a:rPr>
              <a:t>  </a:t>
            </a:r>
            <a:endParaRPr lang="en-US" altLang="zh-CN" sz="2800" b="1" dirty="0">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将整个数组空间初始化成一个链表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9890"/>
                                        </p:tgtEl>
                                        <p:attrNameLst>
                                          <p:attrName>style.visibility</p:attrName>
                                        </p:attrNameLst>
                                      </p:cBhvr>
                                      <p:to>
                                        <p:strVal val="visible"/>
                                      </p:to>
                                    </p:set>
                                    <p:animEffect transition="in" filter="box(in)">
                                      <p:cBhvr>
                                        <p:cTn id="7" dur="500"/>
                                        <p:tgtEl>
                                          <p:spTgt spid="549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0"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flipV="1">
            <a:off x="587763" y="1453077"/>
            <a:ext cx="7460907" cy="3827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rot="10800000"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ts val="4200"/>
              </a:lnSpc>
            </a:pPr>
            <a:r>
              <a:rPr lang="en-US" altLang="zh-CN" sz="3200" b="1" dirty="0" err="1">
                <a:ea typeface="华文仿宋" panose="02010600040101010101" pitchFamily="2" charset="-122"/>
              </a:rPr>
              <a:t>int</a:t>
            </a:r>
            <a:r>
              <a:rPr lang="en-US" altLang="zh-CN" sz="3200" b="1" dirty="0">
                <a:ea typeface="华文仿宋" panose="02010600040101010101" pitchFamily="2" charset="-122"/>
              </a:rPr>
              <a:t> </a:t>
            </a:r>
            <a:r>
              <a:rPr lang="en-US" altLang="zh-CN" sz="3200" b="1" dirty="0" err="1">
                <a:ea typeface="华文仿宋" panose="02010600040101010101" pitchFamily="2" charset="-122"/>
              </a:rPr>
              <a:t>Malloc_SL</a:t>
            </a:r>
            <a:r>
              <a:rPr lang="en-US" altLang="zh-CN" sz="3200" b="1" dirty="0">
                <a:ea typeface="华文仿宋" panose="02010600040101010101" pitchFamily="2" charset="-122"/>
              </a:rPr>
              <a:t>(</a:t>
            </a:r>
            <a:r>
              <a:rPr lang="en-US" altLang="zh-CN" sz="3200" b="1" dirty="0" err="1">
                <a:ea typeface="华文仿宋" panose="02010600040101010101" pitchFamily="2" charset="-122"/>
              </a:rPr>
              <a:t>SLinkList</a:t>
            </a:r>
            <a:r>
              <a:rPr lang="en-US" altLang="zh-CN" sz="3200" b="1" dirty="0">
                <a:ea typeface="华文仿宋" panose="02010600040101010101" pitchFamily="2" charset="-122"/>
              </a:rPr>
              <a:t> &amp;space)</a:t>
            </a:r>
            <a:r>
              <a:rPr lang="en-US" altLang="zh-CN" sz="3200" b="1" dirty="0">
                <a:latin typeface="华文仿宋" panose="02010600040101010101" pitchFamily="2" charset="-122"/>
                <a:ea typeface="华文仿宋" panose="02010600040101010101" pitchFamily="2" charset="-122"/>
              </a:rPr>
              <a:t>  </a:t>
            </a:r>
            <a:r>
              <a:rPr lang="en-US" altLang="zh-CN" sz="3200" b="1" dirty="0">
                <a:ea typeface="华文仿宋" panose="02010600040101010101" pitchFamily="2" charset="-122"/>
              </a:rPr>
              <a:t>{</a:t>
            </a:r>
            <a:endParaRPr lang="en-US" altLang="zh-CN" sz="3200" b="1" dirty="0">
              <a:ea typeface="华文仿宋" panose="02010600040101010101" pitchFamily="2" charset="-122"/>
            </a:endParaRPr>
          </a:p>
          <a:p>
            <a:pPr algn="l" eaLnBrk="1" hangingPunct="1">
              <a:lnSpc>
                <a:spcPts val="4200"/>
              </a:lnSpc>
            </a:pPr>
            <a:r>
              <a:rPr lang="en-US" altLang="zh-CN" sz="2800" b="1" dirty="0">
                <a:latin typeface="华文仿宋" panose="02010600040101010101" pitchFamily="2" charset="-122"/>
                <a:ea typeface="华文仿宋" panose="02010600040101010101" pitchFamily="2" charset="-122"/>
              </a:rPr>
              <a:t>               </a:t>
            </a:r>
            <a:r>
              <a:rPr lang="en-US" altLang="zh-CN" b="1" dirty="0">
                <a:solidFill>
                  <a:srgbClr val="006600"/>
                </a:solidFill>
                <a:latin typeface="华文仿宋" panose="02010600040101010101" pitchFamily="2" charset="-122"/>
                <a:ea typeface="华文仿宋" panose="02010600040101010101" pitchFamily="2" charset="-122"/>
              </a:rPr>
              <a:t>//</a:t>
            </a:r>
            <a:r>
              <a:rPr lang="zh-CN" altLang="en-US" b="1" dirty="0">
                <a:solidFill>
                  <a:srgbClr val="006600"/>
                </a:solidFill>
                <a:latin typeface="华文仿宋" panose="02010600040101010101" pitchFamily="2" charset="-122"/>
                <a:ea typeface="华文仿宋" panose="02010600040101010101" pitchFamily="2" charset="-122"/>
              </a:rPr>
              <a:t>若备用链表</a:t>
            </a:r>
            <a:r>
              <a:rPr lang="en-US" altLang="zh-CN" b="1" dirty="0">
                <a:solidFill>
                  <a:srgbClr val="006600"/>
                </a:solidFill>
                <a:latin typeface="华文仿宋" panose="02010600040101010101" pitchFamily="2" charset="-122"/>
                <a:ea typeface="华文仿宋" panose="02010600040101010101" pitchFamily="2" charset="-122"/>
              </a:rPr>
              <a:t>space</a:t>
            </a:r>
            <a:r>
              <a:rPr lang="zh-CN" altLang="en-US" b="1" dirty="0">
                <a:solidFill>
                  <a:srgbClr val="006600"/>
                </a:solidFill>
                <a:latin typeface="华文仿宋" panose="02010600040101010101" pitchFamily="2" charset="-122"/>
                <a:ea typeface="华文仿宋" panose="02010600040101010101" pitchFamily="2" charset="-122"/>
              </a:rPr>
              <a:t>非空，则返回</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ts val="4200"/>
              </a:lnSpc>
            </a:pPr>
            <a:r>
              <a:rPr lang="zh-CN" altLang="en-US" b="1" dirty="0">
                <a:solidFill>
                  <a:srgbClr val="006600"/>
                </a:solidFill>
                <a:latin typeface="华文仿宋" panose="02010600040101010101" pitchFamily="2" charset="-122"/>
                <a:ea typeface="华文仿宋" panose="02010600040101010101" pitchFamily="2" charset="-122"/>
              </a:rPr>
              <a:t>                 </a:t>
            </a:r>
            <a:r>
              <a:rPr lang="en-US" altLang="zh-CN" b="1" dirty="0">
                <a:solidFill>
                  <a:srgbClr val="006600"/>
                </a:solidFill>
                <a:latin typeface="华文仿宋" panose="02010600040101010101" pitchFamily="2" charset="-122"/>
                <a:ea typeface="华文仿宋" panose="02010600040101010101" pitchFamily="2" charset="-122"/>
              </a:rPr>
              <a:t>//</a:t>
            </a:r>
            <a:r>
              <a:rPr lang="zh-CN" altLang="en-US" b="1" dirty="0">
                <a:solidFill>
                  <a:srgbClr val="006600"/>
                </a:solidFill>
                <a:latin typeface="华文仿宋" panose="02010600040101010101" pitchFamily="2" charset="-122"/>
                <a:ea typeface="华文仿宋" panose="02010600040101010101" pitchFamily="2" charset="-122"/>
              </a:rPr>
              <a:t>分配的结点下标，否则，返回</a:t>
            </a:r>
            <a:r>
              <a:rPr lang="en-US" altLang="zh-CN" b="1" dirty="0">
                <a:solidFill>
                  <a:srgbClr val="006600"/>
                </a:solidFill>
                <a:latin typeface="华文仿宋" panose="02010600040101010101" pitchFamily="2" charset="-122"/>
                <a:ea typeface="华文仿宋" panose="02010600040101010101" pitchFamily="2" charset="-122"/>
              </a:rPr>
              <a:t>0</a:t>
            </a:r>
            <a:endParaRPr lang="en-US" altLang="zh-CN" b="1" dirty="0">
              <a:solidFill>
                <a:srgbClr val="006600"/>
              </a:solidFill>
              <a:latin typeface="华文仿宋" panose="02010600040101010101" pitchFamily="2" charset="-122"/>
              <a:ea typeface="华文仿宋" panose="02010600040101010101" pitchFamily="2" charset="-122"/>
            </a:endParaRPr>
          </a:p>
          <a:p>
            <a:pPr algn="l" eaLnBrk="1" hangingPunct="1">
              <a:lnSpc>
                <a:spcPts val="4200"/>
              </a:lnSpc>
            </a:pPr>
            <a:r>
              <a:rPr lang="en-US" altLang="zh-CN" sz="2800" b="1" dirty="0" smtClean="0">
                <a:ea typeface="华文仿宋" panose="02010600040101010101" pitchFamily="2" charset="-122"/>
              </a:rPr>
              <a:t>      </a:t>
            </a:r>
            <a:r>
              <a:rPr lang="en-US" altLang="zh-CN" sz="2800" b="1" dirty="0" err="1" smtClean="0">
                <a:ea typeface="华文仿宋" panose="02010600040101010101" pitchFamily="2" charset="-122"/>
              </a:rPr>
              <a:t>i</a:t>
            </a:r>
            <a:r>
              <a:rPr lang="en-US" altLang="zh-CN" sz="2800" b="1" dirty="0" smtClean="0">
                <a:ea typeface="华文仿宋" panose="02010600040101010101" pitchFamily="2" charset="-122"/>
              </a:rPr>
              <a:t>=space[0</a:t>
            </a:r>
            <a:r>
              <a:rPr lang="en-US" altLang="zh-CN" sz="2800" b="1" dirty="0">
                <a:ea typeface="华文仿宋" panose="02010600040101010101" pitchFamily="2" charset="-122"/>
              </a:rPr>
              <a:t>].cur;</a:t>
            </a:r>
            <a:r>
              <a:rPr lang="en-US" altLang="zh-CN" b="1" dirty="0">
                <a:ea typeface="华文仿宋" panose="02010600040101010101" pitchFamily="2" charset="-122"/>
              </a:rPr>
              <a:t>            </a:t>
            </a:r>
            <a:r>
              <a:rPr lang="en-US" altLang="zh-CN" b="1" dirty="0">
                <a:solidFill>
                  <a:srgbClr val="006600"/>
                </a:solidFill>
                <a:latin typeface="华文仿宋" panose="02010600040101010101" pitchFamily="2" charset="-122"/>
                <a:ea typeface="华文仿宋" panose="02010600040101010101" pitchFamily="2" charset="-122"/>
              </a:rPr>
              <a:t>//</a:t>
            </a:r>
            <a:r>
              <a:rPr lang="zh-CN" altLang="en-US" b="1" dirty="0">
                <a:solidFill>
                  <a:srgbClr val="006600"/>
                </a:solidFill>
                <a:latin typeface="华文仿宋" panose="02010600040101010101" pitchFamily="2" charset="-122"/>
                <a:ea typeface="华文仿宋" panose="02010600040101010101" pitchFamily="2" charset="-122"/>
              </a:rPr>
              <a:t>备用链表的头</a:t>
            </a:r>
            <a:r>
              <a:rPr lang="zh-CN" altLang="en-US" b="1" dirty="0" smtClean="0">
                <a:solidFill>
                  <a:srgbClr val="006600"/>
                </a:solidFill>
                <a:latin typeface="华文仿宋" panose="02010600040101010101" pitchFamily="2" charset="-122"/>
                <a:ea typeface="华文仿宋" panose="02010600040101010101" pitchFamily="2" charset="-122"/>
              </a:rPr>
              <a:t>结点 </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ts val="4200"/>
              </a:lnSpc>
            </a:pPr>
            <a:r>
              <a:rPr lang="en-US" altLang="zh-CN" sz="2800" b="1" dirty="0" smtClean="0">
                <a:ea typeface="华文仿宋" panose="02010600040101010101" pitchFamily="2" charset="-122"/>
              </a:rPr>
              <a:t>      if(space[0</a:t>
            </a:r>
            <a:r>
              <a:rPr lang="en-US" altLang="zh-CN" sz="2800" b="1" dirty="0">
                <a:ea typeface="华文仿宋" panose="02010600040101010101" pitchFamily="2" charset="-122"/>
              </a:rPr>
              <a:t>].cur)</a:t>
            </a:r>
            <a:r>
              <a:rPr lang="en-US" altLang="zh-CN" b="1" dirty="0">
                <a:ea typeface="华文仿宋" panose="02010600040101010101" pitchFamily="2" charset="-122"/>
              </a:rPr>
              <a:t>    </a:t>
            </a:r>
            <a:r>
              <a:rPr lang="en-US" altLang="zh-CN" b="1" dirty="0">
                <a:solidFill>
                  <a:srgbClr val="FF0000"/>
                </a:solidFill>
                <a:ea typeface="华文仿宋" panose="02010600040101010101" pitchFamily="2" charset="-122"/>
              </a:rPr>
              <a:t>space[0].cur=space[</a:t>
            </a:r>
            <a:r>
              <a:rPr lang="en-US" altLang="zh-CN" b="1" dirty="0" err="1">
                <a:solidFill>
                  <a:srgbClr val="FF0000"/>
                </a:solidFill>
                <a:ea typeface="华文仿宋" panose="02010600040101010101" pitchFamily="2" charset="-122"/>
              </a:rPr>
              <a:t>i</a:t>
            </a:r>
            <a:r>
              <a:rPr lang="en-US" altLang="zh-CN" b="1" dirty="0">
                <a:solidFill>
                  <a:srgbClr val="FF0000"/>
                </a:solidFill>
                <a:ea typeface="华文仿宋" panose="02010600040101010101" pitchFamily="2" charset="-122"/>
              </a:rPr>
              <a:t>].cur</a:t>
            </a:r>
            <a:r>
              <a:rPr lang="en-US" altLang="zh-CN" b="1" dirty="0">
                <a:ea typeface="华文仿宋" panose="02010600040101010101" pitchFamily="2" charset="-122"/>
              </a:rPr>
              <a:t>;</a:t>
            </a:r>
            <a:endParaRPr lang="en-US" altLang="zh-CN" b="1" dirty="0">
              <a:ea typeface="华文仿宋" panose="02010600040101010101" pitchFamily="2" charset="-122"/>
            </a:endParaRPr>
          </a:p>
          <a:p>
            <a:pPr algn="l" eaLnBrk="1" hangingPunct="1">
              <a:lnSpc>
                <a:spcPts val="4200"/>
              </a:lnSpc>
            </a:pPr>
            <a:r>
              <a:rPr lang="en-US" altLang="zh-CN" sz="2800" b="1" dirty="0" smtClean="0">
                <a:ea typeface="华文仿宋" panose="02010600040101010101" pitchFamily="2" charset="-122"/>
              </a:rPr>
              <a:t>      return </a:t>
            </a:r>
            <a:r>
              <a:rPr lang="en-US" altLang="zh-CN" sz="2800" b="1" dirty="0" err="1">
                <a:ea typeface="华文仿宋" panose="02010600040101010101" pitchFamily="2" charset="-122"/>
              </a:rPr>
              <a:t>i</a:t>
            </a:r>
            <a:r>
              <a:rPr lang="en-US" altLang="zh-CN" sz="2800" b="1" dirty="0">
                <a:ea typeface="华文仿宋" panose="02010600040101010101" pitchFamily="2" charset="-122"/>
              </a:rPr>
              <a:t>;</a:t>
            </a:r>
            <a:r>
              <a:rPr lang="en-US" altLang="zh-CN" b="1" dirty="0">
                <a:ea typeface="华文仿宋" panose="02010600040101010101" pitchFamily="2" charset="-122"/>
              </a:rPr>
              <a:t>                        </a:t>
            </a:r>
            <a:r>
              <a:rPr lang="en-US" altLang="zh-CN" b="1" dirty="0">
                <a:solidFill>
                  <a:srgbClr val="006600"/>
                </a:solidFill>
                <a:ea typeface="华文仿宋" panose="02010600040101010101" pitchFamily="2" charset="-122"/>
              </a:rPr>
              <a:t>//</a:t>
            </a:r>
            <a:r>
              <a:rPr lang="zh-CN" altLang="en-US" b="1" dirty="0">
                <a:solidFill>
                  <a:srgbClr val="006600"/>
                </a:solidFill>
                <a:ea typeface="华文仿宋" panose="02010600040101010101" pitchFamily="2" charset="-122"/>
              </a:rPr>
              <a:t>指向结点的</a:t>
            </a:r>
            <a:r>
              <a:rPr lang="zh-CN" altLang="en-US" b="1" dirty="0" smtClean="0">
                <a:solidFill>
                  <a:srgbClr val="006600"/>
                </a:solidFill>
                <a:ea typeface="华文仿宋" panose="02010600040101010101" pitchFamily="2" charset="-122"/>
              </a:rPr>
              <a:t>位置</a:t>
            </a:r>
            <a:endParaRPr lang="en-US" altLang="zh-CN" sz="2800" b="1" dirty="0" smtClean="0">
              <a:latin typeface="华文仿宋" panose="02010600040101010101" pitchFamily="2" charset="-122"/>
              <a:ea typeface="华文仿宋" panose="02010600040101010101" pitchFamily="2" charset="-122"/>
            </a:endParaRPr>
          </a:p>
          <a:p>
            <a:pPr algn="l" eaLnBrk="1" hangingPunct="1">
              <a:lnSpc>
                <a:spcPts val="4200"/>
              </a:lnSpc>
            </a:pPr>
            <a:r>
              <a:rPr lang="en-US" altLang="zh-CN" sz="2800" b="1" dirty="0" smtClean="0">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从备用链表</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space</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取得一个结点</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0914"/>
                                        </p:tgtEl>
                                        <p:attrNameLst>
                                          <p:attrName>style.visibility</p:attrName>
                                        </p:attrNameLst>
                                      </p:cBhvr>
                                      <p:to>
                                        <p:strVal val="visible"/>
                                      </p:to>
                                    </p:set>
                                    <p:animEffect transition="in" filter="box(in)">
                                      <p:cBhvr>
                                        <p:cTn id="7" dur="500"/>
                                        <p:tgtEl>
                                          <p:spTgt spid="550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Text Box 2"/>
          <p:cNvSpPr txBox="1">
            <a:spLocks noChangeArrowheads="1"/>
          </p:cNvSpPr>
          <p:nvPr/>
        </p:nvSpPr>
        <p:spPr bwMode="auto">
          <a:xfrm>
            <a:off x="663317" y="1585183"/>
            <a:ext cx="7848600"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800" b="1" dirty="0"/>
              <a:t>void </a:t>
            </a:r>
            <a:r>
              <a:rPr lang="en-US" altLang="zh-CN" sz="2800" b="1" dirty="0" err="1"/>
              <a:t>Free_SL</a:t>
            </a:r>
            <a:r>
              <a:rPr lang="en-US" altLang="zh-CN" sz="2800" b="1" dirty="0"/>
              <a:t>(</a:t>
            </a:r>
            <a:r>
              <a:rPr lang="en-US" altLang="zh-CN" sz="2800" b="1" dirty="0" err="1"/>
              <a:t>SLinkList</a:t>
            </a:r>
            <a:r>
              <a:rPr lang="en-US" altLang="zh-CN" sz="2800" b="1" dirty="0"/>
              <a:t> &amp;</a:t>
            </a:r>
            <a:r>
              <a:rPr lang="en-US" altLang="zh-CN" sz="2800" b="1" dirty="0" err="1"/>
              <a:t>space,int</a:t>
            </a:r>
            <a:r>
              <a:rPr lang="en-US" altLang="zh-CN" sz="2800" b="1" dirty="0"/>
              <a:t> k) {</a:t>
            </a:r>
            <a:endParaRPr lang="en-US" altLang="zh-CN" sz="2800" b="1" dirty="0"/>
          </a:p>
          <a:p>
            <a:pPr algn="l" eaLnBrk="1" hangingPunct="1">
              <a:spcBef>
                <a:spcPct val="50000"/>
              </a:spcBef>
            </a:pPr>
            <a:r>
              <a:rPr lang="en-US" altLang="zh-CN" sz="2000" dirty="0"/>
              <a:t>       </a:t>
            </a:r>
            <a:r>
              <a:rPr lang="en-US" altLang="zh-CN" b="1" dirty="0">
                <a:solidFill>
                  <a:srgbClr val="006600"/>
                </a:solidFill>
                <a:latin typeface="华文仿宋" panose="02010600040101010101" pitchFamily="2" charset="-122"/>
                <a:ea typeface="华文仿宋" panose="02010600040101010101" pitchFamily="2" charset="-122"/>
              </a:rPr>
              <a:t>//</a:t>
            </a:r>
            <a:r>
              <a:rPr lang="zh-CN" altLang="en-US" b="1" dirty="0">
                <a:solidFill>
                  <a:srgbClr val="006600"/>
                </a:solidFill>
                <a:latin typeface="华文仿宋" panose="02010600040101010101" pitchFamily="2" charset="-122"/>
                <a:ea typeface="华文仿宋" panose="02010600040101010101" pitchFamily="2" charset="-122"/>
              </a:rPr>
              <a:t>将下标为</a:t>
            </a:r>
            <a:r>
              <a:rPr lang="en-US" altLang="zh-CN" b="1" dirty="0">
                <a:solidFill>
                  <a:srgbClr val="006600"/>
                </a:solidFill>
                <a:latin typeface="华文仿宋" panose="02010600040101010101" pitchFamily="2" charset="-122"/>
                <a:ea typeface="华文仿宋" panose="02010600040101010101" pitchFamily="2" charset="-122"/>
              </a:rPr>
              <a:t>K</a:t>
            </a:r>
            <a:r>
              <a:rPr lang="zh-CN" altLang="en-US" b="1" dirty="0">
                <a:solidFill>
                  <a:srgbClr val="006600"/>
                </a:solidFill>
                <a:latin typeface="华文仿宋" panose="02010600040101010101" pitchFamily="2" charset="-122"/>
                <a:ea typeface="华文仿宋" panose="02010600040101010101" pitchFamily="2" charset="-122"/>
              </a:rPr>
              <a:t>的空闲结点回收到备用链表</a:t>
            </a:r>
            <a:r>
              <a:rPr lang="en-US" altLang="zh-CN" b="1" dirty="0">
                <a:solidFill>
                  <a:srgbClr val="006600"/>
                </a:solidFill>
                <a:latin typeface="华文仿宋" panose="02010600040101010101" pitchFamily="2" charset="-122"/>
                <a:ea typeface="华文仿宋" panose="02010600040101010101" pitchFamily="2" charset="-122"/>
              </a:rPr>
              <a:t>space</a:t>
            </a:r>
            <a:endParaRPr lang="en-US" altLang="zh-CN" b="1" dirty="0">
              <a:solidFill>
                <a:srgbClr val="006600"/>
              </a:solidFill>
              <a:latin typeface="华文仿宋" panose="02010600040101010101" pitchFamily="2" charset="-122"/>
              <a:ea typeface="华文仿宋" panose="02010600040101010101" pitchFamily="2" charset="-122"/>
            </a:endParaRPr>
          </a:p>
          <a:p>
            <a:pPr algn="l" eaLnBrk="1" hangingPunct="1">
              <a:spcBef>
                <a:spcPct val="50000"/>
              </a:spcBef>
            </a:pPr>
            <a:r>
              <a:rPr lang="en-US" altLang="zh-CN" sz="2800" b="1" dirty="0" smtClean="0"/>
              <a:t>     space[k</a:t>
            </a:r>
            <a:r>
              <a:rPr lang="en-US" altLang="zh-CN" sz="2800" b="1" dirty="0"/>
              <a:t>].cur=space[0].cur;</a:t>
            </a:r>
            <a:endParaRPr lang="en-US" altLang="zh-CN" sz="2800" b="1" dirty="0"/>
          </a:p>
          <a:p>
            <a:pPr algn="l" eaLnBrk="1" hangingPunct="1">
              <a:spcBef>
                <a:spcPct val="50000"/>
              </a:spcBef>
            </a:pPr>
            <a:r>
              <a:rPr lang="en-US" altLang="zh-CN" sz="2800" b="1" dirty="0" smtClean="0"/>
              <a:t>     space[0</a:t>
            </a:r>
            <a:r>
              <a:rPr lang="en-US" altLang="zh-CN" sz="2800" b="1" dirty="0"/>
              <a:t>].</a:t>
            </a:r>
            <a:r>
              <a:rPr lang="en-US" altLang="zh-CN" sz="2800" b="1" dirty="0" smtClean="0"/>
              <a:t>cur=k;</a:t>
            </a:r>
            <a:endParaRPr lang="en-US" altLang="zh-CN" sz="2800" b="1" dirty="0" smtClean="0"/>
          </a:p>
          <a:p>
            <a:pPr algn="l" eaLnBrk="1" hangingPunct="1">
              <a:spcBef>
                <a:spcPct val="50000"/>
              </a:spcBef>
            </a:pPr>
            <a:r>
              <a:rPr lang="en-US" altLang="zh-CN" sz="2800" b="1" dirty="0" smtClean="0"/>
              <a:t>}</a:t>
            </a:r>
            <a:endParaRPr lang="en-US" altLang="zh-CN" sz="2800" b="1" dirty="0"/>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将空闲结点链结到备用链表</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space</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的头部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1938"/>
                                        </p:tgtEl>
                                        <p:attrNameLst>
                                          <p:attrName>style.visibility</p:attrName>
                                        </p:attrNameLst>
                                      </p:cBhvr>
                                      <p:to>
                                        <p:strVal val="visible"/>
                                      </p:to>
                                    </p:set>
                                    <p:animEffect transition="in" filter="box(in)">
                                      <p:cBhvr>
                                        <p:cTn id="7" dur="500"/>
                                        <p:tgtEl>
                                          <p:spTgt spid="551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Text Box 3"/>
          <p:cNvSpPr txBox="1">
            <a:spLocks noChangeArrowheads="1"/>
          </p:cNvSpPr>
          <p:nvPr/>
        </p:nvSpPr>
        <p:spPr bwMode="auto">
          <a:xfrm>
            <a:off x="632256" y="1988493"/>
            <a:ext cx="77914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dirty="0"/>
              <a:t>ADT</a:t>
            </a:r>
            <a:r>
              <a:rPr lang="en-US" altLang="zh-CN" sz="3600" dirty="0"/>
              <a:t> </a:t>
            </a:r>
            <a:r>
              <a:rPr lang="en-US" altLang="zh-CN" sz="3600" dirty="0" err="1">
                <a:solidFill>
                  <a:srgbClr val="CC0066"/>
                </a:solidFill>
              </a:rPr>
              <a:t>Ordered_List</a:t>
            </a:r>
            <a:r>
              <a:rPr lang="en-US" altLang="zh-CN" sz="3600" dirty="0"/>
              <a:t> </a:t>
            </a:r>
            <a:r>
              <a:rPr lang="en-US" altLang="zh-CN" sz="3600" dirty="0" smtClean="0"/>
              <a:t>{</a:t>
            </a:r>
            <a:endParaRPr lang="en-US" altLang="zh-CN" sz="3600" dirty="0"/>
          </a:p>
          <a:p>
            <a:pPr algn="l" eaLnBrk="1" hangingPunct="1">
              <a:lnSpc>
                <a:spcPct val="115000"/>
              </a:lnSpc>
            </a:pPr>
            <a:r>
              <a:rPr lang="en-US" altLang="zh-CN" sz="3200" dirty="0">
                <a:ea typeface="华文仿宋" panose="02010600040101010101" pitchFamily="2" charset="-122"/>
              </a:rPr>
              <a:t>     </a:t>
            </a:r>
            <a:r>
              <a:rPr lang="zh-CN" altLang="en-US" sz="3200" b="1" dirty="0">
                <a:solidFill>
                  <a:srgbClr val="990000"/>
                </a:solidFill>
                <a:ea typeface="华文仿宋" panose="02010600040101010101" pitchFamily="2" charset="-122"/>
              </a:rPr>
              <a:t>数据对象</a:t>
            </a:r>
            <a:r>
              <a:rPr lang="en-US" altLang="zh-CN" sz="3200" b="1" dirty="0">
                <a:ea typeface="华文仿宋" panose="02010600040101010101" pitchFamily="2" charset="-122"/>
              </a:rPr>
              <a:t>:</a:t>
            </a:r>
            <a:r>
              <a:rPr lang="en-US" altLang="zh-CN" sz="3200" dirty="0">
                <a:ea typeface="华文仿宋" panose="02010600040101010101" pitchFamily="2" charset="-122"/>
              </a:rPr>
              <a:t>  </a:t>
            </a:r>
            <a:r>
              <a:rPr lang="en-US" altLang="zh-CN" sz="3600" b="1" dirty="0"/>
              <a:t>S = { </a:t>
            </a:r>
            <a:r>
              <a:rPr lang="en-US" altLang="zh-CN" sz="3600" b="1" dirty="0" err="1"/>
              <a:t>x</a:t>
            </a:r>
            <a:r>
              <a:rPr lang="en-US" altLang="zh-CN" sz="3600" b="1" baseline="-25000" dirty="0" err="1"/>
              <a:t>i</a:t>
            </a:r>
            <a:r>
              <a:rPr lang="en-US" altLang="zh-CN" sz="3600" b="1" dirty="0" err="1"/>
              <a:t>|x</a:t>
            </a:r>
            <a:r>
              <a:rPr lang="en-US" altLang="zh-CN" sz="3600" b="1" baseline="-25000" dirty="0" err="1"/>
              <a:t>i</a:t>
            </a:r>
            <a:r>
              <a:rPr lang="en-US" altLang="zh-CN" sz="3600" b="1" baseline="-25000" dirty="0"/>
              <a:t> </a:t>
            </a:r>
            <a:r>
              <a:rPr lang="en-US" altLang="zh-CN" sz="3600" b="1" dirty="0">
                <a:sym typeface="Symbol" panose="05050102010706020507" pitchFamily="18" charset="2"/>
              </a:rPr>
              <a:t> </a:t>
            </a:r>
            <a:r>
              <a:rPr lang="en-US" altLang="zh-CN" sz="3600" b="1" dirty="0" err="1">
                <a:solidFill>
                  <a:srgbClr val="CC0066"/>
                </a:solidFill>
                <a:sym typeface="Symbol" panose="05050102010706020507" pitchFamily="18" charset="2"/>
              </a:rPr>
              <a:t>OrderedSet</a:t>
            </a:r>
            <a:r>
              <a:rPr lang="en-US" altLang="zh-CN" sz="3600" b="1" dirty="0">
                <a:solidFill>
                  <a:srgbClr val="CC0066"/>
                </a:solidFill>
                <a:sym typeface="Symbol" panose="05050102010706020507" pitchFamily="18" charset="2"/>
              </a:rPr>
              <a:t> </a:t>
            </a:r>
            <a:r>
              <a:rPr lang="zh-CN" altLang="en-US" sz="3600" b="1" dirty="0">
                <a:sym typeface="Symbol" panose="05050102010706020507" pitchFamily="18" charset="2"/>
              </a:rPr>
              <a:t>，</a:t>
            </a:r>
            <a:endParaRPr lang="zh-CN" altLang="en-US" sz="3600" b="1" dirty="0">
              <a:sym typeface="Symbol" panose="05050102010706020507" pitchFamily="18" charset="2"/>
            </a:endParaRPr>
          </a:p>
          <a:p>
            <a:pPr algn="l" eaLnBrk="1" hangingPunct="1">
              <a:lnSpc>
                <a:spcPct val="115000"/>
              </a:lnSpc>
            </a:pPr>
            <a:r>
              <a:rPr lang="zh-CN" altLang="en-US" sz="3600" b="1" dirty="0">
                <a:sym typeface="Symbol" panose="05050102010706020507" pitchFamily="18" charset="2"/>
              </a:rPr>
              <a:t>                                 </a:t>
            </a:r>
            <a:r>
              <a:rPr lang="en-US" altLang="zh-CN" sz="3600" b="1" dirty="0" err="1">
                <a:sym typeface="Symbol" panose="05050102010706020507" pitchFamily="18" charset="2"/>
              </a:rPr>
              <a:t>i</a:t>
            </a:r>
            <a:r>
              <a:rPr lang="en-US" altLang="zh-CN" sz="3600" b="1" dirty="0">
                <a:sym typeface="Symbol" panose="05050102010706020507" pitchFamily="18" charset="2"/>
              </a:rPr>
              <a:t>=1,2,…,n, n</a:t>
            </a:r>
            <a:r>
              <a:rPr lang="en-US" altLang="zh-CN" sz="3200" b="1" dirty="0">
                <a:sym typeface="Symbol" panose="05050102010706020507" pitchFamily="18" charset="2"/>
              </a:rPr>
              <a:t>≥</a:t>
            </a:r>
            <a:r>
              <a:rPr lang="en-US" altLang="zh-CN" sz="3600" b="1" dirty="0">
                <a:sym typeface="Symbol" panose="05050102010706020507" pitchFamily="18" charset="2"/>
              </a:rPr>
              <a:t>0 }</a:t>
            </a:r>
            <a:endParaRPr lang="en-US" altLang="zh-CN" sz="2000" b="1" dirty="0"/>
          </a:p>
        </p:txBody>
      </p:sp>
      <p:sp>
        <p:nvSpPr>
          <p:cNvPr id="552964" name="AutoShape 4"/>
          <p:cNvSpPr>
            <a:spLocks noChangeArrowheads="1"/>
          </p:cNvSpPr>
          <p:nvPr/>
        </p:nvSpPr>
        <p:spPr bwMode="auto">
          <a:xfrm>
            <a:off x="6261744" y="0"/>
            <a:ext cx="2573337" cy="2133600"/>
          </a:xfrm>
          <a:prstGeom prst="wedgeRoundRectCallout">
            <a:avLst>
              <a:gd name="adj1" fmla="val -66472"/>
              <a:gd name="adj2" fmla="val 73588"/>
              <a:gd name="adj3" fmla="val 16667"/>
            </a:avLst>
          </a:prstGeom>
          <a:solidFill>
            <a:schemeClr val="bg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zh-CN" altLang="en-US" sz="2800" b="1" dirty="0">
                <a:solidFill>
                  <a:schemeClr val="tx2"/>
                </a:solidFill>
                <a:ea typeface="华文仿宋" panose="02010600040101010101" pitchFamily="2" charset="-122"/>
              </a:rPr>
              <a:t>集合中</a:t>
            </a:r>
            <a:endParaRPr lang="zh-CN" altLang="en-US" sz="2800" b="1" dirty="0">
              <a:solidFill>
                <a:schemeClr val="tx2"/>
              </a:solidFill>
              <a:ea typeface="华文仿宋" panose="02010600040101010101" pitchFamily="2" charset="-122"/>
            </a:endParaRPr>
          </a:p>
          <a:p>
            <a:pPr algn="ctr" eaLnBrk="1" hangingPunct="1"/>
            <a:r>
              <a:rPr lang="zh-CN" altLang="en-US" sz="2800" b="1" dirty="0">
                <a:solidFill>
                  <a:schemeClr val="tx2"/>
                </a:solidFill>
                <a:ea typeface="华文仿宋" panose="02010600040101010101" pitchFamily="2" charset="-122"/>
              </a:rPr>
              <a:t>任意两个</a:t>
            </a:r>
            <a:endParaRPr lang="zh-CN" altLang="en-US" sz="2800" b="1" dirty="0">
              <a:solidFill>
                <a:schemeClr val="tx2"/>
              </a:solidFill>
              <a:ea typeface="华文仿宋" panose="02010600040101010101" pitchFamily="2" charset="-122"/>
            </a:endParaRPr>
          </a:p>
          <a:p>
            <a:pPr algn="ctr" eaLnBrk="1" hangingPunct="1"/>
            <a:r>
              <a:rPr lang="zh-CN" altLang="en-US" sz="2800" b="1" dirty="0">
                <a:solidFill>
                  <a:schemeClr val="tx2"/>
                </a:solidFill>
                <a:ea typeface="华文仿宋" panose="02010600040101010101" pitchFamily="2" charset="-122"/>
              </a:rPr>
              <a:t>元素之间</a:t>
            </a:r>
            <a:endParaRPr lang="zh-CN" altLang="en-US" sz="2800" b="1" dirty="0">
              <a:solidFill>
                <a:schemeClr val="tx2"/>
              </a:solidFill>
              <a:ea typeface="华文仿宋" panose="02010600040101010101" pitchFamily="2" charset="-122"/>
            </a:endParaRPr>
          </a:p>
          <a:p>
            <a:pPr algn="ctr" eaLnBrk="1" hangingPunct="1"/>
            <a:r>
              <a:rPr lang="zh-CN" altLang="en-US" sz="2800" b="1" dirty="0">
                <a:solidFill>
                  <a:schemeClr val="tx2"/>
                </a:solidFill>
                <a:ea typeface="华文仿宋" panose="02010600040101010101" pitchFamily="2" charset="-122"/>
              </a:rPr>
              <a:t>均可以</a:t>
            </a:r>
            <a:endParaRPr lang="zh-CN" altLang="en-US" sz="2800" b="1" dirty="0">
              <a:solidFill>
                <a:schemeClr val="tx2"/>
              </a:solidFill>
              <a:ea typeface="华文仿宋" panose="02010600040101010101" pitchFamily="2" charset="-122"/>
            </a:endParaRPr>
          </a:p>
          <a:p>
            <a:pPr algn="ctr" eaLnBrk="1" hangingPunct="1"/>
            <a:r>
              <a:rPr lang="zh-CN" altLang="en-US" sz="2800" b="1" dirty="0">
                <a:solidFill>
                  <a:schemeClr val="tx2"/>
                </a:solidFill>
                <a:ea typeface="华文仿宋" panose="02010600040101010101" pitchFamily="2" charset="-122"/>
              </a:rPr>
              <a:t>进行比较</a:t>
            </a:r>
            <a:endParaRPr lang="zh-CN" altLang="en-US" sz="2800" b="1" dirty="0">
              <a:solidFill>
                <a:schemeClr val="tx2"/>
              </a:solidFill>
              <a:ea typeface="华文仿宋" panose="02010600040101010101" pitchFamily="2" charset="-122"/>
            </a:endParaRPr>
          </a:p>
        </p:txBody>
      </p:sp>
      <p:sp>
        <p:nvSpPr>
          <p:cNvPr id="552965" name="Text Box 5"/>
          <p:cNvSpPr txBox="1">
            <a:spLocks noChangeArrowheads="1"/>
          </p:cNvSpPr>
          <p:nvPr/>
        </p:nvSpPr>
        <p:spPr bwMode="auto">
          <a:xfrm>
            <a:off x="1107439" y="3913144"/>
            <a:ext cx="7308411" cy="207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zh-CN" altLang="en-US" sz="3200" b="1" dirty="0">
                <a:solidFill>
                  <a:srgbClr val="990000"/>
                </a:solidFill>
                <a:latin typeface="华文仿宋" panose="02010600040101010101" pitchFamily="2" charset="-122"/>
                <a:ea typeface="华文仿宋" panose="02010600040101010101" pitchFamily="2" charset="-122"/>
              </a:rPr>
              <a:t>数据关系</a:t>
            </a:r>
            <a:r>
              <a:rPr lang="en-US" altLang="zh-CN" sz="4000" b="1" dirty="0">
                <a:latin typeface="华文仿宋" panose="02010600040101010101" pitchFamily="2" charset="-122"/>
                <a:ea typeface="华文仿宋" panose="02010600040101010101" pitchFamily="2" charset="-122"/>
              </a:rPr>
              <a:t>:</a:t>
            </a:r>
            <a:r>
              <a:rPr lang="en-US" altLang="zh-CN" sz="3600" b="1" dirty="0"/>
              <a:t>R = {&lt;x</a:t>
            </a:r>
            <a:r>
              <a:rPr lang="en-US" altLang="zh-CN" sz="3600" b="1" baseline="-25000" dirty="0"/>
              <a:t>i-1</a:t>
            </a:r>
            <a:r>
              <a:rPr lang="en-US" altLang="zh-CN" sz="3600" b="1" dirty="0"/>
              <a:t>, x</a:t>
            </a:r>
            <a:r>
              <a:rPr lang="en-US" altLang="zh-CN" sz="3600" b="1" baseline="-25000" dirty="0"/>
              <a:t>i</a:t>
            </a:r>
            <a:r>
              <a:rPr lang="en-US" altLang="zh-CN" sz="3600" b="1" dirty="0"/>
              <a:t>&gt; | x</a:t>
            </a:r>
            <a:r>
              <a:rPr lang="en-US" altLang="zh-CN" sz="3600" b="1" baseline="-25000" dirty="0"/>
              <a:t>i-1</a:t>
            </a:r>
            <a:r>
              <a:rPr lang="en-US" altLang="zh-CN" sz="3600" b="1" dirty="0"/>
              <a:t>, x</a:t>
            </a:r>
            <a:r>
              <a:rPr lang="en-US" altLang="zh-CN" sz="3600" b="1" baseline="-25000" dirty="0"/>
              <a:t>i</a:t>
            </a:r>
            <a:r>
              <a:rPr lang="en-US" altLang="zh-CN" sz="3600" b="1" dirty="0"/>
              <a:t> </a:t>
            </a:r>
            <a:r>
              <a:rPr lang="en-US" altLang="zh-CN" sz="3600" b="1" dirty="0">
                <a:sym typeface="Symbol" panose="05050102010706020507" pitchFamily="18" charset="2"/>
              </a:rPr>
              <a:t> S,</a:t>
            </a:r>
            <a:endParaRPr lang="en-US" altLang="zh-CN" sz="3600" b="1" dirty="0">
              <a:sym typeface="Symbol" panose="05050102010706020507" pitchFamily="18" charset="2"/>
            </a:endParaRPr>
          </a:p>
          <a:p>
            <a:pPr algn="l" eaLnBrk="1" hangingPunct="1">
              <a:lnSpc>
                <a:spcPct val="115000"/>
              </a:lnSpc>
            </a:pPr>
            <a:r>
              <a:rPr lang="en-US" altLang="zh-CN" sz="3600" b="1" dirty="0">
                <a:sym typeface="Symbol" panose="05050102010706020507" pitchFamily="18" charset="2"/>
              </a:rPr>
              <a:t>                              </a:t>
            </a:r>
            <a:r>
              <a:rPr lang="en-US" altLang="zh-CN" sz="3600" b="1" dirty="0">
                <a:solidFill>
                  <a:srgbClr val="CC0066"/>
                </a:solidFill>
                <a:sym typeface="Symbol" panose="05050102010706020507" pitchFamily="18" charset="2"/>
              </a:rPr>
              <a:t>x</a:t>
            </a:r>
            <a:r>
              <a:rPr lang="en-US" altLang="zh-CN" sz="3600" b="1" baseline="-25000" dirty="0">
                <a:solidFill>
                  <a:srgbClr val="CC0066"/>
                </a:solidFill>
                <a:sym typeface="Symbol" panose="05050102010706020507" pitchFamily="18" charset="2"/>
              </a:rPr>
              <a:t>i-1</a:t>
            </a:r>
            <a:r>
              <a:rPr lang="en-US" altLang="zh-CN" sz="3200" b="1" dirty="0">
                <a:solidFill>
                  <a:srgbClr val="CC0066"/>
                </a:solidFill>
                <a:sym typeface="Symbol" panose="05050102010706020507" pitchFamily="18" charset="2"/>
              </a:rPr>
              <a:t>≤ </a:t>
            </a:r>
            <a:r>
              <a:rPr lang="en-US" altLang="zh-CN" sz="3600" b="1" dirty="0">
                <a:solidFill>
                  <a:srgbClr val="CC0066"/>
                </a:solidFill>
                <a:sym typeface="Symbol" panose="05050102010706020507" pitchFamily="18" charset="2"/>
              </a:rPr>
              <a:t>x</a:t>
            </a:r>
            <a:r>
              <a:rPr lang="en-US" altLang="zh-CN" sz="3600" b="1" baseline="-25000" dirty="0">
                <a:solidFill>
                  <a:srgbClr val="CC0066"/>
                </a:solidFill>
                <a:sym typeface="Symbol" panose="05050102010706020507" pitchFamily="18" charset="2"/>
              </a:rPr>
              <a:t>i</a:t>
            </a:r>
            <a:r>
              <a:rPr lang="en-US" altLang="zh-CN" sz="3600" b="1" dirty="0">
                <a:sym typeface="Symbol" panose="05050102010706020507" pitchFamily="18" charset="2"/>
              </a:rPr>
              <a:t>, </a:t>
            </a:r>
            <a:r>
              <a:rPr lang="en-US" altLang="zh-CN" sz="3600" b="1" dirty="0" err="1">
                <a:sym typeface="Symbol" panose="05050102010706020507" pitchFamily="18" charset="2"/>
              </a:rPr>
              <a:t>i</a:t>
            </a:r>
            <a:r>
              <a:rPr lang="en-US" altLang="zh-CN" sz="3600" b="1" dirty="0">
                <a:sym typeface="Symbol" panose="05050102010706020507" pitchFamily="18" charset="2"/>
              </a:rPr>
              <a:t>=2,3,…,n </a:t>
            </a:r>
            <a:r>
              <a:rPr lang="en-US" altLang="zh-CN" sz="3600" b="1" dirty="0" smtClean="0">
                <a:sym typeface="Symbol" panose="05050102010706020507" pitchFamily="18" charset="2"/>
              </a:rPr>
              <a:t>}</a:t>
            </a:r>
            <a:endParaRPr lang="en-US" altLang="zh-CN" sz="3600" b="1" dirty="0" smtClean="0">
              <a:sym typeface="Symbol" panose="05050102010706020507" pitchFamily="18" charset="2"/>
            </a:endParaRPr>
          </a:p>
          <a:p>
            <a:pPr algn="l" eaLnBrk="1" hangingPunct="1">
              <a:lnSpc>
                <a:spcPct val="115000"/>
              </a:lnSpc>
            </a:pPr>
            <a:r>
              <a:rPr lang="en-US" altLang="zh-CN" sz="3600" b="1" dirty="0">
                <a:sym typeface="Symbol" panose="05050102010706020507" pitchFamily="18" charset="2"/>
              </a:rPr>
              <a:t>}</a:t>
            </a:r>
            <a:endParaRPr lang="en-US" altLang="zh-CN" sz="2000" b="1" dirty="0"/>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2.3.5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有序表类型</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63"/>
                                        </p:tgtEl>
                                        <p:attrNameLst>
                                          <p:attrName>style.visibility</p:attrName>
                                        </p:attrNameLst>
                                      </p:cBhvr>
                                      <p:to>
                                        <p:strVal val="visible"/>
                                      </p:to>
                                    </p:set>
                                    <p:animEffect transition="in" filter="wipe(left)">
                                      <p:cBhvr>
                                        <p:cTn id="7" dur="500"/>
                                        <p:tgtEl>
                                          <p:spTgt spid="5529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52964"/>
                                        </p:tgtEl>
                                        <p:attrNameLst>
                                          <p:attrName>style.visibility</p:attrName>
                                        </p:attrNameLst>
                                      </p:cBhvr>
                                      <p:to>
                                        <p:strVal val="visible"/>
                                      </p:to>
                                    </p:set>
                                    <p:animEffect transition="in" filter="slide(fromTop)">
                                      <p:cBhvr>
                                        <p:cTn id="12" dur="500"/>
                                        <p:tgtEl>
                                          <p:spTgt spid="5529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2965"/>
                                        </p:tgtEl>
                                        <p:attrNameLst>
                                          <p:attrName>style.visibility</p:attrName>
                                        </p:attrNameLst>
                                      </p:cBhvr>
                                      <p:to>
                                        <p:strVal val="visible"/>
                                      </p:to>
                                    </p:set>
                                    <p:animEffect transition="in" filter="wipe(left)">
                                      <p:cBhvr>
                                        <p:cTn id="17" dur="500"/>
                                        <p:tgtEl>
                                          <p:spTgt spid="552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autoUpdateAnimBg="0"/>
      <p:bldP spid="552964" grpId="0" animBg="1" autoUpdateAnimBg="0"/>
      <p:bldP spid="552965"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Text Box 2">
            <a:hlinkClick r:id="" action="ppaction://hlinkshowjump?jump=nextslide"/>
          </p:cNvPr>
          <p:cNvSpPr txBox="1">
            <a:spLocks noChangeArrowheads="1"/>
          </p:cNvSpPr>
          <p:nvPr/>
        </p:nvSpPr>
        <p:spPr bwMode="auto">
          <a:xfrm>
            <a:off x="434545" y="1124624"/>
            <a:ext cx="9216082" cy="116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000" b="1" dirty="0"/>
              <a:t>Status</a:t>
            </a:r>
            <a:r>
              <a:rPr lang="en-US" altLang="zh-CN" sz="3000" dirty="0"/>
              <a:t>     </a:t>
            </a:r>
            <a:r>
              <a:rPr lang="en-US" altLang="zh-CN" sz="3000" b="1" dirty="0" err="1">
                <a:solidFill>
                  <a:srgbClr val="663300"/>
                </a:solidFill>
              </a:rPr>
              <a:t>LocateElem</a:t>
            </a:r>
            <a:r>
              <a:rPr lang="en-US" altLang="zh-CN" sz="3000" b="1" dirty="0">
                <a:solidFill>
                  <a:srgbClr val="663300"/>
                </a:solidFill>
              </a:rPr>
              <a:t>( </a:t>
            </a:r>
            <a:r>
              <a:rPr lang="en-US" altLang="zh-CN" sz="3000" b="1" dirty="0" err="1">
                <a:solidFill>
                  <a:srgbClr val="663300"/>
                </a:solidFill>
              </a:rPr>
              <a:t>LinkList</a:t>
            </a:r>
            <a:r>
              <a:rPr lang="en-US" altLang="zh-CN" sz="3000" b="1" dirty="0">
                <a:solidFill>
                  <a:srgbClr val="663300"/>
                </a:solidFill>
              </a:rPr>
              <a:t> L, </a:t>
            </a:r>
            <a:r>
              <a:rPr lang="en-US" altLang="zh-CN" sz="3000" b="1" dirty="0" err="1">
                <a:solidFill>
                  <a:srgbClr val="663300"/>
                </a:solidFill>
              </a:rPr>
              <a:t>ElemType</a:t>
            </a:r>
            <a:r>
              <a:rPr lang="en-US" altLang="zh-CN" sz="3000" b="1" dirty="0">
                <a:solidFill>
                  <a:srgbClr val="663300"/>
                </a:solidFill>
              </a:rPr>
              <a:t> e, Position &amp;</a:t>
            </a:r>
            <a:r>
              <a:rPr lang="en-US" altLang="zh-CN" sz="3000" b="1" dirty="0" smtClean="0">
                <a:solidFill>
                  <a:srgbClr val="663300"/>
                </a:solidFill>
              </a:rPr>
              <a:t>q, </a:t>
            </a:r>
            <a:r>
              <a:rPr lang="en-US" altLang="zh-CN" sz="3000" b="1" dirty="0" err="1" smtClean="0">
                <a:solidFill>
                  <a:srgbClr val="663300"/>
                </a:solidFill>
              </a:rPr>
              <a:t>int</a:t>
            </a:r>
            <a:r>
              <a:rPr lang="en-US" altLang="zh-CN" sz="3000" b="1" dirty="0">
                <a:solidFill>
                  <a:srgbClr val="663300"/>
                </a:solidFill>
              </a:rPr>
              <a:t>(*compare)(</a:t>
            </a:r>
            <a:r>
              <a:rPr lang="en-US" altLang="zh-CN" sz="3000" b="1" dirty="0" err="1">
                <a:solidFill>
                  <a:srgbClr val="663300"/>
                </a:solidFill>
              </a:rPr>
              <a:t>ElemType,ElemType</a:t>
            </a:r>
            <a:r>
              <a:rPr lang="en-US" altLang="zh-CN" sz="3000" b="1" dirty="0">
                <a:solidFill>
                  <a:srgbClr val="663300"/>
                </a:solidFill>
              </a:rPr>
              <a:t>) )</a:t>
            </a:r>
            <a:endParaRPr lang="en-US" altLang="zh-CN" sz="3000" b="1" dirty="0">
              <a:latin typeface="华文仿宋" panose="02010600040101010101" pitchFamily="2" charset="-122"/>
              <a:ea typeface="华文仿宋" panose="02010600040101010101" pitchFamily="2" charset="-122"/>
            </a:endParaRPr>
          </a:p>
        </p:txBody>
      </p:sp>
      <p:sp>
        <p:nvSpPr>
          <p:cNvPr id="553990" name="Text Box 6">
            <a:hlinkClick r:id="" action="ppaction://hlinkshowjump?jump=nextslide"/>
          </p:cNvPr>
          <p:cNvSpPr txBox="1">
            <a:spLocks noChangeArrowheads="1"/>
          </p:cNvSpPr>
          <p:nvPr/>
        </p:nvSpPr>
        <p:spPr bwMode="auto">
          <a:xfrm>
            <a:off x="276270" y="2624657"/>
            <a:ext cx="8610600" cy="2792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ct val="120000"/>
              </a:lnSpc>
            </a:pPr>
            <a:r>
              <a:rPr lang="en-US" altLang="zh-CN" sz="3200" b="1" dirty="0">
                <a:solidFill>
                  <a:srgbClr val="3333CC"/>
                </a:solidFill>
                <a:latin typeface="华文仿宋" panose="02010600040101010101" pitchFamily="2" charset="-122"/>
                <a:ea typeface="华文仿宋" panose="02010600040101010101" pitchFamily="2" charset="-122"/>
              </a:rPr>
              <a:t>  </a:t>
            </a:r>
            <a:r>
              <a:rPr lang="zh-CN" altLang="en-US" sz="3200" b="1" dirty="0">
                <a:solidFill>
                  <a:srgbClr val="3333CC"/>
                </a:solidFill>
                <a:latin typeface="华文仿宋" panose="02010600040101010101" pitchFamily="2" charset="-122"/>
                <a:ea typeface="华文仿宋" panose="02010600040101010101" pitchFamily="2" charset="-122"/>
              </a:rPr>
              <a:t>初始条件</a:t>
            </a:r>
            <a:r>
              <a:rPr lang="zh-CN" altLang="en-US" sz="3200"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有序表</a:t>
            </a:r>
            <a:r>
              <a:rPr lang="en-US" altLang="zh-CN" sz="2800" b="1" dirty="0">
                <a:ea typeface="华文仿宋" panose="02010600040101010101" pitchFamily="2" charset="-122"/>
              </a:rPr>
              <a:t>L</a:t>
            </a:r>
            <a:r>
              <a:rPr lang="zh-CN" altLang="en-US" sz="2800" b="1" dirty="0">
                <a:latin typeface="华文仿宋" panose="02010600040101010101" pitchFamily="2" charset="-122"/>
                <a:ea typeface="华文仿宋" panose="02010600040101010101" pitchFamily="2" charset="-122"/>
              </a:rPr>
              <a:t>已存在。</a:t>
            </a:r>
            <a:endParaRPr lang="zh-CN" altLang="en-US" sz="2800" b="1" dirty="0">
              <a:latin typeface="华文仿宋" panose="02010600040101010101" pitchFamily="2" charset="-122"/>
              <a:ea typeface="华文仿宋" panose="02010600040101010101" pitchFamily="2" charset="-122"/>
            </a:endParaRPr>
          </a:p>
          <a:p>
            <a:pPr algn="just" eaLnBrk="1" hangingPunct="1">
              <a:lnSpc>
                <a:spcPct val="120000"/>
              </a:lnSpc>
            </a:pPr>
            <a:r>
              <a:rPr lang="zh-CN" altLang="en-US" sz="3200" b="1" dirty="0">
                <a:solidFill>
                  <a:srgbClr val="3333CC"/>
                </a:solidFill>
                <a:latin typeface="华文仿宋" panose="02010600040101010101" pitchFamily="2" charset="-122"/>
                <a:ea typeface="华文仿宋" panose="02010600040101010101" pitchFamily="2" charset="-122"/>
              </a:rPr>
              <a:t>  操作结果</a:t>
            </a:r>
            <a:r>
              <a:rPr lang="zh-CN" altLang="en-US" sz="3200"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若有序表</a:t>
            </a:r>
            <a:r>
              <a:rPr lang="en-US" altLang="zh-CN" sz="2800" b="1" dirty="0">
                <a:ea typeface="华文仿宋" panose="02010600040101010101" pitchFamily="2" charset="-122"/>
              </a:rPr>
              <a:t>L</a:t>
            </a:r>
            <a:r>
              <a:rPr lang="zh-CN" altLang="en-US" sz="2800" b="1" dirty="0">
                <a:latin typeface="华文仿宋" panose="02010600040101010101" pitchFamily="2" charset="-122"/>
                <a:ea typeface="华文仿宋" panose="02010600040101010101" pitchFamily="2" charset="-122"/>
              </a:rPr>
              <a:t>中存在元素</a:t>
            </a:r>
            <a:r>
              <a:rPr lang="en-US" altLang="zh-CN" sz="2800" b="1" dirty="0">
                <a:latin typeface="华文仿宋" panose="02010600040101010101" pitchFamily="2" charset="-122"/>
                <a:ea typeface="华文仿宋" panose="02010600040101010101" pitchFamily="2" charset="-122"/>
              </a:rPr>
              <a:t>e</a:t>
            </a:r>
            <a:r>
              <a:rPr lang="zh-CN" altLang="en-US" sz="2800" b="1" dirty="0">
                <a:latin typeface="华文仿宋" panose="02010600040101010101" pitchFamily="2" charset="-122"/>
                <a:ea typeface="华文仿宋" panose="02010600040101010101" pitchFamily="2" charset="-122"/>
              </a:rPr>
              <a:t>，则</a:t>
            </a:r>
            <a:r>
              <a:rPr lang="en-US" altLang="zh-CN" sz="2800" b="1" dirty="0">
                <a:solidFill>
                  <a:srgbClr val="CC0000"/>
                </a:solidFill>
                <a:ea typeface="华文仿宋" panose="02010600040101010101" pitchFamily="2" charset="-122"/>
              </a:rPr>
              <a:t>q</a:t>
            </a:r>
            <a:r>
              <a:rPr lang="zh-CN" altLang="en-US" sz="2800" b="1" dirty="0">
                <a:solidFill>
                  <a:srgbClr val="CC0000"/>
                </a:solidFill>
                <a:latin typeface="华文仿宋" panose="02010600040101010101" pitchFamily="2" charset="-122"/>
                <a:ea typeface="华文仿宋" panose="02010600040101010101" pitchFamily="2" charset="-122"/>
              </a:rPr>
              <a:t>指示</a:t>
            </a:r>
            <a:r>
              <a:rPr lang="en-US" altLang="zh-CN" sz="2800" b="1" dirty="0">
                <a:solidFill>
                  <a:srgbClr val="CC0000"/>
                </a:solidFill>
                <a:ea typeface="华文仿宋" panose="02010600040101010101" pitchFamily="2" charset="-122"/>
              </a:rPr>
              <a:t>L</a:t>
            </a:r>
            <a:r>
              <a:rPr lang="zh-CN" altLang="en-US" sz="2800" b="1" dirty="0">
                <a:solidFill>
                  <a:srgbClr val="CC0000"/>
                </a:solidFill>
                <a:latin typeface="华文仿宋" panose="02010600040101010101" pitchFamily="2" charset="-122"/>
                <a:ea typeface="华文仿宋" panose="02010600040101010101" pitchFamily="2" charset="-122"/>
              </a:rPr>
              <a:t>中</a:t>
            </a:r>
            <a:endParaRPr lang="zh-CN" altLang="en-US" sz="2800" b="1" dirty="0">
              <a:solidFill>
                <a:srgbClr val="CC0000"/>
              </a:solidFill>
              <a:latin typeface="华文仿宋" panose="02010600040101010101" pitchFamily="2" charset="-122"/>
              <a:ea typeface="华文仿宋" panose="02010600040101010101" pitchFamily="2" charset="-122"/>
            </a:endParaRPr>
          </a:p>
          <a:p>
            <a:pPr marL="1162050" indent="-1162050" algn="just" eaLnBrk="1" hangingPunct="1">
              <a:lnSpc>
                <a:spcPct val="120000"/>
              </a:lnSpc>
            </a:pPr>
            <a:r>
              <a:rPr lang="zh-CN" altLang="en-US" sz="2800" b="1" dirty="0">
                <a:solidFill>
                  <a:srgbClr val="CC0000"/>
                </a:solidFill>
                <a:latin typeface="华文仿宋" panose="02010600040101010101" pitchFamily="2" charset="-122"/>
                <a:ea typeface="华文仿宋" panose="02010600040101010101" pitchFamily="2" charset="-122"/>
              </a:rPr>
              <a:t>             第一个值为</a:t>
            </a:r>
            <a:r>
              <a:rPr lang="en-US" altLang="zh-CN" sz="2800" b="1" dirty="0">
                <a:solidFill>
                  <a:srgbClr val="CC0000"/>
                </a:solidFill>
                <a:ea typeface="华文仿宋" panose="02010600040101010101" pitchFamily="2" charset="-122"/>
              </a:rPr>
              <a:t>e </a:t>
            </a:r>
            <a:r>
              <a:rPr lang="zh-CN" altLang="en-US" sz="2800" b="1" dirty="0">
                <a:solidFill>
                  <a:srgbClr val="CC0000"/>
                </a:solidFill>
                <a:latin typeface="华文仿宋" panose="02010600040101010101" pitchFamily="2" charset="-122"/>
                <a:ea typeface="华文仿宋" panose="02010600040101010101" pitchFamily="2" charset="-122"/>
              </a:rPr>
              <a:t>的元素的位置</a:t>
            </a:r>
            <a:r>
              <a:rPr lang="zh-CN" altLang="en-US" sz="2800" b="1" dirty="0">
                <a:latin typeface="华文仿宋" panose="02010600040101010101" pitchFamily="2" charset="-122"/>
                <a:ea typeface="华文仿宋" panose="02010600040101010101" pitchFamily="2" charset="-122"/>
              </a:rPr>
              <a:t>，并返回</a:t>
            </a:r>
            <a:r>
              <a:rPr lang="zh-CN" altLang="en-US" sz="2800" b="1" dirty="0" smtClean="0">
                <a:latin typeface="华文仿宋" panose="02010600040101010101" pitchFamily="2" charset="-122"/>
                <a:ea typeface="华文仿宋" panose="02010600040101010101" pitchFamily="2" charset="-122"/>
              </a:rPr>
              <a:t>函数值</a:t>
            </a:r>
            <a:r>
              <a:rPr lang="en-US" altLang="zh-CN" sz="2800" b="1" dirty="0">
                <a:ea typeface="华文仿宋" panose="02010600040101010101" pitchFamily="2" charset="-122"/>
              </a:rPr>
              <a:t>TRUE</a:t>
            </a:r>
            <a:r>
              <a:rPr lang="zh-CN" altLang="en-US" sz="2800" b="1" dirty="0">
                <a:latin typeface="华文仿宋" panose="02010600040101010101" pitchFamily="2" charset="-122"/>
                <a:ea typeface="华文仿宋" panose="02010600040101010101" pitchFamily="2" charset="-122"/>
              </a:rPr>
              <a:t>；否则</a:t>
            </a:r>
            <a:r>
              <a:rPr lang="en-US" altLang="zh-CN" sz="2800" b="1" dirty="0">
                <a:solidFill>
                  <a:srgbClr val="CC0000"/>
                </a:solidFill>
                <a:ea typeface="华文仿宋" panose="02010600040101010101" pitchFamily="2" charset="-122"/>
              </a:rPr>
              <a:t>q </a:t>
            </a:r>
            <a:r>
              <a:rPr lang="zh-CN" altLang="en-US" sz="2800" b="1" dirty="0">
                <a:solidFill>
                  <a:srgbClr val="CC0000"/>
                </a:solidFill>
                <a:latin typeface="华文仿宋" panose="02010600040101010101" pitchFamily="2" charset="-122"/>
                <a:ea typeface="华文仿宋" panose="02010600040101010101" pitchFamily="2" charset="-122"/>
              </a:rPr>
              <a:t>指示第一个大于</a:t>
            </a:r>
            <a:r>
              <a:rPr lang="en-US" altLang="zh-CN" sz="2800" b="1" dirty="0" smtClean="0">
                <a:solidFill>
                  <a:srgbClr val="CC0000"/>
                </a:solidFill>
                <a:ea typeface="华文仿宋" panose="02010600040101010101" pitchFamily="2" charset="-122"/>
              </a:rPr>
              <a:t>e </a:t>
            </a:r>
            <a:r>
              <a:rPr lang="zh-CN" altLang="en-US" sz="2800" b="1" dirty="0" smtClean="0">
                <a:solidFill>
                  <a:srgbClr val="CC0000"/>
                </a:solidFill>
                <a:latin typeface="华文仿宋" panose="02010600040101010101" pitchFamily="2" charset="-122"/>
                <a:ea typeface="华文仿宋" panose="02010600040101010101" pitchFamily="2" charset="-122"/>
              </a:rPr>
              <a:t>的元素的</a:t>
            </a:r>
            <a:r>
              <a:rPr lang="zh-CN" altLang="en-US" sz="2800" b="1" dirty="0" smtClean="0">
                <a:solidFill>
                  <a:srgbClr val="0000FF"/>
                </a:solidFill>
                <a:latin typeface="华文仿宋" panose="02010600040101010101" pitchFamily="2" charset="-122"/>
                <a:ea typeface="华文仿宋" panose="02010600040101010101" pitchFamily="2" charset="-122"/>
              </a:rPr>
              <a:t>前驱</a:t>
            </a:r>
            <a:r>
              <a:rPr lang="zh-CN" altLang="en-US" sz="2800" b="1" dirty="0" smtClean="0">
                <a:solidFill>
                  <a:srgbClr val="CC0000"/>
                </a:solidFill>
                <a:latin typeface="华文仿宋" panose="02010600040101010101" pitchFamily="2" charset="-122"/>
                <a:ea typeface="华文仿宋" panose="02010600040101010101" pitchFamily="2" charset="-122"/>
              </a:rPr>
              <a:t>的位置</a:t>
            </a:r>
            <a:r>
              <a:rPr lang="zh-CN" altLang="en-US" sz="2800" b="1" dirty="0" smtClean="0">
                <a:latin typeface="华文仿宋" panose="02010600040101010101" pitchFamily="2" charset="-122"/>
                <a:ea typeface="华文仿宋" panose="02010600040101010101" pitchFamily="2" charset="-122"/>
              </a:rPr>
              <a:t>，并返回函数值</a:t>
            </a:r>
            <a:r>
              <a:rPr lang="en-US" altLang="zh-CN" sz="2800" b="1" dirty="0" smtClean="0">
                <a:ea typeface="华文仿宋" panose="02010600040101010101" pitchFamily="2" charset="-122"/>
              </a:rPr>
              <a:t>FALSE</a:t>
            </a:r>
            <a:r>
              <a:rPr lang="zh-CN" altLang="en-US" sz="2800" b="1" dirty="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基本操作</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err="1" smtClean="0">
                <a:solidFill>
                  <a:srgbClr val="000080"/>
                </a:solidFill>
                <a:latin typeface="黑体" panose="02010609060101010101" pitchFamily="49" charset="-122"/>
                <a:ea typeface="黑体" panose="02010609060101010101" pitchFamily="49" charset="-122"/>
                <a:cs typeface="MS PGothic" panose="020B0600070205080204" charset="-128"/>
              </a:rPr>
              <a:t>LocateElem</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53986"/>
                                        </p:tgtEl>
                                        <p:attrNameLst>
                                          <p:attrName>style.visibility</p:attrName>
                                        </p:attrNameLst>
                                      </p:cBhvr>
                                      <p:to>
                                        <p:strVal val="visible"/>
                                      </p:to>
                                    </p:set>
                                    <p:animEffect transition="in" filter="strips(upRight)">
                                      <p:cBhvr>
                                        <p:cTn id="7" dur="500"/>
                                        <p:tgtEl>
                                          <p:spTgt spid="55398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53990"/>
                                        </p:tgtEl>
                                        <p:attrNameLst>
                                          <p:attrName>style.visibility</p:attrName>
                                        </p:attrNameLst>
                                      </p:cBhvr>
                                      <p:to>
                                        <p:strVal val="visible"/>
                                      </p:to>
                                    </p:set>
                                    <p:animEffect transition="in" filter="strips(upRight)">
                                      <p:cBhvr>
                                        <p:cTn id="12" dur="500"/>
                                        <p:tgtEl>
                                          <p:spTgt spid="553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6" grpId="0" autoUpdateAnimBg="0"/>
      <p:bldP spid="553990"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1125665" y="1151448"/>
            <a:ext cx="666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a:solidFill>
                  <a:srgbClr val="990000"/>
                </a:solidFill>
              </a:rPr>
              <a:t>( </a:t>
            </a:r>
            <a:r>
              <a:rPr lang="en-US" altLang="zh-CN" sz="3600" b="1">
                <a:solidFill>
                  <a:srgbClr val="990000"/>
                </a:solidFill>
              </a:rPr>
              <a:t>12, 23, 34, 45, 56, 67, 78, 89, 98</a:t>
            </a:r>
            <a:r>
              <a:rPr lang="en-US" altLang="zh-CN" sz="3600">
                <a:solidFill>
                  <a:srgbClr val="990000"/>
                </a:solidFill>
              </a:rPr>
              <a:t> )</a:t>
            </a:r>
            <a:endParaRPr lang="en-US" altLang="zh-CN" sz="3600"/>
          </a:p>
        </p:txBody>
      </p:sp>
      <p:sp>
        <p:nvSpPr>
          <p:cNvPr id="555012" name="Text Box 4"/>
          <p:cNvSpPr txBox="1">
            <a:spLocks noChangeArrowheads="1"/>
          </p:cNvSpPr>
          <p:nvPr/>
        </p:nvSpPr>
        <p:spPr bwMode="auto">
          <a:xfrm>
            <a:off x="1281240" y="1826135"/>
            <a:ext cx="23907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sz="3600" b="1" dirty="0">
                <a:solidFill>
                  <a:srgbClr val="000099"/>
                </a:solidFill>
                <a:ea typeface="华文仿宋" panose="02010600040101010101" pitchFamily="2" charset="-122"/>
              </a:rPr>
              <a:t>若</a:t>
            </a:r>
            <a:r>
              <a:rPr lang="zh-CN" altLang="en-US" sz="3600" b="1" dirty="0">
                <a:solidFill>
                  <a:srgbClr val="000099"/>
                </a:solidFill>
              </a:rPr>
              <a:t>  </a:t>
            </a:r>
            <a:r>
              <a:rPr lang="en-US" altLang="zh-CN" sz="3600" b="1" dirty="0">
                <a:solidFill>
                  <a:srgbClr val="000099"/>
                </a:solidFill>
              </a:rPr>
              <a:t>e = 45, </a:t>
            </a:r>
            <a:endParaRPr lang="en-US" altLang="zh-CN" sz="3600" b="1" dirty="0">
              <a:solidFill>
                <a:srgbClr val="000099"/>
              </a:solidFill>
            </a:endParaRPr>
          </a:p>
          <a:p>
            <a:pPr algn="l" eaLnBrk="1" hangingPunct="1">
              <a:lnSpc>
                <a:spcPct val="120000"/>
              </a:lnSpc>
            </a:pPr>
            <a:r>
              <a:rPr lang="en-US" altLang="zh-CN" sz="3600" b="1" dirty="0">
                <a:solidFill>
                  <a:srgbClr val="000099"/>
                </a:solidFill>
                <a:ea typeface="华文仿宋" panose="02010600040101010101" pitchFamily="2" charset="-122"/>
              </a:rPr>
              <a:t>   </a:t>
            </a:r>
            <a:r>
              <a:rPr lang="zh-CN" altLang="en-US" sz="3600" b="1" dirty="0">
                <a:solidFill>
                  <a:srgbClr val="000099"/>
                </a:solidFill>
                <a:ea typeface="华文仿宋" panose="02010600040101010101" pitchFamily="2" charset="-122"/>
              </a:rPr>
              <a:t>则</a:t>
            </a:r>
            <a:r>
              <a:rPr lang="zh-CN" altLang="en-US" sz="3600" b="1" dirty="0">
                <a:solidFill>
                  <a:srgbClr val="000099"/>
                </a:solidFill>
              </a:rPr>
              <a:t> </a:t>
            </a:r>
            <a:r>
              <a:rPr lang="en-US" altLang="zh-CN" sz="3600" b="1" dirty="0">
                <a:solidFill>
                  <a:srgbClr val="000099"/>
                </a:solidFill>
              </a:rPr>
              <a:t>q </a:t>
            </a:r>
            <a:r>
              <a:rPr lang="zh-CN" altLang="en-US" sz="3600" b="1" dirty="0">
                <a:solidFill>
                  <a:srgbClr val="000099"/>
                </a:solidFill>
                <a:ea typeface="华文仿宋" panose="02010600040101010101" pitchFamily="2" charset="-122"/>
              </a:rPr>
              <a:t>指向</a:t>
            </a:r>
            <a:r>
              <a:rPr lang="zh-CN" altLang="en-US" sz="3600" dirty="0"/>
              <a:t>  </a:t>
            </a:r>
            <a:endParaRPr lang="zh-CN" altLang="en-US" sz="3600" dirty="0"/>
          </a:p>
        </p:txBody>
      </p:sp>
      <p:sp>
        <p:nvSpPr>
          <p:cNvPr id="555013" name="AutoShape 5"/>
          <p:cNvSpPr>
            <a:spLocks noChangeArrowheads="1"/>
          </p:cNvSpPr>
          <p:nvPr/>
        </p:nvSpPr>
        <p:spPr bwMode="auto">
          <a:xfrm>
            <a:off x="3672015" y="1684848"/>
            <a:ext cx="152400" cy="1447800"/>
          </a:xfrm>
          <a:prstGeom prst="upArrow">
            <a:avLst>
              <a:gd name="adj1" fmla="val 50000"/>
              <a:gd name="adj2" fmla="val 237500"/>
            </a:avLst>
          </a:prstGeom>
          <a:solidFill>
            <a:srgbClr val="000080"/>
          </a:solidFill>
          <a:ln w="25400">
            <a:solidFill>
              <a:srgbClr val="3366FF"/>
            </a:solidFill>
            <a:miter lim="800000"/>
          </a:ln>
        </p:spPr>
        <p:txBody>
          <a:bodyPr vert="eaVert"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555014" name="Text Box 6"/>
          <p:cNvSpPr txBox="1">
            <a:spLocks noChangeArrowheads="1"/>
          </p:cNvSpPr>
          <p:nvPr/>
        </p:nvSpPr>
        <p:spPr bwMode="auto">
          <a:xfrm>
            <a:off x="3519615" y="3327910"/>
            <a:ext cx="227647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zh-CN" altLang="en-US" sz="3600" b="1" dirty="0">
                <a:solidFill>
                  <a:schemeClr val="tx2"/>
                </a:solidFill>
                <a:ea typeface="华文仿宋" panose="02010600040101010101" pitchFamily="2" charset="-122"/>
              </a:rPr>
              <a:t>若 </a:t>
            </a:r>
            <a:r>
              <a:rPr lang="en-US" altLang="zh-CN" sz="3600" b="1" dirty="0">
                <a:solidFill>
                  <a:schemeClr val="tx2"/>
                </a:solidFill>
                <a:ea typeface="华文仿宋" panose="02010600040101010101" pitchFamily="2" charset="-122"/>
              </a:rPr>
              <a:t>e = 88,</a:t>
            </a:r>
            <a:endParaRPr lang="en-US" altLang="zh-CN" sz="3600" b="1" dirty="0">
              <a:solidFill>
                <a:schemeClr val="tx2"/>
              </a:solidFill>
              <a:ea typeface="华文仿宋" panose="02010600040101010101" pitchFamily="2" charset="-122"/>
            </a:endParaRPr>
          </a:p>
          <a:p>
            <a:pPr algn="l" eaLnBrk="1" hangingPunct="1">
              <a:lnSpc>
                <a:spcPct val="110000"/>
              </a:lnSpc>
            </a:pPr>
            <a:r>
              <a:rPr lang="en-US" altLang="zh-CN" sz="3600" b="1" dirty="0">
                <a:solidFill>
                  <a:schemeClr val="tx2"/>
                </a:solidFill>
                <a:ea typeface="华文仿宋" panose="02010600040101010101" pitchFamily="2" charset="-122"/>
              </a:rPr>
              <a:t>  </a:t>
            </a:r>
            <a:r>
              <a:rPr lang="zh-CN" altLang="en-US" sz="3600" b="1" dirty="0">
                <a:solidFill>
                  <a:schemeClr val="tx2"/>
                </a:solidFill>
                <a:ea typeface="华文仿宋" panose="02010600040101010101" pitchFamily="2" charset="-122"/>
              </a:rPr>
              <a:t>则 </a:t>
            </a:r>
            <a:r>
              <a:rPr lang="en-US" altLang="zh-CN" sz="3600" b="1" dirty="0">
                <a:solidFill>
                  <a:schemeClr val="tx2"/>
                </a:solidFill>
                <a:ea typeface="华文仿宋" panose="02010600040101010101" pitchFamily="2" charset="-122"/>
              </a:rPr>
              <a:t>q </a:t>
            </a:r>
            <a:r>
              <a:rPr lang="zh-CN" altLang="en-US" sz="3600" b="1" dirty="0">
                <a:solidFill>
                  <a:schemeClr val="tx2"/>
                </a:solidFill>
                <a:ea typeface="华文仿宋" panose="02010600040101010101" pitchFamily="2" charset="-122"/>
              </a:rPr>
              <a:t>指向</a:t>
            </a:r>
            <a:endParaRPr lang="zh-CN" altLang="en-US" sz="3600" dirty="0">
              <a:solidFill>
                <a:schemeClr val="tx2"/>
              </a:solidFill>
            </a:endParaRPr>
          </a:p>
        </p:txBody>
      </p:sp>
      <p:sp>
        <p:nvSpPr>
          <p:cNvPr id="555015" name="AutoShape 7"/>
          <p:cNvSpPr>
            <a:spLocks noChangeArrowheads="1"/>
          </p:cNvSpPr>
          <p:nvPr/>
        </p:nvSpPr>
        <p:spPr bwMode="auto">
          <a:xfrm>
            <a:off x="5729415" y="1684848"/>
            <a:ext cx="228600" cy="2819400"/>
          </a:xfrm>
          <a:prstGeom prst="upArrow">
            <a:avLst>
              <a:gd name="adj1" fmla="val 50000"/>
              <a:gd name="adj2" fmla="val 308333"/>
            </a:avLst>
          </a:prstGeom>
          <a:solidFill>
            <a:schemeClr val="tx2"/>
          </a:solidFill>
          <a:ln w="25400">
            <a:solidFill>
              <a:srgbClr val="339966"/>
            </a:solidFill>
            <a:miter lim="800000"/>
          </a:ln>
        </p:spPr>
        <p:txBody>
          <a:bodyPr vert="eaVert"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555017" name="Text Box 9"/>
          <p:cNvSpPr txBox="1">
            <a:spLocks noChangeArrowheads="1"/>
          </p:cNvSpPr>
          <p:nvPr/>
        </p:nvSpPr>
        <p:spPr bwMode="auto">
          <a:xfrm>
            <a:off x="3214815" y="4858260"/>
            <a:ext cx="50292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zh-CN" altLang="en-US" sz="3200" b="1" dirty="0">
                <a:solidFill>
                  <a:schemeClr val="tx2"/>
                </a:solidFill>
                <a:ea typeface="华文仿宋" panose="02010600040101010101" pitchFamily="2" charset="-122"/>
              </a:rPr>
              <a:t>表示值为 </a:t>
            </a:r>
            <a:r>
              <a:rPr lang="en-US" altLang="zh-CN" sz="3200" b="1" dirty="0">
                <a:solidFill>
                  <a:schemeClr val="tx2"/>
                </a:solidFill>
                <a:ea typeface="华文仿宋" panose="02010600040101010101" pitchFamily="2" charset="-122"/>
              </a:rPr>
              <a:t>88 </a:t>
            </a:r>
            <a:r>
              <a:rPr lang="zh-CN" altLang="en-US" sz="3200" b="1" dirty="0">
                <a:solidFill>
                  <a:schemeClr val="tx2"/>
                </a:solidFill>
                <a:ea typeface="华文仿宋" panose="02010600040101010101" pitchFamily="2" charset="-122"/>
              </a:rPr>
              <a:t>的元素应插入在该指针所指结点之</a:t>
            </a:r>
            <a:r>
              <a:rPr lang="zh-CN" altLang="en-US" sz="3200" b="1" dirty="0">
                <a:solidFill>
                  <a:schemeClr val="accent2"/>
                </a:solidFill>
                <a:ea typeface="华文仿宋" panose="02010600040101010101" pitchFamily="2" charset="-122"/>
              </a:rPr>
              <a:t>后</a:t>
            </a:r>
            <a:r>
              <a:rPr lang="zh-CN" altLang="en-US" sz="3200" b="1" dirty="0">
                <a:solidFill>
                  <a:schemeClr val="tx2"/>
                </a:solidFill>
                <a:ea typeface="华文仿宋" panose="02010600040101010101" pitchFamily="2" charset="-122"/>
              </a:rPr>
              <a:t>。</a:t>
            </a:r>
            <a:endParaRPr lang="zh-CN" altLang="en-US" sz="3600" dirty="0"/>
          </a:p>
        </p:txBody>
      </p:sp>
      <p:sp>
        <p:nvSpPr>
          <p:cNvPr id="10"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
        <p:nvSpPr>
          <p:cNvPr id="12" name="Rectangle 22"/>
          <p:cNvSpPr>
            <a:spLocks noChangeArrowheads="1"/>
          </p:cNvSpPr>
          <p:nvPr/>
        </p:nvSpPr>
        <p:spPr bwMode="auto">
          <a:xfrm>
            <a:off x="416313" y="261144"/>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例子</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5010"/>
                                        </p:tgtEl>
                                        <p:attrNameLst>
                                          <p:attrName>style.visibility</p:attrName>
                                        </p:attrNameLst>
                                      </p:cBhvr>
                                      <p:to>
                                        <p:strVal val="visible"/>
                                      </p:to>
                                    </p:set>
                                    <p:animEffect transition="in" filter="wipe(left)">
                                      <p:cBhvr>
                                        <p:cTn id="7" dur="500"/>
                                        <p:tgtEl>
                                          <p:spTgt spid="5550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55012"/>
                                        </p:tgtEl>
                                        <p:attrNameLst>
                                          <p:attrName>style.visibility</p:attrName>
                                        </p:attrNameLst>
                                      </p:cBhvr>
                                      <p:to>
                                        <p:strVal val="visible"/>
                                      </p:to>
                                    </p:set>
                                    <p:animEffect transition="in" filter="wipe(left)">
                                      <p:cBhvr>
                                        <p:cTn id="12" dur="300"/>
                                        <p:tgtEl>
                                          <p:spTgt spid="5550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55013"/>
                                        </p:tgtEl>
                                        <p:attrNameLst>
                                          <p:attrName>style.visibility</p:attrName>
                                        </p:attrNameLst>
                                      </p:cBhvr>
                                      <p:to>
                                        <p:strVal val="visible"/>
                                      </p:to>
                                    </p:set>
                                    <p:animEffect transition="in" filter="wipe(down)">
                                      <p:cBhvr>
                                        <p:cTn id="17" dur="500"/>
                                        <p:tgtEl>
                                          <p:spTgt spid="5550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55014"/>
                                        </p:tgtEl>
                                        <p:attrNameLst>
                                          <p:attrName>style.visibility</p:attrName>
                                        </p:attrNameLst>
                                      </p:cBhvr>
                                      <p:to>
                                        <p:strVal val="visible"/>
                                      </p:to>
                                    </p:set>
                                    <p:animEffect transition="in" filter="wipe(left)">
                                      <p:cBhvr>
                                        <p:cTn id="22" dur="300"/>
                                        <p:tgtEl>
                                          <p:spTgt spid="5550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55015"/>
                                        </p:tgtEl>
                                        <p:attrNameLst>
                                          <p:attrName>style.visibility</p:attrName>
                                        </p:attrNameLst>
                                      </p:cBhvr>
                                      <p:to>
                                        <p:strVal val="visible"/>
                                      </p:to>
                                    </p:set>
                                    <p:animEffect transition="in" filter="wipe(down)">
                                      <p:cBhvr>
                                        <p:cTn id="27" dur="500"/>
                                        <p:tgtEl>
                                          <p:spTgt spid="55501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55017">
                                            <p:txEl>
                                              <p:pRg st="0" end="0"/>
                                            </p:txEl>
                                          </p:spTgt>
                                        </p:tgtEl>
                                        <p:attrNameLst>
                                          <p:attrName>style.visibility</p:attrName>
                                        </p:attrNameLst>
                                      </p:cBhvr>
                                      <p:to>
                                        <p:strVal val="visible"/>
                                      </p:to>
                                    </p:set>
                                    <p:anim calcmode="lin" valueType="num">
                                      <p:cBhvr additive="base">
                                        <p:cTn id="32" dur="500" fill="hold"/>
                                        <p:tgtEl>
                                          <p:spTgt spid="5550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550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0" grpId="0" autoUpdateAnimBg="0"/>
      <p:bldP spid="555012" grpId="0" autoUpdateAnimBg="0"/>
      <p:bldP spid="555013" grpId="0" animBg="1"/>
      <p:bldP spid="555014" grpId="0" autoUpdateAnimBg="0"/>
      <p:bldP spid="555015" grpId="0" animBg="1"/>
      <p:bldP spid="555017" grpId="0" autoUpdateAnimBg="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498821" y="1148877"/>
            <a:ext cx="8364662"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100" b="1" dirty="0"/>
              <a:t>Status  </a:t>
            </a:r>
            <a:r>
              <a:rPr lang="en-US" altLang="zh-CN" sz="3100" b="1" dirty="0" err="1"/>
              <a:t>OrderInsert</a:t>
            </a:r>
            <a:r>
              <a:rPr lang="en-US" altLang="zh-CN" sz="3100" b="1" dirty="0"/>
              <a:t>(</a:t>
            </a:r>
            <a:r>
              <a:rPr lang="en-US" altLang="zh-CN" sz="3100" b="1" dirty="0" err="1"/>
              <a:t>LinkList</a:t>
            </a:r>
            <a:r>
              <a:rPr lang="en-US" altLang="zh-CN" sz="3100" dirty="0"/>
              <a:t> </a:t>
            </a:r>
            <a:r>
              <a:rPr lang="en-US" altLang="zh-CN" sz="3100" b="1" dirty="0">
                <a:solidFill>
                  <a:srgbClr val="663300"/>
                </a:solidFill>
              </a:rPr>
              <a:t>L, </a:t>
            </a:r>
            <a:r>
              <a:rPr lang="en-US" altLang="zh-CN" sz="3100" b="1" dirty="0" err="1">
                <a:solidFill>
                  <a:srgbClr val="663300"/>
                </a:solidFill>
              </a:rPr>
              <a:t>ElemType</a:t>
            </a:r>
            <a:r>
              <a:rPr lang="en-US" altLang="zh-CN" sz="3100" b="1" dirty="0">
                <a:solidFill>
                  <a:srgbClr val="663300"/>
                </a:solidFill>
              </a:rPr>
              <a:t>  </a:t>
            </a:r>
            <a:endParaRPr lang="en-US" altLang="zh-CN" sz="3100" b="1" dirty="0">
              <a:solidFill>
                <a:srgbClr val="663300"/>
              </a:solidFill>
            </a:endParaRPr>
          </a:p>
          <a:p>
            <a:pPr algn="l" eaLnBrk="1" hangingPunct="1"/>
            <a:r>
              <a:rPr lang="en-US" altLang="zh-CN" sz="3100" b="1" dirty="0">
                <a:solidFill>
                  <a:srgbClr val="663300"/>
                </a:solidFill>
              </a:rPr>
              <a:t>       e, </a:t>
            </a:r>
            <a:r>
              <a:rPr lang="en-US" altLang="zh-CN" sz="3100" b="1" dirty="0" err="1">
                <a:solidFill>
                  <a:srgbClr val="663300"/>
                </a:solidFill>
              </a:rPr>
              <a:t>int</a:t>
            </a:r>
            <a:r>
              <a:rPr lang="en-US" altLang="zh-CN" sz="3100" b="1" dirty="0">
                <a:solidFill>
                  <a:srgbClr val="663300"/>
                </a:solidFill>
              </a:rPr>
              <a:t>(*compare)(</a:t>
            </a:r>
            <a:r>
              <a:rPr lang="en-US" altLang="zh-CN" sz="3100" b="1" dirty="0" err="1">
                <a:solidFill>
                  <a:srgbClr val="663300"/>
                </a:solidFill>
              </a:rPr>
              <a:t>ElemType</a:t>
            </a:r>
            <a:r>
              <a:rPr lang="en-US" altLang="zh-CN" sz="3100" b="1" dirty="0" smtClean="0">
                <a:solidFill>
                  <a:srgbClr val="663300"/>
                </a:solidFill>
              </a:rPr>
              <a:t>, </a:t>
            </a:r>
            <a:r>
              <a:rPr lang="en-US" altLang="zh-CN" sz="3100" b="1" dirty="0" err="1" smtClean="0">
                <a:solidFill>
                  <a:srgbClr val="663300"/>
                </a:solidFill>
              </a:rPr>
              <a:t>ElemType</a:t>
            </a:r>
            <a:r>
              <a:rPr lang="en-US" altLang="zh-CN" sz="3100" b="1" dirty="0">
                <a:solidFill>
                  <a:srgbClr val="663300"/>
                </a:solidFill>
              </a:rPr>
              <a:t>) )</a:t>
            </a:r>
            <a:endParaRPr lang="en-US" altLang="zh-CN" sz="3100" b="1" dirty="0">
              <a:solidFill>
                <a:srgbClr val="FF0000"/>
              </a:solidFill>
              <a:latin typeface="华文仿宋" panose="02010600040101010101" pitchFamily="2" charset="-122"/>
              <a:ea typeface="华文仿宋" panose="02010600040101010101" pitchFamily="2" charset="-122"/>
            </a:endParaRPr>
          </a:p>
        </p:txBody>
      </p:sp>
      <p:sp>
        <p:nvSpPr>
          <p:cNvPr id="556035" name="Text Box 3"/>
          <p:cNvSpPr txBox="1">
            <a:spLocks noChangeArrowheads="1"/>
          </p:cNvSpPr>
          <p:nvPr/>
        </p:nvSpPr>
        <p:spPr bwMode="auto">
          <a:xfrm>
            <a:off x="587162" y="4584658"/>
            <a:ext cx="818798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3200" b="1" dirty="0">
                <a:solidFill>
                  <a:srgbClr val="FF0000"/>
                </a:solidFill>
                <a:latin typeface="华文仿宋" panose="02010600040101010101" pitchFamily="2" charset="-122"/>
                <a:ea typeface="华文仿宋" panose="02010600040101010101" pitchFamily="2" charset="-122"/>
              </a:rPr>
              <a:t>有序链表的其他操作与一般线性链表的其他操作都一致，只有上述两个操作有区别。</a:t>
            </a:r>
            <a:endParaRPr lang="zh-CN" altLang="en-US" sz="3200" b="1" dirty="0">
              <a:solidFill>
                <a:srgbClr val="FF0000"/>
              </a:solidFill>
              <a:latin typeface="华文仿宋" panose="02010600040101010101" pitchFamily="2" charset="-122"/>
              <a:ea typeface="华文仿宋" panose="02010600040101010101" pitchFamily="2" charset="-122"/>
            </a:endParaRPr>
          </a:p>
        </p:txBody>
      </p:sp>
      <p:sp>
        <p:nvSpPr>
          <p:cNvPr id="556036" name="Text Box 4"/>
          <p:cNvSpPr txBox="1">
            <a:spLocks noChangeArrowheads="1"/>
          </p:cNvSpPr>
          <p:nvPr/>
        </p:nvSpPr>
        <p:spPr bwMode="auto">
          <a:xfrm>
            <a:off x="506626" y="2467233"/>
            <a:ext cx="81801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b="1" dirty="0">
                <a:solidFill>
                  <a:srgbClr val="3333CC"/>
                </a:solidFill>
                <a:latin typeface="华文仿宋" panose="02010600040101010101" pitchFamily="2" charset="-122"/>
                <a:ea typeface="华文仿宋" panose="02010600040101010101" pitchFamily="2" charset="-122"/>
              </a:rPr>
              <a:t>  </a:t>
            </a:r>
            <a:r>
              <a:rPr lang="zh-CN" altLang="en-US" sz="3200" b="1" dirty="0">
                <a:solidFill>
                  <a:srgbClr val="3333CC"/>
                </a:solidFill>
                <a:latin typeface="华文仿宋" panose="02010600040101010101" pitchFamily="2" charset="-122"/>
                <a:ea typeface="华文仿宋" panose="02010600040101010101" pitchFamily="2" charset="-122"/>
              </a:rPr>
              <a:t>初始条件</a:t>
            </a:r>
            <a:r>
              <a:rPr lang="zh-CN" altLang="en-US" sz="3200"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有序表</a:t>
            </a:r>
            <a:r>
              <a:rPr lang="en-US" altLang="zh-CN" sz="2800" b="1" dirty="0">
                <a:ea typeface="华文仿宋" panose="02010600040101010101" pitchFamily="2" charset="-122"/>
              </a:rPr>
              <a:t>L</a:t>
            </a:r>
            <a:r>
              <a:rPr lang="zh-CN" altLang="en-US" sz="2800" b="1" dirty="0">
                <a:latin typeface="华文仿宋" panose="02010600040101010101" pitchFamily="2" charset="-122"/>
                <a:ea typeface="华文仿宋" panose="02010600040101010101" pitchFamily="2" charset="-122"/>
              </a:rPr>
              <a:t>已存在。</a:t>
            </a:r>
            <a:endParaRPr lang="zh-CN" altLang="en-US" sz="2800" b="1" dirty="0">
              <a:latin typeface="华文仿宋" panose="02010600040101010101" pitchFamily="2" charset="-122"/>
              <a:ea typeface="华文仿宋" panose="02010600040101010101" pitchFamily="2" charset="-122"/>
            </a:endParaRPr>
          </a:p>
          <a:p>
            <a:pPr algn="l" eaLnBrk="1" hangingPunct="1">
              <a:lnSpc>
                <a:spcPct val="120000"/>
              </a:lnSpc>
            </a:pPr>
            <a:r>
              <a:rPr lang="zh-CN" altLang="en-US" sz="3200" b="1" dirty="0">
                <a:solidFill>
                  <a:srgbClr val="3333CC"/>
                </a:solidFill>
                <a:latin typeface="华文仿宋" panose="02010600040101010101" pitchFamily="2" charset="-122"/>
                <a:ea typeface="华文仿宋" panose="02010600040101010101" pitchFamily="2" charset="-122"/>
              </a:rPr>
              <a:t>  操作结果</a:t>
            </a:r>
            <a:r>
              <a:rPr lang="zh-CN" altLang="en-US" sz="3200"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按有序判定函数</a:t>
            </a:r>
            <a:r>
              <a:rPr lang="en-US" altLang="zh-CN" sz="2800" b="1" dirty="0">
                <a:latin typeface="华文仿宋" panose="02010600040101010101" pitchFamily="2" charset="-122"/>
                <a:ea typeface="华文仿宋" panose="02010600040101010101" pitchFamily="2" charset="-122"/>
              </a:rPr>
              <a:t>compare()</a:t>
            </a:r>
            <a:r>
              <a:rPr lang="zh-CN" altLang="en-US" sz="2800" b="1" dirty="0">
                <a:latin typeface="华文仿宋" panose="02010600040101010101" pitchFamily="2" charset="-122"/>
                <a:ea typeface="华文仿宋" panose="02010600040101010101" pitchFamily="2" charset="-122"/>
              </a:rPr>
              <a:t>的约定，将</a:t>
            </a:r>
            <a:endParaRPr lang="zh-CN" altLang="en-US" sz="2800" b="1" dirty="0">
              <a:latin typeface="华文仿宋" panose="02010600040101010101" pitchFamily="2" charset="-122"/>
              <a:ea typeface="华文仿宋" panose="02010600040101010101" pitchFamily="2" charset="-122"/>
            </a:endParaRPr>
          </a:p>
          <a:p>
            <a:pPr algn="l" eaLnBrk="1" hangingPunct="1">
              <a:lnSpc>
                <a:spcPct val="120000"/>
              </a:lnSpc>
            </a:pPr>
            <a:r>
              <a:rPr lang="zh-CN" altLang="en-US" sz="2800" b="1" dirty="0">
                <a:latin typeface="华文仿宋" panose="02010600040101010101" pitchFamily="2" charset="-122"/>
                <a:ea typeface="华文仿宋" panose="02010600040101010101" pitchFamily="2" charset="-122"/>
              </a:rPr>
              <a:t>            值为</a:t>
            </a:r>
            <a:r>
              <a:rPr lang="en-US" altLang="zh-CN" sz="2800" b="1" dirty="0">
                <a:latin typeface="华文仿宋" panose="02010600040101010101" pitchFamily="2" charset="-122"/>
                <a:ea typeface="华文仿宋" panose="02010600040101010101" pitchFamily="2" charset="-122"/>
              </a:rPr>
              <a:t>e</a:t>
            </a:r>
            <a:r>
              <a:rPr lang="zh-CN" altLang="en-US" sz="2800" b="1" dirty="0">
                <a:latin typeface="华文仿宋" panose="02010600040101010101" pitchFamily="2" charset="-122"/>
                <a:ea typeface="华文仿宋" panose="02010600040101010101" pitchFamily="2" charset="-122"/>
              </a:rPr>
              <a:t>的结点插入到有序链表</a:t>
            </a:r>
            <a:r>
              <a:rPr lang="en-US" altLang="zh-CN" sz="2800" b="1" dirty="0">
                <a:latin typeface="华文仿宋" panose="02010600040101010101" pitchFamily="2" charset="-122"/>
                <a:ea typeface="华文仿宋" panose="02010600040101010101" pitchFamily="2" charset="-122"/>
              </a:rPr>
              <a:t>L</a:t>
            </a:r>
            <a:r>
              <a:rPr lang="zh-CN" altLang="en-US" sz="2800" b="1" dirty="0">
                <a:latin typeface="华文仿宋" panose="02010600040101010101" pitchFamily="2" charset="-122"/>
                <a:ea typeface="华文仿宋" panose="02010600040101010101" pitchFamily="2" charset="-122"/>
              </a:rPr>
              <a:t>的适当位置。</a:t>
            </a:r>
            <a:endParaRPr lang="zh-CN" altLang="en-US" sz="3600" b="1" dirty="0">
              <a:solidFill>
                <a:srgbClr val="FF0000"/>
              </a:solidFill>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基本操作</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err="1" smtClean="0">
                <a:solidFill>
                  <a:srgbClr val="000080"/>
                </a:solidFill>
                <a:latin typeface="黑体" panose="02010609060101010101" pitchFamily="49" charset="-122"/>
                <a:ea typeface="黑体" panose="02010609060101010101" pitchFamily="49" charset="-122"/>
                <a:cs typeface="MS PGothic" panose="020B0600070205080204" charset="-128"/>
              </a:rPr>
              <a:t>OrderInsert</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6036"/>
                                        </p:tgtEl>
                                        <p:attrNameLst>
                                          <p:attrName>style.visibility</p:attrName>
                                        </p:attrNameLst>
                                      </p:cBhvr>
                                      <p:to>
                                        <p:strVal val="visible"/>
                                      </p:to>
                                    </p:set>
                                    <p:animEffect transition="in" filter="checkerboard(across)">
                                      <p:cBhvr>
                                        <p:cTn id="7" dur="500"/>
                                        <p:tgtEl>
                                          <p:spTgt spid="55603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56035"/>
                                        </p:tgtEl>
                                        <p:attrNameLst>
                                          <p:attrName>style.visibility</p:attrName>
                                        </p:attrNameLst>
                                      </p:cBhvr>
                                      <p:to>
                                        <p:strVal val="visible"/>
                                      </p:to>
                                    </p:set>
                                    <p:anim calcmode="lin" valueType="num">
                                      <p:cBhvr additive="base">
                                        <p:cTn id="12" dur="500" fill="hold"/>
                                        <p:tgtEl>
                                          <p:spTgt spid="556035"/>
                                        </p:tgtEl>
                                        <p:attrNameLst>
                                          <p:attrName>ppt_x</p:attrName>
                                        </p:attrNameLst>
                                      </p:cBhvr>
                                      <p:tavLst>
                                        <p:tav tm="0">
                                          <p:val>
                                            <p:strVal val="#ppt_x"/>
                                          </p:val>
                                        </p:tav>
                                        <p:tav tm="100000">
                                          <p:val>
                                            <p:strVal val="#ppt_x"/>
                                          </p:val>
                                        </p:tav>
                                      </p:tavLst>
                                    </p:anim>
                                    <p:anim calcmode="lin" valueType="num">
                                      <p:cBhvr additive="base">
                                        <p:cTn id="13" dur="500" fill="hold"/>
                                        <p:tgtEl>
                                          <p:spTgt spid="556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p:bldP spid="556036" grpId="0"/>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7058" name="Text Box 2"/>
          <p:cNvSpPr txBox="1">
            <a:spLocks noChangeArrowheads="1"/>
          </p:cNvSpPr>
          <p:nvPr/>
        </p:nvSpPr>
        <p:spPr bwMode="auto">
          <a:xfrm>
            <a:off x="506627" y="967959"/>
            <a:ext cx="8068962"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2800" b="1" dirty="0">
                <a:solidFill>
                  <a:srgbClr val="000000"/>
                </a:solidFill>
                <a:ea typeface="华文仿宋" panose="02010600040101010101" pitchFamily="2" charset="-122"/>
              </a:rPr>
              <a:t>void</a:t>
            </a:r>
            <a:r>
              <a:rPr lang="en-US" altLang="zh-CN" sz="2800" dirty="0">
                <a:solidFill>
                  <a:srgbClr val="000000"/>
                </a:solidFill>
                <a:ea typeface="华文仿宋" panose="02010600040101010101" pitchFamily="2" charset="-122"/>
              </a:rPr>
              <a:t> union(List </a:t>
            </a:r>
            <a:r>
              <a:rPr lang="en-US" altLang="zh-CN" sz="2800" b="1" dirty="0">
                <a:solidFill>
                  <a:srgbClr val="000000"/>
                </a:solidFill>
                <a:ea typeface="华文仿宋" panose="02010600040101010101" pitchFamily="2" charset="-122"/>
              </a:rPr>
              <a:t>&amp;</a:t>
            </a:r>
            <a:r>
              <a:rPr lang="en-US" altLang="zh-CN" sz="2800" dirty="0">
                <a:solidFill>
                  <a:srgbClr val="000000"/>
                </a:solidFill>
                <a:ea typeface="华文仿宋" panose="02010600040101010101" pitchFamily="2" charset="-122"/>
              </a:rPr>
              <a:t>La, List </a:t>
            </a:r>
            <a:r>
              <a:rPr lang="en-US" altLang="zh-CN" sz="2800" dirty="0" err="1">
                <a:solidFill>
                  <a:srgbClr val="000000"/>
                </a:solidFill>
                <a:ea typeface="华文仿宋" panose="02010600040101010101" pitchFamily="2" charset="-122"/>
              </a:rPr>
              <a:t>Lb</a:t>
            </a:r>
            <a:r>
              <a:rPr lang="en-US" altLang="zh-CN" sz="2800" dirty="0">
                <a:solidFill>
                  <a:srgbClr val="000000"/>
                </a:solidFill>
                <a:ea typeface="华文仿宋" panose="02010600040101010101" pitchFamily="2" charset="-122"/>
              </a:rPr>
              <a:t>) </a:t>
            </a:r>
            <a:r>
              <a:rPr lang="en-US" altLang="zh-CN" sz="2800" b="1" dirty="0">
                <a:solidFill>
                  <a:srgbClr val="000000"/>
                </a:solidFill>
                <a:ea typeface="华文仿宋" panose="02010600040101010101" pitchFamily="2" charset="-122"/>
              </a:rPr>
              <a:t>{   </a:t>
            </a:r>
            <a:endParaRPr lang="en-US" altLang="zh-CN" sz="2000" b="1" dirty="0">
              <a:solidFill>
                <a:schemeClr val="accent2"/>
              </a:solidFill>
              <a:ea typeface="华文仿宋" panose="02010600040101010101" pitchFamily="2" charset="-122"/>
            </a:endParaRPr>
          </a:p>
          <a:p>
            <a:pPr algn="l" eaLnBrk="1" hangingPunct="1">
              <a:lnSpc>
                <a:spcPct val="120000"/>
              </a:lnSpc>
            </a:pPr>
            <a:r>
              <a:rPr lang="en-US" altLang="zh-CN" sz="2800" dirty="0">
                <a:ea typeface="华文仿宋" panose="02010600040101010101" pitchFamily="2" charset="-122"/>
              </a:rPr>
              <a:t>     </a:t>
            </a:r>
            <a:r>
              <a:rPr lang="en-US" altLang="zh-CN" sz="2800" dirty="0" err="1">
                <a:solidFill>
                  <a:srgbClr val="000000"/>
                </a:solidFill>
                <a:ea typeface="华文仿宋" panose="02010600040101010101" pitchFamily="2" charset="-122"/>
              </a:rPr>
              <a:t>InitList</a:t>
            </a:r>
            <a:r>
              <a:rPr lang="en-US" altLang="zh-CN" sz="2800" dirty="0">
                <a:solidFill>
                  <a:srgbClr val="000000"/>
                </a:solidFill>
                <a:ea typeface="华文仿宋" panose="02010600040101010101" pitchFamily="2" charset="-122"/>
              </a:rPr>
              <a:t>(La);</a:t>
            </a:r>
            <a:r>
              <a:rPr lang="en-US" altLang="zh-CN" sz="2800" b="1" dirty="0">
                <a:solidFill>
                  <a:srgbClr val="990033"/>
                </a:solidFill>
              </a:rPr>
              <a:t>                           </a:t>
            </a:r>
            <a:r>
              <a:rPr lang="en-US" altLang="zh-CN" sz="2000" b="1" dirty="0">
                <a:solidFill>
                  <a:srgbClr val="006600"/>
                </a:solidFill>
                <a:ea typeface="华文仿宋" panose="02010600040101010101" pitchFamily="2" charset="-122"/>
              </a:rPr>
              <a:t>// </a:t>
            </a:r>
            <a:r>
              <a:rPr lang="zh-CN" altLang="en-US" sz="2000" b="1" dirty="0">
                <a:solidFill>
                  <a:srgbClr val="006600"/>
                </a:solidFill>
                <a:ea typeface="华文仿宋" panose="02010600040101010101" pitchFamily="2" charset="-122"/>
              </a:rPr>
              <a:t>构造</a:t>
            </a:r>
            <a:r>
              <a:rPr lang="en-US" altLang="zh-CN" sz="2000" b="1" dirty="0">
                <a:solidFill>
                  <a:srgbClr val="006600"/>
                </a:solidFill>
                <a:ea typeface="华文仿宋" panose="02010600040101010101" pitchFamily="2" charset="-122"/>
              </a:rPr>
              <a:t>(</a:t>
            </a:r>
            <a:r>
              <a:rPr lang="zh-CN" altLang="en-US" sz="2000" b="1" dirty="0">
                <a:solidFill>
                  <a:srgbClr val="006600"/>
                </a:solidFill>
                <a:ea typeface="华文仿宋" panose="02010600040101010101" pitchFamily="2" charset="-122"/>
              </a:rPr>
              <a:t>空的</a:t>
            </a:r>
            <a:r>
              <a:rPr lang="en-US" altLang="zh-CN" sz="2000" b="1" dirty="0">
                <a:solidFill>
                  <a:srgbClr val="006600"/>
                </a:solidFill>
                <a:ea typeface="华文仿宋" panose="02010600040101010101" pitchFamily="2" charset="-122"/>
              </a:rPr>
              <a:t>)</a:t>
            </a:r>
            <a:r>
              <a:rPr lang="zh-CN" altLang="en-US" sz="2000" b="1" dirty="0">
                <a:solidFill>
                  <a:srgbClr val="006600"/>
                </a:solidFill>
                <a:ea typeface="华文仿宋" panose="02010600040101010101" pitchFamily="2" charset="-122"/>
              </a:rPr>
              <a:t>线性表</a:t>
            </a:r>
            <a:r>
              <a:rPr lang="en-US" altLang="zh-CN" sz="2000" b="1" dirty="0">
                <a:solidFill>
                  <a:srgbClr val="006600"/>
                </a:solidFill>
                <a:ea typeface="华文仿宋" panose="02010600040101010101" pitchFamily="2" charset="-122"/>
              </a:rPr>
              <a:t>La</a:t>
            </a:r>
            <a:r>
              <a:rPr lang="en-US" altLang="zh-CN" sz="2800" dirty="0">
                <a:ea typeface="华文仿宋" panose="02010600040101010101" pitchFamily="2" charset="-122"/>
              </a:rPr>
              <a:t> </a:t>
            </a:r>
            <a:endParaRPr lang="en-US" altLang="zh-CN" sz="2800" dirty="0">
              <a:ea typeface="华文仿宋" panose="02010600040101010101" pitchFamily="2" charset="-122"/>
            </a:endParaRPr>
          </a:p>
          <a:p>
            <a:pPr algn="l" eaLnBrk="1" hangingPunct="1">
              <a:lnSpc>
                <a:spcPct val="120000"/>
              </a:lnSpc>
            </a:pPr>
            <a:r>
              <a:rPr lang="en-US" altLang="zh-CN" sz="2800" dirty="0">
                <a:ea typeface="华文仿宋" panose="02010600040101010101" pitchFamily="2" charset="-122"/>
              </a:rPr>
              <a:t>     </a:t>
            </a:r>
            <a:r>
              <a:rPr lang="en-US" altLang="zh-CN" sz="2800" dirty="0" err="1">
                <a:solidFill>
                  <a:srgbClr val="000000"/>
                </a:solidFill>
                <a:ea typeface="华文仿宋" panose="02010600040101010101" pitchFamily="2" charset="-122"/>
              </a:rPr>
              <a:t>La_len</a:t>
            </a:r>
            <a:r>
              <a:rPr lang="en-US" altLang="zh-CN" sz="2800" dirty="0">
                <a:solidFill>
                  <a:srgbClr val="000000"/>
                </a:solidFill>
                <a:ea typeface="华文仿宋" panose="02010600040101010101" pitchFamily="2" charset="-122"/>
              </a:rPr>
              <a:t>=</a:t>
            </a:r>
            <a:r>
              <a:rPr lang="en-US" altLang="zh-CN" sz="2800" dirty="0" err="1">
                <a:solidFill>
                  <a:srgbClr val="000000"/>
                </a:solidFill>
                <a:ea typeface="华文仿宋" panose="02010600040101010101" pitchFamily="2" charset="-122"/>
              </a:rPr>
              <a:t>ListLength</a:t>
            </a:r>
            <a:r>
              <a:rPr lang="en-US" altLang="zh-CN" sz="2800" dirty="0">
                <a:solidFill>
                  <a:srgbClr val="000000"/>
                </a:solidFill>
                <a:ea typeface="华文仿宋" panose="02010600040101010101" pitchFamily="2" charset="-122"/>
              </a:rPr>
              <a:t>(La);   </a:t>
            </a:r>
            <a:r>
              <a:rPr lang="en-US" altLang="zh-CN" sz="2800" dirty="0" err="1">
                <a:solidFill>
                  <a:srgbClr val="000000"/>
                </a:solidFill>
                <a:ea typeface="华文仿宋" panose="02010600040101010101" pitchFamily="2" charset="-122"/>
              </a:rPr>
              <a:t>Lb_len</a:t>
            </a:r>
            <a:r>
              <a:rPr lang="en-US" altLang="zh-CN" sz="2800" dirty="0">
                <a:solidFill>
                  <a:srgbClr val="000000"/>
                </a:solidFill>
                <a:ea typeface="华文仿宋" panose="02010600040101010101" pitchFamily="2" charset="-122"/>
              </a:rPr>
              <a:t>=</a:t>
            </a:r>
            <a:r>
              <a:rPr lang="en-US" altLang="zh-CN" sz="2800" dirty="0" err="1">
                <a:solidFill>
                  <a:srgbClr val="000000"/>
                </a:solidFill>
                <a:ea typeface="华文仿宋" panose="02010600040101010101" pitchFamily="2" charset="-122"/>
              </a:rPr>
              <a:t>ListLength</a:t>
            </a:r>
            <a:r>
              <a:rPr lang="en-US" altLang="zh-CN" sz="2800" dirty="0">
                <a:solidFill>
                  <a:srgbClr val="000000"/>
                </a:solidFill>
                <a:ea typeface="华文仿宋" panose="02010600040101010101" pitchFamily="2" charset="-122"/>
              </a:rPr>
              <a:t>(</a:t>
            </a:r>
            <a:r>
              <a:rPr lang="en-US" altLang="zh-CN" sz="2800" dirty="0" err="1">
                <a:solidFill>
                  <a:srgbClr val="000000"/>
                </a:solidFill>
                <a:ea typeface="华文仿宋" panose="02010600040101010101" pitchFamily="2" charset="-122"/>
              </a:rPr>
              <a:t>Lb</a:t>
            </a:r>
            <a:r>
              <a:rPr lang="en-US" altLang="zh-CN" sz="2800" dirty="0">
                <a:solidFill>
                  <a:srgbClr val="000000"/>
                </a:solidFill>
                <a:ea typeface="华文仿宋" panose="02010600040101010101" pitchFamily="2" charset="-122"/>
              </a:rPr>
              <a:t>);</a:t>
            </a:r>
            <a:r>
              <a:rPr lang="en-US" altLang="zh-CN" sz="2800" dirty="0">
                <a:ea typeface="华文仿宋" panose="02010600040101010101" pitchFamily="2" charset="-122"/>
              </a:rPr>
              <a:t> </a:t>
            </a:r>
            <a:endParaRPr lang="en-US" altLang="zh-CN" sz="2800" dirty="0">
              <a:ea typeface="华文仿宋" panose="02010600040101010101" pitchFamily="2" charset="-122"/>
            </a:endParaRPr>
          </a:p>
          <a:p>
            <a:pPr algn="l" eaLnBrk="1" hangingPunct="1">
              <a:lnSpc>
                <a:spcPct val="120000"/>
              </a:lnSpc>
            </a:pPr>
            <a:r>
              <a:rPr lang="en-US" altLang="zh-CN" sz="2800" b="1" dirty="0">
                <a:solidFill>
                  <a:srgbClr val="660066"/>
                </a:solidFill>
                <a:ea typeface="华文仿宋" panose="02010600040101010101" pitchFamily="2" charset="-122"/>
              </a:rPr>
              <a:t>     for</a:t>
            </a:r>
            <a:r>
              <a:rPr lang="en-US" altLang="zh-CN" sz="2800" dirty="0">
                <a:solidFill>
                  <a:srgbClr val="660066"/>
                </a:solidFill>
                <a:ea typeface="华文仿宋" panose="02010600040101010101" pitchFamily="2" charset="-122"/>
              </a:rPr>
              <a:t> (</a:t>
            </a:r>
            <a:r>
              <a:rPr lang="en-US" altLang="zh-CN" sz="2800" dirty="0" err="1">
                <a:solidFill>
                  <a:srgbClr val="660066"/>
                </a:solidFill>
                <a:ea typeface="华文仿宋" panose="02010600040101010101" pitchFamily="2" charset="-122"/>
              </a:rPr>
              <a:t>i</a:t>
            </a:r>
            <a:r>
              <a:rPr lang="en-US" altLang="zh-CN" sz="2800" dirty="0">
                <a:solidFill>
                  <a:srgbClr val="660066"/>
                </a:solidFill>
                <a:ea typeface="华文仿宋" panose="02010600040101010101" pitchFamily="2" charset="-122"/>
              </a:rPr>
              <a:t> = 1;  </a:t>
            </a:r>
            <a:r>
              <a:rPr lang="en-US" altLang="zh-CN" sz="2800" dirty="0" err="1">
                <a:solidFill>
                  <a:srgbClr val="660066"/>
                </a:solidFill>
                <a:ea typeface="华文仿宋" panose="02010600040101010101" pitchFamily="2" charset="-122"/>
              </a:rPr>
              <a:t>i</a:t>
            </a:r>
            <a:r>
              <a:rPr lang="en-US" altLang="zh-CN" sz="2800" dirty="0">
                <a:solidFill>
                  <a:srgbClr val="660066"/>
                </a:solidFill>
                <a:ea typeface="华文仿宋" panose="02010600040101010101" pitchFamily="2" charset="-122"/>
              </a:rPr>
              <a:t> &lt;= </a:t>
            </a:r>
            <a:r>
              <a:rPr lang="en-US" altLang="zh-CN" sz="2800" dirty="0" err="1">
                <a:solidFill>
                  <a:srgbClr val="660066"/>
                </a:solidFill>
                <a:ea typeface="华文仿宋" panose="02010600040101010101" pitchFamily="2" charset="-122"/>
              </a:rPr>
              <a:t>Lb_len</a:t>
            </a:r>
            <a:r>
              <a:rPr lang="en-US" altLang="zh-CN" sz="2800" dirty="0">
                <a:solidFill>
                  <a:srgbClr val="660066"/>
                </a:solidFill>
                <a:ea typeface="华文仿宋" panose="02010600040101010101" pitchFamily="2" charset="-122"/>
              </a:rPr>
              <a:t>;  </a:t>
            </a:r>
            <a:r>
              <a:rPr lang="en-US" altLang="zh-CN" sz="2800" dirty="0" err="1">
                <a:solidFill>
                  <a:srgbClr val="660066"/>
                </a:solidFill>
                <a:ea typeface="华文仿宋" panose="02010600040101010101" pitchFamily="2" charset="-122"/>
              </a:rPr>
              <a:t>i</a:t>
            </a:r>
            <a:r>
              <a:rPr lang="en-US" altLang="zh-CN" sz="2800" dirty="0">
                <a:solidFill>
                  <a:srgbClr val="660066"/>
                </a:solidFill>
                <a:ea typeface="华文仿宋" panose="02010600040101010101" pitchFamily="2" charset="-122"/>
              </a:rPr>
              <a:t>++)</a:t>
            </a:r>
            <a:r>
              <a:rPr lang="en-US" altLang="zh-CN" sz="2800" b="1" dirty="0">
                <a:solidFill>
                  <a:srgbClr val="660066"/>
                </a:solidFill>
                <a:ea typeface="华文仿宋" panose="02010600040101010101" pitchFamily="2" charset="-122"/>
              </a:rPr>
              <a:t> {</a:t>
            </a:r>
            <a:endParaRPr lang="en-US" altLang="zh-CN" sz="2800" b="1" dirty="0">
              <a:solidFill>
                <a:srgbClr val="660066"/>
              </a:solidFill>
              <a:ea typeface="华文仿宋" panose="02010600040101010101" pitchFamily="2" charset="-122"/>
            </a:endParaRPr>
          </a:p>
          <a:p>
            <a:pPr algn="l" eaLnBrk="1" hangingPunct="1">
              <a:lnSpc>
                <a:spcPct val="120000"/>
              </a:lnSpc>
            </a:pPr>
            <a:r>
              <a:rPr lang="en-US" altLang="zh-CN" sz="2800" dirty="0">
                <a:solidFill>
                  <a:srgbClr val="333399"/>
                </a:solidFill>
                <a:ea typeface="华文仿宋" panose="02010600040101010101" pitchFamily="2" charset="-122"/>
              </a:rPr>
              <a:t>         </a:t>
            </a:r>
            <a:r>
              <a:rPr lang="en-US" altLang="zh-CN" sz="2800" dirty="0" err="1">
                <a:solidFill>
                  <a:schemeClr val="accent2"/>
                </a:solidFill>
                <a:ea typeface="华文仿宋" panose="02010600040101010101" pitchFamily="2" charset="-122"/>
              </a:rPr>
              <a:t>GetElem</a:t>
            </a:r>
            <a:r>
              <a:rPr lang="en-US" altLang="zh-CN" sz="2800" dirty="0">
                <a:solidFill>
                  <a:srgbClr val="333399"/>
                </a:solidFill>
                <a:ea typeface="华文仿宋" panose="02010600040101010101" pitchFamily="2" charset="-122"/>
              </a:rPr>
              <a:t>(</a:t>
            </a:r>
            <a:r>
              <a:rPr lang="en-US" altLang="zh-CN" sz="2800" dirty="0" err="1">
                <a:ea typeface="华文仿宋" panose="02010600040101010101" pitchFamily="2" charset="-122"/>
              </a:rPr>
              <a:t>Lb</a:t>
            </a:r>
            <a:r>
              <a:rPr lang="en-US" altLang="zh-CN" sz="2800" dirty="0">
                <a:solidFill>
                  <a:srgbClr val="000000"/>
                </a:solidFill>
                <a:ea typeface="华文仿宋" panose="02010600040101010101" pitchFamily="2" charset="-122"/>
              </a:rPr>
              <a:t>, </a:t>
            </a:r>
            <a:r>
              <a:rPr lang="en-US" altLang="zh-CN" sz="2800" dirty="0" err="1">
                <a:solidFill>
                  <a:srgbClr val="000000"/>
                </a:solidFill>
                <a:ea typeface="华文仿宋" panose="02010600040101010101" pitchFamily="2" charset="-122"/>
              </a:rPr>
              <a:t>i</a:t>
            </a:r>
            <a:r>
              <a:rPr lang="en-US" altLang="zh-CN" sz="2800" dirty="0">
                <a:solidFill>
                  <a:srgbClr val="000000"/>
                </a:solidFill>
                <a:ea typeface="华文仿宋" panose="02010600040101010101" pitchFamily="2" charset="-122"/>
              </a:rPr>
              <a:t>, e</a:t>
            </a:r>
            <a:r>
              <a:rPr lang="en-US" altLang="zh-CN" sz="2800" dirty="0">
                <a:solidFill>
                  <a:srgbClr val="333399"/>
                </a:solidFill>
                <a:ea typeface="华文仿宋" panose="02010600040101010101" pitchFamily="2" charset="-122"/>
              </a:rPr>
              <a:t>)</a:t>
            </a:r>
            <a:r>
              <a:rPr lang="en-US" altLang="zh-CN" sz="2800" dirty="0">
                <a:ea typeface="华文仿宋" panose="02010600040101010101" pitchFamily="2" charset="-122"/>
              </a:rPr>
              <a:t>;      </a:t>
            </a:r>
            <a:r>
              <a:rPr lang="en-US" altLang="zh-CN" sz="2000" b="1" dirty="0">
                <a:solidFill>
                  <a:srgbClr val="006600"/>
                </a:solidFill>
                <a:ea typeface="华文仿宋" panose="02010600040101010101" pitchFamily="2" charset="-122"/>
              </a:rPr>
              <a:t>// </a:t>
            </a:r>
            <a:r>
              <a:rPr lang="zh-CN" altLang="en-US" sz="2000" b="1" dirty="0">
                <a:solidFill>
                  <a:srgbClr val="006600"/>
                </a:solidFill>
                <a:ea typeface="华文仿宋" panose="02010600040101010101" pitchFamily="2" charset="-122"/>
              </a:rPr>
              <a:t>取</a:t>
            </a:r>
            <a:r>
              <a:rPr lang="en-US" altLang="zh-CN" sz="2000" b="1" dirty="0" err="1">
                <a:solidFill>
                  <a:srgbClr val="006600"/>
                </a:solidFill>
                <a:ea typeface="华文仿宋" panose="02010600040101010101" pitchFamily="2" charset="-122"/>
              </a:rPr>
              <a:t>Lb</a:t>
            </a:r>
            <a:r>
              <a:rPr lang="zh-CN" altLang="en-US" sz="2000" b="1" dirty="0">
                <a:solidFill>
                  <a:srgbClr val="006600"/>
                </a:solidFill>
                <a:ea typeface="华文仿宋" panose="02010600040101010101" pitchFamily="2" charset="-122"/>
              </a:rPr>
              <a:t>中第 </a:t>
            </a:r>
            <a:r>
              <a:rPr lang="en-US" altLang="zh-CN" sz="2000" b="1" dirty="0" err="1">
                <a:solidFill>
                  <a:srgbClr val="006600"/>
                </a:solidFill>
                <a:ea typeface="华文仿宋" panose="02010600040101010101" pitchFamily="2" charset="-122"/>
              </a:rPr>
              <a:t>i</a:t>
            </a:r>
            <a:r>
              <a:rPr lang="en-US" altLang="zh-CN" sz="2000" b="1" dirty="0">
                <a:solidFill>
                  <a:srgbClr val="006600"/>
                </a:solidFill>
                <a:ea typeface="华文仿宋" panose="02010600040101010101" pitchFamily="2" charset="-122"/>
              </a:rPr>
              <a:t> </a:t>
            </a:r>
            <a:r>
              <a:rPr lang="zh-CN" altLang="en-US" sz="2000" b="1" dirty="0">
                <a:solidFill>
                  <a:srgbClr val="006600"/>
                </a:solidFill>
                <a:ea typeface="华文仿宋" panose="02010600040101010101" pitchFamily="2" charset="-122"/>
              </a:rPr>
              <a:t>个数据元素赋给 </a:t>
            </a:r>
            <a:r>
              <a:rPr lang="en-US" altLang="zh-CN" sz="2000" b="1" dirty="0">
                <a:solidFill>
                  <a:srgbClr val="006600"/>
                </a:solidFill>
                <a:ea typeface="华文仿宋" panose="02010600040101010101" pitchFamily="2" charset="-122"/>
              </a:rPr>
              <a:t>e</a:t>
            </a:r>
            <a:endParaRPr lang="en-US" altLang="zh-CN" sz="2000" b="1" dirty="0">
              <a:solidFill>
                <a:srgbClr val="006600"/>
              </a:solidFill>
              <a:ea typeface="华文仿宋" panose="02010600040101010101" pitchFamily="2" charset="-122"/>
            </a:endParaRPr>
          </a:p>
          <a:p>
            <a:pPr algn="l" eaLnBrk="1" hangingPunct="1">
              <a:lnSpc>
                <a:spcPct val="120000"/>
              </a:lnSpc>
            </a:pPr>
            <a:r>
              <a:rPr lang="en-US" altLang="zh-CN" sz="2800" dirty="0">
                <a:ea typeface="华文仿宋" panose="02010600040101010101" pitchFamily="2" charset="-122"/>
              </a:rPr>
              <a:t>         </a:t>
            </a:r>
            <a:r>
              <a:rPr lang="en-US" altLang="zh-CN" sz="2800" b="1" dirty="0">
                <a:ea typeface="华文仿宋" panose="02010600040101010101" pitchFamily="2" charset="-122"/>
              </a:rPr>
              <a:t>if </a:t>
            </a:r>
            <a:r>
              <a:rPr lang="en-US" altLang="zh-CN" sz="2800" dirty="0">
                <a:ea typeface="华文仿宋" panose="02010600040101010101" pitchFamily="2" charset="-122"/>
              </a:rPr>
              <a:t>(</a:t>
            </a:r>
            <a:r>
              <a:rPr lang="en-US" altLang="zh-CN" sz="2800" b="1" dirty="0">
                <a:ea typeface="华文仿宋" panose="02010600040101010101" pitchFamily="2" charset="-122"/>
              </a:rPr>
              <a:t>!</a:t>
            </a:r>
            <a:r>
              <a:rPr lang="en-US" altLang="zh-CN" sz="2800" dirty="0" err="1">
                <a:solidFill>
                  <a:schemeClr val="accent2"/>
                </a:solidFill>
                <a:ea typeface="华文仿宋" panose="02010600040101010101" pitchFamily="2" charset="-122"/>
              </a:rPr>
              <a:t>LocateElem</a:t>
            </a:r>
            <a:r>
              <a:rPr lang="en-US" altLang="zh-CN" sz="2800" dirty="0">
                <a:solidFill>
                  <a:srgbClr val="333399"/>
                </a:solidFill>
                <a:ea typeface="华文仿宋" panose="02010600040101010101" pitchFamily="2" charset="-122"/>
              </a:rPr>
              <a:t>(La, </a:t>
            </a:r>
            <a:r>
              <a:rPr lang="en-US" altLang="zh-CN" sz="2800" dirty="0">
                <a:solidFill>
                  <a:srgbClr val="000000"/>
                </a:solidFill>
                <a:ea typeface="华文仿宋" panose="02010600040101010101" pitchFamily="2" charset="-122"/>
              </a:rPr>
              <a:t>e, equal( ))</a:t>
            </a:r>
            <a:r>
              <a:rPr lang="en-US" altLang="zh-CN" sz="2800" dirty="0">
                <a:solidFill>
                  <a:srgbClr val="333399"/>
                </a:solidFill>
                <a:ea typeface="华文仿宋" panose="02010600040101010101" pitchFamily="2" charset="-122"/>
              </a:rPr>
              <a:t> </a:t>
            </a:r>
            <a:r>
              <a:rPr lang="en-US" altLang="zh-CN" sz="2800" dirty="0">
                <a:ea typeface="华文仿宋" panose="02010600040101010101" pitchFamily="2" charset="-122"/>
              </a:rPr>
              <a:t>)</a:t>
            </a:r>
            <a:r>
              <a:rPr lang="en-US" altLang="zh-CN" sz="2800" dirty="0">
                <a:solidFill>
                  <a:srgbClr val="333399"/>
                </a:solidFill>
                <a:ea typeface="华文仿宋" panose="02010600040101010101" pitchFamily="2" charset="-122"/>
              </a:rPr>
              <a:t> </a:t>
            </a:r>
            <a:endParaRPr lang="en-US" altLang="zh-CN" sz="2800" dirty="0">
              <a:ea typeface="华文仿宋" panose="02010600040101010101" pitchFamily="2" charset="-122"/>
            </a:endParaRPr>
          </a:p>
          <a:p>
            <a:pPr algn="l" eaLnBrk="1" hangingPunct="1">
              <a:lnSpc>
                <a:spcPct val="120000"/>
              </a:lnSpc>
            </a:pPr>
            <a:r>
              <a:rPr lang="en-US" altLang="zh-CN" sz="2800" dirty="0">
                <a:ea typeface="华文仿宋" panose="02010600040101010101" pitchFamily="2" charset="-122"/>
              </a:rPr>
              <a:t>                </a:t>
            </a:r>
            <a:r>
              <a:rPr lang="en-US" altLang="zh-CN" sz="2800" dirty="0" err="1">
                <a:solidFill>
                  <a:schemeClr val="accent2"/>
                </a:solidFill>
                <a:ea typeface="华文仿宋" panose="02010600040101010101" pitchFamily="2" charset="-122"/>
              </a:rPr>
              <a:t>ListInsert</a:t>
            </a:r>
            <a:r>
              <a:rPr lang="en-US" altLang="zh-CN" sz="2800" dirty="0">
                <a:solidFill>
                  <a:srgbClr val="333399"/>
                </a:solidFill>
                <a:ea typeface="华文仿宋" panose="02010600040101010101" pitchFamily="2" charset="-122"/>
              </a:rPr>
              <a:t>(La, </a:t>
            </a:r>
            <a:r>
              <a:rPr lang="en-US" altLang="zh-CN" sz="2800" dirty="0">
                <a:solidFill>
                  <a:srgbClr val="000000"/>
                </a:solidFill>
                <a:ea typeface="华文仿宋" panose="02010600040101010101" pitchFamily="2" charset="-122"/>
              </a:rPr>
              <a:t>++</a:t>
            </a:r>
            <a:r>
              <a:rPr lang="en-US" altLang="zh-CN" sz="2800" dirty="0" err="1">
                <a:solidFill>
                  <a:srgbClr val="000000"/>
                </a:solidFill>
                <a:ea typeface="华文仿宋" panose="02010600040101010101" pitchFamily="2" charset="-122"/>
              </a:rPr>
              <a:t>La_len</a:t>
            </a:r>
            <a:r>
              <a:rPr lang="en-US" altLang="zh-CN" sz="2800" dirty="0">
                <a:solidFill>
                  <a:srgbClr val="000000"/>
                </a:solidFill>
                <a:ea typeface="华文仿宋" panose="02010600040101010101" pitchFamily="2" charset="-122"/>
              </a:rPr>
              <a:t>, e</a:t>
            </a:r>
            <a:r>
              <a:rPr lang="en-US" altLang="zh-CN" sz="2800" dirty="0">
                <a:solidFill>
                  <a:srgbClr val="333399"/>
                </a:solidFill>
                <a:ea typeface="华文仿宋" panose="02010600040101010101" pitchFamily="2" charset="-122"/>
              </a:rPr>
              <a:t>)</a:t>
            </a:r>
            <a:r>
              <a:rPr lang="en-US" altLang="zh-CN" sz="2800" dirty="0">
                <a:ea typeface="华文仿宋" panose="02010600040101010101" pitchFamily="2" charset="-122"/>
              </a:rPr>
              <a:t>;</a:t>
            </a:r>
            <a:endParaRPr lang="en-US" altLang="zh-CN" sz="2800" dirty="0">
              <a:ea typeface="华文仿宋" panose="02010600040101010101" pitchFamily="2" charset="-122"/>
            </a:endParaRPr>
          </a:p>
          <a:p>
            <a:pPr algn="l" eaLnBrk="1" hangingPunct="1">
              <a:lnSpc>
                <a:spcPct val="120000"/>
              </a:lnSpc>
            </a:pPr>
            <a:r>
              <a:rPr lang="en-US" altLang="zh-CN" sz="2800" dirty="0">
                <a:ea typeface="华文仿宋" panose="02010600040101010101" pitchFamily="2" charset="-122"/>
              </a:rPr>
              <a:t>                         </a:t>
            </a:r>
            <a:r>
              <a:rPr lang="en-US" altLang="zh-CN" sz="2000" b="1" dirty="0">
                <a:solidFill>
                  <a:srgbClr val="006600"/>
                </a:solidFill>
                <a:ea typeface="华文仿宋" panose="02010600040101010101" pitchFamily="2" charset="-122"/>
              </a:rPr>
              <a:t>// La</a:t>
            </a:r>
            <a:r>
              <a:rPr lang="zh-CN" altLang="en-US" sz="2000" b="1" dirty="0">
                <a:solidFill>
                  <a:srgbClr val="006600"/>
                </a:solidFill>
                <a:ea typeface="华文仿宋" panose="02010600040101010101" pitchFamily="2" charset="-122"/>
              </a:rPr>
              <a:t>中不存在和 </a:t>
            </a:r>
            <a:r>
              <a:rPr lang="en-US" altLang="zh-CN" sz="2000" b="1" dirty="0">
                <a:solidFill>
                  <a:srgbClr val="006600"/>
                </a:solidFill>
                <a:ea typeface="华文仿宋" panose="02010600040101010101" pitchFamily="2" charset="-122"/>
              </a:rPr>
              <a:t>e </a:t>
            </a:r>
            <a:r>
              <a:rPr lang="zh-CN" altLang="en-US" sz="2000" b="1" dirty="0">
                <a:solidFill>
                  <a:srgbClr val="006600"/>
                </a:solidFill>
                <a:ea typeface="华文仿宋" panose="02010600040101010101" pitchFamily="2" charset="-122"/>
              </a:rPr>
              <a:t>相同的数据元素，则插入之</a:t>
            </a:r>
            <a:endParaRPr lang="zh-CN" altLang="en-US" sz="2000" b="1" dirty="0">
              <a:solidFill>
                <a:srgbClr val="006600"/>
              </a:solidFill>
              <a:ea typeface="华文仿宋" panose="02010600040101010101" pitchFamily="2" charset="-122"/>
            </a:endParaRPr>
          </a:p>
          <a:p>
            <a:pPr algn="l" eaLnBrk="1" hangingPunct="1">
              <a:lnSpc>
                <a:spcPct val="120000"/>
              </a:lnSpc>
            </a:pPr>
            <a:r>
              <a:rPr lang="zh-CN" altLang="en-US" sz="2800" b="1" dirty="0">
                <a:solidFill>
                  <a:srgbClr val="660066"/>
                </a:solidFill>
                <a:ea typeface="华文仿宋" panose="02010600040101010101" pitchFamily="2" charset="-122"/>
              </a:rPr>
              <a:t>      </a:t>
            </a:r>
            <a:r>
              <a:rPr lang="en-US" altLang="zh-CN" sz="2800" b="1" dirty="0">
                <a:solidFill>
                  <a:srgbClr val="660066"/>
                </a:solidFill>
                <a:ea typeface="华文仿宋" panose="02010600040101010101" pitchFamily="2" charset="-122"/>
              </a:rPr>
              <a:t>}// for</a:t>
            </a:r>
            <a:endParaRPr lang="en-US" altLang="zh-CN" sz="2800" dirty="0">
              <a:ea typeface="华文仿宋" panose="02010600040101010101" pitchFamily="2" charset="-122"/>
            </a:endParaRPr>
          </a:p>
          <a:p>
            <a:pPr algn="l" eaLnBrk="1" hangingPunct="1">
              <a:lnSpc>
                <a:spcPct val="120000"/>
              </a:lnSpc>
            </a:pPr>
            <a:r>
              <a:rPr lang="en-US" altLang="zh-CN" sz="2800" b="1" dirty="0">
                <a:solidFill>
                  <a:srgbClr val="000000"/>
                </a:solidFill>
                <a:ea typeface="华文仿宋" panose="02010600040101010101" pitchFamily="2" charset="-122"/>
              </a:rPr>
              <a:t>}</a:t>
            </a:r>
            <a:r>
              <a:rPr lang="en-US" altLang="zh-CN" sz="2800" dirty="0">
                <a:solidFill>
                  <a:srgbClr val="000000"/>
                </a:solidFill>
                <a:ea typeface="华文仿宋" panose="02010600040101010101" pitchFamily="2" charset="-122"/>
              </a:rPr>
              <a:t> // union</a:t>
            </a:r>
            <a:endParaRPr lang="en-US" altLang="zh-CN" sz="2800" dirty="0">
              <a:solidFill>
                <a:srgbClr val="000000"/>
              </a:solidFill>
              <a:ea typeface="华文仿宋" panose="02010600040101010101" pitchFamily="2" charset="-122"/>
            </a:endParaRPr>
          </a:p>
        </p:txBody>
      </p:sp>
      <p:sp>
        <p:nvSpPr>
          <p:cNvPr id="557059" name="Text Box 3"/>
          <p:cNvSpPr txBox="1">
            <a:spLocks noChangeArrowheads="1"/>
          </p:cNvSpPr>
          <p:nvPr/>
        </p:nvSpPr>
        <p:spPr bwMode="auto">
          <a:xfrm>
            <a:off x="4750310" y="5116649"/>
            <a:ext cx="357020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3200" b="1" dirty="0">
                <a:solidFill>
                  <a:srgbClr val="660033"/>
                </a:solidFill>
                <a:latin typeface="华文仿宋" panose="02010600040101010101" pitchFamily="2" charset="-122"/>
                <a:ea typeface="华文仿宋" panose="02010600040101010101" pitchFamily="2" charset="-122"/>
              </a:rPr>
              <a:t>算法时间复杂度</a:t>
            </a:r>
            <a:r>
              <a:rPr lang="zh-CN" altLang="en-US" sz="3200" b="1" dirty="0" smtClean="0">
                <a:solidFill>
                  <a:srgbClr val="660033"/>
                </a:solidFill>
                <a:latin typeface="华文仿宋" panose="02010600040101010101" pitchFamily="2" charset="-122"/>
                <a:ea typeface="华文仿宋" panose="02010600040101010101" pitchFamily="2" charset="-122"/>
              </a:rPr>
              <a:t>：</a:t>
            </a:r>
            <a:r>
              <a:rPr lang="en-US" altLang="zh-CN" sz="3200" b="1" dirty="0">
                <a:solidFill>
                  <a:srgbClr val="C00000"/>
                </a:solidFill>
                <a:latin typeface="华文仿宋" panose="02010600040101010101" pitchFamily="2" charset="-122"/>
                <a:ea typeface="华文仿宋" panose="02010600040101010101" pitchFamily="2" charset="-122"/>
              </a:rPr>
              <a:t> </a:t>
            </a:r>
            <a:endParaRPr lang="en-US" altLang="zh-CN" sz="3200" b="1" dirty="0" smtClean="0">
              <a:solidFill>
                <a:srgbClr val="C00000"/>
              </a:solidFill>
              <a:latin typeface="华文仿宋" panose="02010600040101010101" pitchFamily="2" charset="-122"/>
              <a:ea typeface="华文仿宋" panose="02010600040101010101" pitchFamily="2" charset="-122"/>
            </a:endParaRPr>
          </a:p>
          <a:p>
            <a:pPr eaLnBrk="1" hangingPunct="1"/>
            <a:r>
              <a:rPr lang="en-US" altLang="zh-CN" sz="3200" b="1" dirty="0" smtClean="0">
                <a:solidFill>
                  <a:srgbClr val="C00000"/>
                </a:solidFill>
                <a:latin typeface="华文仿宋" panose="02010600040101010101" pitchFamily="2" charset="-122"/>
                <a:ea typeface="华文仿宋" panose="02010600040101010101" pitchFamily="2" charset="-122"/>
              </a:rPr>
              <a:t>O</a:t>
            </a:r>
            <a:r>
              <a:rPr lang="en-US" altLang="zh-CN" sz="3200" b="1" dirty="0">
                <a:solidFill>
                  <a:srgbClr val="C00000"/>
                </a:solidFill>
                <a:latin typeface="华文仿宋" panose="02010600040101010101" pitchFamily="2" charset="-122"/>
                <a:ea typeface="华文仿宋" panose="02010600040101010101" pitchFamily="2" charset="-122"/>
              </a:rPr>
              <a:t>((</a:t>
            </a:r>
            <a:r>
              <a:rPr lang="en-US" altLang="zh-CN" sz="3200" b="1" dirty="0" err="1">
                <a:solidFill>
                  <a:srgbClr val="C00000"/>
                </a:solidFill>
                <a:latin typeface="华文仿宋" panose="02010600040101010101" pitchFamily="2" charset="-122"/>
                <a:ea typeface="华文仿宋" panose="02010600040101010101" pitchFamily="2" charset="-122"/>
              </a:rPr>
              <a:t>ListLength</a:t>
            </a:r>
            <a:r>
              <a:rPr lang="en-US" altLang="zh-CN" sz="3200" b="1" dirty="0">
                <a:solidFill>
                  <a:srgbClr val="C00000"/>
                </a:solidFill>
                <a:latin typeface="华文仿宋" panose="02010600040101010101" pitchFamily="2" charset="-122"/>
                <a:ea typeface="华文仿宋" panose="02010600040101010101" pitchFamily="2" charset="-122"/>
              </a:rPr>
              <a:t>(</a:t>
            </a:r>
            <a:r>
              <a:rPr lang="en-US" altLang="zh-CN" sz="3200" b="1" dirty="0" err="1">
                <a:solidFill>
                  <a:srgbClr val="C00000"/>
                </a:solidFill>
                <a:latin typeface="华文仿宋" panose="02010600040101010101" pitchFamily="2" charset="-122"/>
                <a:ea typeface="华文仿宋" panose="02010600040101010101" pitchFamily="2" charset="-122"/>
              </a:rPr>
              <a:t>Lb</a:t>
            </a:r>
            <a:r>
              <a:rPr lang="en-US" altLang="zh-CN" sz="3200" b="1" dirty="0">
                <a:solidFill>
                  <a:srgbClr val="C00000"/>
                </a:solidFill>
                <a:latin typeface="华文仿宋" panose="02010600040101010101" pitchFamily="2" charset="-122"/>
                <a:ea typeface="华文仿宋" panose="02010600040101010101" pitchFamily="2" charset="-122"/>
              </a:rPr>
              <a:t>))</a:t>
            </a:r>
            <a:r>
              <a:rPr lang="en-US" altLang="zh-CN" sz="3200" b="1" baseline="30000" dirty="0">
                <a:solidFill>
                  <a:srgbClr val="C00000"/>
                </a:solidFill>
                <a:latin typeface="华文仿宋" panose="02010600040101010101" pitchFamily="2" charset="-122"/>
                <a:ea typeface="华文仿宋" panose="02010600040101010101" pitchFamily="2" charset="-122"/>
              </a:rPr>
              <a:t>2</a:t>
            </a:r>
            <a:r>
              <a:rPr lang="en-US" altLang="zh-CN" sz="3200" b="1" dirty="0">
                <a:solidFill>
                  <a:srgbClr val="C00000"/>
                </a:solidFill>
                <a:latin typeface="华文仿宋" panose="02010600040101010101" pitchFamily="2" charset="-122"/>
                <a:ea typeface="华文仿宋" panose="02010600040101010101" pitchFamily="2" charset="-122"/>
              </a:rPr>
              <a:t>)</a:t>
            </a:r>
            <a:endParaRPr lang="en-US" altLang="zh-CN" sz="3200" dirty="0">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回顾例</a:t>
            </a:r>
            <a:r>
              <a:rPr lang="en-US" altLang="zh-CN" sz="3200" dirty="0">
                <a:solidFill>
                  <a:srgbClr val="000080"/>
                </a:solidFill>
                <a:latin typeface="黑体" panose="02010609060101010101" pitchFamily="49" charset="-122"/>
                <a:ea typeface="黑体" panose="02010609060101010101" pitchFamily="49" charset="-122"/>
                <a:cs typeface="MS PGothic" panose="020B0600070205080204" charset="-128"/>
              </a:rPr>
              <a:t>2-2(</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用</a:t>
            </a:r>
            <a:r>
              <a:rPr lang="en-US" altLang="zh-CN" sz="3200" dirty="0" err="1">
                <a:solidFill>
                  <a:srgbClr val="000080"/>
                </a:solidFill>
                <a:latin typeface="黑体" panose="02010609060101010101" pitchFamily="49" charset="-122"/>
                <a:ea typeface="黑体" panose="02010609060101010101" pitchFamily="49" charset="-122"/>
                <a:cs typeface="MS PGothic" panose="020B0600070205080204" charset="-128"/>
              </a:rPr>
              <a:t>Lb</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中值不同的元素构造</a:t>
            </a:r>
            <a:r>
              <a:rPr lang="en-US" altLang="zh-CN" sz="3200" dirty="0">
                <a:solidFill>
                  <a:srgbClr val="000080"/>
                </a:solidFill>
                <a:latin typeface="黑体" panose="02010609060101010101" pitchFamily="49" charset="-122"/>
                <a:ea typeface="黑体" panose="02010609060101010101" pitchFamily="49" charset="-122"/>
                <a:cs typeface="MS PGothic" panose="020B0600070205080204" charset="-128"/>
              </a:rPr>
              <a:t>La)</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7058"/>
                                        </p:tgtEl>
                                        <p:attrNameLst>
                                          <p:attrName>style.visibility</p:attrName>
                                        </p:attrNameLst>
                                      </p:cBhvr>
                                      <p:to>
                                        <p:strVal val="visible"/>
                                      </p:to>
                                    </p:set>
                                    <p:animEffect transition="in" filter="strips(downRight)">
                                      <p:cBhvr>
                                        <p:cTn id="7" dur="500"/>
                                        <p:tgtEl>
                                          <p:spTgt spid="557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57059"/>
                                        </p:tgtEl>
                                        <p:attrNameLst>
                                          <p:attrName>style.visibility</p:attrName>
                                        </p:attrNameLst>
                                      </p:cBhvr>
                                      <p:to>
                                        <p:strVal val="visible"/>
                                      </p:to>
                                    </p:set>
                                    <p:animEffect transition="in" filter="wipe(left)">
                                      <p:cBhvr>
                                        <p:cTn id="12" dur="300"/>
                                        <p:tgtEl>
                                          <p:spTgt spid="557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8" grpId="0" autoUpdateAnimBg="0"/>
      <p:bldP spid="557059"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521043" y="953714"/>
            <a:ext cx="8610600" cy="5638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ea typeface="华文仿宋" panose="02010600040101010101" pitchFamily="2" charset="-122"/>
              </a:rPr>
              <a:t>void</a:t>
            </a:r>
            <a:r>
              <a:rPr lang="en-US" altLang="zh-CN" sz="2800" dirty="0">
                <a:ea typeface="华文仿宋" panose="02010600040101010101" pitchFamily="2" charset="-122"/>
              </a:rPr>
              <a:t> purge(List </a:t>
            </a:r>
            <a:r>
              <a:rPr lang="en-US" altLang="zh-CN" sz="2800" b="1" dirty="0">
                <a:ea typeface="华文仿宋" panose="02010600040101010101" pitchFamily="2" charset="-122"/>
              </a:rPr>
              <a:t>&amp;</a:t>
            </a:r>
            <a:r>
              <a:rPr lang="en-US" altLang="zh-CN" sz="2800" dirty="0">
                <a:ea typeface="华文仿宋" panose="02010600040101010101" pitchFamily="2" charset="-122"/>
              </a:rPr>
              <a:t>La, List </a:t>
            </a:r>
            <a:r>
              <a:rPr lang="en-US" altLang="zh-CN" sz="2800" dirty="0" err="1">
                <a:ea typeface="华文仿宋" panose="02010600040101010101" pitchFamily="2" charset="-122"/>
              </a:rPr>
              <a:t>Lb</a:t>
            </a:r>
            <a:r>
              <a:rPr lang="en-US" altLang="zh-CN" sz="2800" dirty="0">
                <a:ea typeface="华文仿宋" panose="02010600040101010101" pitchFamily="2" charset="-122"/>
              </a:rPr>
              <a:t>) </a:t>
            </a:r>
            <a:r>
              <a:rPr lang="en-US" altLang="zh-CN" sz="2800" b="1" dirty="0">
                <a:ea typeface="华文仿宋" panose="02010600040101010101" pitchFamily="2" charset="-122"/>
              </a:rPr>
              <a:t>{</a:t>
            </a:r>
            <a:r>
              <a:rPr lang="en-US" altLang="zh-CN" sz="2800" dirty="0">
                <a:solidFill>
                  <a:schemeClr val="tx2"/>
                </a:solidFill>
                <a:ea typeface="华文仿宋" panose="02010600040101010101" pitchFamily="2" charset="-122"/>
              </a:rPr>
              <a:t>        </a:t>
            </a:r>
            <a:r>
              <a:rPr lang="en-US" altLang="zh-CN" sz="2000" b="1" dirty="0">
                <a:solidFill>
                  <a:srgbClr val="006600"/>
                </a:solidFill>
                <a:ea typeface="华文仿宋" panose="02010600040101010101" pitchFamily="2" charset="-122"/>
              </a:rPr>
              <a:t>// </a:t>
            </a:r>
            <a:r>
              <a:rPr lang="en-US" altLang="zh-CN" sz="2000" b="1" dirty="0" err="1">
                <a:solidFill>
                  <a:schemeClr val="accent2"/>
                </a:solidFill>
                <a:ea typeface="华文仿宋" panose="02010600040101010101" pitchFamily="2" charset="-122"/>
              </a:rPr>
              <a:t>Lb</a:t>
            </a:r>
            <a:r>
              <a:rPr lang="zh-CN" altLang="en-US" sz="2000" b="1" dirty="0">
                <a:solidFill>
                  <a:schemeClr val="accent2"/>
                </a:solidFill>
                <a:ea typeface="华文仿宋" panose="02010600040101010101" pitchFamily="2" charset="-122"/>
              </a:rPr>
              <a:t>为有序表</a:t>
            </a:r>
            <a:endParaRPr lang="zh-CN" altLang="en-US" sz="2000" b="1" dirty="0">
              <a:solidFill>
                <a:schemeClr val="accent2"/>
              </a:solidFill>
              <a:ea typeface="华文仿宋" panose="02010600040101010101" pitchFamily="2" charset="-122"/>
            </a:endParaRPr>
          </a:p>
          <a:p>
            <a:pPr algn="l" eaLnBrk="1" hangingPunct="1">
              <a:lnSpc>
                <a:spcPct val="115000"/>
              </a:lnSpc>
            </a:pPr>
            <a:r>
              <a:rPr lang="zh-CN" altLang="en-US" dirty="0">
                <a:ea typeface="华文仿宋" panose="02010600040101010101" pitchFamily="2" charset="-122"/>
              </a:rPr>
              <a:t>      </a:t>
            </a:r>
            <a:r>
              <a:rPr lang="en-US" altLang="zh-CN" dirty="0" err="1" smtClean="0">
                <a:solidFill>
                  <a:srgbClr val="000000"/>
                </a:solidFill>
                <a:ea typeface="华文仿宋" panose="02010600040101010101" pitchFamily="2" charset="-122"/>
              </a:rPr>
              <a:t>InitList</a:t>
            </a:r>
            <a:r>
              <a:rPr lang="en-US" altLang="zh-CN" dirty="0" smtClean="0">
                <a:solidFill>
                  <a:srgbClr val="000000"/>
                </a:solidFill>
                <a:ea typeface="华文仿宋" panose="02010600040101010101" pitchFamily="2" charset="-122"/>
              </a:rPr>
              <a:t>(La)</a:t>
            </a:r>
            <a:r>
              <a:rPr lang="en-US" altLang="zh-CN" dirty="0" smtClean="0">
                <a:solidFill>
                  <a:srgbClr val="000000"/>
                </a:solidFill>
                <a:latin typeface="华文仿宋" panose="02010600040101010101" pitchFamily="2" charset="-122"/>
                <a:ea typeface="华文仿宋" panose="02010600040101010101" pitchFamily="2" charset="-122"/>
              </a:rPr>
              <a:t>;</a:t>
            </a:r>
            <a:r>
              <a:rPr lang="en-US" altLang="zh-CN" dirty="0" smtClean="0">
                <a:solidFill>
                  <a:srgbClr val="000000"/>
                </a:solidFill>
                <a:ea typeface="华文仿宋" panose="02010600040101010101" pitchFamily="2" charset="-122"/>
              </a:rPr>
              <a:t>   </a:t>
            </a:r>
            <a:r>
              <a:rPr lang="en-US" altLang="zh-CN" dirty="0" err="1">
                <a:solidFill>
                  <a:srgbClr val="000000"/>
                </a:solidFill>
                <a:ea typeface="华文仿宋" panose="02010600040101010101" pitchFamily="2" charset="-122"/>
              </a:rPr>
              <a:t>La_len</a:t>
            </a:r>
            <a:r>
              <a:rPr lang="en-US" altLang="zh-CN" dirty="0">
                <a:solidFill>
                  <a:srgbClr val="000000"/>
                </a:solidFill>
                <a:ea typeface="华文仿宋" panose="02010600040101010101" pitchFamily="2" charset="-122"/>
              </a:rPr>
              <a:t> = </a:t>
            </a:r>
            <a:r>
              <a:rPr lang="en-US" altLang="zh-CN" dirty="0" err="1">
                <a:solidFill>
                  <a:srgbClr val="000000"/>
                </a:solidFill>
                <a:ea typeface="华文仿宋" panose="02010600040101010101" pitchFamily="2" charset="-122"/>
              </a:rPr>
              <a:t>ListLength</a:t>
            </a:r>
            <a:r>
              <a:rPr lang="en-US" altLang="zh-CN" dirty="0">
                <a:solidFill>
                  <a:srgbClr val="000000"/>
                </a:solidFill>
                <a:ea typeface="华文仿宋" panose="02010600040101010101" pitchFamily="2" charset="-122"/>
              </a:rPr>
              <a:t>(La);</a:t>
            </a:r>
            <a:endParaRPr lang="en-US" altLang="zh-CN" dirty="0">
              <a:solidFill>
                <a:srgbClr val="000000"/>
              </a:solidFill>
              <a:ea typeface="华文仿宋" panose="02010600040101010101" pitchFamily="2" charset="-122"/>
            </a:endParaRPr>
          </a:p>
          <a:p>
            <a:pPr algn="l" eaLnBrk="1" hangingPunct="1">
              <a:lnSpc>
                <a:spcPct val="115000"/>
              </a:lnSpc>
            </a:pPr>
            <a:r>
              <a:rPr lang="en-US" altLang="zh-CN" dirty="0">
                <a:solidFill>
                  <a:srgbClr val="000000"/>
                </a:solidFill>
                <a:ea typeface="华文仿宋" panose="02010600040101010101" pitchFamily="2" charset="-122"/>
              </a:rPr>
              <a:t>      </a:t>
            </a:r>
            <a:r>
              <a:rPr lang="en-US" altLang="zh-CN" dirty="0" err="1">
                <a:solidFill>
                  <a:srgbClr val="000000"/>
                </a:solidFill>
                <a:ea typeface="华文仿宋" panose="02010600040101010101" pitchFamily="2" charset="-122"/>
              </a:rPr>
              <a:t>Lb_len</a:t>
            </a:r>
            <a:r>
              <a:rPr lang="en-US" altLang="zh-CN" dirty="0">
                <a:solidFill>
                  <a:srgbClr val="000000"/>
                </a:solidFill>
                <a:ea typeface="华文仿宋" panose="02010600040101010101" pitchFamily="2" charset="-122"/>
              </a:rPr>
              <a:t> =</a:t>
            </a:r>
            <a:r>
              <a:rPr lang="en-US" altLang="zh-CN" dirty="0" err="1">
                <a:solidFill>
                  <a:srgbClr val="000000"/>
                </a:solidFill>
                <a:ea typeface="华文仿宋" panose="02010600040101010101" pitchFamily="2" charset="-122"/>
              </a:rPr>
              <a:t>ListLength</a:t>
            </a:r>
            <a:r>
              <a:rPr lang="en-US" altLang="zh-CN" dirty="0">
                <a:solidFill>
                  <a:srgbClr val="000000"/>
                </a:solidFill>
                <a:ea typeface="华文仿宋" panose="02010600040101010101" pitchFamily="2" charset="-122"/>
              </a:rPr>
              <a:t>(</a:t>
            </a:r>
            <a:r>
              <a:rPr lang="en-US" altLang="zh-CN" dirty="0" err="1">
                <a:solidFill>
                  <a:srgbClr val="000000"/>
                </a:solidFill>
                <a:ea typeface="华文仿宋" panose="02010600040101010101" pitchFamily="2" charset="-122"/>
              </a:rPr>
              <a:t>Lb</a:t>
            </a:r>
            <a:r>
              <a:rPr lang="en-US" altLang="zh-CN" dirty="0">
                <a:solidFill>
                  <a:srgbClr val="000000"/>
                </a:solidFill>
                <a:ea typeface="华文仿宋" panose="02010600040101010101" pitchFamily="2" charset="-122"/>
              </a:rPr>
              <a:t>);</a:t>
            </a:r>
            <a:r>
              <a:rPr lang="en-US" altLang="zh-CN" dirty="0">
                <a:ea typeface="华文仿宋" panose="02010600040101010101" pitchFamily="2" charset="-122"/>
              </a:rPr>
              <a:t>                    </a:t>
            </a:r>
            <a:r>
              <a:rPr lang="en-US" altLang="zh-CN" sz="2000" b="1" dirty="0">
                <a:solidFill>
                  <a:srgbClr val="006600"/>
                </a:solidFill>
                <a:ea typeface="华文仿宋" panose="02010600040101010101" pitchFamily="2" charset="-122"/>
              </a:rPr>
              <a:t>// </a:t>
            </a:r>
            <a:r>
              <a:rPr lang="zh-CN" altLang="en-US" sz="2000" b="1" dirty="0">
                <a:solidFill>
                  <a:srgbClr val="006600"/>
                </a:solidFill>
                <a:ea typeface="华文仿宋" panose="02010600040101010101" pitchFamily="2" charset="-122"/>
              </a:rPr>
              <a:t>求线性表的</a:t>
            </a:r>
            <a:r>
              <a:rPr lang="zh-CN" altLang="en-US" sz="2000" b="1" dirty="0" smtClean="0">
                <a:solidFill>
                  <a:srgbClr val="006600"/>
                </a:solidFill>
                <a:ea typeface="华文仿宋" panose="02010600040101010101" pitchFamily="2" charset="-122"/>
              </a:rPr>
              <a:t>长度</a:t>
            </a:r>
            <a:endParaRPr lang="zh-CN" altLang="en-US" sz="2000" b="1" dirty="0">
              <a:solidFill>
                <a:srgbClr val="006600"/>
              </a:solidFill>
              <a:ea typeface="华文仿宋" panose="02010600040101010101" pitchFamily="2" charset="-122"/>
            </a:endParaRPr>
          </a:p>
          <a:p>
            <a:pPr algn="l" eaLnBrk="1" hangingPunct="1">
              <a:lnSpc>
                <a:spcPct val="110000"/>
              </a:lnSpc>
            </a:pPr>
            <a:r>
              <a:rPr lang="zh-CN" altLang="en-US" dirty="0">
                <a:ea typeface="华文仿宋" panose="02010600040101010101" pitchFamily="2" charset="-122"/>
              </a:rPr>
              <a:t>      </a:t>
            </a:r>
            <a:r>
              <a:rPr lang="en-US" altLang="zh-CN" sz="2800" b="1" dirty="0">
                <a:solidFill>
                  <a:srgbClr val="000000"/>
                </a:solidFill>
                <a:ea typeface="华文仿宋" panose="02010600040101010101" pitchFamily="2" charset="-122"/>
              </a:rPr>
              <a:t>for</a:t>
            </a:r>
            <a:r>
              <a:rPr lang="en-US" altLang="zh-CN" sz="2800" dirty="0">
                <a:solidFill>
                  <a:srgbClr val="000000"/>
                </a:solidFill>
                <a:ea typeface="华文仿宋" panose="02010600040101010101" pitchFamily="2" charset="-122"/>
              </a:rPr>
              <a:t> (</a:t>
            </a:r>
            <a:r>
              <a:rPr lang="en-US" altLang="zh-CN" sz="2800" dirty="0" err="1">
                <a:solidFill>
                  <a:srgbClr val="000000"/>
                </a:solidFill>
                <a:ea typeface="华文仿宋" panose="02010600040101010101" pitchFamily="2" charset="-122"/>
              </a:rPr>
              <a:t>i</a:t>
            </a:r>
            <a:r>
              <a:rPr lang="en-US" altLang="zh-CN" sz="2800" dirty="0">
                <a:solidFill>
                  <a:srgbClr val="000000"/>
                </a:solidFill>
                <a:ea typeface="华文仿宋" panose="02010600040101010101" pitchFamily="2" charset="-122"/>
              </a:rPr>
              <a:t> = 1;  </a:t>
            </a:r>
            <a:r>
              <a:rPr lang="en-US" altLang="zh-CN" sz="2800" dirty="0" err="1">
                <a:solidFill>
                  <a:srgbClr val="000000"/>
                </a:solidFill>
                <a:ea typeface="华文仿宋" panose="02010600040101010101" pitchFamily="2" charset="-122"/>
              </a:rPr>
              <a:t>i</a:t>
            </a:r>
            <a:r>
              <a:rPr lang="en-US" altLang="zh-CN" sz="2800" dirty="0">
                <a:solidFill>
                  <a:srgbClr val="000000"/>
                </a:solidFill>
                <a:ea typeface="华文仿宋" panose="02010600040101010101" pitchFamily="2" charset="-122"/>
              </a:rPr>
              <a:t> &lt;= </a:t>
            </a:r>
            <a:r>
              <a:rPr lang="en-US" altLang="zh-CN" sz="2800" dirty="0" err="1">
                <a:solidFill>
                  <a:srgbClr val="000000"/>
                </a:solidFill>
                <a:ea typeface="华文仿宋" panose="02010600040101010101" pitchFamily="2" charset="-122"/>
              </a:rPr>
              <a:t>Lb_len</a:t>
            </a:r>
            <a:r>
              <a:rPr lang="en-US" altLang="zh-CN" sz="2800" dirty="0">
                <a:solidFill>
                  <a:srgbClr val="000000"/>
                </a:solidFill>
                <a:ea typeface="华文仿宋" panose="02010600040101010101" pitchFamily="2" charset="-122"/>
              </a:rPr>
              <a:t>;  </a:t>
            </a:r>
            <a:r>
              <a:rPr lang="en-US" altLang="zh-CN" sz="2800" dirty="0" err="1">
                <a:solidFill>
                  <a:srgbClr val="000000"/>
                </a:solidFill>
                <a:ea typeface="华文仿宋" panose="02010600040101010101" pitchFamily="2" charset="-122"/>
              </a:rPr>
              <a:t>i</a:t>
            </a:r>
            <a:r>
              <a:rPr lang="en-US" altLang="zh-CN" sz="2800" dirty="0">
                <a:solidFill>
                  <a:srgbClr val="000000"/>
                </a:solidFill>
                <a:ea typeface="华文仿宋" panose="02010600040101010101" pitchFamily="2" charset="-122"/>
              </a:rPr>
              <a:t>++)</a:t>
            </a:r>
            <a:r>
              <a:rPr lang="en-US" altLang="zh-CN" sz="2800" b="1" dirty="0">
                <a:solidFill>
                  <a:srgbClr val="000000"/>
                </a:solidFill>
                <a:ea typeface="华文仿宋" panose="02010600040101010101" pitchFamily="2" charset="-122"/>
              </a:rPr>
              <a:t> {</a:t>
            </a:r>
            <a:endParaRPr lang="en-US" altLang="zh-CN" sz="3200" dirty="0">
              <a:solidFill>
                <a:srgbClr val="000000"/>
              </a:solidFill>
              <a:ea typeface="华文仿宋" panose="02010600040101010101" pitchFamily="2" charset="-122"/>
            </a:endParaRPr>
          </a:p>
          <a:p>
            <a:pPr algn="l" eaLnBrk="1" hangingPunct="1">
              <a:lnSpc>
                <a:spcPct val="110000"/>
              </a:lnSpc>
            </a:pPr>
            <a:endParaRPr lang="en-US" altLang="zh-CN" b="1" dirty="0">
              <a:ea typeface="华文仿宋" panose="02010600040101010101" pitchFamily="2" charset="-122"/>
            </a:endParaRPr>
          </a:p>
          <a:p>
            <a:pPr algn="l" eaLnBrk="1" hangingPunct="1">
              <a:lnSpc>
                <a:spcPct val="110000"/>
              </a:lnSpc>
            </a:pPr>
            <a:endParaRPr lang="en-US" altLang="zh-CN" b="1" dirty="0">
              <a:ea typeface="华文仿宋" panose="02010600040101010101" pitchFamily="2" charset="-122"/>
            </a:endParaRPr>
          </a:p>
          <a:p>
            <a:pPr algn="l" eaLnBrk="1" hangingPunct="1">
              <a:lnSpc>
                <a:spcPct val="110000"/>
              </a:lnSpc>
            </a:pPr>
            <a:endParaRPr lang="en-US" altLang="zh-CN" b="1" dirty="0">
              <a:ea typeface="华文仿宋" panose="02010600040101010101" pitchFamily="2" charset="-122"/>
            </a:endParaRPr>
          </a:p>
          <a:p>
            <a:pPr algn="l" eaLnBrk="1" hangingPunct="1">
              <a:lnSpc>
                <a:spcPct val="110000"/>
              </a:lnSpc>
            </a:pPr>
            <a:endParaRPr lang="en-US" altLang="zh-CN" b="1" dirty="0">
              <a:ea typeface="华文仿宋" panose="02010600040101010101" pitchFamily="2" charset="-122"/>
            </a:endParaRPr>
          </a:p>
          <a:p>
            <a:pPr algn="l" eaLnBrk="1" hangingPunct="1">
              <a:lnSpc>
                <a:spcPct val="110000"/>
              </a:lnSpc>
            </a:pPr>
            <a:endParaRPr lang="en-US" altLang="zh-CN" b="1" dirty="0">
              <a:ea typeface="华文仿宋" panose="02010600040101010101" pitchFamily="2" charset="-122"/>
            </a:endParaRPr>
          </a:p>
          <a:p>
            <a:pPr algn="l" eaLnBrk="1" hangingPunct="1">
              <a:lnSpc>
                <a:spcPct val="110000"/>
              </a:lnSpc>
            </a:pPr>
            <a:endParaRPr lang="en-US" altLang="zh-CN" b="1" dirty="0">
              <a:ea typeface="华文仿宋" panose="02010600040101010101" pitchFamily="2" charset="-122"/>
            </a:endParaRPr>
          </a:p>
          <a:p>
            <a:pPr algn="l" eaLnBrk="1" hangingPunct="1">
              <a:lnSpc>
                <a:spcPct val="110000"/>
              </a:lnSpc>
            </a:pPr>
            <a:r>
              <a:rPr lang="en-US" altLang="zh-CN" b="1" dirty="0">
                <a:solidFill>
                  <a:srgbClr val="3333CC"/>
                </a:solidFill>
                <a:ea typeface="华文仿宋" panose="02010600040101010101" pitchFamily="2" charset="-122"/>
              </a:rPr>
              <a:t>     </a:t>
            </a:r>
            <a:endParaRPr lang="en-US" altLang="zh-CN" b="1" dirty="0" smtClean="0">
              <a:solidFill>
                <a:srgbClr val="3333CC"/>
              </a:solidFill>
              <a:ea typeface="华文仿宋" panose="02010600040101010101" pitchFamily="2" charset="-122"/>
            </a:endParaRPr>
          </a:p>
          <a:p>
            <a:pPr algn="l" eaLnBrk="1" hangingPunct="1">
              <a:lnSpc>
                <a:spcPct val="110000"/>
              </a:lnSpc>
            </a:pPr>
            <a:r>
              <a:rPr lang="en-US" altLang="zh-CN" sz="2800" b="1" dirty="0">
                <a:solidFill>
                  <a:srgbClr val="3333CC"/>
                </a:solidFill>
                <a:ea typeface="华文仿宋" panose="02010600040101010101" pitchFamily="2" charset="-122"/>
              </a:rPr>
              <a:t> </a:t>
            </a:r>
            <a:r>
              <a:rPr lang="en-US" altLang="zh-CN" sz="2800" b="1" dirty="0" smtClean="0">
                <a:solidFill>
                  <a:srgbClr val="3333CC"/>
                </a:solidFill>
                <a:ea typeface="华文仿宋" panose="02010600040101010101" pitchFamily="2" charset="-122"/>
              </a:rPr>
              <a:t>     </a:t>
            </a:r>
            <a:r>
              <a:rPr lang="en-US" altLang="zh-CN" sz="2800" b="1" dirty="0" smtClean="0">
                <a:solidFill>
                  <a:srgbClr val="000000"/>
                </a:solidFill>
                <a:ea typeface="华文仿宋" panose="02010600040101010101" pitchFamily="2" charset="-122"/>
              </a:rPr>
              <a:t>}</a:t>
            </a:r>
            <a:endParaRPr lang="en-US" altLang="zh-CN" dirty="0">
              <a:solidFill>
                <a:srgbClr val="000000"/>
              </a:solidFill>
              <a:ea typeface="华文仿宋" panose="02010600040101010101" pitchFamily="2" charset="-122"/>
            </a:endParaRPr>
          </a:p>
          <a:p>
            <a:pPr algn="l" eaLnBrk="1" hangingPunct="1">
              <a:lnSpc>
                <a:spcPct val="110000"/>
              </a:lnSpc>
            </a:pPr>
            <a:r>
              <a:rPr lang="en-US" altLang="zh-CN" sz="2800" b="1" dirty="0">
                <a:ea typeface="华文仿宋" panose="02010600040101010101" pitchFamily="2" charset="-122"/>
              </a:rPr>
              <a:t>}</a:t>
            </a:r>
            <a:r>
              <a:rPr lang="en-US" altLang="zh-CN" sz="2800" dirty="0">
                <a:ea typeface="华文仿宋" panose="02010600040101010101" pitchFamily="2" charset="-122"/>
              </a:rPr>
              <a:t> // purge</a:t>
            </a:r>
            <a:r>
              <a:rPr lang="en-US" altLang="zh-CN" sz="2000" b="1" dirty="0">
                <a:ea typeface="华文仿宋" panose="02010600040101010101" pitchFamily="2" charset="-122"/>
              </a:rPr>
              <a:t>                                                  </a:t>
            </a:r>
            <a:endParaRPr lang="en-US" altLang="zh-CN" sz="2000" dirty="0"/>
          </a:p>
        </p:txBody>
      </p:sp>
      <p:sp>
        <p:nvSpPr>
          <p:cNvPr id="558083" name="Rectangle 3"/>
          <p:cNvSpPr>
            <a:spLocks noChangeArrowheads="1"/>
          </p:cNvSpPr>
          <p:nvPr/>
        </p:nvSpPr>
        <p:spPr bwMode="auto">
          <a:xfrm>
            <a:off x="1511643" y="2772027"/>
            <a:ext cx="66294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30000"/>
              </a:lnSpc>
            </a:pPr>
            <a:r>
              <a:rPr lang="en-US" altLang="zh-CN" dirty="0" err="1">
                <a:ea typeface="华文仿宋" panose="02010600040101010101" pitchFamily="2" charset="-122"/>
              </a:rPr>
              <a:t>GetElem</a:t>
            </a:r>
            <a:r>
              <a:rPr lang="en-US" altLang="zh-CN" dirty="0">
                <a:ea typeface="华文仿宋" panose="02010600040101010101" pitchFamily="2" charset="-122"/>
              </a:rPr>
              <a:t>(</a:t>
            </a:r>
            <a:r>
              <a:rPr lang="en-US" altLang="zh-CN" dirty="0" err="1">
                <a:ea typeface="华文仿宋" panose="02010600040101010101" pitchFamily="2" charset="-122"/>
              </a:rPr>
              <a:t>Lb</a:t>
            </a:r>
            <a:r>
              <a:rPr lang="en-US" altLang="zh-CN" dirty="0">
                <a:ea typeface="华文仿宋" panose="02010600040101010101" pitchFamily="2" charset="-122"/>
              </a:rPr>
              <a:t>, </a:t>
            </a:r>
            <a:r>
              <a:rPr lang="en-US" altLang="zh-CN" dirty="0" err="1">
                <a:ea typeface="华文仿宋" panose="02010600040101010101" pitchFamily="2" charset="-122"/>
              </a:rPr>
              <a:t>i</a:t>
            </a:r>
            <a:r>
              <a:rPr lang="en-US" altLang="zh-CN" dirty="0">
                <a:ea typeface="华文仿宋" panose="02010600040101010101" pitchFamily="2" charset="-122"/>
              </a:rPr>
              <a:t>, e);</a:t>
            </a:r>
            <a:r>
              <a:rPr lang="en-US" altLang="zh-CN" dirty="0">
                <a:solidFill>
                  <a:srgbClr val="990000"/>
                </a:solidFill>
                <a:ea typeface="华文仿宋" panose="02010600040101010101" pitchFamily="2" charset="-122"/>
              </a:rPr>
              <a:t>        </a:t>
            </a:r>
            <a:r>
              <a:rPr lang="en-US" altLang="zh-CN" sz="2000" dirty="0">
                <a:solidFill>
                  <a:srgbClr val="006600"/>
                </a:solidFill>
                <a:ea typeface="华文仿宋" panose="02010600040101010101" pitchFamily="2" charset="-122"/>
              </a:rPr>
              <a:t>// </a:t>
            </a:r>
            <a:r>
              <a:rPr lang="zh-CN" altLang="en-US" sz="2000" b="1" dirty="0">
                <a:solidFill>
                  <a:srgbClr val="006600"/>
                </a:solidFill>
                <a:ea typeface="华文仿宋" panose="02010600040101010101" pitchFamily="2" charset="-122"/>
              </a:rPr>
              <a:t>取</a:t>
            </a:r>
            <a:r>
              <a:rPr lang="en-US" altLang="zh-CN" sz="2000" b="1" dirty="0" err="1">
                <a:solidFill>
                  <a:srgbClr val="006600"/>
                </a:solidFill>
                <a:ea typeface="华文仿宋" panose="02010600040101010101" pitchFamily="2" charset="-122"/>
              </a:rPr>
              <a:t>Lb</a:t>
            </a:r>
            <a:r>
              <a:rPr lang="zh-CN" altLang="en-US" sz="2000" b="1" dirty="0">
                <a:solidFill>
                  <a:srgbClr val="006600"/>
                </a:solidFill>
                <a:ea typeface="华文仿宋" panose="02010600040101010101" pitchFamily="2" charset="-122"/>
              </a:rPr>
              <a:t>中第</a:t>
            </a:r>
            <a:r>
              <a:rPr lang="en-US" altLang="zh-CN" sz="2000" b="1" dirty="0" err="1">
                <a:solidFill>
                  <a:srgbClr val="006600"/>
                </a:solidFill>
                <a:ea typeface="华文仿宋" panose="02010600040101010101" pitchFamily="2" charset="-122"/>
              </a:rPr>
              <a:t>i</a:t>
            </a:r>
            <a:r>
              <a:rPr lang="zh-CN" altLang="en-US" sz="2000" b="1" dirty="0">
                <a:solidFill>
                  <a:srgbClr val="006600"/>
                </a:solidFill>
                <a:ea typeface="华文仿宋" panose="02010600040101010101" pitchFamily="2" charset="-122"/>
              </a:rPr>
              <a:t>个数据元素赋给 </a:t>
            </a:r>
            <a:r>
              <a:rPr lang="en-US" altLang="zh-CN" sz="2000" b="1" dirty="0" smtClean="0">
                <a:solidFill>
                  <a:srgbClr val="006600"/>
                </a:solidFill>
                <a:ea typeface="华文仿宋" panose="02010600040101010101" pitchFamily="2" charset="-122"/>
              </a:rPr>
              <a:t>e</a:t>
            </a:r>
            <a:endParaRPr lang="en-US" altLang="zh-CN" sz="2000" b="1" dirty="0" smtClean="0">
              <a:solidFill>
                <a:srgbClr val="006600"/>
              </a:solidFill>
              <a:ea typeface="华文仿宋" panose="02010600040101010101" pitchFamily="2" charset="-122"/>
            </a:endParaRPr>
          </a:p>
          <a:p>
            <a:pPr algn="l" eaLnBrk="1" hangingPunct="1">
              <a:lnSpc>
                <a:spcPct val="130000"/>
              </a:lnSpc>
            </a:pPr>
            <a:r>
              <a:rPr lang="en-US" altLang="zh-CN" sz="2000" b="1" dirty="0">
                <a:solidFill>
                  <a:srgbClr val="006600"/>
                </a:solidFill>
                <a:ea typeface="华文仿宋" panose="02010600040101010101" pitchFamily="2" charset="-122"/>
              </a:rPr>
              <a:t>// </a:t>
            </a:r>
            <a:r>
              <a:rPr lang="en-US" altLang="zh-CN" sz="2000" b="1" dirty="0" err="1">
                <a:solidFill>
                  <a:srgbClr val="006600"/>
                </a:solidFill>
                <a:ea typeface="华文仿宋" panose="02010600040101010101" pitchFamily="2" charset="-122"/>
              </a:rPr>
              <a:t>en</a:t>
            </a:r>
            <a:r>
              <a:rPr lang="zh-CN" altLang="en-US" sz="2000" b="1" dirty="0">
                <a:solidFill>
                  <a:srgbClr val="006600"/>
                </a:solidFill>
                <a:ea typeface="华文仿宋" panose="02010600040101010101" pitchFamily="2" charset="-122"/>
              </a:rPr>
              <a:t>为表</a:t>
            </a:r>
            <a:r>
              <a:rPr lang="en-US" altLang="zh-CN" sz="2000" b="1" dirty="0">
                <a:solidFill>
                  <a:srgbClr val="006600"/>
                </a:solidFill>
                <a:ea typeface="华文仿宋" panose="02010600040101010101" pitchFamily="2" charset="-122"/>
              </a:rPr>
              <a:t>La</a:t>
            </a:r>
            <a:r>
              <a:rPr lang="zh-CN" altLang="en-US" sz="2000" b="1" dirty="0">
                <a:solidFill>
                  <a:srgbClr val="006600"/>
                </a:solidFill>
                <a:ea typeface="华文仿宋" panose="02010600040101010101" pitchFamily="2" charset="-122"/>
              </a:rPr>
              <a:t>中当前最后一个</a:t>
            </a:r>
            <a:r>
              <a:rPr lang="zh-CN" altLang="en-US" sz="2000" b="1" dirty="0" smtClean="0">
                <a:solidFill>
                  <a:srgbClr val="006600"/>
                </a:solidFill>
                <a:ea typeface="华文仿宋" panose="02010600040101010101" pitchFamily="2" charset="-122"/>
              </a:rPr>
              <a:t>元素</a:t>
            </a:r>
            <a:endParaRPr lang="en-US" altLang="zh-CN" sz="2000" dirty="0">
              <a:solidFill>
                <a:srgbClr val="006600"/>
              </a:solidFill>
              <a:ea typeface="华文仿宋" panose="02010600040101010101" pitchFamily="2" charset="-122"/>
            </a:endParaRPr>
          </a:p>
          <a:p>
            <a:pPr algn="l" eaLnBrk="1" hangingPunct="1">
              <a:lnSpc>
                <a:spcPct val="130000"/>
              </a:lnSpc>
            </a:pPr>
            <a:r>
              <a:rPr lang="en-US" altLang="zh-CN" b="1" dirty="0">
                <a:solidFill>
                  <a:schemeClr val="accent2"/>
                </a:solidFill>
                <a:ea typeface="华文仿宋" panose="02010600040101010101" pitchFamily="2" charset="-122"/>
              </a:rPr>
              <a:t>if (</a:t>
            </a:r>
            <a:r>
              <a:rPr lang="en-US" altLang="zh-CN" b="1" dirty="0" err="1">
                <a:solidFill>
                  <a:schemeClr val="accent2"/>
                </a:solidFill>
                <a:ea typeface="华文仿宋" panose="02010600040101010101" pitchFamily="2" charset="-122"/>
              </a:rPr>
              <a:t>ListEmpty</a:t>
            </a:r>
            <a:r>
              <a:rPr lang="en-US" altLang="zh-CN" b="1" dirty="0">
                <a:solidFill>
                  <a:schemeClr val="accent2"/>
                </a:solidFill>
                <a:ea typeface="华文仿宋" panose="02010600040101010101" pitchFamily="2" charset="-122"/>
              </a:rPr>
              <a:t>(La) || !equal (</a:t>
            </a:r>
            <a:r>
              <a:rPr lang="en-US" altLang="zh-CN" b="1" dirty="0" err="1">
                <a:solidFill>
                  <a:schemeClr val="accent2"/>
                </a:solidFill>
                <a:ea typeface="华文仿宋" panose="02010600040101010101" pitchFamily="2" charset="-122"/>
              </a:rPr>
              <a:t>en</a:t>
            </a:r>
            <a:r>
              <a:rPr lang="en-US" altLang="zh-CN" b="1" dirty="0">
                <a:solidFill>
                  <a:schemeClr val="accent2"/>
                </a:solidFill>
                <a:ea typeface="华文仿宋" panose="02010600040101010101" pitchFamily="2" charset="-122"/>
              </a:rPr>
              <a:t>, e))</a:t>
            </a:r>
            <a:r>
              <a:rPr lang="en-US" altLang="zh-CN" dirty="0">
                <a:solidFill>
                  <a:schemeClr val="accent2"/>
                </a:solidFill>
                <a:ea typeface="华文仿宋" panose="02010600040101010101" pitchFamily="2" charset="-122"/>
              </a:rPr>
              <a:t> </a:t>
            </a:r>
            <a:r>
              <a:rPr lang="en-US" altLang="zh-CN" b="1" dirty="0">
                <a:solidFill>
                  <a:schemeClr val="accent2"/>
                </a:solidFill>
                <a:ea typeface="华文仿宋" panose="02010600040101010101" pitchFamily="2" charset="-122"/>
              </a:rPr>
              <a:t>{</a:t>
            </a:r>
            <a:r>
              <a:rPr lang="en-US" altLang="zh-CN" dirty="0">
                <a:solidFill>
                  <a:srgbClr val="333399"/>
                </a:solidFill>
                <a:ea typeface="华文仿宋" panose="02010600040101010101" pitchFamily="2" charset="-122"/>
              </a:rPr>
              <a:t>  </a:t>
            </a:r>
            <a:endParaRPr lang="en-US" altLang="zh-CN" dirty="0">
              <a:solidFill>
                <a:srgbClr val="333399"/>
              </a:solidFill>
              <a:ea typeface="华文仿宋" panose="02010600040101010101" pitchFamily="2" charset="-122"/>
            </a:endParaRPr>
          </a:p>
          <a:p>
            <a:pPr algn="l" eaLnBrk="1" hangingPunct="1">
              <a:lnSpc>
                <a:spcPct val="130000"/>
              </a:lnSpc>
            </a:pPr>
            <a:r>
              <a:rPr lang="en-US" altLang="zh-CN" dirty="0">
                <a:solidFill>
                  <a:srgbClr val="333399"/>
                </a:solidFill>
                <a:ea typeface="华文仿宋" panose="02010600040101010101" pitchFamily="2" charset="-122"/>
              </a:rPr>
              <a:t>       </a:t>
            </a:r>
            <a:r>
              <a:rPr lang="en-US" altLang="zh-CN" dirty="0" err="1">
                <a:ea typeface="华文仿宋" panose="02010600040101010101" pitchFamily="2" charset="-122"/>
              </a:rPr>
              <a:t>ListInsert</a:t>
            </a:r>
            <a:r>
              <a:rPr lang="en-US" altLang="zh-CN" dirty="0">
                <a:ea typeface="华文仿宋" panose="02010600040101010101" pitchFamily="2" charset="-122"/>
              </a:rPr>
              <a:t>(La, ++</a:t>
            </a:r>
            <a:r>
              <a:rPr lang="en-US" altLang="zh-CN" dirty="0" err="1">
                <a:ea typeface="华文仿宋" panose="02010600040101010101" pitchFamily="2" charset="-122"/>
              </a:rPr>
              <a:t>La_len</a:t>
            </a:r>
            <a:r>
              <a:rPr lang="en-US" altLang="zh-CN" dirty="0">
                <a:ea typeface="华文仿宋" panose="02010600040101010101" pitchFamily="2" charset="-122"/>
              </a:rPr>
              <a:t>, e);</a:t>
            </a:r>
            <a:endParaRPr lang="en-US" altLang="zh-CN" dirty="0">
              <a:ea typeface="华文仿宋" panose="02010600040101010101" pitchFamily="2" charset="-122"/>
            </a:endParaRPr>
          </a:p>
          <a:p>
            <a:pPr algn="l" eaLnBrk="1" hangingPunct="1">
              <a:lnSpc>
                <a:spcPct val="130000"/>
              </a:lnSpc>
            </a:pPr>
            <a:r>
              <a:rPr lang="en-US" altLang="zh-CN" dirty="0">
                <a:ea typeface="华文仿宋" panose="02010600040101010101" pitchFamily="2" charset="-122"/>
              </a:rPr>
              <a:t>       </a:t>
            </a:r>
            <a:r>
              <a:rPr lang="en-US" altLang="zh-CN" dirty="0" err="1">
                <a:ea typeface="华文仿宋" panose="02010600040101010101" pitchFamily="2" charset="-122"/>
              </a:rPr>
              <a:t>en</a:t>
            </a:r>
            <a:r>
              <a:rPr lang="en-US" altLang="zh-CN" dirty="0">
                <a:ea typeface="华文仿宋" panose="02010600040101010101" pitchFamily="2" charset="-122"/>
              </a:rPr>
              <a:t> = </a:t>
            </a:r>
            <a:r>
              <a:rPr lang="en-US" altLang="zh-CN" dirty="0" smtClean="0">
                <a:ea typeface="华文仿宋" panose="02010600040101010101" pitchFamily="2" charset="-122"/>
              </a:rPr>
              <a:t>e;</a:t>
            </a:r>
            <a:endParaRPr lang="en-US" altLang="zh-CN" dirty="0">
              <a:ea typeface="华文仿宋" panose="02010600040101010101" pitchFamily="2" charset="-122"/>
            </a:endParaRPr>
          </a:p>
          <a:p>
            <a:pPr algn="l" eaLnBrk="1" hangingPunct="1">
              <a:lnSpc>
                <a:spcPct val="130000"/>
              </a:lnSpc>
            </a:pPr>
            <a:r>
              <a:rPr lang="en-US" altLang="zh-CN" b="1" dirty="0">
                <a:solidFill>
                  <a:srgbClr val="990000"/>
                </a:solidFill>
                <a:ea typeface="华文仿宋" panose="02010600040101010101" pitchFamily="2" charset="-122"/>
              </a:rPr>
              <a:t>}</a:t>
            </a:r>
            <a:r>
              <a:rPr lang="en-US" altLang="zh-CN" dirty="0">
                <a:solidFill>
                  <a:srgbClr val="990000"/>
                </a:solidFill>
                <a:ea typeface="华文仿宋" panose="02010600040101010101" pitchFamily="2" charset="-122"/>
              </a:rPr>
              <a:t>             </a:t>
            </a:r>
            <a:r>
              <a:rPr lang="en-US" altLang="zh-CN" sz="2000" b="1" dirty="0">
                <a:solidFill>
                  <a:srgbClr val="006600"/>
                </a:solidFill>
                <a:ea typeface="华文仿宋" panose="02010600040101010101" pitchFamily="2" charset="-122"/>
              </a:rPr>
              <a:t>// La</a:t>
            </a:r>
            <a:r>
              <a:rPr lang="zh-CN" altLang="en-US" sz="2000" b="1" dirty="0">
                <a:solidFill>
                  <a:srgbClr val="006600"/>
                </a:solidFill>
                <a:ea typeface="华文仿宋" panose="02010600040101010101" pitchFamily="2" charset="-122"/>
              </a:rPr>
              <a:t>中不存在和 </a:t>
            </a:r>
            <a:r>
              <a:rPr lang="en-US" altLang="zh-CN" sz="2000" b="1" dirty="0">
                <a:solidFill>
                  <a:srgbClr val="006600"/>
                </a:solidFill>
                <a:ea typeface="华文仿宋" panose="02010600040101010101" pitchFamily="2" charset="-122"/>
              </a:rPr>
              <a:t>e </a:t>
            </a:r>
            <a:r>
              <a:rPr lang="zh-CN" altLang="en-US" sz="2000" b="1" dirty="0">
                <a:solidFill>
                  <a:srgbClr val="006600"/>
                </a:solidFill>
                <a:ea typeface="华文仿宋" panose="02010600040101010101" pitchFamily="2" charset="-122"/>
              </a:rPr>
              <a:t>相同的数据元素，则插入之</a:t>
            </a:r>
            <a:endParaRPr lang="zh-CN" altLang="en-US" sz="2000" b="1" dirty="0">
              <a:solidFill>
                <a:srgbClr val="006600"/>
              </a:solidFill>
              <a:ea typeface="华文仿宋" panose="02010600040101010101" pitchFamily="2" charset="-122"/>
            </a:endParaRPr>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例</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2-2</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的有序表实现：</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
        <p:nvSpPr>
          <p:cNvPr id="7" name="Text Box 3"/>
          <p:cNvSpPr txBox="1">
            <a:spLocks noChangeArrowheads="1"/>
          </p:cNvSpPr>
          <p:nvPr/>
        </p:nvSpPr>
        <p:spPr bwMode="auto">
          <a:xfrm>
            <a:off x="2113005" y="5549028"/>
            <a:ext cx="6561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3200" b="1" dirty="0">
                <a:solidFill>
                  <a:srgbClr val="660033"/>
                </a:solidFill>
                <a:latin typeface="华文仿宋" panose="02010600040101010101" pitchFamily="2" charset="-122"/>
                <a:ea typeface="华文仿宋" panose="02010600040101010101" pitchFamily="2" charset="-122"/>
              </a:rPr>
              <a:t>算法时间</a:t>
            </a:r>
            <a:r>
              <a:rPr lang="zh-CN" altLang="en-US" sz="3200" b="1" dirty="0" smtClean="0">
                <a:solidFill>
                  <a:srgbClr val="660033"/>
                </a:solidFill>
                <a:latin typeface="华文仿宋" panose="02010600040101010101" pitchFamily="2" charset="-122"/>
                <a:ea typeface="华文仿宋" panose="02010600040101010101" pitchFamily="2" charset="-122"/>
              </a:rPr>
              <a:t>复杂</a:t>
            </a:r>
            <a:r>
              <a:rPr lang="zh-CN" altLang="en-US" sz="3200" b="1" dirty="0">
                <a:solidFill>
                  <a:srgbClr val="660033"/>
                </a:solidFill>
                <a:latin typeface="华文仿宋" panose="02010600040101010101" pitchFamily="2" charset="-122"/>
                <a:ea typeface="华文仿宋" panose="02010600040101010101" pitchFamily="2" charset="-122"/>
              </a:rPr>
              <a:t>：</a:t>
            </a:r>
            <a:r>
              <a:rPr lang="en-US" altLang="zh-CN" sz="3200" b="1" dirty="0" smtClean="0">
                <a:solidFill>
                  <a:srgbClr val="C00000"/>
                </a:solidFill>
                <a:latin typeface="华文仿宋" panose="02010600040101010101" pitchFamily="2" charset="-122"/>
                <a:ea typeface="华文仿宋" panose="02010600040101010101" pitchFamily="2" charset="-122"/>
              </a:rPr>
              <a:t>O(</a:t>
            </a:r>
            <a:r>
              <a:rPr lang="en-US" altLang="zh-CN" sz="3200" b="1" dirty="0" err="1" smtClean="0">
                <a:solidFill>
                  <a:srgbClr val="C00000"/>
                </a:solidFill>
                <a:latin typeface="华文仿宋" panose="02010600040101010101" pitchFamily="2" charset="-122"/>
                <a:ea typeface="华文仿宋" panose="02010600040101010101" pitchFamily="2" charset="-122"/>
              </a:rPr>
              <a:t>ListLength</a:t>
            </a:r>
            <a:r>
              <a:rPr lang="en-US" altLang="zh-CN" sz="3200" b="1" dirty="0" smtClean="0">
                <a:solidFill>
                  <a:srgbClr val="C00000"/>
                </a:solidFill>
                <a:latin typeface="华文仿宋" panose="02010600040101010101" pitchFamily="2" charset="-122"/>
                <a:ea typeface="华文仿宋" panose="02010600040101010101" pitchFamily="2" charset="-122"/>
              </a:rPr>
              <a:t>(</a:t>
            </a:r>
            <a:r>
              <a:rPr lang="en-US" altLang="zh-CN" sz="3200" b="1" dirty="0" err="1" smtClean="0">
                <a:solidFill>
                  <a:srgbClr val="C00000"/>
                </a:solidFill>
                <a:latin typeface="华文仿宋" panose="02010600040101010101" pitchFamily="2" charset="-122"/>
                <a:ea typeface="华文仿宋" panose="02010600040101010101" pitchFamily="2" charset="-122"/>
              </a:rPr>
              <a:t>Lb</a:t>
            </a:r>
            <a:r>
              <a:rPr lang="en-US" altLang="zh-CN" sz="3200" b="1" dirty="0" smtClean="0">
                <a:solidFill>
                  <a:srgbClr val="C00000"/>
                </a:solidFill>
                <a:latin typeface="华文仿宋" panose="02010600040101010101" pitchFamily="2" charset="-122"/>
                <a:ea typeface="华文仿宋" panose="02010600040101010101" pitchFamily="2" charset="-122"/>
              </a:rPr>
              <a:t>))</a:t>
            </a:r>
            <a:endParaRPr lang="en-US" altLang="zh-CN" sz="3200" dirty="0">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8082"/>
                                        </p:tgtEl>
                                        <p:attrNameLst>
                                          <p:attrName>style.visibility</p:attrName>
                                        </p:attrNameLst>
                                      </p:cBhvr>
                                      <p:to>
                                        <p:strVal val="visible"/>
                                      </p:to>
                                    </p:set>
                                    <p:animEffect transition="in" filter="strips(downRight)">
                                      <p:cBhvr>
                                        <p:cTn id="7" dur="500"/>
                                        <p:tgtEl>
                                          <p:spTgt spid="55808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58083"/>
                                        </p:tgtEl>
                                        <p:attrNameLst>
                                          <p:attrName>style.visibility</p:attrName>
                                        </p:attrNameLst>
                                      </p:cBhvr>
                                      <p:to>
                                        <p:strVal val="visible"/>
                                      </p:to>
                                    </p:set>
                                    <p:animEffect transition="in" filter="strips(downRight)">
                                      <p:cBhvr>
                                        <p:cTn id="12" dur="500"/>
                                        <p:tgtEl>
                                          <p:spTgt spid="5580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2" grpId="0" autoUpdateAnimBg="0"/>
      <p:bldP spid="558083" grpId="0" autoUpdateAnimBg="0"/>
      <p:bldP spid="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649148" y="1192695"/>
            <a:ext cx="7659966"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spcBef>
                <a:spcPts val="1200"/>
              </a:spcBef>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求线性表中某个数据元素</a:t>
            </a:r>
            <a:endParaRPr lang="zh-CN" altLang="en-US" sz="3200" b="1" dirty="0">
              <a:solidFill>
                <a:srgbClr val="000080"/>
              </a:solidFill>
              <a:latin typeface="华文仿宋" panose="02010600040101010101" pitchFamily="2" charset="-122"/>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a:solidFill>
                  <a:srgbClr val="C00000"/>
                </a:solidFill>
                <a:ea typeface="华文仿宋" panose="02010600040101010101" pitchFamily="2" charset="-122"/>
              </a:rPr>
              <a:t>GetElem</a:t>
            </a:r>
            <a:r>
              <a:rPr lang="en-US" altLang="zh-CN" sz="2800" b="1" dirty="0">
                <a:solidFill>
                  <a:srgbClr val="C00000"/>
                </a:solidFill>
                <a:ea typeface="华文仿宋" panose="02010600040101010101" pitchFamily="2" charset="-122"/>
              </a:rPr>
              <a:t>( L, </a:t>
            </a:r>
            <a:r>
              <a:rPr lang="en-US" altLang="zh-CN" sz="2800" b="1" dirty="0" err="1">
                <a:solidFill>
                  <a:srgbClr val="C00000"/>
                </a:solidFill>
                <a:ea typeface="华文仿宋" panose="02010600040101010101" pitchFamily="2" charset="-122"/>
              </a:rPr>
              <a:t>i</a:t>
            </a:r>
            <a:r>
              <a:rPr lang="en-US" altLang="zh-CN" sz="2800" b="1" dirty="0">
                <a:solidFill>
                  <a:srgbClr val="C00000"/>
                </a:solidFill>
                <a:ea typeface="华文仿宋" panose="02010600040101010101" pitchFamily="2" charset="-122"/>
              </a:rPr>
              <a:t>, &amp;e )</a:t>
            </a:r>
            <a:endParaRPr lang="en-US" altLang="zh-CN" sz="2800" b="1" dirty="0">
              <a:solidFill>
                <a:srgbClr val="C00000"/>
              </a:solidFill>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初始条件：</a:t>
            </a:r>
            <a:r>
              <a:rPr lang="zh-CN" altLang="en-US" dirty="0" smtClean="0">
                <a:solidFill>
                  <a:srgbClr val="000000"/>
                </a:solidFill>
                <a:latin typeface="华文仿宋" panose="02010600040101010101" pitchFamily="2" charset="-122"/>
                <a:ea typeface="华文仿宋" panose="02010600040101010101" pitchFamily="2" charset="-122"/>
              </a:rPr>
              <a:t>线性表 </a:t>
            </a:r>
            <a:r>
              <a:rPr lang="en-US" altLang="zh-CN" b="1" dirty="0">
                <a:solidFill>
                  <a:srgbClr val="003399"/>
                </a:solidFill>
                <a:ea typeface="华文仿宋" panose="02010600040101010101" pitchFamily="2" charset="-122"/>
              </a:rPr>
              <a:t>L </a:t>
            </a:r>
            <a:r>
              <a:rPr lang="zh-CN" altLang="en-US" dirty="0" smtClean="0">
                <a:solidFill>
                  <a:srgbClr val="000000"/>
                </a:solidFill>
                <a:latin typeface="华文仿宋" panose="02010600040101010101" pitchFamily="2" charset="-122"/>
                <a:ea typeface="华文仿宋" panose="02010600040101010101" pitchFamily="2" charset="-122"/>
              </a:rPr>
              <a:t>已存在，且 </a:t>
            </a:r>
            <a:r>
              <a:rPr lang="en-US" altLang="zh-CN" dirty="0">
                <a:solidFill>
                  <a:srgbClr val="000000"/>
                </a:solidFill>
                <a:latin typeface="华文仿宋" panose="02010600040101010101" pitchFamily="2" charset="-122"/>
                <a:ea typeface="华文仿宋" panose="02010600040101010101" pitchFamily="2" charset="-122"/>
              </a:rPr>
              <a:t>1≤i≤ListLength (L)</a:t>
            </a:r>
            <a:r>
              <a:rPr lang="zh-CN" altLang="en-US" dirty="0">
                <a:solidFill>
                  <a:srgbClr val="000000"/>
                </a:solidFill>
                <a:latin typeface="华文仿宋" panose="02010600040101010101" pitchFamily="2" charset="-122"/>
                <a:ea typeface="华文仿宋" panose="02010600040101010101" pitchFamily="2" charset="-122"/>
              </a:rPr>
              <a:t>。</a:t>
            </a:r>
            <a:endParaRPr lang="zh-CN" altLang="en-US" dirty="0">
              <a:solidFill>
                <a:srgbClr val="000000"/>
              </a:solidFill>
              <a:latin typeface="华文仿宋" panose="02010600040101010101" pitchFamily="2" charset="-122"/>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a:t>
            </a:r>
            <a:r>
              <a:rPr lang="zh-CN" altLang="en-US" b="1" dirty="0">
                <a:solidFill>
                  <a:srgbClr val="000000"/>
                </a:solidFill>
                <a:latin typeface="华文仿宋" panose="02010600040101010101" pitchFamily="2" charset="-122"/>
                <a:ea typeface="华文仿宋" panose="02010600040101010101" pitchFamily="2" charset="-122"/>
              </a:rPr>
              <a:t>结果</a:t>
            </a:r>
            <a:r>
              <a:rPr lang="zh-CN" altLang="en-US" b="1" dirty="0" smtClean="0">
                <a:solidFill>
                  <a:srgbClr val="000000"/>
                </a:solidFill>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用</a:t>
            </a:r>
            <a:r>
              <a:rPr lang="zh-CN" altLang="en-US" dirty="0">
                <a:solidFill>
                  <a:srgbClr val="660066"/>
                </a:solidFill>
                <a:latin typeface="华文仿宋" panose="02010600040101010101" pitchFamily="2" charset="-122"/>
                <a:ea typeface="华文仿宋" panose="02010600040101010101" pitchFamily="2" charset="-122"/>
              </a:rPr>
              <a:t> </a:t>
            </a:r>
            <a:r>
              <a:rPr lang="en-US" altLang="zh-CN" dirty="0">
                <a:solidFill>
                  <a:srgbClr val="660066"/>
                </a:solidFill>
                <a:ea typeface="华文仿宋" panose="02010600040101010101" pitchFamily="2" charset="-122"/>
              </a:rPr>
              <a:t>e </a:t>
            </a:r>
            <a:r>
              <a:rPr lang="zh-CN" altLang="en-US" dirty="0">
                <a:latin typeface="华文仿宋" panose="02010600040101010101" pitchFamily="2" charset="-122"/>
                <a:ea typeface="华文仿宋" panose="02010600040101010101" pitchFamily="2" charset="-122"/>
              </a:rPr>
              <a:t>返回</a:t>
            </a:r>
            <a:r>
              <a:rPr lang="en-US" altLang="zh-CN" b="1" dirty="0">
                <a:solidFill>
                  <a:srgbClr val="003399"/>
                </a:solidFill>
                <a:ea typeface="华文仿宋" panose="02010600040101010101" pitchFamily="2" charset="-122"/>
              </a:rPr>
              <a:t>L</a:t>
            </a:r>
            <a:r>
              <a:rPr lang="zh-CN" altLang="en-US" dirty="0">
                <a:latin typeface="华文仿宋" panose="02010600040101010101" pitchFamily="2" charset="-122"/>
                <a:ea typeface="华文仿宋" panose="02010600040101010101" pitchFamily="2" charset="-122"/>
              </a:rPr>
              <a:t>中第 </a:t>
            </a:r>
            <a:r>
              <a:rPr lang="en-US" altLang="zh-CN" dirty="0" err="1">
                <a:solidFill>
                  <a:srgbClr val="660066"/>
                </a:solidFill>
                <a:ea typeface="华文仿宋" panose="02010600040101010101" pitchFamily="2" charset="-122"/>
              </a:rPr>
              <a:t>i</a:t>
            </a:r>
            <a:r>
              <a:rPr lang="en-US" altLang="zh-CN" dirty="0">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个元素的值</a:t>
            </a:r>
            <a:r>
              <a:rPr lang="zh-CN" altLang="en-US" dirty="0" smtClean="0">
                <a:latin typeface="华文仿宋" panose="02010600040101010101" pitchFamily="2" charset="-122"/>
                <a:ea typeface="华文仿宋" panose="02010600040101010101" pitchFamily="2" charset="-122"/>
              </a:rPr>
              <a:t>。</a:t>
            </a:r>
            <a:endParaRPr lang="zh-CN" altLang="en-US"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521043" y="1410730"/>
            <a:ext cx="815340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spcBef>
                <a:spcPct val="50000"/>
              </a:spcBef>
              <a:buFont typeface="Arial" panose="020B0604020202020204" pitchFamily="34" charset="0"/>
              <a:buChar char="•"/>
            </a:pPr>
            <a:r>
              <a:rPr lang="zh-CN" altLang="en-US" sz="2800" b="1" dirty="0" smtClean="0">
                <a:ea typeface="华文仿宋" panose="02010600040101010101" pitchFamily="2" charset="-122"/>
              </a:rPr>
              <a:t>插入</a:t>
            </a:r>
            <a:r>
              <a:rPr lang="zh-CN" altLang="en-US" sz="2800" b="1" dirty="0">
                <a:ea typeface="华文仿宋" panose="02010600040101010101" pitchFamily="2" charset="-122"/>
              </a:rPr>
              <a:t>和删除运算时，</a:t>
            </a:r>
            <a:r>
              <a:rPr lang="zh-CN" altLang="en-US" sz="2800" b="1" dirty="0">
                <a:solidFill>
                  <a:srgbClr val="FF0000"/>
                </a:solidFill>
                <a:ea typeface="华文仿宋" panose="02010600040101010101" pitchFamily="2" charset="-122"/>
              </a:rPr>
              <a:t>无须移动</a:t>
            </a:r>
            <a:r>
              <a:rPr lang="zh-CN" altLang="en-US" sz="2800" b="1" dirty="0">
                <a:ea typeface="华文仿宋" panose="02010600040101010101" pitchFamily="2" charset="-122"/>
              </a:rPr>
              <a:t>表中元素的位置，只需修改有关结点的指针内容</a:t>
            </a:r>
            <a:r>
              <a:rPr lang="zh-CN" altLang="en-US" sz="2800" b="1" dirty="0" smtClean="0">
                <a:ea typeface="华文仿宋" panose="02010600040101010101" pitchFamily="2" charset="-122"/>
              </a:rPr>
              <a:t>；</a:t>
            </a:r>
            <a:endParaRPr lang="en-US" altLang="zh-CN" sz="2800" b="1" dirty="0" smtClean="0">
              <a:ea typeface="华文仿宋" panose="02010600040101010101" pitchFamily="2" charset="-122"/>
            </a:endParaRPr>
          </a:p>
          <a:p>
            <a:pPr marL="457200" indent="-457200" algn="l" eaLnBrk="1" hangingPunct="1">
              <a:spcBef>
                <a:spcPct val="50000"/>
              </a:spcBef>
              <a:buFont typeface="Arial" panose="020B0604020202020204" pitchFamily="34" charset="0"/>
              <a:buChar char="•"/>
            </a:pPr>
            <a:r>
              <a:rPr lang="zh-CN" altLang="en-US" sz="2800" b="1" dirty="0" smtClean="0">
                <a:solidFill>
                  <a:srgbClr val="FF0000"/>
                </a:solidFill>
                <a:ea typeface="华文仿宋" panose="02010600040101010101" pitchFamily="2" charset="-122"/>
              </a:rPr>
              <a:t>不</a:t>
            </a:r>
            <a:r>
              <a:rPr lang="zh-CN" altLang="en-US" sz="2800" b="1" dirty="0">
                <a:solidFill>
                  <a:srgbClr val="FF0000"/>
                </a:solidFill>
                <a:ea typeface="华文仿宋" panose="02010600040101010101" pitchFamily="2" charset="-122"/>
              </a:rPr>
              <a:t>需要一块连续的存储空间</a:t>
            </a:r>
            <a:r>
              <a:rPr lang="zh-CN" altLang="en-US" sz="2800" b="1" dirty="0">
                <a:ea typeface="华文仿宋" panose="02010600040101010101" pitchFamily="2" charset="-122"/>
              </a:rPr>
              <a:t>，只要能存放一个数据元素的空闲结点就可以被利用</a:t>
            </a:r>
            <a:r>
              <a:rPr lang="zh-CN" altLang="en-US" sz="2800" b="1" dirty="0" smtClean="0">
                <a:ea typeface="华文仿宋" panose="02010600040101010101" pitchFamily="2" charset="-122"/>
              </a:rPr>
              <a:t>；</a:t>
            </a:r>
            <a:endParaRPr lang="en-US" altLang="zh-CN" sz="2800" b="1" dirty="0" smtClean="0">
              <a:ea typeface="华文仿宋" panose="02010600040101010101" pitchFamily="2" charset="-122"/>
            </a:endParaRPr>
          </a:p>
          <a:p>
            <a:pPr marL="457200" indent="-457200" algn="l" eaLnBrk="1" hangingPunct="1">
              <a:spcBef>
                <a:spcPct val="50000"/>
              </a:spcBef>
              <a:buFont typeface="Arial" panose="020B0604020202020204" pitchFamily="34" charset="0"/>
              <a:buChar char="•"/>
            </a:pPr>
            <a:r>
              <a:rPr lang="zh-CN" altLang="en-US" sz="2800" b="1" dirty="0" smtClean="0">
                <a:ea typeface="华文仿宋" panose="02010600040101010101" pitchFamily="2" charset="-122"/>
              </a:rPr>
              <a:t>表</a:t>
            </a:r>
            <a:r>
              <a:rPr lang="zh-CN" altLang="en-US" sz="2800" b="1" dirty="0">
                <a:ea typeface="华文仿宋" panose="02010600040101010101" pitchFamily="2" charset="-122"/>
              </a:rPr>
              <a:t>的</a:t>
            </a:r>
            <a:r>
              <a:rPr lang="zh-CN" altLang="en-US" sz="2800" b="1" dirty="0">
                <a:solidFill>
                  <a:srgbClr val="FF0000"/>
                </a:solidFill>
                <a:ea typeface="华文仿宋" panose="02010600040101010101" pitchFamily="2" charset="-122"/>
              </a:rPr>
              <a:t>规模易扩充</a:t>
            </a:r>
            <a:r>
              <a:rPr lang="zh-CN" altLang="en-US" sz="2800" b="1" dirty="0">
                <a:ea typeface="华文仿宋" panose="02010600040101010101" pitchFamily="2" charset="-122"/>
              </a:rPr>
              <a:t> ； </a:t>
            </a:r>
            <a:endParaRPr lang="en-US" altLang="zh-CN" sz="2800" b="1" dirty="0" smtClean="0">
              <a:ea typeface="华文仿宋" panose="02010600040101010101" pitchFamily="2" charset="-122"/>
            </a:endParaRPr>
          </a:p>
          <a:p>
            <a:pPr marL="457200" indent="-457200" algn="l" eaLnBrk="1" hangingPunct="1">
              <a:spcBef>
                <a:spcPct val="50000"/>
              </a:spcBef>
              <a:buFont typeface="Arial" panose="020B0604020202020204" pitchFamily="34" charset="0"/>
              <a:buChar char="•"/>
            </a:pPr>
            <a:r>
              <a:rPr lang="zh-CN" altLang="en-US" sz="2800" b="1" dirty="0" smtClean="0">
                <a:solidFill>
                  <a:srgbClr val="FF0000"/>
                </a:solidFill>
                <a:ea typeface="华文仿宋" panose="02010600040101010101" pitchFamily="2" charset="-122"/>
              </a:rPr>
              <a:t>不能</a:t>
            </a:r>
            <a:r>
              <a:rPr lang="zh-CN" altLang="en-US" sz="2800" b="1" dirty="0">
                <a:solidFill>
                  <a:srgbClr val="FF0000"/>
                </a:solidFill>
                <a:ea typeface="华文仿宋" panose="02010600040101010101" pitchFamily="2" charset="-122"/>
              </a:rPr>
              <a:t>随机访问</a:t>
            </a:r>
            <a:r>
              <a:rPr lang="zh-CN" altLang="en-US" sz="2800" b="1" dirty="0">
                <a:ea typeface="华文仿宋" panose="02010600040101010101" pitchFamily="2" charset="-122"/>
              </a:rPr>
              <a:t>表中元素，访问时间与元素在表中的位置有关。</a:t>
            </a:r>
            <a:endParaRPr lang="zh-CN" altLang="en-US" sz="2800" b="1" dirty="0">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2.3.6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链式存储结构的优缺点</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Effect transition="in" filter="fade">
                                      <p:cBhvr>
                                        <p:cTn id="7" dur="1000"/>
                                        <p:tgtEl>
                                          <p:spTgt spid="277506">
                                            <p:txEl>
                                              <p:pRg st="0" end="0"/>
                                            </p:txEl>
                                          </p:spTgt>
                                        </p:tgtEl>
                                      </p:cBhvr>
                                    </p:animEffect>
                                    <p:anim calcmode="lin" valueType="num">
                                      <p:cBhvr>
                                        <p:cTn id="8" dur="1000" fill="hold"/>
                                        <p:tgtEl>
                                          <p:spTgt spid="27750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75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77506">
                                            <p:txEl>
                                              <p:pRg st="1" end="1"/>
                                            </p:txEl>
                                          </p:spTgt>
                                        </p:tgtEl>
                                        <p:attrNameLst>
                                          <p:attrName>style.visibility</p:attrName>
                                        </p:attrNameLst>
                                      </p:cBhvr>
                                      <p:to>
                                        <p:strVal val="visible"/>
                                      </p:to>
                                    </p:set>
                                    <p:animEffect transition="in" filter="fade">
                                      <p:cBhvr>
                                        <p:cTn id="14" dur="1000"/>
                                        <p:tgtEl>
                                          <p:spTgt spid="277506">
                                            <p:txEl>
                                              <p:pRg st="1" end="1"/>
                                            </p:txEl>
                                          </p:spTgt>
                                        </p:tgtEl>
                                      </p:cBhvr>
                                    </p:animEffect>
                                    <p:anim calcmode="lin" valueType="num">
                                      <p:cBhvr>
                                        <p:cTn id="15" dur="1000" fill="hold"/>
                                        <p:tgtEl>
                                          <p:spTgt spid="27750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7750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77506">
                                            <p:txEl>
                                              <p:pRg st="2" end="2"/>
                                            </p:txEl>
                                          </p:spTgt>
                                        </p:tgtEl>
                                        <p:attrNameLst>
                                          <p:attrName>style.visibility</p:attrName>
                                        </p:attrNameLst>
                                      </p:cBhvr>
                                      <p:to>
                                        <p:strVal val="visible"/>
                                      </p:to>
                                    </p:set>
                                    <p:animEffect transition="in" filter="fade">
                                      <p:cBhvr>
                                        <p:cTn id="21" dur="1000"/>
                                        <p:tgtEl>
                                          <p:spTgt spid="277506">
                                            <p:txEl>
                                              <p:pRg st="2" end="2"/>
                                            </p:txEl>
                                          </p:spTgt>
                                        </p:tgtEl>
                                      </p:cBhvr>
                                    </p:animEffect>
                                    <p:anim calcmode="lin" valueType="num">
                                      <p:cBhvr>
                                        <p:cTn id="22" dur="1000" fill="hold"/>
                                        <p:tgtEl>
                                          <p:spTgt spid="27750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7750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77506">
                                            <p:txEl>
                                              <p:pRg st="3" end="3"/>
                                            </p:txEl>
                                          </p:spTgt>
                                        </p:tgtEl>
                                        <p:attrNameLst>
                                          <p:attrName>style.visibility</p:attrName>
                                        </p:attrNameLst>
                                      </p:cBhvr>
                                      <p:to>
                                        <p:strVal val="visible"/>
                                      </p:to>
                                    </p:set>
                                    <p:animEffect transition="in" filter="fade">
                                      <p:cBhvr>
                                        <p:cTn id="28" dur="1000"/>
                                        <p:tgtEl>
                                          <p:spTgt spid="277506">
                                            <p:txEl>
                                              <p:pRg st="3" end="3"/>
                                            </p:txEl>
                                          </p:spTgt>
                                        </p:tgtEl>
                                      </p:cBhvr>
                                    </p:animEffect>
                                    <p:anim calcmode="lin" valueType="num">
                                      <p:cBhvr>
                                        <p:cTn id="29" dur="1000" fill="hold"/>
                                        <p:tgtEl>
                                          <p:spTgt spid="27750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7750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2.3.6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如何选择合适的存储结构</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
        <p:nvSpPr>
          <p:cNvPr id="5" name="Rectangle 3"/>
          <p:cNvSpPr txBox="1">
            <a:spLocks noChangeArrowheads="1"/>
          </p:cNvSpPr>
          <p:nvPr/>
        </p:nvSpPr>
        <p:spPr>
          <a:xfrm>
            <a:off x="566480" y="1046891"/>
            <a:ext cx="8095606" cy="4995563"/>
          </a:xfrm>
          <a:prstGeom prst="rect">
            <a:avLst/>
          </a:prstGeom>
        </p:spPr>
        <p:txBody>
          <a:bodyPr/>
          <a:lstStyle>
            <a:lvl1pPr marL="229870" indent="-229870" algn="l" rtl="0" eaLnBrk="0" fontAlgn="base" hangingPunct="0">
              <a:spcBef>
                <a:spcPct val="50000"/>
              </a:spcBef>
              <a:spcAft>
                <a:spcPct val="0"/>
              </a:spcAft>
              <a:buClr>
                <a:srgbClr val="000090"/>
              </a:buClr>
              <a:buChar char="•"/>
              <a:defRPr sz="2400">
                <a:solidFill>
                  <a:schemeClr val="tx1"/>
                </a:solidFill>
                <a:latin typeface="+mj-lt"/>
                <a:ea typeface="MS PGothic" panose="020B0600070205080204" charset="-128"/>
                <a:cs typeface="MS PGothic" panose="020B0600070205080204" charset="-128"/>
              </a:defRPr>
            </a:lvl1pPr>
            <a:lvl2pPr marL="742950" indent="-285750" algn="l" rtl="0" eaLnBrk="0" fontAlgn="base" hangingPunct="0">
              <a:spcBef>
                <a:spcPct val="30000"/>
              </a:spcBef>
              <a:spcAft>
                <a:spcPct val="0"/>
              </a:spcAft>
              <a:buClr>
                <a:srgbClr val="000090"/>
              </a:buClr>
              <a:buSzPct val="80000"/>
              <a:buFont typeface="Wingdings" panose="05000000000000000000" pitchFamily="2" charset="2"/>
              <a:buChar char="§"/>
              <a:defRPr sz="2200">
                <a:solidFill>
                  <a:schemeClr val="tx1"/>
                </a:solidFill>
                <a:latin typeface="+mj-lt"/>
                <a:ea typeface="MS PGothic" panose="020B0600070205080204" charset="-128"/>
              </a:defRPr>
            </a:lvl2pPr>
            <a:lvl3pPr marL="1142365" indent="-228600" algn="l" rtl="0" eaLnBrk="0" fontAlgn="base" hangingPunct="0">
              <a:spcBef>
                <a:spcPct val="20000"/>
              </a:spcBef>
              <a:spcAft>
                <a:spcPct val="0"/>
              </a:spcAft>
              <a:buClr>
                <a:srgbClr val="000090"/>
              </a:buClr>
              <a:buSzPct val="70000"/>
              <a:buFont typeface="Wingdings" panose="05000000000000000000" pitchFamily="2" charset="2"/>
              <a:buChar char="w"/>
              <a:defRPr sz="2000">
                <a:solidFill>
                  <a:schemeClr val="tx1"/>
                </a:solidFill>
                <a:latin typeface="+mj-lt"/>
                <a:ea typeface="MS PGothic" panose="020B0600070205080204" charset="-128"/>
              </a:defRPr>
            </a:lvl3pPr>
            <a:lvl4pPr marL="1599565" indent="-228600" algn="l" rtl="0" eaLnBrk="0" fontAlgn="base" hangingPunct="0">
              <a:spcBef>
                <a:spcPct val="20000"/>
              </a:spcBef>
              <a:spcAft>
                <a:spcPct val="0"/>
              </a:spcAft>
              <a:defRPr sz="2300">
                <a:solidFill>
                  <a:schemeClr val="tx1"/>
                </a:solidFill>
                <a:latin typeface="+mn-lt"/>
                <a:ea typeface="MS PGothic" panose="020B0600070205080204" charset="-128"/>
              </a:defRPr>
            </a:lvl4pPr>
            <a:lvl5pPr marL="2056765" indent="-228600" algn="l" rtl="0" eaLnBrk="0" fontAlgn="base" hangingPunct="0">
              <a:spcBef>
                <a:spcPct val="20000"/>
              </a:spcBef>
              <a:spcAft>
                <a:spcPct val="0"/>
              </a:spcAft>
              <a:buChar char="»"/>
              <a:defRPr sz="2300">
                <a:solidFill>
                  <a:schemeClr val="tx1"/>
                </a:solidFill>
                <a:latin typeface="+mn-lt"/>
                <a:ea typeface="MS PGothic" panose="020B0600070205080204" charset="-128"/>
              </a:defRPr>
            </a:lvl5pPr>
            <a:lvl6pPr marL="2513965" indent="-228600" algn="l" rtl="0" eaLnBrk="0" fontAlgn="base" hangingPunct="0">
              <a:spcBef>
                <a:spcPct val="20000"/>
              </a:spcBef>
              <a:spcAft>
                <a:spcPct val="0"/>
              </a:spcAft>
              <a:buChar char="»"/>
              <a:defRPr sz="2300">
                <a:solidFill>
                  <a:schemeClr val="tx1"/>
                </a:solidFill>
                <a:latin typeface="+mn-lt"/>
              </a:defRPr>
            </a:lvl6pPr>
            <a:lvl7pPr marL="2971165" indent="-228600" algn="l" rtl="0" eaLnBrk="0" fontAlgn="base" hangingPunct="0">
              <a:spcBef>
                <a:spcPct val="20000"/>
              </a:spcBef>
              <a:spcAft>
                <a:spcPct val="0"/>
              </a:spcAft>
              <a:buChar char="»"/>
              <a:defRPr sz="2300">
                <a:solidFill>
                  <a:schemeClr val="tx1"/>
                </a:solidFill>
                <a:latin typeface="+mn-lt"/>
              </a:defRPr>
            </a:lvl7pPr>
            <a:lvl8pPr marL="3427730" indent="-228600" algn="l" rtl="0" eaLnBrk="0" fontAlgn="base" hangingPunct="0">
              <a:spcBef>
                <a:spcPct val="20000"/>
              </a:spcBef>
              <a:spcAft>
                <a:spcPct val="0"/>
              </a:spcAft>
              <a:buChar char="»"/>
              <a:defRPr sz="2300">
                <a:solidFill>
                  <a:schemeClr val="tx1"/>
                </a:solidFill>
                <a:latin typeface="+mn-lt"/>
              </a:defRPr>
            </a:lvl8pPr>
            <a:lvl9pPr marL="3884930" indent="-228600" algn="l" rtl="0" eaLnBrk="0" fontAlgn="base" hangingPunct="0">
              <a:spcBef>
                <a:spcPct val="20000"/>
              </a:spcBef>
              <a:spcAft>
                <a:spcPct val="0"/>
              </a:spcAft>
              <a:buChar char="»"/>
              <a:defRPr sz="2300">
                <a:solidFill>
                  <a:schemeClr val="tx1"/>
                </a:solidFill>
                <a:latin typeface="+mn-lt"/>
              </a:defRPr>
            </a:lvl9pPr>
          </a:lstStyle>
          <a:p>
            <a:pPr algn="just">
              <a:lnSpc>
                <a:spcPts val="4100"/>
              </a:lnSpc>
              <a:spcBef>
                <a:spcPts val="600"/>
              </a:spcBef>
            </a:pPr>
            <a:r>
              <a:rPr kumimoji="1" lang="zh-CN" altLang="en-US" sz="3200" b="1" kern="0" dirty="0" smtClean="0">
                <a:latin typeface="华文仿宋" panose="02010600040101010101" pitchFamily="2" charset="-122"/>
                <a:ea typeface="华文仿宋" panose="02010600040101010101" pitchFamily="2" charset="-122"/>
              </a:rPr>
              <a:t>对存储结构的选择多从以下几方面区别：</a:t>
            </a:r>
            <a:endParaRPr kumimoji="1" lang="zh-CN" altLang="en-US" sz="3200" b="1" kern="0" dirty="0" smtClean="0">
              <a:latin typeface="华文仿宋" panose="02010600040101010101" pitchFamily="2" charset="-122"/>
              <a:ea typeface="华文仿宋" panose="02010600040101010101" pitchFamily="2" charset="-122"/>
            </a:endParaRPr>
          </a:p>
          <a:p>
            <a:pPr lvl="1" algn="just">
              <a:lnSpc>
                <a:spcPts val="4100"/>
              </a:lnSpc>
              <a:spcBef>
                <a:spcPts val="600"/>
              </a:spcBef>
            </a:pPr>
            <a:r>
              <a:rPr kumimoji="1" lang="zh-CN" altLang="en-US" sz="2800" b="1" kern="0" dirty="0" smtClean="0">
                <a:solidFill>
                  <a:srgbClr val="C00000"/>
                </a:solidFill>
                <a:latin typeface="华文仿宋" panose="02010600040101010101" pitchFamily="2" charset="-122"/>
                <a:ea typeface="华文仿宋" panose="02010600040101010101" pitchFamily="2" charset="-122"/>
              </a:rPr>
              <a:t>应有利于基本运算的实现：</a:t>
            </a:r>
            <a:r>
              <a:rPr kumimoji="1" lang="zh-CN" altLang="en-US" sz="2800" b="1" kern="0" dirty="0" smtClean="0">
                <a:latin typeface="华文仿宋" panose="02010600040101010101" pitchFamily="2" charset="-122"/>
                <a:ea typeface="华文仿宋" panose="02010600040101010101" pitchFamily="2" charset="-122"/>
              </a:rPr>
              <a:t>运算的具体实现以存储结构的确定为前提，因此存储结构在一定程度上决定了运算的实现是否方便、高效；</a:t>
            </a:r>
            <a:endParaRPr kumimoji="1" lang="zh-CN" altLang="en-US" sz="2800" b="1" kern="0" dirty="0" smtClean="0">
              <a:latin typeface="华文仿宋" panose="02010600040101010101" pitchFamily="2" charset="-122"/>
              <a:ea typeface="华文仿宋" panose="02010600040101010101" pitchFamily="2" charset="-122"/>
            </a:endParaRPr>
          </a:p>
          <a:p>
            <a:pPr lvl="1" algn="just">
              <a:lnSpc>
                <a:spcPts val="4100"/>
              </a:lnSpc>
              <a:spcBef>
                <a:spcPts val="600"/>
              </a:spcBef>
            </a:pPr>
            <a:r>
              <a:rPr kumimoji="1" lang="zh-CN" altLang="en-US" sz="2800" b="1" kern="0" dirty="0">
                <a:solidFill>
                  <a:srgbClr val="C00000"/>
                </a:solidFill>
                <a:latin typeface="华文仿宋" panose="02010600040101010101" pitchFamily="2" charset="-122"/>
                <a:ea typeface="华文仿宋" panose="02010600040101010101" pitchFamily="2" charset="-122"/>
              </a:rPr>
              <a:t>应有利于数据的特性：</a:t>
            </a:r>
            <a:r>
              <a:rPr kumimoji="1" lang="zh-CN" altLang="en-US" sz="2800" b="1" kern="0" dirty="0" smtClean="0">
                <a:latin typeface="华文仿宋" panose="02010600040101010101" pitchFamily="2" charset="-122"/>
                <a:ea typeface="华文仿宋" panose="02010600040101010101" pitchFamily="2" charset="-122"/>
              </a:rPr>
              <a:t>除了数据的逻辑性外，其他的诸如数据规模也应在选择存储结构时加以考虑；</a:t>
            </a:r>
            <a:endParaRPr kumimoji="1" lang="zh-CN" altLang="en-US" sz="2800" b="1" kern="0" dirty="0" smtClean="0">
              <a:latin typeface="华文仿宋" panose="02010600040101010101" pitchFamily="2" charset="-122"/>
              <a:ea typeface="华文仿宋" panose="02010600040101010101" pitchFamily="2" charset="-122"/>
            </a:endParaRPr>
          </a:p>
          <a:p>
            <a:pPr lvl="1" algn="just">
              <a:lnSpc>
                <a:spcPts val="4100"/>
              </a:lnSpc>
              <a:spcBef>
                <a:spcPts val="600"/>
              </a:spcBef>
            </a:pPr>
            <a:r>
              <a:rPr kumimoji="1" lang="zh-CN" altLang="en-US" sz="2800" b="1" kern="0" dirty="0">
                <a:solidFill>
                  <a:srgbClr val="C00000"/>
                </a:solidFill>
                <a:latin typeface="华文仿宋" panose="02010600040101010101" pitchFamily="2" charset="-122"/>
                <a:ea typeface="华文仿宋" panose="02010600040101010101" pitchFamily="2" charset="-122"/>
              </a:rPr>
              <a:t>应有利于软件环境：</a:t>
            </a:r>
            <a:r>
              <a:rPr kumimoji="1" lang="zh-CN" altLang="en-US" sz="2800" b="1" kern="0" dirty="0" smtClean="0">
                <a:latin typeface="华文仿宋" panose="02010600040101010101" pitchFamily="2" charset="-122"/>
                <a:ea typeface="华文仿宋" panose="02010600040101010101" pitchFamily="2" charset="-122"/>
              </a:rPr>
              <a:t>不同的软件环境，存储结构的实现不同。</a:t>
            </a:r>
            <a:endParaRPr kumimoji="1" lang="zh-CN" altLang="en-US" sz="2800" b="1" kern="0" dirty="0">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up)">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up)">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up)">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2"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ext Box 2"/>
          <p:cNvSpPr txBox="1">
            <a:spLocks noChangeArrowheads="1"/>
          </p:cNvSpPr>
          <p:nvPr/>
        </p:nvSpPr>
        <p:spPr bwMode="auto">
          <a:xfrm>
            <a:off x="418885" y="1113181"/>
            <a:ext cx="8292628" cy="480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20000"/>
              </a:lnSpc>
              <a:spcBef>
                <a:spcPts val="600"/>
              </a:spcBef>
              <a:buFont typeface="Arial" panose="020B0604020202020204" pitchFamily="34" charset="0"/>
              <a:buChar char="•"/>
            </a:pPr>
            <a:r>
              <a:rPr lang="zh-CN" altLang="en-US" b="1" dirty="0" smtClean="0">
                <a:solidFill>
                  <a:srgbClr val="FF0000"/>
                </a:solidFill>
                <a:ea typeface="华文仿宋" panose="02010600040101010101" pitchFamily="2" charset="-122"/>
              </a:rPr>
              <a:t>顺序</a:t>
            </a:r>
            <a:r>
              <a:rPr lang="zh-CN" altLang="en-US" b="1" dirty="0">
                <a:solidFill>
                  <a:srgbClr val="FF0000"/>
                </a:solidFill>
                <a:ea typeface="华文仿宋" panose="02010600040101010101" pitchFamily="2" charset="-122"/>
              </a:rPr>
              <a:t>表要求预先分配存储空间</a:t>
            </a:r>
            <a:r>
              <a:rPr lang="zh-CN" altLang="en-US" b="1" dirty="0">
                <a:ea typeface="华文仿宋" panose="02010600040101010101" pitchFamily="2" charset="-122"/>
              </a:rPr>
              <a:t>，一般在程序执行之前是难以估计存储空间大小，估计过大会造成浪费，估计过小又会产生空间</a:t>
            </a:r>
            <a:r>
              <a:rPr lang="zh-CN" altLang="en-US" b="1" dirty="0" smtClean="0">
                <a:ea typeface="华文仿宋" panose="02010600040101010101" pitchFamily="2" charset="-122"/>
              </a:rPr>
              <a:t>溢出。</a:t>
            </a:r>
            <a:endParaRPr lang="en-US" altLang="zh-CN" b="1" dirty="0" smtClean="0">
              <a:ea typeface="华文仿宋" panose="02010600040101010101" pitchFamily="2" charset="-122"/>
            </a:endParaRPr>
          </a:p>
          <a:p>
            <a:pPr marL="457200" indent="-457200" algn="l" eaLnBrk="1" hangingPunct="1">
              <a:lnSpc>
                <a:spcPct val="120000"/>
              </a:lnSpc>
              <a:spcBef>
                <a:spcPts val="600"/>
              </a:spcBef>
              <a:buFont typeface="Arial" panose="020B0604020202020204" pitchFamily="34" charset="0"/>
              <a:buChar char="•"/>
            </a:pPr>
            <a:r>
              <a:rPr lang="zh-CN" altLang="en-US" b="1" dirty="0" smtClean="0">
                <a:ea typeface="华文仿宋" panose="02010600040101010101" pitchFamily="2" charset="-122"/>
              </a:rPr>
              <a:t>而</a:t>
            </a:r>
            <a:r>
              <a:rPr lang="zh-CN" altLang="en-US" b="1" dirty="0" smtClean="0">
                <a:solidFill>
                  <a:srgbClr val="FF0000"/>
                </a:solidFill>
                <a:ea typeface="华文仿宋" panose="02010600040101010101" pitchFamily="2" charset="-122"/>
              </a:rPr>
              <a:t>链式存储结构的存储空间是动态分配</a:t>
            </a:r>
            <a:r>
              <a:rPr lang="zh-CN" altLang="en-US" b="1" dirty="0" smtClean="0">
                <a:ea typeface="华文仿宋" panose="02010600040101010101" pitchFamily="2" charset="-122"/>
              </a:rPr>
              <a:t>，只要内存空间有空间，就可动态申请内存空间，不会产生溢出。</a:t>
            </a:r>
            <a:endParaRPr lang="en-US" altLang="zh-CN" b="1" dirty="0" smtClean="0">
              <a:ea typeface="华文仿宋" panose="02010600040101010101" pitchFamily="2" charset="-122"/>
            </a:endParaRPr>
          </a:p>
          <a:p>
            <a:pPr marL="457200" indent="-457200" algn="l" eaLnBrk="1" hangingPunct="1">
              <a:lnSpc>
                <a:spcPct val="120000"/>
              </a:lnSpc>
              <a:spcBef>
                <a:spcPts val="600"/>
              </a:spcBef>
              <a:buFont typeface="Arial" panose="020B0604020202020204" pitchFamily="34" charset="0"/>
              <a:buChar char="•"/>
            </a:pPr>
            <a:r>
              <a:rPr lang="zh-CN" altLang="en-US" b="1" dirty="0" smtClean="0">
                <a:ea typeface="华文仿宋" panose="02010600040101010101" pitchFamily="2" charset="-122"/>
              </a:rPr>
              <a:t>对于存储空间的考虑也可以用</a:t>
            </a:r>
            <a:r>
              <a:rPr lang="zh-CN" altLang="en-US" b="1" dirty="0" smtClean="0">
                <a:solidFill>
                  <a:srgbClr val="FF0000"/>
                </a:solidFill>
                <a:ea typeface="华文仿宋" panose="02010600040101010101" pitchFamily="2" charset="-122"/>
              </a:rPr>
              <a:t>存储密度的大小来衡量</a:t>
            </a:r>
            <a:r>
              <a:rPr lang="zh-CN" altLang="en-US" b="1" dirty="0" smtClean="0">
                <a:ea typeface="华文仿宋" panose="02010600040101010101" pitchFamily="2" charset="-122"/>
              </a:rPr>
              <a:t>。</a:t>
            </a:r>
            <a:endParaRPr lang="en-US" altLang="zh-CN" b="1" dirty="0" smtClean="0">
              <a:ea typeface="华文仿宋" panose="02010600040101010101" pitchFamily="2" charset="-122"/>
            </a:endParaRPr>
          </a:p>
          <a:p>
            <a:pPr marL="1200150" lvl="1" indent="-457200" algn="l" eaLnBrk="1" hangingPunct="1">
              <a:lnSpc>
                <a:spcPct val="120000"/>
              </a:lnSpc>
              <a:spcBef>
                <a:spcPts val="600"/>
              </a:spcBef>
              <a:buFont typeface="Arial" panose="020B0604020202020204" pitchFamily="34" charset="0"/>
              <a:buChar char="•"/>
            </a:pPr>
            <a:r>
              <a:rPr lang="zh-CN" altLang="en-US" b="1" dirty="0" smtClean="0">
                <a:ea typeface="华文仿宋" panose="02010600040101010101" pitchFamily="2" charset="-122"/>
              </a:rPr>
              <a:t>存储密度</a:t>
            </a:r>
            <a:r>
              <a:rPr lang="zh-CN" altLang="en-US" b="1" dirty="0">
                <a:ea typeface="华文仿宋" panose="02010600040101010101" pitchFamily="2" charset="-122"/>
              </a:rPr>
              <a:t>：</a:t>
            </a:r>
            <a:r>
              <a:rPr lang="zh-CN" altLang="en-US" b="1" dirty="0" smtClean="0">
                <a:ea typeface="华文仿宋" panose="02010600040101010101" pitchFamily="2" charset="-122"/>
              </a:rPr>
              <a:t>一个结点数据本身所占用的存储量与结点结构所占用的存储量的比值。</a:t>
            </a:r>
            <a:endParaRPr lang="en-US" altLang="zh-CN" b="1" dirty="0" smtClean="0">
              <a:ea typeface="华文仿宋" panose="02010600040101010101" pitchFamily="2" charset="-122"/>
            </a:endParaRPr>
          </a:p>
          <a:p>
            <a:pPr marL="1200150" lvl="1" indent="-457200" algn="l" eaLnBrk="1" hangingPunct="1">
              <a:lnSpc>
                <a:spcPct val="120000"/>
              </a:lnSpc>
              <a:spcBef>
                <a:spcPts val="600"/>
              </a:spcBef>
              <a:buFont typeface="Arial" panose="020B0604020202020204" pitchFamily="34" charset="0"/>
              <a:buChar char="•"/>
            </a:pPr>
            <a:r>
              <a:rPr lang="zh-CN" altLang="en-US" b="1" dirty="0" smtClean="0">
                <a:solidFill>
                  <a:srgbClr val="FF0000"/>
                </a:solidFill>
                <a:ea typeface="华文仿宋" panose="02010600040101010101" pitchFamily="2" charset="-122"/>
              </a:rPr>
              <a:t>顺序表的存储密度为</a:t>
            </a:r>
            <a:r>
              <a:rPr lang="en-US" altLang="zh-CN" b="1" dirty="0" smtClean="0">
                <a:solidFill>
                  <a:srgbClr val="FF0000"/>
                </a:solidFill>
                <a:ea typeface="华文仿宋" panose="02010600040101010101" pitchFamily="2" charset="-122"/>
              </a:rPr>
              <a:t>1</a:t>
            </a:r>
            <a:r>
              <a:rPr lang="zh-CN" altLang="en-US" b="1" dirty="0" smtClean="0">
                <a:solidFill>
                  <a:srgbClr val="FF0000"/>
                </a:solidFill>
                <a:ea typeface="华文仿宋" panose="02010600040101010101" pitchFamily="2" charset="-122"/>
              </a:rPr>
              <a:t>，而链式存储结构的存储密度则小于</a:t>
            </a:r>
            <a:r>
              <a:rPr lang="en-US" altLang="zh-CN" b="1" dirty="0" smtClean="0">
                <a:solidFill>
                  <a:srgbClr val="FF0000"/>
                </a:solidFill>
                <a:ea typeface="华文仿宋" panose="02010600040101010101" pitchFamily="2" charset="-122"/>
              </a:rPr>
              <a:t>1</a:t>
            </a:r>
            <a:r>
              <a:rPr lang="zh-CN" altLang="en-US" b="1" dirty="0" smtClean="0">
                <a:solidFill>
                  <a:srgbClr val="FF0000"/>
                </a:solidFill>
                <a:ea typeface="华文仿宋" panose="02010600040101010101" pitchFamily="2" charset="-122"/>
              </a:rPr>
              <a:t>。</a:t>
            </a:r>
            <a:endParaRPr lang="zh-CN" altLang="en-US" b="1" dirty="0">
              <a:solidFill>
                <a:srgbClr val="FF0000"/>
              </a:solidFill>
              <a:ea typeface="华文仿宋" panose="02010600040101010101" pitchFamily="2" charset="-122"/>
            </a:endParaRPr>
          </a:p>
        </p:txBody>
      </p:sp>
      <p:sp>
        <p:nvSpPr>
          <p:cNvPr id="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1</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存储空间</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fade">
                                      <p:cBhvr>
                                        <p:cTn id="7" dur="1000"/>
                                        <p:tgtEl>
                                          <p:spTgt spid="279554">
                                            <p:txEl>
                                              <p:pRg st="0" end="0"/>
                                            </p:txEl>
                                          </p:spTgt>
                                        </p:tgtEl>
                                      </p:cBhvr>
                                    </p:animEffect>
                                    <p:anim calcmode="lin" valueType="num">
                                      <p:cBhvr>
                                        <p:cTn id="8" dur="1000" fill="hold"/>
                                        <p:tgtEl>
                                          <p:spTgt spid="27955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95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79554">
                                            <p:txEl>
                                              <p:pRg st="1" end="1"/>
                                            </p:txEl>
                                          </p:spTgt>
                                        </p:tgtEl>
                                        <p:attrNameLst>
                                          <p:attrName>style.visibility</p:attrName>
                                        </p:attrNameLst>
                                      </p:cBhvr>
                                      <p:to>
                                        <p:strVal val="visible"/>
                                      </p:to>
                                    </p:set>
                                    <p:animEffect transition="in" filter="fade">
                                      <p:cBhvr>
                                        <p:cTn id="14" dur="1000"/>
                                        <p:tgtEl>
                                          <p:spTgt spid="279554">
                                            <p:txEl>
                                              <p:pRg st="1" end="1"/>
                                            </p:txEl>
                                          </p:spTgt>
                                        </p:tgtEl>
                                      </p:cBhvr>
                                    </p:animEffect>
                                    <p:anim calcmode="lin" valueType="num">
                                      <p:cBhvr>
                                        <p:cTn id="15" dur="1000" fill="hold"/>
                                        <p:tgtEl>
                                          <p:spTgt spid="27955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7955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79554">
                                            <p:txEl>
                                              <p:pRg st="2" end="2"/>
                                            </p:txEl>
                                          </p:spTgt>
                                        </p:tgtEl>
                                        <p:attrNameLst>
                                          <p:attrName>style.visibility</p:attrName>
                                        </p:attrNameLst>
                                      </p:cBhvr>
                                      <p:to>
                                        <p:strVal val="visible"/>
                                      </p:to>
                                    </p:set>
                                    <p:animEffect transition="in" filter="fade">
                                      <p:cBhvr>
                                        <p:cTn id="21" dur="1000"/>
                                        <p:tgtEl>
                                          <p:spTgt spid="279554">
                                            <p:txEl>
                                              <p:pRg st="2" end="2"/>
                                            </p:txEl>
                                          </p:spTgt>
                                        </p:tgtEl>
                                      </p:cBhvr>
                                    </p:animEffect>
                                    <p:anim calcmode="lin" valueType="num">
                                      <p:cBhvr>
                                        <p:cTn id="22" dur="1000" fill="hold"/>
                                        <p:tgtEl>
                                          <p:spTgt spid="27955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79554">
                                            <p:txEl>
                                              <p:pRg st="2" end="2"/>
                                            </p:txEl>
                                          </p:spTgt>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279554">
                                            <p:txEl>
                                              <p:pRg st="3" end="3"/>
                                            </p:txEl>
                                          </p:spTgt>
                                        </p:tgtEl>
                                        <p:attrNameLst>
                                          <p:attrName>style.visibility</p:attrName>
                                        </p:attrNameLst>
                                      </p:cBhvr>
                                      <p:to>
                                        <p:strVal val="visible"/>
                                      </p:to>
                                    </p:set>
                                    <p:animEffect transition="in" filter="fade">
                                      <p:cBhvr>
                                        <p:cTn id="26" dur="1000"/>
                                        <p:tgtEl>
                                          <p:spTgt spid="279554">
                                            <p:txEl>
                                              <p:pRg st="3" end="3"/>
                                            </p:txEl>
                                          </p:spTgt>
                                        </p:tgtEl>
                                      </p:cBhvr>
                                    </p:animEffect>
                                    <p:anim calcmode="lin" valueType="num">
                                      <p:cBhvr>
                                        <p:cTn id="27" dur="1000" fill="hold"/>
                                        <p:tgtEl>
                                          <p:spTgt spid="27955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79554">
                                            <p:txEl>
                                              <p:pRg st="3" end="3"/>
                                            </p:tx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279554">
                                            <p:txEl>
                                              <p:pRg st="4" end="4"/>
                                            </p:txEl>
                                          </p:spTgt>
                                        </p:tgtEl>
                                        <p:attrNameLst>
                                          <p:attrName>style.visibility</p:attrName>
                                        </p:attrNameLst>
                                      </p:cBhvr>
                                      <p:to>
                                        <p:strVal val="visible"/>
                                      </p:to>
                                    </p:set>
                                    <p:animEffect transition="in" filter="fade">
                                      <p:cBhvr>
                                        <p:cTn id="31" dur="1000"/>
                                        <p:tgtEl>
                                          <p:spTgt spid="279554">
                                            <p:txEl>
                                              <p:pRg st="4" end="4"/>
                                            </p:txEl>
                                          </p:spTgt>
                                        </p:tgtEl>
                                      </p:cBhvr>
                                    </p:animEffect>
                                    <p:anim calcmode="lin" valueType="num">
                                      <p:cBhvr>
                                        <p:cTn id="32" dur="1000" fill="hold"/>
                                        <p:tgtEl>
                                          <p:spTgt spid="27955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7955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2"/>
          <p:cNvSpPr txBox="1">
            <a:spLocks noChangeArrowheads="1"/>
          </p:cNvSpPr>
          <p:nvPr/>
        </p:nvSpPr>
        <p:spPr bwMode="auto">
          <a:xfrm>
            <a:off x="518982" y="1084906"/>
            <a:ext cx="8303741"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342900" indent="-342900" algn="l" eaLnBrk="1" hangingPunct="1">
              <a:spcBef>
                <a:spcPct val="50000"/>
              </a:spcBef>
              <a:buFont typeface="Arial" panose="020B0604020202020204" pitchFamily="34" charset="0"/>
              <a:buChar char="•"/>
            </a:pPr>
            <a:r>
              <a:rPr lang="zh-CN" altLang="en-US" sz="2800" b="1" dirty="0" smtClean="0">
                <a:solidFill>
                  <a:srgbClr val="FF0000"/>
                </a:solidFill>
                <a:ea typeface="华文仿宋" panose="02010600040101010101" pitchFamily="2" charset="-122"/>
              </a:rPr>
              <a:t>顺序</a:t>
            </a:r>
            <a:r>
              <a:rPr lang="zh-CN" altLang="en-US" sz="2800" b="1" dirty="0">
                <a:solidFill>
                  <a:srgbClr val="FF0000"/>
                </a:solidFill>
                <a:ea typeface="华文仿宋" panose="02010600040101010101" pitchFamily="2" charset="-122"/>
              </a:rPr>
              <a:t>存储结构</a:t>
            </a:r>
            <a:r>
              <a:rPr lang="zh-CN" altLang="en-US" sz="2800" b="1" dirty="0">
                <a:ea typeface="华文仿宋" panose="02010600040101010101" pitchFamily="2" charset="-122"/>
              </a:rPr>
              <a:t>是一种随机存取的结构，便于元素的随机访问。即表中任一元素都可在</a:t>
            </a:r>
            <a:r>
              <a:rPr lang="en-US" altLang="zh-CN" sz="2800" b="1" dirty="0">
                <a:solidFill>
                  <a:srgbClr val="FF0000"/>
                </a:solidFill>
                <a:ea typeface="华文仿宋" panose="02010600040101010101" pitchFamily="2" charset="-122"/>
              </a:rPr>
              <a:t>O(1)</a:t>
            </a:r>
            <a:r>
              <a:rPr lang="zh-CN" altLang="en-US" sz="2800" b="1" dirty="0">
                <a:solidFill>
                  <a:srgbClr val="FF0000"/>
                </a:solidFill>
                <a:ea typeface="华文仿宋" panose="02010600040101010101" pitchFamily="2" charset="-122"/>
              </a:rPr>
              <a:t>时间复杂度情况下迅速而直接地存取</a:t>
            </a:r>
            <a:r>
              <a:rPr lang="zh-CN" altLang="en-US" sz="2800" b="1" dirty="0" smtClean="0">
                <a:ea typeface="华文仿宋" panose="02010600040101010101" pitchFamily="2" charset="-122"/>
              </a:rPr>
              <a:t>。</a:t>
            </a:r>
            <a:endParaRPr lang="en-US" altLang="zh-CN" sz="2800" b="1" dirty="0" smtClean="0">
              <a:ea typeface="华文仿宋" panose="02010600040101010101" pitchFamily="2" charset="-122"/>
            </a:endParaRPr>
          </a:p>
          <a:p>
            <a:pPr marL="342900" indent="-342900" algn="l" eaLnBrk="1" hangingPunct="1">
              <a:spcBef>
                <a:spcPct val="50000"/>
              </a:spcBef>
              <a:buFont typeface="Arial" panose="020B0604020202020204" pitchFamily="34" charset="0"/>
              <a:buChar char="•"/>
            </a:pPr>
            <a:r>
              <a:rPr lang="zh-CN" altLang="en-US" sz="2800" b="1" dirty="0" smtClean="0">
                <a:solidFill>
                  <a:srgbClr val="FF0000"/>
                </a:solidFill>
                <a:ea typeface="华文仿宋" panose="02010600040101010101" pitchFamily="2" charset="-122"/>
              </a:rPr>
              <a:t>链式</a:t>
            </a:r>
            <a:r>
              <a:rPr lang="zh-CN" altLang="en-US" sz="2800" b="1" dirty="0">
                <a:solidFill>
                  <a:srgbClr val="FF0000"/>
                </a:solidFill>
                <a:ea typeface="华文仿宋" panose="02010600040101010101" pitchFamily="2" charset="-122"/>
              </a:rPr>
              <a:t>存储结构</a:t>
            </a:r>
            <a:r>
              <a:rPr lang="zh-CN" altLang="en-US" sz="2800" b="1" dirty="0">
                <a:ea typeface="华文仿宋" panose="02010600040101010101" pitchFamily="2" charset="-122"/>
              </a:rPr>
              <a:t>，必须从头指针开始顺着链扫描才能取得，一般情况下其</a:t>
            </a:r>
            <a:r>
              <a:rPr lang="zh-CN" altLang="en-US" sz="2800" b="1" dirty="0">
                <a:solidFill>
                  <a:srgbClr val="FF0000"/>
                </a:solidFill>
                <a:ea typeface="华文仿宋" panose="02010600040101010101" pitchFamily="2" charset="-122"/>
              </a:rPr>
              <a:t>时间复杂度为</a:t>
            </a:r>
            <a:r>
              <a:rPr lang="en-US" altLang="zh-CN" sz="2800" b="1" dirty="0">
                <a:solidFill>
                  <a:srgbClr val="FF0000"/>
                </a:solidFill>
                <a:ea typeface="华文仿宋" panose="02010600040101010101" pitchFamily="2" charset="-122"/>
              </a:rPr>
              <a:t>O(n</a:t>
            </a:r>
            <a:r>
              <a:rPr lang="en-US" altLang="zh-CN" sz="2800" b="1" dirty="0" smtClean="0">
                <a:solidFill>
                  <a:srgbClr val="FF0000"/>
                </a:solidFill>
                <a:ea typeface="华文仿宋" panose="02010600040101010101" pitchFamily="2" charset="-122"/>
              </a:rPr>
              <a:t>)</a:t>
            </a:r>
            <a:r>
              <a:rPr lang="zh-CN" altLang="en-US" sz="2800" b="1" dirty="0" smtClean="0">
                <a:ea typeface="华文仿宋" panose="02010600040101010101" pitchFamily="2" charset="-122"/>
              </a:rPr>
              <a:t>。</a:t>
            </a:r>
            <a:endParaRPr lang="en-US" altLang="zh-CN" sz="2800" b="1" dirty="0" smtClean="0">
              <a:ea typeface="华文仿宋" panose="02010600040101010101" pitchFamily="2" charset="-122"/>
            </a:endParaRPr>
          </a:p>
          <a:p>
            <a:pPr marL="342900" indent="-342900" algn="l" eaLnBrk="1" hangingPunct="1">
              <a:spcBef>
                <a:spcPct val="50000"/>
              </a:spcBef>
              <a:buFont typeface="Arial" panose="020B0604020202020204" pitchFamily="34" charset="0"/>
              <a:buChar char="•"/>
            </a:pPr>
            <a:r>
              <a:rPr lang="zh-CN" altLang="en-US" sz="2800" b="1" dirty="0" smtClean="0">
                <a:solidFill>
                  <a:srgbClr val="660033"/>
                </a:solidFill>
                <a:ea typeface="华文仿宋" panose="02010600040101010101" pitchFamily="2" charset="-122"/>
              </a:rPr>
              <a:t>只</a:t>
            </a:r>
            <a:r>
              <a:rPr lang="zh-CN" altLang="en-US" sz="2800" b="1" dirty="0">
                <a:solidFill>
                  <a:srgbClr val="660033"/>
                </a:solidFill>
                <a:ea typeface="华文仿宋" panose="02010600040101010101" pitchFamily="2" charset="-122"/>
              </a:rPr>
              <a:t>进行查找运算而很少做插入和删除等的运算，宜采用顺序存储结构</a:t>
            </a:r>
            <a:r>
              <a:rPr lang="zh-CN" altLang="en-US" sz="2800" b="1" dirty="0" smtClean="0">
                <a:ea typeface="华文仿宋" panose="02010600040101010101" pitchFamily="2" charset="-122"/>
              </a:rPr>
              <a:t>。</a:t>
            </a:r>
            <a:endParaRPr lang="en-US" altLang="zh-CN" sz="2800" b="1" dirty="0" smtClean="0">
              <a:ea typeface="华文仿宋" panose="02010600040101010101" pitchFamily="2" charset="-122"/>
            </a:endParaRPr>
          </a:p>
          <a:p>
            <a:pPr marL="342900" indent="-342900" algn="l" eaLnBrk="1" hangingPunct="1">
              <a:spcBef>
                <a:spcPct val="50000"/>
              </a:spcBef>
              <a:buFont typeface="Arial" panose="020B0604020202020204" pitchFamily="34" charset="0"/>
              <a:buChar char="•"/>
            </a:pPr>
            <a:r>
              <a:rPr lang="zh-CN" altLang="en-US" sz="2800" b="1" dirty="0" smtClean="0">
                <a:solidFill>
                  <a:srgbClr val="660033"/>
                </a:solidFill>
                <a:ea typeface="华文仿宋" panose="02010600040101010101" pitchFamily="2" charset="-122"/>
              </a:rPr>
              <a:t>需要</a:t>
            </a:r>
            <a:r>
              <a:rPr lang="zh-CN" altLang="en-US" sz="2800" b="1" dirty="0">
                <a:solidFill>
                  <a:srgbClr val="660033"/>
                </a:solidFill>
                <a:ea typeface="华文仿宋" panose="02010600040101010101" pitchFamily="2" charset="-122"/>
              </a:rPr>
              <a:t>经常频繁地进行元素的插入和删除运算的线性表，其存储结构应采用链式存储结构</a:t>
            </a:r>
            <a:r>
              <a:rPr lang="zh-CN" altLang="en-US" sz="2800" b="1" dirty="0" smtClean="0">
                <a:solidFill>
                  <a:srgbClr val="660033"/>
                </a:solidFill>
                <a:ea typeface="华文仿宋" panose="02010600040101010101" pitchFamily="2" charset="-122"/>
              </a:rPr>
              <a:t>。</a:t>
            </a:r>
            <a:r>
              <a:rPr lang="zh-CN" altLang="en-US" sz="2800" b="1" dirty="0" smtClean="0">
                <a:ea typeface="华文仿宋" panose="02010600040101010101" pitchFamily="2" charset="-122"/>
              </a:rPr>
              <a:t>采用顺序结构，平均需要移动半数以上的数据。</a:t>
            </a:r>
            <a:endParaRPr lang="zh-CN" altLang="en-US" sz="2800" b="1" dirty="0">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a:solidFill>
                  <a:srgbClr val="000080"/>
                </a:solidFill>
                <a:latin typeface="黑体" panose="02010609060101010101" pitchFamily="49" charset="-122"/>
                <a:ea typeface="黑体" panose="02010609060101010101" pitchFamily="49" charset="-122"/>
                <a:cs typeface="MS PGothic" panose="020B0600070205080204" charset="-128"/>
              </a:rPr>
              <a:t>2</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运算时间</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80578">
                                            <p:txEl>
                                              <p:pRg st="0" end="0"/>
                                            </p:txEl>
                                          </p:spTgt>
                                        </p:tgtEl>
                                        <p:attrNameLst>
                                          <p:attrName>style.visibility</p:attrName>
                                        </p:attrNameLst>
                                      </p:cBhvr>
                                      <p:to>
                                        <p:strVal val="visible"/>
                                      </p:to>
                                    </p:set>
                                    <p:animEffect transition="in" filter="fade">
                                      <p:cBhvr>
                                        <p:cTn id="7" dur="1000"/>
                                        <p:tgtEl>
                                          <p:spTgt spid="280578">
                                            <p:txEl>
                                              <p:pRg st="0" end="0"/>
                                            </p:txEl>
                                          </p:spTgt>
                                        </p:tgtEl>
                                      </p:cBhvr>
                                    </p:animEffect>
                                    <p:anim calcmode="lin" valueType="num">
                                      <p:cBhvr>
                                        <p:cTn id="8" dur="1000" fill="hold"/>
                                        <p:tgtEl>
                                          <p:spTgt spid="28057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05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80578">
                                            <p:txEl>
                                              <p:pRg st="1" end="1"/>
                                            </p:txEl>
                                          </p:spTgt>
                                        </p:tgtEl>
                                        <p:attrNameLst>
                                          <p:attrName>style.visibility</p:attrName>
                                        </p:attrNameLst>
                                      </p:cBhvr>
                                      <p:to>
                                        <p:strVal val="visible"/>
                                      </p:to>
                                    </p:set>
                                    <p:animEffect transition="in" filter="fade">
                                      <p:cBhvr>
                                        <p:cTn id="14" dur="1000"/>
                                        <p:tgtEl>
                                          <p:spTgt spid="280578">
                                            <p:txEl>
                                              <p:pRg st="1" end="1"/>
                                            </p:txEl>
                                          </p:spTgt>
                                        </p:tgtEl>
                                      </p:cBhvr>
                                    </p:animEffect>
                                    <p:anim calcmode="lin" valueType="num">
                                      <p:cBhvr>
                                        <p:cTn id="15" dur="1000" fill="hold"/>
                                        <p:tgtEl>
                                          <p:spTgt spid="28057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8057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80578">
                                            <p:txEl>
                                              <p:pRg st="2" end="2"/>
                                            </p:txEl>
                                          </p:spTgt>
                                        </p:tgtEl>
                                        <p:attrNameLst>
                                          <p:attrName>style.visibility</p:attrName>
                                        </p:attrNameLst>
                                      </p:cBhvr>
                                      <p:to>
                                        <p:strVal val="visible"/>
                                      </p:to>
                                    </p:set>
                                    <p:animEffect transition="in" filter="fade">
                                      <p:cBhvr>
                                        <p:cTn id="21" dur="1000"/>
                                        <p:tgtEl>
                                          <p:spTgt spid="280578">
                                            <p:txEl>
                                              <p:pRg st="2" end="2"/>
                                            </p:txEl>
                                          </p:spTgt>
                                        </p:tgtEl>
                                      </p:cBhvr>
                                    </p:animEffect>
                                    <p:anim calcmode="lin" valueType="num">
                                      <p:cBhvr>
                                        <p:cTn id="22" dur="1000" fill="hold"/>
                                        <p:tgtEl>
                                          <p:spTgt spid="28057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8057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80578">
                                            <p:txEl>
                                              <p:pRg st="3" end="3"/>
                                            </p:txEl>
                                          </p:spTgt>
                                        </p:tgtEl>
                                        <p:attrNameLst>
                                          <p:attrName>style.visibility</p:attrName>
                                        </p:attrNameLst>
                                      </p:cBhvr>
                                      <p:to>
                                        <p:strVal val="visible"/>
                                      </p:to>
                                    </p:set>
                                    <p:animEffect transition="in" filter="fade">
                                      <p:cBhvr>
                                        <p:cTn id="28" dur="1000"/>
                                        <p:tgtEl>
                                          <p:spTgt spid="280578">
                                            <p:txEl>
                                              <p:pRg st="3" end="3"/>
                                            </p:txEl>
                                          </p:spTgt>
                                        </p:tgtEl>
                                      </p:cBhvr>
                                    </p:animEffect>
                                    <p:anim calcmode="lin" valueType="num">
                                      <p:cBhvr>
                                        <p:cTn id="29" dur="1000" fill="hold"/>
                                        <p:tgtEl>
                                          <p:spTgt spid="28057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8057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611660" y="1610497"/>
            <a:ext cx="7924800" cy="366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spcBef>
                <a:spcPct val="50000"/>
              </a:spcBef>
              <a:buFont typeface="Arial" panose="020B0604020202020204" pitchFamily="34" charset="0"/>
              <a:buChar char="•"/>
            </a:pPr>
            <a:r>
              <a:rPr lang="zh-CN" altLang="en-US" sz="2800" b="1" dirty="0" smtClean="0">
                <a:ea typeface="华文仿宋" panose="02010600040101010101" pitchFamily="2" charset="-122"/>
              </a:rPr>
              <a:t>这</a:t>
            </a:r>
            <a:r>
              <a:rPr lang="zh-CN" altLang="en-US" sz="2800" b="1" dirty="0">
                <a:ea typeface="华文仿宋" panose="02010600040101010101" pitchFamily="2" charset="-122"/>
              </a:rPr>
              <a:t>主要是指依据某种</a:t>
            </a:r>
            <a:r>
              <a:rPr lang="zh-CN" altLang="en-US" sz="2800" b="1" dirty="0">
                <a:solidFill>
                  <a:srgbClr val="C00000"/>
                </a:solidFill>
                <a:ea typeface="华文仿宋" panose="02010600040101010101" pitchFamily="2" charset="-122"/>
              </a:rPr>
              <a:t>高级语言是否提供指针类型</a:t>
            </a:r>
            <a:r>
              <a:rPr lang="zh-CN" altLang="en-US" sz="2800" b="1" dirty="0">
                <a:ea typeface="华文仿宋" panose="02010600040101010101" pitchFamily="2" charset="-122"/>
              </a:rPr>
              <a:t>或者依据实际需要决定存储结构是选用</a:t>
            </a:r>
            <a:r>
              <a:rPr lang="zh-CN" altLang="en-US" sz="2800" b="1" dirty="0">
                <a:solidFill>
                  <a:srgbClr val="C00000"/>
                </a:solidFill>
                <a:ea typeface="华文仿宋" panose="02010600040101010101" pitchFamily="2" charset="-122"/>
              </a:rPr>
              <a:t>静态链表</a:t>
            </a:r>
            <a:r>
              <a:rPr lang="zh-CN" altLang="en-US" sz="2800" b="1" dirty="0">
                <a:ea typeface="华文仿宋" panose="02010600040101010101" pitchFamily="2" charset="-122"/>
              </a:rPr>
              <a:t>还是</a:t>
            </a:r>
            <a:r>
              <a:rPr lang="zh-CN" altLang="en-US" sz="2800" b="1" dirty="0">
                <a:solidFill>
                  <a:srgbClr val="C00000"/>
                </a:solidFill>
                <a:ea typeface="华文仿宋" panose="02010600040101010101" pitchFamily="2" charset="-122"/>
              </a:rPr>
              <a:t>动态链表</a:t>
            </a:r>
            <a:r>
              <a:rPr lang="zh-CN" altLang="en-US" sz="2800" b="1" dirty="0">
                <a:ea typeface="华文仿宋" panose="02010600040101010101" pitchFamily="2" charset="-122"/>
              </a:rPr>
              <a:t>。</a:t>
            </a:r>
            <a:endParaRPr lang="zh-CN" altLang="en-US" sz="2800" b="1" dirty="0">
              <a:ea typeface="华文仿宋" panose="02010600040101010101" pitchFamily="2" charset="-122"/>
            </a:endParaRPr>
          </a:p>
          <a:p>
            <a:pPr algn="l" eaLnBrk="1" hangingPunct="1">
              <a:lnSpc>
                <a:spcPct val="120000"/>
              </a:lnSpc>
              <a:spcBef>
                <a:spcPct val="50000"/>
              </a:spcBef>
            </a:pPr>
            <a:r>
              <a:rPr lang="zh-CN" altLang="en-US" sz="2800" b="1" dirty="0">
                <a:ea typeface="华文仿宋" panose="02010600040101010101" pitchFamily="2" charset="-122"/>
              </a:rPr>
              <a:t> </a:t>
            </a:r>
            <a:r>
              <a:rPr lang="zh-CN" altLang="en-US" sz="2800" b="1" dirty="0" smtClean="0">
                <a:ea typeface="华文仿宋" panose="02010600040101010101" pitchFamily="2" charset="-122"/>
              </a:rPr>
              <a:t>       总之</a:t>
            </a:r>
            <a:r>
              <a:rPr lang="zh-CN" altLang="en-US" sz="2800" b="1" dirty="0">
                <a:ea typeface="华文仿宋" panose="02010600040101010101" pitchFamily="2" charset="-122"/>
              </a:rPr>
              <a:t>，</a:t>
            </a:r>
            <a:r>
              <a:rPr lang="zh-CN" altLang="en-US" sz="2800" b="1" dirty="0">
                <a:solidFill>
                  <a:srgbClr val="C00000"/>
                </a:solidFill>
                <a:ea typeface="华文仿宋" panose="02010600040101010101" pitchFamily="2" charset="-122"/>
              </a:rPr>
              <a:t>线性表的顺序实现和链式实现各有优缺点，</a:t>
            </a:r>
            <a:r>
              <a:rPr lang="zh-CN" altLang="en-US" sz="2800" b="1" dirty="0">
                <a:ea typeface="华文仿宋" panose="02010600040101010101" pitchFamily="2" charset="-122"/>
              </a:rPr>
              <a:t>是无法笼统地认定哪种优，哪种劣。只能根据实际问题的具体实现需要，对各方面的优缺点加以综合平衡来确定适宜的存储结构。</a:t>
            </a:r>
            <a:endParaRPr lang="zh-CN" altLang="en-US" sz="2800" b="1" dirty="0">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a:solidFill>
                  <a:srgbClr val="000080"/>
                </a:solidFill>
                <a:latin typeface="黑体" panose="02010609060101010101" pitchFamily="49" charset="-122"/>
                <a:ea typeface="黑体" panose="02010609060101010101" pitchFamily="49" charset="-122"/>
                <a:cs typeface="MS PGothic" panose="020B0600070205080204" charset="-128"/>
              </a:rPr>
              <a:t>3</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程序设计语言</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Text Box 2"/>
          <p:cNvSpPr txBox="1">
            <a:spLocks noChangeArrowheads="1"/>
          </p:cNvSpPr>
          <p:nvPr/>
        </p:nvSpPr>
        <p:spPr bwMode="auto">
          <a:xfrm>
            <a:off x="889686" y="1234626"/>
            <a:ext cx="7821828" cy="490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114300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4700"/>
              </a:lnSpc>
              <a:spcBef>
                <a:spcPct val="20000"/>
              </a:spcBef>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一元多项式的定义与表示</a:t>
            </a: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ts val="4700"/>
              </a:lnSpc>
              <a:spcBef>
                <a:spcPct val="20000"/>
              </a:spcBef>
              <a:buFont typeface="Arial" panose="020B0604020202020204" pitchFamily="34" charset="0"/>
              <a:buChar char="•"/>
            </a:pPr>
            <a:r>
              <a:rPr lang="zh-CN" altLang="en-US" sz="3200" b="1" dirty="0">
                <a:latin typeface="华文仿宋" panose="02010600040101010101" pitchFamily="2" charset="-122"/>
                <a:ea typeface="华文仿宋" panose="02010600040101010101" pitchFamily="2" charset="-122"/>
              </a:rPr>
              <a:t>一</a:t>
            </a:r>
            <a:r>
              <a:rPr lang="zh-CN" altLang="en-US" sz="3200" b="1" dirty="0" smtClean="0">
                <a:latin typeface="华文仿宋" panose="02010600040101010101" pitchFamily="2" charset="-122"/>
                <a:ea typeface="华文仿宋" panose="02010600040101010101" pitchFamily="2" charset="-122"/>
              </a:rPr>
              <a:t>元稀疏多项式的定义与表示</a:t>
            </a: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ts val="4700"/>
              </a:lnSpc>
              <a:spcBef>
                <a:spcPct val="20000"/>
              </a:spcBef>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一元多项式的存储结构</a:t>
            </a: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ts val="4700"/>
              </a:lnSpc>
              <a:spcBef>
                <a:spcPct val="20000"/>
              </a:spcBef>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抽象数据类型一元多项式的定义</a:t>
            </a: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ts val="4700"/>
              </a:lnSpc>
              <a:spcBef>
                <a:spcPct val="20000"/>
              </a:spcBef>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一元多项式的实现（采用链式存储结构）</a:t>
            </a: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ts val="4700"/>
              </a:lnSpc>
              <a:spcBef>
                <a:spcPct val="20000"/>
              </a:spcBef>
              <a:buFont typeface="Arial" panose="020B0604020202020204" pitchFamily="34" charset="0"/>
              <a:buChar char="•"/>
            </a:pPr>
            <a:endParaRPr lang="en-US" altLang="zh-CN" sz="3200" b="1" dirty="0" smtClean="0">
              <a:latin typeface="华文仿宋" panose="02010600040101010101" pitchFamily="2" charset="-122"/>
              <a:ea typeface="华文仿宋" panose="02010600040101010101" pitchFamily="2" charset="-122"/>
            </a:endParaRPr>
          </a:p>
          <a:p>
            <a:pPr marL="457200" indent="-457200" algn="l" eaLnBrk="1" hangingPunct="1">
              <a:lnSpc>
                <a:spcPts val="4700"/>
              </a:lnSpc>
              <a:spcBef>
                <a:spcPct val="20000"/>
              </a:spcBef>
              <a:buFont typeface="Arial" panose="020B0604020202020204" pitchFamily="34" charset="0"/>
              <a:buChar char="•"/>
            </a:pPr>
            <a:endParaRPr lang="zh-CN" altLang="en-US" sz="3200" b="1" dirty="0">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2.4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一元多项式的表示</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2178">
                                            <p:txEl>
                                              <p:pRg st="0" end="0"/>
                                            </p:txEl>
                                          </p:spTgt>
                                        </p:tgtEl>
                                        <p:attrNameLst>
                                          <p:attrName>style.visibility</p:attrName>
                                        </p:attrNameLst>
                                      </p:cBhvr>
                                      <p:to>
                                        <p:strVal val="visible"/>
                                      </p:to>
                                    </p:set>
                                    <p:anim calcmode="lin" valueType="num">
                                      <p:cBhvr additive="base">
                                        <p:cTn id="7" dur="500" fill="hold"/>
                                        <p:tgtEl>
                                          <p:spTgt spid="5621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21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2178">
                                            <p:txEl>
                                              <p:pRg st="1" end="1"/>
                                            </p:txEl>
                                          </p:spTgt>
                                        </p:tgtEl>
                                        <p:attrNameLst>
                                          <p:attrName>style.visibility</p:attrName>
                                        </p:attrNameLst>
                                      </p:cBhvr>
                                      <p:to>
                                        <p:strVal val="visible"/>
                                      </p:to>
                                    </p:set>
                                    <p:anim calcmode="lin" valueType="num">
                                      <p:cBhvr additive="base">
                                        <p:cTn id="13" dur="500" fill="hold"/>
                                        <p:tgtEl>
                                          <p:spTgt spid="5621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21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2178">
                                            <p:txEl>
                                              <p:pRg st="2" end="2"/>
                                            </p:txEl>
                                          </p:spTgt>
                                        </p:tgtEl>
                                        <p:attrNameLst>
                                          <p:attrName>style.visibility</p:attrName>
                                        </p:attrNameLst>
                                      </p:cBhvr>
                                      <p:to>
                                        <p:strVal val="visible"/>
                                      </p:to>
                                    </p:set>
                                    <p:anim calcmode="lin" valueType="num">
                                      <p:cBhvr additive="base">
                                        <p:cTn id="19" dur="500" fill="hold"/>
                                        <p:tgtEl>
                                          <p:spTgt spid="56217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21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2178">
                                            <p:txEl>
                                              <p:pRg st="3" end="3"/>
                                            </p:txEl>
                                          </p:spTgt>
                                        </p:tgtEl>
                                        <p:attrNameLst>
                                          <p:attrName>style.visibility</p:attrName>
                                        </p:attrNameLst>
                                      </p:cBhvr>
                                      <p:to>
                                        <p:strVal val="visible"/>
                                      </p:to>
                                    </p:set>
                                    <p:anim calcmode="lin" valueType="num">
                                      <p:cBhvr additive="base">
                                        <p:cTn id="25" dur="500" fill="hold"/>
                                        <p:tgtEl>
                                          <p:spTgt spid="56217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21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2178">
                                            <p:txEl>
                                              <p:pRg st="4" end="4"/>
                                            </p:txEl>
                                          </p:spTgt>
                                        </p:tgtEl>
                                        <p:attrNameLst>
                                          <p:attrName>style.visibility</p:attrName>
                                        </p:attrNameLst>
                                      </p:cBhvr>
                                      <p:to>
                                        <p:strVal val="visible"/>
                                      </p:to>
                                    </p:set>
                                    <p:anim calcmode="lin" valueType="num">
                                      <p:cBhvr additive="base">
                                        <p:cTn id="31" dur="500" fill="hold"/>
                                        <p:tgtEl>
                                          <p:spTgt spid="56217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217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autoUpdateAnimBg="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Text Box 2"/>
          <p:cNvSpPr txBox="1">
            <a:spLocks noChangeArrowheads="1"/>
          </p:cNvSpPr>
          <p:nvPr/>
        </p:nvSpPr>
        <p:spPr bwMode="auto">
          <a:xfrm>
            <a:off x="276270" y="1234626"/>
            <a:ext cx="8534400" cy="4122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114300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ts val="4700"/>
              </a:lnSpc>
              <a:spcBef>
                <a:spcPct val="20000"/>
              </a:spcBef>
            </a:pP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在数学上，一元</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次多项式</a:t>
            </a:r>
            <a:endParaRPr lang="zh-CN" altLang="en-US" sz="2800" b="1" dirty="0">
              <a:latin typeface="华文仿宋" panose="02010600040101010101" pitchFamily="2" charset="-122"/>
              <a:ea typeface="华文仿宋" panose="02010600040101010101" pitchFamily="2" charset="-122"/>
            </a:endParaRPr>
          </a:p>
          <a:p>
            <a:pPr lvl="1" algn="l" eaLnBrk="1" hangingPunct="1">
              <a:lnSpc>
                <a:spcPts val="4700"/>
              </a:lnSpc>
              <a:spcBef>
                <a:spcPct val="20000"/>
              </a:spcBef>
            </a:pPr>
            <a:r>
              <a:rPr lang="zh-CN" altLang="en-US" sz="3600" dirty="0"/>
              <a:t>   </a:t>
            </a:r>
            <a:r>
              <a:rPr lang="en-US" altLang="zh-CN" sz="3200" b="1" dirty="0" err="1">
                <a:solidFill>
                  <a:srgbClr val="660033"/>
                </a:solidFill>
              </a:rPr>
              <a:t>P</a:t>
            </a:r>
            <a:r>
              <a:rPr lang="en-US" altLang="zh-CN" sz="3200" b="1" baseline="-25000" dirty="0" err="1">
                <a:solidFill>
                  <a:srgbClr val="660033"/>
                </a:solidFill>
              </a:rPr>
              <a:t>n</a:t>
            </a:r>
            <a:r>
              <a:rPr lang="en-US" altLang="zh-CN" sz="3200" b="1" baseline="-25000" dirty="0">
                <a:solidFill>
                  <a:srgbClr val="660033"/>
                </a:solidFill>
              </a:rPr>
              <a:t> </a:t>
            </a:r>
            <a:r>
              <a:rPr lang="en-US" altLang="zh-CN" sz="3200" b="1" dirty="0">
                <a:solidFill>
                  <a:srgbClr val="660033"/>
                </a:solidFill>
              </a:rPr>
              <a:t>(</a:t>
            </a:r>
            <a:r>
              <a:rPr lang="en-US" altLang="zh-CN" sz="3200" b="1" baseline="-25000" dirty="0">
                <a:solidFill>
                  <a:srgbClr val="660033"/>
                </a:solidFill>
              </a:rPr>
              <a:t> </a:t>
            </a:r>
            <a:r>
              <a:rPr lang="en-US" altLang="zh-CN" sz="3200" b="1" dirty="0">
                <a:solidFill>
                  <a:srgbClr val="660033"/>
                </a:solidFill>
              </a:rPr>
              <a:t>x)= p</a:t>
            </a:r>
            <a:r>
              <a:rPr lang="en-US" altLang="zh-CN" sz="3200" b="1" baseline="-25000" dirty="0">
                <a:solidFill>
                  <a:srgbClr val="660033"/>
                </a:solidFill>
              </a:rPr>
              <a:t>0</a:t>
            </a:r>
            <a:r>
              <a:rPr lang="en-US" altLang="zh-CN" sz="3200" b="1" dirty="0">
                <a:solidFill>
                  <a:srgbClr val="660033"/>
                </a:solidFill>
              </a:rPr>
              <a:t> + p</a:t>
            </a:r>
            <a:r>
              <a:rPr lang="en-US" altLang="zh-CN" sz="3200" b="1" baseline="-25000" dirty="0">
                <a:solidFill>
                  <a:srgbClr val="660033"/>
                </a:solidFill>
              </a:rPr>
              <a:t>1 </a:t>
            </a:r>
            <a:r>
              <a:rPr lang="en-US" altLang="zh-CN" sz="3200" b="1" dirty="0">
                <a:solidFill>
                  <a:srgbClr val="660033"/>
                </a:solidFill>
              </a:rPr>
              <a:t>x+ p</a:t>
            </a:r>
            <a:r>
              <a:rPr lang="en-US" altLang="zh-CN" sz="3200" b="1" baseline="-25000" dirty="0">
                <a:solidFill>
                  <a:srgbClr val="660033"/>
                </a:solidFill>
              </a:rPr>
              <a:t>2</a:t>
            </a:r>
            <a:r>
              <a:rPr lang="en-US" altLang="zh-CN" sz="3200" b="1" dirty="0">
                <a:solidFill>
                  <a:srgbClr val="660033"/>
                </a:solidFill>
              </a:rPr>
              <a:t> x</a:t>
            </a:r>
            <a:r>
              <a:rPr lang="en-US" altLang="zh-CN" sz="3200" b="1" baseline="30000" dirty="0">
                <a:solidFill>
                  <a:srgbClr val="660033"/>
                </a:solidFill>
              </a:rPr>
              <a:t>2</a:t>
            </a:r>
            <a:r>
              <a:rPr lang="en-US" altLang="zh-CN" sz="3200" b="1" dirty="0">
                <a:solidFill>
                  <a:srgbClr val="660033"/>
                </a:solidFill>
              </a:rPr>
              <a:t> + …+ </a:t>
            </a:r>
            <a:r>
              <a:rPr lang="en-US" altLang="zh-CN" sz="3200" b="1" dirty="0" err="1">
                <a:solidFill>
                  <a:srgbClr val="660033"/>
                </a:solidFill>
              </a:rPr>
              <a:t>p</a:t>
            </a:r>
            <a:r>
              <a:rPr lang="en-US" altLang="zh-CN" sz="3200" b="1" baseline="-25000" dirty="0" err="1">
                <a:solidFill>
                  <a:srgbClr val="660033"/>
                </a:solidFill>
              </a:rPr>
              <a:t>n</a:t>
            </a:r>
            <a:r>
              <a:rPr lang="en-US" altLang="zh-CN" sz="3200" b="1" dirty="0">
                <a:solidFill>
                  <a:srgbClr val="660033"/>
                </a:solidFill>
              </a:rPr>
              <a:t> </a:t>
            </a:r>
            <a:r>
              <a:rPr lang="en-US" altLang="zh-CN" sz="3200" b="1" dirty="0" err="1">
                <a:solidFill>
                  <a:srgbClr val="660033"/>
                </a:solidFill>
              </a:rPr>
              <a:t>x</a:t>
            </a:r>
            <a:r>
              <a:rPr lang="en-US" altLang="zh-CN" sz="3200" b="1" baseline="30000" dirty="0" err="1">
                <a:solidFill>
                  <a:srgbClr val="660033"/>
                </a:solidFill>
              </a:rPr>
              <a:t>n</a:t>
            </a:r>
            <a:endParaRPr lang="en-US" altLang="zh-CN" sz="3200" b="1" baseline="30000" dirty="0">
              <a:solidFill>
                <a:srgbClr val="660033"/>
              </a:solidFill>
            </a:endParaRPr>
          </a:p>
          <a:p>
            <a:pPr lvl="1" algn="l" eaLnBrk="1" hangingPunct="1">
              <a:lnSpc>
                <a:spcPts val="4700"/>
              </a:lnSpc>
              <a:spcBef>
                <a:spcPct val="20000"/>
              </a:spcBef>
            </a:pPr>
            <a:r>
              <a:rPr lang="zh-CN" altLang="en-US" sz="2800" b="1" dirty="0">
                <a:latin typeface="华文仿宋" panose="02010600040101010101" pitchFamily="2" charset="-122"/>
                <a:ea typeface="华文仿宋" panose="02010600040101010101" pitchFamily="2" charset="-122"/>
              </a:rPr>
              <a:t>由</a:t>
            </a:r>
            <a:r>
              <a:rPr lang="en-US" altLang="zh-CN" sz="2800" b="1" dirty="0">
                <a:latin typeface="华文仿宋" panose="02010600040101010101" pitchFamily="2" charset="-122"/>
                <a:ea typeface="华文仿宋" panose="02010600040101010101" pitchFamily="2" charset="-122"/>
              </a:rPr>
              <a:t>n+1</a:t>
            </a:r>
            <a:r>
              <a:rPr lang="zh-CN" altLang="en-US" sz="2800" b="1" dirty="0">
                <a:latin typeface="华文仿宋" panose="02010600040101010101" pitchFamily="2" charset="-122"/>
                <a:ea typeface="华文仿宋" panose="02010600040101010101" pitchFamily="2" charset="-122"/>
              </a:rPr>
              <a:t>个系数唯一确定，可用</a:t>
            </a:r>
            <a:r>
              <a:rPr lang="zh-CN" altLang="en-US" sz="2800" b="1" dirty="0">
                <a:solidFill>
                  <a:srgbClr val="FF0000"/>
                </a:solidFill>
                <a:latin typeface="华文仿宋" panose="02010600040101010101" pitchFamily="2" charset="-122"/>
                <a:ea typeface="华文仿宋" panose="02010600040101010101" pitchFamily="2" charset="-122"/>
              </a:rPr>
              <a:t>线性表</a:t>
            </a:r>
            <a:r>
              <a:rPr lang="en-US" altLang="zh-CN" sz="2800" b="1" dirty="0">
                <a:solidFill>
                  <a:srgbClr val="FF0000"/>
                </a:solidFill>
                <a:latin typeface="华文仿宋" panose="02010600040101010101" pitchFamily="2" charset="-122"/>
                <a:ea typeface="华文仿宋" panose="02010600040101010101" pitchFamily="2" charset="-122"/>
              </a:rPr>
              <a:t>P</a:t>
            </a:r>
            <a:r>
              <a:rPr lang="zh-CN" altLang="en-US" sz="2800" b="1" dirty="0">
                <a:latin typeface="华文仿宋" panose="02010600040101010101" pitchFamily="2" charset="-122"/>
                <a:ea typeface="华文仿宋" panose="02010600040101010101" pitchFamily="2" charset="-122"/>
              </a:rPr>
              <a:t>来</a:t>
            </a:r>
            <a:r>
              <a:rPr lang="zh-CN" altLang="en-US" sz="2800" b="1" dirty="0" smtClean="0">
                <a:latin typeface="华文仿宋" panose="02010600040101010101" pitchFamily="2" charset="-122"/>
                <a:ea typeface="华文仿宋" panose="02010600040101010101" pitchFamily="2" charset="-122"/>
              </a:rPr>
              <a:t>表示</a:t>
            </a:r>
            <a:endParaRPr lang="en-US" altLang="zh-CN" sz="2800" b="1" dirty="0" smtClean="0">
              <a:latin typeface="华文仿宋" panose="02010600040101010101" pitchFamily="2" charset="-122"/>
              <a:ea typeface="华文仿宋" panose="02010600040101010101" pitchFamily="2" charset="-122"/>
            </a:endParaRPr>
          </a:p>
          <a:p>
            <a:pPr lvl="1" algn="l" eaLnBrk="1" hangingPunct="1">
              <a:lnSpc>
                <a:spcPts val="4700"/>
              </a:lnSpc>
              <a:spcBef>
                <a:spcPct val="20000"/>
              </a:spcBef>
            </a:pPr>
            <a:endParaRPr lang="zh-CN" altLang="en-US" sz="2800" b="1" dirty="0">
              <a:latin typeface="华文仿宋" panose="02010600040101010101" pitchFamily="2" charset="-122"/>
              <a:ea typeface="华文仿宋" panose="02010600040101010101" pitchFamily="2" charset="-122"/>
            </a:endParaRPr>
          </a:p>
          <a:p>
            <a:pPr algn="l" eaLnBrk="1" hangingPunct="1">
              <a:lnSpc>
                <a:spcPts val="4700"/>
              </a:lnSpc>
              <a:spcBef>
                <a:spcPct val="20000"/>
              </a:spcBef>
            </a:pPr>
            <a:r>
              <a:rPr lang="zh-CN" altLang="en-US" sz="2800" b="1" dirty="0">
                <a:latin typeface="华文仿宋" panose="02010600040101010101" pitchFamily="2" charset="-122"/>
                <a:ea typeface="华文仿宋" panose="02010600040101010101" pitchFamily="2" charset="-122"/>
              </a:rPr>
              <a:t>       </a:t>
            </a:r>
            <a:r>
              <a:rPr lang="en-US" altLang="zh-CN" sz="3200" b="1" dirty="0">
                <a:solidFill>
                  <a:srgbClr val="660033"/>
                </a:solidFill>
              </a:rPr>
              <a:t>P</a:t>
            </a:r>
            <a:r>
              <a:rPr lang="en-US" altLang="zh-CN" sz="3200" b="1" baseline="-25000" dirty="0">
                <a:solidFill>
                  <a:srgbClr val="660033"/>
                </a:solidFill>
              </a:rPr>
              <a:t> </a:t>
            </a:r>
            <a:r>
              <a:rPr lang="en-US" altLang="zh-CN" sz="3200" b="1" dirty="0">
                <a:solidFill>
                  <a:srgbClr val="660033"/>
                </a:solidFill>
              </a:rPr>
              <a:t>=</a:t>
            </a:r>
            <a:r>
              <a:rPr lang="zh-CN" altLang="en-US" sz="3200" b="1" dirty="0">
                <a:solidFill>
                  <a:srgbClr val="660033"/>
                </a:solidFill>
              </a:rPr>
              <a:t>（</a:t>
            </a:r>
            <a:r>
              <a:rPr lang="en-US" altLang="zh-CN" sz="3200" b="1" dirty="0">
                <a:solidFill>
                  <a:srgbClr val="660033"/>
                </a:solidFill>
              </a:rPr>
              <a:t>p</a:t>
            </a:r>
            <a:r>
              <a:rPr lang="en-US" altLang="zh-CN" sz="3200" b="1" baseline="-25000" dirty="0">
                <a:solidFill>
                  <a:srgbClr val="660033"/>
                </a:solidFill>
              </a:rPr>
              <a:t>0</a:t>
            </a:r>
            <a:r>
              <a:rPr lang="en-US" altLang="zh-CN" sz="3200" b="1" dirty="0">
                <a:solidFill>
                  <a:srgbClr val="660033"/>
                </a:solidFill>
              </a:rPr>
              <a:t> ,p</a:t>
            </a:r>
            <a:r>
              <a:rPr lang="en-US" altLang="zh-CN" sz="3200" b="1" baseline="-25000" dirty="0">
                <a:solidFill>
                  <a:srgbClr val="660033"/>
                </a:solidFill>
              </a:rPr>
              <a:t>1 </a:t>
            </a:r>
            <a:r>
              <a:rPr lang="en-US" altLang="zh-CN" sz="3200" b="1" dirty="0">
                <a:solidFill>
                  <a:srgbClr val="660033"/>
                </a:solidFill>
              </a:rPr>
              <a:t>, p</a:t>
            </a:r>
            <a:r>
              <a:rPr lang="en-US" altLang="zh-CN" sz="3200" b="1" baseline="-25000" dirty="0">
                <a:solidFill>
                  <a:srgbClr val="660033"/>
                </a:solidFill>
              </a:rPr>
              <a:t>2</a:t>
            </a:r>
            <a:r>
              <a:rPr lang="en-US" altLang="zh-CN" sz="3200" b="1" dirty="0">
                <a:solidFill>
                  <a:srgbClr val="660033"/>
                </a:solidFill>
              </a:rPr>
              <a:t> ,…, </a:t>
            </a:r>
            <a:r>
              <a:rPr lang="en-US" altLang="zh-CN" sz="3200" b="1" dirty="0" err="1">
                <a:solidFill>
                  <a:srgbClr val="660033"/>
                </a:solidFill>
              </a:rPr>
              <a:t>p</a:t>
            </a:r>
            <a:r>
              <a:rPr lang="en-US" altLang="zh-CN" sz="3200" b="1" baseline="-25000" dirty="0" err="1">
                <a:solidFill>
                  <a:srgbClr val="660033"/>
                </a:solidFill>
              </a:rPr>
              <a:t>n</a:t>
            </a:r>
            <a:r>
              <a:rPr lang="en-US" altLang="zh-CN" sz="3200" b="1" dirty="0">
                <a:solidFill>
                  <a:srgbClr val="660033"/>
                </a:solidFill>
              </a:rPr>
              <a:t> </a:t>
            </a:r>
            <a:r>
              <a:rPr lang="zh-CN" altLang="en-US" sz="3200" b="1" dirty="0">
                <a:solidFill>
                  <a:srgbClr val="660033"/>
                </a:solidFill>
              </a:rPr>
              <a:t>）</a:t>
            </a:r>
            <a:endParaRPr lang="zh-CN" altLang="en-US" sz="3200" b="1" dirty="0">
              <a:solidFill>
                <a:srgbClr val="660033"/>
              </a:solidFill>
            </a:endParaRPr>
          </a:p>
          <a:p>
            <a:pPr lvl="1" algn="l" eaLnBrk="1" hangingPunct="1">
              <a:lnSpc>
                <a:spcPts val="4700"/>
              </a:lnSpc>
              <a:spcBef>
                <a:spcPct val="20000"/>
              </a:spcBef>
            </a:pPr>
            <a:r>
              <a:rPr lang="zh-CN" altLang="en-US" sz="2800" b="1" dirty="0">
                <a:ea typeface="华文仿宋" panose="02010600040101010101" pitchFamily="2" charset="-122"/>
              </a:rPr>
              <a:t>每一项的指数 </a:t>
            </a:r>
            <a:r>
              <a:rPr lang="en-US" altLang="zh-CN" sz="2800" b="1" dirty="0" err="1">
                <a:ea typeface="华文仿宋" panose="02010600040101010101" pitchFamily="2" charset="-122"/>
              </a:rPr>
              <a:t>i</a:t>
            </a:r>
            <a:r>
              <a:rPr lang="en-US" altLang="zh-CN" sz="2800" b="1" dirty="0">
                <a:ea typeface="华文仿宋" panose="02010600040101010101" pitchFamily="2" charset="-122"/>
              </a:rPr>
              <a:t> </a:t>
            </a:r>
            <a:r>
              <a:rPr lang="zh-CN" altLang="en-US" sz="2800" b="1" dirty="0">
                <a:ea typeface="华文仿宋" panose="02010600040101010101" pitchFamily="2" charset="-122"/>
              </a:rPr>
              <a:t>隐含在其系数</a:t>
            </a:r>
            <a:r>
              <a:rPr lang="en-US" altLang="zh-CN" sz="2800" b="1" dirty="0"/>
              <a:t>P</a:t>
            </a:r>
            <a:r>
              <a:rPr lang="en-US" altLang="zh-CN" sz="2800" b="1" baseline="-25000" dirty="0"/>
              <a:t>i</a:t>
            </a:r>
            <a:r>
              <a:rPr lang="zh-CN" altLang="en-US" sz="2800" b="1" dirty="0">
                <a:ea typeface="华文仿宋" panose="02010600040101010101" pitchFamily="2" charset="-122"/>
              </a:rPr>
              <a:t>的序号里。       </a:t>
            </a:r>
            <a:endParaRPr lang="zh-CN" altLang="en-US" sz="2800" b="1" dirty="0">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2.4.1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一元多项式的定义与表示</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2178">
                                            <p:txEl>
                                              <p:pRg st="0" end="0"/>
                                            </p:txEl>
                                          </p:spTgt>
                                        </p:tgtEl>
                                        <p:attrNameLst>
                                          <p:attrName>style.visibility</p:attrName>
                                        </p:attrNameLst>
                                      </p:cBhvr>
                                      <p:to>
                                        <p:strVal val="visible"/>
                                      </p:to>
                                    </p:set>
                                    <p:anim calcmode="lin" valueType="num">
                                      <p:cBhvr additive="base">
                                        <p:cTn id="7" dur="500" fill="hold"/>
                                        <p:tgtEl>
                                          <p:spTgt spid="5621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217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62178">
                                            <p:txEl>
                                              <p:pRg st="1" end="1"/>
                                            </p:txEl>
                                          </p:spTgt>
                                        </p:tgtEl>
                                        <p:attrNameLst>
                                          <p:attrName>style.visibility</p:attrName>
                                        </p:attrNameLst>
                                      </p:cBhvr>
                                      <p:to>
                                        <p:strVal val="visible"/>
                                      </p:to>
                                    </p:set>
                                    <p:anim calcmode="lin" valueType="num">
                                      <p:cBhvr additive="base">
                                        <p:cTn id="11" dur="500" fill="hold"/>
                                        <p:tgtEl>
                                          <p:spTgt spid="562178">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6217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62178">
                                            <p:txEl>
                                              <p:pRg st="2" end="2"/>
                                            </p:txEl>
                                          </p:spTgt>
                                        </p:tgtEl>
                                        <p:attrNameLst>
                                          <p:attrName>style.visibility</p:attrName>
                                        </p:attrNameLst>
                                      </p:cBhvr>
                                      <p:to>
                                        <p:strVal val="visible"/>
                                      </p:to>
                                    </p:set>
                                    <p:anim calcmode="lin" valueType="num">
                                      <p:cBhvr additive="base">
                                        <p:cTn id="15" dur="500" fill="hold"/>
                                        <p:tgtEl>
                                          <p:spTgt spid="562178">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621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62178">
                                            <p:txEl>
                                              <p:pRg st="4" end="4"/>
                                            </p:txEl>
                                          </p:spTgt>
                                        </p:tgtEl>
                                        <p:attrNameLst>
                                          <p:attrName>style.visibility</p:attrName>
                                        </p:attrNameLst>
                                      </p:cBhvr>
                                      <p:to>
                                        <p:strVal val="visible"/>
                                      </p:to>
                                    </p:set>
                                    <p:anim calcmode="lin" valueType="num">
                                      <p:cBhvr additive="base">
                                        <p:cTn id="21" dur="500" fill="hold"/>
                                        <p:tgtEl>
                                          <p:spTgt spid="562178">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62178">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62178">
                                            <p:txEl>
                                              <p:pRg st="5" end="5"/>
                                            </p:txEl>
                                          </p:spTgt>
                                        </p:tgtEl>
                                        <p:attrNameLst>
                                          <p:attrName>style.visibility</p:attrName>
                                        </p:attrNameLst>
                                      </p:cBhvr>
                                      <p:to>
                                        <p:strVal val="visible"/>
                                      </p:to>
                                    </p:set>
                                    <p:anim calcmode="lin" valueType="num">
                                      <p:cBhvr additive="base">
                                        <p:cTn id="25" dur="500" fill="hold"/>
                                        <p:tgtEl>
                                          <p:spTgt spid="562178">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217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autoUpdateAnimBg="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ChangeArrowheads="1"/>
          </p:cNvSpPr>
          <p:nvPr/>
        </p:nvSpPr>
        <p:spPr bwMode="auto">
          <a:xfrm>
            <a:off x="523103" y="1290487"/>
            <a:ext cx="7924800" cy="15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20000"/>
              </a:spcBef>
            </a:pPr>
            <a:r>
              <a:rPr lang="zh-CN" altLang="en-US" sz="2800" b="1" dirty="0" smtClean="0">
                <a:ea typeface="华文仿宋" panose="02010600040101010101" pitchFamily="2" charset="-122"/>
              </a:rPr>
              <a:t>假设</a:t>
            </a:r>
            <a:r>
              <a:rPr lang="en-US" altLang="zh-CN" sz="2800" b="1" dirty="0" err="1">
                <a:latin typeface="华文仿宋" panose="02010600040101010101" pitchFamily="2" charset="-122"/>
                <a:ea typeface="华文仿宋" panose="02010600040101010101" pitchFamily="2" charset="-122"/>
              </a:rPr>
              <a:t>Q</a:t>
            </a:r>
            <a:r>
              <a:rPr lang="en-US" altLang="zh-CN" sz="2800" b="1" baseline="-25000" dirty="0" err="1">
                <a:latin typeface="华文仿宋" panose="02010600040101010101" pitchFamily="2" charset="-122"/>
                <a:ea typeface="华文仿宋" panose="02010600040101010101" pitchFamily="2" charset="-122"/>
              </a:rPr>
              <a:t>m</a:t>
            </a:r>
            <a:r>
              <a:rPr lang="en-US" altLang="zh-CN" sz="2800" b="1" dirty="0">
                <a:latin typeface="华文仿宋" panose="02010600040101010101" pitchFamily="2" charset="-122"/>
                <a:ea typeface="华文仿宋" panose="02010600040101010101" pitchFamily="2" charset="-122"/>
              </a:rPr>
              <a:t>(x)</a:t>
            </a:r>
            <a:r>
              <a:rPr lang="zh-CN" altLang="en-US" sz="2800" b="1" dirty="0">
                <a:latin typeface="华文仿宋" panose="02010600040101010101" pitchFamily="2" charset="-122"/>
                <a:ea typeface="华文仿宋" panose="02010600040101010101" pitchFamily="2" charset="-122"/>
              </a:rPr>
              <a:t>是一元</a:t>
            </a:r>
            <a:r>
              <a:rPr lang="en-US" altLang="zh-CN" sz="2800" b="1" dirty="0">
                <a:latin typeface="华文仿宋" panose="02010600040101010101" pitchFamily="2" charset="-122"/>
                <a:ea typeface="华文仿宋" panose="02010600040101010101" pitchFamily="2" charset="-122"/>
              </a:rPr>
              <a:t>m</a:t>
            </a:r>
            <a:r>
              <a:rPr lang="zh-CN" altLang="en-US" sz="2800" b="1" dirty="0">
                <a:latin typeface="华文仿宋" panose="02010600040101010101" pitchFamily="2" charset="-122"/>
                <a:ea typeface="华文仿宋" panose="02010600040101010101" pitchFamily="2" charset="-122"/>
              </a:rPr>
              <a:t>次多项式</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同样可用</a:t>
            </a:r>
            <a:r>
              <a:rPr lang="zh-CN" altLang="en-US" sz="2800" b="1" dirty="0">
                <a:solidFill>
                  <a:srgbClr val="FF0000"/>
                </a:solidFill>
                <a:latin typeface="华文仿宋" panose="02010600040101010101" pitchFamily="2" charset="-122"/>
                <a:ea typeface="华文仿宋" panose="02010600040101010101" pitchFamily="2" charset="-122"/>
              </a:rPr>
              <a:t>线性表</a:t>
            </a:r>
            <a:r>
              <a:rPr lang="en-US" altLang="zh-CN" sz="2800" b="1" dirty="0">
                <a:solidFill>
                  <a:srgbClr val="FF0000"/>
                </a:solidFill>
                <a:latin typeface="华文仿宋" panose="02010600040101010101" pitchFamily="2" charset="-122"/>
                <a:ea typeface="华文仿宋" panose="02010600040101010101" pitchFamily="2" charset="-122"/>
              </a:rPr>
              <a:t>Q</a:t>
            </a:r>
            <a:r>
              <a:rPr lang="zh-CN" altLang="en-US" sz="2800" b="1" dirty="0">
                <a:latin typeface="华文仿宋" panose="02010600040101010101" pitchFamily="2" charset="-122"/>
                <a:ea typeface="华文仿宋" panose="02010600040101010101" pitchFamily="2" charset="-122"/>
              </a:rPr>
              <a:t>来表示</a:t>
            </a:r>
            <a:endParaRPr lang="zh-CN" altLang="en-US" sz="2800"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sz="3200" b="1" dirty="0" smtClean="0">
                <a:solidFill>
                  <a:srgbClr val="660033"/>
                </a:solidFill>
              </a:rPr>
              <a:t>Q</a:t>
            </a:r>
            <a:r>
              <a:rPr lang="en-US" altLang="zh-CN" sz="3200" b="1" baseline="-25000" dirty="0" smtClean="0">
                <a:solidFill>
                  <a:srgbClr val="660033"/>
                </a:solidFill>
              </a:rPr>
              <a:t> </a:t>
            </a:r>
            <a:r>
              <a:rPr lang="en-US" altLang="zh-CN" sz="3200" b="1" dirty="0">
                <a:solidFill>
                  <a:srgbClr val="660033"/>
                </a:solidFill>
              </a:rPr>
              <a:t>=</a:t>
            </a:r>
            <a:r>
              <a:rPr lang="zh-CN" altLang="en-US" sz="3200" b="1" dirty="0">
                <a:solidFill>
                  <a:srgbClr val="660033"/>
                </a:solidFill>
              </a:rPr>
              <a:t>（</a:t>
            </a:r>
            <a:r>
              <a:rPr lang="en-US" altLang="zh-CN" sz="3200" b="1" dirty="0">
                <a:solidFill>
                  <a:srgbClr val="660033"/>
                </a:solidFill>
              </a:rPr>
              <a:t>q</a:t>
            </a:r>
            <a:r>
              <a:rPr lang="en-US" altLang="zh-CN" sz="3200" b="1" baseline="-25000" dirty="0">
                <a:solidFill>
                  <a:srgbClr val="660033"/>
                </a:solidFill>
              </a:rPr>
              <a:t>0</a:t>
            </a:r>
            <a:r>
              <a:rPr lang="en-US" altLang="zh-CN" sz="3200" b="1" dirty="0">
                <a:solidFill>
                  <a:srgbClr val="660033"/>
                </a:solidFill>
              </a:rPr>
              <a:t> ,q</a:t>
            </a:r>
            <a:r>
              <a:rPr lang="en-US" altLang="zh-CN" sz="3200" b="1" baseline="-25000" dirty="0">
                <a:solidFill>
                  <a:srgbClr val="660033"/>
                </a:solidFill>
              </a:rPr>
              <a:t>1 </a:t>
            </a:r>
            <a:r>
              <a:rPr lang="en-US" altLang="zh-CN" sz="3200" b="1" dirty="0">
                <a:solidFill>
                  <a:srgbClr val="660033"/>
                </a:solidFill>
              </a:rPr>
              <a:t>, q</a:t>
            </a:r>
            <a:r>
              <a:rPr lang="en-US" altLang="zh-CN" sz="3200" b="1" baseline="-25000" dirty="0">
                <a:solidFill>
                  <a:srgbClr val="660033"/>
                </a:solidFill>
              </a:rPr>
              <a:t>2</a:t>
            </a:r>
            <a:r>
              <a:rPr lang="en-US" altLang="zh-CN" sz="3200" b="1" dirty="0">
                <a:solidFill>
                  <a:srgbClr val="660033"/>
                </a:solidFill>
              </a:rPr>
              <a:t> ,…, </a:t>
            </a:r>
            <a:r>
              <a:rPr lang="en-US" altLang="zh-CN" sz="3200" b="1" dirty="0" err="1">
                <a:solidFill>
                  <a:srgbClr val="660033"/>
                </a:solidFill>
              </a:rPr>
              <a:t>q</a:t>
            </a:r>
            <a:r>
              <a:rPr lang="en-US" altLang="zh-CN" sz="3200" b="1" baseline="-25000" dirty="0" err="1">
                <a:solidFill>
                  <a:srgbClr val="660033"/>
                </a:solidFill>
              </a:rPr>
              <a:t>m</a:t>
            </a:r>
            <a:r>
              <a:rPr lang="en-US" altLang="zh-CN" sz="3200" b="1" dirty="0">
                <a:solidFill>
                  <a:srgbClr val="660033"/>
                </a:solidFill>
              </a:rPr>
              <a:t> </a:t>
            </a:r>
            <a:r>
              <a:rPr lang="zh-CN" altLang="en-US" sz="3200" b="1" dirty="0">
                <a:solidFill>
                  <a:srgbClr val="660033"/>
                </a:solidFill>
              </a:rPr>
              <a:t>）</a:t>
            </a:r>
            <a:endParaRPr lang="zh-CN" altLang="en-US" sz="3200" b="1" dirty="0">
              <a:solidFill>
                <a:srgbClr val="660033"/>
              </a:solidFill>
            </a:endParaRPr>
          </a:p>
        </p:txBody>
      </p:sp>
      <p:sp>
        <p:nvSpPr>
          <p:cNvPr id="562180" name="Rectangle 4"/>
          <p:cNvSpPr>
            <a:spLocks noChangeArrowheads="1"/>
          </p:cNvSpPr>
          <p:nvPr/>
        </p:nvSpPr>
        <p:spPr bwMode="auto">
          <a:xfrm>
            <a:off x="523103" y="2973551"/>
            <a:ext cx="8077200" cy="271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20000"/>
              </a:spcBef>
            </a:pPr>
            <a:r>
              <a:rPr lang="zh-CN" altLang="en-US" sz="2800" b="1" dirty="0" smtClean="0">
                <a:latin typeface="华文仿宋" panose="02010600040101010101" pitchFamily="2" charset="-122"/>
                <a:ea typeface="华文仿宋" panose="02010600040101010101" pitchFamily="2" charset="-122"/>
              </a:rPr>
              <a:t>设</a:t>
            </a:r>
            <a:r>
              <a:rPr lang="en-US" altLang="zh-CN" sz="2800" b="1" dirty="0">
                <a:latin typeface="华文仿宋" panose="02010600040101010101" pitchFamily="2" charset="-122"/>
                <a:ea typeface="华文仿宋" panose="02010600040101010101" pitchFamily="2" charset="-122"/>
              </a:rPr>
              <a:t>m&lt;n</a:t>
            </a:r>
            <a:r>
              <a:rPr lang="zh-CN" altLang="en-US" sz="2800" b="1" dirty="0">
                <a:latin typeface="华文仿宋" panose="02010600040101010101" pitchFamily="2" charset="-122"/>
                <a:ea typeface="华文仿宋" panose="02010600040101010101" pitchFamily="2" charset="-122"/>
              </a:rPr>
              <a:t>，则两个多项式相加的结果 </a:t>
            </a:r>
            <a:endParaRPr lang="zh-CN" altLang="en-US" sz="2800" b="1" dirty="0">
              <a:latin typeface="华文仿宋" panose="02010600040101010101" pitchFamily="2" charset="-122"/>
              <a:ea typeface="华文仿宋" panose="02010600040101010101" pitchFamily="2" charset="-122"/>
            </a:endParaRPr>
          </a:p>
          <a:p>
            <a:pPr algn="l" eaLnBrk="1" hangingPunct="1">
              <a:spcBef>
                <a:spcPct val="20000"/>
              </a:spcBef>
            </a:pPr>
            <a:r>
              <a:rPr lang="zh-CN" altLang="en-US" sz="2800" b="1" dirty="0">
                <a:latin typeface="华文仿宋" panose="02010600040101010101" pitchFamily="2" charset="-122"/>
                <a:ea typeface="华文仿宋" panose="02010600040101010101" pitchFamily="2" charset="-122"/>
              </a:rPr>
              <a:t>       </a:t>
            </a:r>
            <a:r>
              <a:rPr lang="en-US" altLang="zh-CN" sz="3200" b="1" dirty="0">
                <a:solidFill>
                  <a:srgbClr val="660033"/>
                </a:solidFill>
              </a:rPr>
              <a:t>R</a:t>
            </a:r>
            <a:r>
              <a:rPr lang="en-US" altLang="zh-CN" sz="3200" b="1" baseline="-25000" dirty="0">
                <a:solidFill>
                  <a:srgbClr val="660033"/>
                </a:solidFill>
              </a:rPr>
              <a:t>n </a:t>
            </a:r>
            <a:r>
              <a:rPr lang="en-US" altLang="zh-CN" sz="3200" b="1" dirty="0">
                <a:solidFill>
                  <a:srgbClr val="660033"/>
                </a:solidFill>
              </a:rPr>
              <a:t>(</a:t>
            </a:r>
            <a:r>
              <a:rPr lang="en-US" altLang="zh-CN" sz="3200" b="1" baseline="-25000" dirty="0">
                <a:solidFill>
                  <a:srgbClr val="660033"/>
                </a:solidFill>
              </a:rPr>
              <a:t> </a:t>
            </a:r>
            <a:r>
              <a:rPr lang="en-US" altLang="zh-CN" sz="3200" b="1" dirty="0">
                <a:solidFill>
                  <a:srgbClr val="660033"/>
                </a:solidFill>
              </a:rPr>
              <a:t>x)= </a:t>
            </a:r>
            <a:r>
              <a:rPr lang="en-US" altLang="zh-CN" sz="3200" b="1" dirty="0" err="1">
                <a:solidFill>
                  <a:srgbClr val="660033"/>
                </a:solidFill>
              </a:rPr>
              <a:t>P</a:t>
            </a:r>
            <a:r>
              <a:rPr lang="en-US" altLang="zh-CN" sz="3200" b="1" baseline="-25000" dirty="0" err="1">
                <a:solidFill>
                  <a:srgbClr val="660033"/>
                </a:solidFill>
              </a:rPr>
              <a:t>n</a:t>
            </a:r>
            <a:r>
              <a:rPr lang="en-US" altLang="zh-CN" sz="3200" b="1" baseline="-25000" dirty="0">
                <a:solidFill>
                  <a:srgbClr val="660033"/>
                </a:solidFill>
              </a:rPr>
              <a:t> </a:t>
            </a:r>
            <a:r>
              <a:rPr lang="en-US" altLang="zh-CN" sz="3200" b="1" dirty="0">
                <a:solidFill>
                  <a:srgbClr val="660033"/>
                </a:solidFill>
              </a:rPr>
              <a:t>(</a:t>
            </a:r>
            <a:r>
              <a:rPr lang="en-US" altLang="zh-CN" sz="3200" b="1" baseline="-25000" dirty="0">
                <a:solidFill>
                  <a:srgbClr val="660033"/>
                </a:solidFill>
              </a:rPr>
              <a:t> </a:t>
            </a:r>
            <a:r>
              <a:rPr lang="en-US" altLang="zh-CN" sz="3200" b="1" dirty="0">
                <a:solidFill>
                  <a:srgbClr val="660033"/>
                </a:solidFill>
              </a:rPr>
              <a:t>x)+ </a:t>
            </a:r>
            <a:r>
              <a:rPr lang="en-US" altLang="zh-CN" sz="3200" b="1" dirty="0" err="1">
                <a:solidFill>
                  <a:srgbClr val="660033"/>
                </a:solidFill>
                <a:latin typeface="华文仿宋" panose="02010600040101010101" pitchFamily="2" charset="-122"/>
                <a:ea typeface="华文仿宋" panose="02010600040101010101" pitchFamily="2" charset="-122"/>
              </a:rPr>
              <a:t>Q</a:t>
            </a:r>
            <a:r>
              <a:rPr lang="en-US" altLang="zh-CN" sz="3200" b="1" baseline="-25000" dirty="0" err="1">
                <a:solidFill>
                  <a:srgbClr val="660033"/>
                </a:solidFill>
                <a:latin typeface="华文仿宋" panose="02010600040101010101" pitchFamily="2" charset="-122"/>
                <a:ea typeface="华文仿宋" panose="02010600040101010101" pitchFamily="2" charset="-122"/>
              </a:rPr>
              <a:t>m</a:t>
            </a:r>
            <a:r>
              <a:rPr lang="en-US" altLang="zh-CN" sz="3200" b="1" dirty="0">
                <a:solidFill>
                  <a:srgbClr val="660033"/>
                </a:solidFill>
                <a:latin typeface="华文仿宋" panose="02010600040101010101" pitchFamily="2" charset="-122"/>
                <a:ea typeface="华文仿宋" panose="02010600040101010101" pitchFamily="2" charset="-122"/>
              </a:rPr>
              <a:t>(x) </a:t>
            </a:r>
            <a:endParaRPr lang="en-US" altLang="zh-CN" sz="3200" b="1" dirty="0" smtClean="0">
              <a:solidFill>
                <a:srgbClr val="660033"/>
              </a:solidFill>
              <a:latin typeface="华文仿宋" panose="02010600040101010101" pitchFamily="2" charset="-122"/>
              <a:ea typeface="华文仿宋" panose="02010600040101010101" pitchFamily="2" charset="-122"/>
            </a:endParaRPr>
          </a:p>
          <a:p>
            <a:pPr algn="l" eaLnBrk="1" hangingPunct="1">
              <a:spcBef>
                <a:spcPct val="20000"/>
              </a:spcBef>
            </a:pPr>
            <a:r>
              <a:rPr lang="en-US" altLang="zh-CN" sz="2800" b="1" dirty="0" smtClean="0">
                <a:latin typeface="华文仿宋" panose="02010600040101010101" pitchFamily="2" charset="-122"/>
                <a:ea typeface="华文仿宋" panose="02010600040101010101" pitchFamily="2" charset="-122"/>
              </a:rPr>
              <a:t> </a:t>
            </a:r>
            <a:r>
              <a:rPr lang="zh-CN" altLang="en-US" sz="2800" b="1" dirty="0" smtClean="0">
                <a:latin typeface="华文仿宋" panose="02010600040101010101" pitchFamily="2" charset="-122"/>
                <a:ea typeface="华文仿宋" panose="02010600040101010101" pitchFamily="2" charset="-122"/>
              </a:rPr>
              <a:t>可用线性表</a:t>
            </a:r>
            <a:r>
              <a:rPr lang="en-US" altLang="zh-CN" sz="2800" b="1" dirty="0" smtClean="0">
                <a:latin typeface="华文仿宋" panose="02010600040101010101" pitchFamily="2" charset="-122"/>
                <a:ea typeface="华文仿宋" panose="02010600040101010101" pitchFamily="2" charset="-122"/>
              </a:rPr>
              <a:t>R</a:t>
            </a:r>
            <a:r>
              <a:rPr lang="zh-CN" altLang="en-US" sz="2800" b="1" dirty="0" smtClean="0">
                <a:latin typeface="华文仿宋" panose="02010600040101010101" pitchFamily="2" charset="-122"/>
                <a:ea typeface="华文仿宋" panose="02010600040101010101" pitchFamily="2" charset="-122"/>
              </a:rPr>
              <a:t>表示</a:t>
            </a:r>
            <a:endParaRPr lang="zh-CN" altLang="en-US" sz="2800" b="1" dirty="0" smtClean="0">
              <a:latin typeface="华文仿宋" panose="02010600040101010101" pitchFamily="2" charset="-122"/>
              <a:ea typeface="华文仿宋" panose="02010600040101010101" pitchFamily="2" charset="-122"/>
            </a:endParaRPr>
          </a:p>
          <a:p>
            <a:pPr algn="l" eaLnBrk="1" hangingPunct="1">
              <a:spcBef>
                <a:spcPct val="20000"/>
              </a:spcBef>
            </a:pPr>
            <a:r>
              <a:rPr lang="zh-CN" altLang="en-US" sz="2800" b="1" dirty="0" smtClean="0">
                <a:latin typeface="华文仿宋" panose="02010600040101010101" pitchFamily="2" charset="-122"/>
                <a:ea typeface="华文仿宋" panose="02010600040101010101" pitchFamily="2" charset="-122"/>
              </a:rPr>
              <a:t>       </a:t>
            </a:r>
            <a:r>
              <a:rPr lang="en-US" altLang="zh-CN" sz="3200" b="1" dirty="0">
                <a:solidFill>
                  <a:srgbClr val="660033"/>
                </a:solidFill>
              </a:rPr>
              <a:t>R=( p</a:t>
            </a:r>
            <a:r>
              <a:rPr lang="en-US" altLang="zh-CN" sz="3200" b="1" baseline="-25000" dirty="0">
                <a:solidFill>
                  <a:srgbClr val="660033"/>
                </a:solidFill>
              </a:rPr>
              <a:t>0</a:t>
            </a:r>
            <a:r>
              <a:rPr lang="en-US" altLang="zh-CN" sz="3200" b="1" dirty="0">
                <a:solidFill>
                  <a:srgbClr val="660033"/>
                </a:solidFill>
              </a:rPr>
              <a:t>+q</a:t>
            </a:r>
            <a:r>
              <a:rPr lang="en-US" altLang="zh-CN" sz="3200" b="1" baseline="-25000" dirty="0">
                <a:solidFill>
                  <a:srgbClr val="660033"/>
                </a:solidFill>
              </a:rPr>
              <a:t>0 </a:t>
            </a:r>
            <a:r>
              <a:rPr lang="en-US" altLang="zh-CN" sz="3200" b="1" dirty="0">
                <a:solidFill>
                  <a:srgbClr val="660033"/>
                </a:solidFill>
              </a:rPr>
              <a:t>, p</a:t>
            </a:r>
            <a:r>
              <a:rPr lang="en-US" altLang="zh-CN" sz="3200" b="1" baseline="-25000" dirty="0">
                <a:solidFill>
                  <a:srgbClr val="660033"/>
                </a:solidFill>
              </a:rPr>
              <a:t>1</a:t>
            </a:r>
            <a:r>
              <a:rPr lang="en-US" altLang="zh-CN" sz="3200" b="1" dirty="0">
                <a:solidFill>
                  <a:srgbClr val="660033"/>
                </a:solidFill>
              </a:rPr>
              <a:t>+q</a:t>
            </a:r>
            <a:r>
              <a:rPr lang="en-US" altLang="zh-CN" sz="3200" b="1" baseline="-25000" dirty="0">
                <a:solidFill>
                  <a:srgbClr val="660033"/>
                </a:solidFill>
              </a:rPr>
              <a:t>1</a:t>
            </a:r>
            <a:r>
              <a:rPr lang="en-US" altLang="zh-CN" sz="3200" b="1" dirty="0">
                <a:solidFill>
                  <a:srgbClr val="660033"/>
                </a:solidFill>
              </a:rPr>
              <a:t>, p</a:t>
            </a:r>
            <a:r>
              <a:rPr lang="en-US" altLang="zh-CN" sz="3200" b="1" baseline="-25000" dirty="0">
                <a:solidFill>
                  <a:srgbClr val="660033"/>
                </a:solidFill>
              </a:rPr>
              <a:t>2</a:t>
            </a:r>
            <a:r>
              <a:rPr lang="en-US" altLang="zh-CN" sz="3200" b="1" dirty="0">
                <a:solidFill>
                  <a:srgbClr val="660033"/>
                </a:solidFill>
              </a:rPr>
              <a:t>+q</a:t>
            </a:r>
            <a:r>
              <a:rPr lang="en-US" altLang="zh-CN" sz="3200" b="1" baseline="-25000" dirty="0">
                <a:solidFill>
                  <a:srgbClr val="660033"/>
                </a:solidFill>
              </a:rPr>
              <a:t>2 </a:t>
            </a:r>
            <a:r>
              <a:rPr lang="en-US" altLang="zh-CN" sz="3200" b="1" dirty="0">
                <a:solidFill>
                  <a:srgbClr val="660033"/>
                </a:solidFill>
              </a:rPr>
              <a:t>, …, </a:t>
            </a:r>
            <a:r>
              <a:rPr lang="en-US" altLang="zh-CN" sz="3200" b="1" dirty="0" err="1">
                <a:solidFill>
                  <a:srgbClr val="660033"/>
                </a:solidFill>
              </a:rPr>
              <a:t>p</a:t>
            </a:r>
            <a:r>
              <a:rPr lang="en-US" altLang="zh-CN" sz="3200" b="1" baseline="-25000" dirty="0" err="1">
                <a:solidFill>
                  <a:srgbClr val="660033"/>
                </a:solidFill>
              </a:rPr>
              <a:t>m</a:t>
            </a:r>
            <a:r>
              <a:rPr lang="en-US" altLang="zh-CN" sz="3200" b="1" dirty="0" err="1">
                <a:solidFill>
                  <a:srgbClr val="660033"/>
                </a:solidFill>
              </a:rPr>
              <a:t>+q</a:t>
            </a:r>
            <a:r>
              <a:rPr lang="en-US" altLang="zh-CN" sz="3200" b="1" baseline="-25000" dirty="0" err="1">
                <a:solidFill>
                  <a:srgbClr val="660033"/>
                </a:solidFill>
              </a:rPr>
              <a:t>m</a:t>
            </a:r>
            <a:r>
              <a:rPr lang="en-US" altLang="zh-CN" sz="3200" b="1" dirty="0">
                <a:solidFill>
                  <a:srgbClr val="660033"/>
                </a:solidFill>
              </a:rPr>
              <a:t>,</a:t>
            </a:r>
            <a:r>
              <a:rPr lang="en-US" altLang="zh-CN" sz="3200" b="1" baseline="-25000" dirty="0">
                <a:solidFill>
                  <a:srgbClr val="660033"/>
                </a:solidFill>
              </a:rPr>
              <a:t> </a:t>
            </a:r>
            <a:r>
              <a:rPr lang="en-US" altLang="zh-CN" sz="3200" b="1" dirty="0" smtClean="0">
                <a:solidFill>
                  <a:srgbClr val="660033"/>
                </a:solidFill>
              </a:rPr>
              <a:t>p</a:t>
            </a:r>
            <a:r>
              <a:rPr lang="en-US" altLang="zh-CN" sz="3200" b="1" baseline="-25000" dirty="0" smtClean="0">
                <a:solidFill>
                  <a:srgbClr val="660033"/>
                </a:solidFill>
              </a:rPr>
              <a:t>m+1</a:t>
            </a:r>
            <a:r>
              <a:rPr lang="en-US" altLang="zh-CN" sz="3200" b="1" dirty="0" smtClean="0">
                <a:solidFill>
                  <a:srgbClr val="660033"/>
                </a:solidFill>
              </a:rPr>
              <a:t>+q</a:t>
            </a:r>
            <a:r>
              <a:rPr lang="en-US" altLang="zh-CN" sz="3200" b="1" baseline="-25000" dirty="0" smtClean="0">
                <a:solidFill>
                  <a:srgbClr val="660033"/>
                </a:solidFill>
              </a:rPr>
              <a:t>m+1</a:t>
            </a:r>
            <a:r>
              <a:rPr lang="en-US" altLang="zh-CN" sz="3200" b="1" dirty="0" smtClean="0">
                <a:solidFill>
                  <a:srgbClr val="660033"/>
                </a:solidFill>
              </a:rPr>
              <a:t>, </a:t>
            </a:r>
            <a:r>
              <a:rPr lang="en-US" altLang="zh-CN" sz="3200" b="1" dirty="0">
                <a:solidFill>
                  <a:srgbClr val="660033"/>
                </a:solidFill>
              </a:rPr>
              <a:t>…, </a:t>
            </a:r>
            <a:r>
              <a:rPr lang="en-US" altLang="zh-CN" sz="3200" b="1" dirty="0" err="1" smtClean="0">
                <a:solidFill>
                  <a:srgbClr val="660033"/>
                </a:solidFill>
              </a:rPr>
              <a:t>p</a:t>
            </a:r>
            <a:r>
              <a:rPr lang="en-US" altLang="zh-CN" sz="3200" b="1" baseline="-25000" dirty="0" err="1" smtClean="0">
                <a:solidFill>
                  <a:srgbClr val="660033"/>
                </a:solidFill>
              </a:rPr>
              <a:t>n</a:t>
            </a:r>
            <a:r>
              <a:rPr lang="en-US" altLang="zh-CN" sz="3200" b="1" dirty="0" err="1" smtClean="0">
                <a:solidFill>
                  <a:srgbClr val="660033"/>
                </a:solidFill>
              </a:rPr>
              <a:t>+q</a:t>
            </a:r>
            <a:r>
              <a:rPr lang="en-US" altLang="zh-CN" sz="3200" b="1" baseline="-25000" dirty="0" err="1" smtClean="0">
                <a:solidFill>
                  <a:srgbClr val="660033"/>
                </a:solidFill>
              </a:rPr>
              <a:t>n</a:t>
            </a:r>
            <a:r>
              <a:rPr lang="en-US" altLang="zh-CN" sz="3200" b="1" dirty="0" smtClean="0">
                <a:solidFill>
                  <a:srgbClr val="660033"/>
                </a:solidFill>
              </a:rPr>
              <a:t>)</a:t>
            </a:r>
            <a:r>
              <a:rPr lang="en-US" altLang="zh-CN" sz="2800" b="1" dirty="0" smtClean="0"/>
              <a:t> </a:t>
            </a:r>
            <a:endParaRPr lang="en-US" altLang="zh-CN" sz="2800" b="1" dirty="0">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2179"/>
                                        </p:tgtEl>
                                        <p:attrNameLst>
                                          <p:attrName>style.visibility</p:attrName>
                                        </p:attrNameLst>
                                      </p:cBhvr>
                                      <p:to>
                                        <p:strVal val="visible"/>
                                      </p:to>
                                    </p:set>
                                    <p:anim calcmode="lin" valueType="num">
                                      <p:cBhvr additive="base">
                                        <p:cTn id="7" dur="500" fill="hold"/>
                                        <p:tgtEl>
                                          <p:spTgt spid="562179"/>
                                        </p:tgtEl>
                                        <p:attrNameLst>
                                          <p:attrName>ppt_x</p:attrName>
                                        </p:attrNameLst>
                                      </p:cBhvr>
                                      <p:tavLst>
                                        <p:tav tm="0">
                                          <p:val>
                                            <p:strVal val="0-#ppt_w/2"/>
                                          </p:val>
                                        </p:tav>
                                        <p:tav tm="100000">
                                          <p:val>
                                            <p:strVal val="#ppt_x"/>
                                          </p:val>
                                        </p:tav>
                                      </p:tavLst>
                                    </p:anim>
                                    <p:anim calcmode="lin" valueType="num">
                                      <p:cBhvr additive="base">
                                        <p:cTn id="8" dur="500" fill="hold"/>
                                        <p:tgtEl>
                                          <p:spTgt spid="5621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62180"/>
                                        </p:tgtEl>
                                        <p:attrNameLst>
                                          <p:attrName>style.visibility</p:attrName>
                                        </p:attrNameLst>
                                      </p:cBhvr>
                                      <p:to>
                                        <p:strVal val="visible"/>
                                      </p:to>
                                    </p:set>
                                    <p:animEffect transition="in" filter="slide(fromBottom)">
                                      <p:cBhvr>
                                        <p:cTn id="13" dur="500"/>
                                        <p:tgtEl>
                                          <p:spTgt spid="562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autoUpdateAnimBg="0"/>
      <p:bldP spid="562180"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ChangeArrowheads="1"/>
          </p:cNvSpPr>
          <p:nvPr/>
        </p:nvSpPr>
        <p:spPr bwMode="auto">
          <a:xfrm>
            <a:off x="518855" y="1111164"/>
            <a:ext cx="8153400"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spcBef>
                <a:spcPct val="50000"/>
              </a:spcBef>
            </a:pPr>
            <a:r>
              <a:rPr lang="zh-CN" altLang="en-US" sz="2800" b="1" dirty="0" smtClean="0">
                <a:ea typeface="华文仿宋" panose="02010600040101010101" pitchFamily="2" charset="-122"/>
              </a:rPr>
              <a:t>在</a:t>
            </a:r>
            <a:r>
              <a:rPr lang="zh-CN" altLang="en-US" sz="2800" b="1" dirty="0">
                <a:ea typeface="华文仿宋" panose="02010600040101010101" pitchFamily="2" charset="-122"/>
              </a:rPr>
              <a:t>通常应用中，多项式的</a:t>
            </a:r>
            <a:r>
              <a:rPr lang="zh-CN" altLang="en-US" sz="2800" b="1" dirty="0">
                <a:solidFill>
                  <a:srgbClr val="FF0000"/>
                </a:solidFill>
                <a:ea typeface="华文仿宋" panose="02010600040101010101" pitchFamily="2" charset="-122"/>
              </a:rPr>
              <a:t>次数很高且变化很大，</a:t>
            </a:r>
            <a:r>
              <a:rPr lang="zh-CN" altLang="en-US" sz="2800" b="1" dirty="0">
                <a:ea typeface="华文仿宋" panose="02010600040101010101" pitchFamily="2" charset="-122"/>
              </a:rPr>
              <a:t>比如下面的一元</a:t>
            </a:r>
            <a:r>
              <a:rPr lang="zh-CN" altLang="en-US" sz="2800" b="1" dirty="0">
                <a:solidFill>
                  <a:srgbClr val="FF0000"/>
                </a:solidFill>
                <a:ea typeface="华文仿宋" panose="02010600040101010101" pitchFamily="2" charset="-122"/>
              </a:rPr>
              <a:t>稀疏多项式</a:t>
            </a:r>
            <a:r>
              <a:rPr lang="en-US" altLang="zh-CN" sz="2800" b="1" dirty="0">
                <a:ea typeface="华文仿宋" panose="02010600040101010101" pitchFamily="2" charset="-122"/>
              </a:rPr>
              <a:t>:</a:t>
            </a:r>
            <a:endParaRPr lang="en-US" altLang="zh-CN" sz="2800" b="1" dirty="0">
              <a:ea typeface="华文仿宋" panose="02010600040101010101" pitchFamily="2" charset="-122"/>
            </a:endParaRPr>
          </a:p>
          <a:p>
            <a:pPr algn="just" eaLnBrk="1" hangingPunct="1">
              <a:spcBef>
                <a:spcPct val="20000"/>
              </a:spcBef>
            </a:pPr>
            <a:r>
              <a:rPr lang="en-US" altLang="zh-CN" sz="4000" b="1" dirty="0">
                <a:solidFill>
                  <a:srgbClr val="000099"/>
                </a:solidFill>
                <a:ea typeface="华文仿宋" panose="02010600040101010101" pitchFamily="2" charset="-122"/>
              </a:rPr>
              <a:t>          </a:t>
            </a:r>
            <a:r>
              <a:rPr lang="en-US" altLang="zh-CN" sz="3200" b="1" dirty="0">
                <a:solidFill>
                  <a:srgbClr val="000099"/>
                </a:solidFill>
                <a:ea typeface="华文仿宋" panose="02010600040101010101" pitchFamily="2" charset="-122"/>
              </a:rPr>
              <a:t>S(x) = 1 + 3x</a:t>
            </a:r>
            <a:r>
              <a:rPr lang="en-US" altLang="zh-CN" sz="3200" b="1" baseline="30000" dirty="0">
                <a:solidFill>
                  <a:srgbClr val="000099"/>
                </a:solidFill>
                <a:ea typeface="华文仿宋" panose="02010600040101010101" pitchFamily="2" charset="-122"/>
              </a:rPr>
              <a:t>10000</a:t>
            </a:r>
            <a:r>
              <a:rPr lang="en-US" altLang="zh-CN" sz="3200" b="1" dirty="0">
                <a:solidFill>
                  <a:srgbClr val="000099"/>
                </a:solidFill>
                <a:ea typeface="华文仿宋" panose="02010600040101010101" pitchFamily="2" charset="-122"/>
              </a:rPr>
              <a:t> – 2x</a:t>
            </a:r>
            <a:r>
              <a:rPr lang="en-US" altLang="zh-CN" sz="3200" b="1" baseline="30000" dirty="0">
                <a:solidFill>
                  <a:srgbClr val="000099"/>
                </a:solidFill>
                <a:ea typeface="华文仿宋" panose="02010600040101010101" pitchFamily="2" charset="-122"/>
              </a:rPr>
              <a:t>20000</a:t>
            </a:r>
            <a:endParaRPr lang="en-US" altLang="zh-CN" sz="2000" b="1" dirty="0">
              <a:ea typeface="华文仿宋" panose="02010600040101010101" pitchFamily="2" charset="-122"/>
            </a:endParaRPr>
          </a:p>
          <a:p>
            <a:pPr algn="just" eaLnBrk="1" hangingPunct="1">
              <a:spcBef>
                <a:spcPct val="50000"/>
              </a:spcBef>
            </a:pPr>
            <a:r>
              <a:rPr lang="en-US" altLang="zh-CN" sz="2800" b="1" dirty="0">
                <a:ea typeface="华文仿宋" panose="02010600040101010101" pitchFamily="2" charset="-122"/>
              </a:rPr>
              <a:t>       </a:t>
            </a:r>
            <a:r>
              <a:rPr lang="en-US" altLang="zh-CN" sz="2800" b="1" dirty="0" smtClean="0">
                <a:ea typeface="华文仿宋" panose="02010600040101010101" pitchFamily="2" charset="-122"/>
              </a:rPr>
              <a:t> </a:t>
            </a:r>
            <a:r>
              <a:rPr lang="zh-CN" altLang="en-US" sz="2800" b="1" dirty="0" smtClean="0">
                <a:ea typeface="华文仿宋" panose="02010600040101010101" pitchFamily="2" charset="-122"/>
              </a:rPr>
              <a:t>如果</a:t>
            </a:r>
            <a:r>
              <a:rPr lang="zh-CN" altLang="en-US" sz="2800" b="1" dirty="0">
                <a:ea typeface="华文仿宋" panose="02010600040101010101" pitchFamily="2" charset="-122"/>
              </a:rPr>
              <a:t>用顺序存储结构，就要用长度为</a:t>
            </a:r>
            <a:r>
              <a:rPr lang="en-US" altLang="zh-CN" sz="2800" b="1" dirty="0">
                <a:ea typeface="华文仿宋" panose="02010600040101010101" pitchFamily="2" charset="-122"/>
              </a:rPr>
              <a:t>20001</a:t>
            </a:r>
            <a:r>
              <a:rPr lang="zh-CN" altLang="en-US" sz="2800" b="1" dirty="0">
                <a:ea typeface="华文仿宋" panose="02010600040101010101" pitchFamily="2" charset="-122"/>
              </a:rPr>
              <a:t>的线性表来表示，而表中仅有三个非零元素，这种对内存空间的浪费是应该避免的。</a:t>
            </a:r>
            <a:endParaRPr lang="zh-CN" altLang="en-US" sz="2800" b="1" dirty="0">
              <a:ea typeface="华文仿宋" panose="02010600040101010101" pitchFamily="2" charset="-122"/>
            </a:endParaRPr>
          </a:p>
          <a:p>
            <a:pPr algn="just" eaLnBrk="1" hangingPunct="1">
              <a:spcBef>
                <a:spcPct val="50000"/>
              </a:spcBef>
            </a:pPr>
            <a:r>
              <a:rPr lang="zh-CN" altLang="en-US" sz="2800" b="1" dirty="0">
                <a:ea typeface="华文仿宋" panose="02010600040101010101" pitchFamily="2" charset="-122"/>
              </a:rPr>
              <a:t>        解决的办法是</a:t>
            </a:r>
            <a:r>
              <a:rPr lang="en-US" altLang="zh-CN" sz="2800" b="1" dirty="0">
                <a:ea typeface="华文仿宋" panose="02010600040101010101" pitchFamily="2" charset="-122"/>
              </a:rPr>
              <a:t>,</a:t>
            </a:r>
            <a:r>
              <a:rPr lang="zh-CN" altLang="en-US" sz="2800" b="1" dirty="0">
                <a:ea typeface="华文仿宋" panose="02010600040101010101" pitchFamily="2" charset="-122"/>
              </a:rPr>
              <a:t>只存储</a:t>
            </a:r>
            <a:r>
              <a:rPr lang="zh-CN" altLang="en-US" sz="2800" b="1" dirty="0">
                <a:solidFill>
                  <a:srgbClr val="FF0000"/>
                </a:solidFill>
                <a:ea typeface="华文仿宋" panose="02010600040101010101" pitchFamily="2" charset="-122"/>
              </a:rPr>
              <a:t>非零项</a:t>
            </a:r>
            <a:r>
              <a:rPr lang="zh-CN" altLang="en-US" sz="2800" b="1" dirty="0">
                <a:ea typeface="华文仿宋" panose="02010600040101010101" pitchFamily="2" charset="-122"/>
              </a:rPr>
              <a:t>。</a:t>
            </a:r>
            <a:endParaRPr lang="zh-CN" altLang="en-US" sz="2800" b="1" dirty="0">
              <a:ea typeface="华文仿宋" panose="02010600040101010101" pitchFamily="2" charset="-122"/>
            </a:endParaRPr>
          </a:p>
          <a:p>
            <a:pPr algn="just" eaLnBrk="1" hangingPunct="1">
              <a:spcBef>
                <a:spcPct val="50000"/>
              </a:spcBef>
            </a:pPr>
            <a:r>
              <a:rPr lang="zh-CN" altLang="en-US" sz="2800" b="1" dirty="0">
                <a:ea typeface="华文仿宋" panose="02010600040101010101" pitchFamily="2" charset="-122"/>
              </a:rPr>
              <a:t>        如果只存储非零项，则显然必须</a:t>
            </a:r>
            <a:r>
              <a:rPr lang="zh-CN" altLang="en-US" sz="2800" b="1" dirty="0">
                <a:solidFill>
                  <a:srgbClr val="FF0000"/>
                </a:solidFill>
                <a:ea typeface="华文仿宋" panose="02010600040101010101" pitchFamily="2" charset="-122"/>
              </a:rPr>
              <a:t>同时存储系数项以及相应的指数</a:t>
            </a:r>
            <a:r>
              <a:rPr lang="zh-CN" altLang="en-US" sz="2800" b="1" dirty="0">
                <a:ea typeface="华文仿宋" panose="02010600040101010101" pitchFamily="2" charset="-122"/>
              </a:rPr>
              <a:t>。</a:t>
            </a:r>
            <a:endParaRPr lang="zh-CN" altLang="en-US" sz="2800" b="1" dirty="0">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2.4.2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一元</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稀疏</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多项式的定义与表示</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63202">
                                            <p:txEl>
                                              <p:pRg st="0" end="0"/>
                                            </p:txEl>
                                          </p:spTgt>
                                        </p:tgtEl>
                                        <p:attrNameLst>
                                          <p:attrName>style.visibility</p:attrName>
                                        </p:attrNameLst>
                                      </p:cBhvr>
                                      <p:to>
                                        <p:strVal val="visible"/>
                                      </p:to>
                                    </p:set>
                                    <p:animEffect transition="in" filter="slide(fromLeft)">
                                      <p:cBhvr>
                                        <p:cTn id="7" dur="500"/>
                                        <p:tgtEl>
                                          <p:spTgt spid="563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63202">
                                            <p:txEl>
                                              <p:pRg st="1" end="1"/>
                                            </p:txEl>
                                          </p:spTgt>
                                        </p:tgtEl>
                                        <p:attrNameLst>
                                          <p:attrName>style.visibility</p:attrName>
                                        </p:attrNameLst>
                                      </p:cBhvr>
                                      <p:to>
                                        <p:strVal val="visible"/>
                                      </p:to>
                                    </p:set>
                                    <p:animEffect transition="in" filter="slide(fromLeft)">
                                      <p:cBhvr>
                                        <p:cTn id="12" dur="500"/>
                                        <p:tgtEl>
                                          <p:spTgt spid="5632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563202">
                                            <p:txEl>
                                              <p:pRg st="2" end="2"/>
                                            </p:txEl>
                                          </p:spTgt>
                                        </p:tgtEl>
                                        <p:attrNameLst>
                                          <p:attrName>style.visibility</p:attrName>
                                        </p:attrNameLst>
                                      </p:cBhvr>
                                      <p:to>
                                        <p:strVal val="visible"/>
                                      </p:to>
                                    </p:set>
                                    <p:animEffect transition="in" filter="slide(fromLeft)">
                                      <p:cBhvr>
                                        <p:cTn id="17" dur="500"/>
                                        <p:tgtEl>
                                          <p:spTgt spid="5632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63202">
                                            <p:txEl>
                                              <p:pRg st="3" end="3"/>
                                            </p:txEl>
                                          </p:spTgt>
                                        </p:tgtEl>
                                        <p:attrNameLst>
                                          <p:attrName>style.visibility</p:attrName>
                                        </p:attrNameLst>
                                      </p:cBhvr>
                                      <p:to>
                                        <p:strVal val="visible"/>
                                      </p:to>
                                    </p:set>
                                    <p:animEffect transition="in" filter="slide(fromLeft)">
                                      <p:cBhvr>
                                        <p:cTn id="22" dur="500"/>
                                        <p:tgtEl>
                                          <p:spTgt spid="5632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563202">
                                            <p:txEl>
                                              <p:pRg st="4" end="4"/>
                                            </p:txEl>
                                          </p:spTgt>
                                        </p:tgtEl>
                                        <p:attrNameLst>
                                          <p:attrName>style.visibility</p:attrName>
                                        </p:attrNameLst>
                                      </p:cBhvr>
                                      <p:to>
                                        <p:strVal val="visible"/>
                                      </p:to>
                                    </p:set>
                                    <p:animEffect transition="in" filter="slide(fromLeft)">
                                      <p:cBhvr>
                                        <p:cTn id="27" dur="500"/>
                                        <p:tgtEl>
                                          <p:spTgt spid="5632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2"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Text Box 2"/>
          <p:cNvSpPr txBox="1">
            <a:spLocks noChangeArrowheads="1"/>
          </p:cNvSpPr>
          <p:nvPr/>
        </p:nvSpPr>
        <p:spPr bwMode="auto">
          <a:xfrm>
            <a:off x="547001" y="1032991"/>
            <a:ext cx="8240712"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sz="2800" b="1" dirty="0" smtClean="0">
                <a:ea typeface="华文仿宋" panose="02010600040101010101" pitchFamily="2" charset="-122"/>
              </a:rPr>
              <a:t>一般</a:t>
            </a:r>
            <a:r>
              <a:rPr lang="zh-CN" altLang="en-US" sz="2800" b="1" dirty="0">
                <a:ea typeface="华文仿宋" panose="02010600040101010101" pitchFamily="2" charset="-122"/>
              </a:rPr>
              <a:t>情况下的</a:t>
            </a:r>
            <a:r>
              <a:rPr lang="zh-CN" altLang="en-US" sz="2800" b="1" dirty="0">
                <a:solidFill>
                  <a:srgbClr val="FF0000"/>
                </a:solidFill>
                <a:ea typeface="华文仿宋" panose="02010600040101010101" pitchFamily="2" charset="-122"/>
              </a:rPr>
              <a:t>一元稀疏多项式</a:t>
            </a:r>
            <a:r>
              <a:rPr lang="zh-CN" altLang="en-US" sz="2800" b="1" dirty="0">
                <a:ea typeface="华文仿宋" panose="02010600040101010101" pitchFamily="2" charset="-122"/>
              </a:rPr>
              <a:t>可写成</a:t>
            </a:r>
            <a:endParaRPr lang="zh-CN" altLang="en-US" sz="3200" b="1" dirty="0">
              <a:ea typeface="华文仿宋" panose="02010600040101010101" pitchFamily="2" charset="-122"/>
            </a:endParaRPr>
          </a:p>
          <a:p>
            <a:pPr algn="l" eaLnBrk="1" hangingPunct="1">
              <a:lnSpc>
                <a:spcPct val="120000"/>
              </a:lnSpc>
              <a:spcBef>
                <a:spcPct val="30000"/>
              </a:spcBef>
              <a:spcAft>
                <a:spcPct val="30000"/>
              </a:spcAft>
            </a:pPr>
            <a:r>
              <a:rPr lang="zh-CN" altLang="en-US" sz="3200" b="1" dirty="0">
                <a:ea typeface="华文仿宋" panose="02010600040101010101" pitchFamily="2" charset="-122"/>
              </a:rPr>
              <a:t>             </a:t>
            </a:r>
            <a:r>
              <a:rPr lang="en-US" altLang="zh-CN" sz="3200" b="1" dirty="0" err="1">
                <a:solidFill>
                  <a:srgbClr val="3333CC"/>
                </a:solidFill>
                <a:ea typeface="华文仿宋" panose="02010600040101010101" pitchFamily="2" charset="-122"/>
              </a:rPr>
              <a:t>P</a:t>
            </a:r>
            <a:r>
              <a:rPr lang="en-US" altLang="zh-CN" sz="3200" b="1" baseline="-25000" dirty="0" err="1">
                <a:solidFill>
                  <a:srgbClr val="3333CC"/>
                </a:solidFill>
                <a:ea typeface="华文仿宋" panose="02010600040101010101" pitchFamily="2" charset="-122"/>
              </a:rPr>
              <a:t>n</a:t>
            </a:r>
            <a:r>
              <a:rPr lang="en-US" altLang="zh-CN" sz="3200" b="1" dirty="0">
                <a:solidFill>
                  <a:srgbClr val="3333CC"/>
                </a:solidFill>
                <a:ea typeface="华文仿宋" panose="02010600040101010101" pitchFamily="2" charset="-122"/>
              </a:rPr>
              <a:t>(x) = p</a:t>
            </a:r>
            <a:r>
              <a:rPr lang="en-US" altLang="zh-CN" sz="3200" b="1" baseline="-25000" dirty="0">
                <a:solidFill>
                  <a:srgbClr val="3333CC"/>
                </a:solidFill>
                <a:ea typeface="华文仿宋" panose="02010600040101010101" pitchFamily="2" charset="-122"/>
              </a:rPr>
              <a:t>1</a:t>
            </a:r>
            <a:r>
              <a:rPr lang="en-US" altLang="zh-CN" sz="3200" b="1" dirty="0">
                <a:solidFill>
                  <a:srgbClr val="3333CC"/>
                </a:solidFill>
                <a:ea typeface="华文仿宋" panose="02010600040101010101" pitchFamily="2" charset="-122"/>
              </a:rPr>
              <a:t>x</a:t>
            </a:r>
            <a:r>
              <a:rPr lang="en-US" altLang="zh-CN" sz="3200" b="1" baseline="30000" dirty="0">
                <a:solidFill>
                  <a:srgbClr val="3333CC"/>
                </a:solidFill>
                <a:ea typeface="华文仿宋" panose="02010600040101010101" pitchFamily="2" charset="-122"/>
              </a:rPr>
              <a:t>e1</a:t>
            </a:r>
            <a:r>
              <a:rPr lang="en-US" altLang="zh-CN" sz="3200" b="1" dirty="0">
                <a:solidFill>
                  <a:srgbClr val="3333CC"/>
                </a:solidFill>
                <a:ea typeface="华文仿宋" panose="02010600040101010101" pitchFamily="2" charset="-122"/>
              </a:rPr>
              <a:t> + p</a:t>
            </a:r>
            <a:r>
              <a:rPr lang="en-US" altLang="zh-CN" sz="3200" b="1" baseline="-25000" dirty="0">
                <a:solidFill>
                  <a:srgbClr val="3333CC"/>
                </a:solidFill>
                <a:ea typeface="华文仿宋" panose="02010600040101010101" pitchFamily="2" charset="-122"/>
              </a:rPr>
              <a:t>2</a:t>
            </a:r>
            <a:r>
              <a:rPr lang="en-US" altLang="zh-CN" sz="3200" b="1" dirty="0">
                <a:solidFill>
                  <a:srgbClr val="3333CC"/>
                </a:solidFill>
                <a:ea typeface="华文仿宋" panose="02010600040101010101" pitchFamily="2" charset="-122"/>
              </a:rPr>
              <a:t>x</a:t>
            </a:r>
            <a:r>
              <a:rPr lang="en-US" altLang="zh-CN" sz="3200" b="1" baseline="30000" dirty="0">
                <a:solidFill>
                  <a:srgbClr val="3333CC"/>
                </a:solidFill>
                <a:ea typeface="华文仿宋" panose="02010600040101010101" pitchFamily="2" charset="-122"/>
              </a:rPr>
              <a:t>e2</a:t>
            </a:r>
            <a:r>
              <a:rPr lang="en-US" altLang="zh-CN" sz="3200" b="1" dirty="0">
                <a:solidFill>
                  <a:srgbClr val="3333CC"/>
                </a:solidFill>
                <a:ea typeface="华文仿宋" panose="02010600040101010101" pitchFamily="2" charset="-122"/>
              </a:rPr>
              <a:t> + </a:t>
            </a:r>
            <a:r>
              <a:rPr lang="en-US" altLang="zh-CN" sz="3200" b="1" dirty="0">
                <a:solidFill>
                  <a:srgbClr val="3333CC"/>
                </a:solidFill>
                <a:latin typeface="华文仿宋" panose="02010600040101010101" pitchFamily="2" charset="-122"/>
                <a:ea typeface="华文仿宋" panose="02010600040101010101" pitchFamily="2" charset="-122"/>
              </a:rPr>
              <a:t>┄</a:t>
            </a:r>
            <a:r>
              <a:rPr lang="en-US" altLang="zh-CN" sz="3200" b="1" dirty="0">
                <a:solidFill>
                  <a:srgbClr val="3333CC"/>
                </a:solidFill>
                <a:ea typeface="华文仿宋" panose="02010600040101010101" pitchFamily="2" charset="-122"/>
              </a:rPr>
              <a:t> + </a:t>
            </a:r>
            <a:r>
              <a:rPr lang="en-US" altLang="zh-CN" sz="3200" b="1" dirty="0" err="1">
                <a:solidFill>
                  <a:srgbClr val="3333CC"/>
                </a:solidFill>
                <a:ea typeface="华文仿宋" panose="02010600040101010101" pitchFamily="2" charset="-122"/>
              </a:rPr>
              <a:t>p</a:t>
            </a:r>
            <a:r>
              <a:rPr lang="en-US" altLang="zh-CN" sz="3200" b="1" baseline="-25000" dirty="0" err="1">
                <a:solidFill>
                  <a:srgbClr val="3333CC"/>
                </a:solidFill>
                <a:ea typeface="华文仿宋" panose="02010600040101010101" pitchFamily="2" charset="-122"/>
              </a:rPr>
              <a:t>m</a:t>
            </a:r>
            <a:r>
              <a:rPr lang="en-US" altLang="zh-CN" sz="3200" b="1" dirty="0" err="1">
                <a:solidFill>
                  <a:srgbClr val="3333CC"/>
                </a:solidFill>
                <a:ea typeface="华文仿宋" panose="02010600040101010101" pitchFamily="2" charset="-122"/>
              </a:rPr>
              <a:t>x</a:t>
            </a:r>
            <a:r>
              <a:rPr lang="en-US" altLang="zh-CN" sz="3200" b="1" baseline="30000" dirty="0" err="1">
                <a:solidFill>
                  <a:srgbClr val="3333CC"/>
                </a:solidFill>
                <a:ea typeface="华文仿宋" panose="02010600040101010101" pitchFamily="2" charset="-122"/>
              </a:rPr>
              <a:t>em</a:t>
            </a:r>
            <a:endParaRPr lang="en-US" altLang="zh-CN" sz="3200" b="1" baseline="30000" dirty="0">
              <a:solidFill>
                <a:srgbClr val="3333CC"/>
              </a:solidFill>
              <a:ea typeface="华文仿宋" panose="02010600040101010101" pitchFamily="2" charset="-122"/>
            </a:endParaRPr>
          </a:p>
          <a:p>
            <a:pPr algn="l" eaLnBrk="1" hangingPunct="1">
              <a:lnSpc>
                <a:spcPct val="120000"/>
              </a:lnSpc>
            </a:pPr>
            <a:r>
              <a:rPr lang="zh-CN" altLang="en-US" sz="2800" b="1" dirty="0">
                <a:ea typeface="华文仿宋" panose="02010600040101010101" pitchFamily="2" charset="-122"/>
              </a:rPr>
              <a:t>其中</a:t>
            </a:r>
            <a:r>
              <a:rPr lang="zh-CN" altLang="en-US" sz="3200" b="1" dirty="0">
                <a:ea typeface="华文仿宋" panose="02010600040101010101" pitchFamily="2" charset="-122"/>
              </a:rPr>
              <a:t>：</a:t>
            </a:r>
            <a:r>
              <a:rPr lang="en-US" altLang="zh-CN" sz="3200" b="1" dirty="0">
                <a:solidFill>
                  <a:srgbClr val="000099"/>
                </a:solidFill>
                <a:ea typeface="华文仿宋" panose="02010600040101010101" pitchFamily="2" charset="-122"/>
              </a:rPr>
              <a:t>p</a:t>
            </a:r>
            <a:r>
              <a:rPr lang="en-US" altLang="zh-CN" sz="3200" b="1" baseline="-25000" dirty="0">
                <a:solidFill>
                  <a:srgbClr val="000099"/>
                </a:solidFill>
                <a:ea typeface="华文仿宋" panose="02010600040101010101" pitchFamily="2" charset="-122"/>
              </a:rPr>
              <a:t>i</a:t>
            </a:r>
            <a:r>
              <a:rPr lang="en-US" altLang="zh-CN" sz="3200" b="1" dirty="0">
                <a:ea typeface="华文仿宋" panose="02010600040101010101" pitchFamily="2" charset="-122"/>
              </a:rPr>
              <a:t> </a:t>
            </a:r>
            <a:r>
              <a:rPr lang="zh-CN" altLang="en-US" sz="2800" b="1" dirty="0">
                <a:ea typeface="华文仿宋" panose="02010600040101010101" pitchFamily="2" charset="-122"/>
              </a:rPr>
              <a:t>是指数为</a:t>
            </a:r>
            <a:r>
              <a:rPr lang="en-US" altLang="zh-CN" sz="3200" b="1" dirty="0" err="1">
                <a:solidFill>
                  <a:srgbClr val="000099"/>
                </a:solidFill>
                <a:ea typeface="华文仿宋" panose="02010600040101010101" pitchFamily="2" charset="-122"/>
              </a:rPr>
              <a:t>e</a:t>
            </a:r>
            <a:r>
              <a:rPr lang="en-US" altLang="zh-CN" sz="3200" b="1" baseline="-25000" dirty="0" err="1">
                <a:solidFill>
                  <a:srgbClr val="000099"/>
                </a:solidFill>
                <a:ea typeface="华文仿宋" panose="02010600040101010101" pitchFamily="2" charset="-122"/>
              </a:rPr>
              <a:t>i</a:t>
            </a:r>
            <a:r>
              <a:rPr lang="en-US" altLang="zh-CN" sz="3200" b="1" dirty="0">
                <a:solidFill>
                  <a:srgbClr val="000099"/>
                </a:solidFill>
                <a:ea typeface="华文仿宋" panose="02010600040101010101" pitchFamily="2" charset="-122"/>
              </a:rPr>
              <a:t> </a:t>
            </a:r>
            <a:r>
              <a:rPr lang="zh-CN" altLang="en-US" sz="2800" b="1" dirty="0">
                <a:ea typeface="华文仿宋" panose="02010600040101010101" pitchFamily="2" charset="-122"/>
              </a:rPr>
              <a:t>的项的非零系数</a:t>
            </a:r>
            <a:r>
              <a:rPr lang="zh-CN" altLang="en-US" sz="3200" b="1" dirty="0">
                <a:ea typeface="华文仿宋" panose="02010600040101010101" pitchFamily="2" charset="-122"/>
              </a:rPr>
              <a:t>，</a:t>
            </a:r>
            <a:endParaRPr lang="zh-CN" altLang="en-US" sz="3200" b="1" dirty="0">
              <a:ea typeface="华文仿宋" panose="02010600040101010101" pitchFamily="2" charset="-122"/>
            </a:endParaRPr>
          </a:p>
          <a:p>
            <a:pPr algn="l" eaLnBrk="1" hangingPunct="1">
              <a:lnSpc>
                <a:spcPct val="120000"/>
              </a:lnSpc>
              <a:spcBef>
                <a:spcPct val="30000"/>
              </a:spcBef>
            </a:pPr>
            <a:r>
              <a:rPr lang="zh-CN" altLang="en-US" sz="3200" b="1" dirty="0">
                <a:ea typeface="华文仿宋" panose="02010600040101010101" pitchFamily="2" charset="-122"/>
              </a:rPr>
              <a:t>            </a:t>
            </a:r>
            <a:r>
              <a:rPr lang="en-US" altLang="zh-CN" sz="3200" b="1" dirty="0">
                <a:solidFill>
                  <a:srgbClr val="000099"/>
                </a:solidFill>
                <a:ea typeface="华文仿宋" panose="02010600040101010101" pitchFamily="2" charset="-122"/>
              </a:rPr>
              <a:t>0≤ e</a:t>
            </a:r>
            <a:r>
              <a:rPr lang="en-US" altLang="zh-CN" sz="3200" b="1" baseline="-25000" dirty="0">
                <a:solidFill>
                  <a:srgbClr val="000099"/>
                </a:solidFill>
                <a:ea typeface="华文仿宋" panose="02010600040101010101" pitchFamily="2" charset="-122"/>
              </a:rPr>
              <a:t>1</a:t>
            </a:r>
            <a:r>
              <a:rPr lang="en-US" altLang="zh-CN" sz="3200" b="1" dirty="0">
                <a:solidFill>
                  <a:srgbClr val="000099"/>
                </a:solidFill>
                <a:ea typeface="华文仿宋" panose="02010600040101010101" pitchFamily="2" charset="-122"/>
              </a:rPr>
              <a:t> &lt; e</a:t>
            </a:r>
            <a:r>
              <a:rPr lang="en-US" altLang="zh-CN" sz="3200" b="1" baseline="-25000" dirty="0">
                <a:solidFill>
                  <a:srgbClr val="000099"/>
                </a:solidFill>
                <a:ea typeface="华文仿宋" panose="02010600040101010101" pitchFamily="2" charset="-122"/>
              </a:rPr>
              <a:t>2</a:t>
            </a:r>
            <a:r>
              <a:rPr lang="en-US" altLang="zh-CN" sz="3200" b="1" dirty="0">
                <a:solidFill>
                  <a:srgbClr val="000099"/>
                </a:solidFill>
                <a:ea typeface="华文仿宋" panose="02010600040101010101" pitchFamily="2" charset="-122"/>
              </a:rPr>
              <a:t> &lt; ┄ &lt; </a:t>
            </a:r>
            <a:r>
              <a:rPr lang="en-US" altLang="zh-CN" sz="3200" b="1" dirty="0" err="1">
                <a:solidFill>
                  <a:srgbClr val="000099"/>
                </a:solidFill>
                <a:ea typeface="华文仿宋" panose="02010600040101010101" pitchFamily="2" charset="-122"/>
              </a:rPr>
              <a:t>e</a:t>
            </a:r>
            <a:r>
              <a:rPr lang="en-US" altLang="zh-CN" sz="3200" b="1" baseline="-25000" dirty="0" err="1">
                <a:solidFill>
                  <a:srgbClr val="000099"/>
                </a:solidFill>
                <a:ea typeface="华文仿宋" panose="02010600040101010101" pitchFamily="2" charset="-122"/>
              </a:rPr>
              <a:t>m</a:t>
            </a:r>
            <a:r>
              <a:rPr lang="en-US" altLang="zh-CN" sz="3200" b="1" dirty="0">
                <a:solidFill>
                  <a:srgbClr val="000099"/>
                </a:solidFill>
                <a:ea typeface="华文仿宋" panose="02010600040101010101" pitchFamily="2" charset="-122"/>
              </a:rPr>
              <a:t> = n</a:t>
            </a:r>
            <a:endParaRPr lang="en-US" altLang="zh-CN" sz="3200" b="1" dirty="0">
              <a:solidFill>
                <a:srgbClr val="000099"/>
              </a:solidFill>
            </a:endParaRPr>
          </a:p>
        </p:txBody>
      </p:sp>
      <p:sp>
        <p:nvSpPr>
          <p:cNvPr id="564227" name="Text Box 3"/>
          <p:cNvSpPr txBox="1">
            <a:spLocks noChangeArrowheads="1"/>
          </p:cNvSpPr>
          <p:nvPr/>
        </p:nvSpPr>
        <p:spPr bwMode="auto">
          <a:xfrm>
            <a:off x="547001" y="4060440"/>
            <a:ext cx="8174038" cy="1818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spcBef>
                <a:spcPct val="20000"/>
              </a:spcBef>
            </a:pPr>
            <a:r>
              <a:rPr lang="zh-CN" altLang="en-US" sz="2800" b="1" dirty="0">
                <a:ea typeface="华文仿宋" panose="02010600040101010101" pitchFamily="2" charset="-122"/>
              </a:rPr>
              <a:t>可用一个</a:t>
            </a:r>
            <a:r>
              <a:rPr lang="zh-CN" altLang="en-US" sz="2800" b="1" dirty="0">
                <a:solidFill>
                  <a:srgbClr val="FF0000"/>
                </a:solidFill>
                <a:ea typeface="华文仿宋" panose="02010600040101010101" pitchFamily="2" charset="-122"/>
              </a:rPr>
              <a:t>长度为</a:t>
            </a:r>
            <a:r>
              <a:rPr lang="en-US" altLang="zh-CN" sz="2800" b="1" dirty="0">
                <a:solidFill>
                  <a:srgbClr val="FF0000"/>
                </a:solidFill>
                <a:ea typeface="华文仿宋" panose="02010600040101010101" pitchFamily="2" charset="-122"/>
              </a:rPr>
              <a:t>m</a:t>
            </a:r>
            <a:r>
              <a:rPr lang="zh-CN" altLang="en-US" sz="2800" b="1" dirty="0">
                <a:ea typeface="华文仿宋" panose="02010600040101010101" pitchFamily="2" charset="-122"/>
              </a:rPr>
              <a:t>且每个元素有</a:t>
            </a:r>
            <a:r>
              <a:rPr lang="zh-CN" altLang="en-US" sz="2800" b="1" dirty="0">
                <a:solidFill>
                  <a:srgbClr val="FF0000"/>
                </a:solidFill>
                <a:ea typeface="华文仿宋" panose="02010600040101010101" pitchFamily="2" charset="-122"/>
              </a:rPr>
              <a:t>两个数据项</a:t>
            </a:r>
            <a:r>
              <a:rPr lang="zh-CN" altLang="en-US" sz="2800" b="1" dirty="0">
                <a:ea typeface="华文仿宋" panose="02010600040101010101" pitchFamily="2" charset="-122"/>
              </a:rPr>
              <a:t>（系数项和指数项）的</a:t>
            </a:r>
            <a:r>
              <a:rPr lang="zh-CN" altLang="en-US" sz="2800" b="1" dirty="0">
                <a:solidFill>
                  <a:schemeClr val="folHlink"/>
                </a:solidFill>
                <a:ea typeface="华文仿宋" panose="02010600040101010101" pitchFamily="2" charset="-122"/>
              </a:rPr>
              <a:t>线性表</a:t>
            </a:r>
            <a:r>
              <a:rPr lang="zh-CN" altLang="en-US" sz="2800" b="1" dirty="0">
                <a:ea typeface="华文仿宋" panose="02010600040101010101" pitchFamily="2" charset="-122"/>
              </a:rPr>
              <a:t>表示：</a:t>
            </a:r>
            <a:endParaRPr lang="zh-CN" altLang="en-US" sz="2800" b="1" dirty="0">
              <a:ea typeface="华文仿宋" panose="02010600040101010101" pitchFamily="2" charset="-122"/>
            </a:endParaRPr>
          </a:p>
          <a:p>
            <a:pPr algn="l" eaLnBrk="1" hangingPunct="1">
              <a:lnSpc>
                <a:spcPct val="120000"/>
              </a:lnSpc>
            </a:pPr>
            <a:r>
              <a:rPr lang="zh-CN" altLang="en-US" sz="3600" b="1" dirty="0">
                <a:solidFill>
                  <a:srgbClr val="3333CC"/>
                </a:solidFill>
                <a:ea typeface="华文仿宋" panose="02010600040101010101" pitchFamily="2" charset="-122"/>
              </a:rPr>
              <a:t>（（</a:t>
            </a:r>
            <a:r>
              <a:rPr lang="en-US" altLang="zh-CN" sz="3600" b="1" dirty="0">
                <a:solidFill>
                  <a:srgbClr val="3333CC"/>
                </a:solidFill>
                <a:ea typeface="华文仿宋" panose="02010600040101010101" pitchFamily="2" charset="-122"/>
              </a:rPr>
              <a:t>p</a:t>
            </a:r>
            <a:r>
              <a:rPr lang="en-US" altLang="zh-CN" sz="3600" b="1" baseline="-25000" dirty="0">
                <a:solidFill>
                  <a:srgbClr val="3333CC"/>
                </a:solidFill>
                <a:ea typeface="华文仿宋" panose="02010600040101010101" pitchFamily="2" charset="-122"/>
              </a:rPr>
              <a:t>1</a:t>
            </a:r>
            <a:r>
              <a:rPr lang="en-US" altLang="zh-CN" sz="3600" b="1" dirty="0">
                <a:solidFill>
                  <a:srgbClr val="3333CC"/>
                </a:solidFill>
                <a:ea typeface="华文仿宋" panose="02010600040101010101" pitchFamily="2" charset="-122"/>
              </a:rPr>
              <a:t>, e</a:t>
            </a:r>
            <a:r>
              <a:rPr lang="en-US" altLang="zh-CN" sz="3600" b="1" baseline="-25000" dirty="0">
                <a:solidFill>
                  <a:srgbClr val="3333CC"/>
                </a:solidFill>
                <a:ea typeface="华文仿宋" panose="02010600040101010101" pitchFamily="2" charset="-122"/>
              </a:rPr>
              <a:t>1</a:t>
            </a:r>
            <a:r>
              <a:rPr lang="zh-CN" altLang="en-US" sz="3600" b="1" dirty="0">
                <a:solidFill>
                  <a:srgbClr val="3333CC"/>
                </a:solidFill>
                <a:ea typeface="华文仿宋" panose="02010600040101010101" pitchFamily="2" charset="-122"/>
              </a:rPr>
              <a:t>）</a:t>
            </a:r>
            <a:r>
              <a:rPr lang="en-US" altLang="zh-CN" sz="3600" b="1" dirty="0">
                <a:solidFill>
                  <a:srgbClr val="3333CC"/>
                </a:solidFill>
                <a:ea typeface="华文仿宋" panose="02010600040101010101" pitchFamily="2" charset="-122"/>
              </a:rPr>
              <a:t>, (p</a:t>
            </a:r>
            <a:r>
              <a:rPr lang="en-US" altLang="zh-CN" sz="3600" b="1" baseline="-25000" dirty="0">
                <a:solidFill>
                  <a:srgbClr val="3333CC"/>
                </a:solidFill>
                <a:ea typeface="华文仿宋" panose="02010600040101010101" pitchFamily="2" charset="-122"/>
              </a:rPr>
              <a:t>2</a:t>
            </a:r>
            <a:r>
              <a:rPr lang="en-US" altLang="zh-CN" sz="3600" b="1" dirty="0">
                <a:solidFill>
                  <a:srgbClr val="3333CC"/>
                </a:solidFill>
                <a:ea typeface="华文仿宋" panose="02010600040101010101" pitchFamily="2" charset="-122"/>
              </a:rPr>
              <a:t>, e</a:t>
            </a:r>
            <a:r>
              <a:rPr lang="en-US" altLang="zh-CN" sz="3600" b="1" baseline="-25000" dirty="0">
                <a:solidFill>
                  <a:srgbClr val="3333CC"/>
                </a:solidFill>
                <a:ea typeface="华文仿宋" panose="02010600040101010101" pitchFamily="2" charset="-122"/>
              </a:rPr>
              <a:t>2</a:t>
            </a:r>
            <a:r>
              <a:rPr lang="en-US" altLang="zh-CN" sz="3600" b="1" dirty="0">
                <a:solidFill>
                  <a:srgbClr val="3333CC"/>
                </a:solidFill>
                <a:ea typeface="华文仿宋" panose="02010600040101010101" pitchFamily="2" charset="-122"/>
              </a:rPr>
              <a:t>), ……, (</a:t>
            </a:r>
            <a:r>
              <a:rPr lang="en-US" altLang="zh-CN" sz="3600" b="1" dirty="0" err="1">
                <a:solidFill>
                  <a:srgbClr val="3333CC"/>
                </a:solidFill>
                <a:ea typeface="华文仿宋" panose="02010600040101010101" pitchFamily="2" charset="-122"/>
              </a:rPr>
              <a:t>p</a:t>
            </a:r>
            <a:r>
              <a:rPr lang="en-US" altLang="zh-CN" sz="3600" b="1" baseline="-25000" dirty="0" err="1">
                <a:solidFill>
                  <a:srgbClr val="3333CC"/>
                </a:solidFill>
                <a:ea typeface="华文仿宋" panose="02010600040101010101" pitchFamily="2" charset="-122"/>
              </a:rPr>
              <a:t>m</a:t>
            </a:r>
            <a:r>
              <a:rPr lang="en-US" altLang="zh-CN" sz="3600" b="1" dirty="0" err="1">
                <a:solidFill>
                  <a:srgbClr val="3333CC"/>
                </a:solidFill>
                <a:ea typeface="华文仿宋" panose="02010600040101010101" pitchFamily="2" charset="-122"/>
              </a:rPr>
              <a:t>,e</a:t>
            </a:r>
            <a:r>
              <a:rPr lang="en-US" altLang="zh-CN" sz="3600" b="1" baseline="-25000" dirty="0" err="1">
                <a:solidFill>
                  <a:srgbClr val="3333CC"/>
                </a:solidFill>
                <a:ea typeface="华文仿宋" panose="02010600040101010101" pitchFamily="2" charset="-122"/>
              </a:rPr>
              <a:t>m</a:t>
            </a:r>
            <a:r>
              <a:rPr lang="en-US" altLang="zh-CN" sz="3600" b="1" dirty="0">
                <a:solidFill>
                  <a:srgbClr val="3333CC"/>
                </a:solidFill>
                <a:ea typeface="华文仿宋" panose="02010600040101010101" pitchFamily="2" charset="-122"/>
              </a:rPr>
              <a:t>) </a:t>
            </a:r>
            <a:r>
              <a:rPr lang="zh-CN" altLang="en-US" sz="3600" b="1" dirty="0">
                <a:solidFill>
                  <a:srgbClr val="3333CC"/>
                </a:solidFill>
                <a:ea typeface="华文仿宋" panose="02010600040101010101" pitchFamily="2" charset="-122"/>
              </a:rPr>
              <a:t>）</a:t>
            </a:r>
            <a:endParaRPr lang="zh-CN" altLang="en-US" sz="3600" b="1" dirty="0">
              <a:solidFill>
                <a:srgbClr val="3333CC"/>
              </a:solidFill>
              <a:ea typeface="华文仿宋" panose="0201060004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64226"/>
                                        </p:tgtEl>
                                        <p:attrNameLst>
                                          <p:attrName>style.visibility</p:attrName>
                                        </p:attrNameLst>
                                      </p:cBhvr>
                                      <p:to>
                                        <p:strVal val="visible"/>
                                      </p:to>
                                    </p:set>
                                    <p:animEffect transition="in" filter="strips(downRight)">
                                      <p:cBhvr>
                                        <p:cTn id="7" dur="500"/>
                                        <p:tgtEl>
                                          <p:spTgt spid="56422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4227"/>
                                        </p:tgtEl>
                                        <p:attrNameLst>
                                          <p:attrName>style.visibility</p:attrName>
                                        </p:attrNameLst>
                                      </p:cBhvr>
                                      <p:to>
                                        <p:strVal val="visible"/>
                                      </p:to>
                                    </p:set>
                                    <p:animEffect transition="in" filter="strips(downRight)">
                                      <p:cBhvr>
                                        <p:cTn id="12" dur="500"/>
                                        <p:tgtEl>
                                          <p:spTgt spid="564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6" grpId="0" autoUpdateAnimBg="0"/>
      <p:bldP spid="56422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649148" y="1192695"/>
            <a:ext cx="7659966" cy="377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spcBef>
                <a:spcPts val="1200"/>
              </a:spcBef>
              <a:buFont typeface="Arial" panose="020B0604020202020204" pitchFamily="34" charset="0"/>
              <a:buChar char="•"/>
            </a:pPr>
            <a:r>
              <a:rPr lang="zh-CN" altLang="en-US" sz="3200" b="1" dirty="0" smtClean="0">
                <a:solidFill>
                  <a:srgbClr val="000080"/>
                </a:solidFill>
                <a:latin typeface="华文仿宋" panose="02010600040101010101" pitchFamily="2" charset="-122"/>
                <a:ea typeface="华文仿宋" panose="02010600040101010101" pitchFamily="2" charset="-122"/>
              </a:rPr>
              <a:t>定位函数</a:t>
            </a:r>
            <a:endParaRPr lang="zh-CN" altLang="en-US" sz="3200" b="1" dirty="0" smtClean="0">
              <a:solidFill>
                <a:srgbClr val="000080"/>
              </a:solidFill>
              <a:latin typeface="华文仿宋" panose="02010600040101010101" pitchFamily="2" charset="-122"/>
              <a:ea typeface="华文仿宋" panose="02010600040101010101" pitchFamily="2" charset="-122"/>
            </a:endParaRPr>
          </a:p>
          <a:p>
            <a:pPr marL="1200150" lvl="1" indent="-457200" algn="just" eaLnBrk="1" hangingPunct="1">
              <a:lnSpc>
                <a:spcPct val="140000"/>
              </a:lnSpc>
              <a:buFont typeface="Arial" panose="020B0604020202020204" pitchFamily="34" charset="0"/>
              <a:buChar char="•"/>
            </a:pPr>
            <a:r>
              <a:rPr lang="en-US" altLang="zh-CN" sz="2800" b="1" dirty="0" err="1">
                <a:solidFill>
                  <a:srgbClr val="C00000"/>
                </a:solidFill>
                <a:ea typeface="华文仿宋" panose="02010600040101010101" pitchFamily="2" charset="-122"/>
              </a:rPr>
              <a:t>LocateElem</a:t>
            </a:r>
            <a:r>
              <a:rPr lang="en-US" altLang="zh-CN" sz="2800" b="1" dirty="0">
                <a:solidFill>
                  <a:srgbClr val="C00000"/>
                </a:solidFill>
                <a:ea typeface="华文仿宋" panose="02010600040101010101" pitchFamily="2" charset="-122"/>
              </a:rPr>
              <a:t>( L, e, compare( ) </a:t>
            </a:r>
            <a:r>
              <a:rPr lang="en-US" altLang="zh-CN" sz="2800" b="1" dirty="0" smtClean="0">
                <a:solidFill>
                  <a:srgbClr val="C00000"/>
                </a:solidFill>
                <a:ea typeface="华文仿宋" panose="02010600040101010101" pitchFamily="2" charset="-122"/>
              </a:rPr>
              <a:t>)</a:t>
            </a:r>
            <a:endParaRPr lang="en-US" altLang="zh-CN" sz="2800" b="1" dirty="0" smtClean="0">
              <a:solidFill>
                <a:srgbClr val="C00000"/>
              </a:solidFill>
              <a:ea typeface="华文仿宋" panose="02010600040101010101" pitchFamily="2" charset="-122"/>
            </a:endParaRPr>
          </a:p>
          <a:p>
            <a:pPr marL="1700530" lvl="2" indent="-557530" algn="just"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初始条件：</a:t>
            </a:r>
            <a:r>
              <a:rPr lang="zh-CN" altLang="en-US" dirty="0">
                <a:latin typeface="华文仿宋" panose="02010600040101010101" pitchFamily="2" charset="-122"/>
                <a:ea typeface="华文仿宋" panose="02010600040101010101" pitchFamily="2" charset="-122"/>
              </a:rPr>
              <a:t>线性表</a:t>
            </a:r>
            <a:r>
              <a:rPr lang="en-US" altLang="zh-CN" b="1" dirty="0">
                <a:solidFill>
                  <a:srgbClr val="003399"/>
                </a:solidFill>
                <a:ea typeface="华文仿宋" panose="02010600040101010101" pitchFamily="2" charset="-122"/>
              </a:rPr>
              <a:t>L</a:t>
            </a:r>
            <a:r>
              <a:rPr lang="zh-CN" altLang="en-US" dirty="0">
                <a:latin typeface="华文仿宋" panose="02010600040101010101" pitchFamily="2" charset="-122"/>
                <a:ea typeface="华文仿宋" panose="02010600040101010101" pitchFamily="2" charset="-122"/>
              </a:rPr>
              <a:t>已存在，</a:t>
            </a:r>
            <a:r>
              <a:rPr lang="en-US" altLang="zh-CN" dirty="0">
                <a:latin typeface="华文仿宋" panose="02010600040101010101" pitchFamily="2" charset="-122"/>
                <a:ea typeface="华文仿宋" panose="02010600040101010101" pitchFamily="2" charset="-122"/>
              </a:rPr>
              <a:t>e</a:t>
            </a:r>
            <a:r>
              <a:rPr lang="zh-CN" altLang="en-US" dirty="0">
                <a:latin typeface="华文仿宋" panose="02010600040101010101" pitchFamily="2" charset="-122"/>
                <a:ea typeface="华文仿宋" panose="02010600040101010101" pitchFamily="2" charset="-122"/>
              </a:rPr>
              <a:t>为给定值</a:t>
            </a:r>
            <a:r>
              <a:rPr lang="zh-CN" altLang="en-US" dirty="0" smtClean="0">
                <a:latin typeface="华文仿宋" panose="02010600040101010101" pitchFamily="2" charset="-122"/>
                <a:ea typeface="华文仿宋" panose="02010600040101010101" pitchFamily="2" charset="-122"/>
              </a:rPr>
              <a:t>，</a:t>
            </a:r>
            <a:r>
              <a:rPr lang="en-US" altLang="zh-CN" dirty="0">
                <a:ea typeface="华文仿宋" panose="02010600040101010101" pitchFamily="2" charset="-122"/>
              </a:rPr>
              <a:t>compare</a:t>
            </a:r>
            <a:r>
              <a:rPr lang="en-US" altLang="zh-CN" dirty="0" smtClean="0">
                <a:ea typeface="华文仿宋" panose="02010600040101010101" pitchFamily="2" charset="-122"/>
              </a:rPr>
              <a:t>(  </a:t>
            </a:r>
            <a:r>
              <a:rPr lang="en-US" altLang="zh-CN" dirty="0">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是数据元素判定函数。</a:t>
            </a:r>
            <a:endParaRPr lang="zh-CN" altLang="en-US" dirty="0">
              <a:latin typeface="华文仿宋" panose="02010600040101010101" pitchFamily="2" charset="-122"/>
              <a:ea typeface="华文仿宋" panose="02010600040101010101" pitchFamily="2" charset="-122"/>
            </a:endParaRPr>
          </a:p>
          <a:p>
            <a:pPr marL="1714500" lvl="2" indent="-571500" algn="just"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a:t>
            </a:r>
            <a:r>
              <a:rPr lang="zh-CN" altLang="en-US" b="1" dirty="0">
                <a:solidFill>
                  <a:srgbClr val="000000"/>
                </a:solidFill>
                <a:latin typeface="华文仿宋" panose="02010600040101010101" pitchFamily="2" charset="-122"/>
                <a:ea typeface="华文仿宋" panose="02010600040101010101" pitchFamily="2" charset="-122"/>
              </a:rPr>
              <a:t>结果</a:t>
            </a:r>
            <a:r>
              <a:rPr lang="zh-CN" altLang="en-US" b="1" dirty="0" smtClean="0">
                <a:solidFill>
                  <a:srgbClr val="000000"/>
                </a:solidFill>
                <a:latin typeface="华文仿宋" panose="02010600040101010101" pitchFamily="2" charset="-122"/>
                <a:ea typeface="华文仿宋" panose="02010600040101010101" pitchFamily="2" charset="-122"/>
              </a:rPr>
              <a:t>：</a:t>
            </a:r>
            <a:r>
              <a:rPr lang="zh-CN" altLang="en-US" dirty="0" smtClean="0">
                <a:latin typeface="华文仿宋" panose="02010600040101010101" pitchFamily="2" charset="-122"/>
                <a:ea typeface="华文仿宋" panose="02010600040101010101" pitchFamily="2" charset="-122"/>
              </a:rPr>
              <a:t>返回</a:t>
            </a:r>
            <a:r>
              <a:rPr lang="en-US" altLang="zh-CN" b="1" dirty="0">
                <a:solidFill>
                  <a:srgbClr val="003399"/>
                </a:solidFill>
                <a:ea typeface="华文仿宋" panose="02010600040101010101" pitchFamily="2" charset="-122"/>
              </a:rPr>
              <a:t>L</a:t>
            </a:r>
            <a:r>
              <a:rPr lang="zh-CN" altLang="en-US" b="1" dirty="0">
                <a:solidFill>
                  <a:srgbClr val="003399"/>
                </a:solidFill>
                <a:latin typeface="华文仿宋" panose="02010600040101010101" pitchFamily="2" charset="-122"/>
                <a:ea typeface="华文仿宋" panose="02010600040101010101" pitchFamily="2" charset="-122"/>
              </a:rPr>
              <a:t>中</a:t>
            </a:r>
            <a:r>
              <a:rPr lang="zh-CN" altLang="en-US" b="1" dirty="0">
                <a:solidFill>
                  <a:srgbClr val="990000"/>
                </a:solidFill>
                <a:latin typeface="华文仿宋" panose="02010600040101010101" pitchFamily="2" charset="-122"/>
                <a:ea typeface="华文仿宋" panose="02010600040101010101" pitchFamily="2" charset="-122"/>
              </a:rPr>
              <a:t>第</a:t>
            </a:r>
            <a:r>
              <a:rPr lang="en-US" altLang="zh-CN" b="1" dirty="0" smtClean="0">
                <a:solidFill>
                  <a:srgbClr val="990000"/>
                </a:solidFill>
                <a:ea typeface="华文仿宋" panose="02010600040101010101" pitchFamily="2" charset="-122"/>
              </a:rPr>
              <a:t>1</a:t>
            </a:r>
            <a:r>
              <a:rPr lang="zh-CN" altLang="en-US" b="1" dirty="0" smtClean="0">
                <a:solidFill>
                  <a:srgbClr val="990000"/>
                </a:solidFill>
                <a:latin typeface="华文仿宋" panose="02010600040101010101" pitchFamily="2" charset="-122"/>
                <a:ea typeface="华文仿宋" panose="02010600040101010101" pitchFamily="2" charset="-122"/>
              </a:rPr>
              <a:t>个</a:t>
            </a:r>
            <a:r>
              <a:rPr lang="zh-CN" altLang="en-US" b="1" dirty="0">
                <a:solidFill>
                  <a:srgbClr val="990000"/>
                </a:solidFill>
                <a:latin typeface="华文仿宋" panose="02010600040101010101" pitchFamily="2" charset="-122"/>
                <a:ea typeface="华文仿宋" panose="02010600040101010101" pitchFamily="2" charset="-122"/>
              </a:rPr>
              <a:t>与</a:t>
            </a:r>
            <a:r>
              <a:rPr lang="en-US" altLang="zh-CN" b="1" dirty="0" smtClean="0">
                <a:solidFill>
                  <a:srgbClr val="990000"/>
                </a:solidFill>
                <a:ea typeface="华文仿宋" panose="02010600040101010101" pitchFamily="2" charset="-122"/>
              </a:rPr>
              <a:t>e</a:t>
            </a:r>
            <a:r>
              <a:rPr lang="zh-CN" altLang="en-US" b="1" dirty="0" smtClean="0">
                <a:solidFill>
                  <a:srgbClr val="990000"/>
                </a:solidFill>
                <a:latin typeface="华文仿宋" panose="02010600040101010101" pitchFamily="2" charset="-122"/>
                <a:ea typeface="华文仿宋" panose="02010600040101010101" pitchFamily="2" charset="-122"/>
              </a:rPr>
              <a:t>满足</a:t>
            </a:r>
            <a:r>
              <a:rPr lang="zh-CN" altLang="en-US" b="1" dirty="0">
                <a:solidFill>
                  <a:srgbClr val="990000"/>
                </a:solidFill>
                <a:latin typeface="华文仿宋" panose="02010600040101010101" pitchFamily="2" charset="-122"/>
                <a:ea typeface="华文仿宋" panose="02010600040101010101" pitchFamily="2" charset="-122"/>
              </a:rPr>
              <a:t>关系</a:t>
            </a:r>
            <a:r>
              <a:rPr lang="en-US" altLang="zh-CN" dirty="0">
                <a:ea typeface="华文仿宋" panose="02010600040101010101" pitchFamily="2" charset="-122"/>
              </a:rPr>
              <a:t>compare( )</a:t>
            </a:r>
            <a:r>
              <a:rPr lang="zh-CN" altLang="en-US" dirty="0">
                <a:latin typeface="华文仿宋" panose="02010600040101010101" pitchFamily="2" charset="-122"/>
                <a:ea typeface="华文仿宋" panose="02010600040101010101" pitchFamily="2" charset="-122"/>
              </a:rPr>
              <a:t>的数据元素的</a:t>
            </a:r>
            <a:r>
              <a:rPr lang="zh-CN" altLang="en-US" b="1" dirty="0">
                <a:solidFill>
                  <a:srgbClr val="990000"/>
                </a:solidFill>
                <a:latin typeface="华文仿宋" panose="02010600040101010101" pitchFamily="2" charset="-122"/>
                <a:ea typeface="华文仿宋" panose="02010600040101010101" pitchFamily="2" charset="-122"/>
              </a:rPr>
              <a:t>位序</a:t>
            </a:r>
            <a:r>
              <a:rPr lang="zh-CN" altLang="en-US" dirty="0">
                <a:latin typeface="华文仿宋" panose="02010600040101010101" pitchFamily="2" charset="-122"/>
                <a:ea typeface="华文仿宋" panose="02010600040101010101" pitchFamily="2" charset="-122"/>
              </a:rPr>
              <a:t>。若这样的数据元素不存在，则返回值为</a:t>
            </a:r>
            <a:r>
              <a:rPr lang="en-US" altLang="zh-CN" dirty="0">
                <a:ea typeface="华文仿宋" panose="02010600040101010101" pitchFamily="2" charset="-122"/>
              </a:rPr>
              <a:t>0</a:t>
            </a:r>
            <a:r>
              <a:rPr lang="zh-CN" altLang="en-US" dirty="0" smtClean="0">
                <a:latin typeface="华文仿宋" panose="02010600040101010101" pitchFamily="2" charset="-122"/>
                <a:ea typeface="华文仿宋" panose="02010600040101010101" pitchFamily="2" charset="-122"/>
              </a:rPr>
              <a:t>。</a:t>
            </a:r>
            <a:endParaRPr lang="zh-CN" altLang="en-US"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495425" y="1190625"/>
            <a:ext cx="5067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dirty="0">
                <a:ea typeface="华文仿宋" panose="02010600040101010101" pitchFamily="2" charset="-122"/>
              </a:rPr>
              <a:t> </a:t>
            </a:r>
            <a:r>
              <a:rPr lang="en-US" altLang="zh-CN" sz="3600" b="1" dirty="0">
                <a:solidFill>
                  <a:srgbClr val="3333CC"/>
                </a:solidFill>
                <a:ea typeface="华文仿宋" panose="02010600040101010101" pitchFamily="2" charset="-122"/>
              </a:rPr>
              <a:t>P</a:t>
            </a:r>
            <a:r>
              <a:rPr lang="en-US" altLang="zh-CN" sz="3600" b="1" baseline="-25000" dirty="0">
                <a:solidFill>
                  <a:srgbClr val="3333CC"/>
                </a:solidFill>
                <a:ea typeface="华文仿宋" panose="02010600040101010101" pitchFamily="2" charset="-122"/>
              </a:rPr>
              <a:t>999</a:t>
            </a:r>
            <a:r>
              <a:rPr lang="en-US" altLang="zh-CN" sz="3600" b="1" dirty="0">
                <a:solidFill>
                  <a:srgbClr val="3333CC"/>
                </a:solidFill>
                <a:ea typeface="华文仿宋" panose="02010600040101010101" pitchFamily="2" charset="-122"/>
              </a:rPr>
              <a:t>(x) = 7x</a:t>
            </a:r>
            <a:r>
              <a:rPr lang="en-US" altLang="zh-CN" sz="3600" b="1" baseline="30000" dirty="0">
                <a:solidFill>
                  <a:srgbClr val="3333CC"/>
                </a:solidFill>
                <a:ea typeface="华文仿宋" panose="02010600040101010101" pitchFamily="2" charset="-122"/>
              </a:rPr>
              <a:t>3</a:t>
            </a:r>
            <a:r>
              <a:rPr lang="en-US" altLang="zh-CN" sz="3600" b="1" dirty="0">
                <a:solidFill>
                  <a:srgbClr val="3333CC"/>
                </a:solidFill>
                <a:ea typeface="华文仿宋" panose="02010600040101010101" pitchFamily="2" charset="-122"/>
              </a:rPr>
              <a:t> - 2x</a:t>
            </a:r>
            <a:r>
              <a:rPr lang="en-US" altLang="zh-CN" sz="3600" b="1" baseline="30000" dirty="0">
                <a:solidFill>
                  <a:srgbClr val="3333CC"/>
                </a:solidFill>
                <a:ea typeface="华文仿宋" panose="02010600040101010101" pitchFamily="2" charset="-122"/>
              </a:rPr>
              <a:t>12</a:t>
            </a:r>
            <a:r>
              <a:rPr lang="en-US" altLang="zh-CN" sz="3600" b="1" dirty="0">
                <a:solidFill>
                  <a:srgbClr val="3333CC"/>
                </a:solidFill>
                <a:ea typeface="华文仿宋" panose="02010600040101010101" pitchFamily="2" charset="-122"/>
              </a:rPr>
              <a:t> - 8x</a:t>
            </a:r>
            <a:r>
              <a:rPr lang="en-US" altLang="zh-CN" sz="3600" b="1" baseline="30000" dirty="0">
                <a:solidFill>
                  <a:srgbClr val="3333CC"/>
                </a:solidFill>
                <a:ea typeface="华文仿宋" panose="02010600040101010101" pitchFamily="2" charset="-122"/>
              </a:rPr>
              <a:t>999</a:t>
            </a:r>
            <a:endParaRPr lang="en-US" altLang="zh-CN" sz="2000" dirty="0"/>
          </a:p>
        </p:txBody>
      </p:sp>
      <p:sp>
        <p:nvSpPr>
          <p:cNvPr id="565252" name="Text Box 4"/>
          <p:cNvSpPr txBox="1">
            <a:spLocks noChangeArrowheads="1"/>
          </p:cNvSpPr>
          <p:nvPr/>
        </p:nvSpPr>
        <p:spPr bwMode="auto">
          <a:xfrm>
            <a:off x="535927" y="2095299"/>
            <a:ext cx="777398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05000"/>
              </a:lnSpc>
            </a:pPr>
            <a:r>
              <a:rPr lang="zh-CN" altLang="en-US" sz="3200" b="1" dirty="0">
                <a:ea typeface="华文仿宋" panose="02010600040101010101" pitchFamily="2" charset="-122"/>
              </a:rPr>
              <a:t>可用线性表</a:t>
            </a:r>
            <a:endParaRPr lang="zh-CN" altLang="en-US" sz="3200" b="1" dirty="0">
              <a:ea typeface="华文仿宋" panose="02010600040101010101" pitchFamily="2" charset="-122"/>
            </a:endParaRPr>
          </a:p>
          <a:p>
            <a:pPr algn="l" eaLnBrk="1" hangingPunct="1">
              <a:lnSpc>
                <a:spcPct val="105000"/>
              </a:lnSpc>
            </a:pPr>
            <a:r>
              <a:rPr lang="zh-CN" altLang="en-US" sz="4000" dirty="0">
                <a:ea typeface="华文仿宋" panose="02010600040101010101" pitchFamily="2" charset="-122"/>
              </a:rPr>
              <a:t>       </a:t>
            </a:r>
            <a:r>
              <a:rPr lang="en-US" altLang="zh-CN" sz="3600" b="1" dirty="0">
                <a:solidFill>
                  <a:srgbClr val="3333CC"/>
                </a:solidFill>
                <a:ea typeface="华文仿宋" panose="02010600040101010101" pitchFamily="2" charset="-122"/>
              </a:rPr>
              <a:t>( (7, 3), (-2, 12), (-8, 999) )</a:t>
            </a:r>
            <a:r>
              <a:rPr lang="zh-CN" altLang="en-US" sz="3200" b="1" dirty="0">
                <a:ea typeface="华文仿宋" panose="02010600040101010101" pitchFamily="2" charset="-122"/>
              </a:rPr>
              <a:t>表示</a:t>
            </a:r>
            <a:endParaRPr lang="zh-CN" altLang="en-US" sz="3200" b="1" dirty="0">
              <a:ea typeface="华文仿宋" panose="02010600040101010101" pitchFamily="2" charset="-122"/>
            </a:endParaRPr>
          </a:p>
        </p:txBody>
      </p:sp>
      <p:sp>
        <p:nvSpPr>
          <p:cNvPr id="565253" name="Text Box 5"/>
          <p:cNvSpPr txBox="1">
            <a:spLocks noChangeArrowheads="1"/>
          </p:cNvSpPr>
          <p:nvPr/>
        </p:nvSpPr>
        <p:spPr bwMode="auto">
          <a:xfrm>
            <a:off x="484187" y="3614352"/>
            <a:ext cx="8174037"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ct val="120000"/>
              </a:lnSpc>
              <a:spcBef>
                <a:spcPct val="20000"/>
              </a:spcBef>
            </a:pPr>
            <a:r>
              <a:rPr lang="en-US" altLang="zh-CN" sz="2800" b="1" dirty="0">
                <a:ea typeface="华文仿宋" panose="02010600040101010101" pitchFamily="2" charset="-122"/>
              </a:rPr>
              <a:t>        </a:t>
            </a:r>
            <a:r>
              <a:rPr lang="zh-CN" altLang="en-US" sz="3200" b="1" dirty="0">
                <a:ea typeface="华文仿宋" panose="02010600040101010101" pitchFamily="2" charset="-122"/>
              </a:rPr>
              <a:t>在</a:t>
            </a:r>
            <a:r>
              <a:rPr lang="zh-CN" altLang="en-US" sz="3200" b="1" dirty="0">
                <a:solidFill>
                  <a:srgbClr val="FF0000"/>
                </a:solidFill>
                <a:ea typeface="华文仿宋" panose="02010600040101010101" pitchFamily="2" charset="-122"/>
              </a:rPr>
              <a:t>最坏情况</a:t>
            </a:r>
            <a:r>
              <a:rPr lang="zh-CN" altLang="en-US" sz="3200" b="1" dirty="0">
                <a:ea typeface="华文仿宋" panose="02010600040101010101" pitchFamily="2" charset="-122"/>
              </a:rPr>
              <a:t>下，</a:t>
            </a:r>
            <a:r>
              <a:rPr lang="en-US" altLang="zh-CN" sz="3200" b="1" dirty="0">
                <a:ea typeface="华文仿宋" panose="02010600040101010101" pitchFamily="2" charset="-122"/>
              </a:rPr>
              <a:t>n+1(=m)</a:t>
            </a:r>
            <a:r>
              <a:rPr lang="zh-CN" altLang="en-US" sz="3200" b="1" dirty="0">
                <a:ea typeface="华文仿宋" panose="02010600040101010101" pitchFamily="2" charset="-122"/>
              </a:rPr>
              <a:t>个系数都不为零，则比只存储每项系数的方案要多存储一倍的数据。但对于</a:t>
            </a:r>
            <a:r>
              <a:rPr lang="en-US" altLang="zh-CN" sz="3200" b="1" dirty="0">
                <a:ea typeface="华文仿宋" panose="02010600040101010101" pitchFamily="2" charset="-122"/>
              </a:rPr>
              <a:t>S(x)</a:t>
            </a:r>
            <a:r>
              <a:rPr lang="zh-CN" altLang="en-US" sz="3200" b="1" dirty="0">
                <a:ea typeface="华文仿宋" panose="02010600040101010101" pitchFamily="2" charset="-122"/>
              </a:rPr>
              <a:t>类（</a:t>
            </a:r>
            <a:r>
              <a:rPr lang="zh-CN" altLang="en-US" sz="3200" b="1" dirty="0">
                <a:solidFill>
                  <a:srgbClr val="FF0000"/>
                </a:solidFill>
                <a:ea typeface="华文仿宋" panose="02010600040101010101" pitchFamily="2" charset="-122"/>
              </a:rPr>
              <a:t>稀疏一元多项式</a:t>
            </a:r>
            <a:r>
              <a:rPr lang="zh-CN" altLang="en-US" sz="3200" b="1" dirty="0">
                <a:ea typeface="华文仿宋" panose="02010600040101010101" pitchFamily="2" charset="-122"/>
              </a:rPr>
              <a:t>）的多项式，这种表示将大大节省空间。</a:t>
            </a:r>
            <a:endParaRPr lang="zh-CN" altLang="en-US" sz="4000" b="1" dirty="0">
              <a:solidFill>
                <a:srgbClr val="3333CC"/>
              </a:solidFill>
              <a:ea typeface="华文仿宋" panose="02010600040101010101" pitchFamily="2" charset="-122"/>
            </a:endParaRPr>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一元</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稀疏</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多项式的</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例子</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52"/>
                                        </p:tgtEl>
                                        <p:attrNameLst>
                                          <p:attrName>style.visibility</p:attrName>
                                        </p:attrNameLst>
                                      </p:cBhvr>
                                      <p:to>
                                        <p:strVal val="visible"/>
                                      </p:to>
                                    </p:set>
                                    <p:animEffect transition="in" filter="checkerboard(across)">
                                      <p:cBhvr>
                                        <p:cTn id="7" dur="500"/>
                                        <p:tgtEl>
                                          <p:spTgt spid="56525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5253"/>
                                        </p:tgtEl>
                                        <p:attrNameLst>
                                          <p:attrName>style.visibility</p:attrName>
                                        </p:attrNameLst>
                                      </p:cBhvr>
                                      <p:to>
                                        <p:strVal val="visible"/>
                                      </p:to>
                                    </p:set>
                                    <p:animEffect transition="in" filter="strips(downRight)">
                                      <p:cBhvr>
                                        <p:cTn id="12" dur="500"/>
                                        <p:tgtEl>
                                          <p:spTgt spid="565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p:bldP spid="565253"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ChangeArrowheads="1"/>
          </p:cNvSpPr>
          <p:nvPr/>
        </p:nvSpPr>
        <p:spPr bwMode="auto">
          <a:xfrm>
            <a:off x="582827" y="1175951"/>
            <a:ext cx="8229600"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spcBef>
                <a:spcPct val="20000"/>
              </a:spcBef>
              <a:buFont typeface="Arial" panose="020B0604020202020204" pitchFamily="34" charset="0"/>
              <a:buChar char="•"/>
            </a:pPr>
            <a:r>
              <a:rPr lang="zh-CN" altLang="en-US" sz="2800" b="1" dirty="0">
                <a:ea typeface="华文仿宋" panose="02010600040101010101" pitchFamily="2" charset="-122"/>
              </a:rPr>
              <a:t>对于像</a:t>
            </a:r>
            <a:endParaRPr lang="zh-CN" altLang="en-US" sz="2800" b="1" dirty="0">
              <a:ea typeface="华文仿宋" panose="02010600040101010101" pitchFamily="2" charset="-122"/>
            </a:endParaRPr>
          </a:p>
          <a:p>
            <a:pPr algn="l" eaLnBrk="1" hangingPunct="1">
              <a:spcBef>
                <a:spcPct val="20000"/>
              </a:spcBef>
            </a:pPr>
            <a:r>
              <a:rPr lang="zh-CN" altLang="en-US" sz="2000" b="1" dirty="0"/>
              <a:t>           </a:t>
            </a:r>
            <a:r>
              <a:rPr lang="en-US" altLang="zh-CN" sz="2800" b="1" dirty="0">
                <a:solidFill>
                  <a:srgbClr val="660033"/>
                </a:solidFill>
                <a:ea typeface="华文仿宋" panose="02010600040101010101" pitchFamily="2" charset="-122"/>
              </a:rPr>
              <a:t>((</a:t>
            </a:r>
            <a:r>
              <a:rPr lang="en-US" altLang="zh-CN" sz="2800" b="1" dirty="0">
                <a:solidFill>
                  <a:srgbClr val="660033"/>
                </a:solidFill>
              </a:rPr>
              <a:t>p</a:t>
            </a:r>
            <a:r>
              <a:rPr lang="en-US" altLang="zh-CN" sz="2800" b="1" baseline="-25000" dirty="0">
                <a:solidFill>
                  <a:srgbClr val="660033"/>
                </a:solidFill>
              </a:rPr>
              <a:t>1</a:t>
            </a:r>
            <a:r>
              <a:rPr lang="zh-CN" altLang="en-US" sz="2800" b="1" baseline="-25000" dirty="0">
                <a:solidFill>
                  <a:srgbClr val="660033"/>
                </a:solidFill>
              </a:rPr>
              <a:t>， </a:t>
            </a:r>
            <a:r>
              <a:rPr lang="en-US" altLang="zh-CN" sz="2800" b="1" dirty="0">
                <a:solidFill>
                  <a:srgbClr val="660033"/>
                </a:solidFill>
                <a:ea typeface="华文仿宋" panose="02010600040101010101" pitchFamily="2" charset="-122"/>
              </a:rPr>
              <a:t>e1), </a:t>
            </a:r>
            <a:r>
              <a:rPr lang="zh-CN" altLang="en-US" sz="2800" b="1" dirty="0">
                <a:solidFill>
                  <a:srgbClr val="660033"/>
                </a:solidFill>
                <a:ea typeface="华文仿宋" panose="02010600040101010101" pitchFamily="2" charset="-122"/>
              </a:rPr>
              <a:t>（</a:t>
            </a:r>
            <a:r>
              <a:rPr lang="en-US" altLang="zh-CN" sz="2800" b="1" dirty="0">
                <a:solidFill>
                  <a:srgbClr val="660033"/>
                </a:solidFill>
              </a:rPr>
              <a:t>p</a:t>
            </a:r>
            <a:r>
              <a:rPr lang="en-US" altLang="zh-CN" sz="2800" b="1" baseline="-25000" dirty="0">
                <a:solidFill>
                  <a:srgbClr val="660033"/>
                </a:solidFill>
              </a:rPr>
              <a:t>2</a:t>
            </a:r>
            <a:r>
              <a:rPr lang="zh-CN" altLang="en-US" sz="2800" b="1" baseline="-25000" dirty="0">
                <a:solidFill>
                  <a:srgbClr val="660033"/>
                </a:solidFill>
              </a:rPr>
              <a:t>， </a:t>
            </a:r>
            <a:r>
              <a:rPr lang="en-US" altLang="zh-CN" sz="2800" b="1" dirty="0">
                <a:solidFill>
                  <a:srgbClr val="660033"/>
                </a:solidFill>
                <a:ea typeface="华文仿宋" panose="02010600040101010101" pitchFamily="2" charset="-122"/>
              </a:rPr>
              <a:t>e2),……, </a:t>
            </a:r>
            <a:r>
              <a:rPr lang="zh-CN" altLang="en-US" sz="2800" b="1" dirty="0">
                <a:solidFill>
                  <a:srgbClr val="660033"/>
                </a:solidFill>
                <a:ea typeface="华文仿宋" panose="02010600040101010101" pitchFamily="2" charset="-122"/>
              </a:rPr>
              <a:t>（</a:t>
            </a:r>
            <a:r>
              <a:rPr lang="en-US" altLang="zh-CN" sz="2800" b="1" dirty="0">
                <a:solidFill>
                  <a:srgbClr val="660033"/>
                </a:solidFill>
              </a:rPr>
              <a:t>p</a:t>
            </a:r>
            <a:r>
              <a:rPr lang="en-US" altLang="zh-CN" sz="2800" b="1" baseline="-25000" dirty="0">
                <a:solidFill>
                  <a:srgbClr val="660033"/>
                </a:solidFill>
              </a:rPr>
              <a:t>m</a:t>
            </a:r>
            <a:r>
              <a:rPr lang="zh-CN" altLang="en-US" sz="2800" b="1" baseline="-25000" dirty="0">
                <a:solidFill>
                  <a:srgbClr val="660033"/>
                </a:solidFill>
              </a:rPr>
              <a:t>， </a:t>
            </a:r>
            <a:r>
              <a:rPr lang="en-US" altLang="zh-CN" sz="2800" b="1" dirty="0" err="1">
                <a:solidFill>
                  <a:srgbClr val="660033"/>
                </a:solidFill>
                <a:ea typeface="华文仿宋" panose="02010600040101010101" pitchFamily="2" charset="-122"/>
              </a:rPr>
              <a:t>em</a:t>
            </a:r>
            <a:r>
              <a:rPr lang="en-US" altLang="zh-CN" sz="2800" b="1" dirty="0">
                <a:solidFill>
                  <a:srgbClr val="660033"/>
                </a:solidFill>
                <a:ea typeface="华文仿宋" panose="02010600040101010101" pitchFamily="2" charset="-122"/>
              </a:rPr>
              <a:t>))</a:t>
            </a:r>
            <a:endParaRPr lang="en-US" altLang="zh-CN" sz="2800" b="1" dirty="0">
              <a:solidFill>
                <a:srgbClr val="660033"/>
              </a:solidFill>
              <a:ea typeface="华文仿宋" panose="02010600040101010101" pitchFamily="2" charset="-122"/>
            </a:endParaRPr>
          </a:p>
          <a:p>
            <a:pPr marL="444500" algn="l">
              <a:spcBef>
                <a:spcPct val="40000"/>
              </a:spcBef>
            </a:pPr>
            <a:r>
              <a:rPr lang="zh-CN" altLang="en-US" sz="2800" b="1" dirty="0">
                <a:ea typeface="华文仿宋" panose="02010600040101010101" pitchFamily="2" charset="-122"/>
              </a:rPr>
              <a:t>的线性表，有</a:t>
            </a:r>
            <a:r>
              <a:rPr lang="zh-CN" altLang="en-US" sz="2800" b="1" dirty="0">
                <a:solidFill>
                  <a:srgbClr val="FF0000"/>
                </a:solidFill>
                <a:ea typeface="华文仿宋" panose="02010600040101010101" pitchFamily="2" charset="-122"/>
              </a:rPr>
              <a:t>两种存储结构</a:t>
            </a:r>
            <a:r>
              <a:rPr lang="zh-CN" altLang="en-US" sz="2800" b="1" dirty="0">
                <a:ea typeface="华文仿宋" panose="02010600040101010101" pitchFamily="2" charset="-122"/>
              </a:rPr>
              <a:t>：</a:t>
            </a:r>
            <a:r>
              <a:rPr lang="zh-CN" altLang="en-US" sz="2800" b="1" dirty="0">
                <a:solidFill>
                  <a:srgbClr val="FF0000"/>
                </a:solidFill>
                <a:ea typeface="华文仿宋" panose="02010600040101010101" pitchFamily="2" charset="-122"/>
              </a:rPr>
              <a:t>顺序存储结构</a:t>
            </a:r>
            <a:r>
              <a:rPr lang="zh-CN" altLang="en-US" sz="2800" b="1" dirty="0">
                <a:ea typeface="华文仿宋" panose="02010600040101010101" pitchFamily="2" charset="-122"/>
              </a:rPr>
              <a:t>和</a:t>
            </a:r>
            <a:r>
              <a:rPr lang="zh-CN" altLang="en-US" sz="2800" b="1" dirty="0">
                <a:solidFill>
                  <a:srgbClr val="FF0000"/>
                </a:solidFill>
                <a:ea typeface="华文仿宋" panose="02010600040101010101" pitchFamily="2" charset="-122"/>
              </a:rPr>
              <a:t>链式存储结构</a:t>
            </a:r>
            <a:r>
              <a:rPr lang="zh-CN" altLang="en-US" sz="2800" b="1" dirty="0">
                <a:ea typeface="华文仿宋" panose="02010600040101010101" pitchFamily="2" charset="-122"/>
              </a:rPr>
              <a:t>。在实际的应用程序中取用哪一种，则要视</a:t>
            </a:r>
            <a:r>
              <a:rPr lang="zh-CN" altLang="en-US" sz="2800" b="1" dirty="0">
                <a:solidFill>
                  <a:srgbClr val="FF0000"/>
                </a:solidFill>
                <a:ea typeface="华文仿宋" panose="02010600040101010101" pitchFamily="2" charset="-122"/>
              </a:rPr>
              <a:t>多项式作何种运算</a:t>
            </a:r>
            <a:r>
              <a:rPr lang="zh-CN" altLang="en-US" sz="2800" b="1" dirty="0">
                <a:ea typeface="华文仿宋" panose="02010600040101010101" pitchFamily="2" charset="-122"/>
              </a:rPr>
              <a:t>而定。</a:t>
            </a:r>
            <a:endParaRPr lang="zh-CN" altLang="en-US" sz="2800" b="1" dirty="0">
              <a:ea typeface="华文仿宋" panose="02010600040101010101" pitchFamily="2" charset="-122"/>
            </a:endParaRPr>
          </a:p>
          <a:p>
            <a:pPr marL="901700" lvl="1" indent="-457200" algn="l" eaLnBrk="1" hangingPunct="1">
              <a:spcBef>
                <a:spcPct val="50000"/>
              </a:spcBef>
              <a:buFont typeface="Arial" panose="020B0604020202020204" pitchFamily="34" charset="0"/>
              <a:buChar char="•"/>
            </a:pPr>
            <a:r>
              <a:rPr lang="zh-CN" altLang="en-US" sz="2800" b="1" dirty="0" smtClean="0">
                <a:ea typeface="华文仿宋" panose="02010600040101010101" pitchFamily="2" charset="-122"/>
              </a:rPr>
              <a:t>若</a:t>
            </a:r>
            <a:r>
              <a:rPr lang="zh-CN" altLang="en-US" sz="2800" b="1" dirty="0">
                <a:solidFill>
                  <a:srgbClr val="FF0000"/>
                </a:solidFill>
                <a:ea typeface="华文仿宋" panose="02010600040101010101" pitchFamily="2" charset="-122"/>
              </a:rPr>
              <a:t>只求多项式的值</a:t>
            </a:r>
            <a:r>
              <a:rPr lang="zh-CN" altLang="en-US" sz="2800" b="1" dirty="0">
                <a:ea typeface="华文仿宋" panose="02010600040101010101" pitchFamily="2" charset="-122"/>
              </a:rPr>
              <a:t>，运算中无须修改多项式的系数和指数值，采用</a:t>
            </a:r>
            <a:r>
              <a:rPr lang="zh-CN" altLang="en-US" sz="2800" b="1" dirty="0">
                <a:solidFill>
                  <a:srgbClr val="FF0000"/>
                </a:solidFill>
                <a:ea typeface="华文仿宋" panose="02010600040101010101" pitchFamily="2" charset="-122"/>
              </a:rPr>
              <a:t>顺序</a:t>
            </a:r>
            <a:r>
              <a:rPr lang="zh-CN" altLang="en-US" sz="2800" b="1" dirty="0">
                <a:ea typeface="华文仿宋" panose="02010600040101010101" pitchFamily="2" charset="-122"/>
              </a:rPr>
              <a:t>存储结构</a:t>
            </a:r>
            <a:r>
              <a:rPr lang="zh-CN" altLang="en-US" sz="2800" b="1" dirty="0" smtClean="0">
                <a:ea typeface="华文仿宋" panose="02010600040101010101" pitchFamily="2" charset="-122"/>
              </a:rPr>
              <a:t>为宜。</a:t>
            </a:r>
            <a:endParaRPr lang="en-US" altLang="zh-CN" sz="2800" b="1" dirty="0">
              <a:ea typeface="华文仿宋" panose="02010600040101010101" pitchFamily="2" charset="-122"/>
            </a:endParaRPr>
          </a:p>
          <a:p>
            <a:pPr marL="901700" lvl="1" indent="-457200" algn="l" eaLnBrk="1" hangingPunct="1">
              <a:spcBef>
                <a:spcPct val="50000"/>
              </a:spcBef>
              <a:buFont typeface="Arial" panose="020B0604020202020204" pitchFamily="34" charset="0"/>
              <a:buChar char="•"/>
            </a:pPr>
            <a:r>
              <a:rPr lang="zh-CN" altLang="en-US" sz="2800" b="1" dirty="0" smtClean="0">
                <a:ea typeface="华文仿宋" panose="02010600040101010101" pitchFamily="2" charset="-122"/>
              </a:rPr>
              <a:t>若</a:t>
            </a:r>
            <a:r>
              <a:rPr lang="zh-CN" altLang="en-US" sz="2800" b="1" dirty="0">
                <a:solidFill>
                  <a:srgbClr val="FF0000"/>
                </a:solidFill>
                <a:ea typeface="华文仿宋" panose="02010600040101010101" pitchFamily="2" charset="-122"/>
              </a:rPr>
              <a:t>求两个多项式之和</a:t>
            </a:r>
            <a:r>
              <a:rPr lang="zh-CN" altLang="en-US" sz="2800" b="1" dirty="0">
                <a:ea typeface="华文仿宋" panose="02010600040101010101" pitchFamily="2" charset="-122"/>
              </a:rPr>
              <a:t>，采用</a:t>
            </a:r>
            <a:r>
              <a:rPr lang="zh-CN" altLang="en-US" sz="2800" b="1" dirty="0">
                <a:solidFill>
                  <a:srgbClr val="FF0000"/>
                </a:solidFill>
                <a:ea typeface="华文仿宋" panose="02010600040101010101" pitchFamily="2" charset="-122"/>
              </a:rPr>
              <a:t>链式</a:t>
            </a:r>
            <a:r>
              <a:rPr lang="zh-CN" altLang="en-US" sz="2800" b="1" dirty="0">
                <a:ea typeface="华文仿宋" panose="02010600040101010101" pitchFamily="2" charset="-122"/>
              </a:rPr>
              <a:t>存储结构为宜。</a:t>
            </a:r>
            <a:endParaRPr lang="zh-CN" altLang="en-US" sz="2800" b="1" dirty="0">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2.4.3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存储结构的选择</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6274">
                                            <p:txEl>
                                              <p:pRg st="0" end="0"/>
                                            </p:txEl>
                                          </p:spTgt>
                                        </p:tgtEl>
                                        <p:attrNameLst>
                                          <p:attrName>style.visibility</p:attrName>
                                        </p:attrNameLst>
                                      </p:cBhvr>
                                      <p:to>
                                        <p:strVal val="visible"/>
                                      </p:to>
                                    </p:set>
                                    <p:animEffect transition="in" filter="box(in)">
                                      <p:cBhvr>
                                        <p:cTn id="7" dur="500"/>
                                        <p:tgtEl>
                                          <p:spTgt spid="566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6274">
                                            <p:txEl>
                                              <p:pRg st="1" end="1"/>
                                            </p:txEl>
                                          </p:spTgt>
                                        </p:tgtEl>
                                        <p:attrNameLst>
                                          <p:attrName>style.visibility</p:attrName>
                                        </p:attrNameLst>
                                      </p:cBhvr>
                                      <p:to>
                                        <p:strVal val="visible"/>
                                      </p:to>
                                    </p:set>
                                    <p:animEffect transition="in" filter="box(in)">
                                      <p:cBhvr>
                                        <p:cTn id="12" dur="500"/>
                                        <p:tgtEl>
                                          <p:spTgt spid="5662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66274">
                                            <p:txEl>
                                              <p:pRg st="2" end="2"/>
                                            </p:txEl>
                                          </p:spTgt>
                                        </p:tgtEl>
                                        <p:attrNameLst>
                                          <p:attrName>style.visibility</p:attrName>
                                        </p:attrNameLst>
                                      </p:cBhvr>
                                      <p:to>
                                        <p:strVal val="visible"/>
                                      </p:to>
                                    </p:set>
                                    <p:animEffect transition="in" filter="box(in)">
                                      <p:cBhvr>
                                        <p:cTn id="17" dur="500"/>
                                        <p:tgtEl>
                                          <p:spTgt spid="566274">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566274">
                                            <p:txEl>
                                              <p:pRg st="3" end="3"/>
                                            </p:txEl>
                                          </p:spTgt>
                                        </p:tgtEl>
                                        <p:attrNameLst>
                                          <p:attrName>style.visibility</p:attrName>
                                        </p:attrNameLst>
                                      </p:cBhvr>
                                      <p:to>
                                        <p:strVal val="visible"/>
                                      </p:to>
                                    </p:set>
                                    <p:animEffect transition="in" filter="box(in)">
                                      <p:cBhvr>
                                        <p:cTn id="20" dur="500"/>
                                        <p:tgtEl>
                                          <p:spTgt spid="566274">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566274">
                                            <p:txEl>
                                              <p:pRg st="4" end="4"/>
                                            </p:txEl>
                                          </p:spTgt>
                                        </p:tgtEl>
                                        <p:attrNameLst>
                                          <p:attrName>style.visibility</p:attrName>
                                        </p:attrNameLst>
                                      </p:cBhvr>
                                      <p:to>
                                        <p:strVal val="visible"/>
                                      </p:to>
                                    </p:set>
                                    <p:animEffect transition="in" filter="box(in)">
                                      <p:cBhvr>
                                        <p:cTn id="23" dur="500"/>
                                        <p:tgtEl>
                                          <p:spTgt spid="5662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457200" y="916799"/>
            <a:ext cx="6400800" cy="517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800" b="1" dirty="0" smtClean="0"/>
              <a:t>    #</a:t>
            </a:r>
            <a:r>
              <a:rPr lang="en-US" altLang="zh-CN" sz="2800" b="1" dirty="0"/>
              <a:t>define  </a:t>
            </a:r>
            <a:r>
              <a:rPr lang="en-US" altLang="zh-CN" sz="2800" b="1" dirty="0" err="1"/>
              <a:t>maxlen</a:t>
            </a:r>
            <a:r>
              <a:rPr lang="en-US" altLang="zh-CN" sz="2800" b="1" dirty="0"/>
              <a:t>  </a:t>
            </a:r>
            <a:r>
              <a:rPr lang="en-US" altLang="zh-CN" sz="2800" b="1" dirty="0" err="1"/>
              <a:t>maxsize</a:t>
            </a:r>
            <a:r>
              <a:rPr lang="en-US" altLang="zh-CN" sz="2800" b="1" dirty="0"/>
              <a:t>;</a:t>
            </a:r>
            <a:endParaRPr lang="en-US" altLang="zh-CN" sz="2800" b="1" dirty="0"/>
          </a:p>
          <a:p>
            <a:pPr algn="l" eaLnBrk="1" hangingPunct="1">
              <a:spcBef>
                <a:spcPct val="20000"/>
              </a:spcBef>
            </a:pPr>
            <a:r>
              <a:rPr lang="en-US" altLang="zh-CN" sz="2800" b="1" dirty="0"/>
              <a:t>    </a:t>
            </a:r>
            <a:r>
              <a:rPr lang="en-US" altLang="zh-CN" sz="2800" b="1" dirty="0" err="1"/>
              <a:t>typedef</a:t>
            </a:r>
            <a:r>
              <a:rPr lang="en-US" altLang="zh-CN" sz="2800" b="1" dirty="0"/>
              <a:t> </a:t>
            </a:r>
            <a:r>
              <a:rPr lang="en-US" altLang="zh-CN" sz="2800" b="1" dirty="0" err="1"/>
              <a:t>struct</a:t>
            </a:r>
            <a:r>
              <a:rPr lang="en-US" altLang="zh-CN" sz="2800" b="1" dirty="0"/>
              <a:t> </a:t>
            </a:r>
            <a:r>
              <a:rPr lang="en-US" altLang="zh-CN" b="1" dirty="0">
                <a:solidFill>
                  <a:srgbClr val="006600"/>
                </a:solidFill>
              </a:rPr>
              <a:t>// </a:t>
            </a:r>
            <a:r>
              <a:rPr lang="zh-CN" altLang="en-US" b="1" dirty="0">
                <a:solidFill>
                  <a:srgbClr val="006600"/>
                </a:solidFill>
                <a:latin typeface="华文仿宋" panose="02010600040101010101" pitchFamily="2" charset="-122"/>
                <a:ea typeface="华文仿宋" panose="02010600040101010101" pitchFamily="2" charset="-122"/>
              </a:rPr>
              <a:t>定义</a:t>
            </a:r>
            <a:r>
              <a:rPr lang="zh-CN" altLang="en-US" b="1" dirty="0">
                <a:solidFill>
                  <a:schemeClr val="accent2"/>
                </a:solidFill>
                <a:latin typeface="华文仿宋" panose="02010600040101010101" pitchFamily="2" charset="-122"/>
                <a:ea typeface="华文仿宋" panose="02010600040101010101" pitchFamily="2" charset="-122"/>
              </a:rPr>
              <a:t>结点（元素）</a:t>
            </a:r>
            <a:r>
              <a:rPr lang="zh-CN" altLang="en-US" b="1" dirty="0">
                <a:solidFill>
                  <a:srgbClr val="006600"/>
                </a:solidFill>
                <a:latin typeface="华文仿宋" panose="02010600040101010101" pitchFamily="2" charset="-122"/>
                <a:ea typeface="华文仿宋" panose="02010600040101010101" pitchFamily="2" charset="-122"/>
              </a:rPr>
              <a:t>类型</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spcBef>
                <a:spcPct val="20000"/>
              </a:spcBef>
            </a:pPr>
            <a:r>
              <a:rPr lang="zh-CN" altLang="en-US" sz="2800" b="1" dirty="0"/>
              <a:t>          </a:t>
            </a:r>
            <a:r>
              <a:rPr lang="en-US" altLang="zh-CN" sz="2800" b="1" dirty="0"/>
              <a:t>{  float </a:t>
            </a:r>
            <a:r>
              <a:rPr lang="en-US" altLang="zh-CN" sz="2800" b="1" dirty="0" err="1"/>
              <a:t>coef</a:t>
            </a:r>
            <a:r>
              <a:rPr lang="en-US" altLang="zh-CN" sz="2800" b="1" dirty="0"/>
              <a:t>;   </a:t>
            </a:r>
            <a:r>
              <a:rPr lang="en-US" altLang="zh-CN" b="1" dirty="0">
                <a:solidFill>
                  <a:srgbClr val="006600"/>
                </a:solidFill>
              </a:rPr>
              <a:t>// </a:t>
            </a:r>
            <a:r>
              <a:rPr lang="zh-CN" altLang="en-US" b="1" dirty="0">
                <a:solidFill>
                  <a:srgbClr val="006600"/>
                </a:solidFill>
                <a:latin typeface="华文仿宋" panose="02010600040101010101" pitchFamily="2" charset="-122"/>
                <a:ea typeface="华文仿宋" panose="02010600040101010101" pitchFamily="2" charset="-122"/>
              </a:rPr>
              <a:t>系数域</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spcBef>
                <a:spcPct val="20000"/>
              </a:spcBef>
            </a:pPr>
            <a:r>
              <a:rPr lang="zh-CN" altLang="en-US" sz="2800" b="1" dirty="0"/>
              <a:t>              </a:t>
            </a:r>
            <a:r>
              <a:rPr lang="en-US" altLang="zh-CN" sz="2800" b="1" dirty="0" err="1"/>
              <a:t>int</a:t>
            </a:r>
            <a:r>
              <a:rPr lang="en-US" altLang="zh-CN" sz="2800" b="1" dirty="0"/>
              <a:t>   </a:t>
            </a:r>
            <a:r>
              <a:rPr lang="en-US" altLang="zh-CN" sz="2800" b="1" dirty="0" err="1"/>
              <a:t>exp</a:t>
            </a:r>
            <a:r>
              <a:rPr lang="en-US" altLang="zh-CN" sz="2800" b="1" dirty="0"/>
              <a:t>;    </a:t>
            </a:r>
            <a:r>
              <a:rPr lang="en-US" altLang="zh-CN" b="1" dirty="0">
                <a:solidFill>
                  <a:srgbClr val="006600"/>
                </a:solidFill>
              </a:rPr>
              <a:t>// </a:t>
            </a:r>
            <a:r>
              <a:rPr lang="zh-CN" altLang="en-US" b="1" dirty="0">
                <a:solidFill>
                  <a:srgbClr val="006600"/>
                </a:solidFill>
                <a:latin typeface="华文仿宋" panose="02010600040101010101" pitchFamily="2" charset="-122"/>
                <a:ea typeface="华文仿宋" panose="02010600040101010101" pitchFamily="2" charset="-122"/>
              </a:rPr>
              <a:t>指数域</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spcBef>
                <a:spcPct val="20000"/>
              </a:spcBef>
            </a:pPr>
            <a:r>
              <a:rPr lang="zh-CN" altLang="en-US" sz="2800" b="1" dirty="0"/>
              <a:t>          </a:t>
            </a:r>
            <a:r>
              <a:rPr lang="en-US" altLang="zh-CN" sz="2800" b="1" dirty="0"/>
              <a:t>} </a:t>
            </a:r>
            <a:r>
              <a:rPr lang="en-US" altLang="zh-CN" sz="2800" b="1" dirty="0" err="1"/>
              <a:t>elemtp</a:t>
            </a:r>
            <a:r>
              <a:rPr lang="en-US" altLang="zh-CN" sz="2800" b="1" dirty="0"/>
              <a:t>;</a:t>
            </a:r>
            <a:endParaRPr lang="en-US" altLang="zh-CN" sz="2800" b="1" dirty="0"/>
          </a:p>
          <a:p>
            <a:pPr algn="l" eaLnBrk="1" hangingPunct="1">
              <a:spcBef>
                <a:spcPct val="20000"/>
              </a:spcBef>
            </a:pPr>
            <a:r>
              <a:rPr lang="en-US" altLang="zh-CN" sz="2800" b="1" dirty="0"/>
              <a:t>    </a:t>
            </a:r>
            <a:r>
              <a:rPr lang="en-US" altLang="zh-CN" sz="2800" b="1" dirty="0" err="1"/>
              <a:t>typedef</a:t>
            </a:r>
            <a:r>
              <a:rPr lang="en-US" altLang="zh-CN" sz="2800" b="1" dirty="0"/>
              <a:t>  </a:t>
            </a:r>
            <a:r>
              <a:rPr lang="en-US" altLang="zh-CN" sz="2800" b="1" dirty="0" err="1"/>
              <a:t>struct</a:t>
            </a:r>
            <a:r>
              <a:rPr lang="en-US" altLang="zh-CN" sz="2800" b="1" dirty="0"/>
              <a:t>   </a:t>
            </a:r>
            <a:r>
              <a:rPr lang="en-US" altLang="zh-CN" b="1" dirty="0">
                <a:solidFill>
                  <a:srgbClr val="006600"/>
                </a:solidFill>
              </a:rPr>
              <a:t>// </a:t>
            </a:r>
            <a:r>
              <a:rPr lang="zh-CN" altLang="en-US" b="1" dirty="0">
                <a:solidFill>
                  <a:srgbClr val="006600"/>
                </a:solidFill>
                <a:latin typeface="华文仿宋" panose="02010600040101010101" pitchFamily="2" charset="-122"/>
                <a:ea typeface="华文仿宋" panose="02010600040101010101" pitchFamily="2" charset="-122"/>
              </a:rPr>
              <a:t>定义</a:t>
            </a:r>
            <a:r>
              <a:rPr lang="zh-CN" altLang="en-US" b="1" dirty="0">
                <a:solidFill>
                  <a:schemeClr val="accent2"/>
                </a:solidFill>
                <a:latin typeface="华文仿宋" panose="02010600040101010101" pitchFamily="2" charset="-122"/>
                <a:ea typeface="华文仿宋" panose="02010600040101010101" pitchFamily="2" charset="-122"/>
              </a:rPr>
              <a:t>线性表</a:t>
            </a:r>
            <a:r>
              <a:rPr lang="zh-CN" altLang="en-US" b="1" dirty="0">
                <a:solidFill>
                  <a:srgbClr val="006600"/>
                </a:solidFill>
                <a:latin typeface="华文仿宋" panose="02010600040101010101" pitchFamily="2" charset="-122"/>
                <a:ea typeface="华文仿宋" panose="02010600040101010101" pitchFamily="2" charset="-122"/>
              </a:rPr>
              <a:t>类型</a:t>
            </a:r>
            <a:endParaRPr lang="zh-CN" altLang="en-US" sz="2800" b="1" dirty="0"/>
          </a:p>
          <a:p>
            <a:pPr algn="l" eaLnBrk="1" hangingPunct="1">
              <a:spcBef>
                <a:spcPct val="20000"/>
              </a:spcBef>
            </a:pPr>
            <a:r>
              <a:rPr lang="zh-CN" altLang="en-US" sz="2800" b="1" dirty="0"/>
              <a:t>          </a:t>
            </a:r>
            <a:r>
              <a:rPr lang="en-US" altLang="zh-CN" sz="2800" b="1" dirty="0"/>
              <a:t>{  </a:t>
            </a:r>
            <a:r>
              <a:rPr lang="en-US" altLang="zh-CN" sz="2800" b="1" dirty="0" err="1"/>
              <a:t>elemtp</a:t>
            </a:r>
            <a:r>
              <a:rPr lang="en-US" altLang="zh-CN" sz="2800" b="1" dirty="0"/>
              <a:t>  </a:t>
            </a:r>
            <a:r>
              <a:rPr lang="en-US" altLang="zh-CN" sz="2800" b="1" dirty="0" err="1"/>
              <a:t>vec</a:t>
            </a:r>
            <a:r>
              <a:rPr lang="en-US" altLang="zh-CN" sz="2800" b="1" dirty="0"/>
              <a:t>[</a:t>
            </a:r>
            <a:r>
              <a:rPr lang="en-US" altLang="zh-CN" sz="2800" b="1" dirty="0" err="1"/>
              <a:t>maxlen</a:t>
            </a:r>
            <a:r>
              <a:rPr lang="en-US" altLang="zh-CN" sz="2800" b="1" dirty="0"/>
              <a:t>];  </a:t>
            </a:r>
            <a:endParaRPr lang="en-US" altLang="zh-CN" sz="2800" b="1" dirty="0"/>
          </a:p>
          <a:p>
            <a:pPr algn="l" eaLnBrk="1" hangingPunct="1">
              <a:spcBef>
                <a:spcPct val="20000"/>
              </a:spcBef>
            </a:pPr>
            <a:r>
              <a:rPr lang="en-US" altLang="zh-CN" sz="2800" b="1" dirty="0"/>
              <a:t>                                  </a:t>
            </a:r>
            <a:r>
              <a:rPr lang="en-US" altLang="zh-CN" b="1" dirty="0">
                <a:solidFill>
                  <a:srgbClr val="006600"/>
                </a:solidFill>
              </a:rPr>
              <a:t>// </a:t>
            </a:r>
            <a:r>
              <a:rPr lang="zh-CN" altLang="en-US" b="1" dirty="0">
                <a:solidFill>
                  <a:srgbClr val="006600"/>
                </a:solidFill>
                <a:latin typeface="华文仿宋" panose="02010600040101010101" pitchFamily="2" charset="-122"/>
                <a:ea typeface="华文仿宋" panose="02010600040101010101" pitchFamily="2" charset="-122"/>
              </a:rPr>
              <a:t>定义线性表为数组</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spcBef>
                <a:spcPct val="20000"/>
              </a:spcBef>
            </a:pPr>
            <a:r>
              <a:rPr lang="zh-CN" altLang="en-US" sz="2800" b="1" dirty="0"/>
              <a:t>              </a:t>
            </a:r>
            <a:r>
              <a:rPr lang="en-US" altLang="zh-CN" sz="2800" b="1" dirty="0" err="1"/>
              <a:t>int</a:t>
            </a:r>
            <a:r>
              <a:rPr lang="en-US" altLang="zh-CN" sz="2800" b="1" dirty="0"/>
              <a:t>  </a:t>
            </a:r>
            <a:r>
              <a:rPr lang="en-US" altLang="zh-CN" sz="2800" b="1" dirty="0" err="1"/>
              <a:t>len</a:t>
            </a:r>
            <a:r>
              <a:rPr lang="en-US" altLang="zh-CN" sz="2800" b="1" dirty="0"/>
              <a:t>;       </a:t>
            </a:r>
            <a:r>
              <a:rPr lang="en-US" altLang="zh-CN" b="1" dirty="0">
                <a:solidFill>
                  <a:srgbClr val="006600"/>
                </a:solidFill>
              </a:rPr>
              <a:t>// </a:t>
            </a:r>
            <a:r>
              <a:rPr lang="zh-CN" altLang="en-US" b="1" dirty="0">
                <a:solidFill>
                  <a:srgbClr val="006600"/>
                </a:solidFill>
                <a:latin typeface="华文仿宋" panose="02010600040101010101" pitchFamily="2" charset="-122"/>
                <a:ea typeface="华文仿宋" panose="02010600040101010101" pitchFamily="2" charset="-122"/>
              </a:rPr>
              <a:t>线性表长度</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spcBef>
                <a:spcPct val="20000"/>
              </a:spcBef>
            </a:pPr>
            <a:r>
              <a:rPr lang="zh-CN" altLang="en-US" sz="2800" b="1" dirty="0"/>
              <a:t>          </a:t>
            </a:r>
            <a:r>
              <a:rPr lang="en-US" altLang="zh-CN" sz="2800" b="1" dirty="0"/>
              <a:t>} </a:t>
            </a:r>
            <a:r>
              <a:rPr lang="en-US" altLang="zh-CN" sz="2800" b="1" dirty="0" err="1" smtClean="0"/>
              <a:t>sequencelist</a:t>
            </a:r>
            <a:r>
              <a:rPr lang="en-US" altLang="zh-CN" sz="2800" b="1" dirty="0"/>
              <a:t>;   </a:t>
            </a:r>
            <a:endParaRPr lang="en-US" altLang="zh-CN" b="1" dirty="0">
              <a:solidFill>
                <a:srgbClr val="006600"/>
              </a:solidFill>
              <a:latin typeface="华文仿宋" panose="02010600040101010101" pitchFamily="2" charset="-122"/>
              <a:ea typeface="华文仿宋" panose="02010600040101010101" pitchFamily="2" charset="-122"/>
            </a:endParaRPr>
          </a:p>
        </p:txBody>
      </p:sp>
      <p:sp>
        <p:nvSpPr>
          <p:cNvPr id="144387" name="Rectangle 3"/>
          <p:cNvSpPr>
            <a:spLocks noChangeArrowheads="1"/>
          </p:cNvSpPr>
          <p:nvPr/>
        </p:nvSpPr>
        <p:spPr bwMode="auto">
          <a:xfrm>
            <a:off x="6629400" y="1828800"/>
            <a:ext cx="1600200" cy="2286000"/>
          </a:xfrm>
          <a:prstGeom prst="rect">
            <a:avLst/>
          </a:prstGeom>
          <a:solidFill>
            <a:schemeClr val="bg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endParaRPr lang="zh-CN" altLang="zh-CN" b="1"/>
          </a:p>
        </p:txBody>
      </p:sp>
      <p:sp>
        <p:nvSpPr>
          <p:cNvPr id="144388" name="Line 4"/>
          <p:cNvSpPr>
            <a:spLocks noChangeShapeType="1"/>
          </p:cNvSpPr>
          <p:nvPr/>
        </p:nvSpPr>
        <p:spPr bwMode="auto">
          <a:xfrm>
            <a:off x="6629400" y="2209800"/>
            <a:ext cx="1600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389" name="Line 5"/>
          <p:cNvSpPr>
            <a:spLocks noChangeShapeType="1"/>
          </p:cNvSpPr>
          <p:nvPr/>
        </p:nvSpPr>
        <p:spPr bwMode="auto">
          <a:xfrm>
            <a:off x="6629400" y="2590800"/>
            <a:ext cx="1600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390" name="Line 6"/>
          <p:cNvSpPr>
            <a:spLocks noChangeShapeType="1"/>
          </p:cNvSpPr>
          <p:nvPr/>
        </p:nvSpPr>
        <p:spPr bwMode="auto">
          <a:xfrm>
            <a:off x="6629400" y="3749675"/>
            <a:ext cx="1600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391" name="Line 7"/>
          <p:cNvSpPr>
            <a:spLocks noChangeShapeType="1"/>
          </p:cNvSpPr>
          <p:nvPr/>
        </p:nvSpPr>
        <p:spPr bwMode="auto">
          <a:xfrm>
            <a:off x="7439025" y="1828800"/>
            <a:ext cx="0" cy="2286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44392" name="Text Box 8"/>
          <p:cNvSpPr txBox="1">
            <a:spLocks noChangeArrowheads="1"/>
          </p:cNvSpPr>
          <p:nvPr/>
        </p:nvSpPr>
        <p:spPr bwMode="auto">
          <a:xfrm>
            <a:off x="6813550" y="17811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p1</a:t>
            </a:r>
            <a:endParaRPr lang="en-US" altLang="zh-CN" b="1"/>
          </a:p>
        </p:txBody>
      </p:sp>
      <p:sp>
        <p:nvSpPr>
          <p:cNvPr id="144393" name="Text Box 9"/>
          <p:cNvSpPr txBox="1">
            <a:spLocks noChangeArrowheads="1"/>
          </p:cNvSpPr>
          <p:nvPr/>
        </p:nvSpPr>
        <p:spPr bwMode="auto">
          <a:xfrm>
            <a:off x="7543800" y="180022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e1</a:t>
            </a:r>
            <a:endParaRPr lang="en-US" altLang="zh-CN" b="1"/>
          </a:p>
        </p:txBody>
      </p:sp>
      <p:sp>
        <p:nvSpPr>
          <p:cNvPr id="144394" name="Text Box 10"/>
          <p:cNvSpPr txBox="1">
            <a:spLocks noChangeArrowheads="1"/>
          </p:cNvSpPr>
          <p:nvPr/>
        </p:nvSpPr>
        <p:spPr bwMode="auto">
          <a:xfrm>
            <a:off x="6813550" y="21653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p2</a:t>
            </a:r>
            <a:endParaRPr lang="en-US" altLang="zh-CN" b="1"/>
          </a:p>
        </p:txBody>
      </p:sp>
      <p:sp>
        <p:nvSpPr>
          <p:cNvPr id="144395" name="Text Box 11"/>
          <p:cNvSpPr txBox="1">
            <a:spLocks noChangeArrowheads="1"/>
          </p:cNvSpPr>
          <p:nvPr/>
        </p:nvSpPr>
        <p:spPr bwMode="auto">
          <a:xfrm>
            <a:off x="6813550" y="3689350"/>
            <a:ext cx="65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pm</a:t>
            </a:r>
            <a:endParaRPr lang="en-US" altLang="zh-CN" b="1"/>
          </a:p>
        </p:txBody>
      </p:sp>
      <p:sp>
        <p:nvSpPr>
          <p:cNvPr id="144396" name="Text Box 12"/>
          <p:cNvSpPr txBox="1">
            <a:spLocks noChangeArrowheads="1"/>
          </p:cNvSpPr>
          <p:nvPr/>
        </p:nvSpPr>
        <p:spPr bwMode="auto">
          <a:xfrm>
            <a:off x="7556500" y="218122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e2</a:t>
            </a:r>
            <a:endParaRPr lang="en-US" altLang="zh-CN" b="1"/>
          </a:p>
        </p:txBody>
      </p:sp>
      <p:sp>
        <p:nvSpPr>
          <p:cNvPr id="144397" name="Text Box 13"/>
          <p:cNvSpPr txBox="1">
            <a:spLocks noChangeArrowheads="1"/>
          </p:cNvSpPr>
          <p:nvPr/>
        </p:nvSpPr>
        <p:spPr bwMode="auto">
          <a:xfrm>
            <a:off x="7559675" y="3705225"/>
            <a:ext cx="59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a:t>em</a:t>
            </a:r>
            <a:endParaRPr lang="en-US" altLang="zh-CN" b="1"/>
          </a:p>
        </p:txBody>
      </p:sp>
      <p:sp>
        <p:nvSpPr>
          <p:cNvPr id="144398" name="Text Box 14"/>
          <p:cNvSpPr txBox="1">
            <a:spLocks noChangeArrowheads="1"/>
          </p:cNvSpPr>
          <p:nvPr/>
        </p:nvSpPr>
        <p:spPr bwMode="auto">
          <a:xfrm>
            <a:off x="6629400" y="121920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a:t>coef   exp</a:t>
            </a:r>
            <a:endParaRPr lang="en-US" altLang="zh-CN" sz="2800" b="1"/>
          </a:p>
        </p:txBody>
      </p:sp>
      <p:sp>
        <p:nvSpPr>
          <p:cNvPr id="144399" name="Line 15"/>
          <p:cNvSpPr>
            <a:spLocks noChangeShapeType="1"/>
          </p:cNvSpPr>
          <p:nvPr/>
        </p:nvSpPr>
        <p:spPr bwMode="auto">
          <a:xfrm>
            <a:off x="7010400" y="2819400"/>
            <a:ext cx="0" cy="685800"/>
          </a:xfrm>
          <a:prstGeom prst="line">
            <a:avLst/>
          </a:prstGeom>
          <a:noFill/>
          <a:ln w="5715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44400" name="Line 16"/>
          <p:cNvSpPr>
            <a:spLocks noChangeShapeType="1"/>
          </p:cNvSpPr>
          <p:nvPr/>
        </p:nvSpPr>
        <p:spPr bwMode="auto">
          <a:xfrm>
            <a:off x="7772400" y="2819400"/>
            <a:ext cx="0" cy="685800"/>
          </a:xfrm>
          <a:prstGeom prst="line">
            <a:avLst/>
          </a:prstGeom>
          <a:noFill/>
          <a:ln w="5715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7"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多项式选择顺序存储结构</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547817" y="1345128"/>
            <a:ext cx="7924800" cy="388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30000"/>
              </a:lnSpc>
              <a:spcBef>
                <a:spcPct val="50000"/>
              </a:spcBef>
            </a:pPr>
            <a:r>
              <a:rPr lang="en-US" altLang="zh-CN" sz="2800" b="1" dirty="0" err="1" smtClean="0"/>
              <a:t>typedef</a:t>
            </a:r>
            <a:r>
              <a:rPr lang="en-US" altLang="zh-CN" sz="2800" b="1" dirty="0" smtClean="0"/>
              <a:t> </a:t>
            </a:r>
            <a:r>
              <a:rPr lang="en-US" altLang="zh-CN" sz="2800" b="1" dirty="0" err="1"/>
              <a:t>struct</a:t>
            </a:r>
            <a:r>
              <a:rPr lang="en-US" altLang="zh-CN" sz="2800" b="1" dirty="0"/>
              <a:t>  node             </a:t>
            </a:r>
            <a:r>
              <a:rPr lang="en-US" altLang="zh-CN" b="1" dirty="0">
                <a:solidFill>
                  <a:srgbClr val="006600"/>
                </a:solidFill>
              </a:rPr>
              <a:t>// </a:t>
            </a:r>
            <a:r>
              <a:rPr lang="zh-CN" altLang="en-US" b="1" dirty="0">
                <a:solidFill>
                  <a:srgbClr val="006600"/>
                </a:solidFill>
                <a:ea typeface="华文仿宋" panose="02010600040101010101" pitchFamily="2" charset="-122"/>
              </a:rPr>
              <a:t>定义</a:t>
            </a:r>
            <a:r>
              <a:rPr lang="zh-CN" altLang="en-US" b="1" dirty="0">
                <a:solidFill>
                  <a:schemeClr val="accent2"/>
                </a:solidFill>
                <a:ea typeface="华文仿宋" panose="02010600040101010101" pitchFamily="2" charset="-122"/>
              </a:rPr>
              <a:t>结点</a:t>
            </a:r>
            <a:r>
              <a:rPr lang="zh-CN" altLang="en-US" b="1" dirty="0">
                <a:solidFill>
                  <a:srgbClr val="006600"/>
                </a:solidFill>
                <a:ea typeface="华文仿宋" panose="02010600040101010101" pitchFamily="2" charset="-122"/>
              </a:rPr>
              <a:t>类型</a:t>
            </a:r>
            <a:endParaRPr lang="zh-CN" altLang="en-US" b="1" dirty="0">
              <a:solidFill>
                <a:srgbClr val="006600"/>
              </a:solidFill>
              <a:ea typeface="华文仿宋" panose="02010600040101010101" pitchFamily="2" charset="-122"/>
            </a:endParaRPr>
          </a:p>
          <a:p>
            <a:pPr algn="l" eaLnBrk="1" hangingPunct="1">
              <a:lnSpc>
                <a:spcPct val="130000"/>
              </a:lnSpc>
              <a:spcBef>
                <a:spcPct val="20000"/>
              </a:spcBef>
            </a:pPr>
            <a:r>
              <a:rPr lang="zh-CN" altLang="en-US" sz="2800" b="1" dirty="0"/>
              <a:t>          </a:t>
            </a:r>
            <a:r>
              <a:rPr lang="en-US" altLang="zh-CN" sz="2800" b="1" dirty="0"/>
              <a:t>{  float </a:t>
            </a:r>
            <a:r>
              <a:rPr lang="en-US" altLang="zh-CN" sz="2800" b="1" dirty="0" err="1"/>
              <a:t>coef</a:t>
            </a:r>
            <a:r>
              <a:rPr lang="en-US" altLang="zh-CN" sz="2800" b="1" dirty="0"/>
              <a:t>;                    </a:t>
            </a:r>
            <a:r>
              <a:rPr lang="en-US" altLang="zh-CN" b="1" dirty="0">
                <a:solidFill>
                  <a:srgbClr val="006600"/>
                </a:solidFill>
              </a:rPr>
              <a:t>// </a:t>
            </a:r>
            <a:r>
              <a:rPr lang="zh-CN" altLang="en-US" b="1" dirty="0">
                <a:solidFill>
                  <a:srgbClr val="006600"/>
                </a:solidFill>
                <a:ea typeface="华文仿宋" panose="02010600040101010101" pitchFamily="2" charset="-122"/>
              </a:rPr>
              <a:t>系数域</a:t>
            </a:r>
            <a:endParaRPr lang="zh-CN" altLang="en-US" b="1" dirty="0">
              <a:solidFill>
                <a:srgbClr val="006600"/>
              </a:solidFill>
              <a:ea typeface="华文仿宋" panose="02010600040101010101" pitchFamily="2" charset="-122"/>
            </a:endParaRPr>
          </a:p>
          <a:p>
            <a:pPr algn="l" eaLnBrk="1" hangingPunct="1">
              <a:lnSpc>
                <a:spcPct val="130000"/>
              </a:lnSpc>
              <a:spcBef>
                <a:spcPct val="20000"/>
              </a:spcBef>
            </a:pPr>
            <a:r>
              <a:rPr lang="zh-CN" altLang="en-US" sz="2800" b="1" dirty="0"/>
              <a:t>              </a:t>
            </a:r>
            <a:r>
              <a:rPr lang="en-US" altLang="zh-CN" sz="2800" b="1" dirty="0" err="1"/>
              <a:t>int</a:t>
            </a:r>
            <a:r>
              <a:rPr lang="en-US" altLang="zh-CN" sz="2800" b="1" dirty="0"/>
              <a:t>   </a:t>
            </a:r>
            <a:r>
              <a:rPr lang="en-US" altLang="zh-CN" sz="2800" b="1" dirty="0" err="1"/>
              <a:t>exp</a:t>
            </a:r>
            <a:r>
              <a:rPr lang="en-US" altLang="zh-CN" sz="2800" b="1" dirty="0"/>
              <a:t>;                      </a:t>
            </a:r>
            <a:r>
              <a:rPr lang="en-US" altLang="zh-CN" b="1" dirty="0">
                <a:solidFill>
                  <a:srgbClr val="006600"/>
                </a:solidFill>
              </a:rPr>
              <a:t>// </a:t>
            </a:r>
            <a:r>
              <a:rPr lang="zh-CN" altLang="en-US" b="1" dirty="0">
                <a:solidFill>
                  <a:srgbClr val="006600"/>
                </a:solidFill>
                <a:ea typeface="华文仿宋" panose="02010600040101010101" pitchFamily="2" charset="-122"/>
              </a:rPr>
              <a:t>指数域</a:t>
            </a:r>
            <a:endParaRPr lang="zh-CN" altLang="en-US" b="1" dirty="0">
              <a:solidFill>
                <a:srgbClr val="006600"/>
              </a:solidFill>
              <a:ea typeface="华文仿宋" panose="02010600040101010101" pitchFamily="2" charset="-122"/>
            </a:endParaRPr>
          </a:p>
          <a:p>
            <a:pPr algn="l" eaLnBrk="1" hangingPunct="1">
              <a:lnSpc>
                <a:spcPct val="130000"/>
              </a:lnSpc>
              <a:spcBef>
                <a:spcPct val="20000"/>
              </a:spcBef>
            </a:pPr>
            <a:r>
              <a:rPr lang="zh-CN" altLang="en-US" b="1" dirty="0">
                <a:solidFill>
                  <a:srgbClr val="0000CC"/>
                </a:solidFill>
              </a:rPr>
              <a:t>                 </a:t>
            </a:r>
            <a:r>
              <a:rPr lang="en-US" altLang="zh-CN" sz="2800" b="1" dirty="0" err="1"/>
              <a:t>struct</a:t>
            </a:r>
            <a:r>
              <a:rPr lang="en-US" altLang="zh-CN" sz="2800" b="1" dirty="0"/>
              <a:t> node *next;     </a:t>
            </a:r>
            <a:r>
              <a:rPr lang="en-US" altLang="zh-CN" b="1" dirty="0">
                <a:solidFill>
                  <a:srgbClr val="006600"/>
                </a:solidFill>
              </a:rPr>
              <a:t>// </a:t>
            </a:r>
            <a:r>
              <a:rPr lang="zh-CN" altLang="en-US" b="1" dirty="0">
                <a:solidFill>
                  <a:srgbClr val="006600"/>
                </a:solidFill>
                <a:ea typeface="华文仿宋" panose="02010600040101010101" pitchFamily="2" charset="-122"/>
              </a:rPr>
              <a:t>指针域</a:t>
            </a:r>
            <a:endParaRPr lang="zh-CN" altLang="en-US" b="1" dirty="0">
              <a:solidFill>
                <a:srgbClr val="006600"/>
              </a:solidFill>
              <a:ea typeface="华文仿宋" panose="02010600040101010101" pitchFamily="2" charset="-122"/>
            </a:endParaRPr>
          </a:p>
          <a:p>
            <a:pPr algn="l" eaLnBrk="1" hangingPunct="1">
              <a:lnSpc>
                <a:spcPct val="130000"/>
              </a:lnSpc>
              <a:spcBef>
                <a:spcPct val="20000"/>
              </a:spcBef>
            </a:pPr>
            <a:r>
              <a:rPr lang="zh-CN" altLang="en-US" sz="2800" b="1" dirty="0"/>
              <a:t>          </a:t>
            </a:r>
            <a:r>
              <a:rPr lang="en-US" altLang="zh-CN" sz="2800" b="1" dirty="0"/>
              <a:t>} </a:t>
            </a:r>
            <a:r>
              <a:rPr lang="en-US" altLang="zh-CN" sz="2800" b="1" dirty="0" err="1"/>
              <a:t>polynode</a:t>
            </a:r>
            <a:r>
              <a:rPr lang="en-US" altLang="zh-CN" sz="2800" b="1" dirty="0"/>
              <a:t>;</a:t>
            </a:r>
            <a:endParaRPr lang="en-US" altLang="zh-CN" sz="2800" b="1" dirty="0"/>
          </a:p>
          <a:p>
            <a:pPr algn="l" eaLnBrk="1" hangingPunct="1">
              <a:lnSpc>
                <a:spcPct val="130000"/>
              </a:lnSpc>
              <a:spcBef>
                <a:spcPct val="20000"/>
              </a:spcBef>
            </a:pPr>
            <a:r>
              <a:rPr lang="en-US" altLang="zh-CN" sz="2800" b="1" dirty="0"/>
              <a:t>    </a:t>
            </a:r>
            <a:r>
              <a:rPr lang="en-US" altLang="zh-CN" sz="2800" b="1" dirty="0" err="1"/>
              <a:t>polynode</a:t>
            </a:r>
            <a:r>
              <a:rPr lang="en-US" altLang="zh-CN" sz="2800" b="1" dirty="0"/>
              <a:t> *p,*q;         </a:t>
            </a:r>
            <a:r>
              <a:rPr lang="en-US" altLang="zh-CN" b="1" dirty="0">
                <a:solidFill>
                  <a:srgbClr val="006600"/>
                </a:solidFill>
              </a:rPr>
              <a:t>// </a:t>
            </a:r>
            <a:r>
              <a:rPr lang="zh-CN" altLang="en-US" b="1" dirty="0">
                <a:solidFill>
                  <a:srgbClr val="006600"/>
                </a:solidFill>
                <a:ea typeface="华文仿宋" panose="02010600040101010101" pitchFamily="2" charset="-122"/>
              </a:rPr>
              <a:t>定义</a:t>
            </a:r>
            <a:r>
              <a:rPr lang="zh-CN" altLang="en-US" b="1" dirty="0">
                <a:solidFill>
                  <a:schemeClr val="accent2"/>
                </a:solidFill>
                <a:ea typeface="华文仿宋" panose="02010600040101010101" pitchFamily="2" charset="-122"/>
              </a:rPr>
              <a:t>链表（指针）</a:t>
            </a:r>
            <a:r>
              <a:rPr lang="zh-CN" altLang="en-US" b="1" dirty="0">
                <a:solidFill>
                  <a:srgbClr val="006600"/>
                </a:solidFill>
                <a:ea typeface="华文仿宋" panose="02010600040101010101" pitchFamily="2" charset="-122"/>
              </a:rPr>
              <a:t>类型</a:t>
            </a:r>
            <a:endParaRPr lang="zh-CN" altLang="en-US" b="1" dirty="0">
              <a:solidFill>
                <a:srgbClr val="006600"/>
              </a:solidFill>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多项式选择链式存储结构</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Text Box 2"/>
          <p:cNvSpPr txBox="1">
            <a:spLocks noChangeArrowheads="1"/>
          </p:cNvSpPr>
          <p:nvPr/>
        </p:nvSpPr>
        <p:spPr bwMode="auto">
          <a:xfrm>
            <a:off x="419100" y="1265238"/>
            <a:ext cx="8534400"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2800" b="1" dirty="0">
                <a:solidFill>
                  <a:srgbClr val="660033"/>
                </a:solidFill>
              </a:rPr>
              <a:t>ADT Polynomial {</a:t>
            </a:r>
            <a:endParaRPr lang="en-US" altLang="zh-CN" sz="2800" dirty="0">
              <a:solidFill>
                <a:srgbClr val="660033"/>
              </a:solidFill>
            </a:endParaRPr>
          </a:p>
          <a:p>
            <a:pPr algn="l" eaLnBrk="1" hangingPunct="1">
              <a:lnSpc>
                <a:spcPct val="120000"/>
              </a:lnSpc>
            </a:pPr>
            <a:r>
              <a:rPr lang="en-US" altLang="zh-CN" sz="2800" b="1" dirty="0"/>
              <a:t>    </a:t>
            </a:r>
            <a:r>
              <a:rPr lang="zh-CN" altLang="en-US" sz="2800" b="1" dirty="0">
                <a:solidFill>
                  <a:srgbClr val="CC0000"/>
                </a:solidFill>
                <a:ea typeface="华文仿宋" panose="02010600040101010101" pitchFamily="2" charset="-122"/>
              </a:rPr>
              <a:t>数据对象</a:t>
            </a:r>
            <a:r>
              <a:rPr lang="zh-CN" altLang="en-US" sz="2800" dirty="0" smtClean="0">
                <a:solidFill>
                  <a:srgbClr val="990000"/>
                </a:solidFill>
              </a:rPr>
              <a:t>：</a:t>
            </a:r>
            <a:endParaRPr lang="en-US" altLang="zh-CN" sz="2800" dirty="0" smtClean="0">
              <a:solidFill>
                <a:srgbClr val="990000"/>
              </a:solidFill>
            </a:endParaRPr>
          </a:p>
          <a:p>
            <a:pPr algn="l" eaLnBrk="1" hangingPunct="1">
              <a:lnSpc>
                <a:spcPct val="120000"/>
              </a:lnSpc>
            </a:pPr>
            <a:r>
              <a:rPr lang="en-US" altLang="zh-CN" sz="2800" b="1" dirty="0">
                <a:solidFill>
                  <a:srgbClr val="990000"/>
                </a:solidFill>
              </a:rPr>
              <a:t> </a:t>
            </a:r>
            <a:r>
              <a:rPr lang="en-US" altLang="zh-CN" sz="2800" b="1" dirty="0" smtClean="0">
                <a:solidFill>
                  <a:srgbClr val="990000"/>
                </a:solidFill>
              </a:rPr>
              <a:t>         </a:t>
            </a:r>
            <a:r>
              <a:rPr lang="en-US" altLang="zh-CN" sz="2800" b="1" dirty="0" smtClean="0"/>
              <a:t>D</a:t>
            </a:r>
            <a:r>
              <a:rPr lang="zh-CN" altLang="en-US" sz="2800" b="1" dirty="0"/>
              <a:t>＝</a:t>
            </a:r>
            <a:r>
              <a:rPr lang="en-US" altLang="zh-CN" sz="2800" b="1" dirty="0"/>
              <a:t>{ </a:t>
            </a:r>
            <a:r>
              <a:rPr lang="en-US" altLang="zh-CN" sz="2800" b="1" dirty="0" err="1"/>
              <a:t>a</a:t>
            </a:r>
            <a:r>
              <a:rPr lang="en-US" altLang="zh-CN" sz="2800" b="1" baseline="-25000" dirty="0" err="1"/>
              <a:t>i</a:t>
            </a:r>
            <a:r>
              <a:rPr lang="en-US" altLang="zh-CN" sz="2800" b="1" dirty="0"/>
              <a:t> | </a:t>
            </a:r>
            <a:r>
              <a:rPr lang="en-US" altLang="zh-CN" sz="2800" b="1" dirty="0" err="1"/>
              <a:t>a</a:t>
            </a:r>
            <a:r>
              <a:rPr lang="en-US" altLang="zh-CN" sz="2800" b="1" baseline="-25000" dirty="0" err="1"/>
              <a:t>i</a:t>
            </a:r>
            <a:r>
              <a:rPr lang="en-US" altLang="zh-CN" sz="2800" b="1" dirty="0"/>
              <a:t> ∈</a:t>
            </a:r>
            <a:r>
              <a:rPr lang="en-US" altLang="zh-CN" sz="2800" b="1" dirty="0" err="1"/>
              <a:t>TermSet</a:t>
            </a:r>
            <a:r>
              <a:rPr lang="en-US" altLang="zh-CN" sz="2800" b="1" dirty="0"/>
              <a:t>, </a:t>
            </a:r>
            <a:r>
              <a:rPr lang="en-US" altLang="zh-CN" sz="2800" b="1" dirty="0" err="1"/>
              <a:t>i</a:t>
            </a:r>
            <a:r>
              <a:rPr lang="en-US" altLang="zh-CN" sz="2800" b="1" dirty="0"/>
              <a:t>=1,2,...,m,  m≥0</a:t>
            </a:r>
            <a:endParaRPr lang="en-US" altLang="zh-CN" sz="2800" b="1" dirty="0"/>
          </a:p>
          <a:p>
            <a:pPr marL="1792605" lvl="3" indent="-421005" algn="l" eaLnBrk="1" hangingPunct="1">
              <a:lnSpc>
                <a:spcPct val="120000"/>
              </a:lnSpc>
            </a:pPr>
            <a:r>
              <a:rPr lang="en-US" altLang="zh-CN" sz="2800" b="1" dirty="0"/>
              <a:t>   </a:t>
            </a:r>
            <a:r>
              <a:rPr lang="en-US" altLang="zh-CN" sz="2800" b="1" dirty="0" smtClean="0"/>
              <a:t>  </a:t>
            </a:r>
            <a:r>
              <a:rPr lang="en-US" altLang="zh-CN" sz="2800" b="1" dirty="0" err="1" smtClean="0"/>
              <a:t>TermSet</a:t>
            </a:r>
            <a:r>
              <a:rPr lang="en-US" altLang="zh-CN" sz="2800" b="1" dirty="0" smtClean="0"/>
              <a:t> </a:t>
            </a:r>
            <a:r>
              <a:rPr lang="zh-CN" altLang="en-US" sz="2800" b="1" dirty="0">
                <a:latin typeface="华文仿宋" panose="02010600040101010101" pitchFamily="2" charset="-122"/>
                <a:ea typeface="华文仿宋" panose="02010600040101010101" pitchFamily="2" charset="-122"/>
              </a:rPr>
              <a:t>中的</a:t>
            </a:r>
            <a:r>
              <a:rPr lang="zh-CN" altLang="en-US" sz="2800" b="1" dirty="0">
                <a:solidFill>
                  <a:srgbClr val="660033"/>
                </a:solidFill>
                <a:latin typeface="华文仿宋" panose="02010600040101010101" pitchFamily="2" charset="-122"/>
                <a:ea typeface="华文仿宋" panose="02010600040101010101" pitchFamily="2" charset="-122"/>
              </a:rPr>
              <a:t>每个元素</a:t>
            </a:r>
            <a:r>
              <a:rPr lang="zh-CN" altLang="en-US" sz="2800" b="1" dirty="0" smtClean="0">
                <a:solidFill>
                  <a:srgbClr val="660033"/>
                </a:solidFill>
                <a:latin typeface="华文仿宋" panose="02010600040101010101" pitchFamily="2" charset="-122"/>
                <a:ea typeface="华文仿宋" panose="02010600040101010101" pitchFamily="2" charset="-122"/>
              </a:rPr>
              <a:t>包含一个表示</a:t>
            </a:r>
            <a:r>
              <a:rPr lang="zh-CN" altLang="en-US" sz="2800" b="1" dirty="0" smtClean="0">
                <a:solidFill>
                  <a:schemeClr val="accent2"/>
                </a:solidFill>
                <a:latin typeface="华文仿宋" panose="02010600040101010101" pitchFamily="2" charset="-122"/>
                <a:ea typeface="华文仿宋" panose="02010600040101010101" pitchFamily="2" charset="-122"/>
              </a:rPr>
              <a:t>系数</a:t>
            </a:r>
            <a:r>
              <a:rPr lang="zh-CN" altLang="en-US" sz="2800" b="1" dirty="0" smtClean="0">
                <a:solidFill>
                  <a:srgbClr val="660033"/>
                </a:solidFill>
                <a:latin typeface="华文仿宋" panose="02010600040101010101" pitchFamily="2" charset="-122"/>
                <a:ea typeface="华文仿宋" panose="02010600040101010101" pitchFamily="2" charset="-122"/>
              </a:rPr>
              <a:t>的</a:t>
            </a:r>
            <a:r>
              <a:rPr lang="zh-CN" altLang="en-US" sz="2800" b="1" dirty="0" smtClean="0">
                <a:solidFill>
                  <a:srgbClr val="FF0000"/>
                </a:solidFill>
                <a:latin typeface="华文仿宋" panose="02010600040101010101" pitchFamily="2" charset="-122"/>
                <a:ea typeface="华文仿宋" panose="02010600040101010101" pitchFamily="2" charset="-122"/>
              </a:rPr>
              <a:t>实数</a:t>
            </a:r>
            <a:r>
              <a:rPr lang="zh-CN" altLang="en-US" sz="2800" b="1" dirty="0" smtClean="0">
                <a:solidFill>
                  <a:srgbClr val="660033"/>
                </a:solidFill>
                <a:latin typeface="华文仿宋" panose="02010600040101010101" pitchFamily="2" charset="-122"/>
                <a:ea typeface="华文仿宋" panose="02010600040101010101" pitchFamily="2" charset="-122"/>
              </a:rPr>
              <a:t>和表示</a:t>
            </a:r>
            <a:r>
              <a:rPr lang="zh-CN" altLang="en-US" sz="2800" b="1" dirty="0" smtClean="0">
                <a:solidFill>
                  <a:schemeClr val="accent2"/>
                </a:solidFill>
                <a:latin typeface="华文仿宋" panose="02010600040101010101" pitchFamily="2" charset="-122"/>
                <a:ea typeface="华文仿宋" panose="02010600040101010101" pitchFamily="2" charset="-122"/>
              </a:rPr>
              <a:t>指数</a:t>
            </a:r>
            <a:r>
              <a:rPr lang="zh-CN" altLang="en-US" sz="2800" b="1" dirty="0" smtClean="0">
                <a:solidFill>
                  <a:srgbClr val="660033"/>
                </a:solidFill>
                <a:latin typeface="华文仿宋" panose="02010600040101010101" pitchFamily="2" charset="-122"/>
                <a:ea typeface="华文仿宋" panose="02010600040101010101" pitchFamily="2" charset="-122"/>
              </a:rPr>
              <a:t>的</a:t>
            </a:r>
            <a:r>
              <a:rPr lang="zh-CN" altLang="en-US" sz="2800" b="1" dirty="0" smtClean="0">
                <a:solidFill>
                  <a:srgbClr val="FF0000"/>
                </a:solidFill>
                <a:latin typeface="华文仿宋" panose="02010600040101010101" pitchFamily="2" charset="-122"/>
                <a:ea typeface="华文仿宋" panose="02010600040101010101" pitchFamily="2" charset="-122"/>
              </a:rPr>
              <a:t>整数</a:t>
            </a:r>
            <a:r>
              <a:rPr lang="zh-CN" altLang="en-US" sz="2800" b="1" dirty="0" smtClean="0"/>
              <a:t> </a:t>
            </a:r>
            <a:r>
              <a:rPr lang="en-US" altLang="zh-CN" sz="2800" b="1" dirty="0" smtClean="0"/>
              <a:t>}</a:t>
            </a:r>
            <a:endParaRPr lang="en-US" altLang="zh-CN" sz="2800" b="1" dirty="0" smtClean="0"/>
          </a:p>
          <a:p>
            <a:pPr algn="l" eaLnBrk="1" hangingPunct="1">
              <a:lnSpc>
                <a:spcPct val="120000"/>
              </a:lnSpc>
            </a:pPr>
            <a:r>
              <a:rPr lang="zh-CN" altLang="en-US" sz="2800" dirty="0" smtClean="0"/>
              <a:t>    </a:t>
            </a:r>
            <a:r>
              <a:rPr lang="zh-CN" altLang="en-US" sz="2800" b="1" dirty="0">
                <a:solidFill>
                  <a:srgbClr val="CC0000"/>
                </a:solidFill>
                <a:ea typeface="华文仿宋" panose="02010600040101010101" pitchFamily="2" charset="-122"/>
              </a:rPr>
              <a:t>数据关系</a:t>
            </a:r>
            <a:r>
              <a:rPr lang="zh-CN" altLang="en-US" sz="2800" dirty="0" smtClean="0">
                <a:solidFill>
                  <a:srgbClr val="990000"/>
                </a:solidFill>
              </a:rPr>
              <a:t>：</a:t>
            </a:r>
            <a:endParaRPr lang="en-US" altLang="zh-CN" sz="2800" dirty="0" smtClean="0">
              <a:solidFill>
                <a:srgbClr val="990000"/>
              </a:solidFill>
            </a:endParaRPr>
          </a:p>
          <a:p>
            <a:pPr algn="l" eaLnBrk="1" hangingPunct="1">
              <a:lnSpc>
                <a:spcPct val="120000"/>
              </a:lnSpc>
            </a:pPr>
            <a:r>
              <a:rPr lang="en-US" altLang="zh-CN" sz="2800" b="1" dirty="0" smtClean="0"/>
              <a:t>         R1</a:t>
            </a:r>
            <a:r>
              <a:rPr lang="zh-CN" altLang="en-US" sz="2800" b="1" dirty="0"/>
              <a:t>＝</a:t>
            </a:r>
            <a:r>
              <a:rPr lang="en-US" altLang="zh-CN" sz="2800" b="1" dirty="0"/>
              <a:t>{ &lt;a</a:t>
            </a:r>
            <a:r>
              <a:rPr lang="en-US" altLang="zh-CN" sz="2800" b="1" baseline="-25000" dirty="0"/>
              <a:t>i-1</a:t>
            </a:r>
            <a:r>
              <a:rPr lang="en-US" altLang="zh-CN" sz="2800" b="1" dirty="0"/>
              <a:t> ,</a:t>
            </a:r>
            <a:r>
              <a:rPr lang="en-US" altLang="zh-CN" sz="2800" b="1" dirty="0" err="1"/>
              <a:t>a</a:t>
            </a:r>
            <a:r>
              <a:rPr lang="en-US" altLang="zh-CN" sz="2800" b="1" baseline="-25000" dirty="0" err="1"/>
              <a:t>i</a:t>
            </a:r>
            <a:r>
              <a:rPr lang="en-US" altLang="zh-CN" sz="2800" b="1" dirty="0"/>
              <a:t> &gt;|a</a:t>
            </a:r>
            <a:r>
              <a:rPr lang="en-US" altLang="zh-CN" sz="2800" b="1" baseline="-25000" dirty="0"/>
              <a:t>i-1</a:t>
            </a:r>
            <a:r>
              <a:rPr lang="en-US" altLang="zh-CN" sz="2800" b="1" dirty="0"/>
              <a:t> ,</a:t>
            </a:r>
            <a:r>
              <a:rPr lang="en-US" altLang="zh-CN" sz="2800" b="1" dirty="0" err="1"/>
              <a:t>a</a:t>
            </a:r>
            <a:r>
              <a:rPr lang="en-US" altLang="zh-CN" sz="2800" b="1" baseline="-25000" dirty="0" err="1"/>
              <a:t>i</a:t>
            </a:r>
            <a:r>
              <a:rPr lang="en-US" altLang="zh-CN" sz="2800" b="1" dirty="0" err="1"/>
              <a:t>∈D</a:t>
            </a:r>
            <a:r>
              <a:rPr lang="en-US" altLang="zh-CN" sz="3200" b="1" dirty="0"/>
              <a:t>,    </a:t>
            </a:r>
            <a:r>
              <a:rPr lang="en-US" altLang="zh-CN" sz="2800" b="1" dirty="0" err="1"/>
              <a:t>i</a:t>
            </a:r>
            <a:r>
              <a:rPr lang="en-US" altLang="zh-CN" sz="2800" b="1" dirty="0"/>
              <a:t>=2,...,n</a:t>
            </a:r>
            <a:endParaRPr lang="en-US" altLang="zh-CN" sz="2800" b="1" dirty="0"/>
          </a:p>
          <a:p>
            <a:pPr algn="l" eaLnBrk="1" hangingPunct="1">
              <a:lnSpc>
                <a:spcPct val="120000"/>
              </a:lnSpc>
            </a:pPr>
            <a:r>
              <a:rPr lang="en-US" altLang="zh-CN" sz="2800" b="1" dirty="0">
                <a:ea typeface="华文仿宋" panose="02010600040101010101" pitchFamily="2" charset="-122"/>
              </a:rPr>
              <a:t>           </a:t>
            </a:r>
            <a:r>
              <a:rPr lang="en-US" altLang="zh-CN" sz="2800" b="1" dirty="0" smtClean="0">
                <a:ea typeface="华文仿宋" panose="02010600040101010101" pitchFamily="2" charset="-122"/>
              </a:rPr>
              <a:t>    </a:t>
            </a:r>
            <a:r>
              <a:rPr lang="zh-CN" altLang="en-US" sz="2800" b="1" dirty="0">
                <a:ea typeface="华文仿宋" panose="02010600040101010101" pitchFamily="2" charset="-122"/>
              </a:rPr>
              <a:t>且</a:t>
            </a:r>
            <a:r>
              <a:rPr lang="en-US" altLang="zh-CN" sz="2800" b="1" dirty="0">
                <a:solidFill>
                  <a:srgbClr val="660033"/>
                </a:solidFill>
              </a:rPr>
              <a:t>a</a:t>
            </a:r>
            <a:r>
              <a:rPr lang="en-US" altLang="zh-CN" sz="2800" b="1" baseline="-25000" dirty="0">
                <a:solidFill>
                  <a:srgbClr val="660033"/>
                </a:solidFill>
              </a:rPr>
              <a:t>i-1</a:t>
            </a:r>
            <a:r>
              <a:rPr lang="zh-CN" altLang="en-US" sz="2800" b="1" dirty="0">
                <a:solidFill>
                  <a:srgbClr val="660033"/>
                </a:solidFill>
                <a:ea typeface="华文仿宋" panose="02010600040101010101" pitchFamily="2" charset="-122"/>
              </a:rPr>
              <a:t>中的</a:t>
            </a:r>
            <a:r>
              <a:rPr lang="zh-CN" altLang="en-US" sz="2800" b="1" dirty="0">
                <a:solidFill>
                  <a:schemeClr val="accent2"/>
                </a:solidFill>
                <a:ea typeface="华文仿宋" panose="02010600040101010101" pitchFamily="2" charset="-122"/>
              </a:rPr>
              <a:t>指数值</a:t>
            </a:r>
            <a:r>
              <a:rPr lang="zh-CN" altLang="en-US" sz="2800" b="1" dirty="0">
                <a:solidFill>
                  <a:srgbClr val="660033"/>
                </a:solidFill>
              </a:rPr>
              <a:t>＜</a:t>
            </a:r>
            <a:r>
              <a:rPr lang="en-US" altLang="zh-CN" sz="2800" b="1" dirty="0" err="1">
                <a:solidFill>
                  <a:srgbClr val="660033"/>
                </a:solidFill>
              </a:rPr>
              <a:t>a</a:t>
            </a:r>
            <a:r>
              <a:rPr lang="en-US" altLang="zh-CN" sz="2800" b="1" baseline="-25000" dirty="0" err="1">
                <a:solidFill>
                  <a:srgbClr val="660033"/>
                </a:solidFill>
              </a:rPr>
              <a:t>i</a:t>
            </a:r>
            <a:r>
              <a:rPr lang="zh-CN" altLang="en-US" sz="2800" b="1" dirty="0">
                <a:solidFill>
                  <a:srgbClr val="660033"/>
                </a:solidFill>
                <a:ea typeface="华文仿宋" panose="02010600040101010101" pitchFamily="2" charset="-122"/>
              </a:rPr>
              <a:t>中的</a:t>
            </a:r>
            <a:r>
              <a:rPr lang="zh-CN" altLang="en-US" sz="2800" b="1" dirty="0">
                <a:solidFill>
                  <a:schemeClr val="accent2"/>
                </a:solidFill>
                <a:ea typeface="华文仿宋" panose="02010600040101010101" pitchFamily="2" charset="-122"/>
              </a:rPr>
              <a:t>指数值</a:t>
            </a:r>
            <a:r>
              <a:rPr lang="zh-CN" altLang="en-US" sz="2800" b="1" dirty="0">
                <a:solidFill>
                  <a:srgbClr val="996600"/>
                </a:solidFill>
                <a:ea typeface="华文仿宋" panose="02010600040101010101" pitchFamily="2" charset="-122"/>
              </a:rPr>
              <a:t> </a:t>
            </a:r>
            <a:r>
              <a:rPr lang="en-US" altLang="zh-CN" sz="2800" b="1" dirty="0"/>
              <a:t>}</a:t>
            </a:r>
            <a:endParaRPr lang="en-US" altLang="zh-CN" sz="2800" b="1" dirty="0"/>
          </a:p>
          <a:p>
            <a:pPr algn="l" eaLnBrk="1" hangingPunct="1">
              <a:lnSpc>
                <a:spcPct val="120000"/>
              </a:lnSpc>
            </a:pPr>
            <a:endParaRPr lang="zh-CN" altLang="en-US" sz="2800" dirty="0"/>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2.4.4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抽象对象类型一元多项式的定义</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569346"/>
                                        </p:tgtEl>
                                        <p:attrNameLst>
                                          <p:attrName>style.visibility</p:attrName>
                                        </p:attrNameLst>
                                      </p:cBhvr>
                                      <p:to>
                                        <p:strVal val="visible"/>
                                      </p:to>
                                    </p:set>
                                    <p:animEffect transition="in" filter="strips(downRight)">
                                      <p:cBhvr>
                                        <p:cTn id="7" dur="75"/>
                                        <p:tgtEl>
                                          <p:spTgt spid="569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6"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849357" y="1139244"/>
            <a:ext cx="7925227"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2800" b="1" dirty="0" err="1" smtClean="0">
                <a:solidFill>
                  <a:srgbClr val="660033"/>
                </a:solidFill>
              </a:rPr>
              <a:t>CreatePolyn</a:t>
            </a:r>
            <a:r>
              <a:rPr lang="en-US" altLang="zh-CN" sz="2800" b="1" dirty="0" smtClean="0">
                <a:solidFill>
                  <a:srgbClr val="660033"/>
                </a:solidFill>
              </a:rPr>
              <a:t> </a:t>
            </a:r>
            <a:r>
              <a:rPr lang="en-US" altLang="zh-CN" sz="2800" b="1" dirty="0">
                <a:solidFill>
                  <a:srgbClr val="660033"/>
                </a:solidFill>
              </a:rPr>
              <a:t>( &amp;P, m )</a:t>
            </a:r>
            <a:endParaRPr lang="en-US" altLang="zh-CN" sz="2800" dirty="0"/>
          </a:p>
          <a:p>
            <a:pPr algn="l" eaLnBrk="1" hangingPunct="1">
              <a:lnSpc>
                <a:spcPct val="120000"/>
              </a:lnSpc>
            </a:pPr>
            <a:r>
              <a:rPr lang="zh-CN" altLang="en-US" sz="3200" b="1" dirty="0" smtClean="0">
                <a:solidFill>
                  <a:srgbClr val="FF5050"/>
                </a:solidFill>
                <a:ea typeface="华文仿宋" panose="02010600040101010101" pitchFamily="2" charset="-122"/>
              </a:rPr>
              <a:t>      </a:t>
            </a:r>
            <a:r>
              <a:rPr lang="zh-CN" altLang="en-US" sz="2800" b="1" dirty="0">
                <a:solidFill>
                  <a:srgbClr val="004A00"/>
                </a:solidFill>
                <a:ea typeface="华文仿宋" panose="02010600040101010101" pitchFamily="2" charset="-122"/>
              </a:rPr>
              <a:t>操作结果：</a:t>
            </a:r>
            <a:r>
              <a:rPr lang="zh-CN" altLang="en-US" sz="2800" b="1" dirty="0">
                <a:latin typeface="华文仿宋" panose="02010600040101010101" pitchFamily="2" charset="-122"/>
                <a:ea typeface="华文仿宋" panose="02010600040101010101" pitchFamily="2" charset="-122"/>
              </a:rPr>
              <a:t>输入</a:t>
            </a:r>
            <a:r>
              <a:rPr lang="zh-CN" altLang="en-US" sz="2800" b="1" dirty="0">
                <a:ea typeface="华文仿宋" panose="02010600040101010101" pitchFamily="2" charset="-122"/>
              </a:rPr>
              <a:t> </a:t>
            </a:r>
            <a:r>
              <a:rPr lang="en-US" altLang="zh-CN" sz="2800" b="1" dirty="0">
                <a:ea typeface="华文仿宋" panose="02010600040101010101" pitchFamily="2" charset="-122"/>
              </a:rPr>
              <a:t>m </a:t>
            </a:r>
            <a:r>
              <a:rPr lang="zh-CN" altLang="en-US" sz="2800" b="1" dirty="0">
                <a:latin typeface="华文仿宋" panose="02010600040101010101" pitchFamily="2" charset="-122"/>
                <a:ea typeface="华文仿宋" panose="02010600040101010101" pitchFamily="2" charset="-122"/>
              </a:rPr>
              <a:t>项的</a:t>
            </a:r>
            <a:r>
              <a:rPr lang="zh-CN" altLang="en-US" sz="2800" b="1" dirty="0">
                <a:solidFill>
                  <a:schemeClr val="accent2"/>
                </a:solidFill>
                <a:latin typeface="华文仿宋" panose="02010600040101010101" pitchFamily="2" charset="-122"/>
                <a:ea typeface="华文仿宋" panose="02010600040101010101" pitchFamily="2" charset="-122"/>
              </a:rPr>
              <a:t>系数</a:t>
            </a:r>
            <a:r>
              <a:rPr lang="zh-CN" altLang="en-US" sz="2800" b="1" dirty="0">
                <a:latin typeface="华文仿宋" panose="02010600040101010101" pitchFamily="2" charset="-122"/>
                <a:ea typeface="华文仿宋" panose="02010600040101010101" pitchFamily="2" charset="-122"/>
              </a:rPr>
              <a:t>和</a:t>
            </a:r>
            <a:r>
              <a:rPr lang="zh-CN" altLang="en-US" sz="2800" b="1" dirty="0">
                <a:solidFill>
                  <a:schemeClr val="accent2"/>
                </a:solidFill>
                <a:latin typeface="华文仿宋" panose="02010600040101010101" pitchFamily="2" charset="-122"/>
                <a:ea typeface="华文仿宋" panose="02010600040101010101" pitchFamily="2" charset="-122"/>
              </a:rPr>
              <a:t>指数</a:t>
            </a:r>
            <a:r>
              <a:rPr lang="zh-CN" altLang="en-US" sz="2800" b="1" dirty="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a:p>
            <a:pPr algn="l" eaLnBrk="1" hangingPunct="1">
              <a:lnSpc>
                <a:spcPct val="120000"/>
              </a:lnSpc>
            </a:pPr>
            <a:r>
              <a:rPr lang="zh-CN" altLang="en-US" sz="2800" b="1" dirty="0">
                <a:latin typeface="华文仿宋" panose="02010600040101010101" pitchFamily="2" charset="-122"/>
                <a:ea typeface="华文仿宋" panose="02010600040101010101" pitchFamily="2" charset="-122"/>
              </a:rPr>
              <a:t>           </a:t>
            </a:r>
            <a:r>
              <a:rPr lang="zh-CN" altLang="en-US" sz="2800" b="1" dirty="0" smtClean="0">
                <a:latin typeface="华文仿宋" panose="02010600040101010101" pitchFamily="2" charset="-122"/>
                <a:ea typeface="华文仿宋" panose="02010600040101010101" pitchFamily="2" charset="-122"/>
              </a:rPr>
              <a:t>                建立</a:t>
            </a:r>
            <a:r>
              <a:rPr lang="zh-CN" altLang="en-US" sz="2800" b="1" dirty="0">
                <a:latin typeface="华文仿宋" panose="02010600040101010101" pitchFamily="2" charset="-122"/>
                <a:ea typeface="华文仿宋" panose="02010600040101010101" pitchFamily="2" charset="-122"/>
              </a:rPr>
              <a:t>一元多项式</a:t>
            </a:r>
            <a:r>
              <a:rPr lang="zh-CN" altLang="en-US" sz="2800" b="1" dirty="0">
                <a:ea typeface="华文仿宋" panose="02010600040101010101" pitchFamily="2" charset="-122"/>
              </a:rPr>
              <a:t> </a:t>
            </a:r>
            <a:r>
              <a:rPr lang="en-US" altLang="zh-CN" sz="2800" b="1" dirty="0">
                <a:ea typeface="华文仿宋" panose="02010600040101010101" pitchFamily="2" charset="-122"/>
              </a:rPr>
              <a:t>P</a:t>
            </a:r>
            <a:r>
              <a:rPr lang="zh-CN" altLang="en-US" sz="2800" b="1" dirty="0" smtClean="0"/>
              <a:t>。</a:t>
            </a:r>
            <a:endParaRPr lang="en-US" altLang="zh-CN" sz="2800" dirty="0"/>
          </a:p>
          <a:p>
            <a:pPr algn="l" eaLnBrk="1" hangingPunct="1">
              <a:lnSpc>
                <a:spcPct val="120000"/>
              </a:lnSpc>
            </a:pPr>
            <a:r>
              <a:rPr lang="en-US" altLang="zh-CN" sz="2800" b="1" dirty="0" err="1" smtClean="0">
                <a:solidFill>
                  <a:srgbClr val="660033"/>
                </a:solidFill>
              </a:rPr>
              <a:t>DestroyPolyn</a:t>
            </a:r>
            <a:r>
              <a:rPr lang="en-US" altLang="zh-CN" sz="2800" b="1" dirty="0" smtClean="0">
                <a:solidFill>
                  <a:srgbClr val="660033"/>
                </a:solidFill>
              </a:rPr>
              <a:t> </a:t>
            </a:r>
            <a:r>
              <a:rPr lang="en-US" altLang="zh-CN" sz="2800" b="1" dirty="0">
                <a:solidFill>
                  <a:srgbClr val="660033"/>
                </a:solidFill>
              </a:rPr>
              <a:t>( &amp;P )</a:t>
            </a:r>
            <a:endParaRPr lang="en-US" altLang="zh-CN" sz="2800" b="1" dirty="0"/>
          </a:p>
          <a:p>
            <a:pPr algn="l" eaLnBrk="1" hangingPunct="1">
              <a:lnSpc>
                <a:spcPct val="120000"/>
              </a:lnSpc>
            </a:pPr>
            <a:r>
              <a:rPr lang="zh-CN" altLang="en-US" sz="2800" b="1" dirty="0" smtClean="0">
                <a:solidFill>
                  <a:srgbClr val="FF5050"/>
                </a:solidFill>
                <a:ea typeface="华文仿宋" panose="02010600040101010101" pitchFamily="2" charset="-122"/>
              </a:rPr>
              <a:t>      </a:t>
            </a:r>
            <a:r>
              <a:rPr lang="zh-CN" altLang="en-US" sz="2800" b="1" dirty="0" smtClean="0">
                <a:solidFill>
                  <a:srgbClr val="004A00"/>
                </a:solidFill>
                <a:ea typeface="华文仿宋" panose="02010600040101010101" pitchFamily="2" charset="-122"/>
              </a:rPr>
              <a:t>初始条件</a:t>
            </a:r>
            <a:r>
              <a:rPr lang="zh-CN" altLang="en-US" sz="2800" b="1" dirty="0">
                <a:solidFill>
                  <a:srgbClr val="004A00"/>
                </a:solidFill>
              </a:rPr>
              <a:t>：</a:t>
            </a:r>
            <a:r>
              <a:rPr lang="zh-CN" altLang="en-US" sz="2800" b="1" dirty="0">
                <a:solidFill>
                  <a:srgbClr val="000000"/>
                </a:solidFill>
                <a:ea typeface="华文仿宋" panose="02010600040101010101" pitchFamily="2" charset="-122"/>
              </a:rPr>
              <a:t>一元多项式 </a:t>
            </a:r>
            <a:r>
              <a:rPr lang="en-US" altLang="zh-CN" sz="2800" b="1" dirty="0">
                <a:solidFill>
                  <a:srgbClr val="000000"/>
                </a:solidFill>
                <a:ea typeface="华文仿宋" panose="02010600040101010101" pitchFamily="2" charset="-122"/>
              </a:rPr>
              <a:t>P </a:t>
            </a:r>
            <a:r>
              <a:rPr lang="zh-CN" altLang="en-US" sz="2800" b="1" dirty="0">
                <a:solidFill>
                  <a:srgbClr val="000000"/>
                </a:solidFill>
                <a:ea typeface="华文仿宋" panose="02010600040101010101" pitchFamily="2" charset="-122"/>
              </a:rPr>
              <a:t>已存在</a:t>
            </a:r>
            <a:r>
              <a:rPr lang="zh-CN" altLang="en-US" sz="2800" b="1" dirty="0">
                <a:solidFill>
                  <a:srgbClr val="000000"/>
                </a:solidFill>
              </a:rPr>
              <a:t>。</a:t>
            </a:r>
            <a:endParaRPr lang="zh-CN" altLang="en-US" sz="2800" b="1" dirty="0">
              <a:solidFill>
                <a:srgbClr val="000000"/>
              </a:solidFill>
            </a:endParaRPr>
          </a:p>
          <a:p>
            <a:pPr algn="l" eaLnBrk="1" hangingPunct="1">
              <a:lnSpc>
                <a:spcPct val="120000"/>
              </a:lnSpc>
            </a:pPr>
            <a:r>
              <a:rPr lang="zh-CN" altLang="en-US" sz="2800" b="1" dirty="0" smtClean="0">
                <a:solidFill>
                  <a:srgbClr val="FF5050"/>
                </a:solidFill>
                <a:ea typeface="华文仿宋" panose="02010600040101010101" pitchFamily="2" charset="-122"/>
              </a:rPr>
              <a:t>      </a:t>
            </a:r>
            <a:r>
              <a:rPr lang="zh-CN" altLang="en-US" sz="2800" b="1" dirty="0">
                <a:solidFill>
                  <a:srgbClr val="004A00"/>
                </a:solidFill>
                <a:ea typeface="华文仿宋" panose="02010600040101010101" pitchFamily="2" charset="-122"/>
              </a:rPr>
              <a:t>操作结果：</a:t>
            </a:r>
            <a:r>
              <a:rPr lang="zh-CN" altLang="en-US" sz="2800" b="1" dirty="0">
                <a:ea typeface="华文仿宋" panose="02010600040101010101" pitchFamily="2" charset="-122"/>
              </a:rPr>
              <a:t>销毁一元多项式 </a:t>
            </a:r>
            <a:r>
              <a:rPr lang="en-US" altLang="zh-CN" sz="2800" b="1" dirty="0"/>
              <a:t>P</a:t>
            </a:r>
            <a:r>
              <a:rPr lang="zh-CN" altLang="en-US" sz="2800" b="1" dirty="0"/>
              <a:t>。</a:t>
            </a:r>
            <a:endParaRPr lang="zh-CN" altLang="en-US" sz="2800" b="1" dirty="0"/>
          </a:p>
          <a:p>
            <a:pPr algn="l" eaLnBrk="1" hangingPunct="1">
              <a:lnSpc>
                <a:spcPct val="120000"/>
              </a:lnSpc>
            </a:pPr>
            <a:r>
              <a:rPr lang="en-US" altLang="zh-CN" sz="2800" b="1" dirty="0" err="1" smtClean="0">
                <a:solidFill>
                  <a:srgbClr val="660033"/>
                </a:solidFill>
              </a:rPr>
              <a:t>PrintPolyn</a:t>
            </a:r>
            <a:r>
              <a:rPr lang="en-US" altLang="zh-CN" sz="2800" b="1" dirty="0" smtClean="0">
                <a:solidFill>
                  <a:srgbClr val="660033"/>
                </a:solidFill>
              </a:rPr>
              <a:t> </a:t>
            </a:r>
            <a:r>
              <a:rPr lang="en-US" altLang="zh-CN" sz="2800" b="1" dirty="0">
                <a:solidFill>
                  <a:srgbClr val="660033"/>
                </a:solidFill>
              </a:rPr>
              <a:t>( &amp;P </a:t>
            </a:r>
            <a:r>
              <a:rPr lang="en-US" altLang="zh-CN" sz="2800" b="1" dirty="0" smtClean="0">
                <a:solidFill>
                  <a:srgbClr val="660033"/>
                </a:solidFill>
              </a:rPr>
              <a:t>)</a:t>
            </a:r>
            <a:endParaRPr lang="en-US" altLang="zh-CN" sz="2800" b="1" dirty="0" smtClean="0">
              <a:solidFill>
                <a:srgbClr val="660033"/>
              </a:solidFill>
            </a:endParaRPr>
          </a:p>
          <a:p>
            <a:pPr algn="l" eaLnBrk="1" hangingPunct="1">
              <a:lnSpc>
                <a:spcPct val="120000"/>
              </a:lnSpc>
            </a:pPr>
            <a:r>
              <a:rPr lang="zh-CN" altLang="en-US" sz="2800" b="1" dirty="0" smtClean="0">
                <a:solidFill>
                  <a:srgbClr val="004A00"/>
                </a:solidFill>
                <a:ea typeface="华文仿宋" panose="02010600040101010101" pitchFamily="2" charset="-122"/>
              </a:rPr>
              <a:t>      初始条件</a:t>
            </a:r>
            <a:r>
              <a:rPr lang="zh-CN" altLang="en-US" sz="2800" b="1" dirty="0">
                <a:solidFill>
                  <a:srgbClr val="004A00"/>
                </a:solidFill>
                <a:ea typeface="华文仿宋" panose="02010600040101010101" pitchFamily="2" charset="-122"/>
              </a:rPr>
              <a:t>：</a:t>
            </a:r>
            <a:r>
              <a:rPr lang="zh-CN" altLang="en-US" sz="2800" b="1" dirty="0">
                <a:ea typeface="华文仿宋" panose="02010600040101010101" pitchFamily="2" charset="-122"/>
              </a:rPr>
              <a:t>一元多项式 </a:t>
            </a:r>
            <a:r>
              <a:rPr lang="en-US" altLang="zh-CN" sz="2800" b="1" dirty="0">
                <a:ea typeface="华文仿宋" panose="02010600040101010101" pitchFamily="2" charset="-122"/>
              </a:rPr>
              <a:t>P </a:t>
            </a:r>
            <a:r>
              <a:rPr lang="zh-CN" altLang="en-US" sz="2800" b="1" dirty="0">
                <a:ea typeface="华文仿宋" panose="02010600040101010101" pitchFamily="2" charset="-122"/>
              </a:rPr>
              <a:t>已存在</a:t>
            </a:r>
            <a:r>
              <a:rPr lang="zh-CN" altLang="en-US" sz="2800" b="1" dirty="0"/>
              <a:t>。</a:t>
            </a:r>
            <a:endParaRPr lang="zh-CN" altLang="en-US" sz="2800" b="1" dirty="0"/>
          </a:p>
          <a:p>
            <a:pPr algn="l" eaLnBrk="1" hangingPunct="1">
              <a:lnSpc>
                <a:spcPct val="120000"/>
              </a:lnSpc>
            </a:pPr>
            <a:r>
              <a:rPr lang="zh-CN" altLang="en-US" sz="2800" b="1" dirty="0" smtClean="0">
                <a:solidFill>
                  <a:srgbClr val="004A00"/>
                </a:solidFill>
                <a:ea typeface="华文仿宋" panose="02010600040101010101" pitchFamily="2" charset="-122"/>
              </a:rPr>
              <a:t>      操作</a:t>
            </a:r>
            <a:r>
              <a:rPr lang="zh-CN" altLang="en-US" sz="2800" b="1" dirty="0">
                <a:solidFill>
                  <a:srgbClr val="004A00"/>
                </a:solidFill>
                <a:ea typeface="华文仿宋" panose="02010600040101010101" pitchFamily="2" charset="-122"/>
              </a:rPr>
              <a:t>结果：</a:t>
            </a:r>
            <a:r>
              <a:rPr lang="zh-CN" altLang="en-US" sz="2800" b="1" dirty="0">
                <a:ea typeface="华文仿宋" panose="02010600040101010101" pitchFamily="2" charset="-122"/>
              </a:rPr>
              <a:t>打印输出一元多项式 </a:t>
            </a:r>
            <a:r>
              <a:rPr lang="en-US" altLang="zh-CN" sz="2800" b="1" dirty="0"/>
              <a:t>P</a:t>
            </a:r>
            <a:r>
              <a:rPr lang="zh-CN" altLang="en-US" sz="2800" b="1" dirty="0" smtClean="0"/>
              <a:t>。</a:t>
            </a:r>
            <a:endParaRPr lang="zh-CN" altLang="en-US" sz="2800" b="1" dirty="0"/>
          </a:p>
        </p:txBody>
      </p:sp>
      <p:sp>
        <p:nvSpPr>
          <p:cNvPr id="7"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基本操作</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-1</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687432" y="1190988"/>
            <a:ext cx="7925227" cy="430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200" b="1" dirty="0" err="1" smtClean="0">
                <a:solidFill>
                  <a:srgbClr val="660033"/>
                </a:solidFill>
              </a:rPr>
              <a:t>PolynLength</a:t>
            </a:r>
            <a:r>
              <a:rPr lang="en-US" altLang="zh-CN" sz="3200" b="1" dirty="0" smtClean="0">
                <a:solidFill>
                  <a:srgbClr val="660033"/>
                </a:solidFill>
              </a:rPr>
              <a:t> (P )</a:t>
            </a:r>
            <a:endParaRPr lang="en-US" altLang="zh-CN" sz="3200" b="1" dirty="0" smtClean="0">
              <a:solidFill>
                <a:srgbClr val="660033"/>
              </a:solidFill>
            </a:endParaRPr>
          </a:p>
          <a:p>
            <a:pPr algn="l" eaLnBrk="1" hangingPunct="1">
              <a:lnSpc>
                <a:spcPct val="125000"/>
              </a:lnSpc>
            </a:pPr>
            <a:r>
              <a:rPr lang="zh-CN" altLang="en-US" sz="3600" b="1" dirty="0">
                <a:solidFill>
                  <a:srgbClr val="FF5050"/>
                </a:solidFill>
                <a:ea typeface="华文仿宋" panose="02010600040101010101" pitchFamily="2" charset="-122"/>
              </a:rPr>
              <a:t> </a:t>
            </a:r>
            <a:r>
              <a:rPr lang="zh-CN" altLang="en-US" sz="3600" b="1" dirty="0" smtClean="0">
                <a:solidFill>
                  <a:srgbClr val="FF5050"/>
                </a:solidFill>
                <a:ea typeface="华文仿宋" panose="02010600040101010101" pitchFamily="2" charset="-122"/>
              </a:rPr>
              <a:t>    </a:t>
            </a:r>
            <a:r>
              <a:rPr lang="zh-CN" altLang="en-US" sz="3000" b="1" dirty="0" smtClean="0">
                <a:solidFill>
                  <a:srgbClr val="004A00"/>
                </a:solidFill>
                <a:ea typeface="华文仿宋" panose="02010600040101010101" pitchFamily="2" charset="-122"/>
              </a:rPr>
              <a:t>初始条件</a:t>
            </a:r>
            <a:r>
              <a:rPr lang="zh-CN" altLang="en-US" sz="3000" b="1" dirty="0">
                <a:solidFill>
                  <a:srgbClr val="004A00"/>
                </a:solidFill>
              </a:rPr>
              <a:t>：</a:t>
            </a:r>
            <a:r>
              <a:rPr lang="zh-CN" altLang="en-US" sz="3000" b="1" dirty="0">
                <a:solidFill>
                  <a:srgbClr val="000000"/>
                </a:solidFill>
                <a:ea typeface="华文仿宋" panose="02010600040101010101" pitchFamily="2" charset="-122"/>
              </a:rPr>
              <a:t>一元多项式 </a:t>
            </a:r>
            <a:r>
              <a:rPr lang="en-US" altLang="zh-CN" sz="3000" b="1" dirty="0">
                <a:solidFill>
                  <a:srgbClr val="000000"/>
                </a:solidFill>
                <a:ea typeface="华文仿宋" panose="02010600040101010101" pitchFamily="2" charset="-122"/>
              </a:rPr>
              <a:t>P </a:t>
            </a:r>
            <a:r>
              <a:rPr lang="zh-CN" altLang="en-US" sz="3000" b="1" dirty="0">
                <a:solidFill>
                  <a:srgbClr val="000000"/>
                </a:solidFill>
                <a:ea typeface="华文仿宋" panose="02010600040101010101" pitchFamily="2" charset="-122"/>
              </a:rPr>
              <a:t>已存在</a:t>
            </a:r>
            <a:r>
              <a:rPr lang="zh-CN" altLang="en-US" sz="3000" b="1" dirty="0">
                <a:solidFill>
                  <a:srgbClr val="000000"/>
                </a:solidFill>
              </a:rPr>
              <a:t>。</a:t>
            </a:r>
            <a:endParaRPr lang="zh-CN" altLang="en-US" sz="3000" b="1" dirty="0">
              <a:solidFill>
                <a:srgbClr val="000000"/>
              </a:solidFill>
            </a:endParaRPr>
          </a:p>
          <a:p>
            <a:pPr algn="l" eaLnBrk="1" hangingPunct="1">
              <a:lnSpc>
                <a:spcPct val="125000"/>
              </a:lnSpc>
            </a:pPr>
            <a:r>
              <a:rPr lang="zh-CN" altLang="en-US" sz="3000" b="1" dirty="0">
                <a:solidFill>
                  <a:srgbClr val="FF5050"/>
                </a:solidFill>
                <a:ea typeface="华文仿宋" panose="02010600040101010101" pitchFamily="2" charset="-122"/>
              </a:rPr>
              <a:t>      </a:t>
            </a:r>
            <a:r>
              <a:rPr lang="zh-CN" altLang="en-US" sz="3000" b="1" dirty="0">
                <a:solidFill>
                  <a:srgbClr val="004A00"/>
                </a:solidFill>
                <a:ea typeface="华文仿宋" panose="02010600040101010101" pitchFamily="2" charset="-122"/>
              </a:rPr>
              <a:t>操作结果</a:t>
            </a:r>
            <a:r>
              <a:rPr lang="zh-CN" altLang="en-US" sz="3000" b="1" dirty="0" smtClean="0">
                <a:solidFill>
                  <a:srgbClr val="004A00"/>
                </a:solidFill>
                <a:ea typeface="华文仿宋" panose="02010600040101010101" pitchFamily="2" charset="-122"/>
              </a:rPr>
              <a:t>：</a:t>
            </a:r>
            <a:r>
              <a:rPr lang="zh-CN" altLang="en-US" sz="3100" b="1" dirty="0">
                <a:latin typeface="华文仿宋" panose="02010600040101010101" pitchFamily="2" charset="-122"/>
                <a:ea typeface="华文仿宋" panose="02010600040101010101" pitchFamily="2" charset="-122"/>
              </a:rPr>
              <a:t>返回一元多项式 </a:t>
            </a:r>
            <a:r>
              <a:rPr lang="en-US" altLang="zh-CN" sz="3100" b="1" dirty="0">
                <a:latin typeface="华文仿宋" panose="02010600040101010101" pitchFamily="2" charset="-122"/>
                <a:ea typeface="华文仿宋" panose="02010600040101010101" pitchFamily="2" charset="-122"/>
              </a:rPr>
              <a:t>P </a:t>
            </a:r>
            <a:r>
              <a:rPr lang="zh-CN" altLang="en-US" sz="3100" b="1" dirty="0">
                <a:latin typeface="华文仿宋" panose="02010600040101010101" pitchFamily="2" charset="-122"/>
                <a:ea typeface="华文仿宋" panose="02010600040101010101" pitchFamily="2" charset="-122"/>
              </a:rPr>
              <a:t>中的</a:t>
            </a:r>
            <a:r>
              <a:rPr lang="zh-CN" altLang="en-US" sz="3100" b="1" dirty="0">
                <a:solidFill>
                  <a:schemeClr val="accent2"/>
                </a:solidFill>
                <a:latin typeface="华文仿宋" panose="02010600040101010101" pitchFamily="2" charset="-122"/>
                <a:ea typeface="华文仿宋" panose="02010600040101010101" pitchFamily="2" charset="-122"/>
              </a:rPr>
              <a:t>项数</a:t>
            </a:r>
            <a:r>
              <a:rPr lang="zh-CN" altLang="en-US" sz="3100" b="1" dirty="0" smtClean="0">
                <a:latin typeface="华文仿宋" panose="02010600040101010101" pitchFamily="2" charset="-122"/>
                <a:ea typeface="华文仿宋" panose="02010600040101010101" pitchFamily="2" charset="-122"/>
              </a:rPr>
              <a:t>。</a:t>
            </a:r>
            <a:endParaRPr lang="en-US" altLang="zh-CN" sz="3100" dirty="0"/>
          </a:p>
          <a:p>
            <a:pPr algn="l" eaLnBrk="1" hangingPunct="1">
              <a:lnSpc>
                <a:spcPct val="125000"/>
              </a:lnSpc>
            </a:pPr>
            <a:r>
              <a:rPr lang="en-US" altLang="zh-CN" sz="3200" b="1" dirty="0" err="1" smtClean="0">
                <a:solidFill>
                  <a:srgbClr val="660033"/>
                </a:solidFill>
              </a:rPr>
              <a:t>AddPolyn</a:t>
            </a:r>
            <a:r>
              <a:rPr lang="en-US" altLang="zh-CN" sz="3200" b="1" dirty="0" smtClean="0">
                <a:solidFill>
                  <a:srgbClr val="660033"/>
                </a:solidFill>
              </a:rPr>
              <a:t> ( &amp;Pa, &amp;</a:t>
            </a:r>
            <a:r>
              <a:rPr lang="en-US" altLang="zh-CN" sz="3200" b="1" dirty="0" err="1" smtClean="0">
                <a:solidFill>
                  <a:srgbClr val="660033"/>
                </a:solidFill>
              </a:rPr>
              <a:t>Pb</a:t>
            </a:r>
            <a:r>
              <a:rPr lang="en-US" altLang="zh-CN" sz="3200" b="1" dirty="0" smtClean="0">
                <a:solidFill>
                  <a:srgbClr val="660033"/>
                </a:solidFill>
              </a:rPr>
              <a:t> )</a:t>
            </a:r>
            <a:endParaRPr lang="en-US" altLang="zh-CN" sz="3200" b="1" dirty="0" smtClean="0"/>
          </a:p>
          <a:p>
            <a:pPr algn="l" eaLnBrk="1" hangingPunct="1">
              <a:lnSpc>
                <a:spcPct val="125000"/>
              </a:lnSpc>
            </a:pPr>
            <a:r>
              <a:rPr lang="zh-CN" altLang="en-US" sz="3000" b="1" dirty="0" smtClean="0">
                <a:solidFill>
                  <a:srgbClr val="004A00"/>
                </a:solidFill>
                <a:ea typeface="华文仿宋" panose="02010600040101010101" pitchFamily="2" charset="-122"/>
              </a:rPr>
              <a:t>     初始条件</a:t>
            </a:r>
            <a:r>
              <a:rPr lang="zh-CN" altLang="en-US" sz="3000" b="1" dirty="0">
                <a:solidFill>
                  <a:srgbClr val="004A00"/>
                </a:solidFill>
                <a:ea typeface="华文仿宋" panose="02010600040101010101" pitchFamily="2" charset="-122"/>
              </a:rPr>
              <a:t>：</a:t>
            </a:r>
            <a:r>
              <a:rPr lang="zh-CN" altLang="en-US" sz="3000" b="1" dirty="0">
                <a:solidFill>
                  <a:srgbClr val="000000"/>
                </a:solidFill>
                <a:ea typeface="华文仿宋" panose="02010600040101010101" pitchFamily="2" charset="-122"/>
              </a:rPr>
              <a:t>一元多项式 </a:t>
            </a:r>
            <a:r>
              <a:rPr lang="en-US" altLang="zh-CN" sz="3000" b="1" dirty="0">
                <a:solidFill>
                  <a:srgbClr val="000000"/>
                </a:solidFill>
                <a:ea typeface="华文仿宋" panose="02010600040101010101" pitchFamily="2" charset="-122"/>
              </a:rPr>
              <a:t>Pa </a:t>
            </a:r>
            <a:r>
              <a:rPr lang="zh-CN" altLang="en-US" sz="3000" b="1" dirty="0">
                <a:solidFill>
                  <a:srgbClr val="000000"/>
                </a:solidFill>
                <a:ea typeface="华文仿宋" panose="02010600040101010101" pitchFamily="2" charset="-122"/>
              </a:rPr>
              <a:t>和 </a:t>
            </a:r>
            <a:r>
              <a:rPr lang="en-US" altLang="zh-CN" sz="3000" b="1" dirty="0" err="1">
                <a:solidFill>
                  <a:srgbClr val="000000"/>
                </a:solidFill>
                <a:ea typeface="华文仿宋" panose="02010600040101010101" pitchFamily="2" charset="-122"/>
              </a:rPr>
              <a:t>Pb</a:t>
            </a:r>
            <a:r>
              <a:rPr lang="en-US" altLang="zh-CN" sz="3000" b="1" dirty="0">
                <a:solidFill>
                  <a:srgbClr val="000000"/>
                </a:solidFill>
                <a:ea typeface="华文仿宋" panose="02010600040101010101" pitchFamily="2" charset="-122"/>
              </a:rPr>
              <a:t> </a:t>
            </a:r>
            <a:r>
              <a:rPr lang="zh-CN" altLang="en-US" sz="3000" b="1" dirty="0">
                <a:solidFill>
                  <a:srgbClr val="000000"/>
                </a:solidFill>
                <a:ea typeface="华文仿宋" panose="02010600040101010101" pitchFamily="2" charset="-122"/>
              </a:rPr>
              <a:t>已存在。</a:t>
            </a:r>
            <a:endParaRPr lang="zh-CN" altLang="en-US" sz="3000" b="1" dirty="0">
              <a:solidFill>
                <a:srgbClr val="000000"/>
              </a:solidFill>
              <a:ea typeface="华文仿宋" panose="02010600040101010101" pitchFamily="2" charset="-122"/>
            </a:endParaRPr>
          </a:p>
          <a:p>
            <a:pPr algn="l" eaLnBrk="1" hangingPunct="1">
              <a:lnSpc>
                <a:spcPct val="125000"/>
              </a:lnSpc>
            </a:pPr>
            <a:r>
              <a:rPr lang="zh-CN" altLang="en-US" sz="3000" b="1" dirty="0" smtClean="0">
                <a:solidFill>
                  <a:srgbClr val="004A00"/>
                </a:solidFill>
                <a:ea typeface="华文仿宋" panose="02010600040101010101" pitchFamily="2" charset="-122"/>
              </a:rPr>
              <a:t>     操作</a:t>
            </a:r>
            <a:r>
              <a:rPr lang="zh-CN" altLang="en-US" sz="3000" b="1" dirty="0">
                <a:solidFill>
                  <a:srgbClr val="004A00"/>
                </a:solidFill>
                <a:ea typeface="华文仿宋" panose="02010600040101010101" pitchFamily="2" charset="-122"/>
              </a:rPr>
              <a:t>结果：</a:t>
            </a:r>
            <a:r>
              <a:rPr lang="zh-CN" altLang="en-US" sz="3000" b="1" dirty="0">
                <a:solidFill>
                  <a:srgbClr val="000000"/>
                </a:solidFill>
                <a:ea typeface="华文仿宋" panose="02010600040101010101" pitchFamily="2" charset="-122"/>
              </a:rPr>
              <a:t>完成多项式相加运算，即：</a:t>
            </a:r>
            <a:endParaRPr lang="zh-CN" altLang="en-US" sz="3000" b="1" dirty="0">
              <a:solidFill>
                <a:srgbClr val="000000"/>
              </a:solidFill>
              <a:ea typeface="华文仿宋" panose="02010600040101010101" pitchFamily="2" charset="-122"/>
            </a:endParaRPr>
          </a:p>
          <a:p>
            <a:pPr algn="l" eaLnBrk="1" hangingPunct="1">
              <a:lnSpc>
                <a:spcPct val="125000"/>
              </a:lnSpc>
            </a:pPr>
            <a:r>
              <a:rPr lang="zh-CN" altLang="en-US" sz="3000" b="1" dirty="0">
                <a:solidFill>
                  <a:srgbClr val="000000"/>
                </a:solidFill>
                <a:ea typeface="华文仿宋" panose="02010600040101010101" pitchFamily="2" charset="-122"/>
              </a:rPr>
              <a:t>            </a:t>
            </a:r>
            <a:r>
              <a:rPr lang="en-US" altLang="zh-CN" sz="3000" b="1" dirty="0">
                <a:solidFill>
                  <a:srgbClr val="000000"/>
                </a:solidFill>
                <a:ea typeface="华文仿宋" panose="02010600040101010101" pitchFamily="2" charset="-122"/>
              </a:rPr>
              <a:t>Pa = Pa</a:t>
            </a:r>
            <a:r>
              <a:rPr lang="zh-CN" altLang="en-US" sz="3000" b="1" dirty="0">
                <a:solidFill>
                  <a:srgbClr val="000000"/>
                </a:solidFill>
                <a:ea typeface="华文仿宋" panose="02010600040101010101" pitchFamily="2" charset="-122"/>
              </a:rPr>
              <a:t>＋</a:t>
            </a:r>
            <a:r>
              <a:rPr lang="en-US" altLang="zh-CN" sz="3000" b="1" dirty="0" err="1">
                <a:solidFill>
                  <a:srgbClr val="000000"/>
                </a:solidFill>
                <a:ea typeface="华文仿宋" panose="02010600040101010101" pitchFamily="2" charset="-122"/>
              </a:rPr>
              <a:t>Pb</a:t>
            </a:r>
            <a:r>
              <a:rPr lang="zh-CN" altLang="en-US" sz="3000" b="1" dirty="0">
                <a:solidFill>
                  <a:srgbClr val="000000"/>
                </a:solidFill>
                <a:ea typeface="华文仿宋" panose="02010600040101010101" pitchFamily="2" charset="-122"/>
              </a:rPr>
              <a:t>，并销毁一元多项式 </a:t>
            </a:r>
            <a:r>
              <a:rPr lang="en-US" altLang="zh-CN" sz="3000" b="1" dirty="0" err="1">
                <a:solidFill>
                  <a:srgbClr val="000000"/>
                </a:solidFill>
                <a:ea typeface="华文仿宋" panose="02010600040101010101" pitchFamily="2" charset="-122"/>
              </a:rPr>
              <a:t>Pb</a:t>
            </a:r>
            <a:r>
              <a:rPr lang="zh-CN" altLang="en-US" sz="3000" b="1" dirty="0">
                <a:solidFill>
                  <a:srgbClr val="000000"/>
                </a:solidFill>
                <a:ea typeface="华文仿宋" panose="02010600040101010101" pitchFamily="2" charset="-122"/>
              </a:rPr>
              <a:t>。</a:t>
            </a:r>
            <a:endParaRPr lang="zh-CN" altLang="en-US" sz="3000" b="1" dirty="0">
              <a:solidFill>
                <a:srgbClr val="000000"/>
              </a:solidFill>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基本操作</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687432" y="980922"/>
            <a:ext cx="7925227" cy="493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200" b="1" dirty="0" err="1">
                <a:solidFill>
                  <a:srgbClr val="660033"/>
                </a:solidFill>
              </a:rPr>
              <a:t>SubtractPolyn</a:t>
            </a:r>
            <a:r>
              <a:rPr lang="en-US" altLang="zh-CN" sz="3200" b="1" dirty="0">
                <a:solidFill>
                  <a:srgbClr val="660033"/>
                </a:solidFill>
              </a:rPr>
              <a:t>(&amp;Pa</a:t>
            </a:r>
            <a:r>
              <a:rPr lang="zh-CN" altLang="en-US" sz="3200" b="1" dirty="0">
                <a:solidFill>
                  <a:srgbClr val="660033"/>
                </a:solidFill>
              </a:rPr>
              <a:t>， </a:t>
            </a:r>
            <a:r>
              <a:rPr lang="en-US" altLang="zh-CN" sz="3200" b="1" dirty="0">
                <a:solidFill>
                  <a:srgbClr val="660033"/>
                </a:solidFill>
              </a:rPr>
              <a:t>&amp;</a:t>
            </a:r>
            <a:r>
              <a:rPr lang="en-US" altLang="zh-CN" sz="3200" b="1" dirty="0" err="1">
                <a:solidFill>
                  <a:srgbClr val="660033"/>
                </a:solidFill>
              </a:rPr>
              <a:t>Pb</a:t>
            </a:r>
            <a:r>
              <a:rPr lang="en-US" altLang="zh-CN" sz="3200" b="1" dirty="0">
                <a:solidFill>
                  <a:srgbClr val="660033"/>
                </a:solidFill>
              </a:rPr>
              <a:t>)</a:t>
            </a:r>
            <a:endParaRPr lang="en-US" altLang="zh-CN" sz="3200" b="1" dirty="0">
              <a:solidFill>
                <a:srgbClr val="660033"/>
              </a:solidFill>
            </a:endParaRPr>
          </a:p>
          <a:p>
            <a:pPr algn="l" eaLnBrk="1" hangingPunct="1">
              <a:lnSpc>
                <a:spcPct val="125000"/>
              </a:lnSpc>
            </a:pPr>
            <a:r>
              <a:rPr lang="zh-CN" altLang="en-US" sz="3600" b="1" dirty="0" smtClean="0">
                <a:solidFill>
                  <a:srgbClr val="FF5050"/>
                </a:solidFill>
                <a:ea typeface="华文仿宋" panose="02010600040101010101" pitchFamily="2" charset="-122"/>
              </a:rPr>
              <a:t>     </a:t>
            </a:r>
            <a:r>
              <a:rPr lang="zh-CN" altLang="en-US" sz="3000" b="1" dirty="0" smtClean="0">
                <a:solidFill>
                  <a:srgbClr val="004A00"/>
                </a:solidFill>
                <a:ea typeface="华文仿宋" panose="02010600040101010101" pitchFamily="2" charset="-122"/>
              </a:rPr>
              <a:t>初始条件</a:t>
            </a:r>
            <a:r>
              <a:rPr lang="zh-CN" altLang="en-US" sz="3000" b="1" dirty="0" smtClean="0">
                <a:solidFill>
                  <a:srgbClr val="004A00"/>
                </a:solidFill>
              </a:rPr>
              <a:t>：</a:t>
            </a:r>
            <a:r>
              <a:rPr lang="zh-CN" altLang="en-US" sz="3000" b="1" dirty="0">
                <a:solidFill>
                  <a:srgbClr val="000000"/>
                </a:solidFill>
                <a:ea typeface="华文仿宋" panose="02010600040101010101" pitchFamily="2" charset="-122"/>
              </a:rPr>
              <a:t>一元多项式</a:t>
            </a:r>
            <a:r>
              <a:rPr lang="en-US" altLang="zh-CN" sz="3000" b="1" dirty="0">
                <a:solidFill>
                  <a:srgbClr val="000000"/>
                </a:solidFill>
                <a:ea typeface="华文仿宋" panose="02010600040101010101" pitchFamily="2" charset="-122"/>
              </a:rPr>
              <a:t>Pa </a:t>
            </a:r>
            <a:r>
              <a:rPr lang="zh-CN" altLang="en-US" sz="3000" b="1" dirty="0">
                <a:solidFill>
                  <a:srgbClr val="000000"/>
                </a:solidFill>
                <a:ea typeface="华文仿宋" panose="02010600040101010101" pitchFamily="2" charset="-122"/>
              </a:rPr>
              <a:t>和</a:t>
            </a:r>
            <a:r>
              <a:rPr lang="en-US" altLang="zh-CN" sz="3000" b="1" dirty="0" err="1">
                <a:solidFill>
                  <a:srgbClr val="000000"/>
                </a:solidFill>
                <a:ea typeface="华文仿宋" panose="02010600040101010101" pitchFamily="2" charset="-122"/>
              </a:rPr>
              <a:t>Pb</a:t>
            </a:r>
            <a:r>
              <a:rPr lang="zh-CN" altLang="en-US" sz="3000" b="1" dirty="0" smtClean="0">
                <a:solidFill>
                  <a:srgbClr val="000000"/>
                </a:solidFill>
                <a:ea typeface="华文仿宋" panose="02010600040101010101" pitchFamily="2" charset="-122"/>
              </a:rPr>
              <a:t>已存在</a:t>
            </a:r>
            <a:r>
              <a:rPr lang="zh-CN" altLang="en-US" sz="3000" b="1" dirty="0">
                <a:solidFill>
                  <a:srgbClr val="000000"/>
                </a:solidFill>
                <a:ea typeface="华文仿宋" panose="02010600040101010101" pitchFamily="2" charset="-122"/>
              </a:rPr>
              <a:t>。</a:t>
            </a:r>
            <a:endParaRPr lang="zh-CN" altLang="en-US" sz="3000" b="1" dirty="0">
              <a:solidFill>
                <a:srgbClr val="000000"/>
              </a:solidFill>
              <a:ea typeface="华文仿宋" panose="02010600040101010101" pitchFamily="2" charset="-122"/>
            </a:endParaRPr>
          </a:p>
          <a:p>
            <a:pPr marL="1519555" indent="-1519555" algn="l" eaLnBrk="1" hangingPunct="1">
              <a:lnSpc>
                <a:spcPct val="125000"/>
              </a:lnSpc>
            </a:pPr>
            <a:r>
              <a:rPr lang="zh-CN" altLang="en-US" sz="3000" b="1" dirty="0" smtClean="0">
                <a:solidFill>
                  <a:srgbClr val="004A00"/>
                </a:solidFill>
                <a:ea typeface="华文仿宋" panose="02010600040101010101" pitchFamily="2" charset="-122"/>
              </a:rPr>
              <a:t>      操作</a:t>
            </a:r>
            <a:r>
              <a:rPr lang="zh-CN" altLang="en-US" sz="3000" b="1" dirty="0">
                <a:solidFill>
                  <a:srgbClr val="004A00"/>
                </a:solidFill>
                <a:ea typeface="华文仿宋" panose="02010600040101010101" pitchFamily="2" charset="-122"/>
              </a:rPr>
              <a:t>结果</a:t>
            </a:r>
            <a:r>
              <a:rPr lang="zh-CN" altLang="en-US" sz="3000" b="1" dirty="0" smtClean="0">
                <a:solidFill>
                  <a:srgbClr val="004A00"/>
                </a:solidFill>
                <a:ea typeface="华文仿宋" panose="02010600040101010101" pitchFamily="2" charset="-122"/>
              </a:rPr>
              <a:t>：</a:t>
            </a:r>
            <a:r>
              <a:rPr lang="zh-CN" altLang="en-US" sz="3200" b="1" dirty="0">
                <a:solidFill>
                  <a:srgbClr val="000000"/>
                </a:solidFill>
                <a:ea typeface="华文仿宋" panose="02010600040101010101" pitchFamily="2" charset="-122"/>
              </a:rPr>
              <a:t>完成多项式相减</a:t>
            </a:r>
            <a:r>
              <a:rPr lang="zh-CN" altLang="en-US" sz="3200" b="1" dirty="0" smtClean="0">
                <a:solidFill>
                  <a:srgbClr val="000000"/>
                </a:solidFill>
                <a:ea typeface="华文仿宋" panose="02010600040101010101" pitchFamily="2" charset="-122"/>
              </a:rPr>
              <a:t>运算，即：</a:t>
            </a:r>
            <a:r>
              <a:rPr lang="en-US" altLang="zh-CN" sz="3200" b="1" dirty="0" smtClean="0">
                <a:solidFill>
                  <a:srgbClr val="000000"/>
                </a:solidFill>
                <a:ea typeface="华文仿宋" panose="02010600040101010101" pitchFamily="2" charset="-122"/>
              </a:rPr>
              <a:t>Pa=Pa-</a:t>
            </a:r>
            <a:r>
              <a:rPr lang="en-US" altLang="zh-CN" sz="3200" b="1" dirty="0" err="1" smtClean="0">
                <a:solidFill>
                  <a:srgbClr val="000000"/>
                </a:solidFill>
                <a:ea typeface="华文仿宋" panose="02010600040101010101" pitchFamily="2" charset="-122"/>
              </a:rPr>
              <a:t>Pb</a:t>
            </a:r>
            <a:r>
              <a:rPr lang="zh-CN" altLang="en-US" sz="3200" b="1" dirty="0" smtClean="0">
                <a:solidFill>
                  <a:srgbClr val="000000"/>
                </a:solidFill>
                <a:ea typeface="华文仿宋" panose="02010600040101010101" pitchFamily="2" charset="-122"/>
              </a:rPr>
              <a:t>，并</a:t>
            </a:r>
            <a:r>
              <a:rPr lang="zh-CN" altLang="en-US" sz="3200" b="1" dirty="0">
                <a:solidFill>
                  <a:srgbClr val="000000"/>
                </a:solidFill>
                <a:ea typeface="华文仿宋" panose="02010600040101010101" pitchFamily="2" charset="-122"/>
              </a:rPr>
              <a:t>销毁一元多项式</a:t>
            </a:r>
            <a:r>
              <a:rPr lang="en-US" altLang="zh-CN" sz="3200" b="1" dirty="0" err="1">
                <a:solidFill>
                  <a:srgbClr val="000000"/>
                </a:solidFill>
                <a:ea typeface="华文仿宋" panose="02010600040101010101" pitchFamily="2" charset="-122"/>
              </a:rPr>
              <a:t>Pb</a:t>
            </a:r>
            <a:r>
              <a:rPr lang="zh-CN" altLang="en-US" sz="3200" b="1" dirty="0">
                <a:solidFill>
                  <a:srgbClr val="000000"/>
                </a:solidFill>
                <a:ea typeface="华文仿宋" panose="02010600040101010101" pitchFamily="2" charset="-122"/>
              </a:rPr>
              <a:t>。</a:t>
            </a:r>
            <a:r>
              <a:rPr lang="zh-CN" altLang="en-US" sz="3200" b="1" dirty="0">
                <a:solidFill>
                  <a:srgbClr val="FF5050"/>
                </a:solidFill>
                <a:ea typeface="华文仿宋" panose="02010600040101010101" pitchFamily="2" charset="-122"/>
              </a:rPr>
              <a:t> </a:t>
            </a:r>
            <a:endParaRPr lang="en-US" altLang="zh-CN" sz="3100" dirty="0"/>
          </a:p>
          <a:p>
            <a:pPr algn="l" eaLnBrk="1" hangingPunct="1">
              <a:lnSpc>
                <a:spcPct val="125000"/>
              </a:lnSpc>
            </a:pPr>
            <a:r>
              <a:rPr lang="en-US" altLang="zh-CN" sz="3200" b="1" dirty="0" err="1">
                <a:solidFill>
                  <a:srgbClr val="660033"/>
                </a:solidFill>
              </a:rPr>
              <a:t>MultiplyPolyn</a:t>
            </a:r>
            <a:r>
              <a:rPr lang="en-US" altLang="zh-CN" sz="3200" b="1" dirty="0">
                <a:solidFill>
                  <a:srgbClr val="660033"/>
                </a:solidFill>
              </a:rPr>
              <a:t>(&amp;Pa</a:t>
            </a:r>
            <a:r>
              <a:rPr lang="zh-CN" altLang="en-US" sz="3200" b="1" dirty="0">
                <a:solidFill>
                  <a:srgbClr val="660033"/>
                </a:solidFill>
              </a:rPr>
              <a:t>，</a:t>
            </a:r>
            <a:r>
              <a:rPr lang="en-US" altLang="zh-CN" sz="3200" b="1" dirty="0">
                <a:solidFill>
                  <a:srgbClr val="660033"/>
                </a:solidFill>
              </a:rPr>
              <a:t>&amp;</a:t>
            </a:r>
            <a:r>
              <a:rPr lang="en-US" altLang="zh-CN" sz="3200" b="1" dirty="0" err="1">
                <a:solidFill>
                  <a:srgbClr val="660033"/>
                </a:solidFill>
              </a:rPr>
              <a:t>Pb</a:t>
            </a:r>
            <a:r>
              <a:rPr lang="en-US" altLang="zh-CN" sz="3200" b="1" dirty="0">
                <a:solidFill>
                  <a:srgbClr val="660033"/>
                </a:solidFill>
              </a:rPr>
              <a:t>)</a:t>
            </a:r>
            <a:endParaRPr lang="en-US" altLang="zh-CN" sz="3200" b="1" dirty="0">
              <a:solidFill>
                <a:srgbClr val="660033"/>
              </a:solidFill>
            </a:endParaRPr>
          </a:p>
          <a:p>
            <a:pPr algn="l" eaLnBrk="1" hangingPunct="1">
              <a:lnSpc>
                <a:spcPct val="125000"/>
              </a:lnSpc>
            </a:pPr>
            <a:r>
              <a:rPr lang="zh-CN" altLang="en-US" sz="3000" b="1" dirty="0" smtClean="0">
                <a:solidFill>
                  <a:srgbClr val="004A00"/>
                </a:solidFill>
                <a:ea typeface="华文仿宋" panose="02010600040101010101" pitchFamily="2" charset="-122"/>
              </a:rPr>
              <a:t>     初始条件</a:t>
            </a:r>
            <a:r>
              <a:rPr lang="zh-CN" altLang="en-US" sz="3000" b="1" dirty="0">
                <a:solidFill>
                  <a:srgbClr val="004A00"/>
                </a:solidFill>
                <a:ea typeface="华文仿宋" panose="02010600040101010101" pitchFamily="2" charset="-122"/>
              </a:rPr>
              <a:t>：</a:t>
            </a:r>
            <a:r>
              <a:rPr lang="zh-CN" altLang="en-US" sz="3000" b="1" dirty="0">
                <a:solidFill>
                  <a:srgbClr val="000000"/>
                </a:solidFill>
                <a:ea typeface="华文仿宋" panose="02010600040101010101" pitchFamily="2" charset="-122"/>
              </a:rPr>
              <a:t>一元多项式 </a:t>
            </a:r>
            <a:r>
              <a:rPr lang="en-US" altLang="zh-CN" sz="3000" b="1" dirty="0">
                <a:solidFill>
                  <a:srgbClr val="000000"/>
                </a:solidFill>
                <a:ea typeface="华文仿宋" panose="02010600040101010101" pitchFamily="2" charset="-122"/>
              </a:rPr>
              <a:t>Pa </a:t>
            </a:r>
            <a:r>
              <a:rPr lang="zh-CN" altLang="en-US" sz="3000" b="1" dirty="0">
                <a:solidFill>
                  <a:srgbClr val="000000"/>
                </a:solidFill>
                <a:ea typeface="华文仿宋" panose="02010600040101010101" pitchFamily="2" charset="-122"/>
              </a:rPr>
              <a:t>和 </a:t>
            </a:r>
            <a:r>
              <a:rPr lang="en-US" altLang="zh-CN" sz="3000" b="1" dirty="0" err="1">
                <a:solidFill>
                  <a:srgbClr val="000000"/>
                </a:solidFill>
                <a:ea typeface="华文仿宋" panose="02010600040101010101" pitchFamily="2" charset="-122"/>
              </a:rPr>
              <a:t>Pb</a:t>
            </a:r>
            <a:r>
              <a:rPr lang="en-US" altLang="zh-CN" sz="3000" b="1" dirty="0">
                <a:solidFill>
                  <a:srgbClr val="000000"/>
                </a:solidFill>
                <a:ea typeface="华文仿宋" panose="02010600040101010101" pitchFamily="2" charset="-122"/>
              </a:rPr>
              <a:t> </a:t>
            </a:r>
            <a:r>
              <a:rPr lang="zh-CN" altLang="en-US" sz="3000" b="1" dirty="0">
                <a:solidFill>
                  <a:srgbClr val="000000"/>
                </a:solidFill>
                <a:ea typeface="华文仿宋" panose="02010600040101010101" pitchFamily="2" charset="-122"/>
              </a:rPr>
              <a:t>已存在。</a:t>
            </a:r>
            <a:endParaRPr lang="zh-CN" altLang="en-US" sz="3000" b="1" dirty="0">
              <a:solidFill>
                <a:srgbClr val="000000"/>
              </a:solidFill>
              <a:ea typeface="华文仿宋" panose="02010600040101010101" pitchFamily="2" charset="-122"/>
            </a:endParaRPr>
          </a:p>
          <a:p>
            <a:pPr algn="l" eaLnBrk="1" hangingPunct="1">
              <a:lnSpc>
                <a:spcPct val="125000"/>
              </a:lnSpc>
            </a:pPr>
            <a:r>
              <a:rPr lang="zh-CN" altLang="en-US" sz="3000" b="1" dirty="0" smtClean="0">
                <a:solidFill>
                  <a:srgbClr val="004A00"/>
                </a:solidFill>
                <a:ea typeface="华文仿宋" panose="02010600040101010101" pitchFamily="2" charset="-122"/>
              </a:rPr>
              <a:t>     操作</a:t>
            </a:r>
            <a:r>
              <a:rPr lang="zh-CN" altLang="en-US" sz="3000" b="1" dirty="0">
                <a:solidFill>
                  <a:srgbClr val="004A00"/>
                </a:solidFill>
                <a:ea typeface="华文仿宋" panose="02010600040101010101" pitchFamily="2" charset="-122"/>
              </a:rPr>
              <a:t>结果：</a:t>
            </a:r>
            <a:r>
              <a:rPr lang="zh-CN" altLang="en-US" sz="3000" b="1" dirty="0">
                <a:solidFill>
                  <a:srgbClr val="000000"/>
                </a:solidFill>
                <a:ea typeface="华文仿宋" panose="02010600040101010101" pitchFamily="2" charset="-122"/>
              </a:rPr>
              <a:t>完成</a:t>
            </a:r>
            <a:r>
              <a:rPr lang="zh-CN" altLang="en-US" sz="3000" b="1" dirty="0" smtClean="0">
                <a:solidFill>
                  <a:srgbClr val="000000"/>
                </a:solidFill>
                <a:ea typeface="华文仿宋" panose="02010600040101010101" pitchFamily="2" charset="-122"/>
              </a:rPr>
              <a:t>多项式</a:t>
            </a:r>
            <a:r>
              <a:rPr lang="zh-CN" altLang="en-US" sz="3000" b="1" dirty="0">
                <a:solidFill>
                  <a:srgbClr val="000000"/>
                </a:solidFill>
                <a:ea typeface="华文仿宋" panose="02010600040101010101" pitchFamily="2" charset="-122"/>
              </a:rPr>
              <a:t>相乘</a:t>
            </a:r>
            <a:r>
              <a:rPr lang="zh-CN" altLang="en-US" sz="3000" b="1" dirty="0" smtClean="0">
                <a:solidFill>
                  <a:srgbClr val="000000"/>
                </a:solidFill>
                <a:ea typeface="华文仿宋" panose="02010600040101010101" pitchFamily="2" charset="-122"/>
              </a:rPr>
              <a:t>运算</a:t>
            </a:r>
            <a:r>
              <a:rPr lang="zh-CN" altLang="en-US" sz="3000" b="1" dirty="0">
                <a:solidFill>
                  <a:srgbClr val="000000"/>
                </a:solidFill>
                <a:ea typeface="华文仿宋" panose="02010600040101010101" pitchFamily="2" charset="-122"/>
              </a:rPr>
              <a:t>，即：</a:t>
            </a:r>
            <a:endParaRPr lang="zh-CN" altLang="en-US" sz="3000" b="1" dirty="0">
              <a:solidFill>
                <a:srgbClr val="000000"/>
              </a:solidFill>
              <a:ea typeface="华文仿宋" panose="02010600040101010101" pitchFamily="2" charset="-122"/>
            </a:endParaRPr>
          </a:p>
          <a:p>
            <a:pPr algn="l" eaLnBrk="1" hangingPunct="1">
              <a:lnSpc>
                <a:spcPct val="125000"/>
              </a:lnSpc>
            </a:pPr>
            <a:r>
              <a:rPr lang="zh-CN" altLang="en-US" sz="3000" b="1" dirty="0">
                <a:solidFill>
                  <a:srgbClr val="000000"/>
                </a:solidFill>
                <a:ea typeface="华文仿宋" panose="02010600040101010101" pitchFamily="2" charset="-122"/>
              </a:rPr>
              <a:t>            </a:t>
            </a:r>
            <a:r>
              <a:rPr lang="zh-CN" altLang="en-US" sz="3000" b="1" dirty="0" smtClean="0">
                <a:solidFill>
                  <a:srgbClr val="000000"/>
                </a:solidFill>
                <a:ea typeface="华文仿宋" panose="02010600040101010101" pitchFamily="2" charset="-122"/>
              </a:rPr>
              <a:t>    </a:t>
            </a:r>
            <a:r>
              <a:rPr lang="en-US" altLang="zh-CN" sz="3000" b="1" dirty="0" smtClean="0">
                <a:solidFill>
                  <a:srgbClr val="000000"/>
                </a:solidFill>
                <a:ea typeface="华文仿宋" panose="02010600040101010101" pitchFamily="2" charset="-122"/>
              </a:rPr>
              <a:t>Pa </a:t>
            </a:r>
            <a:r>
              <a:rPr lang="en-US" altLang="zh-CN" sz="3000" b="1" dirty="0">
                <a:solidFill>
                  <a:srgbClr val="000000"/>
                </a:solidFill>
                <a:ea typeface="华文仿宋" panose="02010600040101010101" pitchFamily="2" charset="-122"/>
              </a:rPr>
              <a:t>= </a:t>
            </a:r>
            <a:r>
              <a:rPr lang="en-US" altLang="zh-CN" sz="3000" b="1" dirty="0" smtClean="0">
                <a:solidFill>
                  <a:srgbClr val="000000"/>
                </a:solidFill>
                <a:ea typeface="华文仿宋" panose="02010600040101010101" pitchFamily="2" charset="-122"/>
              </a:rPr>
              <a:t>Pa</a:t>
            </a:r>
            <a:r>
              <a:rPr lang="zh-CN" altLang="en-US" sz="3000" b="1" dirty="0">
                <a:solidFill>
                  <a:srgbClr val="000000"/>
                </a:solidFill>
                <a:ea typeface="华文仿宋" panose="02010600040101010101" pitchFamily="2" charset="-122"/>
              </a:rPr>
              <a:t>*</a:t>
            </a:r>
            <a:r>
              <a:rPr lang="en-US" altLang="zh-CN" sz="3000" b="1" dirty="0" err="1" smtClean="0">
                <a:solidFill>
                  <a:srgbClr val="000000"/>
                </a:solidFill>
                <a:ea typeface="华文仿宋" panose="02010600040101010101" pitchFamily="2" charset="-122"/>
              </a:rPr>
              <a:t>Pb</a:t>
            </a:r>
            <a:r>
              <a:rPr lang="zh-CN" altLang="en-US" sz="3000" b="1" dirty="0">
                <a:solidFill>
                  <a:srgbClr val="000000"/>
                </a:solidFill>
                <a:ea typeface="华文仿宋" panose="02010600040101010101" pitchFamily="2" charset="-122"/>
              </a:rPr>
              <a:t>，并销毁一元多项式 </a:t>
            </a:r>
            <a:r>
              <a:rPr lang="en-US" altLang="zh-CN" sz="3000" b="1" dirty="0" err="1">
                <a:solidFill>
                  <a:srgbClr val="000000"/>
                </a:solidFill>
                <a:ea typeface="华文仿宋" panose="02010600040101010101" pitchFamily="2" charset="-122"/>
              </a:rPr>
              <a:t>Pb</a:t>
            </a:r>
            <a:r>
              <a:rPr lang="zh-CN" altLang="en-US" sz="3000" b="1" dirty="0">
                <a:solidFill>
                  <a:srgbClr val="000000"/>
                </a:solidFill>
                <a:ea typeface="华文仿宋" panose="02010600040101010101" pitchFamily="2" charset="-122"/>
              </a:rPr>
              <a:t>。</a:t>
            </a:r>
            <a:endParaRPr lang="zh-CN" altLang="en-US" sz="3000" b="1" dirty="0">
              <a:solidFill>
                <a:srgbClr val="000000"/>
              </a:solidFill>
              <a:ea typeface="华文仿宋" panose="02010600040101010101" pitchFamily="2" charset="-122"/>
            </a:endParaRPr>
          </a:p>
        </p:txBody>
      </p:sp>
      <p:sp>
        <p:nvSpPr>
          <p:cNvPr id="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基本操作</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-3</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Text Box 3"/>
          <p:cNvSpPr txBox="1">
            <a:spLocks noChangeArrowheads="1"/>
          </p:cNvSpPr>
          <p:nvPr/>
        </p:nvSpPr>
        <p:spPr bwMode="auto">
          <a:xfrm>
            <a:off x="835390" y="1807916"/>
            <a:ext cx="8208962"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b="1" dirty="0" err="1">
                <a:latin typeface="华文仿宋" panose="02010600040101010101" pitchFamily="2" charset="-122"/>
                <a:ea typeface="华文仿宋" panose="02010600040101010101" pitchFamily="2" charset="-122"/>
              </a:rPr>
              <a:t>typedef</a:t>
            </a:r>
            <a:r>
              <a:rPr lang="en-US" altLang="zh-CN" sz="32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struct</a:t>
            </a:r>
            <a:r>
              <a:rPr lang="en-US" altLang="zh-CN" sz="3200" b="1" dirty="0">
                <a:latin typeface="华文仿宋" panose="02010600040101010101" pitchFamily="2" charset="-122"/>
                <a:ea typeface="华文仿宋" panose="02010600040101010101" pitchFamily="2" charset="-122"/>
              </a:rPr>
              <a:t> {    </a:t>
            </a:r>
            <a:r>
              <a:rPr lang="en-US" altLang="zh-CN" sz="3200" dirty="0">
                <a:latin typeface="华文仿宋" panose="02010600040101010101" pitchFamily="2" charset="-122"/>
                <a:ea typeface="华文仿宋" panose="02010600040101010101" pitchFamily="2" charset="-122"/>
              </a:rPr>
              <a:t>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项的表示</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20000"/>
              </a:lnSpc>
            </a:pPr>
            <a:r>
              <a:rPr lang="zh-CN" altLang="en-US" sz="3200"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float</a:t>
            </a:r>
            <a:r>
              <a:rPr lang="en-US" altLang="zh-CN" sz="32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coef</a:t>
            </a:r>
            <a:r>
              <a:rPr lang="en-US" altLang="zh-CN" sz="3200" dirty="0">
                <a:latin typeface="华文仿宋" panose="02010600040101010101" pitchFamily="2" charset="-122"/>
                <a:ea typeface="华文仿宋" panose="02010600040101010101" pitchFamily="2" charset="-122"/>
              </a:rPr>
              <a:t>;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系数</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20000"/>
              </a:lnSpc>
            </a:pPr>
            <a:r>
              <a:rPr lang="zh-CN" altLang="en-US" sz="3200"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int</a:t>
            </a:r>
            <a:r>
              <a:rPr lang="en-US" altLang="zh-CN" sz="3200" b="1" dirty="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expn</a:t>
            </a:r>
            <a:r>
              <a:rPr lang="en-US" altLang="zh-CN" sz="3200" dirty="0">
                <a:latin typeface="华文仿宋" panose="02010600040101010101" pitchFamily="2" charset="-122"/>
                <a:ea typeface="华文仿宋" panose="02010600040101010101" pitchFamily="2" charset="-122"/>
              </a:rPr>
              <a:t>;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指数</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20000"/>
              </a:lnSpc>
            </a:pPr>
            <a:r>
              <a:rPr lang="en-US" altLang="zh-CN" sz="3200" b="1" dirty="0">
                <a:latin typeface="华文仿宋" panose="02010600040101010101" pitchFamily="2" charset="-122"/>
                <a:ea typeface="华文仿宋" panose="02010600040101010101" pitchFamily="2" charset="-122"/>
              </a:rPr>
              <a:t>}</a:t>
            </a:r>
            <a:r>
              <a:rPr lang="en-US" altLang="zh-CN" sz="3200" dirty="0">
                <a:solidFill>
                  <a:srgbClr val="FF0000"/>
                </a:solidFill>
                <a:latin typeface="华文仿宋" panose="02010600040101010101" pitchFamily="2" charset="-122"/>
                <a:ea typeface="华文仿宋" panose="02010600040101010101" pitchFamily="2" charset="-122"/>
              </a:rPr>
              <a:t> </a:t>
            </a:r>
            <a:r>
              <a:rPr lang="en-US" altLang="zh-CN" sz="3200" dirty="0" err="1">
                <a:solidFill>
                  <a:srgbClr val="FF0000"/>
                </a:solidFill>
                <a:latin typeface="华文仿宋" panose="02010600040101010101" pitchFamily="2" charset="-122"/>
                <a:ea typeface="华文仿宋" panose="02010600040101010101" pitchFamily="2" charset="-122"/>
              </a:rPr>
              <a:t>ElemType</a:t>
            </a:r>
            <a:r>
              <a:rPr lang="en-US" altLang="zh-CN" sz="3200" dirty="0">
                <a:latin typeface="华文仿宋" panose="02010600040101010101" pitchFamily="2" charset="-122"/>
                <a:ea typeface="华文仿宋" panose="02010600040101010101" pitchFamily="2" charset="-122"/>
              </a:rPr>
              <a:t>;   </a:t>
            </a:r>
            <a:endParaRPr lang="en-US" altLang="zh-CN" sz="2800" b="1" dirty="0">
              <a:latin typeface="华文仿宋" panose="02010600040101010101" pitchFamily="2" charset="-122"/>
              <a:ea typeface="华文仿宋" panose="02010600040101010101" pitchFamily="2" charset="-122"/>
            </a:endParaRPr>
          </a:p>
        </p:txBody>
      </p:sp>
      <p:sp>
        <p:nvSpPr>
          <p:cNvPr id="573444" name="Text Box 4"/>
          <p:cNvSpPr txBox="1">
            <a:spLocks noChangeArrowheads="1"/>
          </p:cNvSpPr>
          <p:nvPr/>
        </p:nvSpPr>
        <p:spPr bwMode="auto">
          <a:xfrm>
            <a:off x="833633" y="4535241"/>
            <a:ext cx="88550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3200" b="1" dirty="0" err="1">
                <a:latin typeface="华文仿宋" panose="02010600040101010101" pitchFamily="2" charset="-122"/>
                <a:ea typeface="华文仿宋" panose="02010600040101010101" pitchFamily="2" charset="-122"/>
              </a:rPr>
              <a:t>typedef</a:t>
            </a:r>
            <a:r>
              <a:rPr lang="en-US" altLang="zh-CN" sz="3200" dirty="0">
                <a:latin typeface="华文仿宋" panose="02010600040101010101" pitchFamily="2" charset="-122"/>
                <a:ea typeface="华文仿宋" panose="02010600040101010101" pitchFamily="2" charset="-122"/>
              </a:rPr>
              <a:t>  </a:t>
            </a:r>
            <a:r>
              <a:rPr lang="en-US" altLang="zh-CN" sz="3200" dirty="0" err="1">
                <a:latin typeface="华文仿宋" panose="02010600040101010101" pitchFamily="2" charset="-122"/>
                <a:ea typeface="华文仿宋" panose="02010600040101010101" pitchFamily="2" charset="-122"/>
              </a:rPr>
              <a:t>OrderedLinkList</a:t>
            </a:r>
            <a:r>
              <a:rPr lang="en-US" altLang="zh-CN" sz="3200" dirty="0">
                <a:latin typeface="华文仿宋" panose="02010600040101010101" pitchFamily="2" charset="-122"/>
                <a:ea typeface="华文仿宋" panose="02010600040101010101" pitchFamily="2" charset="-122"/>
              </a:rPr>
              <a:t>   </a:t>
            </a:r>
            <a:r>
              <a:rPr lang="en-US" altLang="zh-CN" sz="3200" dirty="0">
                <a:solidFill>
                  <a:srgbClr val="FF0000"/>
                </a:solidFill>
                <a:latin typeface="华文仿宋" panose="02010600040101010101" pitchFamily="2" charset="-122"/>
                <a:ea typeface="华文仿宋" panose="02010600040101010101" pitchFamily="2" charset="-122"/>
              </a:rPr>
              <a:t>polynomial</a:t>
            </a:r>
            <a:r>
              <a:rPr lang="en-US" altLang="zh-CN" sz="3200" dirty="0">
                <a:latin typeface="华文仿宋" panose="02010600040101010101" pitchFamily="2" charset="-122"/>
                <a:ea typeface="华文仿宋" panose="02010600040101010101" pitchFamily="2" charset="-122"/>
              </a:rPr>
              <a:t>; </a:t>
            </a:r>
            <a:endParaRPr lang="en-US" altLang="zh-CN" sz="3200" dirty="0">
              <a:latin typeface="华文仿宋" panose="02010600040101010101" pitchFamily="2" charset="-122"/>
              <a:ea typeface="华文仿宋" panose="02010600040101010101" pitchFamily="2" charset="-122"/>
            </a:endParaRPr>
          </a:p>
          <a:p>
            <a:pPr algn="l" eaLnBrk="1" hangingPunct="1">
              <a:lnSpc>
                <a:spcPct val="125000"/>
              </a:lnSpc>
            </a:pPr>
            <a:r>
              <a:rPr lang="en-US" altLang="zh-CN" sz="3200" dirty="0">
                <a:latin typeface="华文仿宋" panose="02010600040101010101" pitchFamily="2" charset="-122"/>
                <a:ea typeface="华文仿宋" panose="02010600040101010101" pitchFamily="2" charset="-122"/>
              </a:rPr>
              <a:t>      </a:t>
            </a:r>
            <a:r>
              <a:rPr lang="en-US" altLang="zh-CN" dirty="0" smtClean="0">
                <a:solidFill>
                  <a:srgbClr val="006600"/>
                </a:solidFill>
                <a:latin typeface="华文仿宋" panose="02010600040101010101" pitchFamily="2" charset="-122"/>
                <a:ea typeface="华文仿宋" panose="02010600040101010101" pitchFamily="2" charset="-122"/>
              </a:rPr>
              <a:t>//</a:t>
            </a:r>
            <a:r>
              <a:rPr lang="en-US" altLang="zh-CN" sz="3200" dirty="0" smtClean="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用带表头结点的有序链表表示多项式</a:t>
            </a:r>
            <a:endParaRPr lang="zh-CN" altLang="en-US" dirty="0">
              <a:solidFill>
                <a:srgbClr val="006600"/>
              </a:solidFill>
              <a:latin typeface="华文仿宋" panose="02010600040101010101" pitchFamily="2" charset="-122"/>
              <a:ea typeface="华文仿宋" panose="02010600040101010101" pitchFamily="2" charset="-122"/>
            </a:endParaRPr>
          </a:p>
        </p:txBody>
      </p:sp>
      <p:sp>
        <p:nvSpPr>
          <p:cNvPr id="573445" name="Text Box 5"/>
          <p:cNvSpPr txBox="1">
            <a:spLocks noChangeArrowheads="1"/>
          </p:cNvSpPr>
          <p:nvPr/>
        </p:nvSpPr>
        <p:spPr bwMode="auto">
          <a:xfrm>
            <a:off x="422703" y="1159670"/>
            <a:ext cx="6534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3200" b="1" dirty="0">
                <a:solidFill>
                  <a:srgbClr val="000099"/>
                </a:solidFill>
                <a:latin typeface="华文仿宋" panose="02010600040101010101" pitchFamily="2" charset="-122"/>
                <a:ea typeface="华文仿宋" panose="02010600040101010101" pitchFamily="2" charset="-122"/>
              </a:rPr>
              <a:t>结点的数据元素类型定义为</a:t>
            </a:r>
            <a:r>
              <a:rPr lang="en-US" altLang="zh-CN" sz="3200" b="1" dirty="0">
                <a:solidFill>
                  <a:srgbClr val="000099"/>
                </a:solidFill>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p:txBody>
      </p:sp>
      <p:sp>
        <p:nvSpPr>
          <p:cNvPr id="7" name="Rectangle 22"/>
          <p:cNvSpPr>
            <a:spLocks noChangeArrowheads="1"/>
          </p:cNvSpPr>
          <p:nvPr/>
        </p:nvSpPr>
        <p:spPr bwMode="auto">
          <a:xfrm>
            <a:off x="276269" y="169069"/>
            <a:ext cx="816339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2.4.5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一元多项式的实现（采用链式存储）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45"/>
                                        </p:tgtEl>
                                        <p:attrNameLst>
                                          <p:attrName>style.visibility</p:attrName>
                                        </p:attrNameLst>
                                      </p:cBhvr>
                                      <p:to>
                                        <p:strVal val="visible"/>
                                      </p:to>
                                    </p:set>
                                    <p:animEffect transition="in" filter="wipe(left)">
                                      <p:cBhvr>
                                        <p:cTn id="7" dur="500"/>
                                        <p:tgtEl>
                                          <p:spTgt spid="57344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73443"/>
                                        </p:tgtEl>
                                        <p:attrNameLst>
                                          <p:attrName>style.visibility</p:attrName>
                                        </p:attrNameLst>
                                      </p:cBhvr>
                                      <p:to>
                                        <p:strVal val="visible"/>
                                      </p:to>
                                    </p:set>
                                    <p:animEffect transition="in" filter="strips(downRight)">
                                      <p:cBhvr>
                                        <p:cTn id="12" dur="500"/>
                                        <p:tgtEl>
                                          <p:spTgt spid="57344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73444"/>
                                        </p:tgtEl>
                                        <p:attrNameLst>
                                          <p:attrName>style.visibility</p:attrName>
                                        </p:attrNameLst>
                                      </p:cBhvr>
                                      <p:to>
                                        <p:strVal val="visible"/>
                                      </p:to>
                                    </p:set>
                                    <p:animEffect transition="in" filter="slide(fromBottom)">
                                      <p:cBhvr>
                                        <p:cTn id="15" dur="500"/>
                                        <p:tgtEl>
                                          <p:spTgt spid="573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autoUpdateAnimBg="0"/>
      <p:bldP spid="573444" grpId="0" autoUpdateAnimBg="0"/>
      <p:bldP spid="573445"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288925" y="222421"/>
            <a:ext cx="8855075"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en-US" altLang="zh-CN" sz="3200" b="1" dirty="0">
                <a:solidFill>
                  <a:srgbClr val="000000"/>
                </a:solidFill>
                <a:ea typeface="华文仿宋" panose="02010600040101010101" pitchFamily="2" charset="-122"/>
              </a:rPr>
              <a:t>Status</a:t>
            </a:r>
            <a:r>
              <a:rPr lang="en-US" altLang="zh-CN" sz="3200" dirty="0">
                <a:solidFill>
                  <a:srgbClr val="000000"/>
                </a:solidFill>
                <a:ea typeface="华文仿宋" panose="02010600040101010101" pitchFamily="2" charset="-122"/>
              </a:rPr>
              <a:t> </a:t>
            </a:r>
            <a:r>
              <a:rPr lang="en-US" altLang="zh-CN" sz="3200" dirty="0" err="1" smtClean="0">
                <a:solidFill>
                  <a:srgbClr val="000000"/>
                </a:solidFill>
                <a:ea typeface="华文仿宋" panose="02010600040101010101" pitchFamily="2" charset="-122"/>
              </a:rPr>
              <a:t>CreatePolyn</a:t>
            </a:r>
            <a:r>
              <a:rPr lang="en-US" altLang="zh-CN" sz="3200" dirty="0" smtClean="0">
                <a:solidFill>
                  <a:srgbClr val="000000"/>
                </a:solidFill>
                <a:ea typeface="华文仿宋" panose="02010600040101010101" pitchFamily="2" charset="-122"/>
              </a:rPr>
              <a:t> </a:t>
            </a:r>
            <a:r>
              <a:rPr lang="en-US" altLang="zh-CN" sz="3200" dirty="0">
                <a:solidFill>
                  <a:srgbClr val="000000"/>
                </a:solidFill>
                <a:ea typeface="华文仿宋" panose="02010600040101010101" pitchFamily="2" charset="-122"/>
              </a:rPr>
              <a:t>( </a:t>
            </a:r>
            <a:r>
              <a:rPr lang="en-US" altLang="zh-CN" sz="3200" dirty="0" err="1">
                <a:solidFill>
                  <a:srgbClr val="000000"/>
                </a:solidFill>
                <a:ea typeface="华文仿宋" panose="02010600040101010101" pitchFamily="2" charset="-122"/>
              </a:rPr>
              <a:t>polynomail</a:t>
            </a:r>
            <a:r>
              <a:rPr lang="en-US" altLang="zh-CN" sz="3200" dirty="0">
                <a:solidFill>
                  <a:srgbClr val="000000"/>
                </a:solidFill>
                <a:ea typeface="华文仿宋" panose="02010600040101010101" pitchFamily="2" charset="-122"/>
              </a:rPr>
              <a:t> </a:t>
            </a:r>
            <a:r>
              <a:rPr lang="en-US" altLang="zh-CN" sz="3200" b="1" dirty="0">
                <a:solidFill>
                  <a:srgbClr val="000000"/>
                </a:solidFill>
                <a:ea typeface="华文仿宋" panose="02010600040101010101" pitchFamily="2" charset="-122"/>
              </a:rPr>
              <a:t>&amp;</a:t>
            </a:r>
            <a:r>
              <a:rPr lang="en-US" altLang="zh-CN" sz="3200" dirty="0">
                <a:solidFill>
                  <a:srgbClr val="000000"/>
                </a:solidFill>
                <a:ea typeface="华文仿宋" panose="02010600040101010101" pitchFamily="2" charset="-122"/>
              </a:rPr>
              <a:t>P, </a:t>
            </a:r>
            <a:r>
              <a:rPr lang="en-US" altLang="zh-CN" sz="3200" b="1" dirty="0" err="1">
                <a:solidFill>
                  <a:srgbClr val="000000"/>
                </a:solidFill>
                <a:ea typeface="华文仿宋" panose="02010600040101010101" pitchFamily="2" charset="-122"/>
              </a:rPr>
              <a:t>int</a:t>
            </a:r>
            <a:r>
              <a:rPr lang="en-US" altLang="zh-CN" sz="3200" b="1" dirty="0">
                <a:solidFill>
                  <a:srgbClr val="000000"/>
                </a:solidFill>
                <a:ea typeface="华文仿宋" panose="02010600040101010101" pitchFamily="2" charset="-122"/>
              </a:rPr>
              <a:t> </a:t>
            </a:r>
            <a:r>
              <a:rPr lang="en-US" altLang="zh-CN" sz="3200" dirty="0">
                <a:solidFill>
                  <a:srgbClr val="000000"/>
                </a:solidFill>
                <a:ea typeface="华文仿宋" panose="02010600040101010101" pitchFamily="2" charset="-122"/>
              </a:rPr>
              <a:t>m ) </a:t>
            </a:r>
            <a:r>
              <a:rPr lang="en-US" altLang="zh-CN" sz="3200" b="1" dirty="0">
                <a:solidFill>
                  <a:srgbClr val="000000"/>
                </a:solidFill>
                <a:ea typeface="华文仿宋" panose="02010600040101010101" pitchFamily="2" charset="-122"/>
              </a:rPr>
              <a:t>{</a:t>
            </a:r>
            <a:endParaRPr lang="en-US" altLang="zh-CN" sz="3200" dirty="0">
              <a:solidFill>
                <a:srgbClr val="000000"/>
              </a:solidFill>
              <a:ea typeface="华文仿宋" panose="02010600040101010101" pitchFamily="2" charset="-122"/>
            </a:endParaRPr>
          </a:p>
          <a:p>
            <a:pPr algn="l" eaLnBrk="1" hangingPunct="1">
              <a:lnSpc>
                <a:spcPct val="140000"/>
              </a:lnSpc>
            </a:pPr>
            <a:r>
              <a:rPr lang="en-US" altLang="zh-CN" sz="2000" b="1" dirty="0">
                <a:solidFill>
                  <a:srgbClr val="990000"/>
                </a:solidFill>
                <a:ea typeface="华文仿宋" panose="02010600040101010101" pitchFamily="2" charset="-122"/>
              </a:rPr>
              <a:t>       </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输入</a:t>
            </a:r>
            <a:r>
              <a:rPr lang="en-US" altLang="zh-CN" b="1" dirty="0">
                <a:solidFill>
                  <a:srgbClr val="006600"/>
                </a:solidFill>
                <a:ea typeface="华文仿宋" panose="02010600040101010101" pitchFamily="2" charset="-122"/>
              </a:rPr>
              <a:t>m</a:t>
            </a:r>
            <a:r>
              <a:rPr lang="zh-CN" altLang="en-US" b="1" dirty="0">
                <a:solidFill>
                  <a:srgbClr val="006600"/>
                </a:solidFill>
                <a:ea typeface="华文仿宋" panose="02010600040101010101" pitchFamily="2" charset="-122"/>
              </a:rPr>
              <a:t>项的系数和指数，建立表示一元多项式的有序链表</a:t>
            </a:r>
            <a:r>
              <a:rPr lang="en-US" altLang="zh-CN" b="1" dirty="0">
                <a:solidFill>
                  <a:srgbClr val="006600"/>
                </a:solidFill>
                <a:ea typeface="华文仿宋" panose="02010600040101010101" pitchFamily="2" charset="-122"/>
              </a:rPr>
              <a:t>P</a:t>
            </a:r>
            <a:endParaRPr lang="en-US" altLang="zh-CN" b="1" dirty="0">
              <a:solidFill>
                <a:srgbClr val="006600"/>
              </a:solidFill>
              <a:ea typeface="华文仿宋" panose="02010600040101010101" pitchFamily="2" charset="-122"/>
            </a:endParaRPr>
          </a:p>
          <a:p>
            <a:pPr algn="l" eaLnBrk="1" hangingPunct="1">
              <a:lnSpc>
                <a:spcPct val="140000"/>
              </a:lnSpc>
            </a:pPr>
            <a:endParaRPr lang="en-US" altLang="zh-CN" sz="3200" b="1" dirty="0">
              <a:solidFill>
                <a:srgbClr val="006600"/>
              </a:solidFill>
              <a:ea typeface="华文仿宋" panose="02010600040101010101" pitchFamily="2" charset="-122"/>
            </a:endParaRPr>
          </a:p>
          <a:p>
            <a:pPr algn="l" eaLnBrk="1" hangingPunct="1">
              <a:lnSpc>
                <a:spcPct val="140000"/>
              </a:lnSpc>
            </a:pPr>
            <a:endParaRPr lang="en-US" altLang="zh-CN" sz="3200" b="1" dirty="0">
              <a:solidFill>
                <a:srgbClr val="990000"/>
              </a:solidFill>
              <a:ea typeface="华文仿宋" panose="02010600040101010101" pitchFamily="2" charset="-122"/>
            </a:endParaRPr>
          </a:p>
          <a:p>
            <a:pPr algn="l" eaLnBrk="1" hangingPunct="1">
              <a:lnSpc>
                <a:spcPct val="140000"/>
              </a:lnSpc>
            </a:pPr>
            <a:endParaRPr lang="en-US" altLang="zh-CN" sz="3200" b="1" dirty="0">
              <a:solidFill>
                <a:srgbClr val="990000"/>
              </a:solidFill>
              <a:ea typeface="华文仿宋" panose="02010600040101010101" pitchFamily="2" charset="-122"/>
            </a:endParaRPr>
          </a:p>
          <a:p>
            <a:pPr algn="l" eaLnBrk="1" hangingPunct="1">
              <a:lnSpc>
                <a:spcPct val="140000"/>
              </a:lnSpc>
            </a:pPr>
            <a:endParaRPr lang="en-US" altLang="zh-CN" sz="3200" b="1" dirty="0">
              <a:solidFill>
                <a:srgbClr val="990000"/>
              </a:solidFill>
              <a:ea typeface="华文仿宋" panose="02010600040101010101" pitchFamily="2" charset="-122"/>
            </a:endParaRPr>
          </a:p>
          <a:p>
            <a:pPr algn="l" eaLnBrk="1" hangingPunct="1">
              <a:lnSpc>
                <a:spcPct val="140000"/>
              </a:lnSpc>
            </a:pPr>
            <a:endParaRPr lang="en-US" altLang="zh-CN" sz="3200" b="1" dirty="0">
              <a:solidFill>
                <a:srgbClr val="990000"/>
              </a:solidFill>
              <a:ea typeface="华文仿宋" panose="02010600040101010101" pitchFamily="2" charset="-122"/>
            </a:endParaRPr>
          </a:p>
          <a:p>
            <a:pPr algn="l" eaLnBrk="1" hangingPunct="1">
              <a:lnSpc>
                <a:spcPct val="140000"/>
              </a:lnSpc>
            </a:pPr>
            <a:endParaRPr lang="en-US" altLang="zh-CN" sz="3200" b="1" dirty="0">
              <a:solidFill>
                <a:srgbClr val="990000"/>
              </a:solidFill>
              <a:ea typeface="华文仿宋" panose="02010600040101010101" pitchFamily="2" charset="-122"/>
            </a:endParaRPr>
          </a:p>
          <a:p>
            <a:pPr algn="l" eaLnBrk="1" hangingPunct="1">
              <a:lnSpc>
                <a:spcPct val="140000"/>
              </a:lnSpc>
            </a:pPr>
            <a:r>
              <a:rPr lang="en-US" altLang="zh-CN" sz="3200" b="1" dirty="0">
                <a:solidFill>
                  <a:srgbClr val="000000"/>
                </a:solidFill>
                <a:ea typeface="华文仿宋" panose="02010600040101010101" pitchFamily="2" charset="-122"/>
              </a:rPr>
              <a:t>} </a:t>
            </a:r>
            <a:r>
              <a:rPr lang="en-US" altLang="zh-CN" sz="3200" dirty="0">
                <a:solidFill>
                  <a:srgbClr val="000000"/>
                </a:solidFill>
                <a:ea typeface="华文仿宋" panose="02010600040101010101" pitchFamily="2" charset="-122"/>
              </a:rPr>
              <a:t>// </a:t>
            </a:r>
            <a:r>
              <a:rPr lang="en-US" altLang="zh-CN" sz="3200" dirty="0" err="1">
                <a:solidFill>
                  <a:srgbClr val="000000"/>
                </a:solidFill>
                <a:ea typeface="华文仿宋" panose="02010600040101010101" pitchFamily="2" charset="-122"/>
              </a:rPr>
              <a:t>CreatPolyn</a:t>
            </a:r>
            <a:endParaRPr lang="en-US" altLang="zh-CN" sz="2000" dirty="0">
              <a:solidFill>
                <a:srgbClr val="000000"/>
              </a:solidFill>
            </a:endParaRPr>
          </a:p>
        </p:txBody>
      </p:sp>
      <p:sp>
        <p:nvSpPr>
          <p:cNvPr id="574467" name="Rectangle 3"/>
          <p:cNvSpPr>
            <a:spLocks noChangeArrowheads="1"/>
          </p:cNvSpPr>
          <p:nvPr/>
        </p:nvSpPr>
        <p:spPr bwMode="auto">
          <a:xfrm>
            <a:off x="820738" y="1571924"/>
            <a:ext cx="8459787"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05000"/>
              </a:lnSpc>
            </a:pPr>
            <a:r>
              <a:rPr lang="en-US" altLang="zh-CN" dirty="0" err="1">
                <a:solidFill>
                  <a:srgbClr val="000000"/>
                </a:solidFill>
                <a:ea typeface="华文仿宋" panose="02010600040101010101" pitchFamily="2" charset="-122"/>
              </a:rPr>
              <a:t>InitList</a:t>
            </a:r>
            <a:r>
              <a:rPr lang="en-US" altLang="zh-CN" dirty="0">
                <a:solidFill>
                  <a:srgbClr val="000000"/>
                </a:solidFill>
                <a:ea typeface="华文仿宋" panose="02010600040101010101" pitchFamily="2" charset="-122"/>
              </a:rPr>
              <a:t> (P); h=</a:t>
            </a:r>
            <a:r>
              <a:rPr lang="en-US" altLang="zh-CN" dirty="0" err="1">
                <a:solidFill>
                  <a:srgbClr val="000000"/>
                </a:solidFill>
                <a:ea typeface="华文仿宋" panose="02010600040101010101" pitchFamily="2" charset="-122"/>
              </a:rPr>
              <a:t>GetHead</a:t>
            </a:r>
            <a:r>
              <a:rPr lang="en-US" altLang="zh-CN" dirty="0">
                <a:solidFill>
                  <a:srgbClr val="000000"/>
                </a:solidFill>
                <a:ea typeface="华文仿宋" panose="02010600040101010101" pitchFamily="2" charset="-122"/>
              </a:rPr>
              <a:t>(P); </a:t>
            </a:r>
            <a:r>
              <a:rPr lang="en-US" altLang="zh-CN" dirty="0" err="1">
                <a:solidFill>
                  <a:srgbClr val="000000"/>
                </a:solidFill>
                <a:ea typeface="华文仿宋" panose="02010600040101010101" pitchFamily="2" charset="-122"/>
              </a:rPr>
              <a:t>e.coef</a:t>
            </a:r>
            <a:r>
              <a:rPr lang="en-US" altLang="zh-CN" dirty="0">
                <a:solidFill>
                  <a:srgbClr val="000000"/>
                </a:solidFill>
                <a:ea typeface="华文仿宋" panose="02010600040101010101" pitchFamily="2" charset="-122"/>
              </a:rPr>
              <a:t> = 0.0;  </a:t>
            </a:r>
            <a:r>
              <a:rPr lang="en-US" altLang="zh-CN" dirty="0" err="1">
                <a:solidFill>
                  <a:srgbClr val="000000"/>
                </a:solidFill>
                <a:ea typeface="华文仿宋" panose="02010600040101010101" pitchFamily="2" charset="-122"/>
              </a:rPr>
              <a:t>e.expn</a:t>
            </a:r>
            <a:r>
              <a:rPr lang="en-US" altLang="zh-CN" dirty="0">
                <a:solidFill>
                  <a:srgbClr val="000000"/>
                </a:solidFill>
                <a:ea typeface="华文仿宋" panose="02010600040101010101" pitchFamily="2" charset="-122"/>
              </a:rPr>
              <a:t> = -1;</a:t>
            </a:r>
            <a:r>
              <a:rPr lang="en-US" altLang="zh-CN" sz="2800" dirty="0">
                <a:solidFill>
                  <a:srgbClr val="000000"/>
                </a:solidFill>
                <a:ea typeface="华文仿宋" panose="02010600040101010101" pitchFamily="2" charset="-122"/>
              </a:rPr>
              <a:t> </a:t>
            </a:r>
            <a:endParaRPr lang="en-US" altLang="zh-CN" sz="2800" dirty="0">
              <a:solidFill>
                <a:srgbClr val="000000"/>
              </a:solidFill>
              <a:ea typeface="华文仿宋" panose="02010600040101010101" pitchFamily="2" charset="-122"/>
            </a:endParaRPr>
          </a:p>
          <a:p>
            <a:pPr algn="l" eaLnBrk="1" hangingPunct="1">
              <a:lnSpc>
                <a:spcPct val="105000"/>
              </a:lnSpc>
            </a:pPr>
            <a:r>
              <a:rPr lang="en-US" altLang="zh-CN" dirty="0" err="1">
                <a:solidFill>
                  <a:srgbClr val="000000"/>
                </a:solidFill>
                <a:ea typeface="华文仿宋" panose="02010600040101010101" pitchFamily="2" charset="-122"/>
              </a:rPr>
              <a:t>SetCurElem</a:t>
            </a:r>
            <a:r>
              <a:rPr lang="en-US" altLang="zh-CN" dirty="0">
                <a:solidFill>
                  <a:srgbClr val="000000"/>
                </a:solidFill>
                <a:ea typeface="华文仿宋" panose="02010600040101010101" pitchFamily="2" charset="-122"/>
              </a:rPr>
              <a:t> (h, e);</a:t>
            </a:r>
            <a:r>
              <a:rPr lang="en-US" altLang="zh-CN" sz="2800" dirty="0">
                <a:solidFill>
                  <a:srgbClr val="000000"/>
                </a:solidFill>
                <a:ea typeface="华文仿宋" panose="02010600040101010101" pitchFamily="2" charset="-122"/>
              </a:rPr>
              <a:t>                 </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设置头结点的数据元素</a:t>
            </a:r>
            <a:endParaRPr lang="zh-CN" altLang="en-US" sz="2000" b="1" dirty="0">
              <a:solidFill>
                <a:srgbClr val="006600"/>
              </a:solidFill>
              <a:ea typeface="华文仿宋" panose="02010600040101010101" pitchFamily="2" charset="-122"/>
            </a:endParaRPr>
          </a:p>
        </p:txBody>
      </p:sp>
      <p:sp>
        <p:nvSpPr>
          <p:cNvPr id="574468" name="Rectangle 4"/>
          <p:cNvSpPr>
            <a:spLocks noChangeArrowheads="1"/>
          </p:cNvSpPr>
          <p:nvPr/>
        </p:nvSpPr>
        <p:spPr bwMode="auto">
          <a:xfrm>
            <a:off x="822325" y="2660821"/>
            <a:ext cx="7066358" cy="293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b="1" dirty="0">
                <a:solidFill>
                  <a:srgbClr val="990000"/>
                </a:solidFill>
                <a:ea typeface="华文仿宋" panose="02010600040101010101" pitchFamily="2" charset="-122"/>
              </a:rPr>
              <a:t>for</a:t>
            </a:r>
            <a:r>
              <a:rPr lang="en-US" altLang="zh-CN" dirty="0">
                <a:solidFill>
                  <a:srgbClr val="990000"/>
                </a:solidFill>
                <a:ea typeface="华文仿宋" panose="02010600040101010101" pitchFamily="2" charset="-122"/>
              </a:rPr>
              <a:t> ( </a:t>
            </a:r>
            <a:r>
              <a:rPr lang="en-US" altLang="zh-CN" dirty="0" err="1">
                <a:solidFill>
                  <a:srgbClr val="990000"/>
                </a:solidFill>
                <a:ea typeface="华文仿宋" panose="02010600040101010101" pitchFamily="2" charset="-122"/>
              </a:rPr>
              <a:t>i</a:t>
            </a:r>
            <a:r>
              <a:rPr lang="en-US" altLang="zh-CN" dirty="0">
                <a:solidFill>
                  <a:srgbClr val="990000"/>
                </a:solidFill>
                <a:ea typeface="华文仿宋" panose="02010600040101010101" pitchFamily="2" charset="-122"/>
              </a:rPr>
              <a:t>=1; </a:t>
            </a:r>
            <a:r>
              <a:rPr lang="en-US" altLang="zh-CN" dirty="0" err="1">
                <a:solidFill>
                  <a:srgbClr val="990000"/>
                </a:solidFill>
                <a:ea typeface="华文仿宋" panose="02010600040101010101" pitchFamily="2" charset="-122"/>
              </a:rPr>
              <a:t>i</a:t>
            </a:r>
            <a:r>
              <a:rPr lang="en-US" altLang="zh-CN" dirty="0">
                <a:solidFill>
                  <a:srgbClr val="990000"/>
                </a:solidFill>
                <a:ea typeface="华文仿宋" panose="02010600040101010101" pitchFamily="2" charset="-122"/>
              </a:rPr>
              <a:t>&lt;=m; ++</a:t>
            </a:r>
            <a:r>
              <a:rPr lang="en-US" altLang="zh-CN" dirty="0" err="1">
                <a:solidFill>
                  <a:srgbClr val="990000"/>
                </a:solidFill>
                <a:ea typeface="华文仿宋" panose="02010600040101010101" pitchFamily="2" charset="-122"/>
              </a:rPr>
              <a:t>i</a:t>
            </a:r>
            <a:r>
              <a:rPr lang="en-US" altLang="zh-CN" dirty="0">
                <a:solidFill>
                  <a:srgbClr val="990000"/>
                </a:solidFill>
                <a:ea typeface="华文仿宋" panose="02010600040101010101" pitchFamily="2" charset="-122"/>
              </a:rPr>
              <a:t> ) </a:t>
            </a:r>
            <a:r>
              <a:rPr lang="en-US" altLang="zh-CN" b="1" dirty="0">
                <a:solidFill>
                  <a:srgbClr val="990000"/>
                </a:solidFill>
                <a:ea typeface="华文仿宋" panose="02010600040101010101" pitchFamily="2" charset="-122"/>
              </a:rPr>
              <a:t>{</a:t>
            </a:r>
            <a:r>
              <a:rPr lang="en-US" altLang="zh-CN" sz="2800" b="1" dirty="0">
                <a:solidFill>
                  <a:srgbClr val="990000"/>
                </a:solidFill>
                <a:ea typeface="华文仿宋" panose="02010600040101010101" pitchFamily="2" charset="-122"/>
              </a:rPr>
              <a:t>          </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依次输入 </a:t>
            </a:r>
            <a:r>
              <a:rPr lang="en-US" altLang="zh-CN" b="1" dirty="0">
                <a:solidFill>
                  <a:srgbClr val="006600"/>
                </a:solidFill>
                <a:ea typeface="华文仿宋" panose="02010600040101010101" pitchFamily="2" charset="-122"/>
              </a:rPr>
              <a:t>m </a:t>
            </a:r>
            <a:r>
              <a:rPr lang="zh-CN" altLang="en-US" b="1" dirty="0">
                <a:solidFill>
                  <a:srgbClr val="006600"/>
                </a:solidFill>
                <a:ea typeface="华文仿宋" panose="02010600040101010101" pitchFamily="2" charset="-122"/>
              </a:rPr>
              <a:t>个非零项</a:t>
            </a:r>
            <a:endParaRPr lang="zh-CN" altLang="en-US" b="1" dirty="0">
              <a:solidFill>
                <a:srgbClr val="006600"/>
              </a:solidFill>
              <a:ea typeface="华文仿宋" panose="02010600040101010101" pitchFamily="2" charset="-122"/>
            </a:endParaRPr>
          </a:p>
          <a:p>
            <a:pPr algn="l" eaLnBrk="1" hangingPunct="1">
              <a:lnSpc>
                <a:spcPct val="110000"/>
              </a:lnSpc>
            </a:pPr>
            <a:endParaRPr lang="zh-CN" altLang="en-US" sz="2800" b="1" dirty="0">
              <a:solidFill>
                <a:srgbClr val="000000"/>
              </a:solidFill>
              <a:ea typeface="华文仿宋" panose="02010600040101010101" pitchFamily="2" charset="-122"/>
            </a:endParaRPr>
          </a:p>
          <a:p>
            <a:pPr algn="l" eaLnBrk="1" hangingPunct="1">
              <a:lnSpc>
                <a:spcPct val="110000"/>
              </a:lnSpc>
            </a:pPr>
            <a:endParaRPr lang="zh-CN" altLang="en-US" sz="2800" b="1" dirty="0">
              <a:solidFill>
                <a:srgbClr val="000000"/>
              </a:solidFill>
              <a:ea typeface="华文仿宋" panose="02010600040101010101" pitchFamily="2" charset="-122"/>
            </a:endParaRPr>
          </a:p>
          <a:p>
            <a:pPr algn="l" eaLnBrk="1" hangingPunct="1">
              <a:lnSpc>
                <a:spcPct val="110000"/>
              </a:lnSpc>
              <a:spcBef>
                <a:spcPct val="30000"/>
              </a:spcBef>
            </a:pPr>
            <a:endParaRPr lang="zh-CN" altLang="en-US" sz="2800" b="1" dirty="0">
              <a:solidFill>
                <a:srgbClr val="000000"/>
              </a:solidFill>
              <a:ea typeface="华文仿宋" panose="02010600040101010101" pitchFamily="2" charset="-122"/>
            </a:endParaRPr>
          </a:p>
          <a:p>
            <a:pPr algn="l" eaLnBrk="1" hangingPunct="1">
              <a:lnSpc>
                <a:spcPct val="110000"/>
              </a:lnSpc>
            </a:pPr>
            <a:r>
              <a:rPr lang="en-US" altLang="zh-CN" b="1" dirty="0">
                <a:solidFill>
                  <a:srgbClr val="990000"/>
                </a:solidFill>
                <a:ea typeface="华文仿宋" panose="02010600040101010101" pitchFamily="2" charset="-122"/>
              </a:rPr>
              <a:t>}</a:t>
            </a:r>
            <a:endParaRPr lang="en-US" altLang="zh-CN" b="1" dirty="0">
              <a:solidFill>
                <a:srgbClr val="990000"/>
              </a:solidFill>
              <a:ea typeface="华文仿宋" panose="02010600040101010101" pitchFamily="2" charset="-122"/>
            </a:endParaRPr>
          </a:p>
          <a:p>
            <a:pPr algn="l" eaLnBrk="1" hangingPunct="1">
              <a:lnSpc>
                <a:spcPct val="110000"/>
              </a:lnSpc>
            </a:pPr>
            <a:r>
              <a:rPr lang="en-US" altLang="zh-CN" b="1" dirty="0">
                <a:solidFill>
                  <a:srgbClr val="000000"/>
                </a:solidFill>
                <a:ea typeface="华文仿宋" panose="02010600040101010101" pitchFamily="2" charset="-122"/>
              </a:rPr>
              <a:t>return</a:t>
            </a:r>
            <a:r>
              <a:rPr lang="en-US" altLang="zh-CN" dirty="0">
                <a:solidFill>
                  <a:srgbClr val="000000"/>
                </a:solidFill>
                <a:ea typeface="华文仿宋" panose="02010600040101010101" pitchFamily="2" charset="-122"/>
              </a:rPr>
              <a:t> OK;</a:t>
            </a:r>
            <a:endParaRPr lang="en-US" altLang="zh-CN" dirty="0">
              <a:solidFill>
                <a:srgbClr val="000000"/>
              </a:solidFill>
              <a:ea typeface="华文仿宋" panose="02010600040101010101" pitchFamily="2" charset="-122"/>
            </a:endParaRPr>
          </a:p>
        </p:txBody>
      </p:sp>
      <p:sp>
        <p:nvSpPr>
          <p:cNvPr id="574469" name="Rectangle 5"/>
          <p:cNvSpPr>
            <a:spLocks noChangeArrowheads="1"/>
          </p:cNvSpPr>
          <p:nvPr/>
        </p:nvSpPr>
        <p:spPr bwMode="auto">
          <a:xfrm>
            <a:off x="1279525" y="3144578"/>
            <a:ext cx="7543800"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05000"/>
              </a:lnSpc>
            </a:pPr>
            <a:r>
              <a:rPr lang="en-US" altLang="zh-CN" b="1" dirty="0" err="1">
                <a:solidFill>
                  <a:srgbClr val="000000"/>
                </a:solidFill>
                <a:ea typeface="华文仿宋" panose="02010600040101010101" pitchFamily="2" charset="-122"/>
              </a:rPr>
              <a:t>scanf</a:t>
            </a:r>
            <a:r>
              <a:rPr lang="en-US" altLang="zh-CN" b="1" dirty="0">
                <a:solidFill>
                  <a:srgbClr val="000000"/>
                </a:solidFill>
                <a:ea typeface="华文仿宋" panose="02010600040101010101" pitchFamily="2" charset="-122"/>
              </a:rPr>
              <a:t> </a:t>
            </a:r>
            <a:r>
              <a:rPr lang="en-US" altLang="zh-CN" dirty="0">
                <a:solidFill>
                  <a:srgbClr val="000000"/>
                </a:solidFill>
                <a:ea typeface="华文仿宋" panose="02010600040101010101" pitchFamily="2" charset="-122"/>
              </a:rPr>
              <a:t>(</a:t>
            </a:r>
            <a:r>
              <a:rPr lang="en-US" altLang="zh-CN" dirty="0" err="1">
                <a:solidFill>
                  <a:srgbClr val="000000"/>
                </a:solidFill>
                <a:ea typeface="华文仿宋" panose="02010600040101010101" pitchFamily="2" charset="-122"/>
              </a:rPr>
              <a:t>e.coef</a:t>
            </a:r>
            <a:r>
              <a:rPr lang="en-US" altLang="zh-CN" dirty="0">
                <a:solidFill>
                  <a:srgbClr val="000000"/>
                </a:solidFill>
                <a:ea typeface="华文仿宋" panose="02010600040101010101" pitchFamily="2" charset="-122"/>
              </a:rPr>
              <a:t>, </a:t>
            </a:r>
            <a:r>
              <a:rPr lang="en-US" altLang="zh-CN" dirty="0" err="1">
                <a:solidFill>
                  <a:srgbClr val="000000"/>
                </a:solidFill>
                <a:ea typeface="华文仿宋" panose="02010600040101010101" pitchFamily="2" charset="-122"/>
              </a:rPr>
              <a:t>e.expn</a:t>
            </a:r>
            <a:r>
              <a:rPr lang="en-US" altLang="zh-CN" dirty="0">
                <a:solidFill>
                  <a:srgbClr val="000000"/>
                </a:solidFill>
                <a:ea typeface="华文仿宋" panose="02010600040101010101" pitchFamily="2" charset="-122"/>
              </a:rPr>
              <a:t>);</a:t>
            </a:r>
            <a:endParaRPr lang="en-US" altLang="zh-CN" dirty="0">
              <a:solidFill>
                <a:srgbClr val="000000"/>
              </a:solidFill>
              <a:ea typeface="华文仿宋" panose="02010600040101010101" pitchFamily="2" charset="-122"/>
            </a:endParaRPr>
          </a:p>
          <a:p>
            <a:pPr algn="l" eaLnBrk="1" hangingPunct="1">
              <a:lnSpc>
                <a:spcPct val="105000"/>
              </a:lnSpc>
            </a:pPr>
            <a:r>
              <a:rPr lang="en-US" altLang="zh-CN" b="1" dirty="0">
                <a:solidFill>
                  <a:srgbClr val="000000"/>
                </a:solidFill>
                <a:ea typeface="华文仿宋" panose="02010600040101010101" pitchFamily="2" charset="-122"/>
              </a:rPr>
              <a:t>if</a:t>
            </a:r>
            <a:r>
              <a:rPr lang="en-US" altLang="zh-CN" dirty="0">
                <a:solidFill>
                  <a:srgbClr val="000000"/>
                </a:solidFill>
                <a:ea typeface="华文仿宋" panose="02010600040101010101" pitchFamily="2" charset="-122"/>
              </a:rPr>
              <a:t> (</a:t>
            </a:r>
            <a:r>
              <a:rPr lang="en-US" altLang="zh-CN" b="1" dirty="0">
                <a:solidFill>
                  <a:srgbClr val="000000"/>
                </a:solidFill>
                <a:ea typeface="华文仿宋" panose="02010600040101010101" pitchFamily="2" charset="-122"/>
              </a:rPr>
              <a:t>!</a:t>
            </a:r>
            <a:r>
              <a:rPr lang="en-US" altLang="zh-CN" dirty="0" err="1">
                <a:solidFill>
                  <a:srgbClr val="000000"/>
                </a:solidFill>
                <a:ea typeface="华文仿宋" panose="02010600040101010101" pitchFamily="2" charset="-122"/>
              </a:rPr>
              <a:t>LocateElem</a:t>
            </a:r>
            <a:r>
              <a:rPr lang="en-US" altLang="zh-CN" dirty="0">
                <a:solidFill>
                  <a:srgbClr val="000000"/>
                </a:solidFill>
                <a:ea typeface="华文仿宋" panose="02010600040101010101" pitchFamily="2" charset="-122"/>
              </a:rPr>
              <a:t> ( P, e, (</a:t>
            </a:r>
            <a:r>
              <a:rPr lang="en-US" altLang="zh-CN" b="1" dirty="0">
                <a:solidFill>
                  <a:srgbClr val="000000"/>
                </a:solidFill>
                <a:ea typeface="华文仿宋" panose="02010600040101010101" pitchFamily="2" charset="-122"/>
              </a:rPr>
              <a:t>*</a:t>
            </a:r>
            <a:r>
              <a:rPr lang="en-US" altLang="zh-CN" dirty="0" err="1">
                <a:solidFill>
                  <a:srgbClr val="000000"/>
                </a:solidFill>
                <a:ea typeface="华文仿宋" panose="02010600040101010101" pitchFamily="2" charset="-122"/>
              </a:rPr>
              <a:t>cmp</a:t>
            </a:r>
            <a:r>
              <a:rPr lang="en-US" altLang="zh-CN" dirty="0">
                <a:solidFill>
                  <a:srgbClr val="000000"/>
                </a:solidFill>
                <a:ea typeface="华文仿宋" panose="02010600040101010101" pitchFamily="2" charset="-122"/>
              </a:rPr>
              <a:t>)()) ) </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当前链表中不存</a:t>
            </a:r>
            <a:endParaRPr lang="zh-CN" altLang="en-US" b="1" dirty="0">
              <a:solidFill>
                <a:srgbClr val="006600"/>
              </a:solidFill>
              <a:ea typeface="华文仿宋" panose="02010600040101010101" pitchFamily="2" charset="-122"/>
            </a:endParaRPr>
          </a:p>
          <a:p>
            <a:pPr algn="l" eaLnBrk="1" hangingPunct="1">
              <a:lnSpc>
                <a:spcPct val="105000"/>
              </a:lnSpc>
            </a:pPr>
            <a:r>
              <a:rPr lang="zh-CN" altLang="en-US" sz="2000"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在该指数项</a:t>
            </a:r>
            <a:endParaRPr lang="zh-CN" altLang="en-US" b="1" dirty="0">
              <a:solidFill>
                <a:srgbClr val="006600"/>
              </a:solidFill>
              <a:ea typeface="华文仿宋" panose="02010600040101010101" pitchFamily="2" charset="-122"/>
            </a:endParaRPr>
          </a:p>
          <a:p>
            <a:pPr algn="l" eaLnBrk="1" hangingPunct="1">
              <a:lnSpc>
                <a:spcPct val="105000"/>
              </a:lnSpc>
            </a:pPr>
            <a:r>
              <a:rPr lang="en-US" altLang="zh-CN" b="1" smtClean="0">
                <a:solidFill>
                  <a:srgbClr val="000000"/>
                </a:solidFill>
                <a:ea typeface="华文仿宋" panose="02010600040101010101" pitchFamily="2" charset="-122"/>
              </a:rPr>
              <a:t>      if</a:t>
            </a:r>
            <a:r>
              <a:rPr lang="en-US" altLang="zh-CN" smtClean="0">
                <a:solidFill>
                  <a:srgbClr val="000000"/>
                </a:solidFill>
                <a:ea typeface="华文仿宋" panose="02010600040101010101" pitchFamily="2" charset="-122"/>
              </a:rPr>
              <a:t> </a:t>
            </a:r>
            <a:r>
              <a:rPr lang="en-US" altLang="zh-CN" dirty="0">
                <a:solidFill>
                  <a:srgbClr val="000000"/>
                </a:solidFill>
                <a:ea typeface="华文仿宋" panose="02010600040101010101" pitchFamily="2" charset="-122"/>
              </a:rPr>
              <a:t>( </a:t>
            </a:r>
            <a:r>
              <a:rPr lang="en-US" altLang="zh-CN" b="1" dirty="0">
                <a:solidFill>
                  <a:srgbClr val="000000"/>
                </a:solidFill>
                <a:ea typeface="华文仿宋" panose="02010600040101010101" pitchFamily="2" charset="-122"/>
              </a:rPr>
              <a:t>!</a:t>
            </a:r>
            <a:r>
              <a:rPr lang="en-US" altLang="zh-CN" dirty="0" err="1">
                <a:solidFill>
                  <a:srgbClr val="000000"/>
                </a:solidFill>
                <a:ea typeface="华文仿宋" panose="02010600040101010101" pitchFamily="2" charset="-122"/>
              </a:rPr>
              <a:t>InsAfter</a:t>
            </a:r>
            <a:r>
              <a:rPr lang="en-US" altLang="zh-CN" dirty="0">
                <a:solidFill>
                  <a:srgbClr val="000000"/>
                </a:solidFill>
                <a:ea typeface="华文仿宋" panose="02010600040101010101" pitchFamily="2" charset="-122"/>
              </a:rPr>
              <a:t> ( P, e ) )   </a:t>
            </a:r>
            <a:r>
              <a:rPr lang="en-US" altLang="zh-CN" b="1" dirty="0">
                <a:solidFill>
                  <a:srgbClr val="000000"/>
                </a:solidFill>
                <a:ea typeface="华文仿宋" panose="02010600040101010101" pitchFamily="2" charset="-122"/>
              </a:rPr>
              <a:t>return</a:t>
            </a:r>
            <a:r>
              <a:rPr lang="en-US" altLang="zh-CN" dirty="0">
                <a:solidFill>
                  <a:srgbClr val="000000"/>
                </a:solidFill>
                <a:ea typeface="华文仿宋" panose="02010600040101010101" pitchFamily="2" charset="-122"/>
              </a:rPr>
              <a:t> ERROR;</a:t>
            </a:r>
            <a:r>
              <a:rPr lang="en-US" altLang="zh-CN" sz="2800" dirty="0">
                <a:solidFill>
                  <a:srgbClr val="990000"/>
                </a:solidFill>
                <a:ea typeface="华文仿宋" panose="02010600040101010101" pitchFamily="2" charset="-122"/>
              </a:rPr>
              <a:t>  </a:t>
            </a:r>
            <a:endParaRPr lang="en-US" altLang="zh-CN" sz="2800" dirty="0">
              <a:solidFill>
                <a:srgbClr val="990000"/>
              </a:solidFill>
              <a:ea typeface="华文仿宋" panose="02010600040101010101" pitchFamily="2" charset="-122"/>
            </a:endParaRPr>
          </a:p>
        </p:txBody>
      </p:sp>
      <p:sp>
        <p:nvSpPr>
          <p:cNvPr id="574470" name="Comment 6"/>
          <p:cNvSpPr>
            <a:spLocks noChangeArrowheads="1"/>
          </p:cNvSpPr>
          <p:nvPr/>
        </p:nvSpPr>
        <p:spPr bwMode="auto">
          <a:xfrm>
            <a:off x="3410889" y="5026375"/>
            <a:ext cx="5435600" cy="1015663"/>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a:spAutoFit/>
          </a:bodyPr>
          <a:lstStyle/>
          <a:p>
            <a:pPr algn="l">
              <a:spcBef>
                <a:spcPct val="50000"/>
              </a:spcBef>
              <a:defRPr/>
            </a:pPr>
            <a:r>
              <a:rPr kumimoji="0" lang="zh-CN" altLang="en-US" sz="2400" b="1" dirty="0">
                <a:solidFill>
                  <a:srgbClr val="800000"/>
                </a:solidFill>
                <a:latin typeface="华文仿宋" panose="02010600040101010101" pitchFamily="2" charset="-122"/>
                <a:ea typeface="华文仿宋" panose="02010600040101010101" pitchFamily="2" charset="-122"/>
              </a:rPr>
              <a:t>注意</a:t>
            </a:r>
            <a:r>
              <a:rPr kumimoji="0" lang="en-US" altLang="zh-CN" sz="2400" b="1" dirty="0">
                <a:solidFill>
                  <a:srgbClr val="800000"/>
                </a:solidFill>
                <a:latin typeface="华文仿宋" panose="02010600040101010101" pitchFamily="2" charset="-122"/>
                <a:ea typeface="华文仿宋" panose="02010600040101010101" pitchFamily="2" charset="-122"/>
              </a:rPr>
              <a:t>: 1.</a:t>
            </a:r>
            <a:r>
              <a:rPr kumimoji="0" lang="zh-CN" altLang="en-US" sz="2400" b="1" dirty="0">
                <a:solidFill>
                  <a:srgbClr val="800000"/>
                </a:solidFill>
                <a:latin typeface="华文仿宋" panose="02010600040101010101" pitchFamily="2" charset="-122"/>
                <a:ea typeface="华文仿宋" panose="02010600040101010101" pitchFamily="2" charset="-122"/>
              </a:rPr>
              <a:t>输入次序不限</a:t>
            </a:r>
            <a:r>
              <a:rPr kumimoji="0" lang="en-US" altLang="zh-CN" sz="2400" b="1" dirty="0">
                <a:solidFill>
                  <a:srgbClr val="800000"/>
                </a:solidFill>
                <a:latin typeface="华文仿宋" panose="02010600040101010101" pitchFamily="2" charset="-122"/>
                <a:ea typeface="华文仿宋" panose="02010600040101010101" pitchFamily="2" charset="-122"/>
              </a:rPr>
              <a:t>;</a:t>
            </a:r>
            <a:endParaRPr kumimoji="0" lang="en-US" altLang="zh-CN" sz="2400" b="1" dirty="0">
              <a:solidFill>
                <a:srgbClr val="800000"/>
              </a:solidFill>
              <a:latin typeface="华文仿宋" panose="02010600040101010101" pitchFamily="2" charset="-122"/>
              <a:ea typeface="华文仿宋" panose="02010600040101010101" pitchFamily="2" charset="-122"/>
            </a:endParaRPr>
          </a:p>
          <a:p>
            <a:pPr algn="l">
              <a:spcBef>
                <a:spcPct val="50000"/>
              </a:spcBef>
              <a:defRPr/>
            </a:pPr>
            <a:r>
              <a:rPr kumimoji="0" lang="en-US" altLang="zh-CN" sz="2400" b="1" dirty="0">
                <a:solidFill>
                  <a:srgbClr val="800000"/>
                </a:solidFill>
                <a:latin typeface="华文仿宋" panose="02010600040101010101" pitchFamily="2" charset="-122"/>
                <a:ea typeface="华文仿宋" panose="02010600040101010101" pitchFamily="2" charset="-122"/>
              </a:rPr>
              <a:t>2.</a:t>
            </a:r>
            <a:r>
              <a:rPr kumimoji="0" lang="zh-CN" altLang="en-US" sz="2400" b="1" dirty="0">
                <a:solidFill>
                  <a:srgbClr val="800000"/>
                </a:solidFill>
                <a:latin typeface="华文仿宋" panose="02010600040101010101" pitchFamily="2" charset="-122"/>
                <a:ea typeface="华文仿宋" panose="02010600040101010101" pitchFamily="2" charset="-122"/>
              </a:rPr>
              <a:t>指数相同的项只能输入一次。</a:t>
            </a:r>
            <a:endParaRPr lang="zh-CN" altLang="en-US" sz="2800"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4467"/>
                                        </p:tgtEl>
                                        <p:attrNameLst>
                                          <p:attrName>style.visibility</p:attrName>
                                        </p:attrNameLst>
                                      </p:cBhvr>
                                      <p:to>
                                        <p:strVal val="visible"/>
                                      </p:to>
                                    </p:set>
                                    <p:animEffect transition="in" filter="dissolve">
                                      <p:cBhvr>
                                        <p:cTn id="7" dur="500"/>
                                        <p:tgtEl>
                                          <p:spTgt spid="5744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4468"/>
                                        </p:tgtEl>
                                        <p:attrNameLst>
                                          <p:attrName>style.visibility</p:attrName>
                                        </p:attrNameLst>
                                      </p:cBhvr>
                                      <p:to>
                                        <p:strVal val="visible"/>
                                      </p:to>
                                    </p:set>
                                    <p:animEffect transition="in" filter="dissolve">
                                      <p:cBhvr>
                                        <p:cTn id="12" dur="500"/>
                                        <p:tgtEl>
                                          <p:spTgt spid="57446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4469"/>
                                        </p:tgtEl>
                                        <p:attrNameLst>
                                          <p:attrName>style.visibility</p:attrName>
                                        </p:attrNameLst>
                                      </p:cBhvr>
                                      <p:to>
                                        <p:strVal val="visible"/>
                                      </p:to>
                                    </p:set>
                                    <p:animEffect transition="in" filter="dissolve">
                                      <p:cBhvr>
                                        <p:cTn id="17" dur="500"/>
                                        <p:tgtEl>
                                          <p:spTgt spid="57446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574470"/>
                                        </p:tgtEl>
                                        <p:attrNameLst>
                                          <p:attrName>style.visibility</p:attrName>
                                        </p:attrNameLst>
                                      </p:cBhvr>
                                      <p:to>
                                        <p:strVal val="visible"/>
                                      </p:to>
                                    </p:set>
                                    <p:anim calcmode="lin" valueType="num">
                                      <p:cBhvr additive="base">
                                        <p:cTn id="22" dur="500" fill="hold"/>
                                        <p:tgtEl>
                                          <p:spTgt spid="574470"/>
                                        </p:tgtEl>
                                        <p:attrNameLst>
                                          <p:attrName>ppt_x</p:attrName>
                                        </p:attrNameLst>
                                      </p:cBhvr>
                                      <p:tavLst>
                                        <p:tav tm="0">
                                          <p:val>
                                            <p:strVal val="1+#ppt_w/2"/>
                                          </p:val>
                                        </p:tav>
                                        <p:tav tm="100000">
                                          <p:val>
                                            <p:strVal val="#ppt_x"/>
                                          </p:val>
                                        </p:tav>
                                      </p:tavLst>
                                    </p:anim>
                                    <p:anim calcmode="lin" valueType="num">
                                      <p:cBhvr additive="base">
                                        <p:cTn id="23" dur="500" fill="hold"/>
                                        <p:tgtEl>
                                          <p:spTgt spid="5744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p:bldP spid="574468" grpId="0"/>
      <p:bldP spid="574469" grpId="0"/>
      <p:bldP spid="57447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649148" y="1192695"/>
            <a:ext cx="7659966" cy="325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spcBef>
                <a:spcPts val="1200"/>
              </a:spcBef>
              <a:buFont typeface="Arial" panose="020B0604020202020204" pitchFamily="34" charset="0"/>
              <a:buChar char="•"/>
            </a:pPr>
            <a:r>
              <a:rPr lang="zh-CN" altLang="en-US" sz="3200" b="1" dirty="0" smtClean="0">
                <a:solidFill>
                  <a:srgbClr val="000080"/>
                </a:solidFill>
                <a:latin typeface="华文仿宋" panose="02010600040101010101" pitchFamily="2" charset="-122"/>
                <a:ea typeface="华文仿宋" panose="02010600040101010101" pitchFamily="2" charset="-122"/>
              </a:rPr>
              <a:t>遍历线性表</a:t>
            </a:r>
            <a:endParaRPr lang="zh-CN" altLang="en-US" sz="3200" b="1" dirty="0" smtClean="0">
              <a:solidFill>
                <a:srgbClr val="000080"/>
              </a:solidFill>
              <a:latin typeface="华文仿宋" panose="02010600040101010101" pitchFamily="2" charset="-122"/>
              <a:ea typeface="华文仿宋" panose="02010600040101010101" pitchFamily="2" charset="-122"/>
            </a:endParaRPr>
          </a:p>
          <a:p>
            <a:pPr marL="1200150" lvl="1" indent="-457200" algn="just" eaLnBrk="1" hangingPunct="1">
              <a:lnSpc>
                <a:spcPct val="140000"/>
              </a:lnSpc>
              <a:buFont typeface="Arial" panose="020B0604020202020204" pitchFamily="34" charset="0"/>
              <a:buChar char="•"/>
            </a:pPr>
            <a:r>
              <a:rPr lang="en-US" altLang="zh-CN" sz="2800" b="1" dirty="0" err="1">
                <a:solidFill>
                  <a:srgbClr val="C00000"/>
                </a:solidFill>
                <a:ea typeface="华文仿宋" panose="02010600040101010101" pitchFamily="2" charset="-122"/>
              </a:rPr>
              <a:t>ListTraverse</a:t>
            </a:r>
            <a:r>
              <a:rPr lang="en-US" altLang="zh-CN" sz="2800" b="1" dirty="0" smtClean="0">
                <a:solidFill>
                  <a:srgbClr val="C00000"/>
                </a:solidFill>
                <a:ea typeface="华文仿宋" panose="02010600040101010101" pitchFamily="2" charset="-122"/>
              </a:rPr>
              <a:t>( L</a:t>
            </a:r>
            <a:r>
              <a:rPr lang="en-US" altLang="zh-CN" sz="2800" b="1" dirty="0">
                <a:solidFill>
                  <a:srgbClr val="C00000"/>
                </a:solidFill>
                <a:ea typeface="华文仿宋" panose="02010600040101010101" pitchFamily="2" charset="-122"/>
              </a:rPr>
              <a:t>, visit( </a:t>
            </a:r>
            <a:r>
              <a:rPr lang="en-US" altLang="zh-CN" sz="2800" b="1" dirty="0" smtClean="0">
                <a:solidFill>
                  <a:srgbClr val="C00000"/>
                </a:solidFill>
                <a:ea typeface="华文仿宋" panose="02010600040101010101" pitchFamily="2" charset="-122"/>
              </a:rPr>
              <a:t>) )</a:t>
            </a:r>
            <a:endParaRPr lang="en-US" altLang="zh-CN" sz="2800" b="1" dirty="0">
              <a:solidFill>
                <a:srgbClr val="C00000"/>
              </a:solidFill>
              <a:ea typeface="华文仿宋" panose="02010600040101010101" pitchFamily="2" charset="-122"/>
            </a:endParaRPr>
          </a:p>
          <a:p>
            <a:pPr marL="1700530" lvl="2" indent="-557530" algn="just"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初始条件：</a:t>
            </a:r>
            <a:r>
              <a:rPr lang="zh-CN" altLang="en-US" dirty="0">
                <a:latin typeface="华文仿宋" panose="02010600040101010101" pitchFamily="2" charset="-122"/>
                <a:ea typeface="华文仿宋" panose="02010600040101010101" pitchFamily="2" charset="-122"/>
              </a:rPr>
              <a:t>线性表</a:t>
            </a:r>
            <a:r>
              <a:rPr lang="en-US" altLang="zh-CN" b="1" dirty="0">
                <a:solidFill>
                  <a:srgbClr val="003399"/>
                </a:solidFill>
                <a:ea typeface="华文仿宋" panose="02010600040101010101" pitchFamily="2" charset="-122"/>
              </a:rPr>
              <a:t>L</a:t>
            </a:r>
            <a:r>
              <a:rPr lang="zh-CN" altLang="en-US" dirty="0">
                <a:latin typeface="华文仿宋" panose="02010600040101010101" pitchFamily="2" charset="-122"/>
                <a:ea typeface="华文仿宋" panose="02010600040101010101" pitchFamily="2" charset="-122"/>
              </a:rPr>
              <a:t>已存在</a:t>
            </a:r>
            <a:r>
              <a:rPr lang="zh-CN" altLang="en-US" dirty="0" smtClean="0">
                <a:latin typeface="华文仿宋" panose="02010600040101010101" pitchFamily="2" charset="-122"/>
                <a:ea typeface="华文仿宋" panose="02010600040101010101" pitchFamily="2" charset="-122"/>
              </a:rPr>
              <a:t>，</a:t>
            </a:r>
            <a:r>
              <a:rPr lang="en-US" altLang="zh-CN" dirty="0">
                <a:ea typeface="华文仿宋" panose="02010600040101010101" pitchFamily="2" charset="-122"/>
              </a:rPr>
              <a:t>v</a:t>
            </a:r>
            <a:r>
              <a:rPr lang="en-US" altLang="zh-CN" dirty="0" smtClean="0">
                <a:ea typeface="华文仿宋" panose="02010600040101010101" pitchFamily="2" charset="-122"/>
              </a:rPr>
              <a:t>isit()</a:t>
            </a:r>
            <a:r>
              <a:rPr lang="zh-CN" altLang="en-US" dirty="0" smtClean="0">
                <a:latin typeface="华文仿宋" panose="02010600040101010101" pitchFamily="2" charset="-122"/>
                <a:ea typeface="华文仿宋" panose="02010600040101010101" pitchFamily="2" charset="-122"/>
              </a:rPr>
              <a:t>为</a:t>
            </a:r>
            <a:r>
              <a:rPr lang="zh-CN" altLang="en-US" dirty="0">
                <a:latin typeface="华文仿宋" panose="02010600040101010101" pitchFamily="2" charset="-122"/>
                <a:ea typeface="华文仿宋" panose="02010600040101010101" pitchFamily="2" charset="-122"/>
              </a:rPr>
              <a:t>某个访问函数。</a:t>
            </a:r>
            <a:endParaRPr lang="zh-CN" altLang="en-US" sz="1600" dirty="0">
              <a:latin typeface="华文仿宋" panose="02010600040101010101" pitchFamily="2" charset="-122"/>
              <a:ea typeface="华文仿宋" panose="02010600040101010101" pitchFamily="2" charset="-122"/>
            </a:endParaRPr>
          </a:p>
          <a:p>
            <a:pPr marL="1714500" lvl="2" indent="-571500" algn="just"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a:t>
            </a:r>
            <a:r>
              <a:rPr lang="zh-CN" altLang="en-US" b="1" dirty="0">
                <a:solidFill>
                  <a:srgbClr val="000000"/>
                </a:solidFill>
                <a:latin typeface="华文仿宋" panose="02010600040101010101" pitchFamily="2" charset="-122"/>
                <a:ea typeface="华文仿宋" panose="02010600040101010101" pitchFamily="2" charset="-122"/>
              </a:rPr>
              <a:t>结果</a:t>
            </a:r>
            <a:r>
              <a:rPr lang="zh-CN" altLang="en-US" b="1" dirty="0" smtClean="0">
                <a:solidFill>
                  <a:srgbClr val="000000"/>
                </a:solidFill>
                <a:latin typeface="华文仿宋" panose="02010600040101010101" pitchFamily="2" charset="-122"/>
                <a:ea typeface="华文仿宋" panose="02010600040101010101" pitchFamily="2" charset="-122"/>
              </a:rPr>
              <a:t>：</a:t>
            </a:r>
            <a:r>
              <a:rPr lang="zh-CN" altLang="en-US" b="1" dirty="0">
                <a:solidFill>
                  <a:srgbClr val="003399"/>
                </a:solidFill>
                <a:latin typeface="华文仿宋" panose="02010600040101010101" pitchFamily="2" charset="-122"/>
                <a:ea typeface="华文仿宋" panose="02010600040101010101" pitchFamily="2" charset="-122"/>
              </a:rPr>
              <a:t>依次</a:t>
            </a:r>
            <a:r>
              <a:rPr lang="zh-CN" altLang="en-US" dirty="0">
                <a:latin typeface="华文仿宋" panose="02010600040101010101" pitchFamily="2" charset="-122"/>
                <a:ea typeface="华文仿宋" panose="02010600040101010101" pitchFamily="2" charset="-122"/>
              </a:rPr>
              <a:t>对</a:t>
            </a:r>
            <a:r>
              <a:rPr lang="en-US" altLang="zh-CN" b="1" dirty="0">
                <a:solidFill>
                  <a:srgbClr val="003399"/>
                </a:solidFill>
                <a:ea typeface="华文仿宋" panose="02010600040101010101" pitchFamily="2" charset="-122"/>
              </a:rPr>
              <a:t>L</a:t>
            </a:r>
            <a:r>
              <a:rPr lang="zh-CN" altLang="en-US" dirty="0">
                <a:latin typeface="华文仿宋" panose="02010600040101010101" pitchFamily="2" charset="-122"/>
                <a:ea typeface="华文仿宋" panose="02010600040101010101" pitchFamily="2" charset="-122"/>
              </a:rPr>
              <a:t>的每个数据元素调用函数</a:t>
            </a:r>
            <a:r>
              <a:rPr lang="en-US" altLang="zh-CN" dirty="0">
                <a:ea typeface="华文仿宋" panose="02010600040101010101" pitchFamily="2" charset="-122"/>
              </a:rPr>
              <a:t>visit( )</a:t>
            </a:r>
            <a:r>
              <a:rPr lang="zh-CN" altLang="en-US" dirty="0">
                <a:latin typeface="华文仿宋" panose="02010600040101010101" pitchFamily="2" charset="-122"/>
                <a:ea typeface="华文仿宋" panose="02010600040101010101" pitchFamily="2" charset="-122"/>
              </a:rPr>
              <a:t>。一旦</a:t>
            </a:r>
            <a:r>
              <a:rPr lang="en-US" altLang="zh-CN" dirty="0">
                <a:ea typeface="华文仿宋" panose="02010600040101010101" pitchFamily="2" charset="-122"/>
              </a:rPr>
              <a:t>visit( )</a:t>
            </a:r>
            <a:r>
              <a:rPr lang="zh-CN" altLang="en-US" dirty="0">
                <a:latin typeface="华文仿宋" panose="02010600040101010101" pitchFamily="2" charset="-122"/>
                <a:ea typeface="华文仿宋" panose="02010600040101010101" pitchFamily="2" charset="-122"/>
              </a:rPr>
              <a:t>失败，则操作失败</a:t>
            </a:r>
            <a:r>
              <a:rPr lang="zh-CN" altLang="en-US" dirty="0" smtClean="0">
                <a:latin typeface="华文仿宋" panose="02010600040101010101" pitchFamily="2" charset="-122"/>
                <a:ea typeface="华文仿宋" panose="02010600040101010101" pitchFamily="2" charset="-122"/>
              </a:rPr>
              <a:t>。</a:t>
            </a:r>
            <a:endParaRPr lang="zh-CN" altLang="en-US"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582827" y="1188308"/>
            <a:ext cx="7772400"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3200" b="1" dirty="0">
                <a:ea typeface="华文仿宋" panose="02010600040101010101" pitchFamily="2" charset="-122"/>
              </a:rPr>
              <a:t>设</a:t>
            </a:r>
            <a:r>
              <a:rPr lang="en-US" altLang="zh-CN" sz="3200" b="1" dirty="0">
                <a:ea typeface="华文仿宋" panose="02010600040101010101" pitchFamily="2" charset="-122"/>
              </a:rPr>
              <a:t>An ( x)</a:t>
            </a:r>
            <a:r>
              <a:rPr lang="zh-CN" altLang="en-US" sz="3200" b="1" dirty="0">
                <a:ea typeface="华文仿宋" panose="02010600040101010101" pitchFamily="2" charset="-122"/>
              </a:rPr>
              <a:t>和</a:t>
            </a:r>
            <a:r>
              <a:rPr lang="en-US" altLang="zh-CN" sz="3200" b="1" dirty="0" err="1">
                <a:ea typeface="华文仿宋" panose="02010600040101010101" pitchFamily="2" charset="-122"/>
              </a:rPr>
              <a:t>Bm</a:t>
            </a:r>
            <a:r>
              <a:rPr lang="en-US" altLang="zh-CN" sz="3200" b="1" dirty="0">
                <a:ea typeface="华文仿宋" panose="02010600040101010101" pitchFamily="2" charset="-122"/>
              </a:rPr>
              <a:t> ( x)</a:t>
            </a:r>
            <a:r>
              <a:rPr lang="zh-CN" altLang="en-US" sz="3200" b="1" dirty="0">
                <a:ea typeface="华文仿宋" panose="02010600040101010101" pitchFamily="2" charset="-122"/>
              </a:rPr>
              <a:t>都是形如</a:t>
            </a:r>
            <a:endParaRPr lang="zh-CN" altLang="en-US" sz="3200" b="1" dirty="0">
              <a:ea typeface="华文仿宋" panose="02010600040101010101" pitchFamily="2" charset="-122"/>
            </a:endParaRPr>
          </a:p>
          <a:p>
            <a:pPr algn="l" eaLnBrk="1" hangingPunct="1">
              <a:spcBef>
                <a:spcPct val="50000"/>
              </a:spcBef>
            </a:pPr>
            <a:r>
              <a:rPr lang="zh-CN" altLang="en-US" b="1" dirty="0"/>
              <a:t>                </a:t>
            </a:r>
            <a:r>
              <a:rPr lang="en-US" altLang="zh-CN" sz="2800" b="1" dirty="0" err="1"/>
              <a:t>P</a:t>
            </a:r>
            <a:r>
              <a:rPr lang="en-US" altLang="zh-CN" sz="2800" b="1" baseline="-25000" dirty="0" err="1"/>
              <a:t>n</a:t>
            </a:r>
            <a:r>
              <a:rPr lang="en-US" altLang="zh-CN" sz="2800" b="1" baseline="-25000" dirty="0"/>
              <a:t> </a:t>
            </a:r>
            <a:r>
              <a:rPr lang="en-US" altLang="zh-CN" sz="2800" b="1" dirty="0"/>
              <a:t>(</a:t>
            </a:r>
            <a:r>
              <a:rPr lang="en-US" altLang="zh-CN" sz="2800" b="1" baseline="-25000" dirty="0"/>
              <a:t> </a:t>
            </a:r>
            <a:r>
              <a:rPr lang="en-US" altLang="zh-CN" sz="2800" b="1" dirty="0"/>
              <a:t>x)= p</a:t>
            </a:r>
            <a:r>
              <a:rPr lang="en-US" altLang="zh-CN" sz="2800" b="1" baseline="-25000" dirty="0"/>
              <a:t>1 </a:t>
            </a:r>
            <a:r>
              <a:rPr lang="en-US" altLang="zh-CN" sz="2800" b="1" dirty="0"/>
              <a:t>x</a:t>
            </a:r>
            <a:r>
              <a:rPr lang="en-US" altLang="zh-CN" sz="2800" b="1" baseline="30000" dirty="0"/>
              <a:t>e1</a:t>
            </a:r>
            <a:r>
              <a:rPr lang="en-US" altLang="zh-CN" sz="2800" b="1" dirty="0"/>
              <a:t>+ p</a:t>
            </a:r>
            <a:r>
              <a:rPr lang="en-US" altLang="zh-CN" sz="2800" b="1" baseline="-25000" dirty="0"/>
              <a:t>2</a:t>
            </a:r>
            <a:r>
              <a:rPr lang="en-US" altLang="zh-CN" sz="2800" b="1" dirty="0"/>
              <a:t> x</a:t>
            </a:r>
            <a:r>
              <a:rPr lang="en-US" altLang="zh-CN" sz="2800" b="1" baseline="30000" dirty="0"/>
              <a:t>e2</a:t>
            </a:r>
            <a:r>
              <a:rPr lang="en-US" altLang="zh-CN" sz="2800" b="1" dirty="0"/>
              <a:t> + …+ p</a:t>
            </a:r>
            <a:r>
              <a:rPr lang="en-US" altLang="zh-CN" sz="2800" b="1" baseline="-25000" dirty="0"/>
              <a:t>m</a:t>
            </a:r>
            <a:r>
              <a:rPr lang="en-US" altLang="zh-CN" sz="2800" b="1" dirty="0"/>
              <a:t> </a:t>
            </a:r>
            <a:r>
              <a:rPr lang="en-US" altLang="zh-CN" sz="2800" b="1" dirty="0" err="1"/>
              <a:t>x</a:t>
            </a:r>
            <a:r>
              <a:rPr lang="en-US" altLang="zh-CN" sz="2800" b="1" baseline="30000" dirty="0" err="1"/>
              <a:t>em</a:t>
            </a:r>
            <a:endParaRPr lang="en-US" altLang="zh-CN" sz="2800" b="1" baseline="30000" dirty="0"/>
          </a:p>
          <a:p>
            <a:pPr algn="l" eaLnBrk="1" hangingPunct="1">
              <a:spcBef>
                <a:spcPct val="50000"/>
              </a:spcBef>
            </a:pPr>
            <a:r>
              <a:rPr lang="en-US" altLang="zh-CN" b="1" dirty="0"/>
              <a:t>        </a:t>
            </a:r>
            <a:r>
              <a:rPr lang="zh-CN" altLang="en-US" sz="3200" b="1" dirty="0">
                <a:ea typeface="华文仿宋" panose="02010600040101010101" pitchFamily="2" charset="-122"/>
              </a:rPr>
              <a:t>的一元多项式，现求两多项式之和</a:t>
            </a:r>
            <a:endParaRPr lang="zh-CN" altLang="en-US" sz="3200" b="1" dirty="0">
              <a:ea typeface="华文仿宋" panose="02010600040101010101" pitchFamily="2" charset="-122"/>
            </a:endParaRPr>
          </a:p>
          <a:p>
            <a:pPr algn="l" eaLnBrk="1" hangingPunct="1">
              <a:spcBef>
                <a:spcPct val="50000"/>
              </a:spcBef>
            </a:pPr>
            <a:r>
              <a:rPr lang="zh-CN" altLang="en-US" b="1" dirty="0"/>
              <a:t>               </a:t>
            </a:r>
            <a:r>
              <a:rPr lang="en-US" altLang="zh-CN" sz="2800" b="1" dirty="0"/>
              <a:t>C</a:t>
            </a:r>
            <a:r>
              <a:rPr lang="en-US" altLang="zh-CN" sz="2800" b="1" baseline="-25000" dirty="0"/>
              <a:t>n </a:t>
            </a:r>
            <a:r>
              <a:rPr lang="en-US" altLang="zh-CN" sz="2800" b="1" dirty="0"/>
              <a:t>(</a:t>
            </a:r>
            <a:r>
              <a:rPr lang="en-US" altLang="zh-CN" sz="2800" b="1" baseline="-25000" dirty="0"/>
              <a:t> </a:t>
            </a:r>
            <a:r>
              <a:rPr lang="en-US" altLang="zh-CN" sz="2800" b="1" dirty="0"/>
              <a:t>x)= A</a:t>
            </a:r>
            <a:r>
              <a:rPr lang="en-US" altLang="zh-CN" sz="2800" b="1" baseline="-25000" dirty="0"/>
              <a:t>n </a:t>
            </a:r>
            <a:r>
              <a:rPr lang="en-US" altLang="zh-CN" sz="2800" b="1" dirty="0"/>
              <a:t>(</a:t>
            </a:r>
            <a:r>
              <a:rPr lang="en-US" altLang="zh-CN" sz="2800" b="1" baseline="-25000" dirty="0"/>
              <a:t> </a:t>
            </a:r>
            <a:r>
              <a:rPr lang="en-US" altLang="zh-CN" sz="2800" b="1" dirty="0"/>
              <a:t>x)+</a:t>
            </a:r>
            <a:r>
              <a:rPr lang="en-US" altLang="zh-CN" sz="2800" b="1" dirty="0" err="1"/>
              <a:t>B</a:t>
            </a:r>
            <a:r>
              <a:rPr lang="en-US" altLang="zh-CN" sz="2800" b="1" baseline="-25000" dirty="0" err="1"/>
              <a:t>m</a:t>
            </a:r>
            <a:r>
              <a:rPr lang="en-US" altLang="zh-CN" sz="2800" b="1" baseline="-25000" dirty="0"/>
              <a:t> </a:t>
            </a:r>
            <a:r>
              <a:rPr lang="en-US" altLang="zh-CN" sz="2800" b="1" dirty="0"/>
              <a:t>(</a:t>
            </a:r>
            <a:r>
              <a:rPr lang="en-US" altLang="zh-CN" sz="2800" b="1" baseline="-25000" dirty="0"/>
              <a:t> </a:t>
            </a:r>
            <a:r>
              <a:rPr lang="en-US" altLang="zh-CN" sz="2800" b="1" dirty="0"/>
              <a:t>x)     (m&lt;n)</a:t>
            </a:r>
            <a:endParaRPr lang="en-US" altLang="zh-CN" sz="2800" b="1" dirty="0"/>
          </a:p>
        </p:txBody>
      </p:sp>
      <p:sp>
        <p:nvSpPr>
          <p:cNvPr id="577539" name="Rectangle 3"/>
          <p:cNvSpPr>
            <a:spLocks noChangeArrowheads="1"/>
          </p:cNvSpPr>
          <p:nvPr/>
        </p:nvSpPr>
        <p:spPr bwMode="auto">
          <a:xfrm>
            <a:off x="582827" y="4310921"/>
            <a:ext cx="8077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2800" b="1" dirty="0" smtClean="0">
                <a:ea typeface="华文仿宋" panose="02010600040101010101" pitchFamily="2" charset="-122"/>
              </a:rPr>
              <a:t>显然</a:t>
            </a:r>
            <a:r>
              <a:rPr lang="zh-CN" altLang="en-US" sz="2800" b="1" dirty="0">
                <a:ea typeface="华文仿宋" panose="02010600040101010101" pitchFamily="2" charset="-122"/>
              </a:rPr>
              <a:t>，应采用</a:t>
            </a:r>
            <a:r>
              <a:rPr lang="zh-CN" altLang="en-US" sz="2800" b="1" dirty="0">
                <a:solidFill>
                  <a:srgbClr val="C00000"/>
                </a:solidFill>
                <a:ea typeface="华文仿宋" panose="02010600040101010101" pitchFamily="2" charset="-122"/>
              </a:rPr>
              <a:t>链式存储结构</a:t>
            </a:r>
            <a:r>
              <a:rPr lang="zh-CN" altLang="en-US" sz="2800" b="1" dirty="0">
                <a:ea typeface="华文仿宋" panose="02010600040101010101" pitchFamily="2" charset="-122"/>
              </a:rPr>
              <a:t>。用两个线性链表分别表示两个一元多项式，链表中的每个结点表示多项式中的一项。</a:t>
            </a:r>
            <a:endParaRPr lang="zh-CN" altLang="en-US" b="1" dirty="0"/>
          </a:p>
        </p:txBody>
      </p:sp>
      <p:sp>
        <p:nvSpPr>
          <p:cNvPr id="4" name="Rectangle 22"/>
          <p:cNvSpPr>
            <a:spLocks noChangeArrowheads="1"/>
          </p:cNvSpPr>
          <p:nvPr/>
        </p:nvSpPr>
        <p:spPr bwMode="auto">
          <a:xfrm>
            <a:off x="276269" y="169069"/>
            <a:ext cx="816339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一元多项式的</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和</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7539"/>
                                        </p:tgtEl>
                                        <p:attrNameLst>
                                          <p:attrName>style.visibility</p:attrName>
                                        </p:attrNameLst>
                                      </p:cBhvr>
                                      <p:to>
                                        <p:strVal val="visible"/>
                                      </p:to>
                                    </p:set>
                                    <p:animEffect transition="in" filter="box(in)">
                                      <p:cBhvr>
                                        <p:cTn id="7" dur="500"/>
                                        <p:tgtEl>
                                          <p:spTgt spid="577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descr="宽上对角线"/>
          <p:cNvSpPr>
            <a:spLocks noChangeArrowheads="1"/>
          </p:cNvSpPr>
          <p:nvPr/>
        </p:nvSpPr>
        <p:spPr bwMode="auto">
          <a:xfrm>
            <a:off x="28750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651" name="Rectangle 3"/>
          <p:cNvSpPr>
            <a:spLocks noChangeArrowheads="1"/>
          </p:cNvSpPr>
          <p:nvPr/>
        </p:nvSpPr>
        <p:spPr bwMode="auto">
          <a:xfrm>
            <a:off x="34846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652" name="Rectangle 4"/>
          <p:cNvSpPr>
            <a:spLocks noChangeArrowheads="1"/>
          </p:cNvSpPr>
          <p:nvPr/>
        </p:nvSpPr>
        <p:spPr bwMode="auto">
          <a:xfrm>
            <a:off x="31798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-1</a:t>
            </a:r>
            <a:endParaRPr lang="en-US" altLang="zh-CN" sz="2000" b="1"/>
          </a:p>
        </p:txBody>
      </p:sp>
      <p:sp>
        <p:nvSpPr>
          <p:cNvPr id="155653" name="Line 5"/>
          <p:cNvSpPr>
            <a:spLocks noChangeShapeType="1"/>
          </p:cNvSpPr>
          <p:nvPr/>
        </p:nvSpPr>
        <p:spPr bwMode="auto">
          <a:xfrm>
            <a:off x="3637011" y="2003855"/>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54" name="Rectangle 6"/>
          <p:cNvSpPr>
            <a:spLocks noChangeArrowheads="1"/>
          </p:cNvSpPr>
          <p:nvPr/>
        </p:nvSpPr>
        <p:spPr bwMode="auto">
          <a:xfrm>
            <a:off x="40942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7</a:t>
            </a:r>
            <a:endParaRPr lang="en-US" altLang="zh-CN" sz="2000" b="1"/>
          </a:p>
        </p:txBody>
      </p:sp>
      <p:sp>
        <p:nvSpPr>
          <p:cNvPr id="155655" name="Rectangle 7"/>
          <p:cNvSpPr>
            <a:spLocks noChangeArrowheads="1"/>
          </p:cNvSpPr>
          <p:nvPr/>
        </p:nvSpPr>
        <p:spPr bwMode="auto">
          <a:xfrm>
            <a:off x="47038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656" name="Rectangle 8"/>
          <p:cNvSpPr>
            <a:spLocks noChangeArrowheads="1"/>
          </p:cNvSpPr>
          <p:nvPr/>
        </p:nvSpPr>
        <p:spPr bwMode="auto">
          <a:xfrm>
            <a:off x="43990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0</a:t>
            </a:r>
            <a:endParaRPr lang="en-US" altLang="zh-CN" sz="2000" b="1"/>
          </a:p>
        </p:txBody>
      </p:sp>
      <p:sp>
        <p:nvSpPr>
          <p:cNvPr id="155657" name="Line 9"/>
          <p:cNvSpPr>
            <a:spLocks noChangeShapeType="1"/>
          </p:cNvSpPr>
          <p:nvPr/>
        </p:nvSpPr>
        <p:spPr bwMode="auto">
          <a:xfrm>
            <a:off x="4856211" y="2003855"/>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58" name="Rectangle 10"/>
          <p:cNvSpPr>
            <a:spLocks noChangeArrowheads="1"/>
          </p:cNvSpPr>
          <p:nvPr/>
        </p:nvSpPr>
        <p:spPr bwMode="auto">
          <a:xfrm>
            <a:off x="53134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3</a:t>
            </a:r>
            <a:endParaRPr lang="en-US" altLang="zh-CN" sz="2000" b="1"/>
          </a:p>
        </p:txBody>
      </p:sp>
      <p:sp>
        <p:nvSpPr>
          <p:cNvPr id="155659" name="Rectangle 11"/>
          <p:cNvSpPr>
            <a:spLocks noChangeArrowheads="1"/>
          </p:cNvSpPr>
          <p:nvPr/>
        </p:nvSpPr>
        <p:spPr bwMode="auto">
          <a:xfrm>
            <a:off x="59230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660" name="Rectangle 12"/>
          <p:cNvSpPr>
            <a:spLocks noChangeArrowheads="1"/>
          </p:cNvSpPr>
          <p:nvPr/>
        </p:nvSpPr>
        <p:spPr bwMode="auto">
          <a:xfrm>
            <a:off x="56182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1</a:t>
            </a:r>
            <a:endParaRPr lang="en-US" altLang="zh-CN" sz="2000" b="1"/>
          </a:p>
        </p:txBody>
      </p:sp>
      <p:sp>
        <p:nvSpPr>
          <p:cNvPr id="155661" name="Line 13"/>
          <p:cNvSpPr>
            <a:spLocks noChangeShapeType="1"/>
          </p:cNvSpPr>
          <p:nvPr/>
        </p:nvSpPr>
        <p:spPr bwMode="auto">
          <a:xfrm>
            <a:off x="6075411" y="2003855"/>
            <a:ext cx="457200" cy="15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62" name="Rectangle 14"/>
          <p:cNvSpPr>
            <a:spLocks noChangeArrowheads="1"/>
          </p:cNvSpPr>
          <p:nvPr/>
        </p:nvSpPr>
        <p:spPr bwMode="auto">
          <a:xfrm>
            <a:off x="65326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9</a:t>
            </a:r>
            <a:endParaRPr lang="en-US" altLang="zh-CN" sz="2000" b="1"/>
          </a:p>
        </p:txBody>
      </p:sp>
      <p:sp>
        <p:nvSpPr>
          <p:cNvPr id="155663" name="Rectangle 15"/>
          <p:cNvSpPr>
            <a:spLocks noChangeArrowheads="1"/>
          </p:cNvSpPr>
          <p:nvPr/>
        </p:nvSpPr>
        <p:spPr bwMode="auto">
          <a:xfrm>
            <a:off x="71422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664" name="Rectangle 16"/>
          <p:cNvSpPr>
            <a:spLocks noChangeArrowheads="1"/>
          </p:cNvSpPr>
          <p:nvPr/>
        </p:nvSpPr>
        <p:spPr bwMode="auto">
          <a:xfrm>
            <a:off x="68374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8</a:t>
            </a:r>
            <a:endParaRPr lang="en-US" altLang="zh-CN" sz="2000" b="1"/>
          </a:p>
        </p:txBody>
      </p:sp>
      <p:sp>
        <p:nvSpPr>
          <p:cNvPr id="155665" name="Line 17"/>
          <p:cNvSpPr>
            <a:spLocks noChangeShapeType="1"/>
          </p:cNvSpPr>
          <p:nvPr/>
        </p:nvSpPr>
        <p:spPr bwMode="auto">
          <a:xfrm>
            <a:off x="7294611" y="2003855"/>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66" name="Rectangle 18"/>
          <p:cNvSpPr>
            <a:spLocks noChangeArrowheads="1"/>
          </p:cNvSpPr>
          <p:nvPr/>
        </p:nvSpPr>
        <p:spPr bwMode="auto">
          <a:xfrm>
            <a:off x="77518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5</a:t>
            </a:r>
            <a:endParaRPr lang="en-US" altLang="zh-CN" sz="2000" b="1"/>
          </a:p>
        </p:txBody>
      </p:sp>
      <p:sp>
        <p:nvSpPr>
          <p:cNvPr id="155667" name="Rectangle 19"/>
          <p:cNvSpPr>
            <a:spLocks noChangeArrowheads="1"/>
          </p:cNvSpPr>
          <p:nvPr/>
        </p:nvSpPr>
        <p:spPr bwMode="auto">
          <a:xfrm>
            <a:off x="83614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800"/>
              <a:t>^</a:t>
            </a:r>
            <a:endParaRPr lang="en-US" altLang="zh-CN" sz="2800"/>
          </a:p>
        </p:txBody>
      </p:sp>
      <p:sp>
        <p:nvSpPr>
          <p:cNvPr id="155668" name="Rectangle 20"/>
          <p:cNvSpPr>
            <a:spLocks noChangeArrowheads="1"/>
          </p:cNvSpPr>
          <p:nvPr/>
        </p:nvSpPr>
        <p:spPr bwMode="auto">
          <a:xfrm>
            <a:off x="8056611" y="1775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17</a:t>
            </a:r>
            <a:endParaRPr lang="en-US" altLang="zh-CN" sz="2000" b="1"/>
          </a:p>
        </p:txBody>
      </p:sp>
      <p:sp>
        <p:nvSpPr>
          <p:cNvPr id="155669" name="Rectangle 21" descr="宽上对角线"/>
          <p:cNvSpPr>
            <a:spLocks noChangeArrowheads="1"/>
          </p:cNvSpPr>
          <p:nvPr/>
        </p:nvSpPr>
        <p:spPr bwMode="auto">
          <a:xfrm>
            <a:off x="28750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670" name="Rectangle 22"/>
          <p:cNvSpPr>
            <a:spLocks noChangeArrowheads="1"/>
          </p:cNvSpPr>
          <p:nvPr/>
        </p:nvSpPr>
        <p:spPr bwMode="auto">
          <a:xfrm>
            <a:off x="34846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671" name="Rectangle 23"/>
          <p:cNvSpPr>
            <a:spLocks noChangeArrowheads="1"/>
          </p:cNvSpPr>
          <p:nvPr/>
        </p:nvSpPr>
        <p:spPr bwMode="auto">
          <a:xfrm>
            <a:off x="31798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-1</a:t>
            </a:r>
            <a:endParaRPr lang="en-US" altLang="zh-CN" sz="2000" b="1"/>
          </a:p>
        </p:txBody>
      </p:sp>
      <p:sp>
        <p:nvSpPr>
          <p:cNvPr id="155672" name="Line 24"/>
          <p:cNvSpPr>
            <a:spLocks noChangeShapeType="1"/>
          </p:cNvSpPr>
          <p:nvPr/>
        </p:nvSpPr>
        <p:spPr bwMode="auto">
          <a:xfrm>
            <a:off x="3637011" y="2765855"/>
            <a:ext cx="457200" cy="15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73" name="Rectangle 25"/>
          <p:cNvSpPr>
            <a:spLocks noChangeArrowheads="1"/>
          </p:cNvSpPr>
          <p:nvPr/>
        </p:nvSpPr>
        <p:spPr bwMode="auto">
          <a:xfrm>
            <a:off x="40942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8</a:t>
            </a:r>
            <a:endParaRPr lang="en-US" altLang="zh-CN" sz="2000" b="1"/>
          </a:p>
        </p:txBody>
      </p:sp>
      <p:sp>
        <p:nvSpPr>
          <p:cNvPr id="155674" name="Rectangle 26"/>
          <p:cNvSpPr>
            <a:spLocks noChangeArrowheads="1"/>
          </p:cNvSpPr>
          <p:nvPr/>
        </p:nvSpPr>
        <p:spPr bwMode="auto">
          <a:xfrm>
            <a:off x="47038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675" name="Rectangle 27"/>
          <p:cNvSpPr>
            <a:spLocks noChangeArrowheads="1"/>
          </p:cNvSpPr>
          <p:nvPr/>
        </p:nvSpPr>
        <p:spPr bwMode="auto">
          <a:xfrm>
            <a:off x="43990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1</a:t>
            </a:r>
            <a:endParaRPr lang="en-US" altLang="zh-CN" sz="2000" b="1"/>
          </a:p>
        </p:txBody>
      </p:sp>
      <p:sp>
        <p:nvSpPr>
          <p:cNvPr id="155676" name="Line 28"/>
          <p:cNvSpPr>
            <a:spLocks noChangeShapeType="1"/>
          </p:cNvSpPr>
          <p:nvPr/>
        </p:nvSpPr>
        <p:spPr bwMode="auto">
          <a:xfrm>
            <a:off x="4856211" y="2765855"/>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77" name="Rectangle 29"/>
          <p:cNvSpPr>
            <a:spLocks noChangeArrowheads="1"/>
          </p:cNvSpPr>
          <p:nvPr/>
        </p:nvSpPr>
        <p:spPr bwMode="auto">
          <a:xfrm>
            <a:off x="53134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22</a:t>
            </a:r>
            <a:endParaRPr lang="en-US" altLang="zh-CN" sz="2000" b="1"/>
          </a:p>
        </p:txBody>
      </p:sp>
      <p:sp>
        <p:nvSpPr>
          <p:cNvPr id="155678" name="Rectangle 30"/>
          <p:cNvSpPr>
            <a:spLocks noChangeArrowheads="1"/>
          </p:cNvSpPr>
          <p:nvPr/>
        </p:nvSpPr>
        <p:spPr bwMode="auto">
          <a:xfrm>
            <a:off x="59230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679" name="Rectangle 31"/>
          <p:cNvSpPr>
            <a:spLocks noChangeArrowheads="1"/>
          </p:cNvSpPr>
          <p:nvPr/>
        </p:nvSpPr>
        <p:spPr bwMode="auto">
          <a:xfrm>
            <a:off x="56182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7</a:t>
            </a:r>
            <a:endParaRPr lang="en-US" altLang="zh-CN" sz="2000" b="1"/>
          </a:p>
        </p:txBody>
      </p:sp>
      <p:sp>
        <p:nvSpPr>
          <p:cNvPr id="155680" name="Line 32"/>
          <p:cNvSpPr>
            <a:spLocks noChangeShapeType="1"/>
          </p:cNvSpPr>
          <p:nvPr/>
        </p:nvSpPr>
        <p:spPr bwMode="auto">
          <a:xfrm>
            <a:off x="6075411" y="2765855"/>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81" name="Rectangle 33"/>
          <p:cNvSpPr>
            <a:spLocks noChangeArrowheads="1"/>
          </p:cNvSpPr>
          <p:nvPr/>
        </p:nvSpPr>
        <p:spPr bwMode="auto">
          <a:xfrm>
            <a:off x="65326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-9</a:t>
            </a:r>
            <a:endParaRPr lang="en-US" altLang="zh-CN" sz="2000" b="1"/>
          </a:p>
        </p:txBody>
      </p:sp>
      <p:sp>
        <p:nvSpPr>
          <p:cNvPr id="155682" name="Rectangle 34"/>
          <p:cNvSpPr>
            <a:spLocks noChangeArrowheads="1"/>
          </p:cNvSpPr>
          <p:nvPr/>
        </p:nvSpPr>
        <p:spPr bwMode="auto">
          <a:xfrm>
            <a:off x="71422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800"/>
              <a:t>^</a:t>
            </a:r>
            <a:endParaRPr lang="en-US" altLang="zh-CN" sz="2800"/>
          </a:p>
        </p:txBody>
      </p:sp>
      <p:sp>
        <p:nvSpPr>
          <p:cNvPr id="155683" name="Rectangle 35"/>
          <p:cNvSpPr>
            <a:spLocks noChangeArrowheads="1"/>
          </p:cNvSpPr>
          <p:nvPr/>
        </p:nvSpPr>
        <p:spPr bwMode="auto">
          <a:xfrm>
            <a:off x="6837411" y="2537255"/>
            <a:ext cx="304800" cy="381000"/>
          </a:xfrm>
          <a:prstGeom prst="rect">
            <a:avLst/>
          </a:prstGeom>
          <a:no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8</a:t>
            </a:r>
            <a:endParaRPr lang="en-US" altLang="zh-CN" sz="2000" b="1"/>
          </a:p>
        </p:txBody>
      </p:sp>
      <p:sp>
        <p:nvSpPr>
          <p:cNvPr id="155684" name="Line 36"/>
          <p:cNvSpPr>
            <a:spLocks noChangeShapeType="1"/>
          </p:cNvSpPr>
          <p:nvPr/>
        </p:nvSpPr>
        <p:spPr bwMode="auto">
          <a:xfrm>
            <a:off x="2494011" y="1851455"/>
            <a:ext cx="381000" cy="152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85" name="Line 37"/>
          <p:cNvSpPr>
            <a:spLocks noChangeShapeType="1"/>
          </p:cNvSpPr>
          <p:nvPr/>
        </p:nvSpPr>
        <p:spPr bwMode="auto">
          <a:xfrm>
            <a:off x="2494011" y="2613455"/>
            <a:ext cx="381000" cy="152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86" name="Text Box 38"/>
          <p:cNvSpPr txBox="1">
            <a:spLocks noChangeArrowheads="1"/>
          </p:cNvSpPr>
          <p:nvPr/>
        </p:nvSpPr>
        <p:spPr bwMode="auto">
          <a:xfrm>
            <a:off x="2081261" y="1622855"/>
            <a:ext cx="5334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a:t>pa</a:t>
            </a:r>
            <a:endParaRPr lang="en-US" altLang="zh-CN"/>
          </a:p>
        </p:txBody>
      </p:sp>
      <p:sp>
        <p:nvSpPr>
          <p:cNvPr id="155687" name="Text Box 39"/>
          <p:cNvSpPr txBox="1">
            <a:spLocks noChangeArrowheads="1"/>
          </p:cNvSpPr>
          <p:nvPr/>
        </p:nvSpPr>
        <p:spPr bwMode="auto">
          <a:xfrm>
            <a:off x="2081261" y="2384855"/>
            <a:ext cx="6096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a:t>pb</a:t>
            </a:r>
            <a:endParaRPr lang="en-US" altLang="zh-CN"/>
          </a:p>
        </p:txBody>
      </p:sp>
      <p:sp>
        <p:nvSpPr>
          <p:cNvPr id="155688" name="Text Box 40"/>
          <p:cNvSpPr txBox="1">
            <a:spLocks noChangeArrowheads="1"/>
          </p:cNvSpPr>
          <p:nvPr/>
        </p:nvSpPr>
        <p:spPr bwMode="auto">
          <a:xfrm>
            <a:off x="3092197" y="3129391"/>
            <a:ext cx="46482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b="1" dirty="0">
                <a:latin typeface="华文仿宋" panose="02010600040101010101" pitchFamily="2" charset="-122"/>
                <a:ea typeface="华文仿宋" panose="02010600040101010101" pitchFamily="2" charset="-122"/>
              </a:rPr>
              <a:t>多项式表的单链存储结构</a:t>
            </a:r>
            <a:endParaRPr lang="zh-CN" altLang="en-US" sz="2800" b="1" dirty="0">
              <a:latin typeface="华文仿宋" panose="02010600040101010101" pitchFamily="2" charset="-122"/>
              <a:ea typeface="华文仿宋" panose="02010600040101010101" pitchFamily="2" charset="-122"/>
            </a:endParaRPr>
          </a:p>
        </p:txBody>
      </p:sp>
      <p:sp>
        <p:nvSpPr>
          <p:cNvPr id="155689" name="Text Box 72"/>
          <p:cNvSpPr txBox="1">
            <a:spLocks noChangeArrowheads="1"/>
          </p:cNvSpPr>
          <p:nvPr/>
        </p:nvSpPr>
        <p:spPr bwMode="auto">
          <a:xfrm>
            <a:off x="3041826" y="5352530"/>
            <a:ext cx="4648200" cy="519113"/>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50000"/>
              </a:spcBef>
            </a:pPr>
            <a:r>
              <a:rPr lang="zh-CN" altLang="en-US" sz="2800" b="1" dirty="0">
                <a:latin typeface="华文仿宋" panose="02010600040101010101" pitchFamily="2" charset="-122"/>
                <a:ea typeface="华文仿宋" panose="02010600040101010101" pitchFamily="2" charset="-122"/>
              </a:rPr>
              <a:t>相加得到的和多项式</a:t>
            </a:r>
            <a:endParaRPr lang="zh-CN" altLang="en-US" sz="2800" b="1" dirty="0">
              <a:latin typeface="华文仿宋" panose="02010600040101010101" pitchFamily="2" charset="-122"/>
              <a:ea typeface="华文仿宋" panose="02010600040101010101" pitchFamily="2" charset="-122"/>
            </a:endParaRPr>
          </a:p>
        </p:txBody>
      </p:sp>
      <p:sp>
        <p:nvSpPr>
          <p:cNvPr id="155690" name="Line 78"/>
          <p:cNvSpPr>
            <a:spLocks noChangeShapeType="1"/>
          </p:cNvSpPr>
          <p:nvPr/>
        </p:nvSpPr>
        <p:spPr bwMode="auto">
          <a:xfrm>
            <a:off x="4125961" y="1546655"/>
            <a:ext cx="381000" cy="152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91" name="Line 79"/>
          <p:cNvSpPr>
            <a:spLocks noChangeShapeType="1"/>
          </p:cNvSpPr>
          <p:nvPr/>
        </p:nvSpPr>
        <p:spPr bwMode="auto">
          <a:xfrm>
            <a:off x="4125961" y="2308655"/>
            <a:ext cx="381000" cy="152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92" name="Text Box 80"/>
          <p:cNvSpPr txBox="1">
            <a:spLocks noChangeArrowheads="1"/>
          </p:cNvSpPr>
          <p:nvPr/>
        </p:nvSpPr>
        <p:spPr bwMode="auto">
          <a:xfrm>
            <a:off x="3856086" y="1143430"/>
            <a:ext cx="5334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a:t>p</a:t>
            </a:r>
            <a:endParaRPr lang="en-US" altLang="zh-CN"/>
          </a:p>
        </p:txBody>
      </p:sp>
      <p:sp>
        <p:nvSpPr>
          <p:cNvPr id="155693" name="Text Box 81"/>
          <p:cNvSpPr txBox="1">
            <a:spLocks noChangeArrowheads="1"/>
          </p:cNvSpPr>
          <p:nvPr/>
        </p:nvSpPr>
        <p:spPr bwMode="auto">
          <a:xfrm>
            <a:off x="3840211" y="2016555"/>
            <a:ext cx="6096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a:t>q</a:t>
            </a:r>
            <a:endParaRPr lang="en-US" altLang="zh-CN"/>
          </a:p>
        </p:txBody>
      </p:sp>
      <p:sp>
        <p:nvSpPr>
          <p:cNvPr id="155694" name="Line 82"/>
          <p:cNvSpPr>
            <a:spLocks noChangeShapeType="1"/>
          </p:cNvSpPr>
          <p:nvPr/>
        </p:nvSpPr>
        <p:spPr bwMode="auto">
          <a:xfrm>
            <a:off x="3135361" y="1622855"/>
            <a:ext cx="381000" cy="152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5695" name="Text Box 83"/>
          <p:cNvSpPr txBox="1">
            <a:spLocks noChangeArrowheads="1"/>
          </p:cNvSpPr>
          <p:nvPr/>
        </p:nvSpPr>
        <p:spPr bwMode="auto">
          <a:xfrm>
            <a:off x="2757536" y="1159305"/>
            <a:ext cx="685800" cy="457200"/>
          </a:xfrm>
          <a:prstGeom prst="rect">
            <a:avLst/>
          </a:prstGeom>
          <a:noFill/>
          <a:ln>
            <a:noFill/>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a:t>pre</a:t>
            </a:r>
            <a:endParaRPr lang="en-US" altLang="zh-CN"/>
          </a:p>
        </p:txBody>
      </p:sp>
      <p:grpSp>
        <p:nvGrpSpPr>
          <p:cNvPr id="2" name="Group 85"/>
          <p:cNvGrpSpPr/>
          <p:nvPr/>
        </p:nvGrpSpPr>
        <p:grpSpPr bwMode="auto">
          <a:xfrm>
            <a:off x="2117901" y="3712946"/>
            <a:ext cx="6607175" cy="1343025"/>
            <a:chOff x="906" y="2370"/>
            <a:chExt cx="4162" cy="846"/>
          </a:xfrm>
          <a:noFill/>
        </p:grpSpPr>
        <p:sp>
          <p:nvSpPr>
            <p:cNvPr id="155697" name="Rectangle 86" descr="宽上对角线"/>
            <p:cNvSpPr>
              <a:spLocks noChangeArrowheads="1"/>
            </p:cNvSpPr>
            <p:nvPr/>
          </p:nvSpPr>
          <p:spPr bwMode="auto">
            <a:xfrm>
              <a:off x="1420"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698" name="Rectangle 87"/>
            <p:cNvSpPr>
              <a:spLocks noChangeArrowheads="1"/>
            </p:cNvSpPr>
            <p:nvPr/>
          </p:nvSpPr>
          <p:spPr bwMode="auto">
            <a:xfrm>
              <a:off x="1804"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699" name="Rectangle 88"/>
            <p:cNvSpPr>
              <a:spLocks noChangeArrowheads="1"/>
            </p:cNvSpPr>
            <p:nvPr/>
          </p:nvSpPr>
          <p:spPr bwMode="auto">
            <a:xfrm>
              <a:off x="1612"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-1</a:t>
              </a:r>
              <a:endParaRPr lang="en-US" altLang="zh-CN" sz="2000" b="1"/>
            </a:p>
          </p:txBody>
        </p:sp>
        <p:sp>
          <p:nvSpPr>
            <p:cNvPr id="155700" name="Line 89"/>
            <p:cNvSpPr>
              <a:spLocks noChangeShapeType="1"/>
            </p:cNvSpPr>
            <p:nvPr/>
          </p:nvSpPr>
          <p:spPr bwMode="auto">
            <a:xfrm>
              <a:off x="1900" y="2640"/>
              <a:ext cx="288" cy="0"/>
            </a:xfrm>
            <a:prstGeom prst="line">
              <a:avLst/>
            </a:prstGeom>
            <a:grpFill/>
            <a:ln w="9525">
              <a:solidFill>
                <a:schemeClr val="tx1"/>
              </a:solidFill>
              <a:round/>
              <a:tailEnd type="triangle" w="med" len="med"/>
            </a:ln>
          </p:spPr>
          <p:txBody>
            <a:bodyPr wrap="none"/>
            <a:lstStyle/>
            <a:p>
              <a:endParaRPr lang="zh-CN" altLang="en-US"/>
            </a:p>
          </p:txBody>
        </p:sp>
        <p:sp>
          <p:nvSpPr>
            <p:cNvPr id="155701" name="Rectangle 90"/>
            <p:cNvSpPr>
              <a:spLocks noChangeArrowheads="1"/>
            </p:cNvSpPr>
            <p:nvPr/>
          </p:nvSpPr>
          <p:spPr bwMode="auto">
            <a:xfrm>
              <a:off x="2188"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7</a:t>
              </a:r>
              <a:endParaRPr lang="en-US" altLang="zh-CN" sz="2000" b="1"/>
            </a:p>
          </p:txBody>
        </p:sp>
        <p:sp>
          <p:nvSpPr>
            <p:cNvPr id="155702" name="Rectangle 91"/>
            <p:cNvSpPr>
              <a:spLocks noChangeArrowheads="1"/>
            </p:cNvSpPr>
            <p:nvPr/>
          </p:nvSpPr>
          <p:spPr bwMode="auto">
            <a:xfrm>
              <a:off x="2572"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703" name="Rectangle 92"/>
            <p:cNvSpPr>
              <a:spLocks noChangeArrowheads="1"/>
            </p:cNvSpPr>
            <p:nvPr/>
          </p:nvSpPr>
          <p:spPr bwMode="auto">
            <a:xfrm>
              <a:off x="2380"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0</a:t>
              </a:r>
              <a:endParaRPr lang="en-US" altLang="zh-CN" sz="2000" b="1"/>
            </a:p>
          </p:txBody>
        </p:sp>
        <p:sp>
          <p:nvSpPr>
            <p:cNvPr id="155704" name="Line 93"/>
            <p:cNvSpPr>
              <a:spLocks noChangeShapeType="1"/>
            </p:cNvSpPr>
            <p:nvPr/>
          </p:nvSpPr>
          <p:spPr bwMode="auto">
            <a:xfrm>
              <a:off x="2668" y="2640"/>
              <a:ext cx="288" cy="0"/>
            </a:xfrm>
            <a:prstGeom prst="line">
              <a:avLst/>
            </a:prstGeom>
            <a:grpFill/>
            <a:ln w="9525">
              <a:solidFill>
                <a:schemeClr val="tx1"/>
              </a:solidFill>
              <a:round/>
              <a:tailEnd type="triangle" w="med" len="med"/>
            </a:ln>
          </p:spPr>
          <p:txBody>
            <a:bodyPr wrap="none"/>
            <a:lstStyle/>
            <a:p>
              <a:endParaRPr lang="zh-CN" altLang="en-US"/>
            </a:p>
          </p:txBody>
        </p:sp>
        <p:sp>
          <p:nvSpPr>
            <p:cNvPr id="155705" name="Rectangle 94"/>
            <p:cNvSpPr>
              <a:spLocks noChangeArrowheads="1"/>
            </p:cNvSpPr>
            <p:nvPr/>
          </p:nvSpPr>
          <p:spPr bwMode="auto">
            <a:xfrm>
              <a:off x="2956"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11</a:t>
              </a:r>
              <a:endParaRPr lang="en-US" altLang="zh-CN" sz="2000" b="1"/>
            </a:p>
          </p:txBody>
        </p:sp>
        <p:sp>
          <p:nvSpPr>
            <p:cNvPr id="155706" name="Rectangle 95"/>
            <p:cNvSpPr>
              <a:spLocks noChangeArrowheads="1"/>
            </p:cNvSpPr>
            <p:nvPr/>
          </p:nvSpPr>
          <p:spPr bwMode="auto">
            <a:xfrm>
              <a:off x="3340"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707" name="Rectangle 96"/>
            <p:cNvSpPr>
              <a:spLocks noChangeArrowheads="1"/>
            </p:cNvSpPr>
            <p:nvPr/>
          </p:nvSpPr>
          <p:spPr bwMode="auto">
            <a:xfrm>
              <a:off x="3148"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1</a:t>
              </a:r>
              <a:endParaRPr lang="en-US" altLang="zh-CN" sz="2000" b="1"/>
            </a:p>
          </p:txBody>
        </p:sp>
        <p:sp>
          <p:nvSpPr>
            <p:cNvPr id="155708" name="Rectangle 97"/>
            <p:cNvSpPr>
              <a:spLocks noChangeArrowheads="1"/>
            </p:cNvSpPr>
            <p:nvPr/>
          </p:nvSpPr>
          <p:spPr bwMode="auto">
            <a:xfrm>
              <a:off x="3724"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 </a:t>
              </a:r>
              <a:endParaRPr lang="en-US" altLang="zh-CN" sz="2000" b="1"/>
            </a:p>
          </p:txBody>
        </p:sp>
        <p:sp>
          <p:nvSpPr>
            <p:cNvPr id="155709" name="Rectangle 98"/>
            <p:cNvSpPr>
              <a:spLocks noChangeArrowheads="1"/>
            </p:cNvSpPr>
            <p:nvPr/>
          </p:nvSpPr>
          <p:spPr bwMode="auto">
            <a:xfrm>
              <a:off x="4108"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710" name="Rectangle 99"/>
            <p:cNvSpPr>
              <a:spLocks noChangeArrowheads="1"/>
            </p:cNvSpPr>
            <p:nvPr/>
          </p:nvSpPr>
          <p:spPr bwMode="auto">
            <a:xfrm>
              <a:off x="3916"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 </a:t>
              </a:r>
              <a:endParaRPr lang="en-US" altLang="zh-CN" sz="2000" b="1"/>
            </a:p>
          </p:txBody>
        </p:sp>
        <p:sp>
          <p:nvSpPr>
            <p:cNvPr id="155711" name="Rectangle 100"/>
            <p:cNvSpPr>
              <a:spLocks noChangeArrowheads="1"/>
            </p:cNvSpPr>
            <p:nvPr/>
          </p:nvSpPr>
          <p:spPr bwMode="auto">
            <a:xfrm>
              <a:off x="4492"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5</a:t>
              </a:r>
              <a:endParaRPr lang="en-US" altLang="zh-CN" sz="2000" b="1"/>
            </a:p>
          </p:txBody>
        </p:sp>
        <p:sp>
          <p:nvSpPr>
            <p:cNvPr id="155712" name="Rectangle 101"/>
            <p:cNvSpPr>
              <a:spLocks noChangeArrowheads="1"/>
            </p:cNvSpPr>
            <p:nvPr/>
          </p:nvSpPr>
          <p:spPr bwMode="auto">
            <a:xfrm>
              <a:off x="4876"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800"/>
                <a:t>^</a:t>
              </a:r>
              <a:endParaRPr lang="en-US" altLang="zh-CN" sz="2800"/>
            </a:p>
          </p:txBody>
        </p:sp>
        <p:sp>
          <p:nvSpPr>
            <p:cNvPr id="155713" name="Rectangle 102"/>
            <p:cNvSpPr>
              <a:spLocks noChangeArrowheads="1"/>
            </p:cNvSpPr>
            <p:nvPr/>
          </p:nvSpPr>
          <p:spPr bwMode="auto">
            <a:xfrm>
              <a:off x="4684" y="249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17</a:t>
              </a:r>
              <a:endParaRPr lang="en-US" altLang="zh-CN" sz="2000" b="1"/>
            </a:p>
          </p:txBody>
        </p:sp>
        <p:sp>
          <p:nvSpPr>
            <p:cNvPr id="155714" name="Rectangle 103"/>
            <p:cNvSpPr>
              <a:spLocks noChangeArrowheads="1"/>
            </p:cNvSpPr>
            <p:nvPr/>
          </p:nvSpPr>
          <p:spPr bwMode="auto">
            <a:xfrm>
              <a:off x="1420"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715" name="Rectangle 104"/>
            <p:cNvSpPr>
              <a:spLocks noChangeArrowheads="1"/>
            </p:cNvSpPr>
            <p:nvPr/>
          </p:nvSpPr>
          <p:spPr bwMode="auto">
            <a:xfrm>
              <a:off x="1804"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716" name="Rectangle 105"/>
            <p:cNvSpPr>
              <a:spLocks noChangeArrowheads="1"/>
            </p:cNvSpPr>
            <p:nvPr/>
          </p:nvSpPr>
          <p:spPr bwMode="auto">
            <a:xfrm>
              <a:off x="1612"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endParaRPr lang="zh-CN" altLang="zh-CN" sz="2000" b="1"/>
            </a:p>
          </p:txBody>
        </p:sp>
        <p:sp>
          <p:nvSpPr>
            <p:cNvPr id="155717" name="Rectangle 106"/>
            <p:cNvSpPr>
              <a:spLocks noChangeArrowheads="1"/>
            </p:cNvSpPr>
            <p:nvPr/>
          </p:nvSpPr>
          <p:spPr bwMode="auto">
            <a:xfrm>
              <a:off x="2188"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endParaRPr lang="zh-CN" altLang="zh-CN" sz="2000" b="1"/>
            </a:p>
          </p:txBody>
        </p:sp>
        <p:sp>
          <p:nvSpPr>
            <p:cNvPr id="155718" name="Rectangle 107"/>
            <p:cNvSpPr>
              <a:spLocks noChangeArrowheads="1"/>
            </p:cNvSpPr>
            <p:nvPr/>
          </p:nvSpPr>
          <p:spPr bwMode="auto">
            <a:xfrm>
              <a:off x="2572"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719" name="Rectangle 108"/>
            <p:cNvSpPr>
              <a:spLocks noChangeArrowheads="1"/>
            </p:cNvSpPr>
            <p:nvPr/>
          </p:nvSpPr>
          <p:spPr bwMode="auto">
            <a:xfrm>
              <a:off x="2380"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endParaRPr lang="zh-CN" altLang="zh-CN" sz="2000" b="1"/>
            </a:p>
          </p:txBody>
        </p:sp>
        <p:sp>
          <p:nvSpPr>
            <p:cNvPr id="155720" name="Rectangle 109"/>
            <p:cNvSpPr>
              <a:spLocks noChangeArrowheads="1"/>
            </p:cNvSpPr>
            <p:nvPr/>
          </p:nvSpPr>
          <p:spPr bwMode="auto">
            <a:xfrm>
              <a:off x="2956"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22</a:t>
              </a:r>
              <a:endParaRPr lang="en-US" altLang="zh-CN" sz="2000" b="1"/>
            </a:p>
          </p:txBody>
        </p:sp>
        <p:sp>
          <p:nvSpPr>
            <p:cNvPr id="155721" name="Rectangle 110"/>
            <p:cNvSpPr>
              <a:spLocks noChangeArrowheads="1"/>
            </p:cNvSpPr>
            <p:nvPr/>
          </p:nvSpPr>
          <p:spPr bwMode="auto">
            <a:xfrm>
              <a:off x="3340"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722" name="Rectangle 111"/>
            <p:cNvSpPr>
              <a:spLocks noChangeArrowheads="1"/>
            </p:cNvSpPr>
            <p:nvPr/>
          </p:nvSpPr>
          <p:spPr bwMode="auto">
            <a:xfrm>
              <a:off x="3148"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2000" b="1"/>
                <a:t>7</a:t>
              </a:r>
              <a:endParaRPr lang="en-US" altLang="zh-CN" sz="2000" b="1"/>
            </a:p>
          </p:txBody>
        </p:sp>
        <p:sp>
          <p:nvSpPr>
            <p:cNvPr id="155723" name="Rectangle 112"/>
            <p:cNvSpPr>
              <a:spLocks noChangeArrowheads="1"/>
            </p:cNvSpPr>
            <p:nvPr/>
          </p:nvSpPr>
          <p:spPr bwMode="auto">
            <a:xfrm>
              <a:off x="3724"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endParaRPr lang="zh-CN" altLang="zh-CN" sz="2000" b="1"/>
            </a:p>
          </p:txBody>
        </p:sp>
        <p:sp>
          <p:nvSpPr>
            <p:cNvPr id="155724" name="Rectangle 113"/>
            <p:cNvSpPr>
              <a:spLocks noChangeArrowheads="1"/>
            </p:cNvSpPr>
            <p:nvPr/>
          </p:nvSpPr>
          <p:spPr bwMode="auto">
            <a:xfrm>
              <a:off x="4108"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endParaRPr lang="zh-CN" altLang="zh-CN" sz="2800"/>
            </a:p>
          </p:txBody>
        </p:sp>
        <p:sp>
          <p:nvSpPr>
            <p:cNvPr id="155725" name="Rectangle 114"/>
            <p:cNvSpPr>
              <a:spLocks noChangeArrowheads="1"/>
            </p:cNvSpPr>
            <p:nvPr/>
          </p:nvSpPr>
          <p:spPr bwMode="auto">
            <a:xfrm>
              <a:off x="3916" y="2976"/>
              <a:ext cx="192" cy="240"/>
            </a:xfrm>
            <a:prstGeom prst="rect">
              <a:avLst/>
            </a:prstGeom>
            <a:grp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endParaRPr lang="zh-CN" altLang="zh-CN" sz="2000" b="1"/>
            </a:p>
          </p:txBody>
        </p:sp>
        <p:sp>
          <p:nvSpPr>
            <p:cNvPr id="155726" name="Line 115"/>
            <p:cNvSpPr>
              <a:spLocks noChangeShapeType="1"/>
            </p:cNvSpPr>
            <p:nvPr/>
          </p:nvSpPr>
          <p:spPr bwMode="auto">
            <a:xfrm>
              <a:off x="1180" y="2544"/>
              <a:ext cx="240" cy="96"/>
            </a:xfrm>
            <a:prstGeom prst="line">
              <a:avLst/>
            </a:prstGeom>
            <a:grpFill/>
            <a:ln w="9525">
              <a:solidFill>
                <a:schemeClr val="tx1"/>
              </a:solidFill>
              <a:round/>
              <a:tailEnd type="triangle" w="med" len="med"/>
            </a:ln>
          </p:spPr>
          <p:txBody>
            <a:bodyPr wrap="none"/>
            <a:lstStyle/>
            <a:p>
              <a:endParaRPr lang="zh-CN" altLang="en-US"/>
            </a:p>
          </p:txBody>
        </p:sp>
        <p:sp>
          <p:nvSpPr>
            <p:cNvPr id="155727" name="Text Box 116"/>
            <p:cNvSpPr txBox="1">
              <a:spLocks noChangeArrowheads="1"/>
            </p:cNvSpPr>
            <p:nvPr/>
          </p:nvSpPr>
          <p:spPr bwMode="auto">
            <a:xfrm>
              <a:off x="906" y="2370"/>
              <a:ext cx="364"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a:t>pc</a:t>
              </a:r>
              <a:endParaRPr lang="en-US" altLang="zh-CN"/>
            </a:p>
          </p:txBody>
        </p:sp>
        <p:sp>
          <p:nvSpPr>
            <p:cNvPr id="155728" name="Arc 117"/>
            <p:cNvSpPr/>
            <p:nvPr/>
          </p:nvSpPr>
          <p:spPr bwMode="auto">
            <a:xfrm>
              <a:off x="3456" y="2662"/>
              <a:ext cx="191" cy="192"/>
            </a:xfrm>
            <a:custGeom>
              <a:avLst/>
              <a:gdLst>
                <a:gd name="T0" fmla="*/ 0 w 21503"/>
                <a:gd name="T1" fmla="*/ 0 h 21600"/>
                <a:gd name="T2" fmla="*/ 191 w 21503"/>
                <a:gd name="T3" fmla="*/ 174 h 21600"/>
                <a:gd name="T4" fmla="*/ 0 w 21503"/>
                <a:gd name="T5" fmla="*/ 192 h 21600"/>
                <a:gd name="T6" fmla="*/ 0 60000 65536"/>
                <a:gd name="T7" fmla="*/ 0 60000 65536"/>
                <a:gd name="T8" fmla="*/ 0 60000 65536"/>
                <a:gd name="T9" fmla="*/ 0 w 21503"/>
                <a:gd name="T10" fmla="*/ 0 h 21600"/>
                <a:gd name="T11" fmla="*/ 21503 w 21503"/>
                <a:gd name="T12" fmla="*/ 21600 h 21600"/>
              </a:gdLst>
              <a:ahLst/>
              <a:cxnLst>
                <a:cxn ang="T6">
                  <a:pos x="T0" y="T1"/>
                </a:cxn>
                <a:cxn ang="T7">
                  <a:pos x="T2" y="T3"/>
                </a:cxn>
                <a:cxn ang="T8">
                  <a:pos x="T4" y="T5"/>
                </a:cxn>
              </a:cxnLst>
              <a:rect l="T9" t="T10" r="T11" b="T12"/>
              <a:pathLst>
                <a:path w="21503" h="21600" fill="none" extrusionOk="0">
                  <a:moveTo>
                    <a:pt x="-1" y="0"/>
                  </a:moveTo>
                  <a:cubicBezTo>
                    <a:pt x="11138" y="0"/>
                    <a:pt x="20450" y="8469"/>
                    <a:pt x="21503" y="19557"/>
                  </a:cubicBezTo>
                </a:path>
                <a:path w="21503" h="21600" stroke="0" extrusionOk="0">
                  <a:moveTo>
                    <a:pt x="-1" y="0"/>
                  </a:moveTo>
                  <a:cubicBezTo>
                    <a:pt x="11138" y="0"/>
                    <a:pt x="20450" y="8469"/>
                    <a:pt x="21503" y="19557"/>
                  </a:cubicBezTo>
                  <a:lnTo>
                    <a:pt x="0" y="21600"/>
                  </a:lnTo>
                  <a:close/>
                </a:path>
              </a:pathLst>
            </a:custGeom>
            <a:grpFill/>
            <a:ln w="9525">
              <a:solidFill>
                <a:schemeClr val="tx1"/>
              </a:solidFill>
              <a:round/>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729" name="Line 118"/>
            <p:cNvSpPr>
              <a:spLocks noChangeShapeType="1"/>
            </p:cNvSpPr>
            <p:nvPr/>
          </p:nvSpPr>
          <p:spPr bwMode="auto">
            <a:xfrm flipH="1">
              <a:off x="2928" y="2832"/>
              <a:ext cx="720" cy="0"/>
            </a:xfrm>
            <a:prstGeom prst="line">
              <a:avLst/>
            </a:prstGeom>
            <a:grpFill/>
            <a:ln w="9525">
              <a:solidFill>
                <a:schemeClr val="tx1"/>
              </a:solidFill>
              <a:round/>
            </a:ln>
          </p:spPr>
          <p:txBody>
            <a:bodyPr wrap="none"/>
            <a:lstStyle/>
            <a:p>
              <a:endParaRPr lang="zh-CN" altLang="en-US"/>
            </a:p>
          </p:txBody>
        </p:sp>
        <p:sp>
          <p:nvSpPr>
            <p:cNvPr id="155730" name="Arc 119"/>
            <p:cNvSpPr/>
            <p:nvPr/>
          </p:nvSpPr>
          <p:spPr bwMode="auto">
            <a:xfrm flipH="1">
              <a:off x="2832" y="2832"/>
              <a:ext cx="96" cy="240"/>
            </a:xfrm>
            <a:custGeom>
              <a:avLst/>
              <a:gdLst>
                <a:gd name="T0" fmla="*/ 0 w 21600"/>
                <a:gd name="T1" fmla="*/ 0 h 21600"/>
                <a:gd name="T2" fmla="*/ 96 w 21600"/>
                <a:gd name="T3" fmla="*/ 240 h 21600"/>
                <a:gd name="T4" fmla="*/ 0 w 21600"/>
                <a:gd name="T5" fmla="*/ 2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pFill/>
            <a:ln w="9525">
              <a:solidFill>
                <a:schemeClr val="tx1"/>
              </a:solidFill>
              <a:round/>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55731" name="Line 120"/>
            <p:cNvSpPr>
              <a:spLocks noChangeShapeType="1"/>
            </p:cNvSpPr>
            <p:nvPr/>
          </p:nvSpPr>
          <p:spPr bwMode="auto">
            <a:xfrm>
              <a:off x="2832" y="3072"/>
              <a:ext cx="96" cy="0"/>
            </a:xfrm>
            <a:prstGeom prst="line">
              <a:avLst/>
            </a:prstGeom>
            <a:grpFill/>
            <a:ln w="9525">
              <a:solidFill>
                <a:schemeClr val="tx1"/>
              </a:solidFill>
              <a:round/>
              <a:tailEnd type="triangle" w="med" len="med"/>
            </a:ln>
          </p:spPr>
          <p:txBody>
            <a:bodyPr wrap="none"/>
            <a:lstStyle/>
            <a:p>
              <a:endParaRPr lang="zh-CN" altLang="en-US"/>
            </a:p>
          </p:txBody>
        </p:sp>
        <p:sp>
          <p:nvSpPr>
            <p:cNvPr id="155732" name="Freeform 121"/>
            <p:cNvSpPr/>
            <p:nvPr/>
          </p:nvSpPr>
          <p:spPr bwMode="auto">
            <a:xfrm>
              <a:off x="3456" y="2650"/>
              <a:ext cx="1027" cy="463"/>
            </a:xfrm>
            <a:custGeom>
              <a:avLst/>
              <a:gdLst>
                <a:gd name="T0" fmla="*/ 0 w 1027"/>
                <a:gd name="T1" fmla="*/ 451 h 463"/>
                <a:gd name="T2" fmla="*/ 163 w 1027"/>
                <a:gd name="T3" fmla="*/ 460 h 463"/>
                <a:gd name="T4" fmla="*/ 240 w 1027"/>
                <a:gd name="T5" fmla="*/ 336 h 463"/>
                <a:gd name="T6" fmla="*/ 413 w 1027"/>
                <a:gd name="T7" fmla="*/ 211 h 463"/>
                <a:gd name="T8" fmla="*/ 950 w 1027"/>
                <a:gd name="T9" fmla="*/ 192 h 463"/>
                <a:gd name="T10" fmla="*/ 1027 w 1027"/>
                <a:gd name="T11" fmla="*/ 0 h 463"/>
                <a:gd name="T12" fmla="*/ 0 60000 65536"/>
                <a:gd name="T13" fmla="*/ 0 60000 65536"/>
                <a:gd name="T14" fmla="*/ 0 60000 65536"/>
                <a:gd name="T15" fmla="*/ 0 60000 65536"/>
                <a:gd name="T16" fmla="*/ 0 60000 65536"/>
                <a:gd name="T17" fmla="*/ 0 60000 65536"/>
                <a:gd name="T18" fmla="*/ 0 w 1027"/>
                <a:gd name="T19" fmla="*/ 0 h 463"/>
                <a:gd name="T20" fmla="*/ 1027 w 1027"/>
                <a:gd name="T21" fmla="*/ 463 h 463"/>
              </a:gdLst>
              <a:ahLst/>
              <a:cxnLst>
                <a:cxn ang="T12">
                  <a:pos x="T0" y="T1"/>
                </a:cxn>
                <a:cxn ang="T13">
                  <a:pos x="T2" y="T3"/>
                </a:cxn>
                <a:cxn ang="T14">
                  <a:pos x="T4" y="T5"/>
                </a:cxn>
                <a:cxn ang="T15">
                  <a:pos x="T6" y="T7"/>
                </a:cxn>
                <a:cxn ang="T16">
                  <a:pos x="T8" y="T9"/>
                </a:cxn>
                <a:cxn ang="T17">
                  <a:pos x="T10" y="T11"/>
                </a:cxn>
              </a:cxnLst>
              <a:rect l="T18" t="T19" r="T20" b="T21"/>
              <a:pathLst>
                <a:path w="1027" h="463">
                  <a:moveTo>
                    <a:pt x="0" y="451"/>
                  </a:moveTo>
                  <a:cubicBezTo>
                    <a:pt x="54" y="454"/>
                    <a:pt x="109" y="463"/>
                    <a:pt x="163" y="460"/>
                  </a:cubicBezTo>
                  <a:cubicBezTo>
                    <a:pt x="187" y="459"/>
                    <a:pt x="226" y="357"/>
                    <a:pt x="240" y="336"/>
                  </a:cubicBezTo>
                  <a:cubicBezTo>
                    <a:pt x="283" y="272"/>
                    <a:pt x="346" y="244"/>
                    <a:pt x="413" y="211"/>
                  </a:cubicBezTo>
                  <a:cubicBezTo>
                    <a:pt x="574" y="132"/>
                    <a:pt x="771" y="195"/>
                    <a:pt x="950" y="192"/>
                  </a:cubicBezTo>
                  <a:cubicBezTo>
                    <a:pt x="959" y="28"/>
                    <a:pt x="909" y="0"/>
                    <a:pt x="1027" y="0"/>
                  </a:cubicBezTo>
                </a:path>
              </a:pathLst>
            </a:custGeom>
            <a:grpFill/>
            <a:ln w="9525">
              <a:solidFill>
                <a:schemeClr val="tx1"/>
              </a:solidFill>
              <a:round/>
              <a:tailEnd type="triangle" w="med" len="med"/>
            </a:ln>
          </p:spPr>
          <p:txBody>
            <a:bodyPr wrap="none"/>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grpSp>
      <p:sp>
        <p:nvSpPr>
          <p:cNvPr id="3" name="矩形 2"/>
          <p:cNvSpPr/>
          <p:nvPr/>
        </p:nvSpPr>
        <p:spPr>
          <a:xfrm>
            <a:off x="277861" y="1201489"/>
            <a:ext cx="1777999" cy="5022914"/>
          </a:xfrm>
          <a:prstGeom prst="rect">
            <a:avLst/>
          </a:prstGeom>
          <a:noFill/>
        </p:spPr>
        <p:txBody>
          <a:bodyPr wrap="square">
            <a:spAutoFit/>
          </a:bodyPr>
          <a:lstStyle/>
          <a:p>
            <a:pPr marL="342900" indent="-342900" algn="l" eaLnBrk="1" hangingPunct="1">
              <a:spcBef>
                <a:spcPct val="35000"/>
              </a:spcBef>
              <a:buFont typeface="Arial" panose="020B0604020202020204" pitchFamily="34" charset="0"/>
              <a:buChar char="•"/>
            </a:pPr>
            <a:r>
              <a:rPr lang="zh-CN" altLang="en-US" sz="2400" b="1" dirty="0">
                <a:latin typeface="华文仿宋" panose="02010600040101010101" pitchFamily="2" charset="-122"/>
                <a:ea typeface="华文仿宋" panose="02010600040101010101" pitchFamily="2" charset="-122"/>
              </a:rPr>
              <a:t>指数相同的项，对应系数相加，若和不为零，则生成和多项式的一项</a:t>
            </a:r>
            <a:r>
              <a:rPr lang="zh-CN" altLang="en-US" sz="2400" b="1" dirty="0" smtClean="0">
                <a:latin typeface="华文仿宋" panose="02010600040101010101" pitchFamily="2" charset="-122"/>
                <a:ea typeface="华文仿宋" panose="02010600040101010101" pitchFamily="2" charset="-122"/>
              </a:rPr>
              <a:t>；</a:t>
            </a:r>
            <a:endParaRPr lang="en-US" altLang="zh-CN" sz="2400" b="1" dirty="0" smtClean="0">
              <a:latin typeface="华文仿宋" panose="02010600040101010101" pitchFamily="2" charset="-122"/>
              <a:ea typeface="华文仿宋" panose="02010600040101010101" pitchFamily="2" charset="-122"/>
            </a:endParaRPr>
          </a:p>
          <a:p>
            <a:pPr marL="342900" indent="-342900" algn="l" eaLnBrk="1" hangingPunct="1">
              <a:spcBef>
                <a:spcPct val="35000"/>
              </a:spcBef>
              <a:buFont typeface="Arial" panose="020B0604020202020204" pitchFamily="34" charset="0"/>
              <a:buChar char="•"/>
            </a:pPr>
            <a:r>
              <a:rPr lang="zh-CN" altLang="en-US" sz="2400" b="1" dirty="0" smtClean="0">
                <a:latin typeface="华文仿宋" panose="02010600040101010101" pitchFamily="2" charset="-122"/>
                <a:ea typeface="华文仿宋" panose="02010600040101010101" pitchFamily="2" charset="-122"/>
              </a:rPr>
              <a:t>指数</a:t>
            </a:r>
            <a:r>
              <a:rPr lang="zh-CN" altLang="en-US" sz="2400" b="1" dirty="0">
                <a:latin typeface="华文仿宋" panose="02010600040101010101" pitchFamily="2" charset="-122"/>
                <a:ea typeface="华文仿宋" panose="02010600040101010101" pitchFamily="2" charset="-122"/>
              </a:rPr>
              <a:t>不相同的项，则复制到和多项式中。</a:t>
            </a:r>
            <a:endParaRPr lang="zh-CN" altLang="en-US" sz="2400" b="1" dirty="0">
              <a:latin typeface="华文仿宋" panose="02010600040101010101" pitchFamily="2" charset="-122"/>
              <a:ea typeface="华文仿宋" panose="02010600040101010101" pitchFamily="2" charset="-122"/>
            </a:endParaRPr>
          </a:p>
        </p:txBody>
      </p:sp>
      <p:sp>
        <p:nvSpPr>
          <p:cNvPr id="86" name="Rectangle 22"/>
          <p:cNvSpPr>
            <a:spLocks noChangeArrowheads="1"/>
          </p:cNvSpPr>
          <p:nvPr/>
        </p:nvSpPr>
        <p:spPr bwMode="auto">
          <a:xfrm>
            <a:off x="276269" y="169069"/>
            <a:ext cx="8163395" cy="620713"/>
          </a:xfrm>
          <a:prstGeom prst="rect">
            <a:avLst/>
          </a:prstGeom>
          <a:noFill/>
          <a:ln>
            <a:noFill/>
          </a:ln>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一元多项式相加的运算规则</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0"/>
                                        </p:tgtEl>
                                        <p:attrNameLst>
                                          <p:attrName>style.visibility</p:attrName>
                                        </p:attrNameLst>
                                      </p:cBhvr>
                                      <p:to>
                                        <p:strVal val="visible"/>
                                      </p:to>
                                    </p:set>
                                    <p:anim calcmode="lin" valueType="num">
                                      <p:cBhvr additive="base">
                                        <p:cTn id="13" dur="500" fill="hold"/>
                                        <p:tgtEl>
                                          <p:spTgt spid="155650"/>
                                        </p:tgtEl>
                                        <p:attrNameLst>
                                          <p:attrName>ppt_x</p:attrName>
                                        </p:attrNameLst>
                                      </p:cBhvr>
                                      <p:tavLst>
                                        <p:tav tm="0">
                                          <p:val>
                                            <p:strVal val="#ppt_x"/>
                                          </p:val>
                                        </p:tav>
                                        <p:tav tm="100000">
                                          <p:val>
                                            <p:strVal val="#ppt_x"/>
                                          </p:val>
                                        </p:tav>
                                      </p:tavLst>
                                    </p:anim>
                                    <p:anim calcmode="lin" valueType="num">
                                      <p:cBhvr additive="base">
                                        <p:cTn id="14" dur="500" fill="hold"/>
                                        <p:tgtEl>
                                          <p:spTgt spid="15565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5651"/>
                                        </p:tgtEl>
                                        <p:attrNameLst>
                                          <p:attrName>style.visibility</p:attrName>
                                        </p:attrNameLst>
                                      </p:cBhvr>
                                      <p:to>
                                        <p:strVal val="visible"/>
                                      </p:to>
                                    </p:set>
                                    <p:anim calcmode="lin" valueType="num">
                                      <p:cBhvr additive="base">
                                        <p:cTn id="17" dur="500" fill="hold"/>
                                        <p:tgtEl>
                                          <p:spTgt spid="155651"/>
                                        </p:tgtEl>
                                        <p:attrNameLst>
                                          <p:attrName>ppt_x</p:attrName>
                                        </p:attrNameLst>
                                      </p:cBhvr>
                                      <p:tavLst>
                                        <p:tav tm="0">
                                          <p:val>
                                            <p:strVal val="#ppt_x"/>
                                          </p:val>
                                        </p:tav>
                                        <p:tav tm="100000">
                                          <p:val>
                                            <p:strVal val="#ppt_x"/>
                                          </p:val>
                                        </p:tav>
                                      </p:tavLst>
                                    </p:anim>
                                    <p:anim calcmode="lin" valueType="num">
                                      <p:cBhvr additive="base">
                                        <p:cTn id="18" dur="500" fill="hold"/>
                                        <p:tgtEl>
                                          <p:spTgt spid="15565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5652"/>
                                        </p:tgtEl>
                                        <p:attrNameLst>
                                          <p:attrName>style.visibility</p:attrName>
                                        </p:attrNameLst>
                                      </p:cBhvr>
                                      <p:to>
                                        <p:strVal val="visible"/>
                                      </p:to>
                                    </p:set>
                                    <p:anim calcmode="lin" valueType="num">
                                      <p:cBhvr additive="base">
                                        <p:cTn id="21" dur="500" fill="hold"/>
                                        <p:tgtEl>
                                          <p:spTgt spid="155652"/>
                                        </p:tgtEl>
                                        <p:attrNameLst>
                                          <p:attrName>ppt_x</p:attrName>
                                        </p:attrNameLst>
                                      </p:cBhvr>
                                      <p:tavLst>
                                        <p:tav tm="0">
                                          <p:val>
                                            <p:strVal val="#ppt_x"/>
                                          </p:val>
                                        </p:tav>
                                        <p:tav tm="100000">
                                          <p:val>
                                            <p:strVal val="#ppt_x"/>
                                          </p:val>
                                        </p:tav>
                                      </p:tavLst>
                                    </p:anim>
                                    <p:anim calcmode="lin" valueType="num">
                                      <p:cBhvr additive="base">
                                        <p:cTn id="22" dur="500" fill="hold"/>
                                        <p:tgtEl>
                                          <p:spTgt spid="15565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5653"/>
                                        </p:tgtEl>
                                        <p:attrNameLst>
                                          <p:attrName>style.visibility</p:attrName>
                                        </p:attrNameLst>
                                      </p:cBhvr>
                                      <p:to>
                                        <p:strVal val="visible"/>
                                      </p:to>
                                    </p:set>
                                    <p:anim calcmode="lin" valueType="num">
                                      <p:cBhvr additive="base">
                                        <p:cTn id="25" dur="500" fill="hold"/>
                                        <p:tgtEl>
                                          <p:spTgt spid="155653"/>
                                        </p:tgtEl>
                                        <p:attrNameLst>
                                          <p:attrName>ppt_x</p:attrName>
                                        </p:attrNameLst>
                                      </p:cBhvr>
                                      <p:tavLst>
                                        <p:tav tm="0">
                                          <p:val>
                                            <p:strVal val="#ppt_x"/>
                                          </p:val>
                                        </p:tav>
                                        <p:tav tm="100000">
                                          <p:val>
                                            <p:strVal val="#ppt_x"/>
                                          </p:val>
                                        </p:tav>
                                      </p:tavLst>
                                    </p:anim>
                                    <p:anim calcmode="lin" valueType="num">
                                      <p:cBhvr additive="base">
                                        <p:cTn id="26" dur="500" fill="hold"/>
                                        <p:tgtEl>
                                          <p:spTgt spid="15565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5654"/>
                                        </p:tgtEl>
                                        <p:attrNameLst>
                                          <p:attrName>style.visibility</p:attrName>
                                        </p:attrNameLst>
                                      </p:cBhvr>
                                      <p:to>
                                        <p:strVal val="visible"/>
                                      </p:to>
                                    </p:set>
                                    <p:anim calcmode="lin" valueType="num">
                                      <p:cBhvr additive="base">
                                        <p:cTn id="29" dur="500" fill="hold"/>
                                        <p:tgtEl>
                                          <p:spTgt spid="155654"/>
                                        </p:tgtEl>
                                        <p:attrNameLst>
                                          <p:attrName>ppt_x</p:attrName>
                                        </p:attrNameLst>
                                      </p:cBhvr>
                                      <p:tavLst>
                                        <p:tav tm="0">
                                          <p:val>
                                            <p:strVal val="#ppt_x"/>
                                          </p:val>
                                        </p:tav>
                                        <p:tav tm="100000">
                                          <p:val>
                                            <p:strVal val="#ppt_x"/>
                                          </p:val>
                                        </p:tav>
                                      </p:tavLst>
                                    </p:anim>
                                    <p:anim calcmode="lin" valueType="num">
                                      <p:cBhvr additive="base">
                                        <p:cTn id="30" dur="500" fill="hold"/>
                                        <p:tgtEl>
                                          <p:spTgt spid="15565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5655"/>
                                        </p:tgtEl>
                                        <p:attrNameLst>
                                          <p:attrName>style.visibility</p:attrName>
                                        </p:attrNameLst>
                                      </p:cBhvr>
                                      <p:to>
                                        <p:strVal val="visible"/>
                                      </p:to>
                                    </p:set>
                                    <p:anim calcmode="lin" valueType="num">
                                      <p:cBhvr additive="base">
                                        <p:cTn id="33" dur="500" fill="hold"/>
                                        <p:tgtEl>
                                          <p:spTgt spid="155655"/>
                                        </p:tgtEl>
                                        <p:attrNameLst>
                                          <p:attrName>ppt_x</p:attrName>
                                        </p:attrNameLst>
                                      </p:cBhvr>
                                      <p:tavLst>
                                        <p:tav tm="0">
                                          <p:val>
                                            <p:strVal val="#ppt_x"/>
                                          </p:val>
                                        </p:tav>
                                        <p:tav tm="100000">
                                          <p:val>
                                            <p:strVal val="#ppt_x"/>
                                          </p:val>
                                        </p:tav>
                                      </p:tavLst>
                                    </p:anim>
                                    <p:anim calcmode="lin" valueType="num">
                                      <p:cBhvr additive="base">
                                        <p:cTn id="34" dur="500" fill="hold"/>
                                        <p:tgtEl>
                                          <p:spTgt spid="15565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5656"/>
                                        </p:tgtEl>
                                        <p:attrNameLst>
                                          <p:attrName>style.visibility</p:attrName>
                                        </p:attrNameLst>
                                      </p:cBhvr>
                                      <p:to>
                                        <p:strVal val="visible"/>
                                      </p:to>
                                    </p:set>
                                    <p:anim calcmode="lin" valueType="num">
                                      <p:cBhvr additive="base">
                                        <p:cTn id="37" dur="500" fill="hold"/>
                                        <p:tgtEl>
                                          <p:spTgt spid="155656"/>
                                        </p:tgtEl>
                                        <p:attrNameLst>
                                          <p:attrName>ppt_x</p:attrName>
                                        </p:attrNameLst>
                                      </p:cBhvr>
                                      <p:tavLst>
                                        <p:tav tm="0">
                                          <p:val>
                                            <p:strVal val="#ppt_x"/>
                                          </p:val>
                                        </p:tav>
                                        <p:tav tm="100000">
                                          <p:val>
                                            <p:strVal val="#ppt_x"/>
                                          </p:val>
                                        </p:tav>
                                      </p:tavLst>
                                    </p:anim>
                                    <p:anim calcmode="lin" valueType="num">
                                      <p:cBhvr additive="base">
                                        <p:cTn id="38" dur="500" fill="hold"/>
                                        <p:tgtEl>
                                          <p:spTgt spid="15565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5657"/>
                                        </p:tgtEl>
                                        <p:attrNameLst>
                                          <p:attrName>style.visibility</p:attrName>
                                        </p:attrNameLst>
                                      </p:cBhvr>
                                      <p:to>
                                        <p:strVal val="visible"/>
                                      </p:to>
                                    </p:set>
                                    <p:anim calcmode="lin" valueType="num">
                                      <p:cBhvr additive="base">
                                        <p:cTn id="41" dur="500" fill="hold"/>
                                        <p:tgtEl>
                                          <p:spTgt spid="155657"/>
                                        </p:tgtEl>
                                        <p:attrNameLst>
                                          <p:attrName>ppt_x</p:attrName>
                                        </p:attrNameLst>
                                      </p:cBhvr>
                                      <p:tavLst>
                                        <p:tav tm="0">
                                          <p:val>
                                            <p:strVal val="#ppt_x"/>
                                          </p:val>
                                        </p:tav>
                                        <p:tav tm="100000">
                                          <p:val>
                                            <p:strVal val="#ppt_x"/>
                                          </p:val>
                                        </p:tav>
                                      </p:tavLst>
                                    </p:anim>
                                    <p:anim calcmode="lin" valueType="num">
                                      <p:cBhvr additive="base">
                                        <p:cTn id="42" dur="500" fill="hold"/>
                                        <p:tgtEl>
                                          <p:spTgt spid="15565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5658"/>
                                        </p:tgtEl>
                                        <p:attrNameLst>
                                          <p:attrName>style.visibility</p:attrName>
                                        </p:attrNameLst>
                                      </p:cBhvr>
                                      <p:to>
                                        <p:strVal val="visible"/>
                                      </p:to>
                                    </p:set>
                                    <p:anim calcmode="lin" valueType="num">
                                      <p:cBhvr additive="base">
                                        <p:cTn id="45" dur="500" fill="hold"/>
                                        <p:tgtEl>
                                          <p:spTgt spid="155658"/>
                                        </p:tgtEl>
                                        <p:attrNameLst>
                                          <p:attrName>ppt_x</p:attrName>
                                        </p:attrNameLst>
                                      </p:cBhvr>
                                      <p:tavLst>
                                        <p:tav tm="0">
                                          <p:val>
                                            <p:strVal val="#ppt_x"/>
                                          </p:val>
                                        </p:tav>
                                        <p:tav tm="100000">
                                          <p:val>
                                            <p:strVal val="#ppt_x"/>
                                          </p:val>
                                        </p:tav>
                                      </p:tavLst>
                                    </p:anim>
                                    <p:anim calcmode="lin" valueType="num">
                                      <p:cBhvr additive="base">
                                        <p:cTn id="46" dur="500" fill="hold"/>
                                        <p:tgtEl>
                                          <p:spTgt spid="15565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5659"/>
                                        </p:tgtEl>
                                        <p:attrNameLst>
                                          <p:attrName>style.visibility</p:attrName>
                                        </p:attrNameLst>
                                      </p:cBhvr>
                                      <p:to>
                                        <p:strVal val="visible"/>
                                      </p:to>
                                    </p:set>
                                    <p:anim calcmode="lin" valueType="num">
                                      <p:cBhvr additive="base">
                                        <p:cTn id="49" dur="500" fill="hold"/>
                                        <p:tgtEl>
                                          <p:spTgt spid="155659"/>
                                        </p:tgtEl>
                                        <p:attrNameLst>
                                          <p:attrName>ppt_x</p:attrName>
                                        </p:attrNameLst>
                                      </p:cBhvr>
                                      <p:tavLst>
                                        <p:tav tm="0">
                                          <p:val>
                                            <p:strVal val="#ppt_x"/>
                                          </p:val>
                                        </p:tav>
                                        <p:tav tm="100000">
                                          <p:val>
                                            <p:strVal val="#ppt_x"/>
                                          </p:val>
                                        </p:tav>
                                      </p:tavLst>
                                    </p:anim>
                                    <p:anim calcmode="lin" valueType="num">
                                      <p:cBhvr additive="base">
                                        <p:cTn id="50" dur="500" fill="hold"/>
                                        <p:tgtEl>
                                          <p:spTgt spid="15565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5660"/>
                                        </p:tgtEl>
                                        <p:attrNameLst>
                                          <p:attrName>style.visibility</p:attrName>
                                        </p:attrNameLst>
                                      </p:cBhvr>
                                      <p:to>
                                        <p:strVal val="visible"/>
                                      </p:to>
                                    </p:set>
                                    <p:anim calcmode="lin" valueType="num">
                                      <p:cBhvr additive="base">
                                        <p:cTn id="53" dur="500" fill="hold"/>
                                        <p:tgtEl>
                                          <p:spTgt spid="155660"/>
                                        </p:tgtEl>
                                        <p:attrNameLst>
                                          <p:attrName>ppt_x</p:attrName>
                                        </p:attrNameLst>
                                      </p:cBhvr>
                                      <p:tavLst>
                                        <p:tav tm="0">
                                          <p:val>
                                            <p:strVal val="#ppt_x"/>
                                          </p:val>
                                        </p:tav>
                                        <p:tav tm="100000">
                                          <p:val>
                                            <p:strVal val="#ppt_x"/>
                                          </p:val>
                                        </p:tav>
                                      </p:tavLst>
                                    </p:anim>
                                    <p:anim calcmode="lin" valueType="num">
                                      <p:cBhvr additive="base">
                                        <p:cTn id="54" dur="500" fill="hold"/>
                                        <p:tgtEl>
                                          <p:spTgt spid="15566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5661"/>
                                        </p:tgtEl>
                                        <p:attrNameLst>
                                          <p:attrName>style.visibility</p:attrName>
                                        </p:attrNameLst>
                                      </p:cBhvr>
                                      <p:to>
                                        <p:strVal val="visible"/>
                                      </p:to>
                                    </p:set>
                                    <p:anim calcmode="lin" valueType="num">
                                      <p:cBhvr additive="base">
                                        <p:cTn id="57" dur="500" fill="hold"/>
                                        <p:tgtEl>
                                          <p:spTgt spid="155661"/>
                                        </p:tgtEl>
                                        <p:attrNameLst>
                                          <p:attrName>ppt_x</p:attrName>
                                        </p:attrNameLst>
                                      </p:cBhvr>
                                      <p:tavLst>
                                        <p:tav tm="0">
                                          <p:val>
                                            <p:strVal val="#ppt_x"/>
                                          </p:val>
                                        </p:tav>
                                        <p:tav tm="100000">
                                          <p:val>
                                            <p:strVal val="#ppt_x"/>
                                          </p:val>
                                        </p:tav>
                                      </p:tavLst>
                                    </p:anim>
                                    <p:anim calcmode="lin" valueType="num">
                                      <p:cBhvr additive="base">
                                        <p:cTn id="58" dur="500" fill="hold"/>
                                        <p:tgtEl>
                                          <p:spTgt spid="15566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5662"/>
                                        </p:tgtEl>
                                        <p:attrNameLst>
                                          <p:attrName>style.visibility</p:attrName>
                                        </p:attrNameLst>
                                      </p:cBhvr>
                                      <p:to>
                                        <p:strVal val="visible"/>
                                      </p:to>
                                    </p:set>
                                    <p:anim calcmode="lin" valueType="num">
                                      <p:cBhvr additive="base">
                                        <p:cTn id="61" dur="500" fill="hold"/>
                                        <p:tgtEl>
                                          <p:spTgt spid="155662"/>
                                        </p:tgtEl>
                                        <p:attrNameLst>
                                          <p:attrName>ppt_x</p:attrName>
                                        </p:attrNameLst>
                                      </p:cBhvr>
                                      <p:tavLst>
                                        <p:tav tm="0">
                                          <p:val>
                                            <p:strVal val="#ppt_x"/>
                                          </p:val>
                                        </p:tav>
                                        <p:tav tm="100000">
                                          <p:val>
                                            <p:strVal val="#ppt_x"/>
                                          </p:val>
                                        </p:tav>
                                      </p:tavLst>
                                    </p:anim>
                                    <p:anim calcmode="lin" valueType="num">
                                      <p:cBhvr additive="base">
                                        <p:cTn id="62" dur="500" fill="hold"/>
                                        <p:tgtEl>
                                          <p:spTgt spid="15566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55663"/>
                                        </p:tgtEl>
                                        <p:attrNameLst>
                                          <p:attrName>style.visibility</p:attrName>
                                        </p:attrNameLst>
                                      </p:cBhvr>
                                      <p:to>
                                        <p:strVal val="visible"/>
                                      </p:to>
                                    </p:set>
                                    <p:anim calcmode="lin" valueType="num">
                                      <p:cBhvr additive="base">
                                        <p:cTn id="65" dur="500" fill="hold"/>
                                        <p:tgtEl>
                                          <p:spTgt spid="155663"/>
                                        </p:tgtEl>
                                        <p:attrNameLst>
                                          <p:attrName>ppt_x</p:attrName>
                                        </p:attrNameLst>
                                      </p:cBhvr>
                                      <p:tavLst>
                                        <p:tav tm="0">
                                          <p:val>
                                            <p:strVal val="#ppt_x"/>
                                          </p:val>
                                        </p:tav>
                                        <p:tav tm="100000">
                                          <p:val>
                                            <p:strVal val="#ppt_x"/>
                                          </p:val>
                                        </p:tav>
                                      </p:tavLst>
                                    </p:anim>
                                    <p:anim calcmode="lin" valueType="num">
                                      <p:cBhvr additive="base">
                                        <p:cTn id="66" dur="500" fill="hold"/>
                                        <p:tgtEl>
                                          <p:spTgt spid="15566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5664"/>
                                        </p:tgtEl>
                                        <p:attrNameLst>
                                          <p:attrName>style.visibility</p:attrName>
                                        </p:attrNameLst>
                                      </p:cBhvr>
                                      <p:to>
                                        <p:strVal val="visible"/>
                                      </p:to>
                                    </p:set>
                                    <p:anim calcmode="lin" valueType="num">
                                      <p:cBhvr additive="base">
                                        <p:cTn id="69" dur="500" fill="hold"/>
                                        <p:tgtEl>
                                          <p:spTgt spid="155664"/>
                                        </p:tgtEl>
                                        <p:attrNameLst>
                                          <p:attrName>ppt_x</p:attrName>
                                        </p:attrNameLst>
                                      </p:cBhvr>
                                      <p:tavLst>
                                        <p:tav tm="0">
                                          <p:val>
                                            <p:strVal val="#ppt_x"/>
                                          </p:val>
                                        </p:tav>
                                        <p:tav tm="100000">
                                          <p:val>
                                            <p:strVal val="#ppt_x"/>
                                          </p:val>
                                        </p:tav>
                                      </p:tavLst>
                                    </p:anim>
                                    <p:anim calcmode="lin" valueType="num">
                                      <p:cBhvr additive="base">
                                        <p:cTn id="70" dur="500" fill="hold"/>
                                        <p:tgtEl>
                                          <p:spTgt spid="15566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55665"/>
                                        </p:tgtEl>
                                        <p:attrNameLst>
                                          <p:attrName>style.visibility</p:attrName>
                                        </p:attrNameLst>
                                      </p:cBhvr>
                                      <p:to>
                                        <p:strVal val="visible"/>
                                      </p:to>
                                    </p:set>
                                    <p:anim calcmode="lin" valueType="num">
                                      <p:cBhvr additive="base">
                                        <p:cTn id="73" dur="500" fill="hold"/>
                                        <p:tgtEl>
                                          <p:spTgt spid="155665"/>
                                        </p:tgtEl>
                                        <p:attrNameLst>
                                          <p:attrName>ppt_x</p:attrName>
                                        </p:attrNameLst>
                                      </p:cBhvr>
                                      <p:tavLst>
                                        <p:tav tm="0">
                                          <p:val>
                                            <p:strVal val="#ppt_x"/>
                                          </p:val>
                                        </p:tav>
                                        <p:tav tm="100000">
                                          <p:val>
                                            <p:strVal val="#ppt_x"/>
                                          </p:val>
                                        </p:tav>
                                      </p:tavLst>
                                    </p:anim>
                                    <p:anim calcmode="lin" valueType="num">
                                      <p:cBhvr additive="base">
                                        <p:cTn id="74" dur="500" fill="hold"/>
                                        <p:tgtEl>
                                          <p:spTgt spid="15566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55666"/>
                                        </p:tgtEl>
                                        <p:attrNameLst>
                                          <p:attrName>style.visibility</p:attrName>
                                        </p:attrNameLst>
                                      </p:cBhvr>
                                      <p:to>
                                        <p:strVal val="visible"/>
                                      </p:to>
                                    </p:set>
                                    <p:anim calcmode="lin" valueType="num">
                                      <p:cBhvr additive="base">
                                        <p:cTn id="77" dur="500" fill="hold"/>
                                        <p:tgtEl>
                                          <p:spTgt spid="155666"/>
                                        </p:tgtEl>
                                        <p:attrNameLst>
                                          <p:attrName>ppt_x</p:attrName>
                                        </p:attrNameLst>
                                      </p:cBhvr>
                                      <p:tavLst>
                                        <p:tav tm="0">
                                          <p:val>
                                            <p:strVal val="#ppt_x"/>
                                          </p:val>
                                        </p:tav>
                                        <p:tav tm="100000">
                                          <p:val>
                                            <p:strVal val="#ppt_x"/>
                                          </p:val>
                                        </p:tav>
                                      </p:tavLst>
                                    </p:anim>
                                    <p:anim calcmode="lin" valueType="num">
                                      <p:cBhvr additive="base">
                                        <p:cTn id="78" dur="500" fill="hold"/>
                                        <p:tgtEl>
                                          <p:spTgt spid="15566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5667"/>
                                        </p:tgtEl>
                                        <p:attrNameLst>
                                          <p:attrName>style.visibility</p:attrName>
                                        </p:attrNameLst>
                                      </p:cBhvr>
                                      <p:to>
                                        <p:strVal val="visible"/>
                                      </p:to>
                                    </p:set>
                                    <p:anim calcmode="lin" valueType="num">
                                      <p:cBhvr additive="base">
                                        <p:cTn id="81" dur="500" fill="hold"/>
                                        <p:tgtEl>
                                          <p:spTgt spid="155667"/>
                                        </p:tgtEl>
                                        <p:attrNameLst>
                                          <p:attrName>ppt_x</p:attrName>
                                        </p:attrNameLst>
                                      </p:cBhvr>
                                      <p:tavLst>
                                        <p:tav tm="0">
                                          <p:val>
                                            <p:strVal val="#ppt_x"/>
                                          </p:val>
                                        </p:tav>
                                        <p:tav tm="100000">
                                          <p:val>
                                            <p:strVal val="#ppt_x"/>
                                          </p:val>
                                        </p:tav>
                                      </p:tavLst>
                                    </p:anim>
                                    <p:anim calcmode="lin" valueType="num">
                                      <p:cBhvr additive="base">
                                        <p:cTn id="82" dur="500" fill="hold"/>
                                        <p:tgtEl>
                                          <p:spTgt spid="15566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5668"/>
                                        </p:tgtEl>
                                        <p:attrNameLst>
                                          <p:attrName>style.visibility</p:attrName>
                                        </p:attrNameLst>
                                      </p:cBhvr>
                                      <p:to>
                                        <p:strVal val="visible"/>
                                      </p:to>
                                    </p:set>
                                    <p:anim calcmode="lin" valueType="num">
                                      <p:cBhvr additive="base">
                                        <p:cTn id="85" dur="500" fill="hold"/>
                                        <p:tgtEl>
                                          <p:spTgt spid="155668"/>
                                        </p:tgtEl>
                                        <p:attrNameLst>
                                          <p:attrName>ppt_x</p:attrName>
                                        </p:attrNameLst>
                                      </p:cBhvr>
                                      <p:tavLst>
                                        <p:tav tm="0">
                                          <p:val>
                                            <p:strVal val="#ppt_x"/>
                                          </p:val>
                                        </p:tav>
                                        <p:tav tm="100000">
                                          <p:val>
                                            <p:strVal val="#ppt_x"/>
                                          </p:val>
                                        </p:tav>
                                      </p:tavLst>
                                    </p:anim>
                                    <p:anim calcmode="lin" valueType="num">
                                      <p:cBhvr additive="base">
                                        <p:cTn id="86" dur="500" fill="hold"/>
                                        <p:tgtEl>
                                          <p:spTgt spid="15566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55669"/>
                                        </p:tgtEl>
                                        <p:attrNameLst>
                                          <p:attrName>style.visibility</p:attrName>
                                        </p:attrNameLst>
                                      </p:cBhvr>
                                      <p:to>
                                        <p:strVal val="visible"/>
                                      </p:to>
                                    </p:set>
                                    <p:anim calcmode="lin" valueType="num">
                                      <p:cBhvr additive="base">
                                        <p:cTn id="89" dur="500" fill="hold"/>
                                        <p:tgtEl>
                                          <p:spTgt spid="155669"/>
                                        </p:tgtEl>
                                        <p:attrNameLst>
                                          <p:attrName>ppt_x</p:attrName>
                                        </p:attrNameLst>
                                      </p:cBhvr>
                                      <p:tavLst>
                                        <p:tav tm="0">
                                          <p:val>
                                            <p:strVal val="#ppt_x"/>
                                          </p:val>
                                        </p:tav>
                                        <p:tav tm="100000">
                                          <p:val>
                                            <p:strVal val="#ppt_x"/>
                                          </p:val>
                                        </p:tav>
                                      </p:tavLst>
                                    </p:anim>
                                    <p:anim calcmode="lin" valueType="num">
                                      <p:cBhvr additive="base">
                                        <p:cTn id="90" dur="500" fill="hold"/>
                                        <p:tgtEl>
                                          <p:spTgt spid="15566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5670"/>
                                        </p:tgtEl>
                                        <p:attrNameLst>
                                          <p:attrName>style.visibility</p:attrName>
                                        </p:attrNameLst>
                                      </p:cBhvr>
                                      <p:to>
                                        <p:strVal val="visible"/>
                                      </p:to>
                                    </p:set>
                                    <p:anim calcmode="lin" valueType="num">
                                      <p:cBhvr additive="base">
                                        <p:cTn id="93" dur="500" fill="hold"/>
                                        <p:tgtEl>
                                          <p:spTgt spid="155670"/>
                                        </p:tgtEl>
                                        <p:attrNameLst>
                                          <p:attrName>ppt_x</p:attrName>
                                        </p:attrNameLst>
                                      </p:cBhvr>
                                      <p:tavLst>
                                        <p:tav tm="0">
                                          <p:val>
                                            <p:strVal val="#ppt_x"/>
                                          </p:val>
                                        </p:tav>
                                        <p:tav tm="100000">
                                          <p:val>
                                            <p:strVal val="#ppt_x"/>
                                          </p:val>
                                        </p:tav>
                                      </p:tavLst>
                                    </p:anim>
                                    <p:anim calcmode="lin" valueType="num">
                                      <p:cBhvr additive="base">
                                        <p:cTn id="94" dur="500" fill="hold"/>
                                        <p:tgtEl>
                                          <p:spTgt spid="15567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55671"/>
                                        </p:tgtEl>
                                        <p:attrNameLst>
                                          <p:attrName>style.visibility</p:attrName>
                                        </p:attrNameLst>
                                      </p:cBhvr>
                                      <p:to>
                                        <p:strVal val="visible"/>
                                      </p:to>
                                    </p:set>
                                    <p:anim calcmode="lin" valueType="num">
                                      <p:cBhvr additive="base">
                                        <p:cTn id="97" dur="500" fill="hold"/>
                                        <p:tgtEl>
                                          <p:spTgt spid="155671"/>
                                        </p:tgtEl>
                                        <p:attrNameLst>
                                          <p:attrName>ppt_x</p:attrName>
                                        </p:attrNameLst>
                                      </p:cBhvr>
                                      <p:tavLst>
                                        <p:tav tm="0">
                                          <p:val>
                                            <p:strVal val="#ppt_x"/>
                                          </p:val>
                                        </p:tav>
                                        <p:tav tm="100000">
                                          <p:val>
                                            <p:strVal val="#ppt_x"/>
                                          </p:val>
                                        </p:tav>
                                      </p:tavLst>
                                    </p:anim>
                                    <p:anim calcmode="lin" valueType="num">
                                      <p:cBhvr additive="base">
                                        <p:cTn id="98" dur="500" fill="hold"/>
                                        <p:tgtEl>
                                          <p:spTgt spid="15567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55672"/>
                                        </p:tgtEl>
                                        <p:attrNameLst>
                                          <p:attrName>style.visibility</p:attrName>
                                        </p:attrNameLst>
                                      </p:cBhvr>
                                      <p:to>
                                        <p:strVal val="visible"/>
                                      </p:to>
                                    </p:set>
                                    <p:anim calcmode="lin" valueType="num">
                                      <p:cBhvr additive="base">
                                        <p:cTn id="101" dur="500" fill="hold"/>
                                        <p:tgtEl>
                                          <p:spTgt spid="155672"/>
                                        </p:tgtEl>
                                        <p:attrNameLst>
                                          <p:attrName>ppt_x</p:attrName>
                                        </p:attrNameLst>
                                      </p:cBhvr>
                                      <p:tavLst>
                                        <p:tav tm="0">
                                          <p:val>
                                            <p:strVal val="#ppt_x"/>
                                          </p:val>
                                        </p:tav>
                                        <p:tav tm="100000">
                                          <p:val>
                                            <p:strVal val="#ppt_x"/>
                                          </p:val>
                                        </p:tav>
                                      </p:tavLst>
                                    </p:anim>
                                    <p:anim calcmode="lin" valueType="num">
                                      <p:cBhvr additive="base">
                                        <p:cTn id="102" dur="500" fill="hold"/>
                                        <p:tgtEl>
                                          <p:spTgt spid="155672"/>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5673"/>
                                        </p:tgtEl>
                                        <p:attrNameLst>
                                          <p:attrName>style.visibility</p:attrName>
                                        </p:attrNameLst>
                                      </p:cBhvr>
                                      <p:to>
                                        <p:strVal val="visible"/>
                                      </p:to>
                                    </p:set>
                                    <p:anim calcmode="lin" valueType="num">
                                      <p:cBhvr additive="base">
                                        <p:cTn id="105" dur="500" fill="hold"/>
                                        <p:tgtEl>
                                          <p:spTgt spid="155673"/>
                                        </p:tgtEl>
                                        <p:attrNameLst>
                                          <p:attrName>ppt_x</p:attrName>
                                        </p:attrNameLst>
                                      </p:cBhvr>
                                      <p:tavLst>
                                        <p:tav tm="0">
                                          <p:val>
                                            <p:strVal val="#ppt_x"/>
                                          </p:val>
                                        </p:tav>
                                        <p:tav tm="100000">
                                          <p:val>
                                            <p:strVal val="#ppt_x"/>
                                          </p:val>
                                        </p:tav>
                                      </p:tavLst>
                                    </p:anim>
                                    <p:anim calcmode="lin" valueType="num">
                                      <p:cBhvr additive="base">
                                        <p:cTn id="106" dur="500" fill="hold"/>
                                        <p:tgtEl>
                                          <p:spTgt spid="155673"/>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55674"/>
                                        </p:tgtEl>
                                        <p:attrNameLst>
                                          <p:attrName>style.visibility</p:attrName>
                                        </p:attrNameLst>
                                      </p:cBhvr>
                                      <p:to>
                                        <p:strVal val="visible"/>
                                      </p:to>
                                    </p:set>
                                    <p:anim calcmode="lin" valueType="num">
                                      <p:cBhvr additive="base">
                                        <p:cTn id="109" dur="500" fill="hold"/>
                                        <p:tgtEl>
                                          <p:spTgt spid="155674"/>
                                        </p:tgtEl>
                                        <p:attrNameLst>
                                          <p:attrName>ppt_x</p:attrName>
                                        </p:attrNameLst>
                                      </p:cBhvr>
                                      <p:tavLst>
                                        <p:tav tm="0">
                                          <p:val>
                                            <p:strVal val="#ppt_x"/>
                                          </p:val>
                                        </p:tav>
                                        <p:tav tm="100000">
                                          <p:val>
                                            <p:strVal val="#ppt_x"/>
                                          </p:val>
                                        </p:tav>
                                      </p:tavLst>
                                    </p:anim>
                                    <p:anim calcmode="lin" valueType="num">
                                      <p:cBhvr additive="base">
                                        <p:cTn id="110" dur="500" fill="hold"/>
                                        <p:tgtEl>
                                          <p:spTgt spid="15567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55675"/>
                                        </p:tgtEl>
                                        <p:attrNameLst>
                                          <p:attrName>style.visibility</p:attrName>
                                        </p:attrNameLst>
                                      </p:cBhvr>
                                      <p:to>
                                        <p:strVal val="visible"/>
                                      </p:to>
                                    </p:set>
                                    <p:anim calcmode="lin" valueType="num">
                                      <p:cBhvr additive="base">
                                        <p:cTn id="113" dur="500" fill="hold"/>
                                        <p:tgtEl>
                                          <p:spTgt spid="155675"/>
                                        </p:tgtEl>
                                        <p:attrNameLst>
                                          <p:attrName>ppt_x</p:attrName>
                                        </p:attrNameLst>
                                      </p:cBhvr>
                                      <p:tavLst>
                                        <p:tav tm="0">
                                          <p:val>
                                            <p:strVal val="#ppt_x"/>
                                          </p:val>
                                        </p:tav>
                                        <p:tav tm="100000">
                                          <p:val>
                                            <p:strVal val="#ppt_x"/>
                                          </p:val>
                                        </p:tav>
                                      </p:tavLst>
                                    </p:anim>
                                    <p:anim calcmode="lin" valueType="num">
                                      <p:cBhvr additive="base">
                                        <p:cTn id="114" dur="500" fill="hold"/>
                                        <p:tgtEl>
                                          <p:spTgt spid="155675"/>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55676"/>
                                        </p:tgtEl>
                                        <p:attrNameLst>
                                          <p:attrName>style.visibility</p:attrName>
                                        </p:attrNameLst>
                                      </p:cBhvr>
                                      <p:to>
                                        <p:strVal val="visible"/>
                                      </p:to>
                                    </p:set>
                                    <p:anim calcmode="lin" valueType="num">
                                      <p:cBhvr additive="base">
                                        <p:cTn id="117" dur="500" fill="hold"/>
                                        <p:tgtEl>
                                          <p:spTgt spid="155676"/>
                                        </p:tgtEl>
                                        <p:attrNameLst>
                                          <p:attrName>ppt_x</p:attrName>
                                        </p:attrNameLst>
                                      </p:cBhvr>
                                      <p:tavLst>
                                        <p:tav tm="0">
                                          <p:val>
                                            <p:strVal val="#ppt_x"/>
                                          </p:val>
                                        </p:tav>
                                        <p:tav tm="100000">
                                          <p:val>
                                            <p:strVal val="#ppt_x"/>
                                          </p:val>
                                        </p:tav>
                                      </p:tavLst>
                                    </p:anim>
                                    <p:anim calcmode="lin" valueType="num">
                                      <p:cBhvr additive="base">
                                        <p:cTn id="118" dur="500" fill="hold"/>
                                        <p:tgtEl>
                                          <p:spTgt spid="15567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55677"/>
                                        </p:tgtEl>
                                        <p:attrNameLst>
                                          <p:attrName>style.visibility</p:attrName>
                                        </p:attrNameLst>
                                      </p:cBhvr>
                                      <p:to>
                                        <p:strVal val="visible"/>
                                      </p:to>
                                    </p:set>
                                    <p:anim calcmode="lin" valueType="num">
                                      <p:cBhvr additive="base">
                                        <p:cTn id="121" dur="500" fill="hold"/>
                                        <p:tgtEl>
                                          <p:spTgt spid="155677"/>
                                        </p:tgtEl>
                                        <p:attrNameLst>
                                          <p:attrName>ppt_x</p:attrName>
                                        </p:attrNameLst>
                                      </p:cBhvr>
                                      <p:tavLst>
                                        <p:tav tm="0">
                                          <p:val>
                                            <p:strVal val="#ppt_x"/>
                                          </p:val>
                                        </p:tav>
                                        <p:tav tm="100000">
                                          <p:val>
                                            <p:strVal val="#ppt_x"/>
                                          </p:val>
                                        </p:tav>
                                      </p:tavLst>
                                    </p:anim>
                                    <p:anim calcmode="lin" valueType="num">
                                      <p:cBhvr additive="base">
                                        <p:cTn id="122" dur="500" fill="hold"/>
                                        <p:tgtEl>
                                          <p:spTgt spid="155677"/>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55678"/>
                                        </p:tgtEl>
                                        <p:attrNameLst>
                                          <p:attrName>style.visibility</p:attrName>
                                        </p:attrNameLst>
                                      </p:cBhvr>
                                      <p:to>
                                        <p:strVal val="visible"/>
                                      </p:to>
                                    </p:set>
                                    <p:anim calcmode="lin" valueType="num">
                                      <p:cBhvr additive="base">
                                        <p:cTn id="125" dur="500" fill="hold"/>
                                        <p:tgtEl>
                                          <p:spTgt spid="155678"/>
                                        </p:tgtEl>
                                        <p:attrNameLst>
                                          <p:attrName>ppt_x</p:attrName>
                                        </p:attrNameLst>
                                      </p:cBhvr>
                                      <p:tavLst>
                                        <p:tav tm="0">
                                          <p:val>
                                            <p:strVal val="#ppt_x"/>
                                          </p:val>
                                        </p:tav>
                                        <p:tav tm="100000">
                                          <p:val>
                                            <p:strVal val="#ppt_x"/>
                                          </p:val>
                                        </p:tav>
                                      </p:tavLst>
                                    </p:anim>
                                    <p:anim calcmode="lin" valueType="num">
                                      <p:cBhvr additive="base">
                                        <p:cTn id="126" dur="500" fill="hold"/>
                                        <p:tgtEl>
                                          <p:spTgt spid="15567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55679"/>
                                        </p:tgtEl>
                                        <p:attrNameLst>
                                          <p:attrName>style.visibility</p:attrName>
                                        </p:attrNameLst>
                                      </p:cBhvr>
                                      <p:to>
                                        <p:strVal val="visible"/>
                                      </p:to>
                                    </p:set>
                                    <p:anim calcmode="lin" valueType="num">
                                      <p:cBhvr additive="base">
                                        <p:cTn id="129" dur="500" fill="hold"/>
                                        <p:tgtEl>
                                          <p:spTgt spid="155679"/>
                                        </p:tgtEl>
                                        <p:attrNameLst>
                                          <p:attrName>ppt_x</p:attrName>
                                        </p:attrNameLst>
                                      </p:cBhvr>
                                      <p:tavLst>
                                        <p:tav tm="0">
                                          <p:val>
                                            <p:strVal val="#ppt_x"/>
                                          </p:val>
                                        </p:tav>
                                        <p:tav tm="100000">
                                          <p:val>
                                            <p:strVal val="#ppt_x"/>
                                          </p:val>
                                        </p:tav>
                                      </p:tavLst>
                                    </p:anim>
                                    <p:anim calcmode="lin" valueType="num">
                                      <p:cBhvr additive="base">
                                        <p:cTn id="130" dur="500" fill="hold"/>
                                        <p:tgtEl>
                                          <p:spTgt spid="155679"/>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55680"/>
                                        </p:tgtEl>
                                        <p:attrNameLst>
                                          <p:attrName>style.visibility</p:attrName>
                                        </p:attrNameLst>
                                      </p:cBhvr>
                                      <p:to>
                                        <p:strVal val="visible"/>
                                      </p:to>
                                    </p:set>
                                    <p:anim calcmode="lin" valueType="num">
                                      <p:cBhvr additive="base">
                                        <p:cTn id="133" dur="500" fill="hold"/>
                                        <p:tgtEl>
                                          <p:spTgt spid="155680"/>
                                        </p:tgtEl>
                                        <p:attrNameLst>
                                          <p:attrName>ppt_x</p:attrName>
                                        </p:attrNameLst>
                                      </p:cBhvr>
                                      <p:tavLst>
                                        <p:tav tm="0">
                                          <p:val>
                                            <p:strVal val="#ppt_x"/>
                                          </p:val>
                                        </p:tav>
                                        <p:tav tm="100000">
                                          <p:val>
                                            <p:strVal val="#ppt_x"/>
                                          </p:val>
                                        </p:tav>
                                      </p:tavLst>
                                    </p:anim>
                                    <p:anim calcmode="lin" valueType="num">
                                      <p:cBhvr additive="base">
                                        <p:cTn id="134" dur="500" fill="hold"/>
                                        <p:tgtEl>
                                          <p:spTgt spid="15568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55681"/>
                                        </p:tgtEl>
                                        <p:attrNameLst>
                                          <p:attrName>style.visibility</p:attrName>
                                        </p:attrNameLst>
                                      </p:cBhvr>
                                      <p:to>
                                        <p:strVal val="visible"/>
                                      </p:to>
                                    </p:set>
                                    <p:anim calcmode="lin" valueType="num">
                                      <p:cBhvr additive="base">
                                        <p:cTn id="137" dur="500" fill="hold"/>
                                        <p:tgtEl>
                                          <p:spTgt spid="155681"/>
                                        </p:tgtEl>
                                        <p:attrNameLst>
                                          <p:attrName>ppt_x</p:attrName>
                                        </p:attrNameLst>
                                      </p:cBhvr>
                                      <p:tavLst>
                                        <p:tav tm="0">
                                          <p:val>
                                            <p:strVal val="#ppt_x"/>
                                          </p:val>
                                        </p:tav>
                                        <p:tav tm="100000">
                                          <p:val>
                                            <p:strVal val="#ppt_x"/>
                                          </p:val>
                                        </p:tav>
                                      </p:tavLst>
                                    </p:anim>
                                    <p:anim calcmode="lin" valueType="num">
                                      <p:cBhvr additive="base">
                                        <p:cTn id="138" dur="500" fill="hold"/>
                                        <p:tgtEl>
                                          <p:spTgt spid="155681"/>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55682"/>
                                        </p:tgtEl>
                                        <p:attrNameLst>
                                          <p:attrName>style.visibility</p:attrName>
                                        </p:attrNameLst>
                                      </p:cBhvr>
                                      <p:to>
                                        <p:strVal val="visible"/>
                                      </p:to>
                                    </p:set>
                                    <p:anim calcmode="lin" valueType="num">
                                      <p:cBhvr additive="base">
                                        <p:cTn id="141" dur="500" fill="hold"/>
                                        <p:tgtEl>
                                          <p:spTgt spid="155682"/>
                                        </p:tgtEl>
                                        <p:attrNameLst>
                                          <p:attrName>ppt_x</p:attrName>
                                        </p:attrNameLst>
                                      </p:cBhvr>
                                      <p:tavLst>
                                        <p:tav tm="0">
                                          <p:val>
                                            <p:strVal val="#ppt_x"/>
                                          </p:val>
                                        </p:tav>
                                        <p:tav tm="100000">
                                          <p:val>
                                            <p:strVal val="#ppt_x"/>
                                          </p:val>
                                        </p:tav>
                                      </p:tavLst>
                                    </p:anim>
                                    <p:anim calcmode="lin" valueType="num">
                                      <p:cBhvr additive="base">
                                        <p:cTn id="142" dur="500" fill="hold"/>
                                        <p:tgtEl>
                                          <p:spTgt spid="155682"/>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55683"/>
                                        </p:tgtEl>
                                        <p:attrNameLst>
                                          <p:attrName>style.visibility</p:attrName>
                                        </p:attrNameLst>
                                      </p:cBhvr>
                                      <p:to>
                                        <p:strVal val="visible"/>
                                      </p:to>
                                    </p:set>
                                    <p:anim calcmode="lin" valueType="num">
                                      <p:cBhvr additive="base">
                                        <p:cTn id="145" dur="500" fill="hold"/>
                                        <p:tgtEl>
                                          <p:spTgt spid="155683"/>
                                        </p:tgtEl>
                                        <p:attrNameLst>
                                          <p:attrName>ppt_x</p:attrName>
                                        </p:attrNameLst>
                                      </p:cBhvr>
                                      <p:tavLst>
                                        <p:tav tm="0">
                                          <p:val>
                                            <p:strVal val="#ppt_x"/>
                                          </p:val>
                                        </p:tav>
                                        <p:tav tm="100000">
                                          <p:val>
                                            <p:strVal val="#ppt_x"/>
                                          </p:val>
                                        </p:tav>
                                      </p:tavLst>
                                    </p:anim>
                                    <p:anim calcmode="lin" valueType="num">
                                      <p:cBhvr additive="base">
                                        <p:cTn id="146" dur="500" fill="hold"/>
                                        <p:tgtEl>
                                          <p:spTgt spid="155683"/>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55684"/>
                                        </p:tgtEl>
                                        <p:attrNameLst>
                                          <p:attrName>style.visibility</p:attrName>
                                        </p:attrNameLst>
                                      </p:cBhvr>
                                      <p:to>
                                        <p:strVal val="visible"/>
                                      </p:to>
                                    </p:set>
                                    <p:anim calcmode="lin" valueType="num">
                                      <p:cBhvr additive="base">
                                        <p:cTn id="149" dur="500" fill="hold"/>
                                        <p:tgtEl>
                                          <p:spTgt spid="155684"/>
                                        </p:tgtEl>
                                        <p:attrNameLst>
                                          <p:attrName>ppt_x</p:attrName>
                                        </p:attrNameLst>
                                      </p:cBhvr>
                                      <p:tavLst>
                                        <p:tav tm="0">
                                          <p:val>
                                            <p:strVal val="#ppt_x"/>
                                          </p:val>
                                        </p:tav>
                                        <p:tav tm="100000">
                                          <p:val>
                                            <p:strVal val="#ppt_x"/>
                                          </p:val>
                                        </p:tav>
                                      </p:tavLst>
                                    </p:anim>
                                    <p:anim calcmode="lin" valueType="num">
                                      <p:cBhvr additive="base">
                                        <p:cTn id="150" dur="500" fill="hold"/>
                                        <p:tgtEl>
                                          <p:spTgt spid="155684"/>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55685"/>
                                        </p:tgtEl>
                                        <p:attrNameLst>
                                          <p:attrName>style.visibility</p:attrName>
                                        </p:attrNameLst>
                                      </p:cBhvr>
                                      <p:to>
                                        <p:strVal val="visible"/>
                                      </p:to>
                                    </p:set>
                                    <p:anim calcmode="lin" valueType="num">
                                      <p:cBhvr additive="base">
                                        <p:cTn id="153" dur="500" fill="hold"/>
                                        <p:tgtEl>
                                          <p:spTgt spid="155685"/>
                                        </p:tgtEl>
                                        <p:attrNameLst>
                                          <p:attrName>ppt_x</p:attrName>
                                        </p:attrNameLst>
                                      </p:cBhvr>
                                      <p:tavLst>
                                        <p:tav tm="0">
                                          <p:val>
                                            <p:strVal val="#ppt_x"/>
                                          </p:val>
                                        </p:tav>
                                        <p:tav tm="100000">
                                          <p:val>
                                            <p:strVal val="#ppt_x"/>
                                          </p:val>
                                        </p:tav>
                                      </p:tavLst>
                                    </p:anim>
                                    <p:anim calcmode="lin" valueType="num">
                                      <p:cBhvr additive="base">
                                        <p:cTn id="154" dur="500" fill="hold"/>
                                        <p:tgtEl>
                                          <p:spTgt spid="155685"/>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55686"/>
                                        </p:tgtEl>
                                        <p:attrNameLst>
                                          <p:attrName>style.visibility</p:attrName>
                                        </p:attrNameLst>
                                      </p:cBhvr>
                                      <p:to>
                                        <p:strVal val="visible"/>
                                      </p:to>
                                    </p:set>
                                    <p:anim calcmode="lin" valueType="num">
                                      <p:cBhvr additive="base">
                                        <p:cTn id="157" dur="500" fill="hold"/>
                                        <p:tgtEl>
                                          <p:spTgt spid="155686"/>
                                        </p:tgtEl>
                                        <p:attrNameLst>
                                          <p:attrName>ppt_x</p:attrName>
                                        </p:attrNameLst>
                                      </p:cBhvr>
                                      <p:tavLst>
                                        <p:tav tm="0">
                                          <p:val>
                                            <p:strVal val="#ppt_x"/>
                                          </p:val>
                                        </p:tav>
                                        <p:tav tm="100000">
                                          <p:val>
                                            <p:strVal val="#ppt_x"/>
                                          </p:val>
                                        </p:tav>
                                      </p:tavLst>
                                    </p:anim>
                                    <p:anim calcmode="lin" valueType="num">
                                      <p:cBhvr additive="base">
                                        <p:cTn id="158" dur="500" fill="hold"/>
                                        <p:tgtEl>
                                          <p:spTgt spid="15568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55687"/>
                                        </p:tgtEl>
                                        <p:attrNameLst>
                                          <p:attrName>style.visibility</p:attrName>
                                        </p:attrNameLst>
                                      </p:cBhvr>
                                      <p:to>
                                        <p:strVal val="visible"/>
                                      </p:to>
                                    </p:set>
                                    <p:anim calcmode="lin" valueType="num">
                                      <p:cBhvr additive="base">
                                        <p:cTn id="161" dur="500" fill="hold"/>
                                        <p:tgtEl>
                                          <p:spTgt spid="155687"/>
                                        </p:tgtEl>
                                        <p:attrNameLst>
                                          <p:attrName>ppt_x</p:attrName>
                                        </p:attrNameLst>
                                      </p:cBhvr>
                                      <p:tavLst>
                                        <p:tav tm="0">
                                          <p:val>
                                            <p:strVal val="#ppt_x"/>
                                          </p:val>
                                        </p:tav>
                                        <p:tav tm="100000">
                                          <p:val>
                                            <p:strVal val="#ppt_x"/>
                                          </p:val>
                                        </p:tav>
                                      </p:tavLst>
                                    </p:anim>
                                    <p:anim calcmode="lin" valueType="num">
                                      <p:cBhvr additive="base">
                                        <p:cTn id="162" dur="500" fill="hold"/>
                                        <p:tgtEl>
                                          <p:spTgt spid="15568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55690"/>
                                        </p:tgtEl>
                                        <p:attrNameLst>
                                          <p:attrName>style.visibility</p:attrName>
                                        </p:attrNameLst>
                                      </p:cBhvr>
                                      <p:to>
                                        <p:strVal val="visible"/>
                                      </p:to>
                                    </p:set>
                                    <p:anim calcmode="lin" valueType="num">
                                      <p:cBhvr additive="base">
                                        <p:cTn id="165" dur="500" fill="hold"/>
                                        <p:tgtEl>
                                          <p:spTgt spid="155690"/>
                                        </p:tgtEl>
                                        <p:attrNameLst>
                                          <p:attrName>ppt_x</p:attrName>
                                        </p:attrNameLst>
                                      </p:cBhvr>
                                      <p:tavLst>
                                        <p:tav tm="0">
                                          <p:val>
                                            <p:strVal val="#ppt_x"/>
                                          </p:val>
                                        </p:tav>
                                        <p:tav tm="100000">
                                          <p:val>
                                            <p:strVal val="#ppt_x"/>
                                          </p:val>
                                        </p:tav>
                                      </p:tavLst>
                                    </p:anim>
                                    <p:anim calcmode="lin" valueType="num">
                                      <p:cBhvr additive="base">
                                        <p:cTn id="166" dur="500" fill="hold"/>
                                        <p:tgtEl>
                                          <p:spTgt spid="155690"/>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55691"/>
                                        </p:tgtEl>
                                        <p:attrNameLst>
                                          <p:attrName>style.visibility</p:attrName>
                                        </p:attrNameLst>
                                      </p:cBhvr>
                                      <p:to>
                                        <p:strVal val="visible"/>
                                      </p:to>
                                    </p:set>
                                    <p:anim calcmode="lin" valueType="num">
                                      <p:cBhvr additive="base">
                                        <p:cTn id="169" dur="500" fill="hold"/>
                                        <p:tgtEl>
                                          <p:spTgt spid="155691"/>
                                        </p:tgtEl>
                                        <p:attrNameLst>
                                          <p:attrName>ppt_x</p:attrName>
                                        </p:attrNameLst>
                                      </p:cBhvr>
                                      <p:tavLst>
                                        <p:tav tm="0">
                                          <p:val>
                                            <p:strVal val="#ppt_x"/>
                                          </p:val>
                                        </p:tav>
                                        <p:tav tm="100000">
                                          <p:val>
                                            <p:strVal val="#ppt_x"/>
                                          </p:val>
                                        </p:tav>
                                      </p:tavLst>
                                    </p:anim>
                                    <p:anim calcmode="lin" valueType="num">
                                      <p:cBhvr additive="base">
                                        <p:cTn id="170" dur="500" fill="hold"/>
                                        <p:tgtEl>
                                          <p:spTgt spid="155691"/>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55692"/>
                                        </p:tgtEl>
                                        <p:attrNameLst>
                                          <p:attrName>style.visibility</p:attrName>
                                        </p:attrNameLst>
                                      </p:cBhvr>
                                      <p:to>
                                        <p:strVal val="visible"/>
                                      </p:to>
                                    </p:set>
                                    <p:anim calcmode="lin" valueType="num">
                                      <p:cBhvr additive="base">
                                        <p:cTn id="173" dur="500" fill="hold"/>
                                        <p:tgtEl>
                                          <p:spTgt spid="155692"/>
                                        </p:tgtEl>
                                        <p:attrNameLst>
                                          <p:attrName>ppt_x</p:attrName>
                                        </p:attrNameLst>
                                      </p:cBhvr>
                                      <p:tavLst>
                                        <p:tav tm="0">
                                          <p:val>
                                            <p:strVal val="#ppt_x"/>
                                          </p:val>
                                        </p:tav>
                                        <p:tav tm="100000">
                                          <p:val>
                                            <p:strVal val="#ppt_x"/>
                                          </p:val>
                                        </p:tav>
                                      </p:tavLst>
                                    </p:anim>
                                    <p:anim calcmode="lin" valueType="num">
                                      <p:cBhvr additive="base">
                                        <p:cTn id="174" dur="500" fill="hold"/>
                                        <p:tgtEl>
                                          <p:spTgt spid="155692"/>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55693"/>
                                        </p:tgtEl>
                                        <p:attrNameLst>
                                          <p:attrName>style.visibility</p:attrName>
                                        </p:attrNameLst>
                                      </p:cBhvr>
                                      <p:to>
                                        <p:strVal val="visible"/>
                                      </p:to>
                                    </p:set>
                                    <p:anim calcmode="lin" valueType="num">
                                      <p:cBhvr additive="base">
                                        <p:cTn id="177" dur="500" fill="hold"/>
                                        <p:tgtEl>
                                          <p:spTgt spid="155693"/>
                                        </p:tgtEl>
                                        <p:attrNameLst>
                                          <p:attrName>ppt_x</p:attrName>
                                        </p:attrNameLst>
                                      </p:cBhvr>
                                      <p:tavLst>
                                        <p:tav tm="0">
                                          <p:val>
                                            <p:strVal val="#ppt_x"/>
                                          </p:val>
                                        </p:tav>
                                        <p:tav tm="100000">
                                          <p:val>
                                            <p:strVal val="#ppt_x"/>
                                          </p:val>
                                        </p:tav>
                                      </p:tavLst>
                                    </p:anim>
                                    <p:anim calcmode="lin" valueType="num">
                                      <p:cBhvr additive="base">
                                        <p:cTn id="178" dur="500" fill="hold"/>
                                        <p:tgtEl>
                                          <p:spTgt spid="155693"/>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55694"/>
                                        </p:tgtEl>
                                        <p:attrNameLst>
                                          <p:attrName>style.visibility</p:attrName>
                                        </p:attrNameLst>
                                      </p:cBhvr>
                                      <p:to>
                                        <p:strVal val="visible"/>
                                      </p:to>
                                    </p:set>
                                    <p:anim calcmode="lin" valueType="num">
                                      <p:cBhvr additive="base">
                                        <p:cTn id="181" dur="500" fill="hold"/>
                                        <p:tgtEl>
                                          <p:spTgt spid="155694"/>
                                        </p:tgtEl>
                                        <p:attrNameLst>
                                          <p:attrName>ppt_x</p:attrName>
                                        </p:attrNameLst>
                                      </p:cBhvr>
                                      <p:tavLst>
                                        <p:tav tm="0">
                                          <p:val>
                                            <p:strVal val="#ppt_x"/>
                                          </p:val>
                                        </p:tav>
                                        <p:tav tm="100000">
                                          <p:val>
                                            <p:strVal val="#ppt_x"/>
                                          </p:val>
                                        </p:tav>
                                      </p:tavLst>
                                    </p:anim>
                                    <p:anim calcmode="lin" valueType="num">
                                      <p:cBhvr additive="base">
                                        <p:cTn id="182" dur="500" fill="hold"/>
                                        <p:tgtEl>
                                          <p:spTgt spid="155694"/>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55695"/>
                                        </p:tgtEl>
                                        <p:attrNameLst>
                                          <p:attrName>style.visibility</p:attrName>
                                        </p:attrNameLst>
                                      </p:cBhvr>
                                      <p:to>
                                        <p:strVal val="visible"/>
                                      </p:to>
                                    </p:set>
                                    <p:anim calcmode="lin" valueType="num">
                                      <p:cBhvr additive="base">
                                        <p:cTn id="185" dur="500" fill="hold"/>
                                        <p:tgtEl>
                                          <p:spTgt spid="155695"/>
                                        </p:tgtEl>
                                        <p:attrNameLst>
                                          <p:attrName>ppt_x</p:attrName>
                                        </p:attrNameLst>
                                      </p:cBhvr>
                                      <p:tavLst>
                                        <p:tav tm="0">
                                          <p:val>
                                            <p:strVal val="#ppt_x"/>
                                          </p:val>
                                        </p:tav>
                                        <p:tav tm="100000">
                                          <p:val>
                                            <p:strVal val="#ppt_x"/>
                                          </p:val>
                                        </p:tav>
                                      </p:tavLst>
                                    </p:anim>
                                    <p:anim calcmode="lin" valueType="num">
                                      <p:cBhvr additive="base">
                                        <p:cTn id="186" dur="500" fill="hold"/>
                                        <p:tgtEl>
                                          <p:spTgt spid="155695"/>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55688"/>
                                        </p:tgtEl>
                                        <p:attrNameLst>
                                          <p:attrName>style.visibility</p:attrName>
                                        </p:attrNameLst>
                                      </p:cBhvr>
                                      <p:to>
                                        <p:strVal val="visible"/>
                                      </p:to>
                                    </p:set>
                                    <p:anim calcmode="lin" valueType="num">
                                      <p:cBhvr additive="base">
                                        <p:cTn id="189" dur="500" fill="hold"/>
                                        <p:tgtEl>
                                          <p:spTgt spid="155688"/>
                                        </p:tgtEl>
                                        <p:attrNameLst>
                                          <p:attrName>ppt_x</p:attrName>
                                        </p:attrNameLst>
                                      </p:cBhvr>
                                      <p:tavLst>
                                        <p:tav tm="0">
                                          <p:val>
                                            <p:strVal val="#ppt_x"/>
                                          </p:val>
                                        </p:tav>
                                        <p:tav tm="100000">
                                          <p:val>
                                            <p:strVal val="#ppt_x"/>
                                          </p:val>
                                        </p:tav>
                                      </p:tavLst>
                                    </p:anim>
                                    <p:anim calcmode="lin" valueType="num">
                                      <p:cBhvr additive="base">
                                        <p:cTn id="190" dur="500" fill="hold"/>
                                        <p:tgtEl>
                                          <p:spTgt spid="155688"/>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155689"/>
                                        </p:tgtEl>
                                        <p:attrNameLst>
                                          <p:attrName>style.visibility</p:attrName>
                                        </p:attrNameLst>
                                      </p:cBhvr>
                                      <p:to>
                                        <p:strVal val="visible"/>
                                      </p:to>
                                    </p:set>
                                    <p:anim calcmode="lin" valueType="num">
                                      <p:cBhvr additive="base">
                                        <p:cTn id="195" dur="500" fill="hold"/>
                                        <p:tgtEl>
                                          <p:spTgt spid="155689"/>
                                        </p:tgtEl>
                                        <p:attrNameLst>
                                          <p:attrName>ppt_x</p:attrName>
                                        </p:attrNameLst>
                                      </p:cBhvr>
                                      <p:tavLst>
                                        <p:tav tm="0">
                                          <p:val>
                                            <p:strVal val="#ppt_x"/>
                                          </p:val>
                                        </p:tav>
                                        <p:tav tm="100000">
                                          <p:val>
                                            <p:strVal val="#ppt_x"/>
                                          </p:val>
                                        </p:tav>
                                      </p:tavLst>
                                    </p:anim>
                                    <p:anim calcmode="lin" valueType="num">
                                      <p:cBhvr additive="base">
                                        <p:cTn id="196" dur="500" fill="hold"/>
                                        <p:tgtEl>
                                          <p:spTgt spid="155689"/>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15" presetClass="entr" presetSubtype="0" fill="hold" nodeType="clickEffect">
                                  <p:stCondLst>
                                    <p:cond delay="0"/>
                                  </p:stCondLst>
                                  <p:childTnLst>
                                    <p:set>
                                      <p:cBhvr>
                                        <p:cTn id="200" dur="1" fill="hold">
                                          <p:stCondLst>
                                            <p:cond delay="0"/>
                                          </p:stCondLst>
                                        </p:cTn>
                                        <p:tgtEl>
                                          <p:spTgt spid="2"/>
                                        </p:tgtEl>
                                        <p:attrNameLst>
                                          <p:attrName>style.visibility</p:attrName>
                                        </p:attrNameLst>
                                      </p:cBhvr>
                                      <p:to>
                                        <p:strVal val="visible"/>
                                      </p:to>
                                    </p:set>
                                    <p:anim calcmode="lin" valueType="num">
                                      <p:cBhvr>
                                        <p:cTn id="201" dur="1000" fill="hold"/>
                                        <p:tgtEl>
                                          <p:spTgt spid="2"/>
                                        </p:tgtEl>
                                        <p:attrNameLst>
                                          <p:attrName>ppt_w</p:attrName>
                                        </p:attrNameLst>
                                      </p:cBhvr>
                                      <p:tavLst>
                                        <p:tav tm="0">
                                          <p:val>
                                            <p:fltVal val="0"/>
                                          </p:val>
                                        </p:tav>
                                        <p:tav tm="100000">
                                          <p:val>
                                            <p:strVal val="#ppt_w"/>
                                          </p:val>
                                        </p:tav>
                                      </p:tavLst>
                                    </p:anim>
                                    <p:anim calcmode="lin" valueType="num">
                                      <p:cBhvr>
                                        <p:cTn id="202" dur="1000" fill="hold"/>
                                        <p:tgtEl>
                                          <p:spTgt spid="2"/>
                                        </p:tgtEl>
                                        <p:attrNameLst>
                                          <p:attrName>ppt_h</p:attrName>
                                        </p:attrNameLst>
                                      </p:cBhvr>
                                      <p:tavLst>
                                        <p:tav tm="0">
                                          <p:val>
                                            <p:fltVal val="0"/>
                                          </p:val>
                                        </p:tav>
                                        <p:tav tm="100000">
                                          <p:val>
                                            <p:strVal val="#ppt_h"/>
                                          </p:val>
                                        </p:tav>
                                      </p:tavLst>
                                    </p:anim>
                                    <p:anim calcmode="lin" valueType="num">
                                      <p:cBhvr>
                                        <p:cTn id="203"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nimBg="1"/>
      <p:bldP spid="155651" grpId="0" animBg="1"/>
      <p:bldP spid="155652" grpId="0" animBg="1"/>
      <p:bldP spid="155653" grpId="0" animBg="1"/>
      <p:bldP spid="155654" grpId="0" animBg="1"/>
      <p:bldP spid="155655" grpId="0" animBg="1"/>
      <p:bldP spid="155656" grpId="0" animBg="1"/>
      <p:bldP spid="155657" grpId="0" animBg="1"/>
      <p:bldP spid="155658" grpId="0" animBg="1"/>
      <p:bldP spid="155659" grpId="0" animBg="1"/>
      <p:bldP spid="155660" grpId="0" animBg="1"/>
      <p:bldP spid="155661" grpId="0" animBg="1"/>
      <p:bldP spid="155662" grpId="0" animBg="1"/>
      <p:bldP spid="155663" grpId="0" animBg="1"/>
      <p:bldP spid="155664" grpId="0" animBg="1"/>
      <p:bldP spid="155665" grpId="0" animBg="1"/>
      <p:bldP spid="155666" grpId="0" animBg="1"/>
      <p:bldP spid="155667" grpId="0" animBg="1"/>
      <p:bldP spid="155668" grpId="0" animBg="1"/>
      <p:bldP spid="155669" grpId="0" animBg="1"/>
      <p:bldP spid="155670" grpId="0" animBg="1"/>
      <p:bldP spid="155671" grpId="0" animBg="1"/>
      <p:bldP spid="155672" grpId="0" animBg="1"/>
      <p:bldP spid="155673" grpId="0" animBg="1"/>
      <p:bldP spid="155674" grpId="0" animBg="1"/>
      <p:bldP spid="155675" grpId="0" animBg="1"/>
      <p:bldP spid="155676" grpId="0" animBg="1"/>
      <p:bldP spid="155677" grpId="0" animBg="1"/>
      <p:bldP spid="155678" grpId="0" animBg="1"/>
      <p:bldP spid="155679" grpId="0" animBg="1"/>
      <p:bldP spid="155680" grpId="0" animBg="1"/>
      <p:bldP spid="155681" grpId="0" animBg="1"/>
      <p:bldP spid="155682" grpId="0" animBg="1"/>
      <p:bldP spid="155683" grpId="0" animBg="1"/>
      <p:bldP spid="155684" grpId="0" animBg="1"/>
      <p:bldP spid="155685" grpId="0" animBg="1"/>
      <p:bldP spid="155686" grpId="0"/>
      <p:bldP spid="155687" grpId="0"/>
      <p:bldP spid="155688" grpId="0"/>
      <p:bldP spid="155689" grpId="0"/>
      <p:bldP spid="155690" grpId="0" animBg="1"/>
      <p:bldP spid="155691" grpId="0" animBg="1"/>
      <p:bldP spid="155692" grpId="0"/>
      <p:bldP spid="155693" grpId="0"/>
      <p:bldP spid="155694" grpId="0" animBg="1"/>
      <p:bldP spid="155695" grpId="0"/>
      <p:bldP spid="3"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Text Box 2"/>
          <p:cNvSpPr txBox="1">
            <a:spLocks noChangeArrowheads="1"/>
          </p:cNvSpPr>
          <p:nvPr/>
        </p:nvSpPr>
        <p:spPr bwMode="auto">
          <a:xfrm>
            <a:off x="292443" y="1165654"/>
            <a:ext cx="8604422" cy="491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spcBef>
                <a:spcPct val="35000"/>
              </a:spcBef>
            </a:pPr>
            <a:r>
              <a:rPr lang="zh-CN" altLang="en-US" sz="2800" b="1" dirty="0" smtClean="0">
                <a:latin typeface="华文仿宋" panose="02010600040101010101" pitchFamily="2" charset="-122"/>
                <a:ea typeface="华文仿宋" panose="02010600040101010101" pitchFamily="2" charset="-122"/>
              </a:rPr>
              <a:t>设</a:t>
            </a:r>
            <a:r>
              <a:rPr lang="zh-CN" altLang="en-US" sz="2800" b="1" dirty="0">
                <a:latin typeface="华文仿宋" panose="02010600040101010101" pitchFamily="2" charset="-122"/>
                <a:ea typeface="华文仿宋" panose="02010600040101010101" pitchFamily="2" charset="-122"/>
              </a:rPr>
              <a:t>两个指针</a:t>
            </a:r>
            <a:r>
              <a:rPr lang="en-US" altLang="zh-CN" sz="2800" b="1" dirty="0">
                <a:latin typeface="华文仿宋" panose="02010600040101010101" pitchFamily="2" charset="-122"/>
                <a:ea typeface="华文仿宋" panose="02010600040101010101" pitchFamily="2" charset="-122"/>
              </a:rPr>
              <a:t>p</a:t>
            </a:r>
            <a:r>
              <a:rPr lang="en-US" altLang="zh-CN" sz="2800" b="1" dirty="0" smtClean="0">
                <a:latin typeface="华文仿宋" panose="02010600040101010101" pitchFamily="2" charset="-122"/>
                <a:ea typeface="华文仿宋" panose="02010600040101010101" pitchFamily="2" charset="-122"/>
              </a:rPr>
              <a:t>, q</a:t>
            </a:r>
            <a:r>
              <a:rPr lang="zh-CN" altLang="en-US" sz="2800" b="1" dirty="0">
                <a:latin typeface="华文仿宋" panose="02010600040101010101" pitchFamily="2" charset="-122"/>
                <a:ea typeface="华文仿宋" panose="02010600040101010101" pitchFamily="2" charset="-122"/>
              </a:rPr>
              <a:t>分别指向两个多项式中的某一个结点，则可以比较结点的指数项，</a:t>
            </a:r>
            <a:endParaRPr lang="zh-CN" altLang="en-US" sz="2800" b="1" dirty="0">
              <a:latin typeface="华文仿宋" panose="02010600040101010101" pitchFamily="2" charset="-122"/>
              <a:ea typeface="华文仿宋" panose="02010600040101010101" pitchFamily="2" charset="-122"/>
            </a:endParaRPr>
          </a:p>
          <a:p>
            <a:pPr marL="342900" indent="-342900" algn="just" eaLnBrk="1" hangingPunct="1">
              <a:spcBef>
                <a:spcPct val="35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若</a:t>
            </a:r>
            <a:r>
              <a:rPr lang="en-US" altLang="zh-CN" sz="2800" b="1" dirty="0" err="1">
                <a:latin typeface="华文仿宋" panose="02010600040101010101" pitchFamily="2" charset="-122"/>
                <a:ea typeface="华文仿宋" panose="02010600040101010101" pitchFamily="2" charset="-122"/>
              </a:rPr>
              <a:t>p</a:t>
            </a:r>
            <a:r>
              <a:rPr lang="en-US" altLang="zh-CN" sz="2800" b="1" dirty="0" err="1">
                <a:sym typeface="Symbol" panose="05050102010706020507" pitchFamily="18" charset="2"/>
              </a:rPr>
              <a:t>exp</a:t>
            </a:r>
            <a:r>
              <a:rPr lang="en-US" altLang="zh-CN" sz="2800" b="1" dirty="0">
                <a:sym typeface="Symbol" panose="05050102010706020507" pitchFamily="18" charset="2"/>
              </a:rPr>
              <a:t>&lt;</a:t>
            </a:r>
            <a:r>
              <a:rPr lang="en-US" altLang="zh-CN" sz="2800" b="1" dirty="0" err="1">
                <a:sym typeface="Symbol" panose="05050102010706020507" pitchFamily="18" charset="2"/>
              </a:rPr>
              <a:t>qexp</a:t>
            </a:r>
            <a:r>
              <a:rPr lang="en-US" altLang="zh-CN" sz="2800" b="1" dirty="0">
                <a:sym typeface="Symbol" panose="05050102010706020507" pitchFamily="18" charset="2"/>
              </a:rPr>
              <a:t>, *p</a:t>
            </a:r>
            <a:r>
              <a:rPr lang="zh-CN" altLang="en-US" sz="2800" b="1" dirty="0">
                <a:ea typeface="华文仿宋" panose="02010600040101010101" pitchFamily="2" charset="-122"/>
                <a:sym typeface="Symbol" panose="05050102010706020507" pitchFamily="18" charset="2"/>
              </a:rPr>
              <a:t>结点是多项式中的一项，</a:t>
            </a:r>
            <a:r>
              <a:rPr lang="en-US" altLang="zh-CN" sz="2800" b="1" dirty="0">
                <a:latin typeface="华文仿宋" panose="02010600040101010101" pitchFamily="2" charset="-122"/>
                <a:ea typeface="华文仿宋" panose="02010600040101010101" pitchFamily="2" charset="-122"/>
                <a:sym typeface="Symbol" panose="05050102010706020507" pitchFamily="18" charset="2"/>
              </a:rPr>
              <a:t>p</a:t>
            </a:r>
            <a:r>
              <a:rPr lang="zh-CN" altLang="en-US" sz="2800" b="1" dirty="0">
                <a:latin typeface="华文仿宋" panose="02010600040101010101" pitchFamily="2" charset="-122"/>
                <a:ea typeface="华文仿宋" panose="02010600040101010101" pitchFamily="2" charset="-122"/>
                <a:sym typeface="Symbol" panose="05050102010706020507" pitchFamily="18" charset="2"/>
              </a:rPr>
              <a:t>指针在原来的链表上后移；</a:t>
            </a:r>
            <a:endParaRPr lang="zh-CN" altLang="en-US" sz="2800" b="1" dirty="0">
              <a:latin typeface="华文仿宋" panose="02010600040101010101" pitchFamily="2" charset="-122"/>
              <a:ea typeface="华文仿宋" panose="02010600040101010101" pitchFamily="2" charset="-122"/>
              <a:sym typeface="Symbol" panose="05050102010706020507" pitchFamily="18" charset="2"/>
            </a:endParaRPr>
          </a:p>
          <a:p>
            <a:pPr marL="342900" indent="-342900" algn="just" eaLnBrk="1" hangingPunct="1">
              <a:spcBef>
                <a:spcPct val="35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若</a:t>
            </a:r>
            <a:r>
              <a:rPr lang="en-US" altLang="zh-CN" sz="2800" b="1" dirty="0" err="1">
                <a:latin typeface="华文仿宋" panose="02010600040101010101" pitchFamily="2" charset="-122"/>
                <a:ea typeface="华文仿宋" panose="02010600040101010101" pitchFamily="2" charset="-122"/>
              </a:rPr>
              <a:t>p</a:t>
            </a:r>
            <a:r>
              <a:rPr lang="en-US" altLang="zh-CN" sz="2800" b="1" dirty="0" err="1">
                <a:sym typeface="Symbol" panose="05050102010706020507" pitchFamily="18" charset="2"/>
              </a:rPr>
              <a:t>exp</a:t>
            </a:r>
            <a:r>
              <a:rPr lang="en-US" altLang="zh-CN" sz="2800" b="1" dirty="0">
                <a:sym typeface="Symbol" panose="05050102010706020507" pitchFamily="18" charset="2"/>
              </a:rPr>
              <a:t>=</a:t>
            </a:r>
            <a:r>
              <a:rPr lang="en-US" altLang="zh-CN" sz="2800" b="1" dirty="0" err="1">
                <a:sym typeface="Symbol" panose="05050102010706020507" pitchFamily="18" charset="2"/>
              </a:rPr>
              <a:t>qexp</a:t>
            </a:r>
            <a:r>
              <a:rPr lang="en-US" altLang="zh-CN" sz="2800" b="1" dirty="0">
                <a:sym typeface="Symbol" panose="05050102010706020507" pitchFamily="18" charset="2"/>
              </a:rPr>
              <a:t>, </a:t>
            </a:r>
            <a:r>
              <a:rPr lang="zh-CN" altLang="en-US" sz="2800" b="1" dirty="0">
                <a:ea typeface="华文仿宋" panose="02010600040101010101" pitchFamily="2" charset="-122"/>
                <a:sym typeface="Symbol" panose="05050102010706020507" pitchFamily="18" charset="2"/>
              </a:rPr>
              <a:t>对应项的系数相加，若系数</a:t>
            </a:r>
            <a:r>
              <a:rPr lang="zh-CN" altLang="en-US" sz="2800" b="1" dirty="0">
                <a:solidFill>
                  <a:srgbClr val="FF0000"/>
                </a:solidFill>
                <a:ea typeface="华文仿宋" panose="02010600040101010101" pitchFamily="2" charset="-122"/>
                <a:sym typeface="Symbol" panose="05050102010706020507" pitchFamily="18" charset="2"/>
              </a:rPr>
              <a:t>和不为零</a:t>
            </a:r>
            <a:r>
              <a:rPr lang="zh-CN" altLang="en-US" sz="2800" b="1" dirty="0">
                <a:ea typeface="华文仿宋" panose="02010600040101010101" pitchFamily="2" charset="-122"/>
                <a:sym typeface="Symbol" panose="05050102010706020507" pitchFamily="18" charset="2"/>
              </a:rPr>
              <a:t>，只要修改</a:t>
            </a:r>
            <a:r>
              <a:rPr lang="zh-CN" altLang="en-US" sz="2800" b="1" dirty="0">
                <a:sym typeface="Symbol" panose="05050102010706020507" pitchFamily="18" charset="2"/>
              </a:rPr>
              <a:t>*</a:t>
            </a:r>
            <a:r>
              <a:rPr lang="en-US" altLang="zh-CN" sz="2800" b="1" dirty="0">
                <a:sym typeface="Symbol" panose="05050102010706020507" pitchFamily="18" charset="2"/>
              </a:rPr>
              <a:t>p</a:t>
            </a:r>
            <a:r>
              <a:rPr lang="zh-CN" altLang="en-US" sz="2800" b="1" dirty="0">
                <a:ea typeface="华文仿宋" panose="02010600040101010101" pitchFamily="2" charset="-122"/>
                <a:sym typeface="Symbol" panose="05050102010706020507" pitchFamily="18" charset="2"/>
              </a:rPr>
              <a:t>结点的系数域，释放</a:t>
            </a:r>
            <a:r>
              <a:rPr lang="en-US" altLang="zh-CN" sz="2800" b="1" dirty="0">
                <a:ea typeface="华文仿宋" panose="02010600040101010101" pitchFamily="2" charset="-122"/>
                <a:sym typeface="Symbol" panose="05050102010706020507" pitchFamily="18" charset="2"/>
              </a:rPr>
              <a:t>q</a:t>
            </a:r>
            <a:r>
              <a:rPr lang="zh-CN" altLang="en-US" sz="2800" b="1" dirty="0">
                <a:ea typeface="华文仿宋" panose="02010600040101010101" pitchFamily="2" charset="-122"/>
                <a:sym typeface="Symbol" panose="05050102010706020507" pitchFamily="18" charset="2"/>
              </a:rPr>
              <a:t>结点，否则应删除*</a:t>
            </a:r>
            <a:r>
              <a:rPr lang="en-US" altLang="zh-CN" sz="2800" b="1" dirty="0">
                <a:ea typeface="华文仿宋" panose="02010600040101010101" pitchFamily="2" charset="-122"/>
                <a:sym typeface="Symbol" panose="05050102010706020507" pitchFamily="18" charset="2"/>
              </a:rPr>
              <a:t>p</a:t>
            </a:r>
            <a:r>
              <a:rPr lang="zh-CN" altLang="en-US" sz="2800" b="1" dirty="0">
                <a:ea typeface="华文仿宋" panose="02010600040101010101" pitchFamily="2" charset="-122"/>
                <a:sym typeface="Symbol" panose="05050102010706020507" pitchFamily="18" charset="2"/>
              </a:rPr>
              <a:t>结点，释放</a:t>
            </a:r>
            <a:r>
              <a:rPr lang="en-US" altLang="zh-CN" sz="2800" b="1" dirty="0">
                <a:ea typeface="华文仿宋" panose="02010600040101010101" pitchFamily="2" charset="-122"/>
                <a:sym typeface="Symbol" panose="05050102010706020507" pitchFamily="18" charset="2"/>
              </a:rPr>
              <a:t>p</a:t>
            </a:r>
            <a:r>
              <a:rPr lang="zh-CN" altLang="en-US" sz="2800" b="1" dirty="0">
                <a:ea typeface="华文仿宋" panose="02010600040101010101" pitchFamily="2" charset="-122"/>
                <a:sym typeface="Symbol" panose="05050102010706020507" pitchFamily="18" charset="2"/>
              </a:rPr>
              <a:t>、</a:t>
            </a:r>
            <a:r>
              <a:rPr lang="en-US" altLang="zh-CN" sz="2800" b="1" dirty="0">
                <a:ea typeface="华文仿宋" panose="02010600040101010101" pitchFamily="2" charset="-122"/>
                <a:sym typeface="Symbol" panose="05050102010706020507" pitchFamily="18" charset="2"/>
              </a:rPr>
              <a:t>q</a:t>
            </a:r>
            <a:r>
              <a:rPr lang="zh-CN" altLang="en-US" sz="2800" b="1" dirty="0">
                <a:ea typeface="华文仿宋" panose="02010600040101010101" pitchFamily="2" charset="-122"/>
                <a:sym typeface="Symbol" panose="05050102010706020507" pitchFamily="18" charset="2"/>
              </a:rPr>
              <a:t>结点； </a:t>
            </a:r>
            <a:r>
              <a:rPr lang="en-US" altLang="zh-CN" sz="2800" b="1" dirty="0">
                <a:latin typeface="华文仿宋" panose="02010600040101010101" pitchFamily="2" charset="-122"/>
                <a:ea typeface="华文仿宋" panose="02010600040101010101" pitchFamily="2" charset="-122"/>
                <a:sym typeface="Symbol" panose="05050102010706020507" pitchFamily="18" charset="2"/>
              </a:rPr>
              <a:t>p</a:t>
            </a:r>
            <a:r>
              <a:rPr lang="zh-CN" altLang="en-US" sz="2800" b="1" dirty="0">
                <a:latin typeface="华文仿宋" panose="02010600040101010101" pitchFamily="2" charset="-122"/>
                <a:ea typeface="华文仿宋" panose="02010600040101010101" pitchFamily="2" charset="-122"/>
                <a:sym typeface="Symbol" panose="05050102010706020507" pitchFamily="18" charset="2"/>
              </a:rPr>
              <a:t>、</a:t>
            </a:r>
            <a:r>
              <a:rPr lang="en-US" altLang="zh-CN" sz="2800" b="1" dirty="0">
                <a:latin typeface="华文仿宋" panose="02010600040101010101" pitchFamily="2" charset="-122"/>
                <a:ea typeface="华文仿宋" panose="02010600040101010101" pitchFamily="2" charset="-122"/>
                <a:sym typeface="Symbol" panose="05050102010706020507" pitchFamily="18" charset="2"/>
              </a:rPr>
              <a:t>q</a:t>
            </a:r>
            <a:r>
              <a:rPr lang="zh-CN" altLang="en-US" sz="2800" b="1" dirty="0">
                <a:latin typeface="华文仿宋" panose="02010600040101010101" pitchFamily="2" charset="-122"/>
                <a:ea typeface="华文仿宋" panose="02010600040101010101" pitchFamily="2" charset="-122"/>
                <a:sym typeface="Symbol" panose="05050102010706020507" pitchFamily="18" charset="2"/>
              </a:rPr>
              <a:t>指针在原来的链表上分别后移；</a:t>
            </a:r>
            <a:endParaRPr lang="zh-CN" altLang="en-US" sz="2800" b="1" dirty="0">
              <a:ea typeface="华文仿宋" panose="02010600040101010101" pitchFamily="2" charset="-122"/>
              <a:sym typeface="Symbol" panose="05050102010706020507" pitchFamily="18" charset="2"/>
            </a:endParaRPr>
          </a:p>
          <a:p>
            <a:pPr marL="342900" indent="-342900" algn="just" eaLnBrk="1" hangingPunct="1">
              <a:spcBef>
                <a:spcPct val="35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若</a:t>
            </a:r>
            <a:r>
              <a:rPr lang="en-US" altLang="zh-CN" sz="2800" b="1" dirty="0" err="1">
                <a:latin typeface="华文仿宋" panose="02010600040101010101" pitchFamily="2" charset="-122"/>
                <a:ea typeface="华文仿宋" panose="02010600040101010101" pitchFamily="2" charset="-122"/>
              </a:rPr>
              <a:t>p</a:t>
            </a:r>
            <a:r>
              <a:rPr lang="en-US" altLang="zh-CN" sz="2800" b="1" dirty="0" err="1">
                <a:sym typeface="Symbol" panose="05050102010706020507" pitchFamily="18" charset="2"/>
              </a:rPr>
              <a:t>exp</a:t>
            </a:r>
            <a:r>
              <a:rPr lang="en-US" altLang="zh-CN" sz="2800" b="1" dirty="0">
                <a:sym typeface="Symbol" panose="05050102010706020507" pitchFamily="18" charset="2"/>
              </a:rPr>
              <a:t>&gt;</a:t>
            </a:r>
            <a:r>
              <a:rPr lang="en-US" altLang="zh-CN" sz="2800" b="1" dirty="0" err="1">
                <a:sym typeface="Symbol" panose="05050102010706020507" pitchFamily="18" charset="2"/>
              </a:rPr>
              <a:t>qexp</a:t>
            </a:r>
            <a:r>
              <a:rPr lang="en-US" altLang="zh-CN" sz="2800" b="1" dirty="0">
                <a:sym typeface="Symbol" panose="05050102010706020507" pitchFamily="18" charset="2"/>
              </a:rPr>
              <a:t>, *q</a:t>
            </a:r>
            <a:r>
              <a:rPr lang="zh-CN" altLang="en-US" sz="2800" b="1" dirty="0">
                <a:ea typeface="华文仿宋" panose="02010600040101010101" pitchFamily="2" charset="-122"/>
                <a:sym typeface="Symbol" panose="05050102010706020507" pitchFamily="18" charset="2"/>
              </a:rPr>
              <a:t>结点是多项式中的一项，*</a:t>
            </a:r>
            <a:r>
              <a:rPr lang="en-US" altLang="zh-CN" sz="2800" b="1" dirty="0">
                <a:ea typeface="华文仿宋" panose="02010600040101010101" pitchFamily="2" charset="-122"/>
                <a:sym typeface="Symbol" panose="05050102010706020507" pitchFamily="18" charset="2"/>
              </a:rPr>
              <a:t>q</a:t>
            </a:r>
            <a:r>
              <a:rPr lang="zh-CN" altLang="en-US" sz="2800" b="1" dirty="0">
                <a:latin typeface="华文仿宋" panose="02010600040101010101" pitchFamily="2" charset="-122"/>
                <a:ea typeface="华文仿宋" panose="02010600040101010101" pitchFamily="2" charset="-122"/>
                <a:sym typeface="Symbol" panose="05050102010706020507" pitchFamily="18" charset="2"/>
              </a:rPr>
              <a:t>结点应插在</a:t>
            </a:r>
            <a:r>
              <a:rPr lang="zh-CN" altLang="en-US" sz="2800" b="1" dirty="0">
                <a:sym typeface="Symbol" panose="05050102010706020507" pitchFamily="18" charset="2"/>
              </a:rPr>
              <a:t>*</a:t>
            </a:r>
            <a:r>
              <a:rPr lang="en-US" altLang="zh-CN" sz="2800" b="1" dirty="0">
                <a:sym typeface="Symbol" panose="05050102010706020507" pitchFamily="18" charset="2"/>
              </a:rPr>
              <a:t>p</a:t>
            </a:r>
            <a:r>
              <a:rPr lang="zh-CN" altLang="en-US" sz="2800" b="1" dirty="0">
                <a:latin typeface="华文仿宋" panose="02010600040101010101" pitchFamily="2" charset="-122"/>
                <a:ea typeface="华文仿宋" panose="02010600040101010101" pitchFamily="2" charset="-122"/>
                <a:sym typeface="Symbol" panose="05050102010706020507" pitchFamily="18" charset="2"/>
              </a:rPr>
              <a:t>结点之前，且</a:t>
            </a:r>
            <a:r>
              <a:rPr lang="en-US" altLang="zh-CN" sz="2800" b="1" dirty="0">
                <a:latin typeface="华文仿宋" panose="02010600040101010101" pitchFamily="2" charset="-122"/>
                <a:ea typeface="华文仿宋" panose="02010600040101010101" pitchFamily="2" charset="-122"/>
                <a:sym typeface="Symbol" panose="05050102010706020507" pitchFamily="18" charset="2"/>
              </a:rPr>
              <a:t>q</a:t>
            </a:r>
            <a:r>
              <a:rPr lang="zh-CN" altLang="en-US" sz="2800" b="1" dirty="0">
                <a:latin typeface="华文仿宋" panose="02010600040101010101" pitchFamily="2" charset="-122"/>
                <a:ea typeface="华文仿宋" panose="02010600040101010101" pitchFamily="2" charset="-122"/>
                <a:sym typeface="Symbol" panose="05050102010706020507" pitchFamily="18" charset="2"/>
              </a:rPr>
              <a:t>指针在原来的链表上后移；</a:t>
            </a:r>
            <a:endParaRPr lang="zh-CN" altLang="en-US" sz="2800" b="1" dirty="0">
              <a:latin typeface="华文仿宋" panose="02010600040101010101" pitchFamily="2" charset="-122"/>
              <a:ea typeface="华文仿宋" panose="02010600040101010101" pitchFamily="2" charset="-122"/>
              <a:sym typeface="Symbol" panose="05050102010706020507" pitchFamily="18" charset="2"/>
            </a:endParaRPr>
          </a:p>
        </p:txBody>
      </p:sp>
      <p:sp>
        <p:nvSpPr>
          <p:cNvPr id="3" name="Rectangle 22"/>
          <p:cNvSpPr>
            <a:spLocks noChangeArrowheads="1"/>
          </p:cNvSpPr>
          <p:nvPr/>
        </p:nvSpPr>
        <p:spPr bwMode="auto">
          <a:xfrm>
            <a:off x="276269" y="169069"/>
            <a:ext cx="816339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一元多项式相加的实现方法</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8562">
                                            <p:txEl>
                                              <p:pRg st="0" end="0"/>
                                            </p:txEl>
                                          </p:spTgt>
                                        </p:tgtEl>
                                        <p:attrNameLst>
                                          <p:attrName>style.visibility</p:attrName>
                                        </p:attrNameLst>
                                      </p:cBhvr>
                                      <p:to>
                                        <p:strVal val="visible"/>
                                      </p:to>
                                    </p:set>
                                    <p:animEffect transition="in" filter="box(in)">
                                      <p:cBhvr>
                                        <p:cTn id="7" dur="500"/>
                                        <p:tgtEl>
                                          <p:spTgt spid="5785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78562">
                                            <p:txEl>
                                              <p:pRg st="1" end="1"/>
                                            </p:txEl>
                                          </p:spTgt>
                                        </p:tgtEl>
                                        <p:attrNameLst>
                                          <p:attrName>style.visibility</p:attrName>
                                        </p:attrNameLst>
                                      </p:cBhvr>
                                      <p:to>
                                        <p:strVal val="visible"/>
                                      </p:to>
                                    </p:set>
                                    <p:animEffect transition="in" filter="box(in)">
                                      <p:cBhvr>
                                        <p:cTn id="12" dur="500"/>
                                        <p:tgtEl>
                                          <p:spTgt spid="5785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78562">
                                            <p:txEl>
                                              <p:pRg st="2" end="2"/>
                                            </p:txEl>
                                          </p:spTgt>
                                        </p:tgtEl>
                                        <p:attrNameLst>
                                          <p:attrName>style.visibility</p:attrName>
                                        </p:attrNameLst>
                                      </p:cBhvr>
                                      <p:to>
                                        <p:strVal val="visible"/>
                                      </p:to>
                                    </p:set>
                                    <p:animEffect transition="in" filter="box(in)">
                                      <p:cBhvr>
                                        <p:cTn id="17" dur="500"/>
                                        <p:tgtEl>
                                          <p:spTgt spid="5785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78562">
                                            <p:txEl>
                                              <p:pRg st="3" end="3"/>
                                            </p:txEl>
                                          </p:spTgt>
                                        </p:tgtEl>
                                        <p:attrNameLst>
                                          <p:attrName>style.visibility</p:attrName>
                                        </p:attrNameLst>
                                      </p:cBhvr>
                                      <p:to>
                                        <p:strVal val="visible"/>
                                      </p:to>
                                    </p:set>
                                    <p:animEffect transition="in" filter="box(in)">
                                      <p:cBhvr>
                                        <p:cTn id="22" dur="500"/>
                                        <p:tgtEl>
                                          <p:spTgt spid="5785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2"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0" y="0"/>
            <a:ext cx="9144000" cy="691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15000"/>
              </a:spcBef>
            </a:pPr>
            <a:r>
              <a:rPr lang="en-US" altLang="zh-CN" dirty="0">
                <a:latin typeface="华文仿宋" panose="02010600040101010101" pitchFamily="2" charset="-122"/>
                <a:ea typeface="华文仿宋" panose="02010600040101010101" pitchFamily="2" charset="-122"/>
              </a:rPr>
              <a:t>void </a:t>
            </a:r>
            <a:r>
              <a:rPr lang="en-US" altLang="zh-CN" sz="2800" b="1" dirty="0" err="1">
                <a:solidFill>
                  <a:srgbClr val="0000CC"/>
                </a:solidFill>
                <a:latin typeface="华文仿宋" panose="02010600040101010101" pitchFamily="2" charset="-122"/>
                <a:ea typeface="华文仿宋" panose="02010600040101010101" pitchFamily="2" charset="-122"/>
              </a:rPr>
              <a:t>polyadd</a:t>
            </a:r>
            <a:r>
              <a:rPr lang="en-US" altLang="zh-CN" sz="2800" b="1" dirty="0">
                <a:solidFill>
                  <a:srgbClr val="0000CC"/>
                </a:solidFill>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polynomial &amp;</a:t>
            </a:r>
            <a:r>
              <a:rPr lang="en-US" altLang="zh-CN" sz="2800" b="1" dirty="0">
                <a:latin typeface="华文仿宋" panose="02010600040101010101" pitchFamily="2" charset="-122"/>
                <a:ea typeface="华文仿宋" panose="02010600040101010101" pitchFamily="2" charset="-122"/>
              </a:rPr>
              <a:t>pa, </a:t>
            </a:r>
            <a:r>
              <a:rPr lang="en-US" altLang="zh-CN" dirty="0">
                <a:latin typeface="华文仿宋" panose="02010600040101010101" pitchFamily="2" charset="-122"/>
                <a:ea typeface="华文仿宋" panose="02010600040101010101" pitchFamily="2" charset="-122"/>
              </a:rPr>
              <a:t>polynomial &amp;</a:t>
            </a:r>
            <a:r>
              <a:rPr lang="en-US" altLang="zh-CN" sz="2800" b="1" dirty="0" err="1">
                <a:latin typeface="华文仿宋" panose="02010600040101010101" pitchFamily="2" charset="-122"/>
                <a:ea typeface="华文仿宋" panose="02010600040101010101" pitchFamily="2" charset="-122"/>
              </a:rPr>
              <a:t>pb</a:t>
            </a:r>
            <a:r>
              <a:rPr lang="en-US" altLang="zh-CN" sz="2800" b="1" dirty="0">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a:p>
            <a:pPr algn="l" eaLnBrk="1" hangingPunct="1">
              <a:spcBef>
                <a:spcPct val="15000"/>
              </a:spcBef>
            </a:pPr>
            <a:r>
              <a:rPr lang="en-US" altLang="zh-CN" b="1" dirty="0">
                <a:latin typeface="华文仿宋" panose="02010600040101010101" pitchFamily="2" charset="-122"/>
                <a:ea typeface="华文仿宋" panose="02010600040101010101" pitchFamily="2" charset="-122"/>
              </a:rPr>
              <a:t>  {   pc=</a:t>
            </a:r>
            <a:r>
              <a:rPr lang="en-US" altLang="zh-CN" b="1" dirty="0" err="1">
                <a:latin typeface="华文仿宋" panose="02010600040101010101" pitchFamily="2" charset="-122"/>
                <a:ea typeface="华文仿宋" panose="02010600040101010101" pitchFamily="2" charset="-122"/>
              </a:rPr>
              <a:t>pa;p</a:t>
            </a:r>
            <a:r>
              <a:rPr lang="en-US" altLang="zh-CN" b="1" dirty="0">
                <a:latin typeface="华文仿宋" panose="02010600040101010101" pitchFamily="2" charset="-122"/>
                <a:ea typeface="华文仿宋" panose="02010600040101010101" pitchFamily="2" charset="-122"/>
              </a:rPr>
              <a:t>=</a:t>
            </a:r>
            <a:r>
              <a:rPr lang="en-US" altLang="zh-CN" b="1" dirty="0" err="1">
                <a:latin typeface="华文仿宋" panose="02010600040101010101" pitchFamily="2" charset="-122"/>
                <a:ea typeface="华文仿宋" panose="02010600040101010101" pitchFamily="2" charset="-122"/>
              </a:rPr>
              <a:t>pa</a:t>
            </a:r>
            <a:r>
              <a:rPr lang="en-US" altLang="zh-CN" b="1" dirty="0" err="1">
                <a:latin typeface="华文仿宋" panose="02010600040101010101" pitchFamily="2" charset="-122"/>
                <a:ea typeface="华文仿宋" panose="02010600040101010101" pitchFamily="2" charset="-122"/>
                <a:sym typeface="Symbol" panose="05050102010706020507" pitchFamily="18" charset="2"/>
              </a:rPr>
              <a:t>next</a:t>
            </a:r>
            <a:r>
              <a:rPr lang="en-US" altLang="zh-CN" b="1" dirty="0">
                <a:latin typeface="华文仿宋" panose="02010600040101010101" pitchFamily="2" charset="-122"/>
                <a:ea typeface="华文仿宋" panose="02010600040101010101" pitchFamily="2" charset="-122"/>
                <a:sym typeface="Symbol" panose="05050102010706020507" pitchFamily="18" charset="2"/>
              </a:rPr>
              <a:t>; q=</a:t>
            </a:r>
            <a:r>
              <a:rPr lang="en-US" altLang="zh-CN" b="1" dirty="0" err="1">
                <a:latin typeface="华文仿宋" panose="02010600040101010101" pitchFamily="2" charset="-122"/>
                <a:ea typeface="华文仿宋" panose="02010600040101010101" pitchFamily="2" charset="-122"/>
                <a:sym typeface="Symbol" panose="05050102010706020507" pitchFamily="18" charset="2"/>
              </a:rPr>
              <a:t>pbnext</a:t>
            </a:r>
            <a:r>
              <a:rPr lang="en-US" altLang="zh-CN" b="1" dirty="0">
                <a:latin typeface="华文仿宋" panose="02010600040101010101" pitchFamily="2" charset="-122"/>
                <a:ea typeface="华文仿宋" panose="02010600040101010101" pitchFamily="2" charset="-122"/>
                <a:sym typeface="Symbol" panose="05050102010706020507" pitchFamily="18" charset="2"/>
              </a:rPr>
              <a:t>; pre=pa;</a:t>
            </a:r>
            <a:endParaRPr lang="en-US" altLang="zh-CN" b="1" dirty="0">
              <a:latin typeface="华文仿宋" panose="02010600040101010101" pitchFamily="2" charset="-122"/>
              <a:ea typeface="华文仿宋" panose="02010600040101010101" pitchFamily="2" charset="-122"/>
              <a:sym typeface="Symbol" panose="05050102010706020507" pitchFamily="18" charset="2"/>
            </a:endParaRPr>
          </a:p>
          <a:p>
            <a:pPr algn="l" eaLnBrk="1" hangingPunct="1">
              <a:spcBef>
                <a:spcPct val="15000"/>
              </a:spcBef>
            </a:pPr>
            <a:r>
              <a:rPr lang="en-US" altLang="zh-CN" b="1" dirty="0">
                <a:latin typeface="华文仿宋" panose="02010600040101010101" pitchFamily="2" charset="-122"/>
                <a:ea typeface="华文仿宋" panose="02010600040101010101" pitchFamily="2" charset="-122"/>
                <a:sym typeface="Symbol" panose="05050102010706020507" pitchFamily="18" charset="2"/>
              </a:rPr>
              <a:t>      while (p &amp;&amp; q)</a:t>
            </a:r>
            <a:endParaRPr lang="en-US" altLang="zh-CN" b="1" dirty="0">
              <a:latin typeface="华文仿宋" panose="02010600040101010101" pitchFamily="2" charset="-122"/>
              <a:ea typeface="华文仿宋" panose="02010600040101010101" pitchFamily="2" charset="-122"/>
              <a:sym typeface="Symbol" panose="05050102010706020507" pitchFamily="18" charset="2"/>
            </a:endParaRPr>
          </a:p>
          <a:p>
            <a:pPr algn="l" eaLnBrk="1" hangingPunct="1"/>
            <a:r>
              <a:rPr lang="en-US" altLang="zh-CN"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sym typeface="Symbol" panose="05050102010706020507" pitchFamily="18" charset="2"/>
              </a:rPr>
              <a:t>switch ( </a:t>
            </a:r>
            <a:r>
              <a:rPr lang="en-US" altLang="zh-CN" dirty="0">
                <a:solidFill>
                  <a:schemeClr val="accent2"/>
                </a:solidFill>
                <a:latin typeface="华文仿宋" panose="02010600040101010101" pitchFamily="2" charset="-122"/>
                <a:ea typeface="华文仿宋" panose="02010600040101010101" pitchFamily="2" charset="-122"/>
                <a:sym typeface="Symbol" panose="05050102010706020507" pitchFamily="18" charset="2"/>
              </a:rPr>
              <a:t>compare</a:t>
            </a:r>
            <a:r>
              <a:rPr lang="en-US" altLang="zh-CN" dirty="0">
                <a:latin typeface="华文仿宋" panose="02010600040101010101" pitchFamily="2" charset="-122"/>
                <a:ea typeface="华文仿宋" panose="02010600040101010101" pitchFamily="2" charset="-122"/>
                <a:sym typeface="Symbol" panose="05050102010706020507" pitchFamily="18" charset="2"/>
              </a:rPr>
              <a:t>(p-&gt;</a:t>
            </a:r>
            <a:r>
              <a:rPr lang="en-US" altLang="zh-CN" dirty="0" err="1">
                <a:latin typeface="华文仿宋" panose="02010600040101010101" pitchFamily="2" charset="-122"/>
                <a:ea typeface="华文仿宋" panose="02010600040101010101" pitchFamily="2" charset="-122"/>
                <a:sym typeface="Symbol" panose="05050102010706020507" pitchFamily="18" charset="2"/>
              </a:rPr>
              <a:t>expn</a:t>
            </a:r>
            <a:r>
              <a:rPr lang="en-US" altLang="zh-CN" dirty="0">
                <a:latin typeface="华文仿宋" panose="02010600040101010101" pitchFamily="2" charset="-122"/>
                <a:ea typeface="华文仿宋" panose="02010600040101010101" pitchFamily="2" charset="-122"/>
                <a:sym typeface="Symbol" panose="05050102010706020507" pitchFamily="18" charset="2"/>
              </a:rPr>
              <a:t>, q-&gt;</a:t>
            </a:r>
            <a:r>
              <a:rPr lang="en-US" altLang="zh-CN" dirty="0" err="1">
                <a:latin typeface="华文仿宋" panose="02010600040101010101" pitchFamily="2" charset="-122"/>
                <a:ea typeface="华文仿宋" panose="02010600040101010101" pitchFamily="2" charset="-122"/>
                <a:sym typeface="Symbol" panose="05050102010706020507" pitchFamily="18" charset="2"/>
              </a:rPr>
              <a:t>expn</a:t>
            </a:r>
            <a:r>
              <a:rPr lang="en-US" altLang="zh-CN" dirty="0">
                <a:latin typeface="华文仿宋" panose="02010600040101010101" pitchFamily="2" charset="-122"/>
                <a:ea typeface="华文仿宋" panose="02010600040101010101" pitchFamily="2" charset="-122"/>
                <a:sym typeface="Symbol" panose="05050102010706020507" pitchFamily="18" charset="2"/>
              </a:rPr>
              <a:t>))</a:t>
            </a:r>
            <a:endParaRPr lang="en-US" altLang="zh-CN" dirty="0">
              <a:latin typeface="华文仿宋" panose="02010600040101010101" pitchFamily="2" charset="-122"/>
              <a:ea typeface="华文仿宋" panose="02010600040101010101" pitchFamily="2" charset="-122"/>
              <a:sym typeface="Symbol" panose="05050102010706020507" pitchFamily="18" charset="2"/>
            </a:endParaRPr>
          </a:p>
          <a:p>
            <a:pPr algn="l" eaLnBrk="1" hangingPunct="1"/>
            <a:r>
              <a:rPr lang="en-US" altLang="zh-CN" dirty="0">
                <a:latin typeface="华文仿宋" panose="02010600040101010101" pitchFamily="2" charset="-122"/>
                <a:ea typeface="华文仿宋" panose="02010600040101010101" pitchFamily="2" charset="-122"/>
                <a:sym typeface="Symbol" panose="05050102010706020507" pitchFamily="18" charset="2"/>
              </a:rPr>
              <a:t>           {    case -1: </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{pre=p</a:t>
            </a:r>
            <a:r>
              <a:rPr lang="en-US" altLang="zh-CN" b="1" dirty="0" smtClean="0">
                <a:solidFill>
                  <a:srgbClr val="660033"/>
                </a:solidFill>
                <a:latin typeface="华文仿宋" panose="02010600040101010101" pitchFamily="2" charset="-122"/>
                <a:ea typeface="华文仿宋" panose="02010600040101010101" pitchFamily="2" charset="-122"/>
                <a:sym typeface="Symbol" panose="05050102010706020507" pitchFamily="18" charset="2"/>
              </a:rPr>
              <a:t>; p=</a:t>
            </a:r>
            <a:r>
              <a:rPr lang="en-US" altLang="zh-CN" b="1" dirty="0" err="1" smtClean="0">
                <a:solidFill>
                  <a:srgbClr val="660033"/>
                </a:solidFill>
                <a:latin typeface="华文仿宋" panose="02010600040101010101" pitchFamily="2" charset="-122"/>
                <a:ea typeface="华文仿宋" panose="02010600040101010101" pitchFamily="2" charset="-122"/>
                <a:sym typeface="Symbol" panose="05050102010706020507" pitchFamily="18" charset="2"/>
              </a:rPr>
              <a:t>p</a:t>
            </a:r>
            <a:r>
              <a:rPr lang="en-US" altLang="zh-CN" b="1" dirty="0" err="1">
                <a:solidFill>
                  <a:srgbClr val="660033"/>
                </a:solidFill>
                <a:latin typeface="华文仿宋" panose="02010600040101010101" pitchFamily="2" charset="-122"/>
                <a:ea typeface="华文仿宋" panose="02010600040101010101" pitchFamily="2" charset="-122"/>
                <a:sym typeface="Symbol" panose="05050102010706020507" pitchFamily="18" charset="2"/>
              </a:rPr>
              <a:t>next</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a:t>
            </a:r>
            <a:r>
              <a:rPr lang="en-US" altLang="zh-CN" dirty="0">
                <a:latin typeface="华文仿宋" panose="02010600040101010101" pitchFamily="2" charset="-122"/>
                <a:ea typeface="华文仿宋" panose="02010600040101010101" pitchFamily="2" charset="-122"/>
                <a:sym typeface="Symbol" panose="05050102010706020507" pitchFamily="18" charset="2"/>
              </a:rPr>
              <a:t>break; </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a:t>
            </a:r>
            <a:r>
              <a:rPr lang="en-US" altLang="zh-CN" b="1" dirty="0">
                <a:solidFill>
                  <a:srgbClr val="006600"/>
                </a:solidFill>
                <a:latin typeface="华文仿宋" panose="02010600040101010101" pitchFamily="2" charset="-122"/>
                <a:ea typeface="华文仿宋" panose="02010600040101010101" pitchFamily="2" charset="-122"/>
              </a:rPr>
              <a:t>// </a:t>
            </a:r>
            <a:r>
              <a:rPr lang="en-US" altLang="zh-CN"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p</a:t>
            </a:r>
            <a:r>
              <a:rPr lang="zh-CN" altLang="en-US"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指针后移</a:t>
            </a:r>
            <a:endParaRPr lang="zh-CN" altLang="en-US" b="1" dirty="0">
              <a:solidFill>
                <a:srgbClr val="006600"/>
              </a:solidFill>
              <a:latin typeface="华文仿宋" panose="02010600040101010101" pitchFamily="2" charset="-122"/>
              <a:ea typeface="华文仿宋" panose="02010600040101010101" pitchFamily="2" charset="-122"/>
              <a:sym typeface="Symbol" panose="05050102010706020507" pitchFamily="18" charset="2"/>
            </a:endParaRPr>
          </a:p>
          <a:p>
            <a:pPr algn="l" eaLnBrk="1" hangingPunct="1"/>
            <a:r>
              <a:rPr lang="zh-CN" altLang="en-US" dirty="0">
                <a:latin typeface="华文仿宋" panose="02010600040101010101" pitchFamily="2" charset="-122"/>
                <a:ea typeface="华文仿宋" panose="02010600040101010101" pitchFamily="2" charset="-122"/>
                <a:sym typeface="Symbol" panose="05050102010706020507" pitchFamily="18" charset="2"/>
              </a:rPr>
              <a:t>                 </a:t>
            </a:r>
            <a:r>
              <a:rPr lang="en-US" altLang="zh-CN" dirty="0">
                <a:latin typeface="华文仿宋" panose="02010600040101010101" pitchFamily="2" charset="-122"/>
                <a:ea typeface="华文仿宋" panose="02010600040101010101" pitchFamily="2" charset="-122"/>
                <a:sym typeface="Symbol" panose="05050102010706020507" pitchFamily="18" charset="2"/>
              </a:rPr>
              <a:t>case 0: </a:t>
            </a:r>
            <a:r>
              <a:rPr lang="en-US" altLang="zh-CN" dirty="0" smtClean="0">
                <a:latin typeface="华文仿宋" panose="02010600040101010101" pitchFamily="2" charset="-122"/>
                <a:ea typeface="华文仿宋" panose="02010600040101010101" pitchFamily="2" charset="-122"/>
                <a:sym typeface="Symbol" panose="05050102010706020507" pitchFamily="18" charset="2"/>
              </a:rPr>
              <a:t>		    </a:t>
            </a:r>
            <a:endParaRPr lang="en-US" altLang="zh-CN" dirty="0">
              <a:latin typeface="华文仿宋" panose="02010600040101010101" pitchFamily="2" charset="-122"/>
              <a:ea typeface="华文仿宋" panose="02010600040101010101" pitchFamily="2" charset="-122"/>
              <a:sym typeface="Symbol" panose="05050102010706020507" pitchFamily="18" charset="2"/>
            </a:endParaRPr>
          </a:p>
          <a:p>
            <a:pPr lvl="1" algn="l" eaLnBrk="1" hangingPunct="1"/>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 x=</a:t>
            </a:r>
            <a:r>
              <a:rPr lang="en-US" altLang="zh-CN" b="1" dirty="0" err="1">
                <a:solidFill>
                  <a:srgbClr val="660033"/>
                </a:solidFill>
                <a:latin typeface="华文仿宋" panose="02010600040101010101" pitchFamily="2" charset="-122"/>
                <a:ea typeface="华文仿宋" panose="02010600040101010101" pitchFamily="2" charset="-122"/>
                <a:sym typeface="Symbol" panose="05050102010706020507" pitchFamily="18" charset="2"/>
              </a:rPr>
              <a:t>pcoef+qcoef</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a:t>
            </a:r>
            <a:endPar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endParaRPr>
          </a:p>
          <a:p>
            <a:pPr lvl="1" algn="l" eaLnBrk="1" hangingPunct="1"/>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if (x!=0)</a:t>
            </a:r>
            <a:endPar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endParaRPr>
          </a:p>
          <a:p>
            <a:pPr lvl="1" algn="l" eaLnBrk="1" hangingPunct="1"/>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a:t>
            </a:r>
            <a:r>
              <a:rPr lang="en-US" altLang="zh-CN" b="1" dirty="0" err="1">
                <a:solidFill>
                  <a:srgbClr val="660033"/>
                </a:solidFill>
                <a:latin typeface="华文仿宋" panose="02010600040101010101" pitchFamily="2" charset="-122"/>
                <a:ea typeface="华文仿宋" panose="02010600040101010101" pitchFamily="2" charset="-122"/>
                <a:sym typeface="Symbol" panose="05050102010706020507" pitchFamily="18" charset="2"/>
              </a:rPr>
              <a:t>pcoef</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=x; pre=p;}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修改</a:t>
            </a:r>
            <a:r>
              <a:rPr lang="en-US" altLang="zh-CN"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p</a:t>
            </a:r>
            <a:r>
              <a:rPr lang="zh-CN" altLang="en-US"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结点</a:t>
            </a:r>
            <a:endParaRPr lang="zh-CN" altLang="en-US" b="1" dirty="0">
              <a:solidFill>
                <a:srgbClr val="006600"/>
              </a:solidFill>
              <a:latin typeface="华文仿宋" panose="02010600040101010101" pitchFamily="2" charset="-122"/>
              <a:ea typeface="华文仿宋" panose="02010600040101010101" pitchFamily="2" charset="-122"/>
              <a:sym typeface="Symbol" panose="05050102010706020507" pitchFamily="18" charset="2"/>
            </a:endParaRPr>
          </a:p>
          <a:p>
            <a:pPr lvl="1" algn="l" eaLnBrk="1" hangingPunct="1"/>
            <a:r>
              <a:rPr lang="zh-CN" altLang="en-US"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else { </a:t>
            </a:r>
            <a:r>
              <a:rPr lang="en-US" altLang="zh-CN" b="1" dirty="0" err="1">
                <a:solidFill>
                  <a:srgbClr val="660033"/>
                </a:solidFill>
                <a:latin typeface="华文仿宋" panose="02010600040101010101" pitchFamily="2" charset="-122"/>
                <a:ea typeface="华文仿宋" panose="02010600040101010101" pitchFamily="2" charset="-122"/>
                <a:sym typeface="Symbol" panose="05050102010706020507" pitchFamily="18" charset="2"/>
              </a:rPr>
              <a:t>prenext</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dirty="0" err="1">
                <a:solidFill>
                  <a:srgbClr val="660033"/>
                </a:solidFill>
                <a:latin typeface="华文仿宋" panose="02010600040101010101" pitchFamily="2" charset="-122"/>
                <a:ea typeface="华文仿宋" panose="02010600040101010101" pitchFamily="2" charset="-122"/>
                <a:sym typeface="Symbol" panose="05050102010706020507" pitchFamily="18" charset="2"/>
              </a:rPr>
              <a:t>pnext</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a:t>
            </a:r>
            <a:endPar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endParaRPr>
          </a:p>
          <a:p>
            <a:pPr lvl="1" algn="l" eaLnBrk="1" hangingPunct="1"/>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free(p);}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删除</a:t>
            </a:r>
            <a:r>
              <a:rPr lang="en-US" altLang="zh-CN"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p</a:t>
            </a:r>
            <a:r>
              <a:rPr lang="zh-CN" altLang="en-US"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结点</a:t>
            </a:r>
            <a:endParaRPr lang="zh-CN" altLang="en-US" b="1" dirty="0">
              <a:solidFill>
                <a:srgbClr val="006600"/>
              </a:solidFill>
              <a:latin typeface="华文仿宋" panose="02010600040101010101" pitchFamily="2" charset="-122"/>
              <a:ea typeface="华文仿宋" panose="02010600040101010101" pitchFamily="2" charset="-122"/>
              <a:sym typeface="Symbol" panose="05050102010706020507" pitchFamily="18" charset="2"/>
            </a:endParaRPr>
          </a:p>
          <a:p>
            <a:pPr lvl="1" algn="l" eaLnBrk="1" hangingPunct="1"/>
            <a:r>
              <a:rPr lang="zh-CN" altLang="en-US"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p=</a:t>
            </a:r>
            <a:r>
              <a:rPr lang="en-US" altLang="zh-CN" b="1" dirty="0" err="1">
                <a:solidFill>
                  <a:srgbClr val="660033"/>
                </a:solidFill>
                <a:latin typeface="华文仿宋" panose="02010600040101010101" pitchFamily="2" charset="-122"/>
                <a:ea typeface="华文仿宋" panose="02010600040101010101" pitchFamily="2" charset="-122"/>
                <a:sym typeface="Symbol" panose="05050102010706020507" pitchFamily="18" charset="2"/>
              </a:rPr>
              <a:t>prenext</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r=q; q=</a:t>
            </a:r>
            <a:r>
              <a:rPr lang="en-US" altLang="zh-CN" b="1" dirty="0" err="1">
                <a:solidFill>
                  <a:srgbClr val="660033"/>
                </a:solidFill>
                <a:latin typeface="华文仿宋" panose="02010600040101010101" pitchFamily="2" charset="-122"/>
                <a:ea typeface="华文仿宋" panose="02010600040101010101" pitchFamily="2" charset="-122"/>
                <a:sym typeface="Symbol" panose="05050102010706020507" pitchFamily="18" charset="2"/>
              </a:rPr>
              <a:t>qnext</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free( r ); </a:t>
            </a:r>
            <a:r>
              <a:rPr lang="en-US" altLang="zh-CN" dirty="0">
                <a:latin typeface="华文仿宋" panose="02010600040101010101" pitchFamily="2" charset="-122"/>
                <a:ea typeface="华文仿宋" panose="02010600040101010101" pitchFamily="2" charset="-122"/>
                <a:sym typeface="Symbol" panose="05050102010706020507" pitchFamily="18" charset="2"/>
              </a:rPr>
              <a:t>break; </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a:t>
            </a:r>
            <a:r>
              <a:rPr lang="en-US" altLang="zh-CN" b="1" dirty="0">
                <a:latin typeface="华文仿宋" panose="02010600040101010101" pitchFamily="2" charset="-122"/>
                <a:ea typeface="华文仿宋" panose="02010600040101010101" pitchFamily="2" charset="-122"/>
                <a:sym typeface="Symbol" panose="05050102010706020507" pitchFamily="18" charset="2"/>
              </a:rPr>
              <a:t> </a:t>
            </a:r>
            <a:endParaRPr lang="en-US" altLang="zh-CN" b="1" dirty="0">
              <a:latin typeface="华文仿宋" panose="02010600040101010101" pitchFamily="2" charset="-122"/>
              <a:ea typeface="华文仿宋" panose="02010600040101010101" pitchFamily="2" charset="-122"/>
              <a:sym typeface="Symbol" panose="05050102010706020507" pitchFamily="18" charset="2"/>
            </a:endParaRPr>
          </a:p>
          <a:p>
            <a:pPr algn="l" eaLnBrk="1" hangingPunct="1"/>
            <a:r>
              <a:rPr lang="en-US" altLang="zh-CN" dirty="0">
                <a:latin typeface="华文仿宋" panose="02010600040101010101" pitchFamily="2" charset="-122"/>
                <a:ea typeface="华文仿宋" panose="02010600040101010101" pitchFamily="2" charset="-122"/>
                <a:sym typeface="Symbol" panose="05050102010706020507" pitchFamily="18" charset="2"/>
              </a:rPr>
              <a:t>                 case 1: </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r=</a:t>
            </a:r>
            <a:r>
              <a:rPr lang="en-US" altLang="zh-CN" b="1" dirty="0" err="1">
                <a:solidFill>
                  <a:srgbClr val="660033"/>
                </a:solidFill>
                <a:latin typeface="华文仿宋" panose="02010600040101010101" pitchFamily="2" charset="-122"/>
                <a:ea typeface="华文仿宋" panose="02010600040101010101" pitchFamily="2" charset="-122"/>
                <a:sym typeface="Symbol" panose="05050102010706020507" pitchFamily="18" charset="2"/>
              </a:rPr>
              <a:t>qnext</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a:t>
            </a:r>
            <a:r>
              <a:rPr lang="en-US" altLang="zh-CN" b="1" dirty="0" err="1">
                <a:solidFill>
                  <a:srgbClr val="660033"/>
                </a:solidFill>
                <a:latin typeface="华文仿宋" panose="02010600040101010101" pitchFamily="2" charset="-122"/>
                <a:ea typeface="华文仿宋" panose="02010600040101010101" pitchFamily="2" charset="-122"/>
                <a:sym typeface="Symbol" panose="05050102010706020507" pitchFamily="18" charset="2"/>
              </a:rPr>
              <a:t>qnext</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=p; </a:t>
            </a:r>
            <a:r>
              <a:rPr lang="en-US" altLang="zh-CN" b="1" dirty="0" err="1">
                <a:solidFill>
                  <a:srgbClr val="660033"/>
                </a:solidFill>
                <a:latin typeface="华文仿宋" panose="02010600040101010101" pitchFamily="2" charset="-122"/>
                <a:ea typeface="华文仿宋" panose="02010600040101010101" pitchFamily="2" charset="-122"/>
                <a:sym typeface="Symbol" panose="05050102010706020507" pitchFamily="18" charset="2"/>
              </a:rPr>
              <a:t>prenext</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=q;</a:t>
            </a:r>
            <a:endPar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endParaRPr>
          </a:p>
          <a:p>
            <a:pPr lvl="1" algn="l" eaLnBrk="1" hangingPunct="1"/>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pre=q; q=r; </a:t>
            </a:r>
            <a:r>
              <a:rPr lang="en-US" altLang="zh-CN" dirty="0">
                <a:latin typeface="华文仿宋" panose="02010600040101010101" pitchFamily="2" charset="-122"/>
                <a:ea typeface="华文仿宋" panose="02010600040101010101" pitchFamily="2" charset="-122"/>
                <a:sym typeface="Symbol" panose="05050102010706020507" pitchFamily="18" charset="2"/>
              </a:rPr>
              <a:t>break;</a:t>
            </a:r>
            <a:r>
              <a:rPr lang="en-US" altLang="zh-CN" b="1" dirty="0">
                <a:solidFill>
                  <a:srgbClr val="660033"/>
                </a:solidFill>
                <a:latin typeface="华文仿宋" panose="02010600040101010101" pitchFamily="2" charset="-122"/>
                <a:ea typeface="华文仿宋" panose="02010600040101010101" pitchFamily="2" charset="-122"/>
                <a:sym typeface="Symbol" panose="05050102010706020507" pitchFamily="18" charset="2"/>
              </a:rPr>
              <a:t>}     </a:t>
            </a:r>
            <a:r>
              <a:rPr lang="en-US" altLang="zh-CN" b="1" dirty="0">
                <a:solidFill>
                  <a:srgbClr val="006600"/>
                </a:solidFill>
                <a:latin typeface="华文仿宋" panose="02010600040101010101" pitchFamily="2" charset="-122"/>
                <a:ea typeface="华文仿宋" panose="02010600040101010101" pitchFamily="2" charset="-122"/>
              </a:rPr>
              <a:t>// </a:t>
            </a:r>
            <a:r>
              <a:rPr lang="en-US" altLang="zh-CN"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q</a:t>
            </a:r>
            <a:r>
              <a:rPr lang="zh-CN" altLang="en-US"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结点插入在</a:t>
            </a:r>
            <a:r>
              <a:rPr lang="en-US" altLang="zh-CN"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p</a:t>
            </a:r>
            <a:r>
              <a:rPr lang="zh-CN" altLang="en-US" b="1" dirty="0">
                <a:solidFill>
                  <a:srgbClr val="006600"/>
                </a:solidFill>
                <a:latin typeface="华文仿宋" panose="02010600040101010101" pitchFamily="2" charset="-122"/>
                <a:ea typeface="华文仿宋" panose="02010600040101010101" pitchFamily="2" charset="-122"/>
                <a:sym typeface="Symbol" panose="05050102010706020507" pitchFamily="18" charset="2"/>
              </a:rPr>
              <a:t>结点之前</a:t>
            </a:r>
            <a:endParaRPr lang="zh-CN" altLang="en-US" b="1" dirty="0">
              <a:solidFill>
                <a:srgbClr val="006600"/>
              </a:solidFill>
              <a:latin typeface="华文仿宋" panose="02010600040101010101" pitchFamily="2" charset="-122"/>
              <a:ea typeface="华文仿宋" panose="02010600040101010101" pitchFamily="2" charset="-122"/>
              <a:sym typeface="Symbol" panose="05050102010706020507" pitchFamily="18" charset="2"/>
            </a:endParaRPr>
          </a:p>
          <a:p>
            <a:pPr lvl="1" algn="l" eaLnBrk="1" hangingPunct="1"/>
            <a:r>
              <a:rPr lang="zh-CN" altLang="en-US" dirty="0">
                <a:latin typeface="华文仿宋" panose="02010600040101010101" pitchFamily="2" charset="-122"/>
                <a:ea typeface="华文仿宋" panose="02010600040101010101" pitchFamily="2" charset="-122"/>
                <a:sym typeface="Symbol" panose="05050102010706020507" pitchFamily="18" charset="2"/>
              </a:rPr>
              <a:t>       </a:t>
            </a:r>
            <a:r>
              <a:rPr lang="en-US" altLang="zh-CN" dirty="0" smtClean="0">
                <a:latin typeface="华文仿宋" panose="02010600040101010101" pitchFamily="2" charset="-122"/>
                <a:ea typeface="华文仿宋" panose="02010600040101010101" pitchFamily="2" charset="-122"/>
                <a:sym typeface="Symbol" panose="05050102010706020507" pitchFamily="18" charset="2"/>
              </a:rPr>
              <a:t>}</a:t>
            </a:r>
            <a:endParaRPr lang="en-US" altLang="zh-CN" dirty="0" smtClean="0">
              <a:latin typeface="华文仿宋" panose="02010600040101010101" pitchFamily="2" charset="-122"/>
              <a:ea typeface="华文仿宋" panose="02010600040101010101" pitchFamily="2" charset="-122"/>
              <a:sym typeface="Symbol" panose="05050102010706020507" pitchFamily="18" charset="2"/>
            </a:endParaRPr>
          </a:p>
          <a:p>
            <a:pPr algn="l" eaLnBrk="1" hangingPunct="1"/>
            <a:r>
              <a:rPr lang="en-US" altLang="zh-CN" b="1" dirty="0">
                <a:latin typeface="华文仿宋" panose="02010600040101010101" pitchFamily="2" charset="-122"/>
                <a:ea typeface="华文仿宋" panose="02010600040101010101" pitchFamily="2" charset="-122"/>
                <a:sym typeface="Symbol" panose="05050102010706020507" pitchFamily="18" charset="2"/>
              </a:rPr>
              <a:t> </a:t>
            </a:r>
            <a:r>
              <a:rPr lang="en-US" altLang="zh-CN" b="1" dirty="0" smtClean="0">
                <a:latin typeface="华文仿宋" panose="02010600040101010101" pitchFamily="2" charset="-122"/>
                <a:ea typeface="华文仿宋" panose="02010600040101010101" pitchFamily="2" charset="-122"/>
                <a:sym typeface="Symbol" panose="05050102010706020507" pitchFamily="18" charset="2"/>
              </a:rPr>
              <a:t>      if </a:t>
            </a:r>
            <a:r>
              <a:rPr lang="en-US" altLang="zh-CN" b="1" dirty="0">
                <a:latin typeface="华文仿宋" panose="02010600040101010101" pitchFamily="2" charset="-122"/>
                <a:ea typeface="华文仿宋" panose="02010600040101010101" pitchFamily="2" charset="-122"/>
                <a:sym typeface="Symbol" panose="05050102010706020507" pitchFamily="18" charset="2"/>
              </a:rPr>
              <a:t>(q)  </a:t>
            </a:r>
            <a:r>
              <a:rPr lang="en-US" altLang="zh-CN" b="1" dirty="0" err="1">
                <a:latin typeface="华文仿宋" panose="02010600040101010101" pitchFamily="2" charset="-122"/>
                <a:ea typeface="华文仿宋" panose="02010600040101010101" pitchFamily="2" charset="-122"/>
                <a:sym typeface="Symbol" panose="05050102010706020507" pitchFamily="18" charset="2"/>
              </a:rPr>
              <a:t>prenext</a:t>
            </a:r>
            <a:r>
              <a:rPr lang="en-US" altLang="zh-CN" b="1" dirty="0">
                <a:latin typeface="华文仿宋" panose="02010600040101010101" pitchFamily="2" charset="-122"/>
                <a:ea typeface="华文仿宋" panose="02010600040101010101" pitchFamily="2" charset="-122"/>
                <a:sym typeface="Symbol" panose="05050102010706020507" pitchFamily="18" charset="2"/>
              </a:rPr>
              <a:t>=q;</a:t>
            </a:r>
            <a:endParaRPr lang="en-US" altLang="zh-CN" b="1" dirty="0">
              <a:latin typeface="华文仿宋" panose="02010600040101010101" pitchFamily="2" charset="-122"/>
              <a:ea typeface="华文仿宋" panose="02010600040101010101" pitchFamily="2" charset="-122"/>
              <a:sym typeface="Symbol" panose="05050102010706020507" pitchFamily="18" charset="2"/>
            </a:endParaRPr>
          </a:p>
          <a:p>
            <a:pPr algn="l" eaLnBrk="1" hangingPunct="1"/>
            <a:r>
              <a:rPr lang="en-US" altLang="zh-CN" b="1" dirty="0">
                <a:latin typeface="华文仿宋" panose="02010600040101010101" pitchFamily="2" charset="-122"/>
                <a:ea typeface="华文仿宋" panose="02010600040101010101" pitchFamily="2" charset="-122"/>
                <a:sym typeface="Symbol" panose="05050102010706020507" pitchFamily="18" charset="2"/>
              </a:rPr>
              <a:t>   </a:t>
            </a:r>
            <a:r>
              <a:rPr lang="en-US" altLang="zh-CN" b="1" dirty="0" smtClean="0">
                <a:latin typeface="华文仿宋" panose="02010600040101010101" pitchFamily="2" charset="-122"/>
                <a:ea typeface="华文仿宋" panose="02010600040101010101" pitchFamily="2" charset="-122"/>
                <a:sym typeface="Symbol" panose="05050102010706020507" pitchFamily="18" charset="2"/>
              </a:rPr>
              <a:t>    free(</a:t>
            </a:r>
            <a:r>
              <a:rPr lang="en-US" altLang="zh-CN" b="1" dirty="0" err="1" smtClean="0">
                <a:latin typeface="华文仿宋" panose="02010600040101010101" pitchFamily="2" charset="-122"/>
                <a:ea typeface="华文仿宋" panose="02010600040101010101" pitchFamily="2" charset="-122"/>
                <a:sym typeface="Symbol" panose="05050102010706020507" pitchFamily="18" charset="2"/>
              </a:rPr>
              <a:t>pb</a:t>
            </a:r>
            <a:r>
              <a:rPr lang="en-US" altLang="zh-CN" b="1" dirty="0">
                <a:latin typeface="华文仿宋" panose="02010600040101010101" pitchFamily="2" charset="-122"/>
                <a:ea typeface="华文仿宋" panose="02010600040101010101" pitchFamily="2" charset="-122"/>
                <a:sym typeface="Symbol" panose="05050102010706020507" pitchFamily="18" charset="2"/>
              </a:rPr>
              <a:t>);</a:t>
            </a:r>
            <a:endParaRPr lang="en-US" altLang="zh-CN" b="1" dirty="0">
              <a:latin typeface="华文仿宋" panose="02010600040101010101" pitchFamily="2" charset="-122"/>
              <a:ea typeface="华文仿宋" panose="02010600040101010101" pitchFamily="2" charset="-122"/>
              <a:sym typeface="Symbol" panose="05050102010706020507" pitchFamily="18" charset="2"/>
            </a:endParaRPr>
          </a:p>
          <a:p>
            <a:pPr algn="l" eaLnBrk="1" hangingPunct="1"/>
            <a:r>
              <a:rPr lang="en-US" altLang="zh-CN" b="1" dirty="0">
                <a:latin typeface="华文仿宋" panose="02010600040101010101" pitchFamily="2" charset="-122"/>
                <a:ea typeface="华文仿宋" panose="02010600040101010101" pitchFamily="2" charset="-122"/>
                <a:sym typeface="Symbol" panose="05050102010706020507" pitchFamily="18" charset="2"/>
              </a:rPr>
              <a:t>}// </a:t>
            </a:r>
            <a:r>
              <a:rPr lang="en-US" altLang="zh-CN" b="1" dirty="0" err="1">
                <a:solidFill>
                  <a:srgbClr val="0000CC"/>
                </a:solidFill>
                <a:latin typeface="华文仿宋" panose="02010600040101010101" pitchFamily="2" charset="-122"/>
                <a:ea typeface="华文仿宋" panose="02010600040101010101" pitchFamily="2" charset="-122"/>
                <a:sym typeface="Symbol" panose="05050102010706020507" pitchFamily="18" charset="2"/>
              </a:rPr>
              <a:t>polyadd</a:t>
            </a:r>
            <a:endParaRPr lang="en-US" altLang="zh-CN" dirty="0">
              <a:latin typeface="华文仿宋" panose="02010600040101010101" pitchFamily="2" charset="-122"/>
              <a:ea typeface="华文仿宋" panose="02010600040101010101" pitchFamily="2" charset="-122"/>
            </a:endParaRPr>
          </a:p>
        </p:txBody>
      </p:sp>
      <p:sp>
        <p:nvSpPr>
          <p:cNvPr id="157699" name="Rectangle 3"/>
          <p:cNvSpPr>
            <a:spLocks noChangeArrowheads="1"/>
          </p:cNvSpPr>
          <p:nvPr/>
        </p:nvSpPr>
        <p:spPr bwMode="auto">
          <a:xfrm>
            <a:off x="250825" y="5670550"/>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en-US" altLang="zh-CN" b="1" dirty="0">
              <a:solidFill>
                <a:srgbClr val="0000CC"/>
              </a:solidFill>
              <a:sym typeface="Symbol" panose="05050102010706020507" pitchFamily="18" charset="2"/>
            </a:endParaRPr>
          </a:p>
        </p:txBody>
      </p:sp>
    </p:spTree>
  </p:cSld>
  <p:clrMapOvr>
    <a:masterClrMapping/>
  </p:clrMapOvr>
  <p:transition spd="med">
    <p:zoom/>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Text Box 3"/>
          <p:cNvSpPr txBox="1">
            <a:spLocks noChangeArrowheads="1"/>
          </p:cNvSpPr>
          <p:nvPr/>
        </p:nvSpPr>
        <p:spPr bwMode="auto">
          <a:xfrm>
            <a:off x="356286" y="1111250"/>
            <a:ext cx="8382000" cy="5205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ct val="114000"/>
              </a:lnSpc>
              <a:buFont typeface="Arial" panose="020B0604020202020204" pitchFamily="34" charset="0"/>
              <a:buChar char="•"/>
            </a:pPr>
            <a:r>
              <a:rPr lang="zh-CN" altLang="en-US" sz="3000" b="1" dirty="0" smtClean="0">
                <a:latin typeface="华文仿宋" panose="02010600040101010101" pitchFamily="2" charset="-122"/>
                <a:ea typeface="华文仿宋" panose="02010600040101010101" pitchFamily="2" charset="-122"/>
              </a:rPr>
              <a:t>了解</a:t>
            </a:r>
            <a:r>
              <a:rPr lang="zh-CN" altLang="en-US" sz="3000" b="1" dirty="0">
                <a:latin typeface="华文仿宋" panose="02010600040101010101" pitchFamily="2" charset="-122"/>
                <a:ea typeface="华文仿宋" panose="02010600040101010101" pitchFamily="2" charset="-122"/>
              </a:rPr>
              <a:t>线性表的逻辑结构特性：是数据元素之间存在着线性关系，在计算机中表示这种关系的两类不同的存储结构是顺序存储结构和链式存储结构。用前者表示的线性表简称为</a:t>
            </a:r>
            <a:r>
              <a:rPr lang="zh-CN" altLang="en-US" sz="3000" b="1" dirty="0">
                <a:solidFill>
                  <a:srgbClr val="C00000"/>
                </a:solidFill>
                <a:latin typeface="华文仿宋" panose="02010600040101010101" pitchFamily="2" charset="-122"/>
                <a:ea typeface="华文仿宋" panose="02010600040101010101" pitchFamily="2" charset="-122"/>
              </a:rPr>
              <a:t>顺序表</a:t>
            </a:r>
            <a:r>
              <a:rPr lang="zh-CN" altLang="en-US" sz="3000" b="1" dirty="0">
                <a:latin typeface="华文仿宋" panose="02010600040101010101" pitchFamily="2" charset="-122"/>
                <a:ea typeface="华文仿宋" panose="02010600040101010101" pitchFamily="2" charset="-122"/>
              </a:rPr>
              <a:t>，用后者表示的线性表简称为</a:t>
            </a:r>
            <a:r>
              <a:rPr lang="zh-CN" altLang="en-US" sz="3000" b="1" dirty="0">
                <a:solidFill>
                  <a:srgbClr val="C00000"/>
                </a:solidFill>
                <a:latin typeface="华文仿宋" panose="02010600040101010101" pitchFamily="2" charset="-122"/>
                <a:ea typeface="华文仿宋" panose="02010600040101010101" pitchFamily="2" charset="-122"/>
              </a:rPr>
              <a:t>链表</a:t>
            </a:r>
            <a:r>
              <a:rPr lang="zh-CN" altLang="en-US" sz="3000" b="1" dirty="0" smtClean="0">
                <a:latin typeface="华文仿宋" panose="02010600040101010101" pitchFamily="2" charset="-122"/>
                <a:ea typeface="华文仿宋" panose="02010600040101010101" pitchFamily="2" charset="-122"/>
              </a:rPr>
              <a:t>。</a:t>
            </a:r>
            <a:endParaRPr lang="en-US" altLang="zh-CN" sz="3000" b="1" dirty="0" smtClean="0">
              <a:latin typeface="华文仿宋" panose="02010600040101010101" pitchFamily="2" charset="-122"/>
              <a:ea typeface="华文仿宋" panose="02010600040101010101" pitchFamily="2" charset="-122"/>
            </a:endParaRPr>
          </a:p>
          <a:p>
            <a:pPr marL="457200" indent="-457200" algn="just" eaLnBrk="1" hangingPunct="1">
              <a:lnSpc>
                <a:spcPct val="114000"/>
              </a:lnSpc>
              <a:buFont typeface="Arial" panose="020B0604020202020204" pitchFamily="34" charset="0"/>
              <a:buChar char="•"/>
            </a:pPr>
            <a:r>
              <a:rPr lang="zh-CN" altLang="en-US" sz="3000" b="1" dirty="0" smtClean="0">
                <a:latin typeface="华文仿宋" panose="02010600040101010101" pitchFamily="2" charset="-122"/>
                <a:ea typeface="华文仿宋" panose="02010600040101010101" pitchFamily="2" charset="-122"/>
              </a:rPr>
              <a:t>熟练</a:t>
            </a:r>
            <a:r>
              <a:rPr lang="zh-CN" altLang="en-US" sz="3000" b="1" dirty="0">
                <a:latin typeface="华文仿宋" panose="02010600040101010101" pitchFamily="2" charset="-122"/>
                <a:ea typeface="华文仿宋" panose="02010600040101010101" pitchFamily="2" charset="-122"/>
              </a:rPr>
              <a:t>掌握这两类存储结构的描述方法，以及线性表的各种基本操作的实现</a:t>
            </a:r>
            <a:r>
              <a:rPr lang="zh-CN" altLang="en-US" sz="3000" b="1" dirty="0" smtClean="0">
                <a:latin typeface="华文仿宋" panose="02010600040101010101" pitchFamily="2" charset="-122"/>
                <a:ea typeface="华文仿宋" panose="02010600040101010101" pitchFamily="2" charset="-122"/>
              </a:rPr>
              <a:t>。</a:t>
            </a:r>
            <a:endParaRPr lang="en-US" altLang="zh-CN" sz="3000" b="1" dirty="0" smtClean="0">
              <a:latin typeface="华文仿宋" panose="02010600040101010101" pitchFamily="2" charset="-122"/>
              <a:ea typeface="华文仿宋" panose="02010600040101010101" pitchFamily="2" charset="-122"/>
            </a:endParaRPr>
          </a:p>
          <a:p>
            <a:pPr marL="457200" indent="-457200" algn="just" eaLnBrk="1" hangingPunct="1">
              <a:lnSpc>
                <a:spcPct val="114000"/>
              </a:lnSpc>
              <a:buFont typeface="Arial" panose="020B0604020202020204" pitchFamily="34" charset="0"/>
              <a:buChar char="•"/>
            </a:pPr>
            <a:r>
              <a:rPr lang="zh-CN" altLang="en-US" sz="3000" b="1" dirty="0" smtClean="0">
                <a:latin typeface="华文仿宋" panose="02010600040101010101" pitchFamily="2" charset="-122"/>
                <a:ea typeface="华文仿宋" panose="02010600040101010101" pitchFamily="2" charset="-122"/>
              </a:rPr>
              <a:t>能够</a:t>
            </a:r>
            <a:r>
              <a:rPr lang="zh-CN" altLang="en-US" sz="3000" b="1" dirty="0">
                <a:latin typeface="华文仿宋" panose="02010600040101010101" pitchFamily="2" charset="-122"/>
                <a:ea typeface="华文仿宋" panose="02010600040101010101" pitchFamily="2" charset="-122"/>
              </a:rPr>
              <a:t>从时间和空间复杂度的角度综合比较线性表两种存储结构的不同特点及适用场合。</a:t>
            </a:r>
            <a:endParaRPr lang="en-US" altLang="zh-CN" sz="3000" b="1" dirty="0" smtClean="0">
              <a:latin typeface="华文仿宋" panose="02010600040101010101" pitchFamily="2" charset="-122"/>
              <a:ea typeface="华文仿宋" panose="02010600040101010101" pitchFamily="2" charset="-122"/>
            </a:endParaRPr>
          </a:p>
          <a:p>
            <a:pPr algn="just" eaLnBrk="1" hangingPunct="1">
              <a:lnSpc>
                <a:spcPct val="110000"/>
              </a:lnSpc>
            </a:pPr>
            <a:endParaRPr lang="zh-CN" altLang="en-US" dirty="0"/>
          </a:p>
        </p:txBody>
      </p:sp>
      <p:sp>
        <p:nvSpPr>
          <p:cNvPr id="7" name="Rectangle 22"/>
          <p:cNvSpPr>
            <a:spLocks noChangeArrowheads="1"/>
          </p:cNvSpPr>
          <p:nvPr/>
        </p:nvSpPr>
        <p:spPr bwMode="auto">
          <a:xfrm>
            <a:off x="276269" y="169069"/>
            <a:ext cx="816339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本章总结</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82659"/>
                                        </p:tgtEl>
                                        <p:attrNameLst>
                                          <p:attrName>style.visibility</p:attrName>
                                        </p:attrNameLst>
                                      </p:cBhvr>
                                      <p:to>
                                        <p:strVal val="visible"/>
                                      </p:to>
                                    </p:set>
                                    <p:animEffect transition="in" filter="strips(downRight)">
                                      <p:cBhvr>
                                        <p:cTn id="7" dur="500"/>
                                        <p:tgtEl>
                                          <p:spTgt spid="582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Text Box 3"/>
          <p:cNvSpPr txBox="1">
            <a:spLocks noChangeArrowheads="1"/>
          </p:cNvSpPr>
          <p:nvPr/>
        </p:nvSpPr>
        <p:spPr bwMode="auto">
          <a:xfrm>
            <a:off x="521043" y="937054"/>
            <a:ext cx="8295503" cy="451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ts val="4100"/>
              </a:lnSpc>
              <a:spcBef>
                <a:spcPct val="50000"/>
              </a:spcBef>
            </a:pPr>
            <a:r>
              <a:rPr lang="en-US" altLang="zh-CN" sz="2800" b="1" dirty="0"/>
              <a:t>2.19</a:t>
            </a:r>
            <a:r>
              <a:rPr lang="en-US" altLang="zh-CN" sz="3600" dirty="0"/>
              <a:t>  </a:t>
            </a:r>
            <a:r>
              <a:rPr lang="zh-CN" altLang="en-US" sz="2800" b="1" dirty="0">
                <a:ea typeface="华文仿宋" panose="02010600040101010101" pitchFamily="2" charset="-122"/>
              </a:rPr>
              <a:t>已知线性表中的元素以值递增有序排列，并以单链表作存储结构。试写一高效的算法，删除表中所有值大于</a:t>
            </a:r>
            <a:r>
              <a:rPr lang="en-US" altLang="zh-CN" sz="2800" b="1" dirty="0">
                <a:ea typeface="华文仿宋" panose="02010600040101010101" pitchFamily="2" charset="-122"/>
              </a:rPr>
              <a:t>mink</a:t>
            </a:r>
            <a:r>
              <a:rPr lang="zh-CN" altLang="en-US" sz="2800" b="1" dirty="0">
                <a:ea typeface="华文仿宋" panose="02010600040101010101" pitchFamily="2" charset="-122"/>
              </a:rPr>
              <a:t>且小于</a:t>
            </a:r>
            <a:r>
              <a:rPr lang="en-US" altLang="zh-CN" sz="2800" b="1" dirty="0" err="1">
                <a:ea typeface="华文仿宋" panose="02010600040101010101" pitchFamily="2" charset="-122"/>
              </a:rPr>
              <a:t>maxk</a:t>
            </a:r>
            <a:r>
              <a:rPr lang="zh-CN" altLang="en-US" sz="2800" b="1" dirty="0">
                <a:ea typeface="华文仿宋" panose="02010600040101010101" pitchFamily="2" charset="-122"/>
              </a:rPr>
              <a:t>的元素（若表中存在这样的元素），同时释放被删结点空间，并分析你的算法的时间复杂度（注意： </a:t>
            </a:r>
            <a:r>
              <a:rPr lang="en-US" altLang="zh-CN" sz="2800" b="1" dirty="0">
                <a:ea typeface="华文仿宋" panose="02010600040101010101" pitchFamily="2" charset="-122"/>
              </a:rPr>
              <a:t>mink</a:t>
            </a:r>
            <a:r>
              <a:rPr lang="zh-CN" altLang="en-US" sz="2800" b="1" dirty="0">
                <a:ea typeface="华文仿宋" panose="02010600040101010101" pitchFamily="2" charset="-122"/>
              </a:rPr>
              <a:t>和</a:t>
            </a:r>
            <a:r>
              <a:rPr lang="en-US" altLang="zh-CN" sz="2800" b="1" dirty="0" err="1">
                <a:ea typeface="华文仿宋" panose="02010600040101010101" pitchFamily="2" charset="-122"/>
              </a:rPr>
              <a:t>maxk</a:t>
            </a:r>
            <a:r>
              <a:rPr lang="zh-CN" altLang="en-US" sz="2800" b="1" dirty="0">
                <a:ea typeface="华文仿宋" panose="02010600040101010101" pitchFamily="2" charset="-122"/>
              </a:rPr>
              <a:t>是给定的两个参变量</a:t>
            </a:r>
            <a:r>
              <a:rPr lang="zh-CN" altLang="en-US" sz="2800" b="1" dirty="0" smtClean="0">
                <a:ea typeface="华文仿宋" panose="02010600040101010101" pitchFamily="2" charset="-122"/>
              </a:rPr>
              <a:t>，它们</a:t>
            </a:r>
            <a:r>
              <a:rPr lang="zh-CN" altLang="en-US" sz="2800" b="1" dirty="0">
                <a:ea typeface="华文仿宋" panose="02010600040101010101" pitchFamily="2" charset="-122"/>
              </a:rPr>
              <a:t>的值可以和表中相同，也可以不同）</a:t>
            </a:r>
            <a:endParaRPr lang="zh-CN" altLang="en-US" sz="2800" b="1" dirty="0">
              <a:ea typeface="华文仿宋" panose="02010600040101010101" pitchFamily="2" charset="-122"/>
            </a:endParaRPr>
          </a:p>
          <a:p>
            <a:pPr algn="just" eaLnBrk="1" hangingPunct="1">
              <a:lnSpc>
                <a:spcPts val="4100"/>
              </a:lnSpc>
              <a:spcBef>
                <a:spcPct val="50000"/>
              </a:spcBef>
            </a:pPr>
            <a:r>
              <a:rPr lang="en-US" altLang="zh-CN" sz="2800" b="1" dirty="0">
                <a:ea typeface="华文仿宋" panose="02010600040101010101" pitchFamily="2" charset="-122"/>
              </a:rPr>
              <a:t>2.22  </a:t>
            </a:r>
            <a:r>
              <a:rPr lang="zh-CN" altLang="en-US" sz="2800" b="1" dirty="0">
                <a:ea typeface="华文仿宋" panose="02010600040101010101" pitchFamily="2" charset="-122"/>
              </a:rPr>
              <a:t>试写一算法，对单链表实现就地逆置。</a:t>
            </a:r>
            <a:endParaRPr lang="zh-CN" altLang="en-US" sz="2800" b="1" dirty="0">
              <a:ea typeface="华文仿宋" panose="02010600040101010101" pitchFamily="2" charset="-122"/>
            </a:endParaRPr>
          </a:p>
        </p:txBody>
      </p:sp>
      <p:sp>
        <p:nvSpPr>
          <p:cNvPr id="159748" name="Text Box 4"/>
          <p:cNvSpPr txBox="1">
            <a:spLocks noChangeArrowheads="1"/>
          </p:cNvSpPr>
          <p:nvPr/>
        </p:nvSpPr>
        <p:spPr bwMode="auto">
          <a:xfrm>
            <a:off x="434546" y="5468360"/>
            <a:ext cx="739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sz="2800" b="1" dirty="0">
                <a:solidFill>
                  <a:srgbClr val="FF5555"/>
                </a:solidFill>
                <a:ea typeface="华文仿宋" panose="02010600040101010101" pitchFamily="2" charset="-122"/>
              </a:rPr>
              <a:t>注意：</a:t>
            </a:r>
            <a:r>
              <a:rPr lang="zh-CN" altLang="en-US" sz="2800" b="1" dirty="0">
                <a:ea typeface="华文仿宋" panose="02010600040101010101" pitchFamily="2" charset="-122"/>
              </a:rPr>
              <a:t>没有特别说明，链表均带头结点</a:t>
            </a:r>
            <a:endParaRPr lang="zh-CN" altLang="en-US" sz="2800" b="1" dirty="0">
              <a:ea typeface="华文仿宋" panose="02010600040101010101" pitchFamily="2" charset="-122"/>
            </a:endParaRPr>
          </a:p>
        </p:txBody>
      </p:sp>
      <p:sp>
        <p:nvSpPr>
          <p:cNvPr id="5" name="Rectangle 22"/>
          <p:cNvSpPr>
            <a:spLocks noChangeArrowheads="1"/>
          </p:cNvSpPr>
          <p:nvPr/>
        </p:nvSpPr>
        <p:spPr bwMode="auto">
          <a:xfrm>
            <a:off x="276269" y="169069"/>
            <a:ext cx="816339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作业</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558114" y="1085335"/>
            <a:ext cx="8001000" cy="479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ts val="4100"/>
              </a:lnSpc>
              <a:spcBef>
                <a:spcPct val="50000"/>
              </a:spcBef>
            </a:pPr>
            <a:r>
              <a:rPr lang="en-US" altLang="zh-CN" sz="2800" b="1" dirty="0" smtClean="0">
                <a:latin typeface="华文仿宋" panose="02010600040101010101" pitchFamily="2" charset="-122"/>
                <a:ea typeface="华文仿宋" panose="02010600040101010101" pitchFamily="2" charset="-122"/>
              </a:rPr>
              <a:t>2.38 </a:t>
            </a:r>
            <a:r>
              <a:rPr lang="zh-CN" altLang="en-US" sz="2800" b="1" dirty="0" smtClean="0">
                <a:latin typeface="华文仿宋" panose="02010600040101010101" pitchFamily="2" charset="-122"/>
                <a:ea typeface="华文仿宋" panose="02010600040101010101" pitchFamily="2" charset="-122"/>
              </a:rPr>
              <a:t>设有</a:t>
            </a:r>
            <a:r>
              <a:rPr lang="zh-CN" altLang="en-US" sz="2800" b="1" dirty="0">
                <a:latin typeface="华文仿宋" panose="02010600040101010101" pitchFamily="2" charset="-122"/>
                <a:ea typeface="华文仿宋" panose="02010600040101010101" pitchFamily="2" charset="-122"/>
              </a:rPr>
              <a:t>一个双向循环链表，每个结点中除有</a:t>
            </a:r>
            <a:r>
              <a:rPr lang="en-US" altLang="zh-CN" sz="2800" b="1" dirty="0">
                <a:latin typeface="华文仿宋" panose="02010600040101010101" pitchFamily="2" charset="-122"/>
                <a:ea typeface="华文仿宋" panose="02010600040101010101" pitchFamily="2" charset="-122"/>
              </a:rPr>
              <a:t>prior</a:t>
            </a:r>
            <a:r>
              <a:rPr lang="en-US" altLang="zh-CN" sz="2800" b="1" dirty="0" smtClean="0">
                <a:latin typeface="华文仿宋" panose="02010600040101010101" pitchFamily="2" charset="-122"/>
                <a:ea typeface="华文仿宋" panose="02010600040101010101" pitchFamily="2" charset="-122"/>
              </a:rPr>
              <a:t>, data</a:t>
            </a:r>
            <a:r>
              <a:rPr lang="zh-CN" altLang="en-US" sz="2800" b="1" dirty="0">
                <a:latin typeface="华文仿宋" panose="02010600040101010101" pitchFamily="2" charset="-122"/>
                <a:ea typeface="华文仿宋" panose="02010600040101010101" pitchFamily="2" charset="-122"/>
              </a:rPr>
              <a:t>和</a:t>
            </a:r>
            <a:r>
              <a:rPr lang="en-US" altLang="zh-CN" sz="2800" b="1" dirty="0">
                <a:latin typeface="华文仿宋" panose="02010600040101010101" pitchFamily="2" charset="-122"/>
                <a:ea typeface="华文仿宋" panose="02010600040101010101" pitchFamily="2" charset="-122"/>
              </a:rPr>
              <a:t>next</a:t>
            </a:r>
            <a:r>
              <a:rPr lang="zh-CN" altLang="en-US" sz="2800" b="1" dirty="0">
                <a:latin typeface="华文仿宋" panose="02010600040101010101" pitchFamily="2" charset="-122"/>
                <a:ea typeface="华文仿宋" panose="02010600040101010101" pitchFamily="2" charset="-122"/>
              </a:rPr>
              <a:t>三个域外，还增设了一个访问频度域</a:t>
            </a:r>
            <a:r>
              <a:rPr lang="en-US" altLang="zh-CN" sz="2800" b="1" dirty="0" err="1">
                <a:latin typeface="华文仿宋" panose="02010600040101010101" pitchFamily="2" charset="-122"/>
                <a:ea typeface="华文仿宋" panose="02010600040101010101" pitchFamily="2" charset="-122"/>
              </a:rPr>
              <a:t>freq</a:t>
            </a:r>
            <a:r>
              <a:rPr lang="zh-CN" altLang="en-US" sz="2800" b="1" dirty="0">
                <a:latin typeface="华文仿宋" panose="02010600040101010101" pitchFamily="2" charset="-122"/>
                <a:ea typeface="华文仿宋" panose="02010600040101010101" pitchFamily="2" charset="-122"/>
              </a:rPr>
              <a:t>。在</a:t>
            </a:r>
            <a:r>
              <a:rPr lang="zh-CN" altLang="en-US" sz="2800" b="1" dirty="0" smtClean="0">
                <a:latin typeface="华文仿宋" panose="02010600040101010101" pitchFamily="2" charset="-122"/>
                <a:ea typeface="华文仿宋" panose="02010600040101010101" pitchFamily="2" charset="-122"/>
              </a:rPr>
              <a:t>链表启用之前</a:t>
            </a:r>
            <a:r>
              <a:rPr lang="zh-CN" altLang="en-US" sz="2800" b="1" dirty="0">
                <a:latin typeface="华文仿宋" panose="02010600040101010101" pitchFamily="2" charset="-122"/>
                <a:ea typeface="华文仿宋" panose="02010600040101010101" pitchFamily="2" charset="-122"/>
              </a:rPr>
              <a:t>，频度域</a:t>
            </a:r>
            <a:r>
              <a:rPr lang="en-US" altLang="zh-CN" sz="2800" b="1" dirty="0" err="1">
                <a:latin typeface="华文仿宋" panose="02010600040101010101" pitchFamily="2" charset="-122"/>
                <a:ea typeface="华文仿宋" panose="02010600040101010101" pitchFamily="2" charset="-122"/>
              </a:rPr>
              <a:t>freq</a:t>
            </a:r>
            <a:r>
              <a:rPr lang="zh-CN" altLang="en-US" sz="2800" b="1" dirty="0">
                <a:latin typeface="华文仿宋" panose="02010600040101010101" pitchFamily="2" charset="-122"/>
                <a:ea typeface="华文仿宋" panose="02010600040101010101" pitchFamily="2" charset="-122"/>
              </a:rPr>
              <a:t>的值均初始化为零，而每当对链表进行一次</a:t>
            </a:r>
            <a:r>
              <a:rPr lang="en-US" altLang="zh-CN" sz="2800" b="1" dirty="0">
                <a:latin typeface="华文仿宋" panose="02010600040101010101" pitchFamily="2" charset="-122"/>
                <a:ea typeface="华文仿宋" panose="02010600040101010101" pitchFamily="2" charset="-122"/>
              </a:rPr>
              <a:t>locate(</a:t>
            </a:r>
            <a:r>
              <a:rPr lang="en-US" altLang="zh-CN" sz="2800" b="1" dirty="0" err="1">
                <a:latin typeface="华文仿宋" panose="02010600040101010101" pitchFamily="2" charset="-122"/>
                <a:ea typeface="华文仿宋" panose="02010600040101010101" pitchFamily="2" charset="-122"/>
              </a:rPr>
              <a:t>L,x</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的操作后，被访问的结点（即元素值等于</a:t>
            </a:r>
            <a:r>
              <a:rPr lang="en-US" altLang="zh-CN" sz="2800" b="1" dirty="0">
                <a:latin typeface="华文仿宋" panose="02010600040101010101" pitchFamily="2" charset="-122"/>
                <a:ea typeface="华文仿宋" panose="02010600040101010101" pitchFamily="2" charset="-122"/>
              </a:rPr>
              <a:t>x</a:t>
            </a:r>
            <a:r>
              <a:rPr lang="zh-CN" altLang="en-US" sz="2800" b="1" dirty="0">
                <a:latin typeface="华文仿宋" panose="02010600040101010101" pitchFamily="2" charset="-122"/>
                <a:ea typeface="华文仿宋" panose="02010600040101010101" pitchFamily="2" charset="-122"/>
              </a:rPr>
              <a:t>的结点）中的频度域</a:t>
            </a:r>
            <a:r>
              <a:rPr lang="en-US" altLang="zh-CN" sz="2800" b="1" dirty="0" err="1">
                <a:latin typeface="华文仿宋" panose="02010600040101010101" pitchFamily="2" charset="-122"/>
                <a:ea typeface="华文仿宋" panose="02010600040101010101" pitchFamily="2" charset="-122"/>
              </a:rPr>
              <a:t>freq</a:t>
            </a:r>
            <a:r>
              <a:rPr lang="zh-CN" altLang="en-US" sz="2800" b="1" dirty="0">
                <a:latin typeface="华文仿宋" panose="02010600040101010101" pitchFamily="2" charset="-122"/>
                <a:ea typeface="华文仿宋" panose="02010600040101010101" pitchFamily="2" charset="-122"/>
              </a:rPr>
              <a:t>的值便增</a:t>
            </a:r>
            <a:r>
              <a:rPr lang="en-US" altLang="zh-CN" sz="2800" b="1" dirty="0">
                <a:latin typeface="华文仿宋" panose="02010600040101010101" pitchFamily="2" charset="-122"/>
                <a:ea typeface="华文仿宋" panose="02010600040101010101" pitchFamily="2" charset="-122"/>
              </a:rPr>
              <a:t>1</a:t>
            </a:r>
            <a:r>
              <a:rPr lang="zh-CN" altLang="en-US" sz="2800" b="1" dirty="0">
                <a:latin typeface="华文仿宋" panose="02010600040101010101" pitchFamily="2" charset="-122"/>
                <a:ea typeface="华文仿宋" panose="02010600040101010101" pitchFamily="2" charset="-122"/>
              </a:rPr>
              <a:t>，同时调整链表中结点之间的次序，使其按访问频度</a:t>
            </a:r>
            <a:r>
              <a:rPr lang="zh-CN" altLang="en-US" sz="2800" b="1">
                <a:latin typeface="华文仿宋" panose="02010600040101010101" pitchFamily="2" charset="-122"/>
                <a:ea typeface="华文仿宋" panose="02010600040101010101" pitchFamily="2" charset="-122"/>
              </a:rPr>
              <a:t>非</a:t>
            </a:r>
            <a:r>
              <a:rPr lang="zh-CN" altLang="en-US" sz="2800" b="1" smtClean="0">
                <a:latin typeface="华文仿宋" panose="02010600040101010101" pitchFamily="2" charset="-122"/>
                <a:ea typeface="华文仿宋" panose="02010600040101010101" pitchFamily="2" charset="-122"/>
              </a:rPr>
              <a:t>递增的</a:t>
            </a:r>
            <a:r>
              <a:rPr lang="zh-CN" altLang="en-US" sz="2800" b="1" dirty="0">
                <a:latin typeface="华文仿宋" panose="02010600040101010101" pitchFamily="2" charset="-122"/>
                <a:ea typeface="华文仿宋" panose="02010600040101010101" pitchFamily="2" charset="-122"/>
              </a:rPr>
              <a:t>次序顺序排列，以便始终保持被频繁访问的结点总是靠近表头结点。试编写符合上述要求的</a:t>
            </a:r>
            <a:r>
              <a:rPr lang="en-US" altLang="zh-CN" sz="2800" b="1" dirty="0">
                <a:latin typeface="华文仿宋" panose="02010600040101010101" pitchFamily="2" charset="-122"/>
                <a:ea typeface="华文仿宋" panose="02010600040101010101" pitchFamily="2" charset="-122"/>
              </a:rPr>
              <a:t>locate</a:t>
            </a:r>
            <a:r>
              <a:rPr lang="zh-CN" altLang="en-US" sz="2800" b="1" dirty="0">
                <a:latin typeface="华文仿宋" panose="02010600040101010101" pitchFamily="2" charset="-122"/>
                <a:ea typeface="华文仿宋" panose="02010600040101010101" pitchFamily="2" charset="-122"/>
              </a:rPr>
              <a:t>操作的算法。</a:t>
            </a:r>
            <a:endParaRPr lang="zh-CN" altLang="en-US" sz="2800" b="1" dirty="0">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558114" y="1085335"/>
            <a:ext cx="8001000" cy="479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ts val="4100"/>
              </a:lnSpc>
              <a:spcBef>
                <a:spcPct val="50000"/>
              </a:spcBef>
            </a:pPr>
            <a:r>
              <a:rPr lang="zh-CN" altLang="en-US" sz="2800" b="1" dirty="0" smtClean="0">
                <a:latin typeface="华文仿宋" panose="02010600040101010101" pitchFamily="2" charset="-122"/>
                <a:ea typeface="华文仿宋" panose="02010600040101010101" pitchFamily="2" charset="-122"/>
              </a:rPr>
              <a:t>约瑟夫</a:t>
            </a:r>
            <a:r>
              <a:rPr lang="zh-CN" altLang="en-US" sz="2800" b="1" dirty="0">
                <a:latin typeface="华文仿宋" panose="02010600040101010101" pitchFamily="2" charset="-122"/>
                <a:ea typeface="华文仿宋" panose="02010600040101010101" pitchFamily="2" charset="-122"/>
              </a:rPr>
              <a:t>（</a:t>
            </a:r>
            <a:r>
              <a:rPr lang="en-US" altLang="zh-CN" sz="2800" b="1" dirty="0">
                <a:latin typeface="华文仿宋" panose="02010600040101010101" pitchFamily="2" charset="-122"/>
                <a:ea typeface="华文仿宋" panose="02010600040101010101" pitchFamily="2" charset="-122"/>
              </a:rPr>
              <a:t>Josephus</a:t>
            </a:r>
            <a:r>
              <a:rPr lang="zh-CN" altLang="en-US" sz="2800" b="1" dirty="0">
                <a:latin typeface="华文仿宋" panose="02010600040101010101" pitchFamily="2" charset="-122"/>
                <a:ea typeface="华文仿宋" panose="02010600040101010101" pitchFamily="2" charset="-122"/>
              </a:rPr>
              <a:t>）环问题：编号为</a:t>
            </a:r>
            <a:r>
              <a:rPr lang="en-US" altLang="zh-CN" sz="2800" b="1" dirty="0">
                <a:latin typeface="华文仿宋" panose="02010600040101010101" pitchFamily="2" charset="-122"/>
                <a:ea typeface="华文仿宋" panose="02010600040101010101" pitchFamily="2" charset="-122"/>
              </a:rPr>
              <a:t>1,2,3,…,n</a:t>
            </a:r>
            <a:r>
              <a:rPr lang="zh-CN" altLang="en-US" sz="2800" b="1" dirty="0">
                <a:latin typeface="华文仿宋" panose="02010600040101010101" pitchFamily="2" charset="-122"/>
                <a:ea typeface="华文仿宋" panose="02010600040101010101" pitchFamily="2" charset="-122"/>
              </a:rPr>
              <a:t>的</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个人按顺时针方向围坐一圈，每人持有一个密码（正整数）。一开始任选一个正整数作为报数的上限值</a:t>
            </a:r>
            <a:r>
              <a:rPr lang="en-US" altLang="zh-CN" sz="2800" b="1" dirty="0">
                <a:latin typeface="华文仿宋" panose="02010600040101010101" pitchFamily="2" charset="-122"/>
                <a:ea typeface="华文仿宋" panose="02010600040101010101" pitchFamily="2" charset="-122"/>
              </a:rPr>
              <a:t>m</a:t>
            </a:r>
            <a:r>
              <a:rPr lang="zh-CN" altLang="en-US" sz="2800" b="1" dirty="0">
                <a:latin typeface="华文仿宋" panose="02010600040101010101" pitchFamily="2" charset="-122"/>
                <a:ea typeface="华文仿宋" panose="02010600040101010101" pitchFamily="2" charset="-122"/>
              </a:rPr>
              <a:t>，从第一个人开始按顺时针方向自</a:t>
            </a:r>
            <a:r>
              <a:rPr lang="en-US" altLang="zh-CN" sz="2800" b="1" dirty="0">
                <a:latin typeface="华文仿宋" panose="02010600040101010101" pitchFamily="2" charset="-122"/>
                <a:ea typeface="华文仿宋" panose="02010600040101010101" pitchFamily="2" charset="-122"/>
              </a:rPr>
              <a:t>1</a:t>
            </a:r>
            <a:r>
              <a:rPr lang="zh-CN" altLang="en-US" sz="2800" b="1" dirty="0">
                <a:latin typeface="华文仿宋" panose="02010600040101010101" pitchFamily="2" charset="-122"/>
                <a:ea typeface="华文仿宋" panose="02010600040101010101" pitchFamily="2" charset="-122"/>
              </a:rPr>
              <a:t>开始顺序报数</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报到</a:t>
            </a:r>
            <a:r>
              <a:rPr lang="en-US" altLang="zh-CN" sz="2800" b="1" dirty="0">
                <a:latin typeface="华文仿宋" panose="02010600040101010101" pitchFamily="2" charset="-122"/>
                <a:ea typeface="华文仿宋" panose="02010600040101010101" pitchFamily="2" charset="-122"/>
              </a:rPr>
              <a:t>m</a:t>
            </a:r>
            <a:r>
              <a:rPr lang="zh-CN" altLang="en-US" sz="2800" b="1" dirty="0">
                <a:latin typeface="华文仿宋" panose="02010600040101010101" pitchFamily="2" charset="-122"/>
                <a:ea typeface="华文仿宋" panose="02010600040101010101" pitchFamily="2" charset="-122"/>
              </a:rPr>
              <a:t>时停止。报</a:t>
            </a:r>
            <a:r>
              <a:rPr lang="en-US" altLang="zh-CN" sz="2800" b="1" dirty="0">
                <a:latin typeface="华文仿宋" panose="02010600040101010101" pitchFamily="2" charset="-122"/>
                <a:ea typeface="华文仿宋" panose="02010600040101010101" pitchFamily="2" charset="-122"/>
              </a:rPr>
              <a:t>m</a:t>
            </a:r>
            <a:r>
              <a:rPr lang="zh-CN" altLang="en-US" sz="2800" b="1" dirty="0">
                <a:latin typeface="华文仿宋" panose="02010600040101010101" pitchFamily="2" charset="-122"/>
                <a:ea typeface="华文仿宋" panose="02010600040101010101" pitchFamily="2" charset="-122"/>
              </a:rPr>
              <a:t>的人出列，将他的密码作为新的</a:t>
            </a:r>
            <a:r>
              <a:rPr lang="en-US" altLang="zh-CN" sz="2800" b="1" dirty="0">
                <a:latin typeface="华文仿宋" panose="02010600040101010101" pitchFamily="2" charset="-122"/>
                <a:ea typeface="华文仿宋" panose="02010600040101010101" pitchFamily="2" charset="-122"/>
              </a:rPr>
              <a:t>m</a:t>
            </a:r>
            <a:r>
              <a:rPr lang="zh-CN" altLang="en-US" sz="2800" b="1" dirty="0">
                <a:latin typeface="华文仿宋" panose="02010600040101010101" pitchFamily="2" charset="-122"/>
                <a:ea typeface="华文仿宋" panose="02010600040101010101" pitchFamily="2" charset="-122"/>
              </a:rPr>
              <a:t>值，从他在顺时针方向上的下一人开始重新从</a:t>
            </a:r>
            <a:r>
              <a:rPr lang="en-US" altLang="zh-CN" sz="2800" b="1" dirty="0">
                <a:latin typeface="华文仿宋" panose="02010600040101010101" pitchFamily="2" charset="-122"/>
                <a:ea typeface="华文仿宋" panose="02010600040101010101" pitchFamily="2" charset="-122"/>
              </a:rPr>
              <a:t>1</a:t>
            </a:r>
            <a:r>
              <a:rPr lang="zh-CN" altLang="en-US" sz="2800" b="1" dirty="0">
                <a:latin typeface="华文仿宋" panose="02010600040101010101" pitchFamily="2" charset="-122"/>
                <a:ea typeface="华文仿宋" panose="02010600040101010101" pitchFamily="2" charset="-122"/>
              </a:rPr>
              <a:t>报数，如此下去，直到所有人全部出列为止。建立</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个人的单循环链表存储结构，运行结束后，输出依次出队的人的序号。</a:t>
            </a:r>
            <a:endParaRPr lang="zh-CN" altLang="en-US" sz="2800" b="1" dirty="0">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198781" y="1225826"/>
            <a:ext cx="5377071" cy="250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1200150" lvl="1" indent="-457200" algn="l" eaLnBrk="1" hangingPunct="1">
              <a:lnSpc>
                <a:spcPct val="140000"/>
              </a:lnSpc>
              <a:buFont typeface="Arial" panose="020B0604020202020204" pitchFamily="34" charset="0"/>
              <a:buChar char="•"/>
            </a:pPr>
            <a:r>
              <a:rPr lang="it-IT" altLang="zh-CN" sz="2800" b="1" dirty="0" smtClean="0">
                <a:solidFill>
                  <a:srgbClr val="C00000"/>
                </a:solidFill>
                <a:ea typeface="华文仿宋" panose="02010600040101010101" pitchFamily="2" charset="-122"/>
              </a:rPr>
              <a:t>ClearList</a:t>
            </a:r>
            <a:r>
              <a:rPr lang="it-IT" altLang="zh-CN" sz="2800" b="1" dirty="0">
                <a:solidFill>
                  <a:srgbClr val="C00000"/>
                </a:solidFill>
                <a:ea typeface="华文仿宋" panose="02010600040101010101" pitchFamily="2" charset="-122"/>
              </a:rPr>
              <a:t>( &amp;L )</a:t>
            </a:r>
            <a:endParaRPr lang="it-IT" altLang="zh-CN" sz="2800" b="1" dirty="0">
              <a:solidFill>
                <a:srgbClr val="C00000"/>
              </a:solidFill>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it-IT" altLang="zh-CN" sz="2800" b="1" dirty="0">
                <a:solidFill>
                  <a:srgbClr val="C00000"/>
                </a:solidFill>
                <a:ea typeface="华文仿宋" panose="02010600040101010101" pitchFamily="2" charset="-122"/>
              </a:rPr>
              <a:t>PutElem( &amp;L, i, e )</a:t>
            </a:r>
            <a:endParaRPr lang="it-IT" altLang="zh-CN" sz="2800" b="1" dirty="0">
              <a:solidFill>
                <a:srgbClr val="C00000"/>
              </a:solidFill>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it-IT" altLang="zh-CN" sz="2800" b="1" dirty="0">
                <a:solidFill>
                  <a:srgbClr val="C00000"/>
                </a:solidFill>
                <a:ea typeface="华文仿宋" panose="02010600040101010101" pitchFamily="2" charset="-122"/>
              </a:rPr>
              <a:t>ListInsert( &amp;L, i, e )</a:t>
            </a:r>
            <a:endParaRPr lang="it-IT" altLang="zh-CN" sz="2800" b="1" dirty="0">
              <a:solidFill>
                <a:srgbClr val="C00000"/>
              </a:solidFill>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it-IT" altLang="zh-CN" sz="2800" b="1" dirty="0" smtClean="0">
                <a:solidFill>
                  <a:srgbClr val="C00000"/>
                </a:solidFill>
                <a:ea typeface="华文仿宋" panose="02010600040101010101" pitchFamily="2" charset="-122"/>
              </a:rPr>
              <a:t>ListDelete</a:t>
            </a:r>
            <a:r>
              <a:rPr lang="it-IT" altLang="zh-CN" sz="2800" b="1" dirty="0">
                <a:solidFill>
                  <a:srgbClr val="C00000"/>
                </a:solidFill>
                <a:ea typeface="华文仿宋" panose="02010600040101010101" pitchFamily="2" charset="-122"/>
              </a:rPr>
              <a:t>(&amp;L, i, &amp;e)  </a:t>
            </a:r>
            <a:endParaRPr lang="en-US" altLang="zh-CN" sz="2800" b="1" dirty="0">
              <a:solidFill>
                <a:srgbClr val="C00000"/>
              </a:solidFill>
              <a:ea typeface="华文仿宋" panose="02010600040101010101" pitchFamily="2" charset="-122"/>
            </a:endParaRPr>
          </a:p>
        </p:txBody>
      </p:sp>
      <p:sp>
        <p:nvSpPr>
          <p:cNvPr id="10"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加工型操作</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668198" y="1059345"/>
            <a:ext cx="7659966"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spcBef>
                <a:spcPts val="1200"/>
              </a:spcBef>
              <a:buFont typeface="Arial" panose="020B0604020202020204" pitchFamily="34" charset="0"/>
              <a:buChar char="•"/>
            </a:pPr>
            <a:r>
              <a:rPr lang="zh-CN" altLang="en-US" sz="3200" b="1" dirty="0" smtClean="0">
                <a:solidFill>
                  <a:srgbClr val="000080"/>
                </a:solidFill>
                <a:latin typeface="华文仿宋" panose="02010600040101010101" pitchFamily="2" charset="-122"/>
                <a:ea typeface="华文仿宋" panose="02010600040101010101" pitchFamily="2" charset="-122"/>
              </a:rPr>
              <a:t>线性表</a:t>
            </a:r>
            <a:r>
              <a:rPr lang="zh-CN" altLang="en-US" sz="3200" b="1" dirty="0">
                <a:solidFill>
                  <a:srgbClr val="000080"/>
                </a:solidFill>
                <a:latin typeface="华文仿宋" panose="02010600040101010101" pitchFamily="2" charset="-122"/>
                <a:ea typeface="华文仿宋" panose="02010600040101010101" pitchFamily="2" charset="-122"/>
              </a:rPr>
              <a:t>置空</a:t>
            </a:r>
            <a:endParaRPr lang="zh-CN" altLang="en-US" sz="3200" b="1" dirty="0" smtClean="0">
              <a:solidFill>
                <a:srgbClr val="000080"/>
              </a:solidFill>
              <a:latin typeface="华文仿宋" panose="02010600040101010101" pitchFamily="2" charset="-122"/>
              <a:ea typeface="华文仿宋" panose="02010600040101010101" pitchFamily="2" charset="-122"/>
            </a:endParaRPr>
          </a:p>
          <a:p>
            <a:pPr marL="1200150" lvl="1" indent="-457200" algn="just"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ClearList</a:t>
            </a:r>
            <a:r>
              <a:rPr lang="en-US" altLang="zh-CN" sz="2800" b="1" dirty="0" smtClean="0">
                <a:solidFill>
                  <a:srgbClr val="C00000"/>
                </a:solidFill>
                <a:ea typeface="华文仿宋" panose="02010600040101010101" pitchFamily="2" charset="-122"/>
              </a:rPr>
              <a:t>( </a:t>
            </a:r>
            <a:r>
              <a:rPr lang="it-IT" altLang="zh-CN" sz="2800" b="1" dirty="0" smtClean="0">
                <a:solidFill>
                  <a:srgbClr val="C00000"/>
                </a:solidFill>
                <a:ea typeface="华文仿宋" panose="02010600040101010101" pitchFamily="2" charset="-122"/>
              </a:rPr>
              <a:t>&amp;L </a:t>
            </a:r>
            <a:r>
              <a:rPr lang="en-US" altLang="zh-CN" sz="2800" b="1" dirty="0" smtClean="0">
                <a:solidFill>
                  <a:srgbClr val="C00000"/>
                </a:solidFill>
                <a:ea typeface="华文仿宋" panose="02010600040101010101" pitchFamily="2" charset="-122"/>
              </a:rPr>
              <a:t>)</a:t>
            </a:r>
            <a:endParaRPr lang="en-US" altLang="zh-CN" sz="2800" b="1" dirty="0">
              <a:solidFill>
                <a:srgbClr val="C00000"/>
              </a:solidFill>
              <a:ea typeface="华文仿宋" panose="02010600040101010101" pitchFamily="2" charset="-122"/>
            </a:endParaRPr>
          </a:p>
          <a:p>
            <a:pPr marL="1700530" lvl="2" indent="-557530" algn="just"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初始条件：</a:t>
            </a:r>
            <a:r>
              <a:rPr lang="zh-CN" altLang="en-US" dirty="0">
                <a:latin typeface="华文仿宋" panose="02010600040101010101" pitchFamily="2" charset="-122"/>
                <a:ea typeface="华文仿宋" panose="02010600040101010101" pitchFamily="2" charset="-122"/>
              </a:rPr>
              <a:t>线性表</a:t>
            </a:r>
            <a:r>
              <a:rPr lang="en-US" altLang="zh-CN" b="1" dirty="0">
                <a:solidFill>
                  <a:srgbClr val="003399"/>
                </a:solidFill>
                <a:ea typeface="华文仿宋" panose="02010600040101010101" pitchFamily="2" charset="-122"/>
              </a:rPr>
              <a:t>L</a:t>
            </a:r>
            <a:r>
              <a:rPr lang="zh-CN" altLang="en-US" dirty="0">
                <a:latin typeface="华文仿宋" panose="02010600040101010101" pitchFamily="2" charset="-122"/>
                <a:ea typeface="华文仿宋" panose="02010600040101010101" pitchFamily="2" charset="-122"/>
              </a:rPr>
              <a:t>已</a:t>
            </a:r>
            <a:r>
              <a:rPr lang="zh-CN" altLang="en-US" dirty="0" smtClean="0">
                <a:latin typeface="华文仿宋" panose="02010600040101010101" pitchFamily="2" charset="-122"/>
                <a:ea typeface="华文仿宋" panose="02010600040101010101" pitchFamily="2" charset="-122"/>
              </a:rPr>
              <a:t>存在。</a:t>
            </a:r>
            <a:endParaRPr lang="zh-CN" altLang="en-US" sz="1600" dirty="0">
              <a:latin typeface="华文仿宋" panose="02010600040101010101" pitchFamily="2" charset="-122"/>
              <a:ea typeface="华文仿宋" panose="02010600040101010101" pitchFamily="2" charset="-122"/>
            </a:endParaRPr>
          </a:p>
          <a:p>
            <a:pPr marL="1714500" lvl="2" indent="-571500" algn="just"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a:t>
            </a:r>
            <a:r>
              <a:rPr lang="zh-CN" altLang="en-US" b="1" dirty="0">
                <a:solidFill>
                  <a:srgbClr val="000000"/>
                </a:solidFill>
                <a:latin typeface="华文仿宋" panose="02010600040101010101" pitchFamily="2" charset="-122"/>
                <a:ea typeface="华文仿宋" panose="02010600040101010101" pitchFamily="2" charset="-122"/>
              </a:rPr>
              <a:t>结果</a:t>
            </a:r>
            <a:r>
              <a:rPr lang="zh-CN" altLang="en-US" b="1" dirty="0" smtClean="0">
                <a:solidFill>
                  <a:srgbClr val="000000"/>
                </a:solidFill>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将</a:t>
            </a:r>
            <a:r>
              <a:rPr lang="en-US" altLang="zh-CN" b="1" dirty="0" smtClean="0">
                <a:solidFill>
                  <a:srgbClr val="003399"/>
                </a:solidFill>
                <a:ea typeface="华文仿宋" panose="02010600040101010101" pitchFamily="2" charset="-122"/>
              </a:rPr>
              <a:t>L</a:t>
            </a:r>
            <a:r>
              <a:rPr lang="zh-CN" altLang="en-US" dirty="0" smtClean="0">
                <a:latin typeface="华文仿宋" panose="02010600040101010101" pitchFamily="2" charset="-122"/>
                <a:ea typeface="华文仿宋" panose="02010600040101010101" pitchFamily="2" charset="-122"/>
              </a:rPr>
              <a:t>重置为空表。</a:t>
            </a:r>
            <a:endParaRPr lang="en-US" altLang="zh-CN" dirty="0" smtClean="0">
              <a:latin typeface="华文仿宋" panose="02010600040101010101" pitchFamily="2" charset="-122"/>
              <a:ea typeface="华文仿宋" panose="02010600040101010101" pitchFamily="2" charset="-122"/>
            </a:endParaRPr>
          </a:p>
          <a:p>
            <a:pPr marL="457200" indent="-457200" algn="l" eaLnBrk="1" hangingPunct="1">
              <a:spcBef>
                <a:spcPts val="1200"/>
              </a:spcBef>
              <a:buFont typeface="Arial" panose="020B0604020202020204" pitchFamily="34" charset="0"/>
              <a:buChar char="•"/>
            </a:pPr>
            <a:r>
              <a:rPr lang="zh-CN" altLang="en-US" sz="3200" b="1" dirty="0" smtClean="0">
                <a:solidFill>
                  <a:srgbClr val="000080"/>
                </a:solidFill>
                <a:latin typeface="华文仿宋" panose="02010600040101010101" pitchFamily="2" charset="-122"/>
                <a:ea typeface="华文仿宋" panose="02010600040101010101" pitchFamily="2" charset="-122"/>
              </a:rPr>
              <a:t>改变数据元素的值</a:t>
            </a:r>
            <a:endParaRPr lang="en-US" altLang="zh-CN" sz="3200" b="1" dirty="0" smtClean="0">
              <a:solidFill>
                <a:srgbClr val="000080"/>
              </a:solidFill>
              <a:latin typeface="华文仿宋" panose="02010600040101010101" pitchFamily="2" charset="-122"/>
              <a:ea typeface="华文仿宋" panose="02010600040101010101" pitchFamily="2" charset="-122"/>
            </a:endParaRPr>
          </a:p>
          <a:p>
            <a:pPr marL="1200150" lvl="1" indent="-457200" algn="l" eaLnBrk="1" hangingPunct="1">
              <a:spcBef>
                <a:spcPts val="1200"/>
              </a:spcBef>
              <a:buFont typeface="Arial" panose="020B0604020202020204" pitchFamily="34" charset="0"/>
              <a:buChar char="•"/>
            </a:pPr>
            <a:r>
              <a:rPr lang="en-US" altLang="zh-CN" sz="2800" b="1" dirty="0" err="1" smtClean="0">
                <a:solidFill>
                  <a:srgbClr val="C00000"/>
                </a:solidFill>
                <a:ea typeface="华文仿宋" panose="02010600040101010101" pitchFamily="2" charset="-122"/>
              </a:rPr>
              <a:t>PutElem</a:t>
            </a:r>
            <a:r>
              <a:rPr lang="en-US" altLang="zh-CN" sz="2800" b="1" dirty="0" smtClean="0">
                <a:solidFill>
                  <a:srgbClr val="C00000"/>
                </a:solidFill>
                <a:ea typeface="华文仿宋" panose="02010600040101010101" pitchFamily="2" charset="-122"/>
              </a:rPr>
              <a:t>(</a:t>
            </a:r>
            <a:r>
              <a:rPr lang="it-IT" altLang="zh-CN" sz="2800" b="1" dirty="0">
                <a:solidFill>
                  <a:srgbClr val="C00000"/>
                </a:solidFill>
                <a:ea typeface="华文仿宋" panose="02010600040101010101" pitchFamily="2" charset="-122"/>
              </a:rPr>
              <a:t>&amp;</a:t>
            </a:r>
            <a:r>
              <a:rPr lang="it-IT" altLang="zh-CN" sz="2800" b="1" dirty="0" smtClean="0">
                <a:solidFill>
                  <a:srgbClr val="C00000"/>
                </a:solidFill>
                <a:ea typeface="华文仿宋" panose="02010600040101010101" pitchFamily="2" charset="-122"/>
              </a:rPr>
              <a:t>L</a:t>
            </a:r>
            <a:r>
              <a:rPr lang="en-US" altLang="zh-CN" sz="2800" b="1" dirty="0" smtClean="0">
                <a:solidFill>
                  <a:srgbClr val="C00000"/>
                </a:solidFill>
                <a:ea typeface="华文仿宋" panose="02010600040101010101" pitchFamily="2" charset="-122"/>
              </a:rPr>
              <a:t>, </a:t>
            </a:r>
            <a:r>
              <a:rPr lang="en-US" altLang="zh-CN" sz="2800" b="1" dirty="0" err="1">
                <a:solidFill>
                  <a:srgbClr val="C00000"/>
                </a:solidFill>
                <a:ea typeface="华文仿宋" panose="02010600040101010101" pitchFamily="2" charset="-122"/>
              </a:rPr>
              <a:t>i</a:t>
            </a:r>
            <a:r>
              <a:rPr lang="en-US" altLang="zh-CN" sz="2800" b="1" dirty="0" smtClean="0">
                <a:solidFill>
                  <a:srgbClr val="C00000"/>
                </a:solidFill>
                <a:ea typeface="华文仿宋" panose="02010600040101010101" pitchFamily="2" charset="-122"/>
              </a:rPr>
              <a:t>, e </a:t>
            </a:r>
            <a:r>
              <a:rPr lang="en-US" altLang="zh-CN" sz="2800" b="1" dirty="0">
                <a:solidFill>
                  <a:srgbClr val="C00000"/>
                </a:solidFill>
                <a:ea typeface="华文仿宋" panose="02010600040101010101" pitchFamily="2" charset="-122"/>
              </a:rPr>
              <a:t>)</a:t>
            </a:r>
            <a:endParaRPr lang="en-US" altLang="zh-CN" sz="2800" b="1" dirty="0">
              <a:solidFill>
                <a:srgbClr val="C00000"/>
              </a:solidFill>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a:solidFill>
                  <a:srgbClr val="000000"/>
                </a:solidFill>
                <a:latin typeface="华文仿宋" panose="02010600040101010101" pitchFamily="2" charset="-122"/>
                <a:ea typeface="华文仿宋" panose="02010600040101010101" pitchFamily="2" charset="-122"/>
              </a:rPr>
              <a:t>初始条件</a:t>
            </a:r>
            <a:r>
              <a:rPr lang="zh-CN" altLang="en-US" b="1" dirty="0" smtClean="0">
                <a:solidFill>
                  <a:srgbClr val="000000"/>
                </a:solidFill>
                <a:latin typeface="华文仿宋" panose="02010600040101010101" pitchFamily="2" charset="-122"/>
                <a:ea typeface="华文仿宋" panose="02010600040101010101" pitchFamily="2" charset="-122"/>
              </a:rPr>
              <a:t>：</a:t>
            </a:r>
            <a:r>
              <a:rPr lang="zh-CN" altLang="en-US" dirty="0">
                <a:solidFill>
                  <a:srgbClr val="000000"/>
                </a:solidFill>
                <a:latin typeface="华文仿宋" panose="02010600040101010101" pitchFamily="2" charset="-122"/>
                <a:ea typeface="华文仿宋" panose="02010600040101010101" pitchFamily="2" charset="-122"/>
              </a:rPr>
              <a:t>线性表 </a:t>
            </a:r>
            <a:r>
              <a:rPr lang="en-US" altLang="zh-CN" b="1" dirty="0">
                <a:solidFill>
                  <a:srgbClr val="003399"/>
                </a:solidFill>
                <a:ea typeface="华文仿宋" panose="02010600040101010101" pitchFamily="2" charset="-122"/>
              </a:rPr>
              <a:t>L </a:t>
            </a:r>
            <a:r>
              <a:rPr lang="zh-CN" altLang="en-US" dirty="0">
                <a:solidFill>
                  <a:srgbClr val="000000"/>
                </a:solidFill>
                <a:latin typeface="华文仿宋" panose="02010600040101010101" pitchFamily="2" charset="-122"/>
                <a:ea typeface="华文仿宋" panose="02010600040101010101" pitchFamily="2" charset="-122"/>
              </a:rPr>
              <a:t>已存在，且 </a:t>
            </a:r>
            <a:r>
              <a:rPr lang="en-US" altLang="zh-CN" dirty="0">
                <a:solidFill>
                  <a:srgbClr val="000000"/>
                </a:solidFill>
                <a:latin typeface="华文仿宋" panose="02010600040101010101" pitchFamily="2" charset="-122"/>
                <a:ea typeface="华文仿宋" panose="02010600040101010101" pitchFamily="2" charset="-122"/>
              </a:rPr>
              <a:t>1≤i≤ListLength (L) </a:t>
            </a:r>
            <a:r>
              <a:rPr lang="zh-CN" altLang="en-US" b="1" dirty="0" smtClean="0">
                <a:solidFill>
                  <a:srgbClr val="000000"/>
                </a:solidFill>
                <a:latin typeface="华文仿宋" panose="02010600040101010101" pitchFamily="2" charset="-122"/>
                <a:ea typeface="华文仿宋" panose="02010600040101010101" pitchFamily="2" charset="-122"/>
              </a:rPr>
              <a:t>。</a:t>
            </a:r>
            <a:endParaRPr lang="zh-CN" altLang="en-US" b="1" dirty="0">
              <a:solidFill>
                <a:srgbClr val="000000"/>
              </a:solidFill>
              <a:latin typeface="华文仿宋" panose="02010600040101010101" pitchFamily="2" charset="-122"/>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a:solidFill>
                  <a:srgbClr val="000000"/>
                </a:solidFill>
                <a:latin typeface="华文仿宋" panose="02010600040101010101" pitchFamily="2" charset="-122"/>
                <a:ea typeface="华文仿宋" panose="02010600040101010101" pitchFamily="2" charset="-122"/>
              </a:rPr>
              <a:t>操作结果</a:t>
            </a:r>
            <a:r>
              <a:rPr lang="zh-CN" altLang="en-US" b="1" dirty="0" smtClean="0">
                <a:solidFill>
                  <a:srgbClr val="000000"/>
                </a:solidFill>
                <a:latin typeface="华文仿宋" panose="02010600040101010101" pitchFamily="2" charset="-122"/>
                <a:ea typeface="华文仿宋" panose="02010600040101010101" pitchFamily="2" charset="-122"/>
              </a:rPr>
              <a:t>：</a:t>
            </a:r>
            <a:r>
              <a:rPr lang="en-US" altLang="zh-CN" b="1" dirty="0">
                <a:solidFill>
                  <a:srgbClr val="3333CC"/>
                </a:solidFill>
                <a:ea typeface="华文仿宋" panose="02010600040101010101" pitchFamily="2" charset="-122"/>
              </a:rPr>
              <a:t> </a:t>
            </a:r>
            <a:r>
              <a:rPr lang="en-US" altLang="zh-CN" b="1" dirty="0">
                <a:solidFill>
                  <a:srgbClr val="003399"/>
                </a:solidFill>
                <a:ea typeface="华文仿宋" panose="02010600040101010101" pitchFamily="2" charset="-122"/>
              </a:rPr>
              <a:t>L</a:t>
            </a:r>
            <a:r>
              <a:rPr lang="zh-CN" altLang="en-US" dirty="0">
                <a:latin typeface="华文仿宋" panose="02010600040101010101" pitchFamily="2" charset="-122"/>
                <a:ea typeface="华文仿宋" panose="02010600040101010101" pitchFamily="2" charset="-122"/>
              </a:rPr>
              <a:t>中第</a:t>
            </a:r>
            <a:r>
              <a:rPr lang="en-US" altLang="zh-CN" b="1" dirty="0" err="1">
                <a:solidFill>
                  <a:srgbClr val="003399"/>
                </a:solidFill>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个元素赋值同</a:t>
            </a:r>
            <a:r>
              <a:rPr lang="en-US" altLang="zh-CN" dirty="0">
                <a:latin typeface="华文仿宋" panose="02010600040101010101" pitchFamily="2" charset="-122"/>
                <a:ea typeface="华文仿宋" panose="02010600040101010101" pitchFamily="2" charset="-122"/>
              </a:rPr>
              <a:t>e</a:t>
            </a:r>
            <a:r>
              <a:rPr lang="zh-CN" altLang="en-US" dirty="0">
                <a:latin typeface="华文仿宋" panose="02010600040101010101" pitchFamily="2" charset="-122"/>
                <a:ea typeface="华文仿宋" panose="02010600040101010101" pitchFamily="2" charset="-122"/>
              </a:rPr>
              <a:t>的值。 </a:t>
            </a:r>
            <a:endParaRPr lang="zh-CN" altLang="en-US"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582473" y="1173645"/>
            <a:ext cx="7659966" cy="342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spcBef>
                <a:spcPts val="1200"/>
              </a:spcBef>
              <a:buFont typeface="Arial" panose="020B0604020202020204" pitchFamily="34" charset="0"/>
              <a:buChar char="•"/>
            </a:pPr>
            <a:r>
              <a:rPr lang="zh-CN" altLang="en-US" sz="3200" b="1" dirty="0" smtClean="0">
                <a:solidFill>
                  <a:srgbClr val="000080"/>
                </a:solidFill>
                <a:latin typeface="华文仿宋" panose="02010600040101010101" pitchFamily="2" charset="-122"/>
                <a:ea typeface="华文仿宋" panose="02010600040101010101" pitchFamily="2" charset="-122"/>
              </a:rPr>
              <a:t>插入数据元素</a:t>
            </a:r>
            <a:endParaRPr lang="zh-CN" altLang="en-US" sz="3200" b="1" dirty="0" smtClean="0">
              <a:solidFill>
                <a:srgbClr val="000080"/>
              </a:solidFill>
              <a:latin typeface="华文仿宋" panose="02010600040101010101" pitchFamily="2" charset="-122"/>
              <a:ea typeface="华文仿宋" panose="02010600040101010101" pitchFamily="2" charset="-122"/>
            </a:endParaRPr>
          </a:p>
          <a:p>
            <a:pPr marL="1200150" lvl="1" indent="-457200" algn="just" eaLnBrk="1" hangingPunct="1">
              <a:lnSpc>
                <a:spcPct val="140000"/>
              </a:lnSpc>
              <a:buFont typeface="Arial" panose="020B0604020202020204" pitchFamily="34" charset="0"/>
              <a:buChar char="•"/>
            </a:pPr>
            <a:r>
              <a:rPr lang="en-US" altLang="zh-CN" sz="2800" b="1" dirty="0" err="1">
                <a:solidFill>
                  <a:srgbClr val="C00000"/>
                </a:solidFill>
                <a:ea typeface="华文仿宋" panose="02010600040101010101" pitchFamily="2" charset="-122"/>
              </a:rPr>
              <a:t>ListInsert</a:t>
            </a:r>
            <a:r>
              <a:rPr lang="en-US" altLang="zh-CN" sz="2800" b="1" dirty="0">
                <a:solidFill>
                  <a:srgbClr val="C00000"/>
                </a:solidFill>
                <a:ea typeface="华文仿宋" panose="02010600040101010101" pitchFamily="2" charset="-122"/>
              </a:rPr>
              <a:t>( &amp;L, </a:t>
            </a:r>
            <a:r>
              <a:rPr lang="en-US" altLang="zh-CN" sz="2800" b="1" dirty="0" err="1">
                <a:solidFill>
                  <a:srgbClr val="C00000"/>
                </a:solidFill>
                <a:ea typeface="华文仿宋" panose="02010600040101010101" pitchFamily="2" charset="-122"/>
              </a:rPr>
              <a:t>i</a:t>
            </a:r>
            <a:r>
              <a:rPr lang="en-US" altLang="zh-CN" sz="2800" b="1" dirty="0">
                <a:solidFill>
                  <a:srgbClr val="C00000"/>
                </a:solidFill>
                <a:ea typeface="华文仿宋" panose="02010600040101010101" pitchFamily="2" charset="-122"/>
              </a:rPr>
              <a:t>, e )</a:t>
            </a:r>
            <a:endParaRPr lang="en-US" altLang="zh-CN" sz="2800" b="1" dirty="0">
              <a:solidFill>
                <a:srgbClr val="C00000"/>
              </a:solidFill>
              <a:ea typeface="华文仿宋" panose="02010600040101010101" pitchFamily="2" charset="-122"/>
            </a:endParaRPr>
          </a:p>
          <a:p>
            <a:pPr marL="1700530" lvl="2" indent="-557530" algn="just"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初始条件：</a:t>
            </a:r>
            <a:r>
              <a:rPr lang="zh-CN" altLang="en-US" dirty="0" smtClean="0">
                <a:latin typeface="华文仿宋" panose="02010600040101010101" pitchFamily="2" charset="-122"/>
                <a:ea typeface="华文仿宋" panose="02010600040101010101" pitchFamily="2" charset="-122"/>
              </a:rPr>
              <a:t>线性表</a:t>
            </a:r>
            <a:r>
              <a:rPr lang="en-US" altLang="zh-CN" b="1" dirty="0" smtClean="0">
                <a:solidFill>
                  <a:srgbClr val="003399"/>
                </a:solidFill>
                <a:ea typeface="华文仿宋" panose="02010600040101010101" pitchFamily="2" charset="-122"/>
              </a:rPr>
              <a:t>L</a:t>
            </a:r>
            <a:r>
              <a:rPr lang="zh-CN" altLang="en-US" dirty="0" smtClean="0">
                <a:latin typeface="华文仿宋" panose="02010600040101010101" pitchFamily="2" charset="-122"/>
                <a:ea typeface="华文仿宋" panose="02010600040101010101" pitchFamily="2" charset="-122"/>
              </a:rPr>
              <a:t>已存在，</a:t>
            </a:r>
            <a:r>
              <a:rPr lang="zh-CN" altLang="en-US" dirty="0">
                <a:latin typeface="华文仿宋" panose="02010600040101010101" pitchFamily="2" charset="-122"/>
                <a:ea typeface="华文仿宋" panose="02010600040101010101" pitchFamily="2" charset="-122"/>
              </a:rPr>
              <a:t>且   </a:t>
            </a:r>
            <a:r>
              <a:rPr lang="en-US" altLang="zh-CN" b="1" dirty="0">
                <a:solidFill>
                  <a:srgbClr val="7030A0"/>
                </a:solidFill>
                <a:latin typeface="华文仿宋" panose="02010600040101010101" pitchFamily="2" charset="-122"/>
                <a:ea typeface="华文仿宋" panose="02010600040101010101" pitchFamily="2" charset="-122"/>
              </a:rPr>
              <a:t>1≤i≤ListLength (L)+1 </a:t>
            </a:r>
            <a:r>
              <a:rPr lang="zh-CN" altLang="en-US" sz="2800" b="1" dirty="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a:p>
            <a:pPr marL="1714500" lvl="2" indent="-571500" algn="just"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操作结果：</a:t>
            </a:r>
            <a:r>
              <a:rPr lang="zh-CN" altLang="en-US" dirty="0" smtClean="0">
                <a:latin typeface="华文仿宋" panose="02010600040101010101" pitchFamily="2" charset="-122"/>
                <a:ea typeface="华文仿宋" panose="02010600040101010101" pitchFamily="2" charset="-122"/>
              </a:rPr>
              <a:t>在</a:t>
            </a:r>
            <a:r>
              <a:rPr lang="en-US" altLang="zh-CN" b="1" dirty="0">
                <a:solidFill>
                  <a:srgbClr val="003399"/>
                </a:solidFill>
                <a:ea typeface="华文仿宋" panose="02010600040101010101" pitchFamily="2" charset="-122"/>
              </a:rPr>
              <a:t>L</a:t>
            </a:r>
            <a:r>
              <a:rPr lang="zh-CN" altLang="en-US" dirty="0">
                <a:latin typeface="华文仿宋" panose="02010600040101010101" pitchFamily="2" charset="-122"/>
                <a:ea typeface="华文仿宋" panose="02010600040101010101" pitchFamily="2" charset="-122"/>
              </a:rPr>
              <a:t>的第</a:t>
            </a:r>
            <a:r>
              <a:rPr lang="en-US" altLang="zh-CN" b="1" dirty="0" err="1">
                <a:solidFill>
                  <a:srgbClr val="003399"/>
                </a:solidFill>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个数据元素之前</a:t>
            </a:r>
            <a:r>
              <a:rPr lang="zh-CN" altLang="en-US" b="1" dirty="0">
                <a:solidFill>
                  <a:srgbClr val="7030A0"/>
                </a:solidFill>
                <a:latin typeface="华文仿宋" panose="02010600040101010101" pitchFamily="2" charset="-122"/>
                <a:ea typeface="华文仿宋" panose="02010600040101010101" pitchFamily="2" charset="-122"/>
              </a:rPr>
              <a:t>插入新的数据元素</a:t>
            </a:r>
            <a:r>
              <a:rPr lang="en-US" altLang="zh-CN" b="1" dirty="0">
                <a:solidFill>
                  <a:srgbClr val="7030A0"/>
                </a:solidFill>
                <a:latin typeface="华文仿宋" panose="02010600040101010101" pitchFamily="2" charset="-122"/>
                <a:ea typeface="华文仿宋" panose="02010600040101010101" pitchFamily="2" charset="-122"/>
              </a:rPr>
              <a:t>e</a:t>
            </a:r>
            <a:r>
              <a:rPr lang="zh-CN" altLang="en-US" b="1" dirty="0">
                <a:solidFill>
                  <a:srgbClr val="7030A0"/>
                </a:solidFill>
                <a:latin typeface="华文仿宋" panose="02010600040101010101" pitchFamily="2" charset="-122"/>
                <a:ea typeface="华文仿宋" panose="02010600040101010101" pitchFamily="2" charset="-122"/>
              </a:rPr>
              <a:t>，</a:t>
            </a:r>
            <a:r>
              <a:rPr lang="en-US" altLang="zh-CN" b="1" dirty="0">
                <a:solidFill>
                  <a:srgbClr val="7030A0"/>
                </a:solidFill>
                <a:latin typeface="华文仿宋" panose="02010600040101010101" pitchFamily="2" charset="-122"/>
                <a:ea typeface="华文仿宋" panose="02010600040101010101" pitchFamily="2" charset="-122"/>
              </a:rPr>
              <a:t>L</a:t>
            </a:r>
            <a:r>
              <a:rPr lang="zh-CN" altLang="en-US" b="1" dirty="0">
                <a:solidFill>
                  <a:srgbClr val="7030A0"/>
                </a:solidFill>
                <a:latin typeface="华文仿宋" panose="02010600040101010101" pitchFamily="2" charset="-122"/>
                <a:ea typeface="华文仿宋" panose="02010600040101010101" pitchFamily="2" charset="-122"/>
              </a:rPr>
              <a:t>的长度增</a:t>
            </a:r>
            <a:r>
              <a:rPr lang="en-US" altLang="zh-CN" b="1" dirty="0">
                <a:solidFill>
                  <a:srgbClr val="7030A0"/>
                </a:solidFill>
                <a:latin typeface="华文仿宋" panose="02010600040101010101" pitchFamily="2" charset="-122"/>
                <a:ea typeface="华文仿宋" panose="02010600040101010101" pitchFamily="2" charset="-122"/>
              </a:rPr>
              <a:t>1</a:t>
            </a:r>
            <a:r>
              <a:rPr lang="zh-CN" altLang="en-US" sz="2800" b="1" dirty="0" smtClean="0">
                <a:latin typeface="华文仿宋" panose="02010600040101010101" pitchFamily="2" charset="-122"/>
                <a:ea typeface="华文仿宋" panose="02010600040101010101" pitchFamily="2" charset="-122"/>
              </a:rPr>
              <a:t>。</a:t>
            </a:r>
            <a:endParaRPr lang="zh-CN" altLang="en-US"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582473" y="1173645"/>
            <a:ext cx="7659966"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spcBef>
                <a:spcPts val="1200"/>
              </a:spcBef>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删除</a:t>
            </a:r>
            <a:r>
              <a:rPr lang="zh-CN" altLang="en-US" sz="3200" b="1" dirty="0" smtClean="0">
                <a:solidFill>
                  <a:srgbClr val="000080"/>
                </a:solidFill>
                <a:latin typeface="华文仿宋" panose="02010600040101010101" pitchFamily="2" charset="-122"/>
                <a:ea typeface="华文仿宋" panose="02010600040101010101" pitchFamily="2" charset="-122"/>
              </a:rPr>
              <a:t>数据元素</a:t>
            </a:r>
            <a:endParaRPr lang="zh-CN" altLang="en-US" sz="3200" b="1" dirty="0" smtClean="0">
              <a:solidFill>
                <a:srgbClr val="000080"/>
              </a:solidFill>
              <a:latin typeface="华文仿宋" panose="02010600040101010101" pitchFamily="2" charset="-122"/>
              <a:ea typeface="华文仿宋" panose="02010600040101010101" pitchFamily="2" charset="-122"/>
            </a:endParaRPr>
          </a:p>
          <a:p>
            <a:pPr marL="1200150" lvl="1" indent="-457200" algn="just"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ListDelete</a:t>
            </a:r>
            <a:r>
              <a:rPr lang="en-US" altLang="zh-CN" sz="2800" b="1" dirty="0" smtClean="0">
                <a:solidFill>
                  <a:srgbClr val="C00000"/>
                </a:solidFill>
                <a:ea typeface="华文仿宋" panose="02010600040101010101" pitchFamily="2" charset="-122"/>
              </a:rPr>
              <a:t>( </a:t>
            </a:r>
            <a:r>
              <a:rPr lang="en-US" altLang="zh-CN" sz="2800" b="1" dirty="0">
                <a:solidFill>
                  <a:srgbClr val="C00000"/>
                </a:solidFill>
                <a:ea typeface="华文仿宋" panose="02010600040101010101" pitchFamily="2" charset="-122"/>
              </a:rPr>
              <a:t>&amp;L, </a:t>
            </a:r>
            <a:r>
              <a:rPr lang="en-US" altLang="zh-CN" sz="2800" b="1" dirty="0" err="1">
                <a:solidFill>
                  <a:srgbClr val="C00000"/>
                </a:solidFill>
                <a:ea typeface="华文仿宋" panose="02010600040101010101" pitchFamily="2" charset="-122"/>
              </a:rPr>
              <a:t>i</a:t>
            </a:r>
            <a:r>
              <a:rPr lang="en-US" altLang="zh-CN" sz="2800" b="1" dirty="0">
                <a:solidFill>
                  <a:srgbClr val="C00000"/>
                </a:solidFill>
                <a:ea typeface="华文仿宋" panose="02010600040101010101" pitchFamily="2" charset="-122"/>
              </a:rPr>
              <a:t>, </a:t>
            </a:r>
            <a:r>
              <a:rPr lang="en-US" altLang="zh-CN" sz="2800" b="1" dirty="0" smtClean="0">
                <a:solidFill>
                  <a:srgbClr val="C00000"/>
                </a:solidFill>
                <a:ea typeface="华文仿宋" panose="02010600040101010101" pitchFamily="2" charset="-122"/>
              </a:rPr>
              <a:t>&amp;e </a:t>
            </a:r>
            <a:r>
              <a:rPr lang="en-US" altLang="zh-CN" sz="2800" b="1" dirty="0">
                <a:solidFill>
                  <a:srgbClr val="C00000"/>
                </a:solidFill>
                <a:ea typeface="华文仿宋" panose="02010600040101010101" pitchFamily="2" charset="-122"/>
              </a:rPr>
              <a:t>)</a:t>
            </a:r>
            <a:endParaRPr lang="en-US" altLang="zh-CN" sz="2800" b="1" dirty="0">
              <a:solidFill>
                <a:srgbClr val="C00000"/>
              </a:solidFill>
              <a:ea typeface="华文仿宋" panose="02010600040101010101" pitchFamily="2" charset="-122"/>
            </a:endParaRPr>
          </a:p>
          <a:p>
            <a:pPr marL="1700530" lvl="2" indent="-557530" algn="just"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初始条件：</a:t>
            </a:r>
            <a:r>
              <a:rPr lang="zh-CN" altLang="en-US" dirty="0" smtClean="0">
                <a:latin typeface="华文仿宋" panose="02010600040101010101" pitchFamily="2" charset="-122"/>
                <a:ea typeface="华文仿宋" panose="02010600040101010101" pitchFamily="2" charset="-122"/>
              </a:rPr>
              <a:t>线性表</a:t>
            </a:r>
            <a:r>
              <a:rPr lang="en-US" altLang="zh-CN" b="1" dirty="0" smtClean="0">
                <a:solidFill>
                  <a:srgbClr val="003399"/>
                </a:solidFill>
                <a:ea typeface="华文仿宋" panose="02010600040101010101" pitchFamily="2" charset="-122"/>
              </a:rPr>
              <a:t>L</a:t>
            </a:r>
            <a:r>
              <a:rPr lang="zh-CN" altLang="en-US" dirty="0" smtClean="0">
                <a:latin typeface="华文仿宋" panose="02010600040101010101" pitchFamily="2" charset="-122"/>
                <a:ea typeface="华文仿宋" panose="02010600040101010101" pitchFamily="2" charset="-122"/>
              </a:rPr>
              <a:t>已存在，</a:t>
            </a:r>
            <a:r>
              <a:rPr lang="zh-CN" altLang="en-US" dirty="0">
                <a:latin typeface="华文仿宋" panose="02010600040101010101" pitchFamily="2" charset="-122"/>
                <a:ea typeface="华文仿宋" panose="02010600040101010101" pitchFamily="2" charset="-122"/>
              </a:rPr>
              <a:t>且   </a:t>
            </a:r>
            <a:r>
              <a:rPr lang="en-US" altLang="zh-CN" b="1" dirty="0">
                <a:solidFill>
                  <a:srgbClr val="7030A0"/>
                </a:solidFill>
                <a:latin typeface="华文仿宋" panose="02010600040101010101" pitchFamily="2" charset="-122"/>
                <a:ea typeface="华文仿宋" panose="02010600040101010101" pitchFamily="2" charset="-122"/>
              </a:rPr>
              <a:t>1≤i≤ListLength (</a:t>
            </a:r>
            <a:r>
              <a:rPr lang="en-US" altLang="zh-CN" b="1" dirty="0" smtClean="0">
                <a:solidFill>
                  <a:srgbClr val="7030A0"/>
                </a:solidFill>
                <a:latin typeface="华文仿宋" panose="02010600040101010101" pitchFamily="2" charset="-122"/>
                <a:ea typeface="华文仿宋" panose="02010600040101010101" pitchFamily="2" charset="-122"/>
              </a:rPr>
              <a:t>L) </a:t>
            </a:r>
            <a:r>
              <a:rPr lang="zh-CN" altLang="en-US" sz="2800" b="1" dirty="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a:p>
            <a:pPr marL="1714500" lvl="2" indent="-571500" algn="just"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操作结果：</a:t>
            </a:r>
            <a:r>
              <a:rPr lang="zh-CN" altLang="en-US" dirty="0" smtClean="0">
                <a:latin typeface="华文仿宋" panose="02010600040101010101" pitchFamily="2" charset="-122"/>
                <a:ea typeface="华文仿宋" panose="02010600040101010101" pitchFamily="2" charset="-122"/>
              </a:rPr>
              <a:t>删除</a:t>
            </a:r>
            <a:r>
              <a:rPr lang="en-US" altLang="zh-CN" b="1" dirty="0">
                <a:solidFill>
                  <a:srgbClr val="003399"/>
                </a:solidFill>
                <a:ea typeface="华文仿宋" panose="02010600040101010101" pitchFamily="2" charset="-122"/>
              </a:rPr>
              <a:t>L</a:t>
            </a:r>
            <a:r>
              <a:rPr lang="zh-CN" altLang="en-US" dirty="0">
                <a:latin typeface="华文仿宋" panose="02010600040101010101" pitchFamily="2" charset="-122"/>
                <a:ea typeface="华文仿宋" panose="02010600040101010101" pitchFamily="2" charset="-122"/>
              </a:rPr>
              <a:t>的第</a:t>
            </a:r>
            <a:r>
              <a:rPr lang="en-US" altLang="zh-CN" dirty="0" err="1">
                <a:latin typeface="华文仿宋" panose="02010600040101010101" pitchFamily="2" charset="-122"/>
                <a:ea typeface="华文仿宋" panose="02010600040101010101" pitchFamily="2" charset="-122"/>
              </a:rPr>
              <a:t>i</a:t>
            </a:r>
            <a:r>
              <a:rPr lang="zh-CN" altLang="en-US" dirty="0">
                <a:latin typeface="华文仿宋" panose="02010600040101010101" pitchFamily="2" charset="-122"/>
                <a:ea typeface="华文仿宋" panose="02010600040101010101" pitchFamily="2" charset="-122"/>
              </a:rPr>
              <a:t>个数据元素，并用</a:t>
            </a:r>
            <a:r>
              <a:rPr lang="en-US" altLang="zh-CN" dirty="0">
                <a:latin typeface="华文仿宋" panose="02010600040101010101" pitchFamily="2" charset="-122"/>
                <a:ea typeface="华文仿宋" panose="02010600040101010101" pitchFamily="2" charset="-122"/>
              </a:rPr>
              <a:t>e</a:t>
            </a:r>
            <a:r>
              <a:rPr lang="zh-CN" altLang="en-US" dirty="0">
                <a:latin typeface="华文仿宋" panose="02010600040101010101" pitchFamily="2" charset="-122"/>
                <a:ea typeface="华文仿宋" panose="02010600040101010101" pitchFamily="2" charset="-122"/>
              </a:rPr>
              <a:t>返回其值，</a:t>
            </a:r>
            <a:r>
              <a:rPr lang="en-US" altLang="zh-CN" b="1" dirty="0">
                <a:solidFill>
                  <a:srgbClr val="003399"/>
                </a:solidFill>
                <a:ea typeface="华文仿宋" panose="02010600040101010101" pitchFamily="2" charset="-122"/>
              </a:rPr>
              <a:t>L</a:t>
            </a:r>
            <a:r>
              <a:rPr lang="zh-CN" altLang="en-US" dirty="0">
                <a:latin typeface="华文仿宋" panose="02010600040101010101" pitchFamily="2" charset="-122"/>
                <a:ea typeface="华文仿宋" panose="02010600040101010101" pitchFamily="2" charset="-122"/>
              </a:rPr>
              <a:t>的长度减</a:t>
            </a:r>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a:t>
            </a:r>
            <a:endParaRPr lang="zh-CN" altLang="en-US" dirty="0">
              <a:latin typeface="华文仿宋" panose="02010600040101010101" pitchFamily="2" charset="-122"/>
              <a:ea typeface="华文仿宋" panose="02010600040101010101" pitchFamily="2" charset="-122"/>
            </a:endParaRPr>
          </a:p>
          <a:p>
            <a:pPr marL="1714500" lvl="2" indent="-571500" algn="just" eaLnBrk="1" hangingPunct="1">
              <a:lnSpc>
                <a:spcPct val="140000"/>
              </a:lnSpc>
              <a:buFont typeface="Arial" panose="020B0604020202020204" pitchFamily="34" charset="0"/>
              <a:buChar char="•"/>
            </a:pPr>
            <a:endParaRPr lang="zh-CN" altLang="en-US"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4213" y="1125538"/>
            <a:ext cx="7659687" cy="478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ct val="130000"/>
              </a:lnSpc>
              <a:spcAft>
                <a:spcPct val="50000"/>
              </a:spcAft>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线性表</a:t>
            </a:r>
            <a:r>
              <a:rPr lang="zh-CN" altLang="en-US" sz="2800" b="1" dirty="0">
                <a:latin typeface="华文仿宋" panose="02010600040101010101" pitchFamily="2" charset="-122"/>
                <a:ea typeface="华文仿宋" panose="02010600040101010101" pitchFamily="2" charset="-122"/>
              </a:rPr>
              <a:t>是一个相当灵活的数据结构，它的</a:t>
            </a:r>
            <a:r>
              <a:rPr lang="zh-CN" altLang="en-US" sz="2800" b="1" dirty="0">
                <a:solidFill>
                  <a:schemeClr val="hlink"/>
                </a:solidFill>
                <a:latin typeface="华文仿宋" panose="02010600040101010101" pitchFamily="2" charset="-122"/>
                <a:ea typeface="华文仿宋" panose="02010600040101010101" pitchFamily="2" charset="-122"/>
              </a:rPr>
              <a:t>长度</a:t>
            </a:r>
            <a:r>
              <a:rPr lang="zh-CN" altLang="en-US" sz="2800" b="1" dirty="0">
                <a:latin typeface="华文仿宋" panose="02010600040101010101" pitchFamily="2" charset="-122"/>
                <a:ea typeface="华文仿宋" panose="02010600040101010101" pitchFamily="2" charset="-122"/>
              </a:rPr>
              <a:t>可依据需要进行</a:t>
            </a:r>
            <a:r>
              <a:rPr lang="zh-CN" altLang="en-US" sz="2800" b="1" dirty="0">
                <a:solidFill>
                  <a:schemeClr val="hlink"/>
                </a:solidFill>
                <a:latin typeface="华文仿宋" panose="02010600040101010101" pitchFamily="2" charset="-122"/>
                <a:ea typeface="华文仿宋" panose="02010600040101010101" pitchFamily="2" charset="-122"/>
              </a:rPr>
              <a:t>增减</a:t>
            </a:r>
            <a:r>
              <a:rPr lang="zh-CN" altLang="en-US" sz="2800" b="1" dirty="0">
                <a:latin typeface="华文仿宋" panose="02010600040101010101" pitchFamily="2" charset="-122"/>
                <a:ea typeface="华文仿宋" panose="02010600040101010101" pitchFamily="2" charset="-122"/>
              </a:rPr>
              <a:t>，对数据</a:t>
            </a:r>
            <a:r>
              <a:rPr lang="zh-CN" altLang="en-US" sz="2800" b="1" dirty="0">
                <a:solidFill>
                  <a:schemeClr val="hlink"/>
                </a:solidFill>
                <a:latin typeface="华文仿宋" panose="02010600040101010101" pitchFamily="2" charset="-122"/>
                <a:ea typeface="华文仿宋" panose="02010600040101010101" pitchFamily="2" charset="-122"/>
              </a:rPr>
              <a:t>元素</a:t>
            </a:r>
            <a:r>
              <a:rPr lang="zh-CN" altLang="en-US" sz="2800" b="1" dirty="0">
                <a:latin typeface="华文仿宋" panose="02010600040101010101" pitchFamily="2" charset="-122"/>
                <a:ea typeface="华文仿宋" panose="02010600040101010101" pitchFamily="2" charset="-122"/>
              </a:rPr>
              <a:t>不仅可以</a:t>
            </a:r>
            <a:r>
              <a:rPr lang="zh-CN" altLang="en-US" sz="2800" b="1" dirty="0">
                <a:solidFill>
                  <a:schemeClr val="hlink"/>
                </a:solidFill>
                <a:latin typeface="华文仿宋" panose="02010600040101010101" pitchFamily="2" charset="-122"/>
                <a:ea typeface="华文仿宋" panose="02010600040101010101" pitchFamily="2" charset="-122"/>
              </a:rPr>
              <a:t>访问</a:t>
            </a:r>
            <a:r>
              <a:rPr lang="zh-CN" altLang="en-US" sz="2800" b="1" dirty="0">
                <a:latin typeface="华文仿宋" panose="02010600040101010101" pitchFamily="2" charset="-122"/>
                <a:ea typeface="华文仿宋" panose="02010600040101010101" pitchFamily="2" charset="-122"/>
              </a:rPr>
              <a:t>，还可以进行</a:t>
            </a:r>
            <a:r>
              <a:rPr lang="zh-CN" altLang="en-US" sz="2800" b="1" dirty="0">
                <a:solidFill>
                  <a:schemeClr val="hlink"/>
                </a:solidFill>
                <a:latin typeface="华文仿宋" panose="02010600040101010101" pitchFamily="2" charset="-122"/>
                <a:ea typeface="华文仿宋" panose="02010600040101010101" pitchFamily="2" charset="-122"/>
              </a:rPr>
              <a:t>插入</a:t>
            </a:r>
            <a:r>
              <a:rPr lang="zh-CN" altLang="en-US" sz="2800" b="1" dirty="0">
                <a:latin typeface="华文仿宋" panose="02010600040101010101" pitchFamily="2" charset="-122"/>
                <a:ea typeface="华文仿宋" panose="02010600040101010101" pitchFamily="2" charset="-122"/>
              </a:rPr>
              <a:t>和</a:t>
            </a:r>
            <a:r>
              <a:rPr lang="zh-CN" altLang="en-US" sz="2800" b="1" dirty="0">
                <a:solidFill>
                  <a:schemeClr val="hlink"/>
                </a:solidFill>
                <a:latin typeface="华文仿宋" panose="02010600040101010101" pitchFamily="2" charset="-122"/>
                <a:ea typeface="华文仿宋" panose="02010600040101010101" pitchFamily="2" charset="-122"/>
              </a:rPr>
              <a:t>删除</a:t>
            </a:r>
            <a:r>
              <a:rPr lang="zh-CN" altLang="en-US" sz="2800" b="1" dirty="0">
                <a:latin typeface="华文仿宋" panose="02010600040101010101" pitchFamily="2" charset="-122"/>
                <a:ea typeface="华文仿宋" panose="02010600040101010101" pitchFamily="2" charset="-122"/>
              </a:rPr>
              <a:t>等操作</a:t>
            </a:r>
            <a:r>
              <a:rPr lang="zh-CN" altLang="en-US" sz="2800" b="1" dirty="0" smtClean="0">
                <a:latin typeface="华文仿宋" panose="02010600040101010101" pitchFamily="2" charset="-122"/>
                <a:ea typeface="华文仿宋" panose="02010600040101010101" pitchFamily="2" charset="-122"/>
              </a:rPr>
              <a:t>。</a:t>
            </a:r>
            <a:endParaRPr lang="en-US" altLang="zh-CN" sz="2800" b="1" dirty="0" smtClean="0">
              <a:latin typeface="华文仿宋" panose="02010600040101010101" pitchFamily="2" charset="-122"/>
              <a:ea typeface="华文仿宋" panose="02010600040101010101" pitchFamily="2" charset="-122"/>
            </a:endParaRPr>
          </a:p>
          <a:p>
            <a:pPr marL="457200" indent="-457200" algn="just" eaLnBrk="1" hangingPunct="1">
              <a:lnSpc>
                <a:spcPct val="130000"/>
              </a:lnSpc>
              <a:spcAft>
                <a:spcPct val="50000"/>
              </a:spcAft>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运算</a:t>
            </a:r>
            <a:r>
              <a:rPr lang="zh-CN" altLang="en-US" sz="2800" b="1" dirty="0">
                <a:latin typeface="华文仿宋" panose="02010600040101010101" pitchFamily="2" charset="-122"/>
                <a:ea typeface="华文仿宋" panose="02010600040101010101" pitchFamily="2" charset="-122"/>
              </a:rPr>
              <a:t>的具体实现一般依赖所采用的存储结构，所以，这里给出的只是定义在逻辑结构上的</a:t>
            </a:r>
            <a:r>
              <a:rPr lang="zh-CN" altLang="en-US" sz="2800" b="1" dirty="0">
                <a:solidFill>
                  <a:srgbClr val="FF0000"/>
                </a:solidFill>
                <a:latin typeface="华文仿宋" panose="02010600040101010101" pitchFamily="2" charset="-122"/>
                <a:ea typeface="华文仿宋" panose="02010600040101010101" pitchFamily="2" charset="-122"/>
              </a:rPr>
              <a:t>抽象运算</a:t>
            </a:r>
            <a:r>
              <a:rPr lang="zh-CN" altLang="en-US" sz="2800" b="1" dirty="0">
                <a:latin typeface="华文仿宋" panose="02010600040101010101" pitchFamily="2" charset="-122"/>
                <a:ea typeface="华文仿宋" panose="02010600040101010101" pitchFamily="2" charset="-122"/>
              </a:rPr>
              <a:t>，即只关心这些运算是</a:t>
            </a:r>
            <a:r>
              <a:rPr lang="zh-CN" altLang="en-US" sz="2800" b="1" dirty="0">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做什么</a:t>
            </a:r>
            <a:r>
              <a:rPr lang="zh-CN" altLang="en-US" sz="2800" b="1" dirty="0">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的，至于</a:t>
            </a:r>
            <a:r>
              <a:rPr lang="zh-CN" altLang="en-US" sz="2800" b="1" dirty="0">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怎样实现</a:t>
            </a:r>
            <a:r>
              <a:rPr lang="zh-CN" altLang="en-US" sz="2800" b="1" dirty="0">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则依赖于所选定的存储结构</a:t>
            </a:r>
            <a:r>
              <a:rPr lang="zh-CN" altLang="en-US" sz="2800" b="1" dirty="0" smtClean="0">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2.1.3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线性表的</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特点</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a:solidFill>
                  <a:srgbClr val="000080"/>
                </a:solidFill>
                <a:latin typeface="黑体" panose="02010609060101010101" pitchFamily="49" charset="-122"/>
                <a:ea typeface="黑体" panose="02010609060101010101" pitchFamily="49" charset="-122"/>
                <a:cs typeface="MS PGothic" panose="020B0600070205080204" charset="-128"/>
              </a:rPr>
              <a:t>2</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.1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线性表的基本概念</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
        <p:nvSpPr>
          <p:cNvPr id="28" name="Text Box 8"/>
          <p:cNvSpPr txBox="1">
            <a:spLocks noChangeArrowheads="1"/>
          </p:cNvSpPr>
          <p:nvPr/>
        </p:nvSpPr>
        <p:spPr bwMode="auto">
          <a:xfrm>
            <a:off x="478467" y="1035262"/>
            <a:ext cx="8198393" cy="452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线性表是一种最简单的线性结构</a:t>
            </a:r>
            <a:endParaRPr lang="zh-CN" altLang="en-US" sz="3200" b="1" dirty="0" smtClean="0">
              <a:latin typeface="华文仿宋" panose="02010600040101010101" pitchFamily="2" charset="-122"/>
              <a:ea typeface="华文仿宋" panose="02010600040101010101" pitchFamily="2" charset="-122"/>
            </a:endParaRPr>
          </a:p>
          <a:p>
            <a:pPr marL="457200" indent="-4572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线性结构是</a:t>
            </a:r>
            <a:r>
              <a:rPr lang="en-US" altLang="zh-CN" sz="3200" b="1" dirty="0" smtClean="0">
                <a:latin typeface="华文仿宋" panose="02010600040101010101" pitchFamily="2" charset="-122"/>
                <a:ea typeface="华文仿宋" panose="02010600040101010101" pitchFamily="2" charset="-122"/>
              </a:rPr>
              <a:t>n </a:t>
            </a:r>
            <a:r>
              <a:rPr lang="zh-CN" altLang="en-US" sz="3200" b="1" dirty="0" smtClean="0">
                <a:latin typeface="华文仿宋" panose="02010600040101010101" pitchFamily="2" charset="-122"/>
                <a:ea typeface="华文仿宋" panose="02010600040101010101" pitchFamily="2" charset="-122"/>
              </a:rPr>
              <a:t>个数据元素的有序</a:t>
            </a:r>
            <a:r>
              <a:rPr lang="en-US" altLang="zh-CN" sz="3200" b="1" dirty="0" smtClean="0">
                <a:latin typeface="华文仿宋" panose="02010600040101010101" pitchFamily="2" charset="-122"/>
                <a:ea typeface="华文仿宋" panose="02010600040101010101" pitchFamily="2" charset="-122"/>
              </a:rPr>
              <a:t>(</a:t>
            </a:r>
            <a:r>
              <a:rPr lang="zh-CN" altLang="en-US" sz="3200" b="1" dirty="0" smtClean="0">
                <a:latin typeface="华文仿宋" panose="02010600040101010101" pitchFamily="2" charset="-122"/>
                <a:ea typeface="华文仿宋" panose="02010600040101010101" pitchFamily="2" charset="-122"/>
              </a:rPr>
              <a:t>次序</a:t>
            </a:r>
            <a:r>
              <a:rPr lang="en-US" altLang="zh-CN" sz="3200" b="1" dirty="0" smtClean="0">
                <a:latin typeface="华文仿宋" panose="02010600040101010101" pitchFamily="2" charset="-122"/>
                <a:ea typeface="华文仿宋" panose="02010600040101010101" pitchFamily="2" charset="-122"/>
              </a:rPr>
              <a:t>)</a:t>
            </a:r>
            <a:r>
              <a:rPr lang="zh-CN" altLang="en-US" sz="3200" b="1" dirty="0" smtClean="0">
                <a:latin typeface="华文仿宋" panose="02010600040101010101" pitchFamily="2" charset="-122"/>
                <a:ea typeface="华文仿宋" panose="02010600040101010101" pitchFamily="2" charset="-122"/>
              </a:rPr>
              <a:t>集合</a:t>
            </a:r>
            <a:endParaRPr lang="zh-CN" altLang="en-US" sz="3200" b="1" dirty="0" smtClean="0">
              <a:latin typeface="华文仿宋" panose="02010600040101010101" pitchFamily="2" charset="-122"/>
              <a:ea typeface="华文仿宋" panose="02010600040101010101" pitchFamily="2" charset="-122"/>
            </a:endParaRPr>
          </a:p>
          <a:p>
            <a:pPr marL="457200" indent="-4572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线性结构的基本特征为</a:t>
            </a:r>
            <a:r>
              <a:rPr lang="en-US" altLang="zh-CN" sz="3200" b="1" dirty="0" smtClean="0">
                <a:latin typeface="华文仿宋" panose="02010600040101010101" pitchFamily="2" charset="-122"/>
                <a:ea typeface="华文仿宋" panose="02010600040101010101" pitchFamily="2" charset="-122"/>
              </a:rPr>
              <a:t>:</a:t>
            </a:r>
            <a:endParaRPr lang="en-US" altLang="zh-CN" sz="3200" b="1" dirty="0" smtClean="0">
              <a:latin typeface="华文仿宋" panose="02010600040101010101" pitchFamily="2" charset="-122"/>
              <a:ea typeface="华文仿宋" panose="02010600040101010101" pitchFamily="2" charset="-122"/>
            </a:endParaRPr>
          </a:p>
          <a:p>
            <a:pPr marL="1200150" lvl="1" indent="-457200" algn="l" eaLnBrk="1" hangingPunct="1">
              <a:lnSpc>
                <a:spcPts val="5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集合中必存在唯一的一个“第一元素”；</a:t>
            </a:r>
            <a:endParaRPr lang="zh-CN" altLang="en-US" sz="2800" b="1" dirty="0" smtClean="0">
              <a:latin typeface="华文仿宋" panose="02010600040101010101" pitchFamily="2" charset="-122"/>
              <a:ea typeface="华文仿宋" panose="02010600040101010101" pitchFamily="2" charset="-122"/>
            </a:endParaRPr>
          </a:p>
          <a:p>
            <a:pPr marL="1200150" lvl="1" indent="-457200" algn="l" eaLnBrk="1" hangingPunct="1">
              <a:lnSpc>
                <a:spcPts val="5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集合中必存在唯一的一个 “最后元素” ；</a:t>
            </a:r>
            <a:endParaRPr lang="zh-CN" altLang="en-US" sz="2800" b="1" dirty="0" smtClean="0">
              <a:latin typeface="华文仿宋" panose="02010600040101010101" pitchFamily="2" charset="-122"/>
              <a:ea typeface="华文仿宋" panose="02010600040101010101" pitchFamily="2" charset="-122"/>
            </a:endParaRPr>
          </a:p>
          <a:p>
            <a:pPr marL="1200150" lvl="1" indent="-457200" algn="l" eaLnBrk="1" hangingPunct="1">
              <a:lnSpc>
                <a:spcPts val="5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除最后元素在外，均有 唯一的后继；</a:t>
            </a:r>
            <a:endParaRPr lang="zh-CN" altLang="en-US" sz="2800" b="1" dirty="0" smtClean="0">
              <a:latin typeface="华文仿宋" panose="02010600040101010101" pitchFamily="2" charset="-122"/>
              <a:ea typeface="华文仿宋" panose="02010600040101010101" pitchFamily="2" charset="-122"/>
            </a:endParaRPr>
          </a:p>
          <a:p>
            <a:pPr marL="1200150" lvl="1" indent="-457200" algn="l" eaLnBrk="1" hangingPunct="1">
              <a:lnSpc>
                <a:spcPts val="5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除第一元素之外，均有 唯一的前驱。</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ChangeArrowheads="1"/>
          </p:cNvSpPr>
          <p:nvPr/>
        </p:nvSpPr>
        <p:spPr bwMode="auto">
          <a:xfrm>
            <a:off x="447720" y="1182688"/>
            <a:ext cx="8267655"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3300"/>
              </a:lnSpc>
              <a:spcBef>
                <a:spcPct val="500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对</a:t>
            </a:r>
            <a:r>
              <a:rPr lang="zh-CN" altLang="en-US" b="1" dirty="0">
                <a:latin typeface="华文仿宋" panose="02010600040101010101" pitchFamily="2" charset="-122"/>
                <a:ea typeface="华文仿宋" panose="02010600040101010101" pitchFamily="2" charset="-122"/>
              </a:rPr>
              <a:t>上述定义的抽象数据类型线性表，还可以进行一些更</a:t>
            </a:r>
            <a:r>
              <a:rPr lang="zh-CN" altLang="en-US" b="1" dirty="0">
                <a:solidFill>
                  <a:schemeClr val="hlink"/>
                </a:solidFill>
                <a:latin typeface="华文仿宋" panose="02010600040101010101" pitchFamily="2" charset="-122"/>
                <a:ea typeface="华文仿宋" panose="02010600040101010101" pitchFamily="2" charset="-122"/>
              </a:rPr>
              <a:t>复杂的运算</a:t>
            </a:r>
            <a:r>
              <a:rPr lang="zh-CN" altLang="en-US" b="1" dirty="0">
                <a:latin typeface="华文仿宋" panose="02010600040101010101" pitchFamily="2" charset="-122"/>
                <a:ea typeface="华文仿宋" panose="02010600040101010101" pitchFamily="2" charset="-122"/>
              </a:rPr>
              <a:t>，如</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marL="1200150" lvl="1" indent="-457200" algn="l" eaLnBrk="1" hangingPunct="1">
              <a:lnSpc>
                <a:spcPts val="3300"/>
              </a:lnSpc>
              <a:spcBef>
                <a:spcPct val="500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将两</a:t>
            </a:r>
            <a:r>
              <a:rPr lang="zh-CN" altLang="en-US" b="1" dirty="0">
                <a:latin typeface="华文仿宋" panose="02010600040101010101" pitchFamily="2" charset="-122"/>
                <a:ea typeface="华文仿宋" panose="02010600040101010101" pitchFamily="2" charset="-122"/>
              </a:rPr>
              <a:t>个或两个以上的线性表</a:t>
            </a:r>
            <a:r>
              <a:rPr lang="zh-CN" altLang="en-US" b="1" dirty="0">
                <a:solidFill>
                  <a:schemeClr val="hlink"/>
                </a:solidFill>
                <a:latin typeface="华文仿宋" panose="02010600040101010101" pitchFamily="2" charset="-122"/>
                <a:ea typeface="华文仿宋" panose="02010600040101010101" pitchFamily="2" charset="-122"/>
              </a:rPr>
              <a:t>合并</a:t>
            </a:r>
            <a:r>
              <a:rPr lang="zh-CN" altLang="en-US" b="1" dirty="0">
                <a:latin typeface="华文仿宋" panose="02010600040101010101" pitchFamily="2" charset="-122"/>
                <a:ea typeface="华文仿宋" panose="02010600040101010101" pitchFamily="2" charset="-122"/>
              </a:rPr>
              <a:t>成一个线性表</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marL="1200150" lvl="1" indent="-457200" algn="l" eaLnBrk="1" hangingPunct="1">
              <a:lnSpc>
                <a:spcPts val="3300"/>
              </a:lnSpc>
              <a:spcBef>
                <a:spcPct val="500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把</a:t>
            </a:r>
            <a:r>
              <a:rPr lang="zh-CN" altLang="en-US" b="1" dirty="0">
                <a:latin typeface="华文仿宋" panose="02010600040101010101" pitchFamily="2" charset="-122"/>
                <a:ea typeface="华文仿宋" panose="02010600040101010101" pitchFamily="2" charset="-122"/>
              </a:rPr>
              <a:t>一个线性表</a:t>
            </a:r>
            <a:r>
              <a:rPr lang="zh-CN" altLang="en-US" b="1" dirty="0">
                <a:solidFill>
                  <a:schemeClr val="hlink"/>
                </a:solidFill>
                <a:latin typeface="华文仿宋" panose="02010600040101010101" pitchFamily="2" charset="-122"/>
                <a:ea typeface="华文仿宋" panose="02010600040101010101" pitchFamily="2" charset="-122"/>
              </a:rPr>
              <a:t>拆分</a:t>
            </a:r>
            <a:r>
              <a:rPr lang="zh-CN" altLang="en-US" b="1" dirty="0">
                <a:latin typeface="华文仿宋" panose="02010600040101010101" pitchFamily="2" charset="-122"/>
                <a:ea typeface="华文仿宋" panose="02010600040101010101" pitchFamily="2" charset="-122"/>
              </a:rPr>
              <a:t>成两个或两个以上的线性表</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marL="1200150" lvl="1" indent="-457200" algn="l" eaLnBrk="1" hangingPunct="1">
              <a:lnSpc>
                <a:spcPts val="3300"/>
              </a:lnSpc>
              <a:spcBef>
                <a:spcPct val="500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重新</a:t>
            </a:r>
            <a:r>
              <a:rPr lang="zh-CN" altLang="en-US" b="1" dirty="0">
                <a:solidFill>
                  <a:schemeClr val="hlink"/>
                </a:solidFill>
                <a:latin typeface="华文仿宋" panose="02010600040101010101" pitchFamily="2" charset="-122"/>
                <a:ea typeface="华文仿宋" panose="02010600040101010101" pitchFamily="2" charset="-122"/>
              </a:rPr>
              <a:t>复制</a:t>
            </a:r>
            <a:r>
              <a:rPr lang="zh-CN" altLang="en-US" b="1" dirty="0">
                <a:latin typeface="华文仿宋" panose="02010600040101010101" pitchFamily="2" charset="-122"/>
                <a:ea typeface="华文仿宋" panose="02010600040101010101" pitchFamily="2" charset="-122"/>
              </a:rPr>
              <a:t>一个线性表</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marL="1200150" lvl="1" indent="-457200" algn="l" eaLnBrk="1" hangingPunct="1">
              <a:lnSpc>
                <a:spcPts val="3300"/>
              </a:lnSpc>
              <a:spcBef>
                <a:spcPct val="500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对</a:t>
            </a:r>
            <a:r>
              <a:rPr lang="zh-CN" altLang="en-US" b="1" dirty="0">
                <a:latin typeface="华文仿宋" panose="02010600040101010101" pitchFamily="2" charset="-122"/>
                <a:ea typeface="华文仿宋" panose="02010600040101010101" pitchFamily="2" charset="-122"/>
              </a:rPr>
              <a:t>线性表中的数据元素按某个数据项递增或递减的顺序进行重新</a:t>
            </a:r>
            <a:r>
              <a:rPr lang="zh-CN" altLang="en-US" b="1" dirty="0">
                <a:solidFill>
                  <a:schemeClr val="hlink"/>
                </a:solidFill>
                <a:latin typeface="华文仿宋" panose="02010600040101010101" pitchFamily="2" charset="-122"/>
                <a:ea typeface="华文仿宋" panose="02010600040101010101" pitchFamily="2" charset="-122"/>
              </a:rPr>
              <a:t>排序</a:t>
            </a:r>
            <a:r>
              <a:rPr lang="zh-CN" altLang="en-US" b="1" dirty="0">
                <a:latin typeface="华文仿宋" panose="02010600040101010101" pitchFamily="2" charset="-122"/>
                <a:ea typeface="华文仿宋" panose="02010600040101010101" pitchFamily="2" charset="-122"/>
              </a:rPr>
              <a:t>，从而得到有序表</a:t>
            </a:r>
            <a:r>
              <a:rPr lang="zh-CN" altLang="en-US" b="1" dirty="0" smtClean="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marL="1200150" lvl="1" indent="-457200" algn="l" eaLnBrk="1" hangingPunct="1">
              <a:lnSpc>
                <a:spcPts val="3300"/>
              </a:lnSpc>
              <a:spcBef>
                <a:spcPct val="500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这些</a:t>
            </a:r>
            <a:r>
              <a:rPr lang="zh-CN" altLang="en-US" b="1" dirty="0">
                <a:latin typeface="华文仿宋" panose="02010600040101010101" pitchFamily="2" charset="-122"/>
                <a:ea typeface="华文仿宋" panose="02010600040101010101" pitchFamily="2" charset="-122"/>
              </a:rPr>
              <a:t>运算均可利用上述基本运算来实现。</a:t>
            </a:r>
            <a:endParaRPr lang="zh-CN" altLang="en-US" b="1" dirty="0">
              <a:latin typeface="华文仿宋" panose="02010600040101010101" pitchFamily="2" charset="-122"/>
              <a:ea typeface="华文仿宋" panose="02010600040101010101" pitchFamily="2" charset="-122"/>
            </a:endParaRPr>
          </a:p>
        </p:txBody>
      </p:sp>
      <p:sp>
        <p:nvSpPr>
          <p:cNvPr id="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2.1.4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线性表的应用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6466">
                                            <p:txEl>
                                              <p:pRg st="0" end="0"/>
                                            </p:txEl>
                                          </p:spTgt>
                                        </p:tgtEl>
                                        <p:attrNameLst>
                                          <p:attrName>style.visibility</p:attrName>
                                        </p:attrNameLst>
                                      </p:cBhvr>
                                      <p:to>
                                        <p:strVal val="visible"/>
                                      </p:to>
                                    </p:set>
                                    <p:anim calcmode="lin" valueType="num">
                                      <p:cBhvr additive="base">
                                        <p:cTn id="7" dur="500" fill="hold"/>
                                        <p:tgtEl>
                                          <p:spTgt spid="44646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646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46466">
                                            <p:txEl>
                                              <p:pRg st="1" end="1"/>
                                            </p:txEl>
                                          </p:spTgt>
                                        </p:tgtEl>
                                        <p:attrNameLst>
                                          <p:attrName>style.visibility</p:attrName>
                                        </p:attrNameLst>
                                      </p:cBhvr>
                                      <p:to>
                                        <p:strVal val="visible"/>
                                      </p:to>
                                    </p:set>
                                    <p:anim calcmode="lin" valueType="num">
                                      <p:cBhvr additive="base">
                                        <p:cTn id="11" dur="500" fill="hold"/>
                                        <p:tgtEl>
                                          <p:spTgt spid="446466">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4646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46466">
                                            <p:txEl>
                                              <p:pRg st="2" end="2"/>
                                            </p:txEl>
                                          </p:spTgt>
                                        </p:tgtEl>
                                        <p:attrNameLst>
                                          <p:attrName>style.visibility</p:attrName>
                                        </p:attrNameLst>
                                      </p:cBhvr>
                                      <p:to>
                                        <p:strVal val="visible"/>
                                      </p:to>
                                    </p:set>
                                    <p:anim calcmode="lin" valueType="num">
                                      <p:cBhvr additive="base">
                                        <p:cTn id="15" dur="500" fill="hold"/>
                                        <p:tgtEl>
                                          <p:spTgt spid="446466">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46466">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46466">
                                            <p:txEl>
                                              <p:pRg st="3" end="3"/>
                                            </p:txEl>
                                          </p:spTgt>
                                        </p:tgtEl>
                                        <p:attrNameLst>
                                          <p:attrName>style.visibility</p:attrName>
                                        </p:attrNameLst>
                                      </p:cBhvr>
                                      <p:to>
                                        <p:strVal val="visible"/>
                                      </p:to>
                                    </p:set>
                                    <p:anim calcmode="lin" valueType="num">
                                      <p:cBhvr additive="base">
                                        <p:cTn id="19" dur="500" fill="hold"/>
                                        <p:tgtEl>
                                          <p:spTgt spid="446466">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46466">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46466">
                                            <p:txEl>
                                              <p:pRg st="4" end="4"/>
                                            </p:txEl>
                                          </p:spTgt>
                                        </p:tgtEl>
                                        <p:attrNameLst>
                                          <p:attrName>style.visibility</p:attrName>
                                        </p:attrNameLst>
                                      </p:cBhvr>
                                      <p:to>
                                        <p:strVal val="visible"/>
                                      </p:to>
                                    </p:set>
                                    <p:anim calcmode="lin" valueType="num">
                                      <p:cBhvr additive="base">
                                        <p:cTn id="23" dur="500" fill="hold"/>
                                        <p:tgtEl>
                                          <p:spTgt spid="446466">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46466">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446466">
                                            <p:txEl>
                                              <p:pRg st="5" end="5"/>
                                            </p:txEl>
                                          </p:spTgt>
                                        </p:tgtEl>
                                        <p:attrNameLst>
                                          <p:attrName>style.visibility</p:attrName>
                                        </p:attrNameLst>
                                      </p:cBhvr>
                                      <p:to>
                                        <p:strVal val="visible"/>
                                      </p:to>
                                    </p:set>
                                    <p:anim calcmode="lin" valueType="num">
                                      <p:cBhvr additive="base">
                                        <p:cTn id="27" dur="500" fill="hold"/>
                                        <p:tgtEl>
                                          <p:spTgt spid="446466">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4646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Text Box 2"/>
          <p:cNvSpPr txBox="1">
            <a:spLocks noChangeArrowheads="1"/>
          </p:cNvSpPr>
          <p:nvPr/>
        </p:nvSpPr>
        <p:spPr bwMode="auto">
          <a:xfrm>
            <a:off x="514350" y="1092200"/>
            <a:ext cx="79248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50000"/>
              </a:lnSpc>
              <a:buFont typeface="Arial" panose="020B0604020202020204" pitchFamily="34" charset="0"/>
              <a:buChar char="•"/>
            </a:pPr>
            <a:r>
              <a:rPr lang="zh-CN" altLang="en-US" sz="3200" b="1" dirty="0" smtClean="0">
                <a:solidFill>
                  <a:srgbClr val="000066"/>
                </a:solidFill>
                <a:latin typeface="华文仿宋" panose="02010600040101010101" pitchFamily="2" charset="-122"/>
                <a:ea typeface="华文仿宋" panose="02010600040101010101" pitchFamily="2" charset="-122"/>
              </a:rPr>
              <a:t>假设</a:t>
            </a:r>
            <a:r>
              <a:rPr lang="en-US" altLang="zh-CN" sz="3200" b="1" dirty="0">
                <a:solidFill>
                  <a:srgbClr val="000066"/>
                </a:solidFill>
                <a:latin typeface="华文仿宋" panose="02010600040101010101" pitchFamily="2" charset="-122"/>
                <a:ea typeface="华文仿宋" panose="02010600040101010101" pitchFamily="2" charset="-122"/>
              </a:rPr>
              <a:t>:</a:t>
            </a:r>
            <a:r>
              <a:rPr lang="zh-CN" altLang="en-US" sz="3200" b="1" dirty="0">
                <a:solidFill>
                  <a:srgbClr val="000066"/>
                </a:solidFill>
                <a:latin typeface="华文仿宋" panose="02010600040101010101" pitchFamily="2" charset="-122"/>
                <a:ea typeface="华文仿宋" panose="02010600040101010101" pitchFamily="2" charset="-122"/>
              </a:rPr>
              <a:t>有两个集合 </a:t>
            </a:r>
            <a:r>
              <a:rPr lang="en-US" altLang="zh-CN" sz="3200" b="1" dirty="0">
                <a:solidFill>
                  <a:srgbClr val="000066"/>
                </a:solidFill>
                <a:latin typeface="华文仿宋" panose="02010600040101010101" pitchFamily="2" charset="-122"/>
                <a:ea typeface="华文仿宋" panose="02010600040101010101" pitchFamily="2" charset="-122"/>
              </a:rPr>
              <a:t>A </a:t>
            </a:r>
            <a:r>
              <a:rPr lang="zh-CN" altLang="en-US" sz="3200" b="1" dirty="0">
                <a:solidFill>
                  <a:srgbClr val="000066"/>
                </a:solidFill>
                <a:latin typeface="华文仿宋" panose="02010600040101010101" pitchFamily="2" charset="-122"/>
                <a:ea typeface="华文仿宋" panose="02010600040101010101" pitchFamily="2" charset="-122"/>
              </a:rPr>
              <a:t>和 </a:t>
            </a:r>
            <a:r>
              <a:rPr lang="en-US" altLang="zh-CN" sz="3200" b="1" dirty="0">
                <a:solidFill>
                  <a:srgbClr val="000066"/>
                </a:solidFill>
                <a:latin typeface="华文仿宋" panose="02010600040101010101" pitchFamily="2" charset="-122"/>
                <a:ea typeface="华文仿宋" panose="02010600040101010101" pitchFamily="2" charset="-122"/>
              </a:rPr>
              <a:t>B </a:t>
            </a:r>
            <a:r>
              <a:rPr lang="zh-CN" altLang="en-US" sz="3200" b="1" dirty="0">
                <a:solidFill>
                  <a:srgbClr val="000066"/>
                </a:solidFill>
                <a:latin typeface="华文仿宋" panose="02010600040101010101" pitchFamily="2" charset="-122"/>
                <a:ea typeface="华文仿宋" panose="02010600040101010101" pitchFamily="2" charset="-122"/>
              </a:rPr>
              <a:t>分别用两个线性表</a:t>
            </a:r>
            <a:r>
              <a:rPr lang="zh-CN" altLang="en-US" sz="3200" b="1" dirty="0">
                <a:solidFill>
                  <a:srgbClr val="FF0000"/>
                </a:solidFill>
                <a:latin typeface="华文仿宋" panose="02010600040101010101" pitchFamily="2" charset="-122"/>
                <a:ea typeface="华文仿宋" panose="02010600040101010101" pitchFamily="2" charset="-122"/>
              </a:rPr>
              <a:t> </a:t>
            </a:r>
            <a:r>
              <a:rPr lang="en-US" altLang="zh-CN" sz="3200" b="1" dirty="0">
                <a:solidFill>
                  <a:srgbClr val="FF0000"/>
                </a:solidFill>
                <a:latin typeface="华文仿宋" panose="02010600040101010101" pitchFamily="2" charset="-122"/>
                <a:ea typeface="华文仿宋" panose="02010600040101010101" pitchFamily="2" charset="-122"/>
              </a:rPr>
              <a:t>LA</a:t>
            </a:r>
            <a:r>
              <a:rPr lang="en-US" altLang="zh-CN" sz="3200" b="1" dirty="0">
                <a:solidFill>
                  <a:srgbClr val="000066"/>
                </a:solidFill>
                <a:latin typeface="华文仿宋" panose="02010600040101010101" pitchFamily="2" charset="-122"/>
                <a:ea typeface="华文仿宋" panose="02010600040101010101" pitchFamily="2" charset="-122"/>
              </a:rPr>
              <a:t> </a:t>
            </a:r>
            <a:r>
              <a:rPr lang="zh-CN" altLang="en-US" sz="3200" b="1" dirty="0">
                <a:solidFill>
                  <a:srgbClr val="000066"/>
                </a:solidFill>
                <a:latin typeface="华文仿宋" panose="02010600040101010101" pitchFamily="2" charset="-122"/>
                <a:ea typeface="华文仿宋" panose="02010600040101010101" pitchFamily="2" charset="-122"/>
              </a:rPr>
              <a:t>和 </a:t>
            </a:r>
            <a:r>
              <a:rPr lang="en-US" altLang="zh-CN" sz="3200" b="1" dirty="0">
                <a:solidFill>
                  <a:srgbClr val="FF0000"/>
                </a:solidFill>
                <a:latin typeface="华文仿宋" panose="02010600040101010101" pitchFamily="2" charset="-122"/>
                <a:ea typeface="华文仿宋" panose="02010600040101010101" pitchFamily="2" charset="-122"/>
              </a:rPr>
              <a:t>LB</a:t>
            </a:r>
            <a:r>
              <a:rPr lang="en-US" altLang="zh-CN" sz="3200" b="1" dirty="0">
                <a:solidFill>
                  <a:srgbClr val="000066"/>
                </a:solidFill>
                <a:latin typeface="华文仿宋" panose="02010600040101010101" pitchFamily="2" charset="-122"/>
                <a:ea typeface="华文仿宋" panose="02010600040101010101" pitchFamily="2" charset="-122"/>
              </a:rPr>
              <a:t> </a:t>
            </a:r>
            <a:r>
              <a:rPr lang="zh-CN" altLang="en-US" sz="3200" b="1" dirty="0">
                <a:solidFill>
                  <a:srgbClr val="000066"/>
                </a:solidFill>
                <a:latin typeface="华文仿宋" panose="02010600040101010101" pitchFamily="2" charset="-122"/>
                <a:ea typeface="华文仿宋" panose="02010600040101010101" pitchFamily="2" charset="-122"/>
              </a:rPr>
              <a:t>表示，即：线性表中的数据元素即为集合中的成员</a:t>
            </a:r>
            <a:r>
              <a:rPr lang="zh-CN" altLang="en-US" sz="3200" b="1" dirty="0" smtClean="0">
                <a:solidFill>
                  <a:srgbClr val="000066"/>
                </a:solidFill>
                <a:latin typeface="华文仿宋" panose="02010600040101010101" pitchFamily="2" charset="-122"/>
                <a:ea typeface="华文仿宋" panose="02010600040101010101" pitchFamily="2" charset="-122"/>
              </a:rPr>
              <a:t>。</a:t>
            </a:r>
            <a:endParaRPr lang="en-US" altLang="zh-CN" sz="3200" b="1" dirty="0" smtClean="0">
              <a:solidFill>
                <a:srgbClr val="000066"/>
              </a:solidFill>
              <a:latin typeface="华文仿宋" panose="02010600040101010101" pitchFamily="2" charset="-122"/>
              <a:ea typeface="华文仿宋" panose="02010600040101010101" pitchFamily="2" charset="-122"/>
            </a:endParaRPr>
          </a:p>
          <a:p>
            <a:pPr marL="1200150" lvl="1" indent="-457200" algn="l" eaLnBrk="1" hangingPunct="1">
              <a:lnSpc>
                <a:spcPct val="150000"/>
              </a:lnSpc>
              <a:buFont typeface="Arial" panose="020B0604020202020204" pitchFamily="34" charset="0"/>
              <a:buChar char="•"/>
            </a:pPr>
            <a:r>
              <a:rPr lang="zh-CN" altLang="en-US" sz="3200" b="1" dirty="0" smtClean="0">
                <a:solidFill>
                  <a:srgbClr val="000066"/>
                </a:solidFill>
                <a:latin typeface="华文仿宋" panose="02010600040101010101" pitchFamily="2" charset="-122"/>
                <a:ea typeface="华文仿宋" panose="02010600040101010101" pitchFamily="2" charset="-122"/>
              </a:rPr>
              <a:t>现</a:t>
            </a:r>
            <a:r>
              <a:rPr lang="zh-CN" altLang="en-US" sz="3200" b="1" dirty="0">
                <a:solidFill>
                  <a:srgbClr val="000066"/>
                </a:solidFill>
                <a:latin typeface="华文仿宋" panose="02010600040101010101" pitchFamily="2" charset="-122"/>
                <a:ea typeface="华文仿宋" panose="02010600040101010101" pitchFamily="2" charset="-122"/>
              </a:rPr>
              <a:t>要求一个新的集合</a:t>
            </a:r>
            <a:r>
              <a:rPr lang="en-US" altLang="zh-CN" sz="3200" b="1" dirty="0">
                <a:solidFill>
                  <a:srgbClr val="FF0000"/>
                </a:solidFill>
                <a:latin typeface="华文仿宋" panose="02010600040101010101" pitchFamily="2" charset="-122"/>
                <a:ea typeface="华文仿宋" panose="02010600040101010101" pitchFamily="2" charset="-122"/>
              </a:rPr>
              <a:t>A</a:t>
            </a:r>
            <a:r>
              <a:rPr lang="zh-CN" altLang="en-US" sz="3200" b="1" dirty="0">
                <a:solidFill>
                  <a:srgbClr val="FF0000"/>
                </a:solidFill>
                <a:latin typeface="华文仿宋" panose="02010600040101010101" pitchFamily="2" charset="-122"/>
                <a:ea typeface="华文仿宋" panose="02010600040101010101" pitchFamily="2" charset="-122"/>
              </a:rPr>
              <a:t>＝</a:t>
            </a:r>
            <a:r>
              <a:rPr lang="en-US" altLang="zh-CN" sz="3200" b="1" dirty="0">
                <a:solidFill>
                  <a:srgbClr val="FF0000"/>
                </a:solidFill>
                <a:latin typeface="华文仿宋" panose="02010600040101010101" pitchFamily="2" charset="-122"/>
                <a:ea typeface="华文仿宋" panose="02010600040101010101" pitchFamily="2" charset="-122"/>
              </a:rPr>
              <a:t>A∪B</a:t>
            </a:r>
            <a:r>
              <a:rPr lang="zh-CN" altLang="en-US" sz="3200" b="1" dirty="0">
                <a:solidFill>
                  <a:srgbClr val="000066"/>
                </a:solidFill>
                <a:latin typeface="华文仿宋" panose="02010600040101010101" pitchFamily="2" charset="-122"/>
                <a:ea typeface="华文仿宋" panose="02010600040101010101" pitchFamily="2" charset="-122"/>
              </a:rPr>
              <a:t>。</a:t>
            </a:r>
            <a:endParaRPr lang="zh-CN" altLang="en-US" sz="3200" b="1" dirty="0">
              <a:solidFill>
                <a:srgbClr val="000066"/>
              </a:solidFill>
              <a:latin typeface="华文仿宋" panose="02010600040101010101" pitchFamily="2" charset="-122"/>
              <a:ea typeface="华文仿宋" panose="02010600040101010101" pitchFamily="2" charset="-122"/>
            </a:endParaRPr>
          </a:p>
        </p:txBody>
      </p:sp>
      <p:sp>
        <p:nvSpPr>
          <p:cNvPr id="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例 </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2-1</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9538">
                                            <p:txEl>
                                              <p:pRg st="0" end="0"/>
                                            </p:txEl>
                                          </p:spTgt>
                                        </p:tgtEl>
                                        <p:attrNameLst>
                                          <p:attrName>style.visibility</p:attrName>
                                        </p:attrNameLst>
                                      </p:cBhvr>
                                      <p:to>
                                        <p:strVal val="visible"/>
                                      </p:to>
                                    </p:set>
                                    <p:animEffect transition="in" filter="wipe(left)">
                                      <p:cBhvr>
                                        <p:cTn id="7" dur="500"/>
                                        <p:tgtEl>
                                          <p:spTgt spid="44953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9538">
                                            <p:txEl>
                                              <p:pRg st="1" end="1"/>
                                            </p:txEl>
                                          </p:spTgt>
                                        </p:tgtEl>
                                        <p:attrNameLst>
                                          <p:attrName>style.visibility</p:attrName>
                                        </p:attrNameLst>
                                      </p:cBhvr>
                                      <p:to>
                                        <p:strVal val="visible"/>
                                      </p:to>
                                    </p:set>
                                    <p:animEffect transition="in" filter="wipe(left)">
                                      <p:cBhvr>
                                        <p:cTn id="10" dur="500"/>
                                        <p:tgtEl>
                                          <p:spTgt spid="4495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486805" y="88172"/>
            <a:ext cx="8324850" cy="3800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ts val="5900"/>
              </a:lnSpc>
            </a:pPr>
            <a:r>
              <a:rPr lang="zh-CN" altLang="en-US" sz="2800" b="1" dirty="0" smtClean="0">
                <a:solidFill>
                  <a:srgbClr val="0000FF"/>
                </a:solidFill>
                <a:latin typeface="华文仿宋" panose="02010600040101010101" pitchFamily="2" charset="-122"/>
                <a:ea typeface="华文仿宋" panose="02010600040101010101" pitchFamily="2" charset="-122"/>
              </a:rPr>
              <a:t>上述问题可演绎为</a:t>
            </a:r>
            <a:endParaRPr lang="zh-CN" altLang="en-US" sz="2800" b="1" dirty="0" smtClean="0">
              <a:solidFill>
                <a:srgbClr val="0000FF"/>
              </a:solidFill>
              <a:latin typeface="华文仿宋" panose="02010600040101010101" pitchFamily="2" charset="-122"/>
              <a:ea typeface="华文仿宋" panose="02010600040101010101" pitchFamily="2" charset="-122"/>
            </a:endParaRPr>
          </a:p>
          <a:p>
            <a:pPr algn="l" eaLnBrk="1" hangingPunct="1">
              <a:lnSpc>
                <a:spcPts val="5900"/>
              </a:lnSpc>
            </a:pPr>
            <a:r>
              <a:rPr lang="zh-CN" altLang="en-US" sz="2800" b="1" dirty="0" smtClean="0">
                <a:latin typeface="华文仿宋" panose="02010600040101010101" pitchFamily="2" charset="-122"/>
                <a:ea typeface="华文仿宋" panose="02010600040101010101" pitchFamily="2" charset="-122"/>
              </a:rPr>
              <a:t>对线性表作如下操作：</a:t>
            </a:r>
            <a:endParaRPr lang="zh-CN" altLang="en-US" sz="2800" b="1" dirty="0" smtClean="0">
              <a:latin typeface="华文仿宋" panose="02010600040101010101" pitchFamily="2" charset="-122"/>
              <a:ea typeface="华文仿宋" panose="02010600040101010101" pitchFamily="2" charset="-122"/>
            </a:endParaRPr>
          </a:p>
          <a:p>
            <a:pPr marL="571500" indent="-571500" algn="l" eaLnBrk="1" hangingPunct="1">
              <a:lnSpc>
                <a:spcPts val="59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扩大线性表 </a:t>
            </a:r>
            <a:r>
              <a:rPr lang="en-US" altLang="zh-CN" sz="2800" b="1" dirty="0" smtClean="0">
                <a:latin typeface="华文仿宋" panose="02010600040101010101" pitchFamily="2" charset="-122"/>
                <a:ea typeface="华文仿宋" panose="02010600040101010101" pitchFamily="2" charset="-122"/>
              </a:rPr>
              <a:t>LA</a:t>
            </a:r>
            <a:r>
              <a:rPr lang="zh-CN" altLang="en-US" sz="2800" b="1" dirty="0" smtClean="0">
                <a:latin typeface="华文仿宋" panose="02010600040101010101" pitchFamily="2" charset="-122"/>
                <a:ea typeface="华文仿宋" panose="02010600040101010101" pitchFamily="2" charset="-122"/>
              </a:rPr>
              <a:t>，将</a:t>
            </a:r>
            <a:r>
              <a:rPr lang="zh-CN" altLang="en-US" sz="2800" b="1" dirty="0" smtClean="0">
                <a:solidFill>
                  <a:srgbClr val="FF0000"/>
                </a:solidFill>
                <a:latin typeface="华文仿宋" panose="02010600040101010101" pitchFamily="2" charset="-122"/>
                <a:ea typeface="华文仿宋" panose="02010600040101010101" pitchFamily="2" charset="-122"/>
              </a:rPr>
              <a:t>存在于线性表</a:t>
            </a:r>
            <a:r>
              <a:rPr lang="en-US" altLang="zh-CN" sz="2800" b="1" dirty="0" smtClean="0">
                <a:solidFill>
                  <a:srgbClr val="FF0000"/>
                </a:solidFill>
                <a:latin typeface="华文仿宋" panose="02010600040101010101" pitchFamily="2" charset="-122"/>
                <a:ea typeface="华文仿宋" panose="02010600040101010101" pitchFamily="2" charset="-122"/>
              </a:rPr>
              <a:t>LB</a:t>
            </a:r>
            <a:r>
              <a:rPr lang="zh-CN" altLang="en-US" sz="2800" b="1" dirty="0" smtClean="0">
                <a:latin typeface="华文仿宋" panose="02010600040101010101" pitchFamily="2" charset="-122"/>
                <a:ea typeface="华文仿宋" panose="02010600040101010101" pitchFamily="2" charset="-122"/>
              </a:rPr>
              <a:t>中而</a:t>
            </a:r>
            <a:r>
              <a:rPr lang="zh-CN" altLang="en-US" sz="2800" b="1" dirty="0" smtClean="0">
                <a:solidFill>
                  <a:srgbClr val="FF0000"/>
                </a:solidFill>
                <a:latin typeface="华文仿宋" panose="02010600040101010101" pitchFamily="2" charset="-122"/>
                <a:ea typeface="华文仿宋" panose="02010600040101010101" pitchFamily="2" charset="-122"/>
              </a:rPr>
              <a:t>不存在于线性表 </a:t>
            </a:r>
            <a:r>
              <a:rPr lang="en-US" altLang="zh-CN" sz="2800" b="1" dirty="0" smtClean="0">
                <a:solidFill>
                  <a:srgbClr val="FF0000"/>
                </a:solidFill>
                <a:latin typeface="华文仿宋" panose="02010600040101010101" pitchFamily="2" charset="-122"/>
                <a:ea typeface="华文仿宋" panose="02010600040101010101" pitchFamily="2" charset="-122"/>
              </a:rPr>
              <a:t>LA </a:t>
            </a:r>
            <a:r>
              <a:rPr lang="zh-CN" altLang="en-US" sz="2800" b="1" dirty="0" smtClean="0">
                <a:latin typeface="华文仿宋" panose="02010600040101010101" pitchFamily="2" charset="-122"/>
                <a:ea typeface="华文仿宋" panose="02010600040101010101" pitchFamily="2" charset="-122"/>
              </a:rPr>
              <a:t>中的数据元素</a:t>
            </a:r>
            <a:r>
              <a:rPr lang="zh-CN" altLang="en-US" sz="2800" b="1" dirty="0" smtClean="0">
                <a:solidFill>
                  <a:srgbClr val="FF0000"/>
                </a:solidFill>
                <a:latin typeface="华文仿宋" panose="02010600040101010101" pitchFamily="2" charset="-122"/>
                <a:ea typeface="华文仿宋" panose="02010600040101010101" pitchFamily="2" charset="-122"/>
              </a:rPr>
              <a:t>插入到线性表 </a:t>
            </a:r>
            <a:r>
              <a:rPr lang="en-US" altLang="zh-CN" sz="2800" b="1" dirty="0" smtClean="0">
                <a:solidFill>
                  <a:srgbClr val="FF0000"/>
                </a:solidFill>
                <a:latin typeface="华文仿宋" panose="02010600040101010101" pitchFamily="2" charset="-122"/>
                <a:ea typeface="华文仿宋" panose="02010600040101010101" pitchFamily="2" charset="-122"/>
              </a:rPr>
              <a:t>LA </a:t>
            </a:r>
            <a:r>
              <a:rPr lang="zh-CN" altLang="en-US" sz="2800" b="1" dirty="0" smtClean="0">
                <a:latin typeface="华文仿宋" panose="02010600040101010101" pitchFamily="2" charset="-122"/>
                <a:ea typeface="华文仿宋" panose="02010600040101010101" pitchFamily="2" charset="-122"/>
              </a:rPr>
              <a:t>中去。</a:t>
            </a:r>
            <a:endParaRPr lang="zh-CN" altLang="en-US" b="1" dirty="0">
              <a:latin typeface="华文仿宋" panose="02010600040101010101" pitchFamily="2" charset="-122"/>
              <a:ea typeface="华文仿宋" panose="02010600040101010101" pitchFamily="2" charset="-122"/>
            </a:endParaRPr>
          </a:p>
        </p:txBody>
      </p:sp>
      <p:sp>
        <p:nvSpPr>
          <p:cNvPr id="3" name="Rectangle 4"/>
          <p:cNvSpPr>
            <a:spLocks noChangeArrowheads="1"/>
          </p:cNvSpPr>
          <p:nvPr/>
        </p:nvSpPr>
        <p:spPr bwMode="auto">
          <a:xfrm>
            <a:off x="1442394" y="4012900"/>
            <a:ext cx="5791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dirty="0">
                <a:latin typeface="华文仿宋" panose="02010600040101010101" pitchFamily="2" charset="-122"/>
                <a:ea typeface="华文仿宋" panose="02010600040101010101" pitchFamily="2" charset="-122"/>
              </a:rPr>
              <a:t>                LA</a:t>
            </a:r>
            <a:r>
              <a:rPr kumimoji="1" lang="zh-CN" altLang="en-US" sz="2800" b="1" dirty="0">
                <a:latin typeface="华文仿宋" panose="02010600040101010101" pitchFamily="2" charset="-122"/>
                <a:ea typeface="华文仿宋" panose="02010600040101010101" pitchFamily="2" charset="-122"/>
              </a:rPr>
              <a:t>： </a:t>
            </a:r>
            <a:r>
              <a:rPr kumimoji="1" lang="en-US" altLang="zh-CN" sz="2800" b="1" dirty="0">
                <a:latin typeface="华文仿宋" panose="02010600040101010101" pitchFamily="2" charset="-122"/>
                <a:ea typeface="华文仿宋" panose="02010600040101010101" pitchFamily="2" charset="-122"/>
              </a:rPr>
              <a:t>(</a:t>
            </a:r>
            <a:r>
              <a:rPr kumimoji="1" lang="en-US" altLang="zh-CN" sz="2800" b="1" dirty="0" err="1">
                <a:latin typeface="华文仿宋" panose="02010600040101010101" pitchFamily="2" charset="-122"/>
                <a:ea typeface="华文仿宋" panose="02010600040101010101" pitchFamily="2" charset="-122"/>
              </a:rPr>
              <a:t>c,p,t,a,q,d</a:t>
            </a:r>
            <a:r>
              <a:rPr kumimoji="1" lang="en-US" altLang="zh-CN" sz="2800" b="1" dirty="0">
                <a:latin typeface="华文仿宋" panose="02010600040101010101" pitchFamily="2" charset="-122"/>
                <a:ea typeface="华文仿宋" panose="02010600040101010101" pitchFamily="2" charset="-122"/>
              </a:rPr>
              <a:t>)</a:t>
            </a:r>
            <a:endParaRPr kumimoji="1" lang="en-US" altLang="zh-CN" sz="2800" b="1" dirty="0">
              <a:latin typeface="华文仿宋" panose="02010600040101010101" pitchFamily="2" charset="-122"/>
              <a:ea typeface="华文仿宋" panose="02010600040101010101" pitchFamily="2" charset="-122"/>
            </a:endParaRPr>
          </a:p>
          <a:p>
            <a:pPr algn="ctr">
              <a:spcBef>
                <a:spcPct val="50000"/>
              </a:spcBef>
            </a:pPr>
            <a:r>
              <a:rPr kumimoji="1" lang="en-US" altLang="zh-CN" sz="2800" b="1" dirty="0">
                <a:latin typeface="华文仿宋" panose="02010600040101010101" pitchFamily="2" charset="-122"/>
                <a:ea typeface="华文仿宋" panose="02010600040101010101" pitchFamily="2" charset="-122"/>
              </a:rPr>
              <a:t>                LB</a:t>
            </a:r>
            <a:r>
              <a:rPr kumimoji="1" lang="zh-CN" altLang="en-US" sz="2800" b="1" dirty="0">
                <a:latin typeface="华文仿宋" panose="02010600040101010101" pitchFamily="2" charset="-122"/>
                <a:ea typeface="华文仿宋" panose="02010600040101010101" pitchFamily="2" charset="-122"/>
              </a:rPr>
              <a:t>： </a:t>
            </a:r>
            <a:r>
              <a:rPr kumimoji="1" lang="en-US" altLang="zh-CN" sz="2800" b="1" dirty="0">
                <a:latin typeface="华文仿宋" panose="02010600040101010101" pitchFamily="2" charset="-122"/>
                <a:ea typeface="华文仿宋" panose="02010600040101010101" pitchFamily="2" charset="-122"/>
              </a:rPr>
              <a:t>(</a:t>
            </a:r>
            <a:r>
              <a:rPr kumimoji="1" lang="en-US" altLang="zh-CN" sz="2800" b="1" dirty="0" err="1">
                <a:latin typeface="华文仿宋" panose="02010600040101010101" pitchFamily="2" charset="-122"/>
                <a:ea typeface="华文仿宋" panose="02010600040101010101" pitchFamily="2" charset="-122"/>
              </a:rPr>
              <a:t>a,d,b,e,p,r</a:t>
            </a:r>
            <a:r>
              <a:rPr kumimoji="1" lang="en-US" altLang="zh-CN" sz="2800" b="1" dirty="0">
                <a:latin typeface="华文仿宋" panose="02010600040101010101" pitchFamily="2" charset="-122"/>
                <a:ea typeface="华文仿宋" panose="02010600040101010101" pitchFamily="2" charset="-122"/>
              </a:rPr>
              <a:t>)</a:t>
            </a:r>
            <a:endParaRPr kumimoji="1" lang="en-US" altLang="zh-CN" sz="2800" b="1" dirty="0">
              <a:latin typeface="华文仿宋" panose="02010600040101010101" pitchFamily="2" charset="-122"/>
              <a:ea typeface="华文仿宋" panose="02010600040101010101" pitchFamily="2" charset="-122"/>
            </a:endParaRPr>
          </a:p>
          <a:p>
            <a:pPr algn="ctr">
              <a:spcBef>
                <a:spcPct val="50000"/>
              </a:spcBef>
            </a:pPr>
            <a:r>
              <a:rPr kumimoji="1" lang="en-US" altLang="zh-CN" sz="2800" b="1" dirty="0">
                <a:latin typeface="华文仿宋" panose="02010600040101010101" pitchFamily="2" charset="-122"/>
                <a:ea typeface="华文仿宋" panose="02010600040101010101" pitchFamily="2" charset="-122"/>
              </a:rPr>
              <a:t>        </a:t>
            </a:r>
            <a:r>
              <a:rPr kumimoji="1" lang="zh-CN" altLang="en-US" sz="2800" b="1" dirty="0">
                <a:latin typeface="华文仿宋" panose="02010600040101010101" pitchFamily="2" charset="-122"/>
                <a:ea typeface="华文仿宋" panose="02010600040101010101" pitchFamily="2" charset="-122"/>
              </a:rPr>
              <a:t>结果</a:t>
            </a:r>
            <a:r>
              <a:rPr kumimoji="1" lang="en-US" altLang="zh-CN" sz="2800" b="1" dirty="0">
                <a:latin typeface="华文仿宋" panose="02010600040101010101" pitchFamily="2" charset="-122"/>
                <a:ea typeface="华文仿宋" panose="02010600040101010101" pitchFamily="2" charset="-122"/>
              </a:rPr>
              <a:t>LA</a:t>
            </a:r>
            <a:r>
              <a:rPr kumimoji="1" lang="zh-CN" altLang="en-US" sz="2800" b="1" dirty="0">
                <a:latin typeface="华文仿宋" panose="02010600040101010101" pitchFamily="2" charset="-122"/>
                <a:ea typeface="华文仿宋" panose="02010600040101010101" pitchFamily="2" charset="-122"/>
              </a:rPr>
              <a:t>： </a:t>
            </a:r>
            <a:r>
              <a:rPr kumimoji="1" lang="en-US" altLang="zh-CN" sz="2800" b="1" dirty="0">
                <a:latin typeface="华文仿宋" panose="02010600040101010101" pitchFamily="2" charset="-122"/>
                <a:ea typeface="华文仿宋" panose="02010600040101010101" pitchFamily="2" charset="-122"/>
              </a:rPr>
              <a:t>(</a:t>
            </a:r>
            <a:r>
              <a:rPr kumimoji="1" lang="en-US" altLang="zh-CN" sz="2800" b="1" dirty="0" err="1">
                <a:latin typeface="华文仿宋" panose="02010600040101010101" pitchFamily="2" charset="-122"/>
                <a:ea typeface="华文仿宋" panose="02010600040101010101" pitchFamily="2" charset="-122"/>
              </a:rPr>
              <a:t>c,p,t,a,q,d,b,e,r</a:t>
            </a:r>
            <a:r>
              <a:rPr kumimoji="1" lang="en-US" altLang="zh-CN" sz="2800" b="1" dirty="0">
                <a:latin typeface="华文仿宋" panose="02010600040101010101" pitchFamily="2" charset="-122"/>
                <a:ea typeface="华文仿宋" panose="02010600040101010101" pitchFamily="2" charset="-122"/>
              </a:rPr>
              <a:t>)</a:t>
            </a:r>
            <a:endParaRPr kumimoji="1" lang="en-US" altLang="zh-CN" sz="2800" b="1" dirty="0">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66880" y="1169988"/>
            <a:ext cx="770916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ts val="4800"/>
              </a:lnSpc>
            </a:pPr>
            <a:r>
              <a:rPr lang="en-US" altLang="zh-CN" sz="3200" b="1" dirty="0" smtClean="0">
                <a:ea typeface="华文仿宋" panose="02010600040101010101" pitchFamily="2" charset="-122"/>
              </a:rPr>
              <a:t>1. </a:t>
            </a:r>
            <a:r>
              <a:rPr lang="zh-CN" altLang="en-US" sz="3200" b="1" dirty="0" smtClean="0">
                <a:ea typeface="华文仿宋" panose="02010600040101010101" pitchFamily="2" charset="-122"/>
              </a:rPr>
              <a:t>从线性表</a:t>
            </a:r>
            <a:r>
              <a:rPr lang="en-US" altLang="zh-CN" sz="3200" b="1" dirty="0" smtClean="0">
                <a:ea typeface="华文仿宋" panose="02010600040101010101" pitchFamily="2" charset="-122"/>
              </a:rPr>
              <a:t>LB</a:t>
            </a:r>
            <a:r>
              <a:rPr lang="zh-CN" altLang="en-US" sz="3200" b="1" dirty="0" smtClean="0">
                <a:ea typeface="华文仿宋" panose="02010600040101010101" pitchFamily="2" charset="-122"/>
              </a:rPr>
              <a:t>中依次察看每个数据元素；</a:t>
            </a:r>
            <a:endParaRPr lang="en-US" altLang="zh-CN" sz="3200" b="1" dirty="0" smtClean="0">
              <a:ea typeface="华文仿宋" panose="02010600040101010101" pitchFamily="2" charset="-122"/>
            </a:endParaRPr>
          </a:p>
          <a:p>
            <a:pPr algn="l" eaLnBrk="1" hangingPunct="1">
              <a:lnSpc>
                <a:spcPts val="4800"/>
              </a:lnSpc>
            </a:pPr>
            <a:r>
              <a:rPr lang="en-US" altLang="zh-CN" sz="3200" b="1" dirty="0" smtClean="0">
                <a:ea typeface="华文仿宋" panose="02010600040101010101" pitchFamily="2" charset="-122"/>
              </a:rPr>
              <a:t>	</a:t>
            </a:r>
            <a:r>
              <a:rPr lang="en-US" altLang="zh-CN" sz="3200" b="1" dirty="0" err="1" smtClean="0">
                <a:solidFill>
                  <a:srgbClr val="C00000"/>
                </a:solidFill>
                <a:ea typeface="华文仿宋" panose="02010600040101010101" pitchFamily="2" charset="-122"/>
              </a:rPr>
              <a:t>GetElem</a:t>
            </a:r>
            <a:r>
              <a:rPr lang="en-US" altLang="zh-CN" sz="3200" b="1" dirty="0" smtClean="0">
                <a:solidFill>
                  <a:srgbClr val="C00000"/>
                </a:solidFill>
                <a:ea typeface="华文仿宋" panose="02010600040101010101" pitchFamily="2" charset="-122"/>
              </a:rPr>
              <a:t>(LB, </a:t>
            </a:r>
            <a:r>
              <a:rPr lang="en-US" altLang="zh-CN" sz="3200" b="1" dirty="0" err="1" smtClean="0">
                <a:solidFill>
                  <a:srgbClr val="C00000"/>
                </a:solidFill>
                <a:ea typeface="华文仿宋" panose="02010600040101010101" pitchFamily="2" charset="-122"/>
              </a:rPr>
              <a:t>i</a:t>
            </a:r>
            <a:r>
              <a:rPr lang="en-US" altLang="zh-CN" sz="3200" b="1" dirty="0" smtClean="0">
                <a:solidFill>
                  <a:srgbClr val="C00000"/>
                </a:solidFill>
                <a:ea typeface="华文仿宋" panose="02010600040101010101" pitchFamily="2" charset="-122"/>
              </a:rPr>
              <a:t>)→e</a:t>
            </a:r>
            <a:endParaRPr lang="en-US" altLang="zh-CN" sz="3200" b="1" dirty="0" smtClean="0">
              <a:solidFill>
                <a:srgbClr val="C00000"/>
              </a:solidFill>
              <a:ea typeface="华文仿宋" panose="02010600040101010101" pitchFamily="2" charset="-122"/>
            </a:endParaRPr>
          </a:p>
          <a:p>
            <a:pPr algn="l" eaLnBrk="1" hangingPunct="1">
              <a:lnSpc>
                <a:spcPts val="4800"/>
              </a:lnSpc>
            </a:pPr>
            <a:r>
              <a:rPr lang="en-US" altLang="zh-CN" sz="3200" b="1" dirty="0" smtClean="0">
                <a:ea typeface="华文仿宋" panose="02010600040101010101" pitchFamily="2" charset="-122"/>
              </a:rPr>
              <a:t>2. </a:t>
            </a:r>
            <a:r>
              <a:rPr lang="zh-CN" altLang="en-US" sz="3200" b="1" dirty="0" smtClean="0">
                <a:ea typeface="华文仿宋" panose="02010600040101010101" pitchFamily="2" charset="-122"/>
              </a:rPr>
              <a:t>依值在线性表</a:t>
            </a:r>
            <a:r>
              <a:rPr lang="en-US" altLang="zh-CN" sz="3200" b="1" dirty="0" smtClean="0">
                <a:ea typeface="华文仿宋" panose="02010600040101010101" pitchFamily="2" charset="-122"/>
              </a:rPr>
              <a:t>LA</a:t>
            </a:r>
            <a:r>
              <a:rPr lang="zh-CN" altLang="en-US" sz="3200" b="1" dirty="0" smtClean="0">
                <a:ea typeface="华文仿宋" panose="02010600040101010101" pitchFamily="2" charset="-122"/>
              </a:rPr>
              <a:t>中进行查访；</a:t>
            </a:r>
            <a:endParaRPr lang="en-US" altLang="zh-CN" sz="3200" b="1" dirty="0" smtClean="0">
              <a:ea typeface="华文仿宋" panose="02010600040101010101" pitchFamily="2" charset="-122"/>
            </a:endParaRPr>
          </a:p>
          <a:p>
            <a:pPr algn="l" eaLnBrk="1" hangingPunct="1">
              <a:lnSpc>
                <a:spcPts val="4800"/>
              </a:lnSpc>
            </a:pPr>
            <a:r>
              <a:rPr lang="en-US" altLang="zh-CN" sz="3200" b="1" dirty="0" smtClean="0">
                <a:ea typeface="华文仿宋" panose="02010600040101010101" pitchFamily="2" charset="-122"/>
              </a:rPr>
              <a:t> 	</a:t>
            </a:r>
            <a:r>
              <a:rPr lang="en-US" altLang="zh-CN" sz="3200" b="1" dirty="0" err="1" smtClean="0">
                <a:solidFill>
                  <a:srgbClr val="C00000"/>
                </a:solidFill>
                <a:ea typeface="华文仿宋" panose="02010600040101010101" pitchFamily="2" charset="-122"/>
              </a:rPr>
              <a:t>LocateElem</a:t>
            </a:r>
            <a:r>
              <a:rPr lang="en-US" altLang="zh-CN" sz="3200" b="1" dirty="0" smtClean="0">
                <a:solidFill>
                  <a:srgbClr val="C00000"/>
                </a:solidFill>
                <a:ea typeface="华文仿宋" panose="02010600040101010101" pitchFamily="2" charset="-122"/>
              </a:rPr>
              <a:t>(LA, e, equal( ))</a:t>
            </a:r>
            <a:endParaRPr lang="en-US" altLang="zh-CN" sz="3200" b="1" dirty="0" smtClean="0">
              <a:solidFill>
                <a:srgbClr val="C00000"/>
              </a:solidFill>
              <a:ea typeface="华文仿宋" panose="02010600040101010101" pitchFamily="2" charset="-122"/>
            </a:endParaRPr>
          </a:p>
          <a:p>
            <a:pPr algn="l" eaLnBrk="1" hangingPunct="1">
              <a:lnSpc>
                <a:spcPts val="4800"/>
              </a:lnSpc>
            </a:pPr>
            <a:r>
              <a:rPr lang="en-US" altLang="zh-CN" sz="3200" b="1" dirty="0" smtClean="0">
                <a:ea typeface="华文仿宋" panose="02010600040101010101" pitchFamily="2" charset="-122"/>
              </a:rPr>
              <a:t>3. </a:t>
            </a:r>
            <a:r>
              <a:rPr lang="zh-CN" altLang="en-US" sz="3200" b="1" dirty="0" smtClean="0">
                <a:ea typeface="华文仿宋" panose="02010600040101010101" pitchFamily="2" charset="-122"/>
              </a:rPr>
              <a:t>若不存在，则插入之。</a:t>
            </a:r>
            <a:endParaRPr lang="zh-CN" altLang="en-US" sz="3200" b="1" dirty="0" smtClean="0">
              <a:ea typeface="华文仿宋" panose="02010600040101010101" pitchFamily="2" charset="-122"/>
            </a:endParaRPr>
          </a:p>
          <a:p>
            <a:pPr algn="l" eaLnBrk="1" hangingPunct="1">
              <a:lnSpc>
                <a:spcPts val="4800"/>
              </a:lnSpc>
            </a:pPr>
            <a:r>
              <a:rPr lang="zh-CN" altLang="en-US" sz="3200" b="1" dirty="0" smtClean="0">
                <a:ea typeface="华文仿宋" panose="02010600040101010101" pitchFamily="2" charset="-122"/>
              </a:rPr>
              <a:t> </a:t>
            </a:r>
            <a:r>
              <a:rPr lang="en-US" altLang="zh-CN" sz="3200" b="1" dirty="0" smtClean="0">
                <a:ea typeface="华文仿宋" panose="02010600040101010101" pitchFamily="2" charset="-122"/>
              </a:rPr>
              <a:t>	</a:t>
            </a:r>
            <a:r>
              <a:rPr lang="en-US" altLang="zh-CN" sz="3200" b="1" dirty="0" err="1" smtClean="0">
                <a:solidFill>
                  <a:srgbClr val="C00000"/>
                </a:solidFill>
                <a:ea typeface="华文仿宋" panose="02010600040101010101" pitchFamily="2" charset="-122"/>
              </a:rPr>
              <a:t>ListInsert</a:t>
            </a:r>
            <a:r>
              <a:rPr lang="en-US" altLang="zh-CN" sz="3200" b="1" dirty="0" smtClean="0">
                <a:solidFill>
                  <a:srgbClr val="C00000"/>
                </a:solidFill>
                <a:ea typeface="华文仿宋" panose="02010600040101010101" pitchFamily="2" charset="-122"/>
              </a:rPr>
              <a:t>(LA, n+1, e)</a:t>
            </a:r>
            <a:endParaRPr lang="en-US" altLang="zh-CN" sz="3200" dirty="0">
              <a:solidFill>
                <a:srgbClr val="C00000"/>
              </a:solidFill>
              <a:ea typeface="华文仿宋" panose="02010600040101010101" pitchFamily="2" charset="-122"/>
            </a:endParaRPr>
          </a:p>
        </p:txBody>
      </p:sp>
      <p:sp>
        <p:nvSpPr>
          <p:cNvPr id="9"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操作步骤</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567663" y="1036638"/>
            <a:ext cx="7327647"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3200" b="1" dirty="0">
                <a:solidFill>
                  <a:schemeClr val="accent6">
                    <a:lumMod val="75000"/>
                  </a:schemeClr>
                </a:solidFill>
                <a:ea typeface="楷体_GB2312" pitchFamily="49" charset="-122"/>
              </a:rPr>
              <a:t>void union(List &amp;La, List </a:t>
            </a:r>
            <a:r>
              <a:rPr lang="en-US" altLang="zh-CN" sz="3200" b="1" dirty="0" err="1">
                <a:solidFill>
                  <a:schemeClr val="accent6">
                    <a:lumMod val="75000"/>
                  </a:schemeClr>
                </a:solidFill>
                <a:ea typeface="楷体_GB2312" pitchFamily="49" charset="-122"/>
              </a:rPr>
              <a:t>Lb</a:t>
            </a:r>
            <a:r>
              <a:rPr lang="en-US" altLang="zh-CN" sz="3200" b="1" dirty="0">
                <a:solidFill>
                  <a:schemeClr val="accent6">
                    <a:lumMod val="75000"/>
                  </a:schemeClr>
                </a:solidFill>
                <a:ea typeface="楷体_GB2312" pitchFamily="49" charset="-122"/>
              </a:rPr>
              <a:t>) {</a:t>
            </a:r>
            <a:endParaRPr lang="en-US" altLang="zh-CN" sz="3200" b="1" dirty="0">
              <a:solidFill>
                <a:schemeClr val="accent6">
                  <a:lumMod val="75000"/>
                </a:schemeClr>
              </a:solidFill>
              <a:ea typeface="楷体_GB2312" pitchFamily="49" charset="-122"/>
            </a:endParaRPr>
          </a:p>
          <a:p>
            <a:pPr algn="l" eaLnBrk="1" hangingPunct="1">
              <a:lnSpc>
                <a:spcPct val="120000"/>
              </a:lnSpc>
            </a:pPr>
            <a:r>
              <a:rPr lang="en-US" altLang="zh-CN" b="1" dirty="0">
                <a:solidFill>
                  <a:schemeClr val="tx2"/>
                </a:solidFill>
                <a:ea typeface="华文仿宋" panose="02010600040101010101" pitchFamily="2" charset="-122"/>
              </a:rPr>
              <a:t> </a:t>
            </a:r>
            <a:r>
              <a:rPr lang="en-US" altLang="zh-CN" b="1" dirty="0" smtClean="0">
                <a:solidFill>
                  <a:schemeClr val="tx2"/>
                </a:solidFill>
                <a:ea typeface="华文仿宋" panose="02010600040101010101" pitchFamily="2" charset="-122"/>
              </a:rPr>
              <a:t>     </a:t>
            </a:r>
            <a:r>
              <a:rPr lang="en-US" altLang="zh-CN" b="1" dirty="0" err="1" smtClean="0">
                <a:solidFill>
                  <a:schemeClr val="tx2"/>
                </a:solidFill>
                <a:ea typeface="华文仿宋" panose="02010600040101010101" pitchFamily="2" charset="-122"/>
              </a:rPr>
              <a:t>La_len</a:t>
            </a:r>
            <a:r>
              <a:rPr lang="en-US" altLang="zh-CN" b="1" dirty="0" smtClean="0">
                <a:solidFill>
                  <a:schemeClr val="tx2"/>
                </a:solidFill>
                <a:ea typeface="华文仿宋" panose="02010600040101010101" pitchFamily="2" charset="-122"/>
              </a:rPr>
              <a:t> = </a:t>
            </a:r>
            <a:r>
              <a:rPr lang="en-US" altLang="zh-CN" b="1" dirty="0" err="1" smtClean="0">
                <a:solidFill>
                  <a:srgbClr val="C00000"/>
                </a:solidFill>
                <a:ea typeface="华文仿宋" panose="02010600040101010101" pitchFamily="2" charset="-122"/>
              </a:rPr>
              <a:t>ListLength</a:t>
            </a:r>
            <a:r>
              <a:rPr lang="en-US" altLang="zh-CN" b="1" dirty="0" smtClean="0">
                <a:solidFill>
                  <a:schemeClr val="tx2"/>
                </a:solidFill>
                <a:ea typeface="华文仿宋" panose="02010600040101010101" pitchFamily="2" charset="-122"/>
              </a:rPr>
              <a:t>(La);    </a:t>
            </a:r>
            <a:r>
              <a:rPr lang="en-US" altLang="zh-CN" b="1" dirty="0" smtClean="0">
                <a:solidFill>
                  <a:srgbClr val="004A00"/>
                </a:solidFill>
                <a:ea typeface="华文仿宋" panose="02010600040101010101" pitchFamily="2" charset="-122"/>
              </a:rPr>
              <a:t>// </a:t>
            </a:r>
            <a:r>
              <a:rPr lang="zh-CN" altLang="en-US" b="1" dirty="0" smtClean="0">
                <a:solidFill>
                  <a:srgbClr val="004A00"/>
                </a:solidFill>
                <a:ea typeface="华文仿宋" panose="02010600040101010101" pitchFamily="2" charset="-122"/>
              </a:rPr>
              <a:t>求线性表的长度</a:t>
            </a:r>
            <a:endParaRPr lang="zh-CN" altLang="en-US" b="1" dirty="0" smtClean="0">
              <a:solidFill>
                <a:srgbClr val="004A00"/>
              </a:solidFill>
              <a:ea typeface="华文仿宋" panose="02010600040101010101" pitchFamily="2" charset="-122"/>
            </a:endParaRPr>
          </a:p>
          <a:p>
            <a:pPr algn="l" eaLnBrk="1" hangingPunct="1">
              <a:lnSpc>
                <a:spcPct val="120000"/>
              </a:lnSpc>
            </a:pPr>
            <a:r>
              <a:rPr lang="zh-CN" altLang="en-US" b="1" dirty="0" smtClean="0">
                <a:solidFill>
                  <a:schemeClr val="tx2"/>
                </a:solidFill>
                <a:ea typeface="华文仿宋" panose="02010600040101010101" pitchFamily="2" charset="-122"/>
              </a:rPr>
              <a:t>      </a:t>
            </a:r>
            <a:r>
              <a:rPr lang="en-US" altLang="zh-CN" b="1" dirty="0" err="1" smtClean="0">
                <a:solidFill>
                  <a:schemeClr val="tx2"/>
                </a:solidFill>
                <a:ea typeface="华文仿宋" panose="02010600040101010101" pitchFamily="2" charset="-122"/>
              </a:rPr>
              <a:t>Lb_len</a:t>
            </a:r>
            <a:r>
              <a:rPr lang="en-US" altLang="zh-CN" b="1" dirty="0" smtClean="0">
                <a:solidFill>
                  <a:schemeClr val="tx2"/>
                </a:solidFill>
                <a:ea typeface="华文仿宋" panose="02010600040101010101" pitchFamily="2" charset="-122"/>
              </a:rPr>
              <a:t> = </a:t>
            </a:r>
            <a:r>
              <a:rPr lang="en-US" altLang="zh-CN" b="1" dirty="0" err="1">
                <a:solidFill>
                  <a:srgbClr val="C00000"/>
                </a:solidFill>
                <a:ea typeface="华文仿宋" panose="02010600040101010101" pitchFamily="2" charset="-122"/>
              </a:rPr>
              <a:t>ListLength</a:t>
            </a:r>
            <a:r>
              <a:rPr lang="en-US" altLang="zh-CN" b="1" dirty="0" smtClean="0">
                <a:solidFill>
                  <a:schemeClr val="tx2"/>
                </a:solidFill>
                <a:ea typeface="华文仿宋" panose="02010600040101010101" pitchFamily="2" charset="-122"/>
              </a:rPr>
              <a:t>(</a:t>
            </a:r>
            <a:r>
              <a:rPr lang="en-US" altLang="zh-CN" b="1" dirty="0" err="1" smtClean="0">
                <a:solidFill>
                  <a:schemeClr val="tx2"/>
                </a:solidFill>
                <a:ea typeface="华文仿宋" panose="02010600040101010101" pitchFamily="2" charset="-122"/>
              </a:rPr>
              <a:t>Lb</a:t>
            </a:r>
            <a:r>
              <a:rPr lang="en-US" altLang="zh-CN" b="1" dirty="0" smtClean="0">
                <a:solidFill>
                  <a:schemeClr val="tx2"/>
                </a:solidFill>
                <a:ea typeface="华文仿宋" panose="02010600040101010101" pitchFamily="2" charset="-122"/>
              </a:rPr>
              <a:t>);   </a:t>
            </a:r>
            <a:endParaRPr lang="en-US" altLang="zh-CN" b="1" dirty="0" smtClean="0">
              <a:solidFill>
                <a:schemeClr val="tx2"/>
              </a:solidFill>
              <a:ea typeface="华文仿宋" panose="02010600040101010101" pitchFamily="2" charset="-122"/>
            </a:endParaRPr>
          </a:p>
          <a:p>
            <a:pPr lvl="1" algn="l" eaLnBrk="1" hangingPunct="1">
              <a:lnSpc>
                <a:spcPct val="120000"/>
              </a:lnSpc>
            </a:pPr>
            <a:r>
              <a:rPr lang="en-US" altLang="zh-CN" b="1" dirty="0" smtClean="0">
                <a:solidFill>
                  <a:srgbClr val="0000FF"/>
                </a:solidFill>
                <a:ea typeface="华文仿宋" panose="02010600040101010101" pitchFamily="2" charset="-122"/>
              </a:rPr>
              <a:t>for (</a:t>
            </a:r>
            <a:r>
              <a:rPr lang="en-US" altLang="zh-CN" b="1" dirty="0" err="1" smtClean="0">
                <a:solidFill>
                  <a:srgbClr val="0000FF"/>
                </a:solidFill>
                <a:ea typeface="华文仿宋" panose="02010600040101010101" pitchFamily="2" charset="-122"/>
              </a:rPr>
              <a:t>i</a:t>
            </a:r>
            <a:r>
              <a:rPr lang="en-US" altLang="zh-CN" b="1" dirty="0" smtClean="0">
                <a:solidFill>
                  <a:srgbClr val="0000FF"/>
                </a:solidFill>
                <a:ea typeface="华文仿宋" panose="02010600040101010101" pitchFamily="2" charset="-122"/>
              </a:rPr>
              <a:t> = 1;  </a:t>
            </a:r>
            <a:r>
              <a:rPr lang="en-US" altLang="zh-CN" b="1" dirty="0" err="1" smtClean="0">
                <a:solidFill>
                  <a:srgbClr val="0000FF"/>
                </a:solidFill>
                <a:ea typeface="华文仿宋" panose="02010600040101010101" pitchFamily="2" charset="-122"/>
              </a:rPr>
              <a:t>i</a:t>
            </a:r>
            <a:r>
              <a:rPr lang="en-US" altLang="zh-CN" b="1" dirty="0" smtClean="0">
                <a:solidFill>
                  <a:srgbClr val="0000FF"/>
                </a:solidFill>
                <a:ea typeface="华文仿宋" panose="02010600040101010101" pitchFamily="2" charset="-122"/>
              </a:rPr>
              <a:t> &lt;= </a:t>
            </a:r>
            <a:r>
              <a:rPr lang="en-US" altLang="zh-CN" b="1" dirty="0" err="1" smtClean="0">
                <a:solidFill>
                  <a:srgbClr val="0000FF"/>
                </a:solidFill>
                <a:ea typeface="华文仿宋" panose="02010600040101010101" pitchFamily="2" charset="-122"/>
              </a:rPr>
              <a:t>Lb_len</a:t>
            </a:r>
            <a:r>
              <a:rPr lang="en-US" altLang="zh-CN" b="1" dirty="0" smtClean="0">
                <a:solidFill>
                  <a:srgbClr val="0000FF"/>
                </a:solidFill>
                <a:ea typeface="华文仿宋" panose="02010600040101010101" pitchFamily="2" charset="-122"/>
              </a:rPr>
              <a:t>;  </a:t>
            </a:r>
            <a:r>
              <a:rPr lang="en-US" altLang="zh-CN" b="1" dirty="0" err="1" smtClean="0">
                <a:solidFill>
                  <a:srgbClr val="0000FF"/>
                </a:solidFill>
                <a:ea typeface="华文仿宋" panose="02010600040101010101" pitchFamily="2" charset="-122"/>
              </a:rPr>
              <a:t>i</a:t>
            </a:r>
            <a:r>
              <a:rPr lang="en-US" altLang="zh-CN" b="1" dirty="0" smtClean="0">
                <a:solidFill>
                  <a:srgbClr val="0000FF"/>
                </a:solidFill>
                <a:ea typeface="华文仿宋" panose="02010600040101010101" pitchFamily="2" charset="-122"/>
              </a:rPr>
              <a:t>++) {</a:t>
            </a:r>
            <a:endParaRPr lang="en-US" altLang="zh-CN" b="1" dirty="0" smtClean="0">
              <a:solidFill>
                <a:srgbClr val="0000FF"/>
              </a:solidFill>
              <a:ea typeface="华文仿宋" panose="02010600040101010101" pitchFamily="2" charset="-122"/>
            </a:endParaRPr>
          </a:p>
          <a:p>
            <a:pPr lvl="1" algn="l" eaLnBrk="1" hangingPunct="1">
              <a:lnSpc>
                <a:spcPct val="120000"/>
              </a:lnSpc>
            </a:pPr>
            <a:r>
              <a:rPr lang="en-US" altLang="zh-CN" b="1" dirty="0" smtClean="0">
                <a:solidFill>
                  <a:schemeClr val="tx2"/>
                </a:solidFill>
                <a:ea typeface="华文仿宋" panose="02010600040101010101" pitchFamily="2" charset="-122"/>
              </a:rPr>
              <a:t>    </a:t>
            </a:r>
            <a:r>
              <a:rPr lang="en-US" altLang="zh-CN" b="1" dirty="0" err="1">
                <a:solidFill>
                  <a:srgbClr val="C00000"/>
                </a:solidFill>
                <a:ea typeface="华文仿宋" panose="02010600040101010101" pitchFamily="2" charset="-122"/>
              </a:rPr>
              <a:t>GetElem</a:t>
            </a:r>
            <a:r>
              <a:rPr lang="en-US" altLang="zh-CN" b="1" dirty="0" smtClean="0">
                <a:solidFill>
                  <a:schemeClr val="tx2"/>
                </a:solidFill>
                <a:ea typeface="华文仿宋" panose="02010600040101010101" pitchFamily="2" charset="-122"/>
              </a:rPr>
              <a:t>(</a:t>
            </a:r>
            <a:r>
              <a:rPr lang="en-US" altLang="zh-CN" b="1" dirty="0" err="1" smtClean="0">
                <a:solidFill>
                  <a:schemeClr val="tx2"/>
                </a:solidFill>
                <a:ea typeface="华文仿宋" panose="02010600040101010101" pitchFamily="2" charset="-122"/>
              </a:rPr>
              <a:t>Lb</a:t>
            </a:r>
            <a:r>
              <a:rPr lang="en-US" altLang="zh-CN" b="1" dirty="0" smtClean="0">
                <a:solidFill>
                  <a:schemeClr val="tx2"/>
                </a:solidFill>
                <a:ea typeface="华文仿宋" panose="02010600040101010101" pitchFamily="2" charset="-122"/>
              </a:rPr>
              <a:t>, </a:t>
            </a:r>
            <a:r>
              <a:rPr lang="en-US" altLang="zh-CN" b="1" dirty="0" err="1" smtClean="0">
                <a:solidFill>
                  <a:schemeClr val="tx2"/>
                </a:solidFill>
                <a:ea typeface="华文仿宋" panose="02010600040101010101" pitchFamily="2" charset="-122"/>
              </a:rPr>
              <a:t>i</a:t>
            </a:r>
            <a:r>
              <a:rPr lang="en-US" altLang="zh-CN" b="1" dirty="0" smtClean="0">
                <a:solidFill>
                  <a:schemeClr val="tx2"/>
                </a:solidFill>
                <a:ea typeface="华文仿宋" panose="02010600040101010101" pitchFamily="2" charset="-122"/>
              </a:rPr>
              <a:t>, e); </a:t>
            </a:r>
            <a:r>
              <a:rPr lang="en-US" altLang="zh-CN" b="1" dirty="0">
                <a:solidFill>
                  <a:srgbClr val="004A00"/>
                </a:solidFill>
                <a:ea typeface="华文仿宋" panose="02010600040101010101" pitchFamily="2" charset="-122"/>
              </a:rPr>
              <a:t>// </a:t>
            </a:r>
            <a:r>
              <a:rPr lang="zh-CN" altLang="en-US" b="1" dirty="0">
                <a:solidFill>
                  <a:srgbClr val="004A00"/>
                </a:solidFill>
                <a:ea typeface="华文仿宋" panose="02010600040101010101" pitchFamily="2" charset="-122"/>
              </a:rPr>
              <a:t>取</a:t>
            </a:r>
            <a:r>
              <a:rPr lang="en-US" altLang="zh-CN" b="1" dirty="0" err="1">
                <a:solidFill>
                  <a:srgbClr val="004A00"/>
                </a:solidFill>
                <a:ea typeface="华文仿宋" panose="02010600040101010101" pitchFamily="2" charset="-122"/>
              </a:rPr>
              <a:t>Lb</a:t>
            </a:r>
            <a:r>
              <a:rPr lang="zh-CN" altLang="en-US" b="1" dirty="0">
                <a:solidFill>
                  <a:srgbClr val="004A00"/>
                </a:solidFill>
                <a:ea typeface="华文仿宋" panose="02010600040101010101" pitchFamily="2" charset="-122"/>
              </a:rPr>
              <a:t>中第</a:t>
            </a:r>
            <a:r>
              <a:rPr lang="en-US" altLang="zh-CN" b="1" dirty="0" err="1">
                <a:solidFill>
                  <a:srgbClr val="004A00"/>
                </a:solidFill>
                <a:ea typeface="华文仿宋" panose="02010600040101010101" pitchFamily="2" charset="-122"/>
              </a:rPr>
              <a:t>i</a:t>
            </a:r>
            <a:r>
              <a:rPr lang="zh-CN" altLang="en-US" b="1" dirty="0">
                <a:solidFill>
                  <a:srgbClr val="004A00"/>
                </a:solidFill>
                <a:ea typeface="华文仿宋" panose="02010600040101010101" pitchFamily="2" charset="-122"/>
              </a:rPr>
              <a:t>个数据元素赋给</a:t>
            </a:r>
            <a:r>
              <a:rPr lang="en-US" altLang="zh-CN" b="1" dirty="0">
                <a:solidFill>
                  <a:srgbClr val="004A00"/>
                </a:solidFill>
                <a:ea typeface="华文仿宋" panose="02010600040101010101" pitchFamily="2" charset="-122"/>
              </a:rPr>
              <a:t>e</a:t>
            </a:r>
            <a:endParaRPr lang="en-US" altLang="zh-CN" b="1" dirty="0">
              <a:solidFill>
                <a:srgbClr val="004A00"/>
              </a:solidFill>
              <a:ea typeface="华文仿宋" panose="02010600040101010101" pitchFamily="2" charset="-122"/>
            </a:endParaRPr>
          </a:p>
          <a:p>
            <a:pPr lvl="1" algn="l" eaLnBrk="1" hangingPunct="1">
              <a:lnSpc>
                <a:spcPct val="120000"/>
              </a:lnSpc>
            </a:pPr>
            <a:r>
              <a:rPr lang="en-US" altLang="zh-CN" b="1" dirty="0" smtClean="0">
                <a:solidFill>
                  <a:schemeClr val="tx2"/>
                </a:solidFill>
                <a:ea typeface="华文仿宋" panose="02010600040101010101" pitchFamily="2" charset="-122"/>
              </a:rPr>
              <a:t>    if (!</a:t>
            </a:r>
            <a:r>
              <a:rPr lang="en-US" altLang="zh-CN" b="1" dirty="0" err="1">
                <a:solidFill>
                  <a:srgbClr val="C00000"/>
                </a:solidFill>
                <a:ea typeface="华文仿宋" panose="02010600040101010101" pitchFamily="2" charset="-122"/>
              </a:rPr>
              <a:t>LocateElem</a:t>
            </a:r>
            <a:r>
              <a:rPr lang="en-US" altLang="zh-CN" b="1" dirty="0" smtClean="0">
                <a:solidFill>
                  <a:schemeClr val="tx2"/>
                </a:solidFill>
                <a:ea typeface="华文仿宋" panose="02010600040101010101" pitchFamily="2" charset="-122"/>
              </a:rPr>
              <a:t>(La, e, equal( )) ) </a:t>
            </a:r>
            <a:endParaRPr lang="en-US" altLang="zh-CN" b="1" dirty="0" smtClean="0">
              <a:solidFill>
                <a:schemeClr val="tx2"/>
              </a:solidFill>
              <a:ea typeface="华文仿宋" panose="02010600040101010101" pitchFamily="2" charset="-122"/>
            </a:endParaRPr>
          </a:p>
          <a:p>
            <a:pPr lvl="1" algn="l" eaLnBrk="1" hangingPunct="1">
              <a:lnSpc>
                <a:spcPct val="120000"/>
              </a:lnSpc>
            </a:pPr>
            <a:r>
              <a:rPr lang="en-US" altLang="zh-CN" b="1" dirty="0" smtClean="0">
                <a:solidFill>
                  <a:schemeClr val="tx2"/>
                </a:solidFill>
                <a:ea typeface="华文仿宋" panose="02010600040101010101" pitchFamily="2" charset="-122"/>
              </a:rPr>
              <a:t>       </a:t>
            </a:r>
            <a:r>
              <a:rPr lang="en-US" altLang="zh-CN" b="1" dirty="0" err="1">
                <a:solidFill>
                  <a:srgbClr val="C00000"/>
                </a:solidFill>
                <a:ea typeface="华文仿宋" panose="02010600040101010101" pitchFamily="2" charset="-122"/>
              </a:rPr>
              <a:t>ListInsert</a:t>
            </a:r>
            <a:r>
              <a:rPr lang="en-US" altLang="zh-CN" b="1" dirty="0" smtClean="0">
                <a:solidFill>
                  <a:schemeClr val="tx2"/>
                </a:solidFill>
                <a:ea typeface="华文仿宋" panose="02010600040101010101" pitchFamily="2" charset="-122"/>
              </a:rPr>
              <a:t>(La, ++</a:t>
            </a:r>
            <a:r>
              <a:rPr lang="en-US" altLang="zh-CN" b="1" dirty="0" err="1" smtClean="0">
                <a:solidFill>
                  <a:schemeClr val="tx2"/>
                </a:solidFill>
                <a:ea typeface="华文仿宋" panose="02010600040101010101" pitchFamily="2" charset="-122"/>
              </a:rPr>
              <a:t>La_len</a:t>
            </a:r>
            <a:r>
              <a:rPr lang="en-US" altLang="zh-CN" b="1" dirty="0" smtClean="0">
                <a:solidFill>
                  <a:schemeClr val="tx2"/>
                </a:solidFill>
                <a:ea typeface="华文仿宋" panose="02010600040101010101" pitchFamily="2" charset="-122"/>
              </a:rPr>
              <a:t>, e);</a:t>
            </a:r>
            <a:endParaRPr lang="en-US" altLang="zh-CN" b="1" dirty="0" smtClean="0">
              <a:solidFill>
                <a:schemeClr val="tx2"/>
              </a:solidFill>
              <a:ea typeface="华文仿宋" panose="02010600040101010101" pitchFamily="2" charset="-122"/>
            </a:endParaRPr>
          </a:p>
          <a:p>
            <a:pPr lvl="1" algn="l" eaLnBrk="1" hangingPunct="1">
              <a:lnSpc>
                <a:spcPct val="120000"/>
              </a:lnSpc>
            </a:pPr>
            <a:r>
              <a:rPr lang="en-US" altLang="zh-CN" b="1" dirty="0" smtClean="0">
                <a:solidFill>
                  <a:schemeClr val="tx2"/>
                </a:solidFill>
                <a:ea typeface="华文仿宋" panose="02010600040101010101" pitchFamily="2" charset="-122"/>
              </a:rPr>
              <a:t>      </a:t>
            </a:r>
            <a:r>
              <a:rPr lang="en-US" altLang="zh-CN" b="1" dirty="0">
                <a:solidFill>
                  <a:srgbClr val="004A00"/>
                </a:solidFill>
                <a:ea typeface="华文仿宋" panose="02010600040101010101" pitchFamily="2" charset="-122"/>
              </a:rPr>
              <a:t>// La</a:t>
            </a:r>
            <a:r>
              <a:rPr lang="zh-CN" altLang="en-US" b="1" dirty="0">
                <a:solidFill>
                  <a:srgbClr val="004A00"/>
                </a:solidFill>
                <a:ea typeface="华文仿宋" panose="02010600040101010101" pitchFamily="2" charset="-122"/>
              </a:rPr>
              <a:t>中不存在和 </a:t>
            </a:r>
            <a:r>
              <a:rPr lang="en-US" altLang="zh-CN" b="1" dirty="0">
                <a:solidFill>
                  <a:srgbClr val="004A00"/>
                </a:solidFill>
                <a:ea typeface="华文仿宋" panose="02010600040101010101" pitchFamily="2" charset="-122"/>
              </a:rPr>
              <a:t>e </a:t>
            </a:r>
            <a:r>
              <a:rPr lang="zh-CN" altLang="en-US" b="1" dirty="0">
                <a:solidFill>
                  <a:srgbClr val="004A00"/>
                </a:solidFill>
                <a:ea typeface="华文仿宋" panose="02010600040101010101" pitchFamily="2" charset="-122"/>
              </a:rPr>
              <a:t>相同的数据元素，则插入之</a:t>
            </a:r>
            <a:endParaRPr lang="zh-CN" altLang="en-US" b="1" dirty="0">
              <a:solidFill>
                <a:srgbClr val="004A00"/>
              </a:solidFill>
              <a:ea typeface="华文仿宋" panose="02010600040101010101" pitchFamily="2" charset="-122"/>
            </a:endParaRPr>
          </a:p>
          <a:p>
            <a:pPr lvl="1" algn="l" eaLnBrk="1" hangingPunct="1">
              <a:lnSpc>
                <a:spcPct val="120000"/>
              </a:lnSpc>
            </a:pPr>
            <a:r>
              <a:rPr lang="en-US" altLang="zh-CN" b="1" dirty="0" smtClean="0">
                <a:solidFill>
                  <a:srgbClr val="0000FF"/>
                </a:solidFill>
                <a:ea typeface="华文仿宋" panose="02010600040101010101" pitchFamily="2" charset="-122"/>
              </a:rPr>
              <a:t>}</a:t>
            </a:r>
            <a:endParaRPr lang="en-US" altLang="zh-CN" b="1" dirty="0" smtClean="0">
              <a:solidFill>
                <a:srgbClr val="0000FF"/>
              </a:solidFill>
              <a:ea typeface="华文仿宋" panose="02010600040101010101" pitchFamily="2" charset="-122"/>
            </a:endParaRPr>
          </a:p>
          <a:p>
            <a:pPr algn="l" eaLnBrk="1" hangingPunct="1">
              <a:lnSpc>
                <a:spcPct val="120000"/>
              </a:lnSpc>
            </a:pPr>
            <a:r>
              <a:rPr lang="en-US" altLang="zh-CN" sz="3200" b="1" dirty="0">
                <a:solidFill>
                  <a:schemeClr val="accent6">
                    <a:lumMod val="75000"/>
                  </a:schemeClr>
                </a:solidFill>
                <a:ea typeface="楷体_GB2312" pitchFamily="49" charset="-122"/>
              </a:rPr>
              <a:t>} // union</a:t>
            </a:r>
            <a:endParaRPr lang="en-US" altLang="zh-CN" sz="3200" b="1" dirty="0">
              <a:solidFill>
                <a:schemeClr val="accent6">
                  <a:lumMod val="75000"/>
                </a:schemeClr>
              </a:solidFill>
              <a:ea typeface="楷体_GB2312" pitchFamily="49" charset="-122"/>
            </a:endParaRPr>
          </a:p>
        </p:txBody>
      </p:sp>
      <p:sp>
        <p:nvSpPr>
          <p:cNvPr id="7"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实现代码</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type="body" idx="1"/>
          </p:nvPr>
        </p:nvSpPr>
        <p:spPr>
          <a:xfrm>
            <a:off x="395288" y="1125538"/>
            <a:ext cx="8291512" cy="4999037"/>
          </a:xfrm>
        </p:spPr>
        <p:txBody>
          <a:bodyPr/>
          <a:lstStyle/>
          <a:p>
            <a:pPr algn="just" eaLnBrk="1" hangingPunct="1">
              <a:spcBef>
                <a:spcPts val="1200"/>
              </a:spcBef>
            </a:pPr>
            <a:r>
              <a:rPr lang="zh-CN" altLang="en-US" sz="2800" b="1" dirty="0" smtClean="0">
                <a:latin typeface="华文仿宋" panose="02010600040101010101" pitchFamily="2" charset="-122"/>
                <a:ea typeface="华文仿宋" panose="02010600040101010101" pitchFamily="2" charset="-122"/>
              </a:rPr>
              <a:t>算法的时间复杂度取决于抽象数据类型</a:t>
            </a:r>
            <a:r>
              <a:rPr lang="en-US" altLang="zh-CN" sz="2800" b="1" dirty="0" smtClean="0">
                <a:latin typeface="华文仿宋" panose="02010600040101010101" pitchFamily="2" charset="-122"/>
                <a:ea typeface="华文仿宋" panose="02010600040101010101" pitchFamily="2" charset="-122"/>
              </a:rPr>
              <a:t>list</a:t>
            </a:r>
            <a:r>
              <a:rPr lang="zh-CN" altLang="en-US" sz="2800" b="1" dirty="0" smtClean="0">
                <a:latin typeface="华文仿宋" panose="02010600040101010101" pitchFamily="2" charset="-122"/>
                <a:ea typeface="华文仿宋" panose="02010600040101010101" pitchFamily="2" charset="-122"/>
              </a:rPr>
              <a:t>定义中基本操作的执行时间；</a:t>
            </a:r>
            <a:endParaRPr lang="zh-CN" altLang="en-US" sz="2800" b="1" dirty="0" smtClean="0">
              <a:latin typeface="华文仿宋" panose="02010600040101010101" pitchFamily="2" charset="-122"/>
              <a:ea typeface="华文仿宋" panose="02010600040101010101" pitchFamily="2" charset="-122"/>
            </a:endParaRPr>
          </a:p>
          <a:p>
            <a:pPr algn="just" eaLnBrk="1" hangingPunct="1">
              <a:spcBef>
                <a:spcPts val="1200"/>
              </a:spcBef>
            </a:pPr>
            <a:r>
              <a:rPr lang="en-US" altLang="zh-CN" sz="2800" b="1" dirty="0" err="1" smtClean="0">
                <a:latin typeface="华文仿宋" panose="02010600040101010101" pitchFamily="2" charset="-122"/>
                <a:ea typeface="华文仿宋" panose="02010600040101010101" pitchFamily="2" charset="-122"/>
              </a:rPr>
              <a:t>GetElem</a:t>
            </a:r>
            <a:r>
              <a:rPr lang="zh-CN" altLang="en-US" sz="2800" b="1" dirty="0" smtClean="0">
                <a:latin typeface="华文仿宋" panose="02010600040101010101" pitchFamily="2" charset="-122"/>
                <a:ea typeface="华文仿宋" panose="02010600040101010101" pitchFamily="2" charset="-122"/>
              </a:rPr>
              <a:t>和</a:t>
            </a:r>
            <a:r>
              <a:rPr lang="en-US" altLang="zh-CN" sz="2800" b="1" dirty="0" err="1" smtClean="0">
                <a:latin typeface="华文仿宋" panose="02010600040101010101" pitchFamily="2" charset="-122"/>
                <a:ea typeface="华文仿宋" panose="02010600040101010101" pitchFamily="2" charset="-122"/>
              </a:rPr>
              <a:t>ListInsert</a:t>
            </a:r>
            <a:r>
              <a:rPr lang="zh-CN" altLang="en-US" sz="2800" b="1" dirty="0" smtClean="0">
                <a:latin typeface="华文仿宋" panose="02010600040101010101" pitchFamily="2" charset="-122"/>
                <a:ea typeface="华文仿宋" panose="02010600040101010101" pitchFamily="2" charset="-122"/>
              </a:rPr>
              <a:t>操作的执行时间与线性表长度</a:t>
            </a:r>
            <a:r>
              <a:rPr lang="zh-CN" altLang="en-US" sz="2800" b="1" dirty="0" smtClean="0">
                <a:solidFill>
                  <a:schemeClr val="accent2"/>
                </a:solidFill>
                <a:latin typeface="华文仿宋" panose="02010600040101010101" pitchFamily="2" charset="-122"/>
                <a:ea typeface="华文仿宋" panose="02010600040101010101" pitchFamily="2" charset="-122"/>
              </a:rPr>
              <a:t>无关</a:t>
            </a:r>
            <a:r>
              <a:rPr lang="zh-CN" altLang="en-US" sz="2800" b="1" dirty="0" smtClean="0">
                <a:latin typeface="华文仿宋" panose="02010600040101010101" pitchFamily="2" charset="-122"/>
                <a:ea typeface="华文仿宋" panose="02010600040101010101" pitchFamily="2" charset="-122"/>
              </a:rPr>
              <a:t>；</a:t>
            </a:r>
            <a:endParaRPr lang="zh-CN" altLang="en-US" sz="2800" b="1" dirty="0" smtClean="0">
              <a:latin typeface="华文仿宋" panose="02010600040101010101" pitchFamily="2" charset="-122"/>
              <a:ea typeface="华文仿宋" panose="02010600040101010101" pitchFamily="2" charset="-122"/>
            </a:endParaRPr>
          </a:p>
          <a:p>
            <a:pPr algn="just" eaLnBrk="1" hangingPunct="1">
              <a:spcBef>
                <a:spcPts val="1200"/>
              </a:spcBef>
            </a:pPr>
            <a:r>
              <a:rPr lang="en-US" altLang="zh-CN" sz="2800" b="1" dirty="0" err="1" smtClean="0">
                <a:latin typeface="华文仿宋" panose="02010600040101010101" pitchFamily="2" charset="-122"/>
                <a:ea typeface="华文仿宋" panose="02010600040101010101" pitchFamily="2" charset="-122"/>
              </a:rPr>
              <a:t>LocateElem</a:t>
            </a:r>
            <a:r>
              <a:rPr lang="zh-CN" altLang="en-US" sz="2800" b="1" dirty="0" smtClean="0">
                <a:latin typeface="华文仿宋" panose="02010600040101010101" pitchFamily="2" charset="-122"/>
                <a:ea typeface="华文仿宋" panose="02010600040101010101" pitchFamily="2" charset="-122"/>
              </a:rPr>
              <a:t>操作的执行时间与线性表长度成</a:t>
            </a:r>
            <a:r>
              <a:rPr lang="zh-CN" altLang="en-US" sz="2800" b="1" dirty="0" smtClean="0">
                <a:solidFill>
                  <a:schemeClr val="accent2"/>
                </a:solidFill>
                <a:latin typeface="华文仿宋" panose="02010600040101010101" pitchFamily="2" charset="-122"/>
                <a:ea typeface="华文仿宋" panose="02010600040101010101" pitchFamily="2" charset="-122"/>
              </a:rPr>
              <a:t>正比</a:t>
            </a:r>
            <a:r>
              <a:rPr lang="zh-CN" altLang="en-US" sz="2800" b="1" dirty="0" smtClean="0">
                <a:latin typeface="华文仿宋" panose="02010600040101010101" pitchFamily="2" charset="-122"/>
                <a:ea typeface="华文仿宋" panose="02010600040101010101" pitchFamily="2" charset="-122"/>
              </a:rPr>
              <a:t>，最多</a:t>
            </a:r>
            <a:r>
              <a:rPr lang="zh-CN" altLang="en-US" sz="2800" b="1" dirty="0" smtClean="0">
                <a:solidFill>
                  <a:schemeClr val="accent2"/>
                </a:solidFill>
                <a:latin typeface="华文仿宋" panose="02010600040101010101" pitchFamily="2" charset="-122"/>
                <a:ea typeface="华文仿宋" panose="02010600040101010101" pitchFamily="2" charset="-122"/>
              </a:rPr>
              <a:t>查找元素个数</a:t>
            </a:r>
            <a:r>
              <a:rPr lang="zh-CN" altLang="en-US" sz="2800" b="1" dirty="0" smtClean="0">
                <a:latin typeface="华文仿宋" panose="02010600040101010101" pitchFamily="2" charset="-122"/>
                <a:ea typeface="华文仿宋" panose="02010600040101010101" pitchFamily="2" charset="-122"/>
              </a:rPr>
              <a:t>为</a:t>
            </a:r>
            <a:r>
              <a:rPr lang="en-US" altLang="zh-CN" sz="2800" b="1" dirty="0" err="1" smtClean="0">
                <a:latin typeface="华文仿宋" panose="02010600040101010101" pitchFamily="2" charset="-122"/>
                <a:ea typeface="华文仿宋" panose="02010600040101010101" pitchFamily="2" charset="-122"/>
              </a:rPr>
              <a:t>ListLength</a:t>
            </a:r>
            <a:r>
              <a:rPr lang="en-US" altLang="zh-CN" sz="2800" b="1" dirty="0" smtClean="0">
                <a:latin typeface="华文仿宋" panose="02010600040101010101" pitchFamily="2" charset="-122"/>
                <a:ea typeface="华文仿宋" panose="02010600040101010101" pitchFamily="2" charset="-122"/>
              </a:rPr>
              <a:t>(La)</a:t>
            </a:r>
            <a:r>
              <a:rPr lang="zh-CN" altLang="en-US" sz="2800" b="1" dirty="0" smtClean="0">
                <a:latin typeface="华文仿宋" panose="02010600040101010101" pitchFamily="2" charset="-122"/>
                <a:ea typeface="华文仿宋" panose="02010600040101010101" pitchFamily="2" charset="-122"/>
              </a:rPr>
              <a:t>；</a:t>
            </a:r>
            <a:endParaRPr lang="zh-CN" altLang="en-US" sz="2800" b="1" dirty="0" smtClean="0">
              <a:latin typeface="华文仿宋" panose="02010600040101010101" pitchFamily="2" charset="-122"/>
              <a:ea typeface="华文仿宋" panose="02010600040101010101" pitchFamily="2" charset="-122"/>
            </a:endParaRPr>
          </a:p>
          <a:p>
            <a:pPr algn="just" eaLnBrk="1" hangingPunct="1">
              <a:spcBef>
                <a:spcPts val="1200"/>
              </a:spcBef>
            </a:pPr>
            <a:r>
              <a:rPr lang="zh-CN" altLang="en-US" sz="2800" b="1" dirty="0" smtClean="0">
                <a:latin typeface="华文仿宋" panose="02010600040101010101" pitchFamily="2" charset="-122"/>
                <a:ea typeface="华文仿宋" panose="02010600040101010101" pitchFamily="2" charset="-122"/>
              </a:rPr>
              <a:t>按</a:t>
            </a:r>
            <a:r>
              <a:rPr lang="en-US" altLang="zh-CN" sz="2800" b="1" dirty="0" err="1" smtClean="0">
                <a:latin typeface="华文仿宋" panose="02010600040101010101" pitchFamily="2" charset="-122"/>
                <a:ea typeface="华文仿宋" panose="02010600040101010101" pitchFamily="2" charset="-122"/>
              </a:rPr>
              <a:t>Lb</a:t>
            </a:r>
            <a:r>
              <a:rPr lang="zh-CN" altLang="en-US" sz="2800" b="1" dirty="0" smtClean="0">
                <a:latin typeface="华文仿宋" panose="02010600040101010101" pitchFamily="2" charset="-122"/>
                <a:ea typeface="华文仿宋" panose="02010600040101010101" pitchFamily="2" charset="-122"/>
              </a:rPr>
              <a:t>表的长度循环，</a:t>
            </a:r>
            <a:r>
              <a:rPr lang="zh-CN" altLang="en-US" sz="2800" b="1" dirty="0" smtClean="0">
                <a:solidFill>
                  <a:schemeClr val="accent2"/>
                </a:solidFill>
                <a:latin typeface="华文仿宋" panose="02010600040101010101" pitchFamily="2" charset="-122"/>
                <a:ea typeface="华文仿宋" panose="02010600040101010101" pitchFamily="2" charset="-122"/>
              </a:rPr>
              <a:t>循环次数</a:t>
            </a:r>
            <a:r>
              <a:rPr lang="zh-CN" altLang="en-US" sz="2800" b="1" dirty="0" smtClean="0">
                <a:latin typeface="华文仿宋" panose="02010600040101010101" pitchFamily="2" charset="-122"/>
                <a:ea typeface="华文仿宋" panose="02010600040101010101" pitchFamily="2" charset="-122"/>
              </a:rPr>
              <a:t>为</a:t>
            </a:r>
            <a:r>
              <a:rPr lang="en-US" altLang="zh-CN" sz="2800" b="1" dirty="0" err="1" smtClean="0">
                <a:latin typeface="华文仿宋" panose="02010600040101010101" pitchFamily="2" charset="-122"/>
                <a:ea typeface="华文仿宋" panose="02010600040101010101" pitchFamily="2" charset="-122"/>
              </a:rPr>
              <a:t>ListLength</a:t>
            </a:r>
            <a:r>
              <a:rPr lang="en-US" altLang="zh-CN" sz="2800" b="1" dirty="0" smtClean="0">
                <a:latin typeface="华文仿宋" panose="02010600040101010101" pitchFamily="2" charset="-122"/>
                <a:ea typeface="华文仿宋" panose="02010600040101010101" pitchFamily="2" charset="-122"/>
              </a:rPr>
              <a:t>(</a:t>
            </a:r>
            <a:r>
              <a:rPr lang="en-US" altLang="zh-CN" sz="2800" b="1" dirty="0" err="1" smtClean="0">
                <a:latin typeface="华文仿宋" panose="02010600040101010101" pitchFamily="2" charset="-122"/>
                <a:ea typeface="华文仿宋" panose="02010600040101010101" pitchFamily="2" charset="-122"/>
              </a:rPr>
              <a:t>Lb</a:t>
            </a:r>
            <a:r>
              <a:rPr lang="en-US" altLang="zh-CN" sz="2800" b="1" dirty="0" smtClean="0">
                <a:latin typeface="华文仿宋" panose="02010600040101010101" pitchFamily="2" charset="-122"/>
                <a:ea typeface="华文仿宋" panose="02010600040101010101" pitchFamily="2" charset="-122"/>
              </a:rPr>
              <a:t>)</a:t>
            </a:r>
            <a:r>
              <a:rPr lang="zh-CN" altLang="en-US" sz="2800" b="1" dirty="0" smtClean="0">
                <a:latin typeface="华文仿宋" panose="02010600040101010101" pitchFamily="2" charset="-122"/>
                <a:ea typeface="华文仿宋" panose="02010600040101010101" pitchFamily="2" charset="-122"/>
              </a:rPr>
              <a:t>；</a:t>
            </a:r>
            <a:endParaRPr lang="en-US" altLang="zh-CN" sz="2800" b="1" dirty="0" smtClean="0">
              <a:latin typeface="华文仿宋" panose="02010600040101010101" pitchFamily="2" charset="-122"/>
              <a:ea typeface="华文仿宋" panose="02010600040101010101" pitchFamily="2" charset="-122"/>
            </a:endParaRPr>
          </a:p>
          <a:p>
            <a:pPr algn="just" eaLnBrk="1" hangingPunct="1">
              <a:spcBef>
                <a:spcPts val="1200"/>
              </a:spcBef>
            </a:pPr>
            <a:r>
              <a:rPr lang="zh-CN" altLang="en-US" sz="2800" b="1" dirty="0" smtClean="0">
                <a:latin typeface="华文仿宋" panose="02010600040101010101" pitchFamily="2" charset="-122"/>
                <a:ea typeface="华文仿宋" panose="02010600040101010101" pitchFamily="2" charset="-122"/>
              </a:rPr>
              <a:t>算法的时间复杂度为：</a:t>
            </a:r>
            <a:endParaRPr lang="en-US" altLang="zh-CN" sz="2800" b="1" dirty="0" smtClean="0">
              <a:latin typeface="华文仿宋" panose="02010600040101010101" pitchFamily="2" charset="-122"/>
              <a:ea typeface="华文仿宋" panose="02010600040101010101" pitchFamily="2" charset="-122"/>
            </a:endParaRPr>
          </a:p>
          <a:p>
            <a:pPr marL="0" indent="0" algn="just" eaLnBrk="1" hangingPunct="1">
              <a:spcBef>
                <a:spcPts val="1200"/>
              </a:spcBef>
              <a:buNone/>
            </a:pPr>
            <a:r>
              <a:rPr lang="en-US" altLang="zh-CN" sz="2800" b="1" dirty="0">
                <a:solidFill>
                  <a:srgbClr val="FF0000"/>
                </a:solidFill>
                <a:latin typeface="华文仿宋" panose="02010600040101010101" pitchFamily="2" charset="-122"/>
                <a:ea typeface="华文仿宋" panose="02010600040101010101" pitchFamily="2" charset="-122"/>
              </a:rPr>
              <a:t>	</a:t>
            </a:r>
            <a:r>
              <a:rPr lang="en-US" altLang="zh-CN" sz="2800" b="1" dirty="0" smtClean="0">
                <a:solidFill>
                  <a:srgbClr val="FF0000"/>
                </a:solidFill>
                <a:latin typeface="华文仿宋" panose="02010600040101010101" pitchFamily="2" charset="-122"/>
                <a:ea typeface="华文仿宋" panose="02010600040101010101" pitchFamily="2" charset="-122"/>
              </a:rPr>
              <a:t>     </a:t>
            </a:r>
            <a:r>
              <a:rPr lang="en-US" altLang="zh-CN" sz="2800" b="1" dirty="0" smtClean="0">
                <a:solidFill>
                  <a:srgbClr val="C00000"/>
                </a:solidFill>
                <a:latin typeface="华文仿宋" panose="02010600040101010101" pitchFamily="2" charset="-122"/>
                <a:ea typeface="华文仿宋" panose="02010600040101010101" pitchFamily="2" charset="-122"/>
              </a:rPr>
              <a:t>O(</a:t>
            </a:r>
            <a:r>
              <a:rPr lang="en-US" altLang="zh-CN" sz="2800" b="1" dirty="0" err="1" smtClean="0">
                <a:solidFill>
                  <a:srgbClr val="C00000"/>
                </a:solidFill>
                <a:latin typeface="华文仿宋" panose="02010600040101010101" pitchFamily="2" charset="-122"/>
                <a:ea typeface="华文仿宋" panose="02010600040101010101" pitchFamily="2" charset="-122"/>
              </a:rPr>
              <a:t>ListLength</a:t>
            </a:r>
            <a:r>
              <a:rPr lang="en-US" altLang="zh-CN" sz="2800" b="1" dirty="0" smtClean="0">
                <a:solidFill>
                  <a:srgbClr val="C00000"/>
                </a:solidFill>
                <a:latin typeface="华文仿宋" panose="02010600040101010101" pitchFamily="2" charset="-122"/>
                <a:ea typeface="华文仿宋" panose="02010600040101010101" pitchFamily="2" charset="-122"/>
              </a:rPr>
              <a:t>(La)* </a:t>
            </a:r>
            <a:r>
              <a:rPr lang="en-US" altLang="zh-CN" sz="2800" b="1" dirty="0" err="1" smtClean="0">
                <a:solidFill>
                  <a:srgbClr val="C00000"/>
                </a:solidFill>
                <a:latin typeface="华文仿宋" panose="02010600040101010101" pitchFamily="2" charset="-122"/>
                <a:ea typeface="华文仿宋" panose="02010600040101010101" pitchFamily="2" charset="-122"/>
              </a:rPr>
              <a:t>ListLength</a:t>
            </a:r>
            <a:r>
              <a:rPr lang="en-US" altLang="zh-CN" sz="2800" b="1" dirty="0" smtClean="0">
                <a:solidFill>
                  <a:srgbClr val="C00000"/>
                </a:solidFill>
                <a:latin typeface="华文仿宋" panose="02010600040101010101" pitchFamily="2" charset="-122"/>
                <a:ea typeface="华文仿宋" panose="02010600040101010101" pitchFamily="2" charset="-122"/>
              </a:rPr>
              <a:t>(</a:t>
            </a:r>
            <a:r>
              <a:rPr lang="en-US" altLang="zh-CN" sz="2800" b="1" dirty="0" err="1" smtClean="0">
                <a:solidFill>
                  <a:srgbClr val="C00000"/>
                </a:solidFill>
                <a:latin typeface="华文仿宋" panose="02010600040101010101" pitchFamily="2" charset="-122"/>
                <a:ea typeface="华文仿宋" panose="02010600040101010101" pitchFamily="2" charset="-122"/>
              </a:rPr>
              <a:t>Lb</a:t>
            </a:r>
            <a:r>
              <a:rPr lang="en-US" altLang="zh-CN" sz="2800" b="1" dirty="0" smtClean="0">
                <a:solidFill>
                  <a:srgbClr val="C00000"/>
                </a:solidFill>
                <a:latin typeface="华文仿宋" panose="02010600040101010101" pitchFamily="2" charset="-122"/>
                <a:ea typeface="华文仿宋" panose="02010600040101010101" pitchFamily="2" charset="-122"/>
              </a:rPr>
              <a:t>))</a:t>
            </a:r>
            <a:endParaRPr lang="en-US" altLang="zh-CN" sz="2800" b="1" dirty="0" smtClean="0">
              <a:solidFill>
                <a:srgbClr val="C00000"/>
              </a:solidFill>
              <a:latin typeface="华文仿宋" panose="02010600040101010101" pitchFamily="2" charset="-122"/>
              <a:ea typeface="华文仿宋" panose="02010600040101010101" pitchFamily="2" charset="-122"/>
            </a:endParaRPr>
          </a:p>
          <a:p>
            <a:pPr eaLnBrk="1" hangingPunct="1"/>
            <a:endParaRPr lang="zh-CN" altLang="en-US" sz="2800" b="1" dirty="0" smtClean="0">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算法的时间复杂度分析</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Effect transition="in" filter="wipe(up)">
                                      <p:cBhvr>
                                        <p:cTn id="7" dur="500"/>
                                        <p:tgtEl>
                                          <p:spTgt spid="454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4659">
                                            <p:txEl>
                                              <p:pRg st="1" end="1"/>
                                            </p:txEl>
                                          </p:spTgt>
                                        </p:tgtEl>
                                        <p:attrNameLst>
                                          <p:attrName>style.visibility</p:attrName>
                                        </p:attrNameLst>
                                      </p:cBhvr>
                                      <p:to>
                                        <p:strVal val="visible"/>
                                      </p:to>
                                    </p:set>
                                    <p:animEffect transition="in" filter="wipe(up)">
                                      <p:cBhvr>
                                        <p:cTn id="12" dur="500"/>
                                        <p:tgtEl>
                                          <p:spTgt spid="454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4659">
                                            <p:txEl>
                                              <p:pRg st="2" end="2"/>
                                            </p:txEl>
                                          </p:spTgt>
                                        </p:tgtEl>
                                        <p:attrNameLst>
                                          <p:attrName>style.visibility</p:attrName>
                                        </p:attrNameLst>
                                      </p:cBhvr>
                                      <p:to>
                                        <p:strVal val="visible"/>
                                      </p:to>
                                    </p:set>
                                    <p:animEffect transition="in" filter="wipe(up)">
                                      <p:cBhvr>
                                        <p:cTn id="17" dur="500"/>
                                        <p:tgtEl>
                                          <p:spTgt spid="454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4659">
                                            <p:txEl>
                                              <p:pRg st="3" end="3"/>
                                            </p:txEl>
                                          </p:spTgt>
                                        </p:tgtEl>
                                        <p:attrNameLst>
                                          <p:attrName>style.visibility</p:attrName>
                                        </p:attrNameLst>
                                      </p:cBhvr>
                                      <p:to>
                                        <p:strVal val="visible"/>
                                      </p:to>
                                    </p:set>
                                    <p:animEffect transition="in" filter="wipe(up)">
                                      <p:cBhvr>
                                        <p:cTn id="22" dur="500"/>
                                        <p:tgtEl>
                                          <p:spTgt spid="454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54659">
                                            <p:txEl>
                                              <p:pRg st="4" end="4"/>
                                            </p:txEl>
                                          </p:spTgt>
                                        </p:tgtEl>
                                        <p:attrNameLst>
                                          <p:attrName>style.visibility</p:attrName>
                                        </p:attrNameLst>
                                      </p:cBhvr>
                                      <p:to>
                                        <p:strVal val="visible"/>
                                      </p:to>
                                    </p:set>
                                    <p:animEffect transition="in" filter="wipe(up)">
                                      <p:cBhvr>
                                        <p:cTn id="27" dur="500"/>
                                        <p:tgtEl>
                                          <p:spTgt spid="4546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54659">
                                            <p:txEl>
                                              <p:pRg st="5" end="5"/>
                                            </p:txEl>
                                          </p:spTgt>
                                        </p:tgtEl>
                                        <p:attrNameLst>
                                          <p:attrName>style.visibility</p:attrName>
                                        </p:attrNameLst>
                                      </p:cBhvr>
                                      <p:to>
                                        <p:strVal val="visible"/>
                                      </p:to>
                                    </p:set>
                                    <p:animEffect transition="in" filter="wipe(up)">
                                      <p:cBhvr>
                                        <p:cTn id="32" dur="500"/>
                                        <p:tgtEl>
                                          <p:spTgt spid="454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ext Box 2"/>
          <p:cNvSpPr txBox="1">
            <a:spLocks noChangeArrowheads="1"/>
          </p:cNvSpPr>
          <p:nvPr/>
        </p:nvSpPr>
        <p:spPr bwMode="auto">
          <a:xfrm>
            <a:off x="665162" y="1404938"/>
            <a:ext cx="7716837"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ct val="140000"/>
              </a:lnSpc>
            </a:pPr>
            <a:r>
              <a:rPr lang="zh-CN" altLang="en-US" sz="3200" b="1" dirty="0" smtClean="0">
                <a:solidFill>
                  <a:srgbClr val="000066"/>
                </a:solidFill>
                <a:ea typeface="华文仿宋" panose="02010600040101010101" pitchFamily="2" charset="-122"/>
              </a:rPr>
              <a:t>已知</a:t>
            </a:r>
            <a:r>
              <a:rPr lang="zh-CN" altLang="en-US" sz="3200" dirty="0">
                <a:solidFill>
                  <a:srgbClr val="000066"/>
                </a:solidFill>
                <a:ea typeface="华文仿宋" panose="02010600040101010101" pitchFamily="2" charset="-122"/>
              </a:rPr>
              <a:t>一个</a:t>
            </a:r>
            <a:r>
              <a:rPr lang="zh-CN" altLang="en-US" sz="3200" b="1" dirty="0">
                <a:solidFill>
                  <a:srgbClr val="FF0000"/>
                </a:solidFill>
                <a:ea typeface="华文仿宋" panose="02010600040101010101" pitchFamily="2" charset="-122"/>
              </a:rPr>
              <a:t>非纯</a:t>
            </a:r>
            <a:r>
              <a:rPr lang="zh-CN" altLang="en-US" sz="3200" b="1" dirty="0" smtClean="0">
                <a:solidFill>
                  <a:srgbClr val="000066"/>
                </a:solidFill>
                <a:ea typeface="华文仿宋" panose="02010600040101010101" pitchFamily="2" charset="-122"/>
              </a:rPr>
              <a:t>集合（</a:t>
            </a:r>
            <a:r>
              <a:rPr lang="zh-CN" altLang="en-US" sz="3200" b="1" dirty="0">
                <a:solidFill>
                  <a:srgbClr val="000066"/>
                </a:solidFill>
                <a:ea typeface="华文仿宋" panose="02010600040101010101" pitchFamily="2" charset="-122"/>
              </a:rPr>
              <a:t>集合中有相同的元素</a:t>
            </a:r>
            <a:r>
              <a:rPr lang="zh-CN" altLang="en-US" sz="3200" b="1" dirty="0" smtClean="0">
                <a:solidFill>
                  <a:srgbClr val="000066"/>
                </a:solidFill>
                <a:ea typeface="华文仿宋" panose="02010600040101010101" pitchFamily="2" charset="-122"/>
              </a:rPr>
              <a:t>）</a:t>
            </a:r>
            <a:r>
              <a:rPr lang="en-US" altLang="zh-CN" sz="3200" b="1" dirty="0" smtClean="0">
                <a:solidFill>
                  <a:srgbClr val="000066"/>
                </a:solidFill>
                <a:ea typeface="华文仿宋" panose="02010600040101010101" pitchFamily="2" charset="-122"/>
              </a:rPr>
              <a:t> </a:t>
            </a:r>
            <a:r>
              <a:rPr lang="en-US" altLang="zh-CN" sz="3200" dirty="0">
                <a:solidFill>
                  <a:srgbClr val="000066"/>
                </a:solidFill>
                <a:ea typeface="华文仿宋" panose="02010600040101010101" pitchFamily="2" charset="-122"/>
              </a:rPr>
              <a:t>B</a:t>
            </a:r>
            <a:r>
              <a:rPr lang="zh-CN" altLang="en-US" sz="3200" dirty="0">
                <a:solidFill>
                  <a:srgbClr val="000066"/>
                </a:solidFill>
                <a:ea typeface="华文仿宋" panose="02010600040101010101" pitchFamily="2" charset="-122"/>
              </a:rPr>
              <a:t>，试</a:t>
            </a:r>
            <a:r>
              <a:rPr lang="zh-CN" altLang="en-US" sz="3200" b="1" dirty="0">
                <a:solidFill>
                  <a:srgbClr val="000066"/>
                </a:solidFill>
                <a:ea typeface="华文仿宋" panose="02010600040101010101" pitchFamily="2" charset="-122"/>
              </a:rPr>
              <a:t>构造</a:t>
            </a:r>
            <a:r>
              <a:rPr lang="zh-CN" altLang="en-US" sz="3200" dirty="0">
                <a:solidFill>
                  <a:srgbClr val="000066"/>
                </a:solidFill>
                <a:ea typeface="华文仿宋" panose="02010600040101010101" pitchFamily="2" charset="-122"/>
              </a:rPr>
              <a:t>一个</a:t>
            </a:r>
            <a:r>
              <a:rPr lang="zh-CN" altLang="en-US" sz="3200" b="1" dirty="0">
                <a:solidFill>
                  <a:srgbClr val="FF0000"/>
                </a:solidFill>
                <a:ea typeface="华文仿宋" panose="02010600040101010101" pitchFamily="2" charset="-122"/>
              </a:rPr>
              <a:t>纯</a:t>
            </a:r>
            <a:r>
              <a:rPr lang="zh-CN" altLang="en-US" sz="3200" b="1" dirty="0" smtClean="0">
                <a:solidFill>
                  <a:srgbClr val="000066"/>
                </a:solidFill>
                <a:ea typeface="华文仿宋" panose="02010600040101010101" pitchFamily="2" charset="-122"/>
              </a:rPr>
              <a:t>集合（</a:t>
            </a:r>
            <a:r>
              <a:rPr lang="zh-CN" altLang="en-US" sz="3200" b="1" dirty="0">
                <a:solidFill>
                  <a:srgbClr val="000066"/>
                </a:solidFill>
                <a:ea typeface="华文仿宋" panose="02010600040101010101" pitchFamily="2" charset="-122"/>
              </a:rPr>
              <a:t>集合中没有相同的元素</a:t>
            </a:r>
            <a:r>
              <a:rPr lang="zh-CN" altLang="en-US" sz="3200" b="1" dirty="0" smtClean="0">
                <a:solidFill>
                  <a:srgbClr val="000066"/>
                </a:solidFill>
                <a:ea typeface="华文仿宋" panose="02010600040101010101" pitchFamily="2" charset="-122"/>
              </a:rPr>
              <a:t>）</a:t>
            </a:r>
            <a:r>
              <a:rPr lang="en-US" altLang="zh-CN" sz="3200" dirty="0" smtClean="0">
                <a:solidFill>
                  <a:srgbClr val="000066"/>
                </a:solidFill>
                <a:ea typeface="华文仿宋" panose="02010600040101010101" pitchFamily="2" charset="-122"/>
              </a:rPr>
              <a:t>A</a:t>
            </a:r>
            <a:r>
              <a:rPr lang="zh-CN" altLang="en-US" sz="3200" dirty="0">
                <a:solidFill>
                  <a:srgbClr val="000066"/>
                </a:solidFill>
                <a:ea typeface="华文仿宋" panose="02010600040101010101" pitchFamily="2" charset="-122"/>
              </a:rPr>
              <a:t>，</a:t>
            </a:r>
            <a:r>
              <a:rPr lang="zh-CN" altLang="en-US" sz="3200" b="1" dirty="0">
                <a:solidFill>
                  <a:srgbClr val="000066"/>
                </a:solidFill>
                <a:ea typeface="华文仿宋" panose="02010600040101010101" pitchFamily="2" charset="-122"/>
              </a:rPr>
              <a:t>使 </a:t>
            </a:r>
            <a:r>
              <a:rPr lang="en-US" altLang="zh-CN" sz="3200" b="1" dirty="0">
                <a:solidFill>
                  <a:srgbClr val="000066"/>
                </a:solidFill>
                <a:ea typeface="华文仿宋" panose="02010600040101010101" pitchFamily="2" charset="-122"/>
              </a:rPr>
              <a:t>A</a:t>
            </a:r>
            <a:r>
              <a:rPr lang="zh-CN" altLang="en-US" sz="3200" b="1" dirty="0">
                <a:solidFill>
                  <a:srgbClr val="000066"/>
                </a:solidFill>
                <a:ea typeface="华文仿宋" panose="02010600040101010101" pitchFamily="2" charset="-122"/>
              </a:rPr>
              <a:t>中只包含 </a:t>
            </a:r>
            <a:r>
              <a:rPr lang="en-US" altLang="zh-CN" sz="3200" b="1" dirty="0">
                <a:solidFill>
                  <a:srgbClr val="000066"/>
                </a:solidFill>
                <a:ea typeface="华文仿宋" panose="02010600040101010101" pitchFamily="2" charset="-122"/>
              </a:rPr>
              <a:t>B </a:t>
            </a:r>
            <a:r>
              <a:rPr lang="zh-CN" altLang="en-US" sz="3200" b="1" dirty="0">
                <a:solidFill>
                  <a:srgbClr val="000066"/>
                </a:solidFill>
                <a:ea typeface="华文仿宋" panose="02010600040101010101" pitchFamily="2" charset="-122"/>
              </a:rPr>
              <a:t>中所有值各不</a:t>
            </a:r>
            <a:r>
              <a:rPr lang="zh-CN" altLang="en-US" sz="3200" b="1" dirty="0" smtClean="0">
                <a:solidFill>
                  <a:srgbClr val="000066"/>
                </a:solidFill>
                <a:ea typeface="华文仿宋" panose="02010600040101010101" pitchFamily="2" charset="-122"/>
              </a:rPr>
              <a:t>相同</a:t>
            </a:r>
            <a:r>
              <a:rPr lang="zh-CN" altLang="en-US" sz="3200" b="1" dirty="0">
                <a:solidFill>
                  <a:srgbClr val="000066"/>
                </a:solidFill>
                <a:ea typeface="华文仿宋" panose="02010600040101010101" pitchFamily="2" charset="-122"/>
              </a:rPr>
              <a:t>的数据元素</a:t>
            </a:r>
            <a:r>
              <a:rPr lang="zh-CN" altLang="en-US" sz="3200" dirty="0">
                <a:solidFill>
                  <a:srgbClr val="000066"/>
                </a:solidFill>
                <a:ea typeface="华文仿宋" panose="02010600040101010101" pitchFamily="2" charset="-122"/>
              </a:rPr>
              <a:t>。</a:t>
            </a:r>
            <a:endParaRPr lang="zh-CN" altLang="en-US" sz="1800" dirty="0">
              <a:solidFill>
                <a:srgbClr val="000066"/>
              </a:solidFill>
            </a:endParaRPr>
          </a:p>
        </p:txBody>
      </p:sp>
      <p:sp>
        <p:nvSpPr>
          <p:cNvPr id="455683" name="Text Box 3"/>
          <p:cNvSpPr txBox="1">
            <a:spLocks noChangeArrowheads="1"/>
          </p:cNvSpPr>
          <p:nvPr/>
        </p:nvSpPr>
        <p:spPr bwMode="auto">
          <a:xfrm>
            <a:off x="1830432" y="4694238"/>
            <a:ext cx="4664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3200" dirty="0">
                <a:solidFill>
                  <a:srgbClr val="FF0000"/>
                </a:solidFill>
                <a:ea typeface="华文仿宋" panose="02010600040101010101" pitchFamily="2" charset="-122"/>
              </a:rPr>
              <a:t>仍选用</a:t>
            </a:r>
            <a:r>
              <a:rPr lang="zh-CN" altLang="en-US" sz="3200" b="1" dirty="0">
                <a:solidFill>
                  <a:srgbClr val="FF0000"/>
                </a:solidFill>
                <a:ea typeface="华文仿宋" panose="02010600040101010101" pitchFamily="2" charset="-122"/>
              </a:rPr>
              <a:t>线性表</a:t>
            </a:r>
            <a:r>
              <a:rPr lang="zh-CN" altLang="en-US" sz="3200" dirty="0">
                <a:solidFill>
                  <a:srgbClr val="FF0000"/>
                </a:solidFill>
                <a:ea typeface="华文仿宋" panose="02010600040101010101" pitchFamily="2" charset="-122"/>
              </a:rPr>
              <a:t>表示集合。</a:t>
            </a:r>
            <a:endParaRPr lang="zh-CN" altLang="en-US" sz="1800" dirty="0">
              <a:solidFill>
                <a:srgbClr val="FF0000"/>
              </a:solidFill>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例 </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2-2</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55682"/>
                                        </p:tgtEl>
                                        <p:attrNameLst>
                                          <p:attrName>style.visibility</p:attrName>
                                        </p:attrNameLst>
                                      </p:cBhvr>
                                      <p:to>
                                        <p:strVal val="visible"/>
                                      </p:to>
                                    </p:set>
                                    <p:animEffect transition="in" filter="barn(outVertical)">
                                      <p:cBhvr>
                                        <p:cTn id="7" dur="500"/>
                                        <p:tgtEl>
                                          <p:spTgt spid="4556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55683"/>
                                        </p:tgtEl>
                                        <p:attrNameLst>
                                          <p:attrName>style.visibility</p:attrName>
                                        </p:attrNameLst>
                                      </p:cBhvr>
                                      <p:to>
                                        <p:strVal val="visible"/>
                                      </p:to>
                                    </p:set>
                                    <p:anim calcmode="lin" valueType="num">
                                      <p:cBhvr additive="base">
                                        <p:cTn id="12" dur="500" fill="hold"/>
                                        <p:tgtEl>
                                          <p:spTgt spid="455683"/>
                                        </p:tgtEl>
                                        <p:attrNameLst>
                                          <p:attrName>ppt_x</p:attrName>
                                        </p:attrNameLst>
                                      </p:cBhvr>
                                      <p:tavLst>
                                        <p:tav tm="0">
                                          <p:val>
                                            <p:strVal val="#ppt_x"/>
                                          </p:val>
                                        </p:tav>
                                        <p:tav tm="100000">
                                          <p:val>
                                            <p:strVal val="#ppt_x"/>
                                          </p:val>
                                        </p:tav>
                                      </p:tavLst>
                                    </p:anim>
                                    <p:anim calcmode="lin" valueType="num">
                                      <p:cBhvr additive="base">
                                        <p:cTn id="13" dur="500" fill="hold"/>
                                        <p:tgtEl>
                                          <p:spTgt spid="455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autoUpdateAnimBg="0"/>
      <p:bldP spid="4556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314450" y="1085850"/>
          <a:ext cx="2667000" cy="2667000"/>
        </p:xfrm>
        <a:graphic>
          <a:graphicData uri="http://schemas.openxmlformats.org/presentationml/2006/ole">
            <mc:AlternateContent xmlns:mc="http://schemas.openxmlformats.org/markup-compatibility/2006">
              <mc:Choice xmlns:v="urn:schemas-microsoft-com:vml" Requires="v">
                <p:oleObj spid="_x0000_s16552" name="剪辑" r:id="rId1" imgW="9249410" imgH="13478510" progId="MS_ClipArt_Gallery.2">
                  <p:embed/>
                </p:oleObj>
              </mc:Choice>
              <mc:Fallback>
                <p:oleObj name="剪辑" r:id="rId1" imgW="9249410" imgH="13478510" progId="MS_ClipArt_Gallery.2">
                  <p:embed/>
                  <p:pic>
                    <p:nvPicPr>
                      <p:cNvPr id="0" name="图片 165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085850"/>
                        <a:ext cx="26670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5162550" y="1085850"/>
          <a:ext cx="2667000" cy="2667000"/>
        </p:xfrm>
        <a:graphic>
          <a:graphicData uri="http://schemas.openxmlformats.org/presentationml/2006/ole">
            <mc:AlternateContent xmlns:mc="http://schemas.openxmlformats.org/markup-compatibility/2006">
              <mc:Choice xmlns:v="urn:schemas-microsoft-com:vml" Requires="v">
                <p:oleObj spid="_x0000_s16553" name="剪辑" r:id="rId3" imgW="7705725" imgH="11229975" progId="MS_ClipArt_Gallery.2">
                  <p:embed/>
                </p:oleObj>
              </mc:Choice>
              <mc:Fallback>
                <p:oleObj name="剪辑" r:id="rId3" imgW="7705725" imgH="11229975" progId="MS_ClipArt_Gallery.2">
                  <p:embed/>
                  <p:pic>
                    <p:nvPicPr>
                      <p:cNvPr id="0" name="图片 165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0" y="1085850"/>
                        <a:ext cx="26670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Text Box 4"/>
          <p:cNvSpPr txBox="1">
            <a:spLocks noChangeArrowheads="1"/>
          </p:cNvSpPr>
          <p:nvPr/>
        </p:nvSpPr>
        <p:spPr bwMode="auto">
          <a:xfrm>
            <a:off x="2159644" y="3851275"/>
            <a:ext cx="12137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2800" b="1" dirty="0">
                <a:solidFill>
                  <a:srgbClr val="0000FF"/>
                </a:solidFill>
                <a:latin typeface="华文仿宋" panose="02010600040101010101" pitchFamily="2" charset="-122"/>
                <a:ea typeface="华文仿宋" panose="02010600040101010101" pitchFamily="2" charset="-122"/>
              </a:rPr>
              <a:t>集合 </a:t>
            </a:r>
            <a:r>
              <a:rPr lang="en-US" altLang="zh-CN" sz="2800" b="1" dirty="0">
                <a:solidFill>
                  <a:srgbClr val="0000FF"/>
                </a:solidFill>
                <a:latin typeface="华文仿宋" panose="02010600040101010101" pitchFamily="2" charset="-122"/>
                <a:ea typeface="华文仿宋" panose="02010600040101010101" pitchFamily="2" charset="-122"/>
              </a:rPr>
              <a:t>B</a:t>
            </a:r>
            <a:endParaRPr lang="en-US" altLang="zh-CN" sz="2800" b="1" dirty="0">
              <a:solidFill>
                <a:srgbClr val="0000FF"/>
              </a:solidFill>
              <a:latin typeface="华文仿宋" panose="02010600040101010101" pitchFamily="2" charset="-122"/>
              <a:ea typeface="华文仿宋" panose="02010600040101010101" pitchFamily="2" charset="-122"/>
            </a:endParaRPr>
          </a:p>
        </p:txBody>
      </p:sp>
      <p:sp>
        <p:nvSpPr>
          <p:cNvPr id="1032" name="Text Box 5"/>
          <p:cNvSpPr txBox="1">
            <a:spLocks noChangeArrowheads="1"/>
          </p:cNvSpPr>
          <p:nvPr/>
        </p:nvSpPr>
        <p:spPr bwMode="auto">
          <a:xfrm>
            <a:off x="5988477" y="3851275"/>
            <a:ext cx="12362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2800" b="1" dirty="0">
                <a:solidFill>
                  <a:srgbClr val="FF0000"/>
                </a:solidFill>
                <a:latin typeface="华文仿宋" panose="02010600040101010101" pitchFamily="2" charset="-122"/>
                <a:ea typeface="华文仿宋" panose="02010600040101010101" pitchFamily="2" charset="-122"/>
              </a:rPr>
              <a:t>集合 </a:t>
            </a:r>
            <a:r>
              <a:rPr lang="en-US" altLang="zh-CN" sz="2800" b="1" dirty="0">
                <a:solidFill>
                  <a:srgbClr val="FF0000"/>
                </a:solidFill>
                <a:latin typeface="华文仿宋" panose="02010600040101010101" pitchFamily="2" charset="-122"/>
                <a:ea typeface="华文仿宋" panose="02010600040101010101" pitchFamily="2" charset="-122"/>
              </a:rPr>
              <a:t>A</a:t>
            </a:r>
            <a:endParaRPr lang="en-US" altLang="zh-CN" sz="2800" b="1" dirty="0">
              <a:solidFill>
                <a:srgbClr val="FF0000"/>
              </a:solidFill>
              <a:latin typeface="华文仿宋" panose="02010600040101010101" pitchFamily="2" charset="-122"/>
              <a:ea typeface="华文仿宋" panose="02010600040101010101" pitchFamily="2" charset="-122"/>
            </a:endParaRPr>
          </a:p>
        </p:txBody>
      </p:sp>
      <p:graphicFrame>
        <p:nvGraphicFramePr>
          <p:cNvPr id="1028" name="Object 6"/>
          <p:cNvGraphicFramePr>
            <a:graphicFrameLocks noChangeAspect="1"/>
          </p:cNvGraphicFramePr>
          <p:nvPr/>
        </p:nvGraphicFramePr>
        <p:xfrm>
          <a:off x="1504950" y="1771650"/>
          <a:ext cx="814388" cy="581025"/>
        </p:xfrm>
        <a:graphic>
          <a:graphicData uri="http://schemas.openxmlformats.org/presentationml/2006/ole">
            <mc:AlternateContent xmlns:mc="http://schemas.openxmlformats.org/markup-compatibility/2006">
              <mc:Choice xmlns:v="urn:schemas-microsoft-com:vml" Requires="v">
                <p:oleObj spid="_x0000_s16554" name="剪辑" r:id="rId5" imgW="8496300" imgH="6067425" progId="MS_ClipArt_Gallery.2">
                  <p:embed/>
                </p:oleObj>
              </mc:Choice>
              <mc:Fallback>
                <p:oleObj name="剪辑" r:id="rId5" imgW="8496300" imgH="6067425" progId="MS_ClipArt_Gallery.2">
                  <p:embed/>
                  <p:pic>
                    <p:nvPicPr>
                      <p:cNvPr id="0" name="图片 165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4950" y="1771650"/>
                        <a:ext cx="8143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6711" name="Object 7"/>
          <p:cNvGraphicFramePr>
            <a:graphicFrameLocks noChangeAspect="1"/>
          </p:cNvGraphicFramePr>
          <p:nvPr/>
        </p:nvGraphicFramePr>
        <p:xfrm>
          <a:off x="6076950" y="2181225"/>
          <a:ext cx="814388" cy="581025"/>
        </p:xfrm>
        <a:graphic>
          <a:graphicData uri="http://schemas.openxmlformats.org/presentationml/2006/ole">
            <mc:AlternateContent xmlns:mc="http://schemas.openxmlformats.org/markup-compatibility/2006">
              <mc:Choice xmlns:v="urn:schemas-microsoft-com:vml" Requires="v">
                <p:oleObj spid="_x0000_s16555" name="剪辑" r:id="rId7" imgW="8496300" imgH="6067425" progId="MS_ClipArt_Gallery.2">
                  <p:embed/>
                </p:oleObj>
              </mc:Choice>
              <mc:Fallback>
                <p:oleObj name="剪辑" r:id="rId7" imgW="8496300" imgH="6067425" progId="MS_ClipArt_Gallery.2">
                  <p:embed/>
                  <p:pic>
                    <p:nvPicPr>
                      <p:cNvPr id="0" name="图片 165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6950" y="2181225"/>
                        <a:ext cx="8143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useBgFill="1">
        <p:nvSpPr>
          <p:cNvPr id="456712" name="Freeform 8"/>
          <p:cNvSpPr/>
          <p:nvPr/>
        </p:nvSpPr>
        <p:spPr bwMode="auto">
          <a:xfrm>
            <a:off x="1638300" y="1790700"/>
            <a:ext cx="714375" cy="533400"/>
          </a:xfrm>
          <a:custGeom>
            <a:avLst/>
            <a:gdLst>
              <a:gd name="T0" fmla="*/ 48 w 450"/>
              <a:gd name="T1" fmla="*/ 24 h 336"/>
              <a:gd name="T2" fmla="*/ 0 w 450"/>
              <a:gd name="T3" fmla="*/ 132 h 336"/>
              <a:gd name="T4" fmla="*/ 60 w 450"/>
              <a:gd name="T5" fmla="*/ 240 h 336"/>
              <a:gd name="T6" fmla="*/ 72 w 450"/>
              <a:gd name="T7" fmla="*/ 276 h 336"/>
              <a:gd name="T8" fmla="*/ 120 w 450"/>
              <a:gd name="T9" fmla="*/ 288 h 336"/>
              <a:gd name="T10" fmla="*/ 300 w 450"/>
              <a:gd name="T11" fmla="*/ 336 h 336"/>
              <a:gd name="T12" fmla="*/ 336 w 450"/>
              <a:gd name="T13" fmla="*/ 324 h 336"/>
              <a:gd name="T14" fmla="*/ 408 w 450"/>
              <a:gd name="T15" fmla="*/ 276 h 336"/>
              <a:gd name="T16" fmla="*/ 444 w 450"/>
              <a:gd name="T17" fmla="*/ 204 h 336"/>
              <a:gd name="T18" fmla="*/ 372 w 450"/>
              <a:gd name="T19" fmla="*/ 168 h 336"/>
              <a:gd name="T20" fmla="*/ 384 w 450"/>
              <a:gd name="T21" fmla="*/ 132 h 336"/>
              <a:gd name="T22" fmla="*/ 252 w 450"/>
              <a:gd name="T23" fmla="*/ 96 h 336"/>
              <a:gd name="T24" fmla="*/ 156 w 450"/>
              <a:gd name="T25" fmla="*/ 96 h 336"/>
              <a:gd name="T26" fmla="*/ 144 w 450"/>
              <a:gd name="T27" fmla="*/ 60 h 336"/>
              <a:gd name="T28" fmla="*/ 72 w 450"/>
              <a:gd name="T29" fmla="*/ 0 h 336"/>
              <a:gd name="T30" fmla="*/ 48 w 450"/>
              <a:gd name="T31" fmla="*/ 24 h 3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0"/>
              <a:gd name="T49" fmla="*/ 0 h 336"/>
              <a:gd name="T50" fmla="*/ 450 w 450"/>
              <a:gd name="T51" fmla="*/ 336 h 3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0" h="336">
                <a:moveTo>
                  <a:pt x="48" y="24"/>
                </a:moveTo>
                <a:cubicBezTo>
                  <a:pt x="35" y="63"/>
                  <a:pt x="13" y="93"/>
                  <a:pt x="0" y="132"/>
                </a:cubicBezTo>
                <a:cubicBezTo>
                  <a:pt x="13" y="171"/>
                  <a:pt x="47" y="201"/>
                  <a:pt x="60" y="240"/>
                </a:cubicBezTo>
                <a:cubicBezTo>
                  <a:pt x="64" y="252"/>
                  <a:pt x="62" y="268"/>
                  <a:pt x="72" y="276"/>
                </a:cubicBezTo>
                <a:cubicBezTo>
                  <a:pt x="85" y="286"/>
                  <a:pt x="104" y="283"/>
                  <a:pt x="120" y="288"/>
                </a:cubicBezTo>
                <a:cubicBezTo>
                  <a:pt x="181" y="306"/>
                  <a:pt x="239" y="321"/>
                  <a:pt x="300" y="336"/>
                </a:cubicBezTo>
                <a:cubicBezTo>
                  <a:pt x="312" y="332"/>
                  <a:pt x="325" y="330"/>
                  <a:pt x="336" y="324"/>
                </a:cubicBezTo>
                <a:cubicBezTo>
                  <a:pt x="361" y="310"/>
                  <a:pt x="408" y="276"/>
                  <a:pt x="408" y="276"/>
                </a:cubicBezTo>
                <a:cubicBezTo>
                  <a:pt x="413" y="268"/>
                  <a:pt x="450" y="220"/>
                  <a:pt x="444" y="204"/>
                </a:cubicBezTo>
                <a:cubicBezTo>
                  <a:pt x="437" y="186"/>
                  <a:pt x="387" y="173"/>
                  <a:pt x="372" y="168"/>
                </a:cubicBezTo>
                <a:cubicBezTo>
                  <a:pt x="376" y="156"/>
                  <a:pt x="389" y="144"/>
                  <a:pt x="384" y="132"/>
                </a:cubicBezTo>
                <a:cubicBezTo>
                  <a:pt x="370" y="96"/>
                  <a:pt x="254" y="96"/>
                  <a:pt x="252" y="96"/>
                </a:cubicBezTo>
                <a:cubicBezTo>
                  <a:pt x="222" y="104"/>
                  <a:pt x="186" y="120"/>
                  <a:pt x="156" y="96"/>
                </a:cubicBezTo>
                <a:cubicBezTo>
                  <a:pt x="146" y="88"/>
                  <a:pt x="151" y="71"/>
                  <a:pt x="144" y="60"/>
                </a:cubicBezTo>
                <a:cubicBezTo>
                  <a:pt x="139" y="53"/>
                  <a:pt x="87" y="0"/>
                  <a:pt x="72" y="0"/>
                </a:cubicBezTo>
                <a:cubicBezTo>
                  <a:pt x="61" y="0"/>
                  <a:pt x="56" y="16"/>
                  <a:pt x="48" y="24"/>
                </a:cubicBezTo>
                <a:close/>
              </a:path>
            </a:pathLst>
          </a:custGeom>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034" name="Text Box 9"/>
          <p:cNvSpPr txBox="1">
            <a:spLocks noChangeArrowheads="1"/>
          </p:cNvSpPr>
          <p:nvPr/>
        </p:nvSpPr>
        <p:spPr bwMode="auto">
          <a:xfrm>
            <a:off x="504825" y="4324350"/>
            <a:ext cx="8229601"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zh-CN" altLang="en-US" sz="2800" b="1" dirty="0">
                <a:latin typeface="华文仿宋" panose="02010600040101010101" pitchFamily="2" charset="-122"/>
                <a:ea typeface="华文仿宋" panose="02010600040101010101" pitchFamily="2" charset="-122"/>
              </a:rPr>
              <a:t>从</a:t>
            </a:r>
            <a:r>
              <a:rPr lang="zh-CN" altLang="en-US" sz="2800" b="1" dirty="0">
                <a:solidFill>
                  <a:srgbClr val="0000FF"/>
                </a:solidFill>
                <a:latin typeface="华文仿宋" panose="02010600040101010101" pitchFamily="2" charset="-122"/>
                <a:ea typeface="华文仿宋" panose="02010600040101010101" pitchFamily="2" charset="-122"/>
              </a:rPr>
              <a:t>集合 </a:t>
            </a:r>
            <a:r>
              <a:rPr lang="en-US" altLang="zh-CN" sz="2800" b="1" dirty="0">
                <a:solidFill>
                  <a:srgbClr val="0000FF"/>
                </a:solidFill>
                <a:latin typeface="华文仿宋" panose="02010600040101010101" pitchFamily="2" charset="-122"/>
                <a:ea typeface="华文仿宋" panose="02010600040101010101" pitchFamily="2" charset="-122"/>
              </a:rPr>
              <a:t>B</a:t>
            </a: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取出物件放入</a:t>
            </a:r>
            <a:r>
              <a:rPr lang="zh-CN" altLang="en-US" sz="2800" b="1" dirty="0">
                <a:solidFill>
                  <a:srgbClr val="FF0000"/>
                </a:solidFill>
                <a:latin typeface="华文仿宋" panose="02010600040101010101" pitchFamily="2" charset="-122"/>
                <a:ea typeface="华文仿宋" panose="02010600040101010101" pitchFamily="2" charset="-122"/>
              </a:rPr>
              <a:t>集合 </a:t>
            </a:r>
            <a:r>
              <a:rPr lang="en-US" altLang="zh-CN" sz="2800" b="1" dirty="0" smtClean="0">
                <a:solidFill>
                  <a:srgbClr val="FF0000"/>
                </a:solidFill>
                <a:latin typeface="华文仿宋" panose="02010600040101010101" pitchFamily="2" charset="-122"/>
                <a:ea typeface="华文仿宋" panose="02010600040101010101" pitchFamily="2" charset="-122"/>
              </a:rPr>
              <a:t>A</a:t>
            </a:r>
            <a:r>
              <a:rPr lang="zh-CN" altLang="en-US" sz="2800" b="1" dirty="0" smtClean="0">
                <a:solidFill>
                  <a:srgbClr val="FF0000"/>
                </a:solidFill>
                <a:latin typeface="华文仿宋" panose="02010600040101010101" pitchFamily="2" charset="-122"/>
                <a:ea typeface="华文仿宋" panose="02010600040101010101" pitchFamily="2" charset="-122"/>
              </a:rPr>
              <a:t>，</a:t>
            </a:r>
            <a:r>
              <a:rPr lang="zh-CN" altLang="en-US" sz="2800" b="1" dirty="0" smtClean="0">
                <a:latin typeface="华文仿宋" panose="02010600040101010101" pitchFamily="2" charset="-122"/>
                <a:ea typeface="华文仿宋" panose="02010600040101010101" pitchFamily="2" charset="-122"/>
              </a:rPr>
              <a:t>要求</a:t>
            </a:r>
            <a:r>
              <a:rPr lang="zh-CN" altLang="en-US" sz="2800" b="1" dirty="0">
                <a:latin typeface="华文仿宋" panose="02010600040101010101" pitchFamily="2" charset="-122"/>
                <a:ea typeface="华文仿宋" panose="02010600040101010101" pitchFamily="2" charset="-122"/>
              </a:rPr>
              <a:t>集合</a:t>
            </a:r>
            <a:r>
              <a:rPr lang="en-US" altLang="zh-CN" sz="2800" b="1" dirty="0">
                <a:latin typeface="华文仿宋" panose="02010600040101010101" pitchFamily="2" charset="-122"/>
                <a:ea typeface="华文仿宋" panose="02010600040101010101" pitchFamily="2" charset="-122"/>
              </a:rPr>
              <a:t>A</a:t>
            </a:r>
            <a:r>
              <a:rPr lang="zh-CN" altLang="en-US" sz="2800" b="1" dirty="0">
                <a:latin typeface="华文仿宋" panose="02010600040101010101" pitchFamily="2" charset="-122"/>
                <a:ea typeface="华文仿宋" panose="02010600040101010101" pitchFamily="2" charset="-122"/>
              </a:rPr>
              <a:t>中同样物件不能有两件</a:t>
            </a:r>
            <a:r>
              <a:rPr lang="zh-CN" altLang="en-US" sz="2800" b="1" dirty="0" smtClean="0">
                <a:latin typeface="华文仿宋" panose="02010600040101010101" pitchFamily="2" charset="-122"/>
                <a:ea typeface="华文仿宋" panose="02010600040101010101" pitchFamily="2" charset="-122"/>
              </a:rPr>
              <a:t>以上，</a:t>
            </a:r>
            <a:r>
              <a:rPr lang="zh-CN" altLang="en-US" sz="2800" b="1" dirty="0">
                <a:solidFill>
                  <a:srgbClr val="FF0000"/>
                </a:solidFill>
                <a:latin typeface="华文仿宋" panose="02010600040101010101" pitchFamily="2" charset="-122"/>
                <a:ea typeface="华文仿宋" panose="02010600040101010101" pitchFamily="2" charset="-122"/>
              </a:rPr>
              <a:t>因此，算法的策略应该和例</a:t>
            </a:r>
            <a:r>
              <a:rPr lang="en-US" altLang="zh-CN" sz="2800" b="1" dirty="0">
                <a:solidFill>
                  <a:srgbClr val="FF0000"/>
                </a:solidFill>
                <a:latin typeface="华文仿宋" panose="02010600040101010101" pitchFamily="2" charset="-122"/>
                <a:ea typeface="华文仿宋" panose="02010600040101010101" pitchFamily="2" charset="-122"/>
              </a:rPr>
              <a:t>2-1</a:t>
            </a:r>
            <a:r>
              <a:rPr lang="zh-CN" altLang="en-US" sz="2800" b="1" dirty="0" smtClean="0">
                <a:solidFill>
                  <a:srgbClr val="FF0000"/>
                </a:solidFill>
                <a:latin typeface="华文仿宋" panose="02010600040101010101" pitchFamily="2" charset="-122"/>
                <a:ea typeface="华文仿宋" panose="02010600040101010101" pitchFamily="2" charset="-122"/>
              </a:rPr>
              <a:t>相同。</a:t>
            </a:r>
            <a:endParaRPr lang="zh-CN" altLang="en-US" sz="2800" b="1" dirty="0">
              <a:latin typeface="华文仿宋" panose="02010600040101010101" pitchFamily="2" charset="-122"/>
              <a:ea typeface="华文仿宋" panose="02010600040101010101" pitchFamily="2" charset="-122"/>
            </a:endParaRPr>
          </a:p>
        </p:txBody>
      </p:sp>
      <p:graphicFrame>
        <p:nvGraphicFramePr>
          <p:cNvPr id="1030" name="Object 10"/>
          <p:cNvGraphicFramePr>
            <a:graphicFrameLocks noChangeAspect="1"/>
          </p:cNvGraphicFramePr>
          <p:nvPr/>
        </p:nvGraphicFramePr>
        <p:xfrm>
          <a:off x="2343150" y="1924050"/>
          <a:ext cx="814388" cy="581025"/>
        </p:xfrm>
        <a:graphic>
          <a:graphicData uri="http://schemas.openxmlformats.org/presentationml/2006/ole">
            <mc:AlternateContent xmlns:mc="http://schemas.openxmlformats.org/markup-compatibility/2006">
              <mc:Choice xmlns:v="urn:schemas-microsoft-com:vml" Requires="v">
                <p:oleObj spid="_x0000_s16556" name="剪辑" r:id="rId8" imgW="8496300" imgH="6067425" progId="MS_ClipArt_Gallery.2">
                  <p:embed/>
                </p:oleObj>
              </mc:Choice>
              <mc:Fallback>
                <p:oleObj name="剪辑" r:id="rId8" imgW="8496300" imgH="6067425" progId="MS_ClipArt_Gallery.2">
                  <p:embed/>
                  <p:pic>
                    <p:nvPicPr>
                      <p:cNvPr id="0" name="图片 165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3150" y="1924050"/>
                        <a:ext cx="814388" cy="581025"/>
                      </a:xfrm>
                      <a:prstGeom prst="rect">
                        <a:avLst/>
                      </a:prstGeom>
                      <a:noFill/>
                      <a:ln>
                        <a:noFill/>
                      </a:ln>
                      <a:effectLst/>
                    </p:spPr>
                  </p:pic>
                </p:oleObj>
              </mc:Fallback>
            </mc:AlternateContent>
          </a:graphicData>
        </a:graphic>
      </p:graphicFrame>
      <p:sp useBgFill="1">
        <p:nvSpPr>
          <p:cNvPr id="456715" name="Freeform 11"/>
          <p:cNvSpPr/>
          <p:nvPr/>
        </p:nvSpPr>
        <p:spPr bwMode="auto">
          <a:xfrm>
            <a:off x="2466975" y="1924050"/>
            <a:ext cx="714375" cy="533400"/>
          </a:xfrm>
          <a:custGeom>
            <a:avLst/>
            <a:gdLst>
              <a:gd name="T0" fmla="*/ 48 w 450"/>
              <a:gd name="T1" fmla="*/ 24 h 336"/>
              <a:gd name="T2" fmla="*/ 0 w 450"/>
              <a:gd name="T3" fmla="*/ 132 h 336"/>
              <a:gd name="T4" fmla="*/ 60 w 450"/>
              <a:gd name="T5" fmla="*/ 240 h 336"/>
              <a:gd name="T6" fmla="*/ 72 w 450"/>
              <a:gd name="T7" fmla="*/ 276 h 336"/>
              <a:gd name="T8" fmla="*/ 120 w 450"/>
              <a:gd name="T9" fmla="*/ 288 h 336"/>
              <a:gd name="T10" fmla="*/ 300 w 450"/>
              <a:gd name="T11" fmla="*/ 336 h 336"/>
              <a:gd name="T12" fmla="*/ 336 w 450"/>
              <a:gd name="T13" fmla="*/ 324 h 336"/>
              <a:gd name="T14" fmla="*/ 408 w 450"/>
              <a:gd name="T15" fmla="*/ 276 h 336"/>
              <a:gd name="T16" fmla="*/ 444 w 450"/>
              <a:gd name="T17" fmla="*/ 204 h 336"/>
              <a:gd name="T18" fmla="*/ 372 w 450"/>
              <a:gd name="T19" fmla="*/ 168 h 336"/>
              <a:gd name="T20" fmla="*/ 384 w 450"/>
              <a:gd name="T21" fmla="*/ 132 h 336"/>
              <a:gd name="T22" fmla="*/ 252 w 450"/>
              <a:gd name="T23" fmla="*/ 96 h 336"/>
              <a:gd name="T24" fmla="*/ 156 w 450"/>
              <a:gd name="T25" fmla="*/ 96 h 336"/>
              <a:gd name="T26" fmla="*/ 144 w 450"/>
              <a:gd name="T27" fmla="*/ 60 h 336"/>
              <a:gd name="T28" fmla="*/ 72 w 450"/>
              <a:gd name="T29" fmla="*/ 0 h 336"/>
              <a:gd name="T30" fmla="*/ 48 w 450"/>
              <a:gd name="T31" fmla="*/ 24 h 3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0"/>
              <a:gd name="T49" fmla="*/ 0 h 336"/>
              <a:gd name="T50" fmla="*/ 450 w 450"/>
              <a:gd name="T51" fmla="*/ 336 h 3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0" h="336">
                <a:moveTo>
                  <a:pt x="48" y="24"/>
                </a:moveTo>
                <a:cubicBezTo>
                  <a:pt x="35" y="63"/>
                  <a:pt x="13" y="93"/>
                  <a:pt x="0" y="132"/>
                </a:cubicBezTo>
                <a:cubicBezTo>
                  <a:pt x="13" y="171"/>
                  <a:pt x="47" y="201"/>
                  <a:pt x="60" y="240"/>
                </a:cubicBezTo>
                <a:cubicBezTo>
                  <a:pt x="64" y="252"/>
                  <a:pt x="62" y="268"/>
                  <a:pt x="72" y="276"/>
                </a:cubicBezTo>
                <a:cubicBezTo>
                  <a:pt x="85" y="286"/>
                  <a:pt x="104" y="283"/>
                  <a:pt x="120" y="288"/>
                </a:cubicBezTo>
                <a:cubicBezTo>
                  <a:pt x="181" y="306"/>
                  <a:pt x="239" y="321"/>
                  <a:pt x="300" y="336"/>
                </a:cubicBezTo>
                <a:cubicBezTo>
                  <a:pt x="312" y="332"/>
                  <a:pt x="325" y="330"/>
                  <a:pt x="336" y="324"/>
                </a:cubicBezTo>
                <a:cubicBezTo>
                  <a:pt x="361" y="310"/>
                  <a:pt x="408" y="276"/>
                  <a:pt x="408" y="276"/>
                </a:cubicBezTo>
                <a:cubicBezTo>
                  <a:pt x="413" y="268"/>
                  <a:pt x="450" y="220"/>
                  <a:pt x="444" y="204"/>
                </a:cubicBezTo>
                <a:cubicBezTo>
                  <a:pt x="437" y="186"/>
                  <a:pt x="387" y="173"/>
                  <a:pt x="372" y="168"/>
                </a:cubicBezTo>
                <a:cubicBezTo>
                  <a:pt x="376" y="156"/>
                  <a:pt x="389" y="144"/>
                  <a:pt x="384" y="132"/>
                </a:cubicBezTo>
                <a:cubicBezTo>
                  <a:pt x="370" y="96"/>
                  <a:pt x="254" y="96"/>
                  <a:pt x="252" y="96"/>
                </a:cubicBezTo>
                <a:cubicBezTo>
                  <a:pt x="222" y="104"/>
                  <a:pt x="186" y="120"/>
                  <a:pt x="156" y="96"/>
                </a:cubicBezTo>
                <a:cubicBezTo>
                  <a:pt x="146" y="88"/>
                  <a:pt x="151" y="71"/>
                  <a:pt x="144" y="60"/>
                </a:cubicBezTo>
                <a:cubicBezTo>
                  <a:pt x="139" y="53"/>
                  <a:pt x="87" y="0"/>
                  <a:pt x="72" y="0"/>
                </a:cubicBezTo>
                <a:cubicBezTo>
                  <a:pt x="61" y="0"/>
                  <a:pt x="56" y="16"/>
                  <a:pt x="48" y="24"/>
                </a:cubicBezTo>
                <a:close/>
              </a:path>
            </a:pathLst>
          </a:custGeom>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算法</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思想</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6712"/>
                                        </p:tgtEl>
                                        <p:attrNameLst>
                                          <p:attrName>style.visibility</p:attrName>
                                        </p:attrNameLst>
                                      </p:cBhvr>
                                      <p:to>
                                        <p:strVal val="visible"/>
                                      </p:to>
                                    </p:set>
                                    <p:animEffect transition="in" filter="wipe(down)">
                                      <p:cBhvr>
                                        <p:cTn id="7" dur="500"/>
                                        <p:tgtEl>
                                          <p:spTgt spid="4567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456711"/>
                                        </p:tgtEl>
                                        <p:attrNameLst>
                                          <p:attrName>style.visibility</p:attrName>
                                        </p:attrNameLst>
                                      </p:cBhvr>
                                      <p:to>
                                        <p:strVal val="visible"/>
                                      </p:to>
                                    </p:set>
                                    <p:animEffect transition="in" filter="slide(fromTop)">
                                      <p:cBhvr>
                                        <p:cTn id="12" dur="500"/>
                                        <p:tgtEl>
                                          <p:spTgt spid="4567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6715"/>
                                        </p:tgtEl>
                                        <p:attrNameLst>
                                          <p:attrName>style.visibility</p:attrName>
                                        </p:attrNameLst>
                                      </p:cBhvr>
                                      <p:to>
                                        <p:strVal val="visible"/>
                                      </p:to>
                                    </p:set>
                                    <p:animEffect transition="in" filter="dissolve">
                                      <p:cBhvr>
                                        <p:cTn id="17" dur="500"/>
                                        <p:tgtEl>
                                          <p:spTgt spid="456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2" grpId="0" animBg="1"/>
      <p:bldP spid="4567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63769" y="904875"/>
            <a:ext cx="8356381" cy="5217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2800" b="1" dirty="0" smtClean="0">
                <a:solidFill>
                  <a:schemeClr val="tx2"/>
                </a:solidFill>
                <a:ea typeface="华文仿宋" panose="02010600040101010101" pitchFamily="2" charset="-122"/>
              </a:rPr>
              <a:t>void</a:t>
            </a:r>
            <a:r>
              <a:rPr lang="en-US" altLang="zh-CN" sz="2800" dirty="0" smtClean="0">
                <a:solidFill>
                  <a:schemeClr val="tx2"/>
                </a:solidFill>
                <a:ea typeface="华文仿宋" panose="02010600040101010101" pitchFamily="2" charset="-122"/>
              </a:rPr>
              <a:t> union(List </a:t>
            </a:r>
            <a:r>
              <a:rPr lang="en-US" altLang="zh-CN" sz="2800" b="1" dirty="0" smtClean="0">
                <a:solidFill>
                  <a:schemeClr val="tx2"/>
                </a:solidFill>
                <a:ea typeface="华文仿宋" panose="02010600040101010101" pitchFamily="2" charset="-122"/>
              </a:rPr>
              <a:t>&amp;</a:t>
            </a:r>
            <a:r>
              <a:rPr lang="en-US" altLang="zh-CN" sz="2800" dirty="0" smtClean="0">
                <a:solidFill>
                  <a:schemeClr val="tx2"/>
                </a:solidFill>
                <a:ea typeface="华文仿宋" panose="02010600040101010101" pitchFamily="2" charset="-122"/>
              </a:rPr>
              <a:t>La, List </a:t>
            </a:r>
            <a:r>
              <a:rPr lang="en-US" altLang="zh-CN" sz="2800" dirty="0" err="1" smtClean="0">
                <a:solidFill>
                  <a:schemeClr val="tx2"/>
                </a:solidFill>
                <a:ea typeface="华文仿宋" panose="02010600040101010101" pitchFamily="2" charset="-122"/>
              </a:rPr>
              <a:t>Lb</a:t>
            </a:r>
            <a:r>
              <a:rPr lang="en-US" altLang="zh-CN" sz="2800" dirty="0" smtClean="0">
                <a:solidFill>
                  <a:schemeClr val="tx2"/>
                </a:solidFill>
                <a:ea typeface="华文仿宋" panose="02010600040101010101" pitchFamily="2" charset="-122"/>
              </a:rPr>
              <a:t>) </a:t>
            </a:r>
            <a:r>
              <a:rPr lang="en-US" altLang="zh-CN" sz="2800" b="1" dirty="0" smtClean="0">
                <a:solidFill>
                  <a:schemeClr val="tx2"/>
                </a:solidFill>
                <a:ea typeface="华文仿宋" panose="02010600040101010101" pitchFamily="2" charset="-122"/>
              </a:rPr>
              <a:t>{</a:t>
            </a:r>
            <a:endParaRPr lang="en-US" altLang="zh-CN" sz="2800" dirty="0" smtClean="0">
              <a:ea typeface="华文仿宋" panose="02010600040101010101" pitchFamily="2" charset="-122"/>
            </a:endParaRPr>
          </a:p>
          <a:p>
            <a:pPr algn="l" eaLnBrk="1" hangingPunct="1">
              <a:lnSpc>
                <a:spcPct val="120000"/>
              </a:lnSpc>
            </a:pPr>
            <a:r>
              <a:rPr lang="en-US" altLang="zh-CN" sz="2800" dirty="0">
                <a:ea typeface="华文仿宋" panose="02010600040101010101" pitchFamily="2" charset="-122"/>
              </a:rPr>
              <a:t> </a:t>
            </a:r>
            <a:r>
              <a:rPr lang="en-US" altLang="zh-CN" sz="2800" dirty="0" smtClean="0">
                <a:ea typeface="华文仿宋" panose="02010600040101010101" pitchFamily="2" charset="-122"/>
              </a:rPr>
              <a:t>    </a:t>
            </a:r>
            <a:r>
              <a:rPr lang="en-US" altLang="zh-CN" sz="2800" b="1" dirty="0" err="1" smtClean="0">
                <a:solidFill>
                  <a:srgbClr val="990033"/>
                </a:solidFill>
              </a:rPr>
              <a:t>InitList</a:t>
            </a:r>
            <a:r>
              <a:rPr lang="en-US" altLang="zh-CN" sz="2800" b="1" dirty="0" smtClean="0">
                <a:solidFill>
                  <a:srgbClr val="990033"/>
                </a:solidFill>
              </a:rPr>
              <a:t>(La);   </a:t>
            </a:r>
            <a:r>
              <a:rPr lang="en-US" altLang="zh-CN" b="1" dirty="0" smtClean="0">
                <a:solidFill>
                  <a:srgbClr val="006600"/>
                </a:solidFill>
                <a:ea typeface="华文仿宋" panose="02010600040101010101" pitchFamily="2" charset="-122"/>
              </a:rPr>
              <a:t>// </a:t>
            </a:r>
            <a:r>
              <a:rPr lang="zh-CN" altLang="en-US" b="1" dirty="0" smtClean="0">
                <a:solidFill>
                  <a:srgbClr val="006600"/>
                </a:solidFill>
                <a:ea typeface="华文仿宋" panose="02010600040101010101" pitchFamily="2" charset="-122"/>
              </a:rPr>
              <a:t>构造</a:t>
            </a:r>
            <a:r>
              <a:rPr lang="en-US" altLang="zh-CN" b="1" dirty="0" smtClean="0">
                <a:solidFill>
                  <a:srgbClr val="006600"/>
                </a:solidFill>
                <a:ea typeface="华文仿宋" panose="02010600040101010101" pitchFamily="2" charset="-122"/>
              </a:rPr>
              <a:t>(</a:t>
            </a:r>
            <a:r>
              <a:rPr lang="zh-CN" altLang="en-US" b="1" dirty="0" smtClean="0">
                <a:solidFill>
                  <a:srgbClr val="006600"/>
                </a:solidFill>
                <a:ea typeface="华文仿宋" panose="02010600040101010101" pitchFamily="2" charset="-122"/>
              </a:rPr>
              <a:t>空的</a:t>
            </a:r>
            <a:r>
              <a:rPr lang="en-US" altLang="zh-CN" b="1" dirty="0" smtClean="0">
                <a:solidFill>
                  <a:srgbClr val="006600"/>
                </a:solidFill>
                <a:ea typeface="华文仿宋" panose="02010600040101010101" pitchFamily="2" charset="-122"/>
              </a:rPr>
              <a:t>)</a:t>
            </a:r>
            <a:r>
              <a:rPr lang="zh-CN" altLang="en-US" b="1" dirty="0" smtClean="0">
                <a:solidFill>
                  <a:srgbClr val="006600"/>
                </a:solidFill>
                <a:ea typeface="华文仿宋" panose="02010600040101010101" pitchFamily="2" charset="-122"/>
              </a:rPr>
              <a:t>线性表</a:t>
            </a:r>
            <a:r>
              <a:rPr lang="en-US" altLang="zh-CN" b="1" dirty="0" smtClean="0">
                <a:solidFill>
                  <a:srgbClr val="006600"/>
                </a:solidFill>
                <a:ea typeface="华文仿宋" panose="02010600040101010101" pitchFamily="2" charset="-122"/>
              </a:rPr>
              <a:t>LA</a:t>
            </a:r>
            <a:endParaRPr lang="en-US" altLang="zh-CN" sz="2800" b="1" dirty="0" smtClean="0">
              <a:solidFill>
                <a:srgbClr val="006600"/>
              </a:solidFill>
              <a:ea typeface="华文仿宋" panose="02010600040101010101" pitchFamily="2" charset="-122"/>
            </a:endParaRPr>
          </a:p>
          <a:p>
            <a:pPr algn="l" eaLnBrk="1" hangingPunct="1">
              <a:lnSpc>
                <a:spcPct val="120000"/>
              </a:lnSpc>
            </a:pPr>
            <a:r>
              <a:rPr lang="en-US" altLang="zh-CN" sz="2800" dirty="0" smtClean="0">
                <a:ea typeface="华文仿宋" panose="02010600040101010101" pitchFamily="2" charset="-122"/>
              </a:rPr>
              <a:t>     </a:t>
            </a:r>
            <a:r>
              <a:rPr lang="en-US" altLang="zh-CN" sz="2800" dirty="0" err="1" smtClean="0">
                <a:ea typeface="华文仿宋" panose="02010600040101010101" pitchFamily="2" charset="-122"/>
              </a:rPr>
              <a:t>La_len</a:t>
            </a:r>
            <a:r>
              <a:rPr lang="en-US" altLang="zh-CN" sz="2800" dirty="0" smtClean="0">
                <a:ea typeface="华文仿宋" panose="02010600040101010101" pitchFamily="2" charset="-122"/>
              </a:rPr>
              <a:t>=</a:t>
            </a:r>
            <a:r>
              <a:rPr lang="en-US" altLang="zh-CN" sz="2800" dirty="0" err="1" smtClean="0">
                <a:solidFill>
                  <a:srgbClr val="333399"/>
                </a:solidFill>
                <a:ea typeface="华文仿宋" panose="02010600040101010101" pitchFamily="2" charset="-122"/>
              </a:rPr>
              <a:t>ListLength</a:t>
            </a:r>
            <a:r>
              <a:rPr lang="en-US" altLang="zh-CN" sz="2800" dirty="0" smtClean="0">
                <a:solidFill>
                  <a:srgbClr val="333399"/>
                </a:solidFill>
                <a:ea typeface="华文仿宋" panose="02010600040101010101" pitchFamily="2" charset="-122"/>
              </a:rPr>
              <a:t>(La)</a:t>
            </a:r>
            <a:r>
              <a:rPr lang="en-US" altLang="zh-CN" sz="2800" dirty="0" smtClean="0">
                <a:ea typeface="华文仿宋" panose="02010600040101010101" pitchFamily="2" charset="-122"/>
              </a:rPr>
              <a:t>;   </a:t>
            </a:r>
            <a:r>
              <a:rPr lang="en-US" altLang="zh-CN" sz="2800" dirty="0" err="1" smtClean="0">
                <a:ea typeface="华文仿宋" panose="02010600040101010101" pitchFamily="2" charset="-122"/>
              </a:rPr>
              <a:t>Lb_len</a:t>
            </a:r>
            <a:r>
              <a:rPr lang="en-US" altLang="zh-CN" sz="2800" dirty="0" smtClean="0">
                <a:ea typeface="华文仿宋" panose="02010600040101010101" pitchFamily="2" charset="-122"/>
              </a:rPr>
              <a:t>=</a:t>
            </a:r>
            <a:r>
              <a:rPr lang="en-US" altLang="zh-CN" sz="2800" dirty="0" err="1" smtClean="0">
                <a:solidFill>
                  <a:srgbClr val="333399"/>
                </a:solidFill>
                <a:ea typeface="华文仿宋" panose="02010600040101010101" pitchFamily="2" charset="-122"/>
              </a:rPr>
              <a:t>ListLength</a:t>
            </a:r>
            <a:r>
              <a:rPr lang="en-US" altLang="zh-CN" sz="2800" dirty="0" smtClean="0">
                <a:solidFill>
                  <a:srgbClr val="333399"/>
                </a:solidFill>
                <a:ea typeface="华文仿宋" panose="02010600040101010101" pitchFamily="2" charset="-122"/>
              </a:rPr>
              <a:t>(</a:t>
            </a:r>
            <a:r>
              <a:rPr lang="en-US" altLang="zh-CN" sz="2800" dirty="0" err="1" smtClean="0">
                <a:solidFill>
                  <a:srgbClr val="333399"/>
                </a:solidFill>
                <a:ea typeface="华文仿宋" panose="02010600040101010101" pitchFamily="2" charset="-122"/>
              </a:rPr>
              <a:t>Lb</a:t>
            </a:r>
            <a:r>
              <a:rPr lang="en-US" altLang="zh-CN" sz="2800" dirty="0" smtClean="0">
                <a:solidFill>
                  <a:srgbClr val="333399"/>
                </a:solidFill>
                <a:ea typeface="华文仿宋" panose="02010600040101010101" pitchFamily="2" charset="-122"/>
              </a:rPr>
              <a:t>)</a:t>
            </a:r>
            <a:r>
              <a:rPr lang="en-US" altLang="zh-CN" sz="2800" dirty="0" smtClean="0">
                <a:ea typeface="华文仿宋" panose="02010600040101010101" pitchFamily="2" charset="-122"/>
              </a:rPr>
              <a:t>;</a:t>
            </a:r>
            <a:endParaRPr lang="en-US" altLang="zh-CN" sz="2800" dirty="0" smtClean="0">
              <a:ea typeface="华文仿宋" panose="02010600040101010101" pitchFamily="2" charset="-122"/>
            </a:endParaRPr>
          </a:p>
          <a:p>
            <a:pPr algn="l" eaLnBrk="1" hangingPunct="1">
              <a:lnSpc>
                <a:spcPct val="120000"/>
              </a:lnSpc>
            </a:pPr>
            <a:r>
              <a:rPr lang="en-US" altLang="zh-CN" sz="2800" b="1" dirty="0" smtClean="0">
                <a:solidFill>
                  <a:srgbClr val="660066"/>
                </a:solidFill>
                <a:ea typeface="华文仿宋" panose="02010600040101010101" pitchFamily="2" charset="-122"/>
              </a:rPr>
              <a:t>     for</a:t>
            </a:r>
            <a:r>
              <a:rPr lang="en-US" altLang="zh-CN" sz="2800" dirty="0" smtClean="0">
                <a:solidFill>
                  <a:srgbClr val="660066"/>
                </a:solidFill>
                <a:ea typeface="华文仿宋" panose="02010600040101010101" pitchFamily="2" charset="-122"/>
              </a:rPr>
              <a:t> </a:t>
            </a:r>
            <a:r>
              <a:rPr lang="en-US" altLang="zh-CN" sz="2800" dirty="0">
                <a:solidFill>
                  <a:srgbClr val="660066"/>
                </a:solidFill>
                <a:ea typeface="华文仿宋" panose="02010600040101010101" pitchFamily="2" charset="-122"/>
              </a:rPr>
              <a:t>(</a:t>
            </a:r>
            <a:r>
              <a:rPr lang="en-US" altLang="zh-CN" sz="2800" dirty="0" err="1">
                <a:solidFill>
                  <a:srgbClr val="660066"/>
                </a:solidFill>
                <a:ea typeface="华文仿宋" panose="02010600040101010101" pitchFamily="2" charset="-122"/>
              </a:rPr>
              <a:t>i</a:t>
            </a:r>
            <a:r>
              <a:rPr lang="en-US" altLang="zh-CN" sz="2800" dirty="0">
                <a:solidFill>
                  <a:srgbClr val="660066"/>
                </a:solidFill>
                <a:ea typeface="华文仿宋" panose="02010600040101010101" pitchFamily="2" charset="-122"/>
              </a:rPr>
              <a:t> = 1;  </a:t>
            </a:r>
            <a:r>
              <a:rPr lang="en-US" altLang="zh-CN" sz="2800" dirty="0" err="1">
                <a:solidFill>
                  <a:srgbClr val="660066"/>
                </a:solidFill>
                <a:ea typeface="华文仿宋" panose="02010600040101010101" pitchFamily="2" charset="-122"/>
              </a:rPr>
              <a:t>i</a:t>
            </a:r>
            <a:r>
              <a:rPr lang="en-US" altLang="zh-CN" sz="2800" dirty="0">
                <a:solidFill>
                  <a:srgbClr val="660066"/>
                </a:solidFill>
                <a:ea typeface="华文仿宋" panose="02010600040101010101" pitchFamily="2" charset="-122"/>
              </a:rPr>
              <a:t> &lt;= </a:t>
            </a:r>
            <a:r>
              <a:rPr lang="en-US" altLang="zh-CN" sz="2800" dirty="0" err="1">
                <a:solidFill>
                  <a:srgbClr val="660066"/>
                </a:solidFill>
                <a:ea typeface="华文仿宋" panose="02010600040101010101" pitchFamily="2" charset="-122"/>
              </a:rPr>
              <a:t>Lb_len</a:t>
            </a:r>
            <a:r>
              <a:rPr lang="en-US" altLang="zh-CN" sz="2800" dirty="0">
                <a:solidFill>
                  <a:srgbClr val="660066"/>
                </a:solidFill>
                <a:ea typeface="华文仿宋" panose="02010600040101010101" pitchFamily="2" charset="-122"/>
              </a:rPr>
              <a:t>;  </a:t>
            </a:r>
            <a:r>
              <a:rPr lang="en-US" altLang="zh-CN" sz="2800" dirty="0" err="1">
                <a:solidFill>
                  <a:srgbClr val="660066"/>
                </a:solidFill>
                <a:ea typeface="华文仿宋" panose="02010600040101010101" pitchFamily="2" charset="-122"/>
              </a:rPr>
              <a:t>i</a:t>
            </a:r>
            <a:r>
              <a:rPr lang="en-US" altLang="zh-CN" sz="2800" dirty="0">
                <a:solidFill>
                  <a:srgbClr val="660066"/>
                </a:solidFill>
                <a:ea typeface="华文仿宋" panose="02010600040101010101" pitchFamily="2" charset="-122"/>
              </a:rPr>
              <a:t>++)</a:t>
            </a:r>
            <a:r>
              <a:rPr lang="en-US" altLang="zh-CN" sz="2800" b="1" dirty="0">
                <a:solidFill>
                  <a:srgbClr val="660066"/>
                </a:solidFill>
                <a:ea typeface="华文仿宋" panose="02010600040101010101" pitchFamily="2" charset="-122"/>
              </a:rPr>
              <a:t> </a:t>
            </a:r>
            <a:r>
              <a:rPr lang="en-US" altLang="zh-CN" sz="2800" b="1" dirty="0" smtClean="0">
                <a:solidFill>
                  <a:srgbClr val="660066"/>
                </a:solidFill>
                <a:ea typeface="华文仿宋" panose="02010600040101010101" pitchFamily="2" charset="-122"/>
              </a:rPr>
              <a:t>{</a:t>
            </a:r>
            <a:endParaRPr lang="en-US" altLang="zh-CN" sz="2800" b="1" dirty="0" smtClean="0">
              <a:solidFill>
                <a:srgbClr val="660066"/>
              </a:solidFill>
              <a:ea typeface="华文仿宋" panose="02010600040101010101" pitchFamily="2" charset="-122"/>
            </a:endParaRPr>
          </a:p>
          <a:p>
            <a:pPr algn="l" eaLnBrk="1" hangingPunct="1">
              <a:lnSpc>
                <a:spcPct val="120000"/>
              </a:lnSpc>
            </a:pPr>
            <a:r>
              <a:rPr lang="en-US" altLang="zh-CN" sz="2800" dirty="0">
                <a:ea typeface="华文仿宋" panose="02010600040101010101" pitchFamily="2" charset="-122"/>
              </a:rPr>
              <a:t> </a:t>
            </a:r>
            <a:r>
              <a:rPr lang="en-US" altLang="zh-CN" sz="2800" dirty="0" smtClean="0">
                <a:ea typeface="华文仿宋" panose="02010600040101010101" pitchFamily="2" charset="-122"/>
              </a:rPr>
              <a:t>	</a:t>
            </a:r>
            <a:r>
              <a:rPr lang="en-US" altLang="zh-CN" sz="2800" dirty="0" err="1" smtClean="0">
                <a:solidFill>
                  <a:srgbClr val="333399"/>
                </a:solidFill>
                <a:ea typeface="华文仿宋" panose="02010600040101010101" pitchFamily="2" charset="-122"/>
              </a:rPr>
              <a:t>GetElem</a:t>
            </a:r>
            <a:r>
              <a:rPr lang="en-US" altLang="zh-CN" sz="2800" dirty="0" smtClean="0">
                <a:solidFill>
                  <a:srgbClr val="333399"/>
                </a:solidFill>
                <a:ea typeface="华文仿宋" panose="02010600040101010101" pitchFamily="2" charset="-122"/>
              </a:rPr>
              <a:t>(</a:t>
            </a:r>
            <a:r>
              <a:rPr lang="en-US" altLang="zh-CN" sz="2800" dirty="0" err="1" smtClean="0">
                <a:solidFill>
                  <a:srgbClr val="333399"/>
                </a:solidFill>
                <a:ea typeface="华文仿宋" panose="02010600040101010101" pitchFamily="2" charset="-122"/>
              </a:rPr>
              <a:t>Lb</a:t>
            </a:r>
            <a:r>
              <a:rPr lang="en-US" altLang="zh-CN" sz="2800" dirty="0">
                <a:solidFill>
                  <a:srgbClr val="333399"/>
                </a:solidFill>
                <a:ea typeface="华文仿宋" panose="02010600040101010101" pitchFamily="2" charset="-122"/>
              </a:rPr>
              <a:t>, </a:t>
            </a:r>
            <a:r>
              <a:rPr lang="en-US" altLang="zh-CN" sz="2800" dirty="0" err="1">
                <a:solidFill>
                  <a:srgbClr val="333399"/>
                </a:solidFill>
                <a:ea typeface="华文仿宋" panose="02010600040101010101" pitchFamily="2" charset="-122"/>
              </a:rPr>
              <a:t>i</a:t>
            </a:r>
            <a:r>
              <a:rPr lang="en-US" altLang="zh-CN" sz="2800" dirty="0">
                <a:solidFill>
                  <a:srgbClr val="333399"/>
                </a:solidFill>
                <a:ea typeface="华文仿宋" panose="02010600040101010101" pitchFamily="2" charset="-122"/>
              </a:rPr>
              <a:t>, e)</a:t>
            </a:r>
            <a:r>
              <a:rPr lang="en-US" altLang="zh-CN" sz="2800" dirty="0">
                <a:ea typeface="华文仿宋" panose="02010600040101010101" pitchFamily="2" charset="-122"/>
              </a:rPr>
              <a:t>; </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取</a:t>
            </a:r>
            <a:r>
              <a:rPr lang="en-US" altLang="zh-CN" b="1" dirty="0" err="1">
                <a:solidFill>
                  <a:srgbClr val="006600"/>
                </a:solidFill>
                <a:ea typeface="华文仿宋" panose="02010600040101010101" pitchFamily="2" charset="-122"/>
              </a:rPr>
              <a:t>Lb</a:t>
            </a:r>
            <a:r>
              <a:rPr lang="zh-CN" altLang="en-US" b="1" dirty="0">
                <a:solidFill>
                  <a:srgbClr val="006600"/>
                </a:solidFill>
                <a:ea typeface="华文仿宋" panose="02010600040101010101" pitchFamily="2" charset="-122"/>
              </a:rPr>
              <a:t>中第 </a:t>
            </a:r>
            <a:r>
              <a:rPr lang="en-US" altLang="zh-CN" b="1" dirty="0" err="1">
                <a:solidFill>
                  <a:srgbClr val="006600"/>
                </a:solidFill>
                <a:ea typeface="华文仿宋" panose="02010600040101010101" pitchFamily="2" charset="-122"/>
              </a:rPr>
              <a:t>i</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个数据元素赋给 </a:t>
            </a:r>
            <a:r>
              <a:rPr lang="en-US" altLang="zh-CN" b="1" dirty="0">
                <a:solidFill>
                  <a:srgbClr val="006600"/>
                </a:solidFill>
                <a:ea typeface="华文仿宋" panose="02010600040101010101" pitchFamily="2" charset="-122"/>
              </a:rPr>
              <a:t>e</a:t>
            </a:r>
            <a:endParaRPr lang="en-US" altLang="zh-CN" b="1" dirty="0">
              <a:solidFill>
                <a:srgbClr val="006600"/>
              </a:solidFill>
              <a:ea typeface="华文仿宋" panose="02010600040101010101" pitchFamily="2" charset="-122"/>
            </a:endParaRPr>
          </a:p>
          <a:p>
            <a:pPr algn="l" eaLnBrk="1" hangingPunct="1">
              <a:lnSpc>
                <a:spcPct val="120000"/>
              </a:lnSpc>
            </a:pPr>
            <a:r>
              <a:rPr lang="en-US" altLang="zh-CN" sz="2800" dirty="0">
                <a:ea typeface="华文仿宋" panose="02010600040101010101" pitchFamily="2" charset="-122"/>
              </a:rPr>
              <a:t>    </a:t>
            </a:r>
            <a:r>
              <a:rPr lang="en-US" altLang="zh-CN" sz="2800" dirty="0" smtClean="0">
                <a:ea typeface="华文仿宋" panose="02010600040101010101" pitchFamily="2" charset="-122"/>
              </a:rPr>
              <a:t>	</a:t>
            </a:r>
            <a:r>
              <a:rPr lang="en-US" altLang="zh-CN" sz="2800" b="1" dirty="0" smtClean="0">
                <a:ea typeface="华文仿宋" panose="02010600040101010101" pitchFamily="2" charset="-122"/>
              </a:rPr>
              <a:t>if </a:t>
            </a:r>
            <a:r>
              <a:rPr lang="en-US" altLang="zh-CN" sz="2800" dirty="0">
                <a:ea typeface="华文仿宋" panose="02010600040101010101" pitchFamily="2" charset="-122"/>
              </a:rPr>
              <a:t>(</a:t>
            </a:r>
            <a:r>
              <a:rPr lang="en-US" altLang="zh-CN" sz="2800" b="1" dirty="0">
                <a:ea typeface="华文仿宋" panose="02010600040101010101" pitchFamily="2" charset="-122"/>
              </a:rPr>
              <a:t>!</a:t>
            </a:r>
            <a:r>
              <a:rPr lang="en-US" altLang="zh-CN" sz="2800" dirty="0" err="1">
                <a:solidFill>
                  <a:srgbClr val="333399"/>
                </a:solidFill>
                <a:ea typeface="华文仿宋" panose="02010600040101010101" pitchFamily="2" charset="-122"/>
              </a:rPr>
              <a:t>LocateElem</a:t>
            </a:r>
            <a:r>
              <a:rPr lang="en-US" altLang="zh-CN" sz="2800" dirty="0">
                <a:solidFill>
                  <a:srgbClr val="333399"/>
                </a:solidFill>
                <a:ea typeface="华文仿宋" panose="02010600040101010101" pitchFamily="2" charset="-122"/>
              </a:rPr>
              <a:t>(La, e, equal( )) </a:t>
            </a:r>
            <a:r>
              <a:rPr lang="en-US" altLang="zh-CN" sz="2800" dirty="0">
                <a:ea typeface="华文仿宋" panose="02010600040101010101" pitchFamily="2" charset="-122"/>
              </a:rPr>
              <a:t>)</a:t>
            </a:r>
            <a:r>
              <a:rPr lang="en-US" altLang="zh-CN" sz="2800" dirty="0">
                <a:solidFill>
                  <a:srgbClr val="333399"/>
                </a:solidFill>
                <a:ea typeface="华文仿宋" panose="02010600040101010101" pitchFamily="2" charset="-122"/>
              </a:rPr>
              <a:t> </a:t>
            </a:r>
            <a:endParaRPr lang="en-US" altLang="zh-CN" sz="2800" dirty="0">
              <a:ea typeface="华文仿宋" panose="02010600040101010101" pitchFamily="2" charset="-122"/>
            </a:endParaRPr>
          </a:p>
          <a:p>
            <a:pPr algn="l" eaLnBrk="1" hangingPunct="1">
              <a:lnSpc>
                <a:spcPct val="120000"/>
              </a:lnSpc>
            </a:pPr>
            <a:r>
              <a:rPr lang="en-US" altLang="zh-CN" sz="2800" dirty="0">
                <a:ea typeface="华文仿宋" panose="02010600040101010101" pitchFamily="2" charset="-122"/>
              </a:rPr>
              <a:t>       </a:t>
            </a:r>
            <a:r>
              <a:rPr lang="en-US" altLang="zh-CN" sz="2800" dirty="0" smtClean="0">
                <a:ea typeface="华文仿宋" panose="02010600040101010101" pitchFamily="2" charset="-122"/>
              </a:rPr>
              <a:t>		</a:t>
            </a:r>
            <a:r>
              <a:rPr lang="en-US" altLang="zh-CN" sz="2800" dirty="0" err="1" smtClean="0">
                <a:solidFill>
                  <a:srgbClr val="333399"/>
                </a:solidFill>
                <a:ea typeface="华文仿宋" panose="02010600040101010101" pitchFamily="2" charset="-122"/>
              </a:rPr>
              <a:t>ListInsert</a:t>
            </a:r>
            <a:r>
              <a:rPr lang="en-US" altLang="zh-CN" sz="2800" dirty="0" smtClean="0">
                <a:solidFill>
                  <a:srgbClr val="333399"/>
                </a:solidFill>
                <a:ea typeface="华文仿宋" panose="02010600040101010101" pitchFamily="2" charset="-122"/>
              </a:rPr>
              <a:t>(La</a:t>
            </a:r>
            <a:r>
              <a:rPr lang="en-US" altLang="zh-CN" sz="2800" dirty="0">
                <a:solidFill>
                  <a:srgbClr val="333399"/>
                </a:solidFill>
                <a:ea typeface="华文仿宋" panose="02010600040101010101" pitchFamily="2" charset="-122"/>
              </a:rPr>
              <a:t>, ++</a:t>
            </a:r>
            <a:r>
              <a:rPr lang="en-US" altLang="zh-CN" sz="2800" dirty="0" err="1">
                <a:solidFill>
                  <a:srgbClr val="333399"/>
                </a:solidFill>
                <a:ea typeface="华文仿宋" panose="02010600040101010101" pitchFamily="2" charset="-122"/>
              </a:rPr>
              <a:t>La_len</a:t>
            </a:r>
            <a:r>
              <a:rPr lang="en-US" altLang="zh-CN" sz="2800" dirty="0">
                <a:solidFill>
                  <a:srgbClr val="333399"/>
                </a:solidFill>
                <a:ea typeface="华文仿宋" panose="02010600040101010101" pitchFamily="2" charset="-122"/>
              </a:rPr>
              <a:t>, e)</a:t>
            </a:r>
            <a:r>
              <a:rPr lang="en-US" altLang="zh-CN" sz="2800" dirty="0">
                <a:ea typeface="华文仿宋" panose="02010600040101010101" pitchFamily="2" charset="-122"/>
              </a:rPr>
              <a:t>;</a:t>
            </a:r>
            <a:endParaRPr lang="en-US" altLang="zh-CN" sz="2800" dirty="0">
              <a:ea typeface="华文仿宋" panose="02010600040101010101" pitchFamily="2" charset="-122"/>
            </a:endParaRPr>
          </a:p>
          <a:p>
            <a:pPr algn="l" eaLnBrk="1" hangingPunct="1">
              <a:lnSpc>
                <a:spcPct val="120000"/>
              </a:lnSpc>
            </a:pPr>
            <a:r>
              <a:rPr lang="en-US" altLang="zh-CN" sz="2800" dirty="0">
                <a:ea typeface="华文仿宋" panose="02010600040101010101" pitchFamily="2" charset="-122"/>
              </a:rPr>
              <a:t>            </a:t>
            </a:r>
            <a:r>
              <a:rPr lang="en-US" altLang="zh-CN" sz="2800" dirty="0" smtClean="0">
                <a:ea typeface="华文仿宋" panose="02010600040101010101" pitchFamily="2" charset="-122"/>
              </a:rPr>
              <a:t>	</a:t>
            </a:r>
            <a:r>
              <a:rPr lang="en-US" altLang="zh-CN" b="1" dirty="0" smtClean="0">
                <a:solidFill>
                  <a:srgbClr val="006600"/>
                </a:solidFill>
                <a:ea typeface="华文仿宋" panose="02010600040101010101" pitchFamily="2" charset="-122"/>
              </a:rPr>
              <a:t>// </a:t>
            </a:r>
            <a:r>
              <a:rPr lang="en-US" altLang="zh-CN" b="1" dirty="0">
                <a:solidFill>
                  <a:srgbClr val="006600"/>
                </a:solidFill>
                <a:ea typeface="华文仿宋" panose="02010600040101010101" pitchFamily="2" charset="-122"/>
              </a:rPr>
              <a:t>La</a:t>
            </a:r>
            <a:r>
              <a:rPr lang="zh-CN" altLang="en-US" b="1" dirty="0">
                <a:solidFill>
                  <a:srgbClr val="006600"/>
                </a:solidFill>
                <a:ea typeface="华文仿宋" panose="02010600040101010101" pitchFamily="2" charset="-122"/>
              </a:rPr>
              <a:t>中不存在和 </a:t>
            </a:r>
            <a:r>
              <a:rPr lang="en-US" altLang="zh-CN" b="1" dirty="0">
                <a:solidFill>
                  <a:srgbClr val="006600"/>
                </a:solidFill>
                <a:ea typeface="华文仿宋" panose="02010600040101010101" pitchFamily="2" charset="-122"/>
              </a:rPr>
              <a:t>e </a:t>
            </a:r>
            <a:r>
              <a:rPr lang="zh-CN" altLang="en-US" b="1" dirty="0">
                <a:solidFill>
                  <a:srgbClr val="006600"/>
                </a:solidFill>
                <a:ea typeface="华文仿宋" panose="02010600040101010101" pitchFamily="2" charset="-122"/>
              </a:rPr>
              <a:t>相同的数据元素，则插入之</a:t>
            </a:r>
            <a:endParaRPr lang="en-US" altLang="zh-CN" b="1" dirty="0">
              <a:solidFill>
                <a:srgbClr val="660066"/>
              </a:solidFill>
              <a:ea typeface="华文仿宋" panose="02010600040101010101" pitchFamily="2" charset="-122"/>
            </a:endParaRPr>
          </a:p>
          <a:p>
            <a:pPr algn="l" eaLnBrk="1" hangingPunct="1">
              <a:lnSpc>
                <a:spcPct val="120000"/>
              </a:lnSpc>
            </a:pPr>
            <a:r>
              <a:rPr lang="en-US" altLang="zh-CN" sz="2800" dirty="0" smtClean="0">
                <a:ea typeface="华文仿宋" panose="02010600040101010101" pitchFamily="2" charset="-122"/>
              </a:rPr>
              <a:t> 	</a:t>
            </a:r>
            <a:r>
              <a:rPr lang="en-US" altLang="zh-CN" sz="2800" b="1" dirty="0" smtClean="0">
                <a:solidFill>
                  <a:srgbClr val="660066"/>
                </a:solidFill>
                <a:ea typeface="华文仿宋" panose="02010600040101010101" pitchFamily="2" charset="-122"/>
              </a:rPr>
              <a:t>}</a:t>
            </a:r>
            <a:endParaRPr lang="en-US" altLang="zh-CN" sz="2800" b="1" dirty="0">
              <a:solidFill>
                <a:srgbClr val="660066"/>
              </a:solidFill>
              <a:ea typeface="华文仿宋" panose="02010600040101010101" pitchFamily="2" charset="-122"/>
            </a:endParaRPr>
          </a:p>
          <a:p>
            <a:pPr algn="l" eaLnBrk="1" hangingPunct="1">
              <a:lnSpc>
                <a:spcPct val="120000"/>
              </a:lnSpc>
            </a:pPr>
            <a:r>
              <a:rPr lang="en-US" altLang="zh-CN" sz="2800" b="1" dirty="0">
                <a:solidFill>
                  <a:schemeClr val="tx2"/>
                </a:solidFill>
                <a:ea typeface="楷体_GB2312" pitchFamily="49" charset="-122"/>
              </a:rPr>
              <a:t>}</a:t>
            </a:r>
            <a:r>
              <a:rPr lang="en-US" altLang="zh-CN" sz="2800" dirty="0">
                <a:solidFill>
                  <a:schemeClr val="tx2"/>
                </a:solidFill>
                <a:ea typeface="楷体_GB2312" pitchFamily="49" charset="-122"/>
              </a:rPr>
              <a:t> // </a:t>
            </a:r>
            <a:r>
              <a:rPr lang="en-US" altLang="zh-CN" sz="2800" dirty="0" smtClean="0">
                <a:solidFill>
                  <a:schemeClr val="tx2"/>
                </a:solidFill>
                <a:ea typeface="楷体_GB2312" pitchFamily="49" charset="-122"/>
              </a:rPr>
              <a:t>union</a:t>
            </a:r>
            <a:endParaRPr lang="en-US" altLang="zh-CN" sz="2800" dirty="0" smtClean="0">
              <a:ea typeface="华文仿宋" panose="02010600040101010101" pitchFamily="2" charset="-122"/>
            </a:endParaRPr>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实现代码</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3"/>
          <p:cNvSpPr>
            <a:spLocks noGrp="1" noChangeArrowheads="1"/>
          </p:cNvSpPr>
          <p:nvPr>
            <p:ph type="body" idx="1"/>
          </p:nvPr>
        </p:nvSpPr>
        <p:spPr>
          <a:xfrm>
            <a:off x="517570" y="1227535"/>
            <a:ext cx="7531100" cy="4382690"/>
          </a:xfrm>
        </p:spPr>
        <p:txBody>
          <a:bodyPr/>
          <a:lstStyle/>
          <a:p>
            <a:pPr algn="just" eaLnBrk="1" hangingPunct="1">
              <a:lnSpc>
                <a:spcPts val="3700"/>
              </a:lnSpc>
            </a:pPr>
            <a:r>
              <a:rPr lang="en-US" altLang="zh-CN" b="1" dirty="0" err="1" smtClean="0">
                <a:latin typeface="华文仿宋" panose="02010600040101010101" pitchFamily="2" charset="-122"/>
                <a:ea typeface="华文仿宋" panose="02010600040101010101" pitchFamily="2" charset="-122"/>
              </a:rPr>
              <a:t>LocateElem</a:t>
            </a:r>
            <a:r>
              <a:rPr lang="zh-CN" altLang="en-US" b="1" dirty="0" smtClean="0">
                <a:latin typeface="华文仿宋" panose="02010600040101010101" pitchFamily="2" charset="-122"/>
                <a:ea typeface="华文仿宋" panose="02010600040101010101" pitchFamily="2" charset="-122"/>
              </a:rPr>
              <a:t>操作的执行时间与线性表长度成</a:t>
            </a:r>
            <a:r>
              <a:rPr lang="zh-CN" altLang="en-US" b="1" dirty="0" smtClean="0">
                <a:solidFill>
                  <a:schemeClr val="accent2"/>
                </a:solidFill>
                <a:latin typeface="华文仿宋" panose="02010600040101010101" pitchFamily="2" charset="-122"/>
                <a:ea typeface="华文仿宋" panose="02010600040101010101" pitchFamily="2" charset="-122"/>
              </a:rPr>
              <a:t>正比</a:t>
            </a:r>
            <a:r>
              <a:rPr lang="zh-CN" altLang="en-US" b="1" dirty="0">
                <a:solidFill>
                  <a:schemeClr val="accent2"/>
                </a:solidFill>
                <a:latin typeface="华文仿宋" panose="02010600040101010101" pitchFamily="2" charset="-122"/>
                <a:ea typeface="华文仿宋" panose="02010600040101010101" pitchFamily="2" charset="-122"/>
              </a:rPr>
              <a:t>，</a:t>
            </a:r>
            <a:r>
              <a:rPr lang="zh-CN" altLang="en-US" b="1" dirty="0" smtClean="0">
                <a:latin typeface="华文仿宋" panose="02010600040101010101" pitchFamily="2" charset="-122"/>
                <a:ea typeface="华文仿宋" panose="02010600040101010101" pitchFamily="2" charset="-122"/>
              </a:rPr>
              <a:t>由于</a:t>
            </a:r>
            <a:r>
              <a:rPr lang="en-US" altLang="zh-CN" b="1" dirty="0" smtClean="0">
                <a:latin typeface="华文仿宋" panose="02010600040101010101" pitchFamily="2" charset="-122"/>
                <a:ea typeface="华文仿宋" panose="02010600040101010101" pitchFamily="2" charset="-122"/>
              </a:rPr>
              <a:t>La</a:t>
            </a:r>
            <a:r>
              <a:rPr lang="zh-CN" altLang="en-US" b="1" dirty="0" smtClean="0">
                <a:latin typeface="华文仿宋" panose="02010600040101010101" pitchFamily="2" charset="-122"/>
                <a:ea typeface="华文仿宋" panose="02010600040101010101" pitchFamily="2" charset="-122"/>
              </a:rPr>
              <a:t>初始时是空表</a:t>
            </a:r>
            <a:r>
              <a:rPr lang="zh-CN" altLang="en-US" b="1" dirty="0">
                <a:latin typeface="华文仿宋" panose="02010600040101010101" pitchFamily="2" charset="-122"/>
                <a:ea typeface="华文仿宋" panose="02010600040101010101" pitchFamily="2" charset="-122"/>
              </a:rPr>
              <a:t>，</a:t>
            </a:r>
            <a:r>
              <a:rPr lang="en-US" altLang="zh-CN" b="1" dirty="0" smtClean="0">
                <a:latin typeface="华文仿宋" panose="02010600040101010101" pitchFamily="2" charset="-122"/>
                <a:ea typeface="华文仿宋" panose="02010600040101010101" pitchFamily="2" charset="-122"/>
              </a:rPr>
              <a:t>La</a:t>
            </a:r>
            <a:r>
              <a:rPr lang="zh-CN" altLang="en-US" b="1" dirty="0" smtClean="0">
                <a:latin typeface="华文仿宋" panose="02010600040101010101" pitchFamily="2" charset="-122"/>
                <a:ea typeface="华文仿宋" panose="02010600040101010101" pitchFamily="2" charset="-122"/>
              </a:rPr>
              <a:t>表的长度是从</a:t>
            </a:r>
            <a:r>
              <a:rPr lang="en-US" altLang="zh-CN" b="1" dirty="0" err="1" smtClean="0">
                <a:latin typeface="华文仿宋" panose="02010600040101010101" pitchFamily="2" charset="-122"/>
                <a:ea typeface="华文仿宋" panose="02010600040101010101" pitchFamily="2" charset="-122"/>
              </a:rPr>
              <a:t>Lb</a:t>
            </a:r>
            <a:r>
              <a:rPr lang="zh-CN" altLang="en-US" b="1" dirty="0" smtClean="0">
                <a:latin typeface="华文仿宋" panose="02010600040101010101" pitchFamily="2" charset="-122"/>
                <a:ea typeface="华文仿宋" panose="02010600040101010101" pitchFamily="2" charset="-122"/>
              </a:rPr>
              <a:t>表中取过来的元素个数，最多</a:t>
            </a:r>
            <a:r>
              <a:rPr lang="zh-CN" altLang="en-US" b="1" dirty="0" smtClean="0">
                <a:solidFill>
                  <a:schemeClr val="accent2"/>
                </a:solidFill>
                <a:latin typeface="华文仿宋" panose="02010600040101010101" pitchFamily="2" charset="-122"/>
                <a:ea typeface="华文仿宋" panose="02010600040101010101" pitchFamily="2" charset="-122"/>
              </a:rPr>
              <a:t>查找元素个数</a:t>
            </a:r>
            <a:r>
              <a:rPr lang="zh-CN" altLang="en-US" b="1" dirty="0" smtClean="0">
                <a:latin typeface="华文仿宋" panose="02010600040101010101" pitchFamily="2" charset="-122"/>
                <a:ea typeface="华文仿宋" panose="02010600040101010101" pitchFamily="2" charset="-122"/>
              </a:rPr>
              <a:t>为</a:t>
            </a:r>
            <a:endParaRPr lang="zh-CN" altLang="en-US" b="1" dirty="0" smtClean="0">
              <a:latin typeface="华文仿宋" panose="02010600040101010101" pitchFamily="2" charset="-122"/>
              <a:ea typeface="华文仿宋" panose="02010600040101010101" pitchFamily="2" charset="-122"/>
            </a:endParaRPr>
          </a:p>
          <a:p>
            <a:pPr algn="just" eaLnBrk="1" hangingPunct="1">
              <a:lnSpc>
                <a:spcPct val="90000"/>
              </a:lnSpc>
              <a:buFontTx/>
              <a:buNone/>
            </a:pPr>
            <a:r>
              <a:rPr lang="zh-CN" altLang="en-US" b="1" dirty="0" smtClean="0">
                <a:latin typeface="华文仿宋" panose="02010600040101010101" pitchFamily="2" charset="-122"/>
                <a:ea typeface="华文仿宋" panose="02010600040101010101" pitchFamily="2" charset="-122"/>
              </a:rPr>
              <a:t>       </a:t>
            </a:r>
            <a:r>
              <a:rPr lang="en-US" altLang="zh-CN" b="1" dirty="0" smtClean="0">
                <a:latin typeface="华文仿宋" panose="02010600040101010101" pitchFamily="2" charset="-122"/>
                <a:ea typeface="华文仿宋" panose="02010600040101010101" pitchFamily="2" charset="-122"/>
              </a:rPr>
              <a:t>		</a:t>
            </a:r>
            <a:r>
              <a:rPr lang="en-US" altLang="zh-CN" b="1" dirty="0" err="1" smtClean="0">
                <a:latin typeface="华文仿宋" panose="02010600040101010101" pitchFamily="2" charset="-122"/>
                <a:ea typeface="华文仿宋" panose="02010600040101010101" pitchFamily="2" charset="-122"/>
              </a:rPr>
              <a:t>ListLength</a:t>
            </a:r>
            <a:r>
              <a:rPr lang="en-US" altLang="zh-CN" b="1" dirty="0" smtClean="0">
                <a:latin typeface="华文仿宋" panose="02010600040101010101" pitchFamily="2" charset="-122"/>
                <a:ea typeface="华文仿宋" panose="02010600040101010101" pitchFamily="2" charset="-122"/>
              </a:rPr>
              <a:t>(</a:t>
            </a:r>
            <a:r>
              <a:rPr lang="en-US" altLang="zh-CN" b="1" dirty="0" err="1" smtClean="0">
                <a:latin typeface="华文仿宋" panose="02010600040101010101" pitchFamily="2" charset="-122"/>
                <a:ea typeface="华文仿宋" panose="02010600040101010101" pitchFamily="2" charset="-122"/>
              </a:rPr>
              <a:t>Lb</a:t>
            </a:r>
            <a:r>
              <a:rPr lang="en-US" altLang="zh-CN" b="1" dirty="0" smtClean="0">
                <a:latin typeface="华文仿宋" panose="02010600040101010101" pitchFamily="2" charset="-122"/>
                <a:ea typeface="华文仿宋" panose="02010600040101010101" pitchFamily="2" charset="-122"/>
              </a:rPr>
              <a:t>)</a:t>
            </a:r>
            <a:r>
              <a:rPr lang="zh-CN" altLang="en-US" b="1" dirty="0" smtClean="0">
                <a:latin typeface="华文仿宋" panose="02010600040101010101" pitchFamily="2" charset="-122"/>
                <a:ea typeface="华文仿宋" panose="02010600040101010101" pitchFamily="2" charset="-122"/>
              </a:rPr>
              <a:t>；</a:t>
            </a:r>
            <a:endParaRPr lang="zh-CN" altLang="en-US" b="1" dirty="0" smtClean="0">
              <a:latin typeface="华文仿宋" panose="02010600040101010101" pitchFamily="2" charset="-122"/>
              <a:ea typeface="华文仿宋" panose="02010600040101010101" pitchFamily="2" charset="-122"/>
            </a:endParaRPr>
          </a:p>
          <a:p>
            <a:pPr algn="just" eaLnBrk="1" hangingPunct="1">
              <a:lnSpc>
                <a:spcPct val="90000"/>
              </a:lnSpc>
            </a:pPr>
            <a:r>
              <a:rPr lang="zh-CN" altLang="en-US" b="1" dirty="0" smtClean="0">
                <a:latin typeface="华文仿宋" panose="02010600040101010101" pitchFamily="2" charset="-122"/>
                <a:ea typeface="华文仿宋" panose="02010600040101010101" pitchFamily="2" charset="-122"/>
              </a:rPr>
              <a:t>按</a:t>
            </a:r>
            <a:r>
              <a:rPr lang="en-US" altLang="zh-CN" b="1" dirty="0" err="1" smtClean="0">
                <a:latin typeface="华文仿宋" panose="02010600040101010101" pitchFamily="2" charset="-122"/>
                <a:ea typeface="华文仿宋" panose="02010600040101010101" pitchFamily="2" charset="-122"/>
              </a:rPr>
              <a:t>Lb</a:t>
            </a:r>
            <a:r>
              <a:rPr lang="zh-CN" altLang="en-US" b="1" dirty="0" smtClean="0">
                <a:latin typeface="华文仿宋" panose="02010600040101010101" pitchFamily="2" charset="-122"/>
                <a:ea typeface="华文仿宋" panose="02010600040101010101" pitchFamily="2" charset="-122"/>
              </a:rPr>
              <a:t>表的长度循环，</a:t>
            </a:r>
            <a:r>
              <a:rPr lang="zh-CN" altLang="en-US" b="1" dirty="0" smtClean="0">
                <a:solidFill>
                  <a:schemeClr val="accent2"/>
                </a:solidFill>
                <a:latin typeface="华文仿宋" panose="02010600040101010101" pitchFamily="2" charset="-122"/>
                <a:ea typeface="华文仿宋" panose="02010600040101010101" pitchFamily="2" charset="-122"/>
              </a:rPr>
              <a:t>循环次数</a:t>
            </a:r>
            <a:r>
              <a:rPr lang="zh-CN" altLang="en-US" b="1" dirty="0" smtClean="0">
                <a:latin typeface="华文仿宋" panose="02010600040101010101" pitchFamily="2" charset="-122"/>
                <a:ea typeface="华文仿宋" panose="02010600040101010101" pitchFamily="2" charset="-122"/>
              </a:rPr>
              <a:t>为</a:t>
            </a:r>
            <a:endParaRPr lang="en-US" altLang="zh-CN" b="1" dirty="0" smtClean="0">
              <a:latin typeface="华文仿宋" panose="02010600040101010101" pitchFamily="2" charset="-122"/>
              <a:ea typeface="华文仿宋" panose="02010600040101010101" pitchFamily="2" charset="-122"/>
            </a:endParaRPr>
          </a:p>
          <a:p>
            <a:pPr marL="0" indent="0" algn="just" eaLnBrk="1" hangingPunct="1">
              <a:lnSpc>
                <a:spcPct val="90000"/>
              </a:lnSpc>
              <a:buNone/>
            </a:pPr>
            <a:r>
              <a:rPr lang="en-US" altLang="zh-CN" b="1" dirty="0">
                <a:latin typeface="华文仿宋" panose="02010600040101010101" pitchFamily="2" charset="-122"/>
                <a:ea typeface="华文仿宋" panose="02010600040101010101" pitchFamily="2" charset="-122"/>
              </a:rPr>
              <a:t> </a:t>
            </a:r>
            <a:r>
              <a:rPr lang="en-US" altLang="zh-CN" b="1" dirty="0" smtClean="0">
                <a:latin typeface="华文仿宋" panose="02010600040101010101" pitchFamily="2" charset="-122"/>
                <a:ea typeface="华文仿宋" panose="02010600040101010101" pitchFamily="2" charset="-122"/>
              </a:rPr>
              <a:t>       		</a:t>
            </a:r>
            <a:r>
              <a:rPr lang="en-US" altLang="zh-CN" b="1" dirty="0" err="1" smtClean="0">
                <a:latin typeface="华文仿宋" panose="02010600040101010101" pitchFamily="2" charset="-122"/>
                <a:ea typeface="华文仿宋" panose="02010600040101010101" pitchFamily="2" charset="-122"/>
              </a:rPr>
              <a:t>ListLength</a:t>
            </a:r>
            <a:r>
              <a:rPr lang="en-US" altLang="zh-CN" b="1" dirty="0" smtClean="0">
                <a:latin typeface="华文仿宋" panose="02010600040101010101" pitchFamily="2" charset="-122"/>
                <a:ea typeface="华文仿宋" panose="02010600040101010101" pitchFamily="2" charset="-122"/>
              </a:rPr>
              <a:t>(</a:t>
            </a:r>
            <a:r>
              <a:rPr lang="en-US" altLang="zh-CN" b="1" dirty="0" err="1" smtClean="0">
                <a:latin typeface="华文仿宋" panose="02010600040101010101" pitchFamily="2" charset="-122"/>
                <a:ea typeface="华文仿宋" panose="02010600040101010101" pitchFamily="2" charset="-122"/>
              </a:rPr>
              <a:t>Lb</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a:t>
            </a:r>
            <a:endParaRPr lang="en-US" altLang="zh-CN" b="1" dirty="0" smtClean="0">
              <a:latin typeface="华文仿宋" panose="02010600040101010101" pitchFamily="2" charset="-122"/>
              <a:ea typeface="华文仿宋" panose="02010600040101010101" pitchFamily="2" charset="-122"/>
            </a:endParaRPr>
          </a:p>
          <a:p>
            <a:pPr algn="just" eaLnBrk="1" hangingPunct="1">
              <a:lnSpc>
                <a:spcPct val="90000"/>
              </a:lnSpc>
            </a:pPr>
            <a:r>
              <a:rPr lang="zh-CN" altLang="en-US" b="1" dirty="0" smtClean="0">
                <a:latin typeface="华文仿宋" panose="02010600040101010101" pitchFamily="2" charset="-122"/>
                <a:ea typeface="华文仿宋" panose="02010600040101010101" pitchFamily="2" charset="-122"/>
              </a:rPr>
              <a:t>算法</a:t>
            </a:r>
            <a:r>
              <a:rPr lang="zh-CN" altLang="en-US" b="1" dirty="0">
                <a:latin typeface="华文仿宋" panose="02010600040101010101" pitchFamily="2" charset="-122"/>
                <a:ea typeface="华文仿宋" panose="02010600040101010101" pitchFamily="2" charset="-122"/>
              </a:rPr>
              <a:t>的时间复杂</a:t>
            </a:r>
            <a:r>
              <a:rPr lang="zh-CN" altLang="en-US" b="1" dirty="0" smtClean="0">
                <a:latin typeface="华文仿宋" panose="02010600040101010101" pitchFamily="2" charset="-122"/>
                <a:ea typeface="华文仿宋" panose="02010600040101010101" pitchFamily="2" charset="-122"/>
              </a:rPr>
              <a:t>度</a:t>
            </a:r>
            <a:endParaRPr lang="en-US" altLang="zh-CN" b="1" dirty="0" smtClean="0">
              <a:latin typeface="华文仿宋" panose="02010600040101010101" pitchFamily="2" charset="-122"/>
              <a:ea typeface="华文仿宋" panose="02010600040101010101" pitchFamily="2" charset="-122"/>
            </a:endParaRPr>
          </a:p>
          <a:p>
            <a:pPr marL="0" indent="0" algn="just" eaLnBrk="1" hangingPunct="1">
              <a:lnSpc>
                <a:spcPct val="90000"/>
              </a:lnSpc>
              <a:buNone/>
            </a:pPr>
            <a:r>
              <a:rPr lang="en-US" altLang="zh-CN" b="1" dirty="0" smtClean="0">
                <a:latin typeface="华文仿宋" panose="02010600040101010101" pitchFamily="2" charset="-122"/>
                <a:ea typeface="华文仿宋" panose="02010600040101010101" pitchFamily="2" charset="-122"/>
              </a:rPr>
              <a:t>		</a:t>
            </a:r>
            <a:r>
              <a:rPr lang="en-US" altLang="zh-CN" sz="2800" b="1" dirty="0" smtClean="0">
                <a:solidFill>
                  <a:srgbClr val="C00000"/>
                </a:solidFill>
                <a:latin typeface="华文仿宋" panose="02010600040101010101" pitchFamily="2" charset="-122"/>
                <a:ea typeface="华文仿宋" panose="02010600040101010101" pitchFamily="2" charset="-122"/>
              </a:rPr>
              <a:t>O</a:t>
            </a:r>
            <a:r>
              <a:rPr lang="en-US" altLang="zh-CN" sz="2800" b="1" dirty="0">
                <a:solidFill>
                  <a:srgbClr val="C00000"/>
                </a:solidFill>
                <a:latin typeface="华文仿宋" panose="02010600040101010101" pitchFamily="2" charset="-122"/>
                <a:ea typeface="华文仿宋" panose="02010600040101010101" pitchFamily="2" charset="-122"/>
              </a:rPr>
              <a:t>((</a:t>
            </a:r>
            <a:r>
              <a:rPr lang="en-US" altLang="zh-CN" sz="2800" b="1" dirty="0" err="1">
                <a:solidFill>
                  <a:srgbClr val="C00000"/>
                </a:solidFill>
                <a:latin typeface="华文仿宋" panose="02010600040101010101" pitchFamily="2" charset="-122"/>
                <a:ea typeface="华文仿宋" panose="02010600040101010101" pitchFamily="2" charset="-122"/>
              </a:rPr>
              <a:t>ListLength</a:t>
            </a:r>
            <a:r>
              <a:rPr lang="en-US" altLang="zh-CN" sz="2800" b="1" dirty="0">
                <a:solidFill>
                  <a:srgbClr val="C00000"/>
                </a:solidFill>
                <a:latin typeface="华文仿宋" panose="02010600040101010101" pitchFamily="2" charset="-122"/>
                <a:ea typeface="华文仿宋" panose="02010600040101010101" pitchFamily="2" charset="-122"/>
              </a:rPr>
              <a:t>(</a:t>
            </a:r>
            <a:r>
              <a:rPr lang="en-US" altLang="zh-CN" sz="2800" b="1" dirty="0" err="1">
                <a:solidFill>
                  <a:srgbClr val="C00000"/>
                </a:solidFill>
                <a:latin typeface="华文仿宋" panose="02010600040101010101" pitchFamily="2" charset="-122"/>
                <a:ea typeface="华文仿宋" panose="02010600040101010101" pitchFamily="2" charset="-122"/>
              </a:rPr>
              <a:t>Lb</a:t>
            </a:r>
            <a:r>
              <a:rPr lang="en-US" altLang="zh-CN" sz="2800" b="1" dirty="0">
                <a:solidFill>
                  <a:srgbClr val="C00000"/>
                </a:solidFill>
                <a:latin typeface="华文仿宋" panose="02010600040101010101" pitchFamily="2" charset="-122"/>
                <a:ea typeface="华文仿宋" panose="02010600040101010101" pitchFamily="2" charset="-122"/>
              </a:rPr>
              <a:t>))</a:t>
            </a:r>
            <a:r>
              <a:rPr lang="en-US" altLang="zh-CN" sz="2800" b="1" baseline="30000" dirty="0">
                <a:solidFill>
                  <a:srgbClr val="C00000"/>
                </a:solidFill>
                <a:latin typeface="华文仿宋" panose="02010600040101010101" pitchFamily="2" charset="-122"/>
                <a:ea typeface="华文仿宋" panose="02010600040101010101" pitchFamily="2" charset="-122"/>
              </a:rPr>
              <a:t>2</a:t>
            </a:r>
            <a:r>
              <a:rPr lang="en-US" altLang="zh-CN" sz="2800" b="1" dirty="0">
                <a:solidFill>
                  <a:srgbClr val="C00000"/>
                </a:solidFill>
                <a:latin typeface="华文仿宋" panose="02010600040101010101" pitchFamily="2" charset="-122"/>
                <a:ea typeface="华文仿宋" panose="02010600040101010101" pitchFamily="2" charset="-122"/>
              </a:rPr>
              <a:t>)</a:t>
            </a:r>
            <a:r>
              <a:rPr lang="zh-CN" altLang="en-US" sz="2800" b="1" dirty="0">
                <a:solidFill>
                  <a:srgbClr val="C00000"/>
                </a:solidFill>
                <a:latin typeface="华文仿宋" panose="02010600040101010101" pitchFamily="2" charset="-122"/>
                <a:ea typeface="华文仿宋" panose="02010600040101010101" pitchFamily="2" charset="-122"/>
              </a:rPr>
              <a:t>。</a:t>
            </a:r>
            <a:endParaRPr lang="zh-CN" altLang="en-US" sz="2800" b="1" dirty="0">
              <a:solidFill>
                <a:srgbClr val="C00000"/>
              </a:solidFill>
              <a:latin typeface="华文仿宋" panose="02010600040101010101" pitchFamily="2" charset="-122"/>
              <a:ea typeface="华文仿宋" panose="02010600040101010101" pitchFamily="2" charset="-122"/>
            </a:endParaRPr>
          </a:p>
          <a:p>
            <a:pPr algn="just" eaLnBrk="1" hangingPunct="1">
              <a:lnSpc>
                <a:spcPct val="90000"/>
              </a:lnSpc>
            </a:pPr>
            <a:endParaRPr lang="zh-CN" altLang="en-US" sz="2800" b="1" dirty="0">
              <a:solidFill>
                <a:srgbClr val="C00000"/>
              </a:solidFill>
              <a:latin typeface="华文仿宋" panose="02010600040101010101" pitchFamily="2" charset="-122"/>
              <a:ea typeface="华文仿宋" panose="02010600040101010101" pitchFamily="2" charset="-122"/>
            </a:endParaRPr>
          </a:p>
          <a:p>
            <a:pPr algn="just" eaLnBrk="1" hangingPunct="1">
              <a:lnSpc>
                <a:spcPct val="90000"/>
              </a:lnSpc>
            </a:pPr>
            <a:endParaRPr lang="zh-CN" altLang="en-US" b="1" dirty="0" smtClean="0">
              <a:latin typeface="华文仿宋" panose="02010600040101010101" pitchFamily="2" charset="-122"/>
              <a:ea typeface="华文仿宋" panose="02010600040101010101" pitchFamily="2" charset="-122"/>
            </a:endParaRPr>
          </a:p>
          <a:p>
            <a:pPr algn="just" eaLnBrk="1" hangingPunct="1">
              <a:lnSpc>
                <a:spcPct val="90000"/>
              </a:lnSpc>
              <a:buFontTx/>
              <a:buNone/>
            </a:pPr>
            <a:r>
              <a:rPr lang="zh-CN" altLang="en-US" b="1" dirty="0" smtClean="0">
                <a:latin typeface="华文仿宋" panose="02010600040101010101" pitchFamily="2" charset="-122"/>
                <a:ea typeface="华文仿宋" panose="02010600040101010101" pitchFamily="2" charset="-122"/>
              </a:rPr>
              <a:t>        </a:t>
            </a:r>
            <a:endParaRPr lang="en-US" altLang="zh-CN" b="1" dirty="0" smtClean="0">
              <a:latin typeface="华文仿宋" panose="02010600040101010101" pitchFamily="2" charset="-122"/>
              <a:ea typeface="华文仿宋" panose="02010600040101010101" pitchFamily="2" charset="-122"/>
            </a:endParaRPr>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算法的时间复杂度分析</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Effect transition="in" filter="box(in)">
                                      <p:cBhvr>
                                        <p:cTn id="7" dur="500"/>
                                        <p:tgtEl>
                                          <p:spTgt spid="45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8755">
                                            <p:txEl>
                                              <p:pRg st="1" end="1"/>
                                            </p:txEl>
                                          </p:spTgt>
                                        </p:tgtEl>
                                        <p:attrNameLst>
                                          <p:attrName>style.visibility</p:attrName>
                                        </p:attrNameLst>
                                      </p:cBhvr>
                                      <p:to>
                                        <p:strVal val="visible"/>
                                      </p:to>
                                    </p:set>
                                    <p:animEffect transition="in" filter="box(in)">
                                      <p:cBhvr>
                                        <p:cTn id="12" dur="500"/>
                                        <p:tgtEl>
                                          <p:spTgt spid="45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58755">
                                            <p:txEl>
                                              <p:pRg st="2" end="2"/>
                                            </p:txEl>
                                          </p:spTgt>
                                        </p:tgtEl>
                                        <p:attrNameLst>
                                          <p:attrName>style.visibility</p:attrName>
                                        </p:attrNameLst>
                                      </p:cBhvr>
                                      <p:to>
                                        <p:strVal val="visible"/>
                                      </p:to>
                                    </p:set>
                                    <p:animEffect transition="in" filter="box(in)">
                                      <p:cBhvr>
                                        <p:cTn id="17" dur="500"/>
                                        <p:tgtEl>
                                          <p:spTgt spid="458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58755">
                                            <p:txEl>
                                              <p:pRg st="3" end="3"/>
                                            </p:txEl>
                                          </p:spTgt>
                                        </p:tgtEl>
                                        <p:attrNameLst>
                                          <p:attrName>style.visibility</p:attrName>
                                        </p:attrNameLst>
                                      </p:cBhvr>
                                      <p:to>
                                        <p:strVal val="visible"/>
                                      </p:to>
                                    </p:set>
                                    <p:animEffect transition="in" filter="box(in)">
                                      <p:cBhvr>
                                        <p:cTn id="22" dur="500"/>
                                        <p:tgtEl>
                                          <p:spTgt spid="4587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58755">
                                            <p:txEl>
                                              <p:pRg st="4" end="4"/>
                                            </p:txEl>
                                          </p:spTgt>
                                        </p:tgtEl>
                                        <p:attrNameLst>
                                          <p:attrName>style.visibility</p:attrName>
                                        </p:attrNameLst>
                                      </p:cBhvr>
                                      <p:to>
                                        <p:strVal val="visible"/>
                                      </p:to>
                                    </p:set>
                                    <p:animEffect transition="in" filter="box(in)">
                                      <p:cBhvr>
                                        <p:cTn id="27" dur="500"/>
                                        <p:tgtEl>
                                          <p:spTgt spid="4587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58755">
                                            <p:txEl>
                                              <p:pRg st="5" end="5"/>
                                            </p:txEl>
                                          </p:spTgt>
                                        </p:tgtEl>
                                        <p:attrNameLst>
                                          <p:attrName>style.visibility</p:attrName>
                                        </p:attrNameLst>
                                      </p:cBhvr>
                                      <p:to>
                                        <p:strVal val="visible"/>
                                      </p:to>
                                    </p:set>
                                    <p:animEffect transition="in" filter="box(in)">
                                      <p:cBhvr>
                                        <p:cTn id="32" dur="500"/>
                                        <p:tgtEl>
                                          <p:spTgt spid="4587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58755">
                                            <p:txEl>
                                              <p:pRg st="8" end="8"/>
                                            </p:txEl>
                                          </p:spTgt>
                                        </p:tgtEl>
                                        <p:attrNameLst>
                                          <p:attrName>style.visibility</p:attrName>
                                        </p:attrNameLst>
                                      </p:cBhvr>
                                      <p:to>
                                        <p:strVal val="visible"/>
                                      </p:to>
                                    </p:set>
                                    <p:animEffect transition="in" filter="box(in)">
                                      <p:cBhvr>
                                        <p:cTn id="37" dur="500"/>
                                        <p:tgtEl>
                                          <p:spTgt spid="4587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529811" y="1232107"/>
            <a:ext cx="8196746" cy="457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3700"/>
              </a:lnSpc>
              <a:spcBef>
                <a:spcPct val="50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线性表</a:t>
            </a:r>
            <a:r>
              <a:rPr lang="zh-CN" altLang="en-US" sz="2800" b="1" dirty="0">
                <a:latin typeface="华文仿宋" panose="02010600040101010101" pitchFamily="2" charset="-122"/>
                <a:ea typeface="华文仿宋" panose="02010600040101010101" pitchFamily="2" charset="-122"/>
              </a:rPr>
              <a:t>是</a:t>
            </a:r>
            <a:r>
              <a:rPr lang="en-US" altLang="zh-CN" sz="2800" b="1" dirty="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个数据元素</a:t>
            </a:r>
            <a:r>
              <a:rPr lang="en-US" altLang="zh-CN" sz="2800" b="1" dirty="0">
                <a:latin typeface="华文仿宋" panose="02010600040101010101" pitchFamily="2" charset="-122"/>
                <a:ea typeface="华文仿宋" panose="02010600040101010101" pitchFamily="2" charset="-122"/>
              </a:rPr>
              <a:t>a</a:t>
            </a:r>
            <a:r>
              <a:rPr lang="en-US" altLang="zh-CN" sz="2800" b="1" baseline="-25000" dirty="0">
                <a:latin typeface="华文仿宋" panose="02010600040101010101" pitchFamily="2" charset="-122"/>
                <a:ea typeface="华文仿宋" panose="02010600040101010101" pitchFamily="2" charset="-122"/>
              </a:rPr>
              <a:t>1</a:t>
            </a:r>
            <a:r>
              <a:rPr lang="en-US" altLang="zh-CN" sz="2800" b="1" dirty="0" smtClean="0">
                <a:latin typeface="华文仿宋" panose="02010600040101010101" pitchFamily="2" charset="-122"/>
                <a:ea typeface="华文仿宋" panose="02010600040101010101" pitchFamily="2" charset="-122"/>
              </a:rPr>
              <a:t>, a</a:t>
            </a:r>
            <a:r>
              <a:rPr lang="en-US" altLang="zh-CN" sz="2800" b="1" baseline="-25000" dirty="0" smtClean="0">
                <a:latin typeface="华文仿宋" panose="02010600040101010101" pitchFamily="2" charset="-122"/>
                <a:ea typeface="华文仿宋" panose="02010600040101010101" pitchFamily="2" charset="-122"/>
              </a:rPr>
              <a:t>2</a:t>
            </a:r>
            <a:r>
              <a:rPr lang="en-US" altLang="zh-CN" sz="2800" b="1" dirty="0" smtClean="0">
                <a:latin typeface="华文仿宋" panose="02010600040101010101" pitchFamily="2" charset="-122"/>
                <a:ea typeface="华文仿宋" panose="02010600040101010101" pitchFamily="2" charset="-122"/>
              </a:rPr>
              <a:t>, …, a</a:t>
            </a:r>
            <a:r>
              <a:rPr lang="en-US" altLang="zh-CN" sz="2800" b="1" baseline="-25000" dirty="0" smtClean="0">
                <a:latin typeface="华文仿宋" panose="02010600040101010101" pitchFamily="2" charset="-122"/>
                <a:ea typeface="华文仿宋" panose="02010600040101010101" pitchFamily="2" charset="-122"/>
              </a:rPr>
              <a:t>n</a:t>
            </a:r>
            <a:r>
              <a:rPr lang="zh-CN" altLang="en-US" sz="2800" b="1" dirty="0">
                <a:latin typeface="华文仿宋" panose="02010600040101010101" pitchFamily="2" charset="-122"/>
                <a:ea typeface="华文仿宋" panose="02010600040101010101" pitchFamily="2" charset="-122"/>
              </a:rPr>
              <a:t>的有限序列，记为</a:t>
            </a:r>
            <a:r>
              <a:rPr lang="en-US" altLang="zh-CN" sz="2800" b="1" dirty="0">
                <a:latin typeface="华文仿宋" panose="02010600040101010101" pitchFamily="2" charset="-122"/>
                <a:ea typeface="华文仿宋" panose="02010600040101010101" pitchFamily="2" charset="-122"/>
              </a:rPr>
              <a:t>(a</a:t>
            </a:r>
            <a:r>
              <a:rPr lang="en-US" altLang="zh-CN" sz="2800" b="1" baseline="-25000" dirty="0">
                <a:latin typeface="华文仿宋" panose="02010600040101010101" pitchFamily="2" charset="-122"/>
                <a:ea typeface="华文仿宋" panose="02010600040101010101" pitchFamily="2" charset="-122"/>
              </a:rPr>
              <a:t>1</a:t>
            </a:r>
            <a:r>
              <a:rPr lang="en-US" altLang="zh-CN" sz="2800" b="1" dirty="0" smtClean="0">
                <a:latin typeface="华文仿宋" panose="02010600040101010101" pitchFamily="2" charset="-122"/>
                <a:ea typeface="华文仿宋" panose="02010600040101010101" pitchFamily="2" charset="-122"/>
              </a:rPr>
              <a:t>, a</a:t>
            </a:r>
            <a:r>
              <a:rPr lang="en-US" altLang="zh-CN" sz="2800" b="1" baseline="-25000" dirty="0" smtClean="0">
                <a:latin typeface="华文仿宋" panose="02010600040101010101" pitchFamily="2" charset="-122"/>
                <a:ea typeface="华文仿宋" panose="02010600040101010101" pitchFamily="2" charset="-122"/>
              </a:rPr>
              <a:t>2</a:t>
            </a:r>
            <a:r>
              <a:rPr lang="en-US" altLang="zh-CN" sz="2800" b="1" dirty="0" smtClean="0">
                <a:latin typeface="华文仿宋" panose="02010600040101010101" pitchFamily="2" charset="-122"/>
                <a:ea typeface="华文仿宋" panose="02010600040101010101" pitchFamily="2" charset="-122"/>
              </a:rPr>
              <a:t>, … </a:t>
            </a:r>
            <a:r>
              <a:rPr lang="en-US" altLang="zh-CN" sz="2800" b="1" dirty="0" err="1" smtClean="0">
                <a:latin typeface="华文仿宋" panose="02010600040101010101" pitchFamily="2" charset="-122"/>
                <a:ea typeface="华文仿宋" panose="02010600040101010101" pitchFamily="2" charset="-122"/>
              </a:rPr>
              <a:t>a</a:t>
            </a:r>
            <a:r>
              <a:rPr lang="en-US" altLang="zh-CN" sz="2800" b="1" baseline="-25000" dirty="0" err="1" smtClean="0">
                <a:latin typeface="华文仿宋" panose="02010600040101010101" pitchFamily="2" charset="-122"/>
                <a:ea typeface="华文仿宋" panose="02010600040101010101" pitchFamily="2" charset="-122"/>
              </a:rPr>
              <a:t>i</a:t>
            </a:r>
            <a:r>
              <a:rPr lang="en-US" altLang="zh-CN" sz="2800" b="1" dirty="0" smtClean="0">
                <a:latin typeface="华文仿宋" panose="02010600040101010101" pitchFamily="2" charset="-122"/>
                <a:ea typeface="华文仿宋" panose="02010600040101010101" pitchFamily="2" charset="-122"/>
              </a:rPr>
              <a:t>, …, a</a:t>
            </a:r>
            <a:r>
              <a:rPr lang="en-US" altLang="zh-CN" sz="2800" b="1" baseline="-25000" dirty="0" smtClean="0">
                <a:latin typeface="华文仿宋" panose="02010600040101010101" pitchFamily="2" charset="-122"/>
                <a:ea typeface="华文仿宋" panose="02010600040101010101" pitchFamily="2" charset="-122"/>
              </a:rPr>
              <a:t>n</a:t>
            </a:r>
            <a:r>
              <a:rPr lang="en-US" altLang="zh-CN" sz="2800" b="1" dirty="0" smtClean="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a:p>
            <a:pPr algn="l" eaLnBrk="1" hangingPunct="1">
              <a:lnSpc>
                <a:spcPts val="3700"/>
              </a:lnSpc>
              <a:spcBef>
                <a:spcPct val="50000"/>
              </a:spcBef>
            </a:pPr>
            <a:r>
              <a:rPr lang="zh-CN" altLang="en-US" sz="2800" b="1" dirty="0">
                <a:latin typeface="华文仿宋" panose="02010600040101010101" pitchFamily="2" charset="-122"/>
                <a:ea typeface="华文仿宋" panose="02010600040101010101" pitchFamily="2" charset="-122"/>
              </a:rPr>
              <a:t>   </a:t>
            </a:r>
            <a:r>
              <a:rPr lang="zh-CN" altLang="en-US" sz="2800" b="1" dirty="0" smtClean="0">
                <a:latin typeface="华文仿宋" panose="02010600040101010101" pitchFamily="2" charset="-122"/>
                <a:ea typeface="华文仿宋" panose="02010600040101010101" pitchFamily="2" charset="-122"/>
              </a:rPr>
              <a:t>   其中</a:t>
            </a:r>
            <a:r>
              <a:rPr lang="zh-CN" altLang="en-US"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a</a:t>
            </a:r>
            <a:r>
              <a:rPr lang="en-US" altLang="zh-CN" sz="2800" b="1" baseline="-25000" dirty="0" err="1">
                <a:latin typeface="华文仿宋" panose="02010600040101010101" pitchFamily="2" charset="-122"/>
                <a:ea typeface="华文仿宋" panose="02010600040101010101" pitchFamily="2" charset="-122"/>
              </a:rPr>
              <a:t>i</a:t>
            </a:r>
            <a:r>
              <a:rPr lang="zh-CN" altLang="en-US" sz="2800" b="1" dirty="0">
                <a:latin typeface="华文仿宋" panose="02010600040101010101" pitchFamily="2" charset="-122"/>
                <a:ea typeface="华文仿宋" panose="02010600040101010101" pitchFamily="2" charset="-122"/>
              </a:rPr>
              <a:t>可以是</a:t>
            </a:r>
            <a:r>
              <a:rPr lang="zh-CN" altLang="en-US" sz="2800" b="1" dirty="0">
                <a:solidFill>
                  <a:schemeClr val="hlink"/>
                </a:solidFill>
                <a:latin typeface="华文仿宋" panose="02010600040101010101" pitchFamily="2" charset="-122"/>
                <a:ea typeface="华文仿宋" panose="02010600040101010101" pitchFamily="2" charset="-122"/>
              </a:rPr>
              <a:t>一个数、一个字母、一串字符、一页书，甚至更复杂的信息。</a:t>
            </a:r>
            <a:endParaRPr lang="zh-CN" altLang="en-US" sz="2800" b="1" dirty="0">
              <a:solidFill>
                <a:schemeClr val="hlink"/>
              </a:solidFill>
              <a:latin typeface="华文仿宋" panose="02010600040101010101" pitchFamily="2" charset="-122"/>
              <a:ea typeface="华文仿宋" panose="02010600040101010101" pitchFamily="2" charset="-122"/>
            </a:endParaRPr>
          </a:p>
          <a:p>
            <a:pPr marL="457200" indent="-457200" algn="l" eaLnBrk="1" hangingPunct="1">
              <a:spcBef>
                <a:spcPct val="50000"/>
              </a:spcBef>
              <a:buFont typeface="Arial" panose="020B0604020202020204" pitchFamily="34" charset="0"/>
              <a:buChar char="•"/>
            </a:pPr>
            <a:r>
              <a:rPr lang="zh-CN" altLang="en-US" sz="2800" b="1" dirty="0">
                <a:latin typeface="华文仿宋" panose="02010600040101010101" pitchFamily="2" charset="-122"/>
                <a:ea typeface="华文仿宋" panose="02010600040101010101" pitchFamily="2" charset="-122"/>
              </a:rPr>
              <a:t>例如</a:t>
            </a:r>
            <a:r>
              <a:rPr lang="zh-CN" altLang="en-US" sz="2800" b="1" dirty="0" smtClean="0">
                <a:latin typeface="华文仿宋" panose="02010600040101010101" pitchFamily="2" charset="-122"/>
                <a:ea typeface="华文仿宋" panose="02010600040101010101" pitchFamily="2" charset="-122"/>
              </a:rPr>
              <a:t>：</a:t>
            </a:r>
            <a:endParaRPr lang="en-US" altLang="zh-CN" sz="2800" b="1" dirty="0" smtClean="0">
              <a:latin typeface="华文仿宋" panose="02010600040101010101" pitchFamily="2" charset="-122"/>
              <a:ea typeface="华文仿宋" panose="02010600040101010101" pitchFamily="2" charset="-122"/>
            </a:endParaRPr>
          </a:p>
          <a:p>
            <a:pPr marL="1200150" lvl="1" indent="-457200" algn="l" eaLnBrk="1" hangingPunct="1">
              <a:spcBef>
                <a:spcPct val="50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英文</a:t>
            </a:r>
            <a:r>
              <a:rPr lang="zh-CN" altLang="en-US" sz="2800" b="1" dirty="0">
                <a:latin typeface="华文仿宋" panose="02010600040101010101" pitchFamily="2" charset="-122"/>
                <a:ea typeface="华文仿宋" panose="02010600040101010101" pitchFamily="2" charset="-122"/>
              </a:rPr>
              <a:t>字母表（</a:t>
            </a:r>
            <a:r>
              <a:rPr lang="en-US" altLang="zh-CN" sz="2800" b="1" dirty="0">
                <a:latin typeface="华文仿宋" panose="02010600040101010101" pitchFamily="2" charset="-122"/>
                <a:ea typeface="华文仿宋" panose="02010600040101010101" pitchFamily="2" charset="-122"/>
              </a:rPr>
              <a:t>A,B,C,…,Z</a:t>
            </a:r>
            <a:r>
              <a:rPr lang="zh-CN" altLang="en-US" sz="2800" b="1" dirty="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a:p>
            <a:pPr marL="1200150" lvl="1" indent="-457200" algn="l" eaLnBrk="1" hangingPunct="1">
              <a:spcBef>
                <a:spcPct val="50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工资</a:t>
            </a:r>
            <a:r>
              <a:rPr lang="zh-CN" altLang="en-US" sz="2800" b="1" dirty="0">
                <a:latin typeface="华文仿宋" panose="02010600040101010101" pitchFamily="2" charset="-122"/>
                <a:ea typeface="华文仿宋" panose="02010600040101010101" pitchFamily="2" charset="-122"/>
              </a:rPr>
              <a:t>变化情况</a:t>
            </a:r>
            <a:r>
              <a:rPr lang="zh-CN" altLang="en-US" sz="2800" b="1" dirty="0" smtClean="0">
                <a:latin typeface="华文仿宋" panose="02010600040101010101" pitchFamily="2" charset="-122"/>
                <a:ea typeface="华文仿宋" panose="02010600040101010101" pitchFamily="2" charset="-122"/>
              </a:rPr>
              <a:t>表（</a:t>
            </a:r>
            <a:r>
              <a:rPr lang="en-US" altLang="zh-CN" sz="2800" b="1" dirty="0" smtClean="0">
                <a:latin typeface="华文仿宋" panose="02010600040101010101" pitchFamily="2" charset="-122"/>
                <a:ea typeface="华文仿宋" panose="02010600040101010101" pitchFamily="2" charset="-122"/>
              </a:rPr>
              <a:t>800</a:t>
            </a:r>
            <a:r>
              <a:rPr lang="zh-CN" altLang="en-US" sz="2800" b="1" dirty="0">
                <a:latin typeface="华文仿宋" panose="02010600040101010101" pitchFamily="2" charset="-122"/>
                <a:ea typeface="华文仿宋" panose="02010600040101010101" pitchFamily="2" charset="-122"/>
              </a:rPr>
              <a:t>，</a:t>
            </a:r>
            <a:r>
              <a:rPr lang="en-US" altLang="zh-CN" sz="2800" b="1" dirty="0">
                <a:latin typeface="华文仿宋" panose="02010600040101010101" pitchFamily="2" charset="-122"/>
                <a:ea typeface="华文仿宋" panose="02010600040101010101" pitchFamily="2" charset="-122"/>
              </a:rPr>
              <a:t>1500</a:t>
            </a:r>
            <a:r>
              <a:rPr lang="zh-CN" altLang="en-US" sz="2800" b="1" dirty="0">
                <a:latin typeface="华文仿宋" panose="02010600040101010101" pitchFamily="2" charset="-122"/>
                <a:ea typeface="华文仿宋" panose="02010600040101010101" pitchFamily="2" charset="-122"/>
              </a:rPr>
              <a:t>，</a:t>
            </a:r>
            <a:r>
              <a:rPr lang="en-US" altLang="zh-CN" sz="2800" b="1" dirty="0" smtClean="0">
                <a:latin typeface="华文仿宋" panose="02010600040101010101" pitchFamily="2" charset="-122"/>
                <a:ea typeface="华文仿宋" panose="02010600040101010101" pitchFamily="2" charset="-122"/>
              </a:rPr>
              <a:t>2400</a:t>
            </a:r>
            <a:r>
              <a:rPr lang="zh-CN" altLang="en-US" sz="2800" b="1" dirty="0" smtClean="0">
                <a:latin typeface="华文仿宋" panose="02010600040101010101" pitchFamily="2" charset="-122"/>
                <a:ea typeface="华文仿宋" panose="02010600040101010101" pitchFamily="2" charset="-122"/>
              </a:rPr>
              <a:t>，</a:t>
            </a:r>
            <a:r>
              <a:rPr lang="en-US" altLang="zh-CN" sz="2800" b="1" dirty="0" smtClean="0">
                <a:latin typeface="华文仿宋" panose="02010600040101010101" pitchFamily="2" charset="-122"/>
                <a:ea typeface="华文仿宋" panose="02010600040101010101" pitchFamily="2" charset="-122"/>
              </a:rPr>
              <a:t>4100</a:t>
            </a:r>
            <a:r>
              <a:rPr lang="zh-CN" altLang="en-US" sz="2800" b="1" dirty="0">
                <a:latin typeface="华文仿宋" panose="02010600040101010101" pitchFamily="2" charset="-122"/>
                <a:ea typeface="华文仿宋" panose="02010600040101010101" pitchFamily="2" charset="-122"/>
              </a:rPr>
              <a:t>，</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a:t>
            </a:r>
            <a:r>
              <a:rPr lang="en-US" altLang="zh-CN" sz="2800" b="1" dirty="0">
                <a:latin typeface="华文仿宋" panose="02010600040101010101" pitchFamily="2" charset="-122"/>
                <a:ea typeface="华文仿宋" panose="02010600040101010101" pitchFamily="2" charset="-122"/>
              </a:rPr>
              <a:t>20000</a:t>
            </a:r>
            <a:r>
              <a:rPr lang="zh-CN" altLang="en-US" sz="2800" b="1" dirty="0">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2.1.1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线性表的逻辑结构</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p:cTn id="7" dur="1000" fill="hold"/>
                                        <p:tgtEl>
                                          <p:spTgt spid="307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07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07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076">
                                            <p:txEl>
                                              <p:pRg st="1" end="1"/>
                                            </p:txEl>
                                          </p:spTgt>
                                        </p:tgtEl>
                                        <p:attrNameLst>
                                          <p:attrName>style.visibility</p:attrName>
                                        </p:attrNameLst>
                                      </p:cBhvr>
                                      <p:to>
                                        <p:strVal val="visible"/>
                                      </p:to>
                                    </p:set>
                                    <p:anim calcmode="lin" valueType="num">
                                      <p:cBhvr>
                                        <p:cTn id="14" dur="1000" fill="hold"/>
                                        <p:tgtEl>
                                          <p:spTgt spid="307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07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07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076">
                                            <p:txEl>
                                              <p:pRg st="2" end="2"/>
                                            </p:txEl>
                                          </p:spTgt>
                                        </p:tgtEl>
                                        <p:attrNameLst>
                                          <p:attrName>style.visibility</p:attrName>
                                        </p:attrNameLst>
                                      </p:cBhvr>
                                      <p:to>
                                        <p:strVal val="visible"/>
                                      </p:to>
                                    </p:set>
                                    <p:anim calcmode="lin" valueType="num">
                                      <p:cBhvr>
                                        <p:cTn id="21" dur="1000" fill="hold"/>
                                        <p:tgtEl>
                                          <p:spTgt spid="3076">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076">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076">
                                            <p:txEl>
                                              <p:pRg st="2" end="2"/>
                                            </p:txEl>
                                          </p:spTgt>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3076">
                                            <p:txEl>
                                              <p:pRg st="3" end="3"/>
                                            </p:txEl>
                                          </p:spTgt>
                                        </p:tgtEl>
                                        <p:attrNameLst>
                                          <p:attrName>style.visibility</p:attrName>
                                        </p:attrNameLst>
                                      </p:cBhvr>
                                      <p:to>
                                        <p:strVal val="visible"/>
                                      </p:to>
                                    </p:set>
                                    <p:anim calcmode="lin" valueType="num">
                                      <p:cBhvr>
                                        <p:cTn id="26" dur="1000" fill="hold"/>
                                        <p:tgtEl>
                                          <p:spTgt spid="3076">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3076">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3076">
                                            <p:txEl>
                                              <p:pRg st="3" end="3"/>
                                            </p:txEl>
                                          </p:spTgt>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3076">
                                            <p:txEl>
                                              <p:pRg st="4" end="4"/>
                                            </p:txEl>
                                          </p:spTgt>
                                        </p:tgtEl>
                                        <p:attrNameLst>
                                          <p:attrName>style.visibility</p:attrName>
                                        </p:attrNameLst>
                                      </p:cBhvr>
                                      <p:to>
                                        <p:strVal val="visible"/>
                                      </p:to>
                                    </p:set>
                                    <p:anim calcmode="lin" valueType="num">
                                      <p:cBhvr>
                                        <p:cTn id="31" dur="1000" fill="hold"/>
                                        <p:tgtEl>
                                          <p:spTgt spid="3076">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3076">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30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Text Box 2"/>
          <p:cNvSpPr txBox="1">
            <a:spLocks noChangeArrowheads="1"/>
          </p:cNvSpPr>
          <p:nvPr/>
        </p:nvSpPr>
        <p:spPr bwMode="auto">
          <a:xfrm>
            <a:off x="684213" y="2060575"/>
            <a:ext cx="7924800"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50000"/>
              </a:lnSpc>
            </a:pPr>
            <a:r>
              <a:rPr lang="en-US" altLang="zh-CN" sz="2800" dirty="0">
                <a:solidFill>
                  <a:srgbClr val="660033"/>
                </a:solidFill>
                <a:latin typeface="宋体" panose="02010600030101010101" pitchFamily="2" charset="-122"/>
              </a:rPr>
              <a:t>    </a:t>
            </a:r>
            <a:endParaRPr lang="zh-CN" altLang="en-US" sz="2800" dirty="0">
              <a:ea typeface="华文仿宋" panose="02010600040101010101" pitchFamily="2" charset="-122"/>
            </a:endParaRPr>
          </a:p>
        </p:txBody>
      </p:sp>
      <p:sp>
        <p:nvSpPr>
          <p:cNvPr id="40963" name="Text Box 3"/>
          <p:cNvSpPr txBox="1">
            <a:spLocks noChangeArrowheads="1"/>
          </p:cNvSpPr>
          <p:nvPr/>
        </p:nvSpPr>
        <p:spPr bwMode="auto">
          <a:xfrm>
            <a:off x="458832" y="1244600"/>
            <a:ext cx="8150181" cy="435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just" eaLnBrk="1" hangingPunct="1">
              <a:lnSpc>
                <a:spcPts val="4500"/>
              </a:lnSpc>
              <a:buFont typeface="Arial" panose="020B0604020202020204" pitchFamily="34" charset="0"/>
              <a:buChar char="•"/>
            </a:pPr>
            <a:r>
              <a:rPr lang="zh-CN" altLang="en-US" sz="2800" b="1" dirty="0">
                <a:latin typeface="华文仿宋" panose="02010600040101010101" pitchFamily="2" charset="-122"/>
                <a:ea typeface="华文仿宋" panose="02010600040101010101" pitchFamily="2" charset="-122"/>
              </a:rPr>
              <a:t>试改变结构，以</a:t>
            </a:r>
            <a:r>
              <a:rPr lang="zh-CN" altLang="en-US" sz="2800" b="1" dirty="0">
                <a:solidFill>
                  <a:srgbClr val="CC0000"/>
                </a:solidFill>
                <a:latin typeface="华文仿宋" panose="02010600040101010101" pitchFamily="2" charset="-122"/>
                <a:ea typeface="华文仿宋" panose="02010600040101010101" pitchFamily="2" charset="-122"/>
              </a:rPr>
              <a:t>有序表</a:t>
            </a:r>
            <a:r>
              <a:rPr lang="zh-CN" altLang="en-US" sz="2800" b="1" dirty="0">
                <a:latin typeface="华文仿宋" panose="02010600040101010101" pitchFamily="2" charset="-122"/>
                <a:ea typeface="华文仿宋" panose="02010600040101010101" pitchFamily="2" charset="-122"/>
              </a:rPr>
              <a:t>表示集合</a:t>
            </a:r>
            <a:r>
              <a:rPr lang="zh-CN" altLang="en-US" sz="2800" b="1" dirty="0" smtClean="0">
                <a:latin typeface="华文仿宋" panose="02010600040101010101" pitchFamily="2" charset="-122"/>
                <a:ea typeface="华文仿宋" panose="02010600040101010101" pitchFamily="2" charset="-122"/>
              </a:rPr>
              <a:t>。</a:t>
            </a:r>
            <a:endParaRPr lang="en-US" altLang="zh-CN" sz="2800" b="1" dirty="0" smtClean="0">
              <a:latin typeface="华文仿宋" panose="02010600040101010101" pitchFamily="2" charset="-122"/>
              <a:ea typeface="华文仿宋" panose="02010600040101010101" pitchFamily="2" charset="-122"/>
            </a:endParaRPr>
          </a:p>
          <a:p>
            <a:pPr marL="457200" indent="-457200" algn="just" eaLnBrk="1" hangingPunct="1">
              <a:lnSpc>
                <a:spcPts val="45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若</a:t>
            </a:r>
            <a:r>
              <a:rPr lang="zh-CN" altLang="en-US" sz="2800" b="1" dirty="0">
                <a:latin typeface="华文仿宋" panose="02010600040101010101" pitchFamily="2" charset="-122"/>
                <a:ea typeface="华文仿宋" panose="02010600040101010101" pitchFamily="2" charset="-122"/>
              </a:rPr>
              <a:t>线性表中的数据元素相互之间可以比较，并且数据元素在线性表中</a:t>
            </a:r>
            <a:r>
              <a:rPr lang="zh-CN" altLang="en-US" sz="2800" b="1" dirty="0">
                <a:solidFill>
                  <a:srgbClr val="990000"/>
                </a:solidFill>
                <a:latin typeface="华文仿宋" panose="02010600040101010101" pitchFamily="2" charset="-122"/>
                <a:ea typeface="华文仿宋" panose="02010600040101010101" pitchFamily="2" charset="-122"/>
              </a:rPr>
              <a:t>依值非递减或非递增有序</a:t>
            </a:r>
            <a:r>
              <a:rPr lang="zh-CN" altLang="en-US" sz="2800" b="1" dirty="0">
                <a:latin typeface="华文仿宋" panose="02010600040101010101" pitchFamily="2" charset="-122"/>
                <a:ea typeface="华文仿宋" panose="02010600040101010101" pitchFamily="2" charset="-122"/>
              </a:rPr>
              <a:t>排列，即 </a:t>
            </a:r>
            <a:endParaRPr lang="zh-CN" altLang="en-US" sz="2800" b="1" dirty="0">
              <a:latin typeface="华文仿宋" panose="02010600040101010101" pitchFamily="2" charset="-122"/>
              <a:ea typeface="华文仿宋" panose="02010600040101010101" pitchFamily="2" charset="-122"/>
            </a:endParaRPr>
          </a:p>
          <a:p>
            <a:pPr algn="just" eaLnBrk="1" hangingPunct="1">
              <a:lnSpc>
                <a:spcPts val="4500"/>
              </a:lnSpc>
              <a:spcBef>
                <a:spcPts val="1200"/>
              </a:spcBef>
              <a:spcAft>
                <a:spcPts val="1200"/>
              </a:spcAft>
            </a:pPr>
            <a:r>
              <a:rPr lang="zh-CN" altLang="en-US" sz="2800" b="1" dirty="0">
                <a:latin typeface="华文仿宋" panose="02010600040101010101" pitchFamily="2" charset="-122"/>
                <a:ea typeface="华文仿宋" panose="02010600040101010101" pitchFamily="2" charset="-122"/>
              </a:rPr>
              <a:t>      </a:t>
            </a:r>
            <a:r>
              <a:rPr lang="en-US" altLang="zh-CN" sz="2800" b="1" dirty="0" smtClean="0">
                <a:latin typeface="华文仿宋" panose="02010600040101010101" pitchFamily="2" charset="-122"/>
                <a:ea typeface="华文仿宋" panose="02010600040101010101" pitchFamily="2" charset="-122"/>
              </a:rPr>
              <a:t>	</a:t>
            </a:r>
            <a:r>
              <a:rPr lang="zh-CN" altLang="en-US" sz="2800" b="1" dirty="0" smtClean="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a</a:t>
            </a:r>
            <a:r>
              <a:rPr lang="en-US" altLang="zh-CN" sz="2800" b="1" baseline="-25000" dirty="0">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≥a</a:t>
            </a:r>
            <a:r>
              <a:rPr lang="en-US" altLang="zh-CN" sz="2800" b="1" baseline="-25000" dirty="0">
                <a:latin typeface="华文仿宋" panose="02010600040101010101" pitchFamily="2" charset="-122"/>
                <a:ea typeface="华文仿宋" panose="02010600040101010101" pitchFamily="2" charset="-122"/>
              </a:rPr>
              <a:t>i-1</a:t>
            </a: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或 </a:t>
            </a:r>
            <a:r>
              <a:rPr lang="en-US" altLang="zh-CN" sz="2800" b="1" dirty="0">
                <a:latin typeface="华文仿宋" panose="02010600040101010101" pitchFamily="2" charset="-122"/>
                <a:ea typeface="华文仿宋" panose="02010600040101010101" pitchFamily="2" charset="-122"/>
              </a:rPr>
              <a:t>a</a:t>
            </a:r>
            <a:r>
              <a:rPr lang="en-US" altLang="zh-CN" sz="2800" b="1" baseline="-25000" dirty="0">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≤a</a:t>
            </a:r>
            <a:r>
              <a:rPr lang="en-US" altLang="zh-CN" sz="2800" b="1" baseline="-25000" dirty="0">
                <a:latin typeface="华文仿宋" panose="02010600040101010101" pitchFamily="2" charset="-122"/>
                <a:ea typeface="华文仿宋" panose="02010600040101010101" pitchFamily="2" charset="-122"/>
              </a:rPr>
              <a:t>i-1</a:t>
            </a:r>
            <a:r>
              <a:rPr lang="en-US" altLang="zh-CN" sz="2800" b="1" dirty="0">
                <a:latin typeface="华文仿宋" panose="02010600040101010101" pitchFamily="2" charset="-122"/>
                <a:ea typeface="华文仿宋" panose="02010600040101010101" pitchFamily="2" charset="-122"/>
              </a:rPr>
              <a:t>(</a:t>
            </a:r>
            <a:r>
              <a:rPr lang="en-US" altLang="zh-CN" sz="28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 = 2</a:t>
            </a:r>
            <a:r>
              <a:rPr lang="en-US" altLang="zh-CN" sz="2800" b="1" dirty="0" smtClean="0">
                <a:latin typeface="华文仿宋" panose="02010600040101010101" pitchFamily="2" charset="-122"/>
                <a:ea typeface="华文仿宋" panose="02010600040101010101" pitchFamily="2" charset="-122"/>
              </a:rPr>
              <a:t>, 3, …, </a:t>
            </a:r>
            <a:r>
              <a:rPr lang="en-US" altLang="zh-CN" sz="2800" b="1" dirty="0">
                <a:latin typeface="华文仿宋" panose="02010600040101010101" pitchFamily="2" charset="-122"/>
                <a:ea typeface="华文仿宋" panose="02010600040101010101" pitchFamily="2" charset="-122"/>
              </a:rPr>
              <a:t>n)</a:t>
            </a:r>
            <a:endParaRPr lang="en-US" altLang="zh-CN" sz="2800" b="1" dirty="0">
              <a:latin typeface="华文仿宋" panose="02010600040101010101" pitchFamily="2" charset="-122"/>
              <a:ea typeface="华文仿宋" panose="02010600040101010101" pitchFamily="2" charset="-122"/>
            </a:endParaRPr>
          </a:p>
          <a:p>
            <a:pPr algn="just" eaLnBrk="1" hangingPunct="1">
              <a:lnSpc>
                <a:spcPts val="4500"/>
              </a:lnSpc>
            </a:pPr>
            <a:r>
              <a:rPr lang="en-US" altLang="zh-CN" sz="2800" b="1" dirty="0">
                <a:latin typeface="华文仿宋" panose="02010600040101010101" pitchFamily="2" charset="-122"/>
                <a:ea typeface="华文仿宋" panose="02010600040101010101" pitchFamily="2" charset="-122"/>
              </a:rPr>
              <a:t>  </a:t>
            </a:r>
            <a:r>
              <a:rPr lang="en-US" altLang="zh-CN" sz="2800" b="1" dirty="0" smtClean="0">
                <a:latin typeface="华文仿宋" panose="02010600040101010101" pitchFamily="2" charset="-122"/>
                <a:ea typeface="华文仿宋" panose="02010600040101010101" pitchFamily="2" charset="-122"/>
              </a:rPr>
              <a:t>   </a:t>
            </a:r>
            <a:r>
              <a:rPr lang="zh-CN" altLang="en-US" sz="2800" b="1" dirty="0" smtClean="0">
                <a:latin typeface="华文仿宋" panose="02010600040101010101" pitchFamily="2" charset="-122"/>
                <a:ea typeface="华文仿宋" panose="02010600040101010101" pitchFamily="2" charset="-122"/>
              </a:rPr>
              <a:t>则</a:t>
            </a:r>
            <a:r>
              <a:rPr lang="zh-CN" altLang="en-US" sz="2800" b="1" dirty="0">
                <a:latin typeface="华文仿宋" panose="02010600040101010101" pitchFamily="2" charset="-122"/>
                <a:ea typeface="华文仿宋" panose="02010600040101010101" pitchFamily="2" charset="-122"/>
              </a:rPr>
              <a:t>称该线性表为</a:t>
            </a:r>
            <a:r>
              <a:rPr lang="zh-CN" altLang="en-US" sz="2800" b="1" dirty="0">
                <a:solidFill>
                  <a:srgbClr val="CC0000"/>
                </a:solidFill>
                <a:latin typeface="华文仿宋" panose="02010600040101010101" pitchFamily="2" charset="-122"/>
                <a:ea typeface="华文仿宋" panose="02010600040101010101" pitchFamily="2" charset="-122"/>
              </a:rPr>
              <a:t>有序表</a:t>
            </a:r>
            <a:r>
              <a:rPr lang="en-US" altLang="zh-CN" sz="2800" b="1" dirty="0">
                <a:latin typeface="华文仿宋" panose="02010600040101010101" pitchFamily="2" charset="-122"/>
                <a:ea typeface="华文仿宋" panose="02010600040101010101" pitchFamily="2" charset="-122"/>
              </a:rPr>
              <a:t>(Ordered List)</a:t>
            </a:r>
            <a:r>
              <a:rPr lang="zh-CN" altLang="en-US" sz="2800" b="1" dirty="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a:p>
            <a:pPr eaLnBrk="1" hangingPunct="1"/>
            <a:endParaRPr lang="zh-CN" altLang="en-US" sz="3200" dirty="0"/>
          </a:p>
        </p:txBody>
      </p:sp>
      <p:sp>
        <p:nvSpPr>
          <p:cNvPr id="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算法改进</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animEffect transition="in" filter="strips(downLeft)">
                                      <p:cBhvr>
                                        <p:cTn id="7" dur="500"/>
                                        <p:tgtEl>
                                          <p:spTgt spid="459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281142" y="1379206"/>
            <a:ext cx="6353021"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sz="3200" dirty="0" smtClean="0"/>
              <a:t>（</a:t>
            </a:r>
            <a:r>
              <a:rPr lang="en-US" altLang="zh-CN" sz="3200" b="1" dirty="0" smtClean="0"/>
              <a:t>2</a:t>
            </a:r>
            <a:r>
              <a:rPr lang="zh-CN" altLang="en-US" sz="3200" b="1" dirty="0" smtClean="0"/>
              <a:t>，</a:t>
            </a:r>
            <a:r>
              <a:rPr lang="en-US" altLang="zh-CN" sz="3200" b="1" dirty="0" smtClean="0"/>
              <a:t>3</a:t>
            </a:r>
            <a:r>
              <a:rPr lang="zh-CN" altLang="en-US" sz="3200" b="1" dirty="0" smtClean="0"/>
              <a:t>，</a:t>
            </a:r>
            <a:r>
              <a:rPr lang="en-US" altLang="zh-CN" sz="3200" b="1" dirty="0" smtClean="0"/>
              <a:t>3</a:t>
            </a:r>
            <a:r>
              <a:rPr lang="zh-CN" altLang="en-US" sz="3200" b="1" dirty="0" smtClean="0"/>
              <a:t>，</a:t>
            </a:r>
            <a:r>
              <a:rPr lang="en-US" altLang="zh-CN" sz="3200" b="1" dirty="0" smtClean="0"/>
              <a:t>5</a:t>
            </a:r>
            <a:r>
              <a:rPr lang="zh-CN" altLang="en-US" sz="3200" b="1" dirty="0" smtClean="0"/>
              <a:t>，</a:t>
            </a:r>
            <a:r>
              <a:rPr lang="en-US" altLang="zh-CN" sz="3200" b="1" dirty="0" smtClean="0"/>
              <a:t>6</a:t>
            </a:r>
            <a:r>
              <a:rPr lang="zh-CN" altLang="en-US" sz="3200" b="1" dirty="0" smtClean="0"/>
              <a:t>，</a:t>
            </a:r>
            <a:r>
              <a:rPr lang="en-US" altLang="zh-CN" sz="3200" b="1" dirty="0" smtClean="0"/>
              <a:t>6</a:t>
            </a:r>
            <a:r>
              <a:rPr lang="zh-CN" altLang="en-US" sz="3200" b="1" dirty="0" smtClean="0"/>
              <a:t>，</a:t>
            </a:r>
            <a:r>
              <a:rPr lang="en-US" altLang="zh-CN" sz="3200" b="1" dirty="0" smtClean="0"/>
              <a:t>6</a:t>
            </a:r>
            <a:r>
              <a:rPr lang="zh-CN" altLang="en-US" sz="3200" b="1" dirty="0" smtClean="0"/>
              <a:t>，</a:t>
            </a:r>
            <a:r>
              <a:rPr lang="en-US" altLang="zh-CN" sz="3200" b="1" dirty="0" smtClean="0"/>
              <a:t>8</a:t>
            </a:r>
            <a:r>
              <a:rPr lang="zh-CN" altLang="en-US" sz="3200" b="1" dirty="0" smtClean="0"/>
              <a:t>，</a:t>
            </a:r>
            <a:r>
              <a:rPr lang="en-US" altLang="zh-CN" sz="3200" b="1" dirty="0" smtClean="0"/>
              <a:t>12</a:t>
            </a:r>
            <a:r>
              <a:rPr lang="zh-CN" altLang="en-US" sz="3200" dirty="0" smtClean="0"/>
              <a:t>）</a:t>
            </a:r>
            <a:endParaRPr lang="zh-CN" altLang="en-US" sz="3200" dirty="0"/>
          </a:p>
        </p:txBody>
      </p:sp>
      <p:sp>
        <p:nvSpPr>
          <p:cNvPr id="460803" name="Text Box 3"/>
          <p:cNvSpPr txBox="1">
            <a:spLocks noChangeArrowheads="1"/>
          </p:cNvSpPr>
          <p:nvPr/>
        </p:nvSpPr>
        <p:spPr bwMode="auto">
          <a:xfrm>
            <a:off x="1553459" y="2261856"/>
            <a:ext cx="6288901" cy="321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50000"/>
              </a:lnSpc>
              <a:buFont typeface="Arial" panose="020B0604020202020204" pitchFamily="34" charset="0"/>
              <a:buChar char="•"/>
            </a:pPr>
            <a:r>
              <a:rPr lang="zh-CN" altLang="en-US" sz="2800" b="1" dirty="0" smtClean="0">
                <a:ea typeface="华文仿宋" panose="02010600040101010101" pitchFamily="2" charset="-122"/>
              </a:rPr>
              <a:t>对集合 </a:t>
            </a:r>
            <a:r>
              <a:rPr lang="en-US" altLang="zh-CN" sz="2800" b="1" dirty="0" smtClean="0">
                <a:ea typeface="华文仿宋" panose="02010600040101010101" pitchFamily="2" charset="-122"/>
              </a:rPr>
              <a:t>B </a:t>
            </a:r>
            <a:r>
              <a:rPr lang="zh-CN" altLang="en-US" sz="2800" b="1" dirty="0" smtClean="0">
                <a:ea typeface="华文仿宋" panose="02010600040101010101" pitchFamily="2" charset="-122"/>
              </a:rPr>
              <a:t>而言，</a:t>
            </a:r>
            <a:endParaRPr lang="zh-CN" altLang="en-US" sz="2800" b="1" dirty="0" smtClean="0">
              <a:ea typeface="华文仿宋" panose="02010600040101010101" pitchFamily="2" charset="-122"/>
            </a:endParaRPr>
          </a:p>
          <a:p>
            <a:pPr algn="l" eaLnBrk="1" hangingPunct="1">
              <a:lnSpc>
                <a:spcPct val="150000"/>
              </a:lnSpc>
            </a:pPr>
            <a:r>
              <a:rPr lang="zh-CN" altLang="en-US" sz="2800" b="1" dirty="0" smtClean="0">
                <a:ea typeface="华文仿宋" panose="02010600040101010101" pitchFamily="2" charset="-122"/>
              </a:rPr>
              <a:t>    值相同的数据元素必定相邻；</a:t>
            </a:r>
            <a:endParaRPr lang="en-US" altLang="zh-CN" sz="2800" b="1" dirty="0" smtClean="0">
              <a:ea typeface="华文仿宋" panose="02010600040101010101" pitchFamily="2" charset="-122"/>
            </a:endParaRPr>
          </a:p>
          <a:p>
            <a:pPr marL="457200" indent="-457200" algn="l" eaLnBrk="1" hangingPunct="1">
              <a:lnSpc>
                <a:spcPct val="150000"/>
              </a:lnSpc>
              <a:buFont typeface="Arial" panose="020B0604020202020204" pitchFamily="34" charset="0"/>
              <a:buChar char="•"/>
            </a:pPr>
            <a:r>
              <a:rPr lang="zh-CN" altLang="en-US" sz="2800" b="1" dirty="0" smtClean="0">
                <a:ea typeface="华文仿宋" panose="02010600040101010101" pitchFamily="2" charset="-122"/>
              </a:rPr>
              <a:t>对集合 </a:t>
            </a:r>
            <a:r>
              <a:rPr lang="en-US" altLang="zh-CN" sz="2800" b="1" dirty="0" smtClean="0">
                <a:ea typeface="华文仿宋" panose="02010600040101010101" pitchFamily="2" charset="-122"/>
              </a:rPr>
              <a:t>A </a:t>
            </a:r>
            <a:r>
              <a:rPr lang="zh-CN" altLang="en-US" sz="2800" b="1" dirty="0" smtClean="0">
                <a:ea typeface="华文仿宋" panose="02010600040101010101" pitchFamily="2" charset="-122"/>
              </a:rPr>
              <a:t>而言，</a:t>
            </a:r>
            <a:endParaRPr lang="zh-CN" altLang="en-US" sz="2800" b="1" dirty="0" smtClean="0">
              <a:ea typeface="华文仿宋" panose="02010600040101010101" pitchFamily="2" charset="-122"/>
            </a:endParaRPr>
          </a:p>
          <a:p>
            <a:pPr algn="l" eaLnBrk="1" hangingPunct="1">
              <a:lnSpc>
                <a:spcPct val="150000"/>
              </a:lnSpc>
            </a:pPr>
            <a:r>
              <a:rPr lang="zh-CN" altLang="en-US" sz="2800" b="1" dirty="0" smtClean="0">
                <a:ea typeface="华文仿宋" panose="02010600040101010101" pitchFamily="2" charset="-122"/>
              </a:rPr>
              <a:t>    数据元素依值从小至大的顺序插入。</a:t>
            </a:r>
            <a:endParaRPr lang="zh-CN" altLang="en-US" sz="3200" b="1" dirty="0" smtClean="0"/>
          </a:p>
          <a:p>
            <a:pPr algn="l" eaLnBrk="1" hangingPunct="1">
              <a:lnSpc>
                <a:spcPct val="120000"/>
              </a:lnSpc>
            </a:pPr>
            <a:endParaRPr lang="zh-CN" altLang="en-US" sz="3200" dirty="0"/>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有序表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60803"/>
                                        </p:tgtEl>
                                        <p:attrNameLst>
                                          <p:attrName>style.visibility</p:attrName>
                                        </p:attrNameLst>
                                      </p:cBhvr>
                                      <p:to>
                                        <p:strVal val="visible"/>
                                      </p:to>
                                    </p:set>
                                    <p:animEffect transition="in" filter="strips(downLeft)">
                                      <p:cBhvr>
                                        <p:cTn id="7" dur="500"/>
                                        <p:tgtEl>
                                          <p:spTgt spid="460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33400" y="933450"/>
            <a:ext cx="8252254" cy="570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ea typeface="华文仿宋" panose="02010600040101010101" pitchFamily="2" charset="-122"/>
              </a:rPr>
              <a:t>void</a:t>
            </a:r>
            <a:r>
              <a:rPr lang="en-US" altLang="zh-CN" sz="2800" dirty="0">
                <a:ea typeface="华文仿宋" panose="02010600040101010101" pitchFamily="2" charset="-122"/>
              </a:rPr>
              <a:t> purge(List </a:t>
            </a:r>
            <a:r>
              <a:rPr lang="en-US" altLang="zh-CN" sz="2800" b="1" dirty="0">
                <a:ea typeface="华文仿宋" panose="02010600040101010101" pitchFamily="2" charset="-122"/>
              </a:rPr>
              <a:t>&amp;</a:t>
            </a:r>
            <a:r>
              <a:rPr lang="en-US" altLang="zh-CN" sz="2800" dirty="0">
                <a:ea typeface="华文仿宋" panose="02010600040101010101" pitchFamily="2" charset="-122"/>
              </a:rPr>
              <a:t>La, List </a:t>
            </a:r>
            <a:r>
              <a:rPr lang="en-US" altLang="zh-CN" sz="2800" dirty="0" err="1">
                <a:ea typeface="华文仿宋" panose="02010600040101010101" pitchFamily="2" charset="-122"/>
              </a:rPr>
              <a:t>Lb</a:t>
            </a:r>
            <a:r>
              <a:rPr lang="en-US" altLang="zh-CN" sz="2800" dirty="0">
                <a:ea typeface="华文仿宋" panose="02010600040101010101" pitchFamily="2" charset="-122"/>
              </a:rPr>
              <a:t>) </a:t>
            </a:r>
            <a:r>
              <a:rPr lang="en-US" altLang="zh-CN" sz="2800" b="1" dirty="0">
                <a:ea typeface="华文仿宋" panose="02010600040101010101" pitchFamily="2" charset="-122"/>
              </a:rPr>
              <a:t>{</a:t>
            </a:r>
            <a:endParaRPr lang="en-US" altLang="zh-CN" sz="2800" b="1" dirty="0">
              <a:ea typeface="华文仿宋" panose="02010600040101010101" pitchFamily="2" charset="-122"/>
            </a:endParaRPr>
          </a:p>
          <a:p>
            <a:pPr algn="l" eaLnBrk="1" hangingPunct="1">
              <a:lnSpc>
                <a:spcPct val="115000"/>
              </a:lnSpc>
            </a:pPr>
            <a:r>
              <a:rPr lang="en-US" altLang="zh-CN" sz="2800" dirty="0">
                <a:ea typeface="华文仿宋" panose="02010600040101010101" pitchFamily="2" charset="-122"/>
              </a:rPr>
              <a:t>    </a:t>
            </a:r>
            <a:r>
              <a:rPr lang="en-US" altLang="zh-CN" sz="2800" dirty="0" smtClean="0">
                <a:ea typeface="华文仿宋" panose="02010600040101010101" pitchFamily="2" charset="-122"/>
              </a:rPr>
              <a:t>  </a:t>
            </a:r>
            <a:r>
              <a:rPr lang="en-US" altLang="zh-CN" sz="2800" dirty="0" err="1" smtClean="0">
                <a:ea typeface="华文仿宋" panose="02010600040101010101" pitchFamily="2" charset="-122"/>
              </a:rPr>
              <a:t>InitList</a:t>
            </a:r>
            <a:r>
              <a:rPr lang="en-US" altLang="zh-CN" sz="2800" dirty="0" smtClean="0">
                <a:ea typeface="华文仿宋" panose="02010600040101010101" pitchFamily="2" charset="-122"/>
              </a:rPr>
              <a:t>(La</a:t>
            </a:r>
            <a:r>
              <a:rPr lang="en-US" altLang="zh-CN" sz="2800" dirty="0">
                <a:ea typeface="华文仿宋" panose="02010600040101010101" pitchFamily="2" charset="-122"/>
              </a:rPr>
              <a:t>)</a:t>
            </a:r>
            <a:r>
              <a:rPr lang="en-US" altLang="zh-CN" sz="2800" dirty="0">
                <a:latin typeface="华文仿宋" panose="02010600040101010101" pitchFamily="2" charset="-122"/>
                <a:ea typeface="华文仿宋" panose="02010600040101010101" pitchFamily="2" charset="-122"/>
              </a:rPr>
              <a:t>; </a:t>
            </a:r>
            <a:r>
              <a:rPr lang="en-US" altLang="zh-CN" sz="2800" dirty="0">
                <a:ea typeface="华文仿宋" panose="02010600040101010101" pitchFamily="2" charset="-122"/>
              </a:rPr>
              <a:t> </a:t>
            </a:r>
            <a:r>
              <a:rPr lang="en-US" altLang="zh-CN" sz="2800" dirty="0" err="1">
                <a:ea typeface="华文仿宋" panose="02010600040101010101" pitchFamily="2" charset="-122"/>
              </a:rPr>
              <a:t>La_len</a:t>
            </a:r>
            <a:r>
              <a:rPr lang="en-US" altLang="zh-CN" sz="2800" dirty="0">
                <a:ea typeface="华文仿宋" panose="02010600040101010101" pitchFamily="2" charset="-122"/>
              </a:rPr>
              <a:t> = </a:t>
            </a:r>
            <a:r>
              <a:rPr lang="en-US" altLang="zh-CN" sz="2800" dirty="0" err="1">
                <a:ea typeface="华文仿宋" panose="02010600040101010101" pitchFamily="2" charset="-122"/>
              </a:rPr>
              <a:t>ListLength</a:t>
            </a:r>
            <a:r>
              <a:rPr lang="en-US" altLang="zh-CN" sz="2800" dirty="0">
                <a:ea typeface="华文仿宋" panose="02010600040101010101" pitchFamily="2" charset="-122"/>
              </a:rPr>
              <a:t>(La);</a:t>
            </a:r>
            <a:endParaRPr lang="en-US" altLang="zh-CN" sz="2800" dirty="0">
              <a:ea typeface="华文仿宋" panose="02010600040101010101" pitchFamily="2" charset="-122"/>
            </a:endParaRPr>
          </a:p>
          <a:p>
            <a:pPr algn="l" eaLnBrk="1" hangingPunct="1">
              <a:lnSpc>
                <a:spcPct val="115000"/>
              </a:lnSpc>
            </a:pPr>
            <a:r>
              <a:rPr lang="en-US" altLang="zh-CN" sz="2800" dirty="0">
                <a:ea typeface="华文仿宋" panose="02010600040101010101" pitchFamily="2" charset="-122"/>
              </a:rPr>
              <a:t>    </a:t>
            </a:r>
            <a:r>
              <a:rPr lang="en-US" altLang="zh-CN" sz="2800" dirty="0" smtClean="0">
                <a:ea typeface="华文仿宋" panose="02010600040101010101" pitchFamily="2" charset="-122"/>
              </a:rPr>
              <a:t>  </a:t>
            </a:r>
            <a:r>
              <a:rPr lang="en-US" altLang="zh-CN" sz="2800" dirty="0" err="1" smtClean="0">
                <a:ea typeface="华文仿宋" panose="02010600040101010101" pitchFamily="2" charset="-122"/>
              </a:rPr>
              <a:t>Lb_len</a:t>
            </a:r>
            <a:r>
              <a:rPr lang="en-US" altLang="zh-CN" sz="2800" dirty="0" smtClean="0">
                <a:ea typeface="华文仿宋" panose="02010600040101010101" pitchFamily="2" charset="-122"/>
              </a:rPr>
              <a:t> </a:t>
            </a:r>
            <a:r>
              <a:rPr lang="en-US" altLang="zh-CN" sz="2800" dirty="0">
                <a:ea typeface="华文仿宋" panose="02010600040101010101" pitchFamily="2" charset="-122"/>
              </a:rPr>
              <a:t>=</a:t>
            </a:r>
            <a:r>
              <a:rPr lang="en-US" altLang="zh-CN" sz="2800" dirty="0" err="1">
                <a:ea typeface="华文仿宋" panose="02010600040101010101" pitchFamily="2" charset="-122"/>
              </a:rPr>
              <a:t>ListLength</a:t>
            </a:r>
            <a:r>
              <a:rPr lang="en-US" altLang="zh-CN" sz="2800" dirty="0">
                <a:ea typeface="华文仿宋" panose="02010600040101010101" pitchFamily="2" charset="-122"/>
              </a:rPr>
              <a:t>(</a:t>
            </a:r>
            <a:r>
              <a:rPr lang="en-US" altLang="zh-CN" sz="2800" dirty="0" err="1">
                <a:ea typeface="华文仿宋" panose="02010600040101010101" pitchFamily="2" charset="-122"/>
              </a:rPr>
              <a:t>Lb</a:t>
            </a:r>
            <a:r>
              <a:rPr lang="en-US" altLang="zh-CN" sz="2800" dirty="0">
                <a:ea typeface="华文仿宋" panose="02010600040101010101" pitchFamily="2" charset="-122"/>
              </a:rPr>
              <a:t>);      </a:t>
            </a:r>
            <a:r>
              <a:rPr lang="en-US" altLang="zh-CN" dirty="0" smtClean="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求线性表的长度</a:t>
            </a:r>
            <a:endParaRPr lang="zh-CN" altLang="en-US" sz="2800" dirty="0">
              <a:solidFill>
                <a:srgbClr val="006600"/>
              </a:solidFill>
              <a:ea typeface="华文仿宋" panose="02010600040101010101" pitchFamily="2" charset="-122"/>
            </a:endParaRPr>
          </a:p>
          <a:p>
            <a:pPr algn="l" eaLnBrk="1" hangingPunct="1">
              <a:lnSpc>
                <a:spcPct val="110000"/>
              </a:lnSpc>
            </a:pPr>
            <a:r>
              <a:rPr lang="zh-CN" altLang="en-US" sz="2800" dirty="0">
                <a:ea typeface="华文仿宋" panose="02010600040101010101" pitchFamily="2" charset="-122"/>
              </a:rPr>
              <a:t>    </a:t>
            </a:r>
            <a:r>
              <a:rPr lang="zh-CN" altLang="en-US" sz="2800" dirty="0" smtClean="0">
                <a:ea typeface="华文仿宋" panose="02010600040101010101" pitchFamily="2" charset="-122"/>
              </a:rPr>
              <a:t>  </a:t>
            </a:r>
            <a:r>
              <a:rPr lang="en-US" altLang="zh-CN" sz="2800" b="1" dirty="0" smtClean="0">
                <a:solidFill>
                  <a:srgbClr val="333399"/>
                </a:solidFill>
                <a:ea typeface="华文仿宋" panose="02010600040101010101" pitchFamily="2" charset="-122"/>
              </a:rPr>
              <a:t>for</a:t>
            </a:r>
            <a:r>
              <a:rPr lang="en-US" altLang="zh-CN" sz="2800" dirty="0" smtClean="0">
                <a:solidFill>
                  <a:srgbClr val="333399"/>
                </a:solidFill>
                <a:ea typeface="华文仿宋" panose="02010600040101010101" pitchFamily="2" charset="-122"/>
              </a:rPr>
              <a:t> </a:t>
            </a:r>
            <a:r>
              <a:rPr lang="en-US" altLang="zh-CN" sz="2800" dirty="0">
                <a:solidFill>
                  <a:srgbClr val="333399"/>
                </a:solidFill>
                <a:ea typeface="华文仿宋" panose="02010600040101010101" pitchFamily="2" charset="-122"/>
              </a:rPr>
              <a:t>(</a:t>
            </a:r>
            <a:r>
              <a:rPr lang="en-US" altLang="zh-CN" sz="2800" dirty="0" err="1">
                <a:solidFill>
                  <a:srgbClr val="333399"/>
                </a:solidFill>
                <a:ea typeface="华文仿宋" panose="02010600040101010101" pitchFamily="2" charset="-122"/>
              </a:rPr>
              <a:t>i</a:t>
            </a:r>
            <a:r>
              <a:rPr lang="en-US" altLang="zh-CN" sz="2800" dirty="0">
                <a:solidFill>
                  <a:srgbClr val="333399"/>
                </a:solidFill>
                <a:ea typeface="华文仿宋" panose="02010600040101010101" pitchFamily="2" charset="-122"/>
              </a:rPr>
              <a:t> = 1;  </a:t>
            </a:r>
            <a:r>
              <a:rPr lang="en-US" altLang="zh-CN" sz="2800" dirty="0" err="1">
                <a:solidFill>
                  <a:srgbClr val="333399"/>
                </a:solidFill>
                <a:ea typeface="华文仿宋" panose="02010600040101010101" pitchFamily="2" charset="-122"/>
              </a:rPr>
              <a:t>i</a:t>
            </a:r>
            <a:r>
              <a:rPr lang="en-US" altLang="zh-CN" sz="2800" dirty="0">
                <a:solidFill>
                  <a:srgbClr val="333399"/>
                </a:solidFill>
                <a:ea typeface="华文仿宋" panose="02010600040101010101" pitchFamily="2" charset="-122"/>
              </a:rPr>
              <a:t> &lt;= </a:t>
            </a:r>
            <a:r>
              <a:rPr lang="en-US" altLang="zh-CN" sz="2800" dirty="0" err="1">
                <a:solidFill>
                  <a:srgbClr val="333399"/>
                </a:solidFill>
                <a:ea typeface="华文仿宋" panose="02010600040101010101" pitchFamily="2" charset="-122"/>
              </a:rPr>
              <a:t>Lb_len</a:t>
            </a:r>
            <a:r>
              <a:rPr lang="en-US" altLang="zh-CN" sz="2800" dirty="0">
                <a:solidFill>
                  <a:srgbClr val="333399"/>
                </a:solidFill>
                <a:ea typeface="华文仿宋" panose="02010600040101010101" pitchFamily="2" charset="-122"/>
              </a:rPr>
              <a:t>;  </a:t>
            </a:r>
            <a:r>
              <a:rPr lang="en-US" altLang="zh-CN" sz="2800" dirty="0" err="1">
                <a:solidFill>
                  <a:srgbClr val="333399"/>
                </a:solidFill>
                <a:ea typeface="华文仿宋" panose="02010600040101010101" pitchFamily="2" charset="-122"/>
              </a:rPr>
              <a:t>i</a:t>
            </a:r>
            <a:r>
              <a:rPr lang="en-US" altLang="zh-CN" sz="2800" dirty="0">
                <a:solidFill>
                  <a:srgbClr val="333399"/>
                </a:solidFill>
                <a:ea typeface="华文仿宋" panose="02010600040101010101" pitchFamily="2" charset="-122"/>
              </a:rPr>
              <a:t>++)</a:t>
            </a:r>
            <a:r>
              <a:rPr lang="en-US" altLang="zh-CN" sz="2800" b="1" dirty="0">
                <a:solidFill>
                  <a:srgbClr val="333399"/>
                </a:solidFill>
                <a:ea typeface="华文仿宋" panose="02010600040101010101" pitchFamily="2" charset="-122"/>
              </a:rPr>
              <a:t> </a:t>
            </a:r>
            <a:r>
              <a:rPr lang="en-US" altLang="zh-CN" sz="2800" b="1" dirty="0" smtClean="0">
                <a:solidFill>
                  <a:srgbClr val="333399"/>
                </a:solidFill>
                <a:ea typeface="华文仿宋" panose="02010600040101010101" pitchFamily="2" charset="-122"/>
              </a:rPr>
              <a:t>{</a:t>
            </a:r>
            <a:endParaRPr lang="en-US" altLang="zh-CN" sz="2800" b="1" dirty="0" smtClean="0">
              <a:solidFill>
                <a:srgbClr val="333399"/>
              </a:solidFill>
              <a:ea typeface="华文仿宋" panose="02010600040101010101" pitchFamily="2" charset="-122"/>
            </a:endParaRPr>
          </a:p>
          <a:p>
            <a:pPr algn="l" eaLnBrk="1" hangingPunct="1">
              <a:lnSpc>
                <a:spcPct val="115000"/>
              </a:lnSpc>
            </a:pPr>
            <a:r>
              <a:rPr lang="en-US" altLang="zh-CN" sz="2800" b="1" dirty="0" smtClean="0">
                <a:solidFill>
                  <a:srgbClr val="FF0000"/>
                </a:solidFill>
                <a:ea typeface="华文仿宋" panose="02010600040101010101" pitchFamily="2" charset="-122"/>
              </a:rPr>
              <a:t>	</a:t>
            </a:r>
            <a:r>
              <a:rPr lang="en-US" altLang="zh-CN" sz="2800" b="1" dirty="0" err="1" smtClean="0">
                <a:solidFill>
                  <a:srgbClr val="FF0000"/>
                </a:solidFill>
                <a:ea typeface="华文仿宋" panose="02010600040101010101" pitchFamily="2" charset="-122"/>
              </a:rPr>
              <a:t>GetElem</a:t>
            </a:r>
            <a:r>
              <a:rPr lang="en-US" altLang="zh-CN" sz="2800" b="1" dirty="0" smtClean="0">
                <a:solidFill>
                  <a:srgbClr val="FF0000"/>
                </a:solidFill>
                <a:ea typeface="华文仿宋" panose="02010600040101010101" pitchFamily="2" charset="-122"/>
              </a:rPr>
              <a:t>(</a:t>
            </a:r>
            <a:r>
              <a:rPr lang="en-US" altLang="zh-CN" sz="2800" b="1" dirty="0" err="1" smtClean="0">
                <a:solidFill>
                  <a:srgbClr val="FF0000"/>
                </a:solidFill>
                <a:ea typeface="华文仿宋" panose="02010600040101010101" pitchFamily="2" charset="-122"/>
              </a:rPr>
              <a:t>Lb</a:t>
            </a:r>
            <a:r>
              <a:rPr lang="en-US" altLang="zh-CN" sz="2800" b="1" dirty="0">
                <a:solidFill>
                  <a:srgbClr val="FF0000"/>
                </a:solidFill>
                <a:ea typeface="华文仿宋" panose="02010600040101010101" pitchFamily="2" charset="-122"/>
              </a:rPr>
              <a:t>, </a:t>
            </a:r>
            <a:r>
              <a:rPr lang="en-US" altLang="zh-CN" sz="2800" b="1" dirty="0" err="1">
                <a:solidFill>
                  <a:srgbClr val="FF0000"/>
                </a:solidFill>
                <a:ea typeface="华文仿宋" panose="02010600040101010101" pitchFamily="2" charset="-122"/>
              </a:rPr>
              <a:t>i</a:t>
            </a:r>
            <a:r>
              <a:rPr lang="en-US" altLang="zh-CN" sz="2800" b="1" dirty="0">
                <a:solidFill>
                  <a:srgbClr val="FF0000"/>
                </a:solidFill>
                <a:ea typeface="华文仿宋" panose="02010600040101010101" pitchFamily="2" charset="-122"/>
              </a:rPr>
              <a:t>, e);</a:t>
            </a:r>
            <a:r>
              <a:rPr lang="en-US" altLang="zh-CN" sz="2800" dirty="0">
                <a:solidFill>
                  <a:srgbClr val="990000"/>
                </a:solidFill>
                <a:ea typeface="华文仿宋" panose="02010600040101010101" pitchFamily="2" charset="-122"/>
              </a:rPr>
              <a:t> </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取</a:t>
            </a:r>
            <a:r>
              <a:rPr lang="en-US" altLang="zh-CN" b="1" dirty="0" err="1">
                <a:solidFill>
                  <a:srgbClr val="006600"/>
                </a:solidFill>
                <a:ea typeface="华文仿宋" panose="02010600040101010101" pitchFamily="2" charset="-122"/>
              </a:rPr>
              <a:t>Lb</a:t>
            </a:r>
            <a:r>
              <a:rPr lang="zh-CN" altLang="en-US" b="1" dirty="0">
                <a:solidFill>
                  <a:srgbClr val="006600"/>
                </a:solidFill>
                <a:ea typeface="华文仿宋" panose="02010600040101010101" pitchFamily="2" charset="-122"/>
              </a:rPr>
              <a:t>中第</a:t>
            </a:r>
            <a:r>
              <a:rPr lang="en-US" altLang="zh-CN" b="1" dirty="0" err="1">
                <a:solidFill>
                  <a:srgbClr val="006600"/>
                </a:solidFill>
                <a:ea typeface="华文仿宋" panose="02010600040101010101" pitchFamily="2" charset="-122"/>
              </a:rPr>
              <a:t>i</a:t>
            </a:r>
            <a:r>
              <a:rPr lang="zh-CN" altLang="en-US" b="1" dirty="0">
                <a:solidFill>
                  <a:srgbClr val="006600"/>
                </a:solidFill>
                <a:ea typeface="华文仿宋" panose="02010600040101010101" pitchFamily="2" charset="-122"/>
              </a:rPr>
              <a:t>个数据元素赋给 </a:t>
            </a:r>
            <a:r>
              <a:rPr lang="en-US" altLang="zh-CN" b="1" dirty="0">
                <a:solidFill>
                  <a:srgbClr val="006600"/>
                </a:solidFill>
                <a:ea typeface="华文仿宋" panose="02010600040101010101" pitchFamily="2" charset="-122"/>
              </a:rPr>
              <a:t>e</a:t>
            </a:r>
            <a:endParaRPr lang="en-US" altLang="zh-CN" dirty="0">
              <a:solidFill>
                <a:srgbClr val="990000"/>
              </a:solidFill>
              <a:ea typeface="华文仿宋" panose="02010600040101010101" pitchFamily="2" charset="-122"/>
            </a:endParaRPr>
          </a:p>
          <a:p>
            <a:pPr algn="l" eaLnBrk="1" hangingPunct="1">
              <a:lnSpc>
                <a:spcPct val="115000"/>
              </a:lnSpc>
            </a:pPr>
            <a:r>
              <a:rPr lang="en-US" altLang="zh-CN" sz="2800" dirty="0">
                <a:solidFill>
                  <a:srgbClr val="990000"/>
                </a:solidFill>
                <a:ea typeface="华文仿宋" panose="02010600040101010101" pitchFamily="2" charset="-122"/>
              </a:rPr>
              <a:t> </a:t>
            </a:r>
            <a:r>
              <a:rPr lang="en-US" altLang="zh-CN" sz="2800" dirty="0" smtClean="0">
                <a:solidFill>
                  <a:srgbClr val="990000"/>
                </a:solidFill>
                <a:ea typeface="华文仿宋" panose="02010600040101010101" pitchFamily="2" charset="-122"/>
              </a:rPr>
              <a:t>	</a:t>
            </a:r>
            <a:r>
              <a:rPr lang="en-US" altLang="zh-CN" b="1" dirty="0" smtClean="0">
                <a:solidFill>
                  <a:srgbClr val="006600"/>
                </a:solidFill>
                <a:ea typeface="华文仿宋" panose="02010600040101010101" pitchFamily="2" charset="-122"/>
              </a:rPr>
              <a:t>// </a:t>
            </a:r>
            <a:r>
              <a:rPr lang="en-US" altLang="zh-CN" b="1" dirty="0" err="1">
                <a:solidFill>
                  <a:srgbClr val="006600"/>
                </a:solidFill>
                <a:ea typeface="华文仿宋" panose="02010600040101010101" pitchFamily="2" charset="-122"/>
              </a:rPr>
              <a:t>en</a:t>
            </a:r>
            <a:r>
              <a:rPr lang="zh-CN" altLang="en-US" b="1" dirty="0">
                <a:solidFill>
                  <a:srgbClr val="006600"/>
                </a:solidFill>
                <a:ea typeface="华文仿宋" panose="02010600040101010101" pitchFamily="2" charset="-122"/>
              </a:rPr>
              <a:t>为表</a:t>
            </a:r>
            <a:r>
              <a:rPr lang="en-US" altLang="zh-CN" b="1" dirty="0">
                <a:solidFill>
                  <a:srgbClr val="006600"/>
                </a:solidFill>
                <a:ea typeface="华文仿宋" panose="02010600040101010101" pitchFamily="2" charset="-122"/>
              </a:rPr>
              <a:t>La</a:t>
            </a:r>
            <a:r>
              <a:rPr lang="zh-CN" altLang="en-US" b="1" dirty="0">
                <a:solidFill>
                  <a:srgbClr val="006600"/>
                </a:solidFill>
                <a:ea typeface="华文仿宋" panose="02010600040101010101" pitchFamily="2" charset="-122"/>
              </a:rPr>
              <a:t>中当前最后一个元素</a:t>
            </a:r>
            <a:endParaRPr lang="zh-CN" altLang="en-US" b="1" dirty="0">
              <a:solidFill>
                <a:srgbClr val="006600"/>
              </a:solidFill>
              <a:ea typeface="华文仿宋" panose="02010600040101010101" pitchFamily="2" charset="-122"/>
            </a:endParaRPr>
          </a:p>
          <a:p>
            <a:pPr algn="l" eaLnBrk="1" hangingPunct="1">
              <a:lnSpc>
                <a:spcPct val="115000"/>
              </a:lnSpc>
            </a:pPr>
            <a:r>
              <a:rPr lang="en-US" altLang="zh-CN" sz="2800" b="1" dirty="0" smtClean="0">
                <a:solidFill>
                  <a:srgbClr val="990000"/>
                </a:solidFill>
                <a:ea typeface="华文仿宋" panose="02010600040101010101" pitchFamily="2" charset="-122"/>
              </a:rPr>
              <a:t>	if</a:t>
            </a:r>
            <a:r>
              <a:rPr lang="en-US" altLang="zh-CN" sz="2800" b="1" dirty="0" smtClean="0">
                <a:solidFill>
                  <a:srgbClr val="333399"/>
                </a:solidFill>
                <a:ea typeface="华文仿宋" panose="02010600040101010101" pitchFamily="2" charset="-122"/>
              </a:rPr>
              <a:t> </a:t>
            </a:r>
            <a:r>
              <a:rPr lang="en-US" altLang="zh-CN" sz="2800" b="1" dirty="0">
                <a:solidFill>
                  <a:srgbClr val="660033"/>
                </a:solidFill>
                <a:ea typeface="华文仿宋" panose="02010600040101010101" pitchFamily="2" charset="-122"/>
              </a:rPr>
              <a:t>(</a:t>
            </a:r>
            <a:r>
              <a:rPr lang="en-US" altLang="zh-CN" sz="2800" b="1" dirty="0" err="1">
                <a:solidFill>
                  <a:srgbClr val="FF0000"/>
                </a:solidFill>
                <a:ea typeface="华文仿宋" panose="02010600040101010101" pitchFamily="2" charset="-122"/>
              </a:rPr>
              <a:t>ListEmpty</a:t>
            </a:r>
            <a:r>
              <a:rPr lang="en-US" altLang="zh-CN" sz="2800" b="1" dirty="0">
                <a:solidFill>
                  <a:srgbClr val="FF0000"/>
                </a:solidFill>
                <a:ea typeface="华文仿宋" panose="02010600040101010101" pitchFamily="2" charset="-122"/>
              </a:rPr>
              <a:t>(La)</a:t>
            </a:r>
            <a:r>
              <a:rPr lang="en-US" altLang="zh-CN" sz="2800" b="1" dirty="0">
                <a:solidFill>
                  <a:srgbClr val="660033"/>
                </a:solidFill>
                <a:ea typeface="华文仿宋" panose="02010600040101010101" pitchFamily="2" charset="-122"/>
              </a:rPr>
              <a:t> || !equal (</a:t>
            </a:r>
            <a:r>
              <a:rPr lang="en-US" altLang="zh-CN" sz="2800" b="1" dirty="0" err="1">
                <a:solidFill>
                  <a:srgbClr val="660033"/>
                </a:solidFill>
                <a:ea typeface="华文仿宋" panose="02010600040101010101" pitchFamily="2" charset="-122"/>
              </a:rPr>
              <a:t>en</a:t>
            </a:r>
            <a:r>
              <a:rPr lang="en-US" altLang="zh-CN" sz="2800" b="1" dirty="0">
                <a:solidFill>
                  <a:srgbClr val="660033"/>
                </a:solidFill>
                <a:ea typeface="华文仿宋" panose="02010600040101010101" pitchFamily="2" charset="-122"/>
              </a:rPr>
              <a:t>, e))</a:t>
            </a:r>
            <a:r>
              <a:rPr lang="en-US" altLang="zh-CN" sz="2800" dirty="0">
                <a:solidFill>
                  <a:srgbClr val="333399"/>
                </a:solidFill>
                <a:ea typeface="华文仿宋" panose="02010600040101010101" pitchFamily="2" charset="-122"/>
              </a:rPr>
              <a:t> </a:t>
            </a:r>
            <a:r>
              <a:rPr lang="en-US" altLang="zh-CN" sz="2800" b="1" dirty="0">
                <a:solidFill>
                  <a:srgbClr val="990000"/>
                </a:solidFill>
                <a:ea typeface="华文仿宋" panose="02010600040101010101" pitchFamily="2" charset="-122"/>
              </a:rPr>
              <a:t>{</a:t>
            </a:r>
            <a:r>
              <a:rPr lang="en-US" altLang="zh-CN" sz="2800" dirty="0">
                <a:solidFill>
                  <a:srgbClr val="333399"/>
                </a:solidFill>
                <a:ea typeface="华文仿宋" panose="02010600040101010101" pitchFamily="2" charset="-122"/>
              </a:rPr>
              <a:t> </a:t>
            </a:r>
            <a:endParaRPr lang="en-US" altLang="zh-CN" sz="2800" dirty="0">
              <a:solidFill>
                <a:srgbClr val="333399"/>
              </a:solidFill>
              <a:ea typeface="华文仿宋" panose="02010600040101010101" pitchFamily="2" charset="-122"/>
            </a:endParaRPr>
          </a:p>
          <a:p>
            <a:pPr algn="l" eaLnBrk="1" hangingPunct="1">
              <a:lnSpc>
                <a:spcPct val="115000"/>
              </a:lnSpc>
            </a:pPr>
            <a:r>
              <a:rPr lang="en-US" altLang="zh-CN" sz="2800" dirty="0">
                <a:solidFill>
                  <a:srgbClr val="333399"/>
                </a:solidFill>
                <a:ea typeface="华文仿宋" panose="02010600040101010101" pitchFamily="2" charset="-122"/>
              </a:rPr>
              <a:t>        </a:t>
            </a:r>
            <a:r>
              <a:rPr lang="en-US" altLang="zh-CN" sz="2800" dirty="0" smtClean="0">
                <a:solidFill>
                  <a:srgbClr val="333399"/>
                </a:solidFill>
                <a:ea typeface="华文仿宋" panose="02010600040101010101" pitchFamily="2" charset="-122"/>
              </a:rPr>
              <a:t>		</a:t>
            </a:r>
            <a:r>
              <a:rPr lang="en-US" altLang="zh-CN" sz="2800" b="1" dirty="0" err="1" smtClean="0">
                <a:solidFill>
                  <a:srgbClr val="FF0000"/>
                </a:solidFill>
                <a:ea typeface="华文仿宋" panose="02010600040101010101" pitchFamily="2" charset="-122"/>
              </a:rPr>
              <a:t>ListInsert</a:t>
            </a:r>
            <a:r>
              <a:rPr lang="en-US" altLang="zh-CN" sz="2800" b="1" dirty="0" smtClean="0">
                <a:solidFill>
                  <a:srgbClr val="FF0000"/>
                </a:solidFill>
                <a:ea typeface="华文仿宋" panose="02010600040101010101" pitchFamily="2" charset="-122"/>
              </a:rPr>
              <a:t>(La</a:t>
            </a:r>
            <a:r>
              <a:rPr lang="en-US" altLang="zh-CN" sz="2800" b="1" dirty="0">
                <a:solidFill>
                  <a:srgbClr val="FF0000"/>
                </a:solidFill>
                <a:ea typeface="华文仿宋" panose="02010600040101010101" pitchFamily="2" charset="-122"/>
              </a:rPr>
              <a:t>, ++</a:t>
            </a:r>
            <a:r>
              <a:rPr lang="en-US" altLang="zh-CN" sz="2800" b="1" dirty="0" err="1">
                <a:solidFill>
                  <a:srgbClr val="FF0000"/>
                </a:solidFill>
                <a:ea typeface="华文仿宋" panose="02010600040101010101" pitchFamily="2" charset="-122"/>
              </a:rPr>
              <a:t>La_len</a:t>
            </a:r>
            <a:r>
              <a:rPr lang="en-US" altLang="zh-CN" sz="2800" b="1" dirty="0">
                <a:solidFill>
                  <a:srgbClr val="FF0000"/>
                </a:solidFill>
                <a:ea typeface="华文仿宋" panose="02010600040101010101" pitchFamily="2" charset="-122"/>
              </a:rPr>
              <a:t>, e);</a:t>
            </a:r>
            <a:endParaRPr lang="en-US" altLang="zh-CN" sz="2800" b="1" dirty="0">
              <a:solidFill>
                <a:srgbClr val="FF0000"/>
              </a:solidFill>
              <a:ea typeface="华文仿宋" panose="02010600040101010101" pitchFamily="2" charset="-122"/>
            </a:endParaRPr>
          </a:p>
          <a:p>
            <a:pPr algn="l" eaLnBrk="1" hangingPunct="1"/>
            <a:r>
              <a:rPr lang="en-US" altLang="zh-CN" sz="2800" dirty="0">
                <a:solidFill>
                  <a:srgbClr val="333399"/>
                </a:solidFill>
                <a:ea typeface="华文仿宋" panose="02010600040101010101" pitchFamily="2" charset="-122"/>
              </a:rPr>
              <a:t>       </a:t>
            </a:r>
            <a:r>
              <a:rPr lang="en-US" altLang="zh-CN" sz="2800" dirty="0" smtClean="0">
                <a:solidFill>
                  <a:srgbClr val="333399"/>
                </a:solidFill>
                <a:ea typeface="华文仿宋" panose="02010600040101010101" pitchFamily="2" charset="-122"/>
              </a:rPr>
              <a:t>	</a:t>
            </a:r>
            <a:r>
              <a:rPr lang="en-US" altLang="zh-CN" sz="2800" dirty="0" err="1" smtClean="0">
                <a:solidFill>
                  <a:srgbClr val="660033"/>
                </a:solidFill>
                <a:ea typeface="华文仿宋" panose="02010600040101010101" pitchFamily="2" charset="-122"/>
              </a:rPr>
              <a:t>en</a:t>
            </a:r>
            <a:r>
              <a:rPr lang="en-US" altLang="zh-CN" sz="2800" dirty="0" smtClean="0">
                <a:solidFill>
                  <a:srgbClr val="660033"/>
                </a:solidFill>
                <a:ea typeface="华文仿宋" panose="02010600040101010101" pitchFamily="2" charset="-122"/>
              </a:rPr>
              <a:t> </a:t>
            </a:r>
            <a:r>
              <a:rPr lang="en-US" altLang="zh-CN" sz="2800" dirty="0">
                <a:solidFill>
                  <a:srgbClr val="660033"/>
                </a:solidFill>
                <a:ea typeface="华文仿宋" panose="02010600040101010101" pitchFamily="2" charset="-122"/>
              </a:rPr>
              <a:t>= e</a:t>
            </a:r>
            <a:r>
              <a:rPr lang="en-US" altLang="zh-CN" sz="2800" dirty="0">
                <a:solidFill>
                  <a:srgbClr val="333399"/>
                </a:solidFill>
                <a:ea typeface="华文仿宋" panose="02010600040101010101" pitchFamily="2" charset="-122"/>
              </a:rPr>
              <a:t>;</a:t>
            </a:r>
            <a:endParaRPr lang="en-US" altLang="zh-CN" sz="2800" dirty="0">
              <a:solidFill>
                <a:srgbClr val="333399"/>
              </a:solidFill>
              <a:ea typeface="华文仿宋" panose="02010600040101010101" pitchFamily="2" charset="-122"/>
            </a:endParaRPr>
          </a:p>
          <a:p>
            <a:pPr algn="l" eaLnBrk="1" hangingPunct="1"/>
            <a:r>
              <a:rPr lang="en-US" altLang="zh-CN" sz="2800" b="1" dirty="0" smtClean="0">
                <a:solidFill>
                  <a:srgbClr val="990000"/>
                </a:solidFill>
                <a:ea typeface="华文仿宋" panose="02010600040101010101" pitchFamily="2" charset="-122"/>
              </a:rPr>
              <a:t>	}  </a:t>
            </a:r>
            <a:r>
              <a:rPr lang="en-US" altLang="zh-CN" sz="2800" dirty="0" smtClean="0">
                <a:solidFill>
                  <a:srgbClr val="990000"/>
                </a:solidFill>
                <a:ea typeface="华文仿宋" panose="02010600040101010101" pitchFamily="2" charset="-122"/>
              </a:rPr>
              <a:t> </a:t>
            </a:r>
            <a:r>
              <a:rPr lang="en-US" altLang="zh-CN" b="1" dirty="0">
                <a:solidFill>
                  <a:srgbClr val="006600"/>
                </a:solidFill>
                <a:ea typeface="华文仿宋" panose="02010600040101010101" pitchFamily="2" charset="-122"/>
              </a:rPr>
              <a:t>// La</a:t>
            </a:r>
            <a:r>
              <a:rPr lang="zh-CN" altLang="en-US" b="1" dirty="0">
                <a:solidFill>
                  <a:srgbClr val="006600"/>
                </a:solidFill>
                <a:ea typeface="华文仿宋" panose="02010600040101010101" pitchFamily="2" charset="-122"/>
              </a:rPr>
              <a:t>中不存在和 </a:t>
            </a:r>
            <a:r>
              <a:rPr lang="en-US" altLang="zh-CN" b="1" dirty="0">
                <a:solidFill>
                  <a:srgbClr val="006600"/>
                </a:solidFill>
                <a:ea typeface="华文仿宋" panose="02010600040101010101" pitchFamily="2" charset="-122"/>
              </a:rPr>
              <a:t>e </a:t>
            </a:r>
            <a:r>
              <a:rPr lang="zh-CN" altLang="en-US" b="1" dirty="0">
                <a:solidFill>
                  <a:srgbClr val="006600"/>
                </a:solidFill>
                <a:ea typeface="华文仿宋" panose="02010600040101010101" pitchFamily="2" charset="-122"/>
              </a:rPr>
              <a:t>相同的数据元素，则插入之</a:t>
            </a:r>
            <a:endParaRPr lang="en-US" altLang="zh-CN" b="1" dirty="0">
              <a:solidFill>
                <a:srgbClr val="006600"/>
              </a:solidFill>
              <a:ea typeface="华文仿宋" panose="02010600040101010101" pitchFamily="2" charset="-122"/>
            </a:endParaRPr>
          </a:p>
          <a:p>
            <a:pPr algn="l" eaLnBrk="1" hangingPunct="1">
              <a:lnSpc>
                <a:spcPct val="95000"/>
              </a:lnSpc>
            </a:pPr>
            <a:r>
              <a:rPr lang="en-US" altLang="zh-CN" sz="2800" b="1" dirty="0" smtClean="0">
                <a:solidFill>
                  <a:srgbClr val="3333CC"/>
                </a:solidFill>
                <a:ea typeface="华文仿宋" panose="02010600040101010101" pitchFamily="2" charset="-122"/>
              </a:rPr>
              <a:t>      }</a:t>
            </a:r>
            <a:endParaRPr lang="en-US" altLang="zh-CN" sz="2800" dirty="0">
              <a:ea typeface="华文仿宋" panose="02010600040101010101" pitchFamily="2" charset="-122"/>
            </a:endParaRPr>
          </a:p>
          <a:p>
            <a:pPr algn="l" eaLnBrk="1" hangingPunct="1">
              <a:lnSpc>
                <a:spcPct val="95000"/>
              </a:lnSpc>
            </a:pPr>
            <a:r>
              <a:rPr lang="en-US" altLang="zh-CN" sz="2800" b="1" dirty="0">
                <a:ea typeface="华文仿宋" panose="02010600040101010101" pitchFamily="2" charset="-122"/>
              </a:rPr>
              <a:t>}</a:t>
            </a:r>
            <a:r>
              <a:rPr lang="en-US" altLang="zh-CN" sz="2800" dirty="0">
                <a:ea typeface="华文仿宋" panose="02010600040101010101" pitchFamily="2" charset="-122"/>
              </a:rPr>
              <a:t> // </a:t>
            </a:r>
            <a:r>
              <a:rPr lang="en-US" altLang="zh-CN" sz="2800" dirty="0" smtClean="0">
                <a:ea typeface="华文仿宋" panose="02010600040101010101" pitchFamily="2" charset="-122"/>
              </a:rPr>
              <a:t>purge</a:t>
            </a:r>
            <a:r>
              <a:rPr lang="en-US" altLang="zh-CN" sz="2800" b="1" dirty="0" smtClean="0">
                <a:solidFill>
                  <a:srgbClr val="3333CC"/>
                </a:solidFill>
                <a:ea typeface="华文仿宋" panose="02010600040101010101" pitchFamily="2" charset="-122"/>
              </a:rPr>
              <a:t> </a:t>
            </a:r>
            <a:r>
              <a:rPr lang="en-US" altLang="zh-CN" sz="2800" b="1" dirty="0" smtClean="0">
                <a:ea typeface="华文仿宋" panose="02010600040101010101" pitchFamily="2" charset="-122"/>
              </a:rPr>
              <a:t>            </a:t>
            </a:r>
            <a:r>
              <a:rPr lang="en-US" altLang="zh-CN" sz="3200" b="1" dirty="0" smtClean="0">
                <a:ea typeface="华文仿宋" panose="02010600040101010101" pitchFamily="2" charset="-122"/>
              </a:rPr>
              <a:t>                                      </a:t>
            </a:r>
            <a:endParaRPr lang="en-US" altLang="zh-CN" sz="3200" dirty="0"/>
          </a:p>
        </p:txBody>
      </p:sp>
      <p:sp>
        <p:nvSpPr>
          <p:cNvPr id="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实现代码</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type="body" idx="1"/>
          </p:nvPr>
        </p:nvSpPr>
        <p:spPr>
          <a:xfrm>
            <a:off x="623545" y="1503878"/>
            <a:ext cx="8134350" cy="3624176"/>
          </a:xfrm>
        </p:spPr>
        <p:txBody>
          <a:bodyPr/>
          <a:lstStyle/>
          <a:p>
            <a:pPr eaLnBrk="1" hangingPunct="1">
              <a:lnSpc>
                <a:spcPts val="3600"/>
              </a:lnSpc>
            </a:pPr>
            <a:r>
              <a:rPr lang="en-US" altLang="zh-CN" sz="2800" b="1" dirty="0" err="1" smtClean="0">
                <a:latin typeface="华文仿宋" panose="02010600040101010101" pitchFamily="2" charset="-122"/>
                <a:ea typeface="华文仿宋" panose="02010600040101010101" pitchFamily="2" charset="-122"/>
              </a:rPr>
              <a:t>GetElem</a:t>
            </a:r>
            <a:r>
              <a:rPr lang="zh-CN" altLang="en-US" sz="2800" b="1" dirty="0" smtClean="0">
                <a:latin typeface="华文仿宋" panose="02010600040101010101" pitchFamily="2" charset="-122"/>
                <a:ea typeface="华文仿宋" panose="02010600040101010101" pitchFamily="2" charset="-122"/>
              </a:rPr>
              <a:t>和</a:t>
            </a:r>
            <a:r>
              <a:rPr lang="en-US" altLang="zh-CN" sz="2800" b="1" dirty="0" err="1" smtClean="0">
                <a:latin typeface="华文仿宋" panose="02010600040101010101" pitchFamily="2" charset="-122"/>
                <a:ea typeface="华文仿宋" panose="02010600040101010101" pitchFamily="2" charset="-122"/>
              </a:rPr>
              <a:t>ListInsert</a:t>
            </a:r>
            <a:r>
              <a:rPr lang="zh-CN" altLang="en-US" sz="2800" b="1" dirty="0" smtClean="0">
                <a:latin typeface="华文仿宋" panose="02010600040101010101" pitchFamily="2" charset="-122"/>
                <a:ea typeface="华文仿宋" panose="02010600040101010101" pitchFamily="2" charset="-122"/>
              </a:rPr>
              <a:t>操作的执行时间与线性表长度</a:t>
            </a:r>
            <a:r>
              <a:rPr lang="zh-CN" altLang="en-US" sz="2800" b="1" dirty="0" smtClean="0">
                <a:solidFill>
                  <a:schemeClr val="accent2"/>
                </a:solidFill>
                <a:latin typeface="华文仿宋" panose="02010600040101010101" pitchFamily="2" charset="-122"/>
                <a:ea typeface="华文仿宋" panose="02010600040101010101" pitchFamily="2" charset="-122"/>
              </a:rPr>
              <a:t>无关</a:t>
            </a:r>
            <a:r>
              <a:rPr lang="zh-CN" altLang="en-US" sz="2800" b="1" dirty="0" smtClean="0">
                <a:latin typeface="华文仿宋" panose="02010600040101010101" pitchFamily="2" charset="-122"/>
                <a:ea typeface="华文仿宋" panose="02010600040101010101" pitchFamily="2" charset="-122"/>
              </a:rPr>
              <a:t>；</a:t>
            </a:r>
            <a:endParaRPr lang="zh-CN" altLang="en-US" sz="2800" b="1" dirty="0" smtClean="0">
              <a:latin typeface="华文仿宋" panose="02010600040101010101" pitchFamily="2" charset="-122"/>
              <a:ea typeface="华文仿宋" panose="02010600040101010101" pitchFamily="2" charset="-122"/>
            </a:endParaRPr>
          </a:p>
          <a:p>
            <a:pPr eaLnBrk="1" hangingPunct="1">
              <a:lnSpc>
                <a:spcPct val="90000"/>
              </a:lnSpc>
            </a:pPr>
            <a:r>
              <a:rPr lang="zh-CN" altLang="en-US" sz="2800" b="1" dirty="0" smtClean="0">
                <a:latin typeface="华文仿宋" panose="02010600040101010101" pitchFamily="2" charset="-122"/>
                <a:ea typeface="华文仿宋" panose="02010600040101010101" pitchFamily="2" charset="-122"/>
              </a:rPr>
              <a:t>按</a:t>
            </a:r>
            <a:r>
              <a:rPr lang="en-US" altLang="zh-CN" sz="2800" b="1" dirty="0" err="1" smtClean="0">
                <a:latin typeface="华文仿宋" panose="02010600040101010101" pitchFamily="2" charset="-122"/>
                <a:ea typeface="华文仿宋" panose="02010600040101010101" pitchFamily="2" charset="-122"/>
              </a:rPr>
              <a:t>Lb</a:t>
            </a:r>
            <a:r>
              <a:rPr lang="zh-CN" altLang="en-US" sz="2800" b="1" dirty="0" smtClean="0">
                <a:latin typeface="华文仿宋" panose="02010600040101010101" pitchFamily="2" charset="-122"/>
                <a:ea typeface="华文仿宋" panose="02010600040101010101" pitchFamily="2" charset="-122"/>
              </a:rPr>
              <a:t>表的长度循环</a:t>
            </a:r>
            <a:r>
              <a:rPr lang="zh-CN" altLang="en-US" sz="2800" b="1" dirty="0">
                <a:latin typeface="华文仿宋" panose="02010600040101010101" pitchFamily="2" charset="-122"/>
                <a:ea typeface="华文仿宋" panose="02010600040101010101" pitchFamily="2" charset="-122"/>
              </a:rPr>
              <a:t>，</a:t>
            </a:r>
            <a:r>
              <a:rPr lang="zh-CN" altLang="en-US" sz="2800" b="1" dirty="0" smtClean="0">
                <a:solidFill>
                  <a:schemeClr val="accent2"/>
                </a:solidFill>
                <a:latin typeface="华文仿宋" panose="02010600040101010101" pitchFamily="2" charset="-122"/>
                <a:ea typeface="华文仿宋" panose="02010600040101010101" pitchFamily="2" charset="-122"/>
              </a:rPr>
              <a:t>循环次数</a:t>
            </a:r>
            <a:r>
              <a:rPr lang="zh-CN" altLang="en-US" sz="2800" b="1" dirty="0" smtClean="0">
                <a:latin typeface="华文仿宋" panose="02010600040101010101" pitchFamily="2" charset="-122"/>
                <a:ea typeface="华文仿宋" panose="02010600040101010101" pitchFamily="2" charset="-122"/>
              </a:rPr>
              <a:t>为</a:t>
            </a:r>
            <a:endParaRPr lang="en-US" altLang="zh-CN" sz="2800" b="1" dirty="0" smtClean="0">
              <a:latin typeface="华文仿宋" panose="02010600040101010101" pitchFamily="2" charset="-122"/>
              <a:ea typeface="华文仿宋" panose="02010600040101010101" pitchFamily="2" charset="-122"/>
            </a:endParaRPr>
          </a:p>
          <a:p>
            <a:pPr marL="0" indent="0" eaLnBrk="1" hangingPunct="1">
              <a:lnSpc>
                <a:spcPct val="90000"/>
              </a:lnSpc>
              <a:buNone/>
            </a:pPr>
            <a:r>
              <a:rPr lang="en-US" altLang="zh-CN" sz="2800" b="1" dirty="0" smtClean="0">
                <a:latin typeface="华文仿宋" panose="02010600040101010101" pitchFamily="2" charset="-122"/>
                <a:ea typeface="华文仿宋" panose="02010600040101010101" pitchFamily="2" charset="-122"/>
              </a:rPr>
              <a:t>			  </a:t>
            </a:r>
            <a:r>
              <a:rPr lang="en-US" altLang="zh-CN" sz="2800" b="1" dirty="0" err="1" smtClean="0">
                <a:solidFill>
                  <a:schemeClr val="accent2"/>
                </a:solidFill>
                <a:latin typeface="华文仿宋" panose="02010600040101010101" pitchFamily="2" charset="-122"/>
                <a:ea typeface="华文仿宋" panose="02010600040101010101" pitchFamily="2" charset="-122"/>
              </a:rPr>
              <a:t>ListLength</a:t>
            </a:r>
            <a:r>
              <a:rPr lang="en-US" altLang="zh-CN" sz="2800" b="1" dirty="0" smtClean="0">
                <a:solidFill>
                  <a:schemeClr val="accent2"/>
                </a:solidFill>
                <a:latin typeface="华文仿宋" panose="02010600040101010101" pitchFamily="2" charset="-122"/>
                <a:ea typeface="华文仿宋" panose="02010600040101010101" pitchFamily="2" charset="-122"/>
              </a:rPr>
              <a:t>(</a:t>
            </a:r>
            <a:r>
              <a:rPr lang="en-US" altLang="zh-CN" sz="2800" b="1" dirty="0" err="1" smtClean="0">
                <a:solidFill>
                  <a:schemeClr val="accent2"/>
                </a:solidFill>
                <a:latin typeface="华文仿宋" panose="02010600040101010101" pitchFamily="2" charset="-122"/>
                <a:ea typeface="华文仿宋" panose="02010600040101010101" pitchFamily="2" charset="-122"/>
              </a:rPr>
              <a:t>Lb</a:t>
            </a:r>
            <a:r>
              <a:rPr lang="en-US" altLang="zh-CN" sz="2800" b="1" dirty="0">
                <a:solidFill>
                  <a:schemeClr val="accent2"/>
                </a:solidFill>
                <a:latin typeface="华文仿宋" panose="02010600040101010101" pitchFamily="2" charset="-122"/>
                <a:ea typeface="华文仿宋" panose="02010600040101010101" pitchFamily="2" charset="-122"/>
              </a:rPr>
              <a:t>)</a:t>
            </a:r>
            <a:r>
              <a:rPr lang="zh-CN" altLang="en-US" sz="2800" b="1" dirty="0">
                <a:solidFill>
                  <a:schemeClr val="accent2"/>
                </a:solidFill>
                <a:latin typeface="华文仿宋" panose="02010600040101010101" pitchFamily="2" charset="-122"/>
                <a:ea typeface="华文仿宋" panose="02010600040101010101" pitchFamily="2" charset="-122"/>
              </a:rPr>
              <a:t>；</a:t>
            </a:r>
            <a:endParaRPr lang="en-US" altLang="zh-CN" sz="2800" b="1" dirty="0">
              <a:solidFill>
                <a:schemeClr val="accent2"/>
              </a:solidFill>
              <a:latin typeface="华文仿宋" panose="02010600040101010101" pitchFamily="2" charset="-122"/>
              <a:ea typeface="华文仿宋" panose="02010600040101010101" pitchFamily="2" charset="-122"/>
            </a:endParaRPr>
          </a:p>
          <a:p>
            <a:pPr eaLnBrk="1" hangingPunct="1">
              <a:lnSpc>
                <a:spcPct val="90000"/>
              </a:lnSpc>
            </a:pPr>
            <a:r>
              <a:rPr lang="zh-CN" altLang="en-US" sz="2800" b="1" dirty="0" smtClean="0">
                <a:latin typeface="华文仿宋" panose="02010600040101010101" pitchFamily="2" charset="-122"/>
                <a:ea typeface="华文仿宋" panose="02010600040101010101" pitchFamily="2" charset="-122"/>
              </a:rPr>
              <a:t>算法的实际复杂度为：</a:t>
            </a:r>
            <a:endParaRPr lang="en-US" altLang="zh-CN" sz="2800" b="1" dirty="0" smtClean="0">
              <a:latin typeface="华文仿宋" panose="02010600040101010101" pitchFamily="2" charset="-122"/>
              <a:ea typeface="华文仿宋" panose="02010600040101010101" pitchFamily="2" charset="-122"/>
            </a:endParaRPr>
          </a:p>
          <a:p>
            <a:pPr marL="0" indent="0" algn="ctr" eaLnBrk="1" hangingPunct="1">
              <a:lnSpc>
                <a:spcPct val="90000"/>
              </a:lnSpc>
              <a:buNone/>
            </a:pPr>
            <a:r>
              <a:rPr lang="en-US" altLang="zh-CN" sz="2800" b="1" dirty="0" smtClean="0">
                <a:solidFill>
                  <a:srgbClr val="FF0000"/>
                </a:solidFill>
                <a:latin typeface="华文仿宋" panose="02010600040101010101" pitchFamily="2" charset="-122"/>
                <a:ea typeface="华文仿宋" panose="02010600040101010101" pitchFamily="2" charset="-122"/>
              </a:rPr>
              <a:t>	</a:t>
            </a:r>
            <a:r>
              <a:rPr lang="en-US" altLang="zh-CN" sz="3200" b="1" dirty="0" smtClean="0">
                <a:solidFill>
                  <a:srgbClr val="FF0000"/>
                </a:solidFill>
                <a:latin typeface="华文仿宋" panose="02010600040101010101" pitchFamily="2" charset="-122"/>
                <a:ea typeface="华文仿宋" panose="02010600040101010101" pitchFamily="2" charset="-122"/>
              </a:rPr>
              <a:t>O(</a:t>
            </a:r>
            <a:r>
              <a:rPr lang="en-US" altLang="zh-CN" sz="3200" b="1" dirty="0" err="1" smtClean="0">
                <a:solidFill>
                  <a:srgbClr val="FF0000"/>
                </a:solidFill>
                <a:latin typeface="华文仿宋" panose="02010600040101010101" pitchFamily="2" charset="-122"/>
                <a:ea typeface="华文仿宋" panose="02010600040101010101" pitchFamily="2" charset="-122"/>
              </a:rPr>
              <a:t>ListLength</a:t>
            </a:r>
            <a:r>
              <a:rPr lang="en-US" altLang="zh-CN" sz="3200" b="1" dirty="0" smtClean="0">
                <a:solidFill>
                  <a:srgbClr val="FF0000"/>
                </a:solidFill>
                <a:latin typeface="华文仿宋" panose="02010600040101010101" pitchFamily="2" charset="-122"/>
                <a:ea typeface="华文仿宋" panose="02010600040101010101" pitchFamily="2" charset="-122"/>
              </a:rPr>
              <a:t>(</a:t>
            </a:r>
            <a:r>
              <a:rPr lang="en-US" altLang="zh-CN" sz="3200" b="1" dirty="0" err="1" smtClean="0">
                <a:solidFill>
                  <a:srgbClr val="FF0000"/>
                </a:solidFill>
                <a:latin typeface="华文仿宋" panose="02010600040101010101" pitchFamily="2" charset="-122"/>
                <a:ea typeface="华文仿宋" panose="02010600040101010101" pitchFamily="2" charset="-122"/>
              </a:rPr>
              <a:t>Lb</a:t>
            </a:r>
            <a:r>
              <a:rPr lang="en-US" altLang="zh-CN" sz="3200" b="1" dirty="0" smtClean="0">
                <a:solidFill>
                  <a:srgbClr val="FF0000"/>
                </a:solidFill>
                <a:latin typeface="华文仿宋" panose="02010600040101010101" pitchFamily="2" charset="-122"/>
                <a:ea typeface="华文仿宋" panose="02010600040101010101" pitchFamily="2" charset="-122"/>
              </a:rPr>
              <a:t>))</a:t>
            </a:r>
            <a:r>
              <a:rPr lang="zh-CN" altLang="en-US" sz="3200" b="1" dirty="0" smtClean="0">
                <a:solidFill>
                  <a:srgbClr val="FF0000"/>
                </a:solidFill>
                <a:latin typeface="华文仿宋" panose="02010600040101010101" pitchFamily="2" charset="-122"/>
                <a:ea typeface="华文仿宋" panose="02010600040101010101" pitchFamily="2" charset="-122"/>
              </a:rPr>
              <a:t>。</a:t>
            </a:r>
            <a:endParaRPr lang="zh-CN" altLang="en-US" sz="3200" dirty="0" smtClean="0">
              <a:solidFill>
                <a:srgbClr val="FF0000"/>
              </a:solidFill>
            </a:endParaRPr>
          </a:p>
          <a:p>
            <a:pPr eaLnBrk="1" hangingPunct="1">
              <a:lnSpc>
                <a:spcPct val="90000"/>
              </a:lnSpc>
            </a:pPr>
            <a:endParaRPr lang="zh-CN" altLang="en-US" sz="2800" b="1" dirty="0" smtClean="0">
              <a:latin typeface="华文仿宋" panose="02010600040101010101" pitchFamily="2" charset="-122"/>
              <a:ea typeface="华文仿宋" panose="02010600040101010101" pitchFamily="2" charset="-122"/>
            </a:endParaRPr>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算法的时间复杂度分析</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2851"/>
                                        </p:tgtEl>
                                        <p:attrNameLst>
                                          <p:attrName>style.visibility</p:attrName>
                                        </p:attrNameLst>
                                      </p:cBhvr>
                                      <p:to>
                                        <p:strVal val="visible"/>
                                      </p:to>
                                    </p:set>
                                    <p:animEffect transition="in" filter="checkerboard(across)">
                                      <p:cBhvr>
                                        <p:cTn id="7" dur="500"/>
                                        <p:tgtEl>
                                          <p:spTgt spid="462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523875" y="965990"/>
            <a:ext cx="8239126" cy="553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ct val="130000"/>
              </a:lnSpc>
              <a:spcBef>
                <a:spcPct val="50000"/>
              </a:spcBef>
            </a:pPr>
            <a:r>
              <a:rPr lang="zh-CN" altLang="en-US" b="1" dirty="0" smtClean="0">
                <a:latin typeface="华文仿宋" panose="02010600040101010101" pitchFamily="2" charset="-122"/>
                <a:ea typeface="华文仿宋" panose="02010600040101010101" pitchFamily="2" charset="-122"/>
              </a:rPr>
              <a:t>已知</a:t>
            </a:r>
            <a:r>
              <a:rPr lang="zh-CN" altLang="en-US" b="1" dirty="0">
                <a:latin typeface="华文仿宋" panose="02010600040101010101" pitchFamily="2" charset="-122"/>
                <a:ea typeface="华文仿宋" panose="02010600040101010101" pitchFamily="2" charset="-122"/>
              </a:rPr>
              <a:t>线性表</a:t>
            </a:r>
            <a:r>
              <a:rPr lang="en-US" altLang="zh-CN" b="1" dirty="0">
                <a:latin typeface="华文仿宋" panose="02010600040101010101" pitchFamily="2" charset="-122"/>
                <a:ea typeface="华文仿宋" panose="02010600040101010101" pitchFamily="2" charset="-122"/>
              </a:rPr>
              <a:t>LA</a:t>
            </a:r>
            <a:r>
              <a:rPr lang="zh-CN" altLang="en-US" b="1" dirty="0">
                <a:latin typeface="华文仿宋" panose="02010600040101010101" pitchFamily="2" charset="-122"/>
                <a:ea typeface="华文仿宋" panose="02010600040101010101" pitchFamily="2" charset="-122"/>
              </a:rPr>
              <a:t>和</a:t>
            </a:r>
            <a:r>
              <a:rPr lang="en-US" altLang="zh-CN" b="1" dirty="0">
                <a:latin typeface="华文仿宋" panose="02010600040101010101" pitchFamily="2" charset="-122"/>
                <a:ea typeface="华文仿宋" panose="02010600040101010101" pitchFamily="2" charset="-122"/>
              </a:rPr>
              <a:t>LB</a:t>
            </a:r>
            <a:r>
              <a:rPr lang="zh-CN" altLang="en-US" b="1" dirty="0">
                <a:latin typeface="华文仿宋" panose="02010600040101010101" pitchFamily="2" charset="-122"/>
                <a:ea typeface="华文仿宋" panose="02010600040101010101" pitchFamily="2" charset="-122"/>
              </a:rPr>
              <a:t>中的数据元素按值</a:t>
            </a:r>
            <a:r>
              <a:rPr lang="zh-CN" altLang="en-US" b="1" dirty="0">
                <a:solidFill>
                  <a:schemeClr val="accent2"/>
                </a:solidFill>
                <a:latin typeface="华文仿宋" panose="02010600040101010101" pitchFamily="2" charset="-122"/>
                <a:ea typeface="华文仿宋" panose="02010600040101010101" pitchFamily="2" charset="-122"/>
              </a:rPr>
              <a:t>非递减</a:t>
            </a:r>
            <a:r>
              <a:rPr lang="zh-CN" altLang="en-US" b="1" dirty="0">
                <a:latin typeface="华文仿宋" panose="02010600040101010101" pitchFamily="2" charset="-122"/>
                <a:ea typeface="华文仿宋" panose="02010600040101010101" pitchFamily="2" charset="-122"/>
              </a:rPr>
              <a:t>有序排列，现要求将</a:t>
            </a:r>
            <a:r>
              <a:rPr lang="en-US" altLang="zh-CN" b="1" dirty="0">
                <a:latin typeface="华文仿宋" panose="02010600040101010101" pitchFamily="2" charset="-122"/>
                <a:ea typeface="华文仿宋" panose="02010600040101010101" pitchFamily="2" charset="-122"/>
              </a:rPr>
              <a:t>LA</a:t>
            </a:r>
            <a:r>
              <a:rPr lang="zh-CN" altLang="en-US" b="1" dirty="0">
                <a:latin typeface="华文仿宋" panose="02010600040101010101" pitchFamily="2" charset="-122"/>
                <a:ea typeface="华文仿宋" panose="02010600040101010101" pitchFamily="2" charset="-122"/>
              </a:rPr>
              <a:t>和</a:t>
            </a:r>
            <a:r>
              <a:rPr lang="en-US" altLang="zh-CN" b="1" dirty="0">
                <a:latin typeface="华文仿宋" panose="02010600040101010101" pitchFamily="2" charset="-122"/>
                <a:ea typeface="华文仿宋" panose="02010600040101010101" pitchFamily="2" charset="-122"/>
              </a:rPr>
              <a:t>LB</a:t>
            </a:r>
            <a:r>
              <a:rPr lang="zh-CN" altLang="en-US" b="1" dirty="0">
                <a:latin typeface="华文仿宋" panose="02010600040101010101" pitchFamily="2" charset="-122"/>
                <a:ea typeface="华文仿宋" panose="02010600040101010101" pitchFamily="2" charset="-122"/>
              </a:rPr>
              <a:t>归并为一个新的线性表</a:t>
            </a:r>
            <a:r>
              <a:rPr lang="en-US" altLang="zh-CN" b="1" dirty="0">
                <a:latin typeface="华文仿宋" panose="02010600040101010101" pitchFamily="2" charset="-122"/>
                <a:ea typeface="华文仿宋" panose="02010600040101010101" pitchFamily="2" charset="-122"/>
              </a:rPr>
              <a:t>LC</a:t>
            </a:r>
            <a:r>
              <a:rPr lang="zh-CN" altLang="en-US" b="1" dirty="0">
                <a:latin typeface="华文仿宋" panose="02010600040101010101" pitchFamily="2" charset="-122"/>
                <a:ea typeface="华文仿宋" panose="02010600040101010101" pitchFamily="2" charset="-122"/>
              </a:rPr>
              <a:t>，且</a:t>
            </a:r>
            <a:r>
              <a:rPr lang="en-US" altLang="zh-CN" b="1" dirty="0">
                <a:latin typeface="华文仿宋" panose="02010600040101010101" pitchFamily="2" charset="-122"/>
                <a:ea typeface="华文仿宋" panose="02010600040101010101" pitchFamily="2" charset="-122"/>
              </a:rPr>
              <a:t>LC</a:t>
            </a:r>
            <a:r>
              <a:rPr lang="zh-CN" altLang="en-US" b="1" dirty="0">
                <a:latin typeface="华文仿宋" panose="02010600040101010101" pitchFamily="2" charset="-122"/>
                <a:ea typeface="华文仿宋" panose="02010600040101010101" pitchFamily="2" charset="-122"/>
              </a:rPr>
              <a:t>中的数据元素仍按值</a:t>
            </a:r>
            <a:r>
              <a:rPr lang="zh-CN" altLang="en-US" b="1" dirty="0">
                <a:solidFill>
                  <a:schemeClr val="accent2"/>
                </a:solidFill>
                <a:latin typeface="华文仿宋" panose="02010600040101010101" pitchFamily="2" charset="-122"/>
                <a:ea typeface="华文仿宋" panose="02010600040101010101" pitchFamily="2" charset="-122"/>
              </a:rPr>
              <a:t>非递减</a:t>
            </a:r>
            <a:r>
              <a:rPr lang="zh-CN" altLang="en-US" b="1" dirty="0">
                <a:latin typeface="华文仿宋" panose="02010600040101010101" pitchFamily="2" charset="-122"/>
                <a:ea typeface="华文仿宋" panose="02010600040101010101" pitchFamily="2" charset="-122"/>
              </a:rPr>
              <a:t>有序排列。</a:t>
            </a:r>
            <a:endParaRPr lang="zh-CN" altLang="en-US" b="1" dirty="0">
              <a:latin typeface="华文仿宋" panose="02010600040101010101" pitchFamily="2" charset="-122"/>
              <a:ea typeface="华文仿宋" panose="02010600040101010101" pitchFamily="2" charset="-122"/>
            </a:endParaRPr>
          </a:p>
          <a:p>
            <a:pPr algn="just" eaLnBrk="1" hangingPunct="1">
              <a:spcBef>
                <a:spcPts val="600"/>
              </a:spcBef>
            </a:pPr>
            <a:r>
              <a:rPr lang="zh-CN" altLang="en-US" b="1" dirty="0">
                <a:latin typeface="华文仿宋" panose="02010600040101010101" pitchFamily="2" charset="-122"/>
                <a:ea typeface="华文仿宋" panose="02010600040101010101" pitchFamily="2" charset="-122"/>
              </a:rPr>
              <a:t>例如，设</a:t>
            </a:r>
            <a:r>
              <a:rPr lang="en-US" altLang="zh-CN" b="1" dirty="0" err="1">
                <a:latin typeface="华文仿宋" panose="02010600040101010101" pitchFamily="2" charset="-122"/>
                <a:ea typeface="华文仿宋" panose="02010600040101010101" pitchFamily="2" charset="-122"/>
              </a:rPr>
              <a:t>i</a:t>
            </a:r>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j </a:t>
            </a:r>
            <a:r>
              <a:rPr lang="zh-CN" altLang="en-US" b="1" dirty="0">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k</a:t>
            </a:r>
            <a:r>
              <a:rPr lang="zh-CN" altLang="en-US" b="1" dirty="0">
                <a:latin typeface="华文仿宋" panose="02010600040101010101" pitchFamily="2" charset="-122"/>
                <a:ea typeface="华文仿宋" panose="02010600040101010101" pitchFamily="2" charset="-122"/>
              </a:rPr>
              <a:t>分别指向三个线性表中元素的指针</a:t>
            </a:r>
            <a:endParaRPr lang="zh-CN" altLang="en-US" b="1" dirty="0">
              <a:latin typeface="华文仿宋" panose="02010600040101010101" pitchFamily="2" charset="-122"/>
              <a:ea typeface="华文仿宋" panose="02010600040101010101" pitchFamily="2" charset="-122"/>
            </a:endParaRPr>
          </a:p>
          <a:p>
            <a:pPr algn="just" eaLnBrk="1" hangingPunct="1">
              <a:spcBef>
                <a:spcPct val="50000"/>
              </a:spcBef>
            </a:pPr>
            <a:r>
              <a:rPr lang="zh-CN" altLang="en-US" b="1"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LA=(3</a:t>
            </a:r>
            <a:r>
              <a:rPr lang="en-US" altLang="zh-CN" b="1" dirty="0" smtClean="0">
                <a:latin typeface="华文仿宋" panose="02010600040101010101" pitchFamily="2" charset="-122"/>
                <a:ea typeface="华文仿宋" panose="02010600040101010101" pitchFamily="2" charset="-122"/>
              </a:rPr>
              <a:t>, 5, 8, 11</a:t>
            </a:r>
            <a:r>
              <a:rPr lang="en-US" altLang="zh-CN" b="1" dirty="0">
                <a:latin typeface="华文仿宋" panose="02010600040101010101" pitchFamily="2" charset="-122"/>
                <a:ea typeface="华文仿宋" panose="02010600040101010101" pitchFamily="2" charset="-122"/>
              </a:rPr>
              <a:t>)</a:t>
            </a:r>
            <a:endParaRPr lang="en-US" altLang="zh-CN" b="1" dirty="0">
              <a:latin typeface="华文仿宋" panose="02010600040101010101" pitchFamily="2" charset="-122"/>
              <a:ea typeface="华文仿宋" panose="02010600040101010101" pitchFamily="2" charset="-122"/>
            </a:endParaRPr>
          </a:p>
          <a:p>
            <a:pPr algn="just" eaLnBrk="1" hangingPunct="1">
              <a:lnSpc>
                <a:spcPct val="50000"/>
              </a:lnSpc>
              <a:spcBef>
                <a:spcPct val="50000"/>
              </a:spcBef>
            </a:pPr>
            <a:r>
              <a:rPr lang="en-US" altLang="zh-CN" b="1" dirty="0">
                <a:latin typeface="华文仿宋" panose="02010600040101010101" pitchFamily="2" charset="-122"/>
                <a:ea typeface="华文仿宋" panose="02010600040101010101" pitchFamily="2" charset="-122"/>
              </a:rPr>
              <a:t>                      </a:t>
            </a:r>
            <a:r>
              <a:rPr lang="en-US" altLang="zh-CN" b="1" dirty="0">
                <a:solidFill>
                  <a:srgbClr val="0000CC"/>
                </a:solidFill>
                <a:latin typeface="华文仿宋" panose="02010600040101010101" pitchFamily="2" charset="-122"/>
                <a:ea typeface="华文仿宋" panose="02010600040101010101" pitchFamily="2" charset="-122"/>
              </a:rPr>
              <a:t>    ↑</a:t>
            </a:r>
            <a:endParaRPr lang="en-US" altLang="zh-CN" b="1" dirty="0">
              <a:solidFill>
                <a:srgbClr val="0000CC"/>
              </a:solidFill>
              <a:latin typeface="华文仿宋" panose="02010600040101010101" pitchFamily="2" charset="-122"/>
              <a:ea typeface="华文仿宋" panose="02010600040101010101" pitchFamily="2" charset="-122"/>
            </a:endParaRPr>
          </a:p>
          <a:p>
            <a:pPr algn="just" eaLnBrk="1" hangingPunct="1">
              <a:lnSpc>
                <a:spcPct val="80000"/>
              </a:lnSpc>
              <a:spcBef>
                <a:spcPct val="10000"/>
              </a:spcBef>
            </a:pPr>
            <a:r>
              <a:rPr lang="en-US" altLang="zh-CN" b="1" dirty="0">
                <a:solidFill>
                  <a:srgbClr val="0000CC"/>
                </a:solidFill>
                <a:latin typeface="华文仿宋" panose="02010600040101010101" pitchFamily="2" charset="-122"/>
                <a:ea typeface="华文仿宋" panose="02010600040101010101" pitchFamily="2" charset="-122"/>
              </a:rPr>
              <a:t>                            </a:t>
            </a:r>
            <a:r>
              <a:rPr lang="en-US" altLang="zh-CN" b="1" dirty="0" err="1" smtClean="0">
                <a:solidFill>
                  <a:srgbClr val="0000CC"/>
                </a:solidFill>
                <a:latin typeface="华文仿宋" panose="02010600040101010101" pitchFamily="2" charset="-122"/>
                <a:ea typeface="华文仿宋" panose="02010600040101010101" pitchFamily="2" charset="-122"/>
              </a:rPr>
              <a:t>i</a:t>
            </a:r>
            <a:endParaRPr lang="en-US" altLang="zh-CN" sz="7200" b="1" dirty="0" smtClean="0">
              <a:solidFill>
                <a:srgbClr val="0000CC"/>
              </a:solidFill>
              <a:latin typeface="华文仿宋" panose="02010600040101010101" pitchFamily="2" charset="-122"/>
              <a:ea typeface="华文仿宋" panose="02010600040101010101" pitchFamily="2" charset="-122"/>
            </a:endParaRPr>
          </a:p>
          <a:p>
            <a:pPr algn="just" eaLnBrk="1" hangingPunct="1">
              <a:spcBef>
                <a:spcPts val="600"/>
              </a:spcBef>
            </a:pPr>
            <a:r>
              <a:rPr lang="en-US" altLang="zh-CN" b="1" dirty="0" smtClean="0">
                <a:latin typeface="华文仿宋" panose="02010600040101010101" pitchFamily="2" charset="-122"/>
                <a:ea typeface="华文仿宋" panose="02010600040101010101" pitchFamily="2" charset="-122"/>
              </a:rPr>
              <a:t>                  LB=(2, 6, 8, 9, 11, 15, 20)</a:t>
            </a:r>
            <a:endParaRPr lang="en-US" altLang="zh-CN" b="1" dirty="0" smtClean="0">
              <a:latin typeface="华文仿宋" panose="02010600040101010101" pitchFamily="2" charset="-122"/>
              <a:ea typeface="华文仿宋" panose="02010600040101010101" pitchFamily="2" charset="-122"/>
            </a:endParaRPr>
          </a:p>
          <a:p>
            <a:pPr algn="just" eaLnBrk="1" hangingPunct="1">
              <a:lnSpc>
                <a:spcPct val="50000"/>
              </a:lnSpc>
              <a:spcBef>
                <a:spcPct val="50000"/>
              </a:spcBef>
            </a:pPr>
            <a:r>
              <a:rPr lang="en-US" altLang="zh-CN" b="1" dirty="0" smtClean="0">
                <a:latin typeface="华文仿宋" panose="02010600040101010101" pitchFamily="2" charset="-122"/>
                <a:ea typeface="华文仿宋" panose="02010600040101010101" pitchFamily="2" charset="-122"/>
              </a:rPr>
              <a:t>                          </a:t>
            </a:r>
            <a:r>
              <a:rPr lang="en-US" altLang="zh-CN" b="1" dirty="0">
                <a:solidFill>
                  <a:srgbClr val="0000CC"/>
                </a:solidFill>
                <a:latin typeface="华文仿宋" panose="02010600040101010101" pitchFamily="2" charset="-122"/>
                <a:ea typeface="华文仿宋" panose="02010600040101010101" pitchFamily="2" charset="-122"/>
              </a:rPr>
              <a:t>↑</a:t>
            </a:r>
            <a:endParaRPr lang="en-US" altLang="zh-CN" b="1" dirty="0">
              <a:solidFill>
                <a:srgbClr val="0000CC"/>
              </a:solidFill>
              <a:latin typeface="华文仿宋" panose="02010600040101010101" pitchFamily="2" charset="-122"/>
              <a:ea typeface="华文仿宋" panose="02010600040101010101" pitchFamily="2" charset="-122"/>
            </a:endParaRPr>
          </a:p>
          <a:p>
            <a:pPr algn="just" eaLnBrk="1" hangingPunct="1">
              <a:lnSpc>
                <a:spcPct val="80000"/>
              </a:lnSpc>
              <a:spcBef>
                <a:spcPct val="10000"/>
              </a:spcBef>
            </a:pPr>
            <a:r>
              <a:rPr lang="en-US" altLang="zh-CN" b="1" dirty="0">
                <a:solidFill>
                  <a:srgbClr val="0000CC"/>
                </a:solidFill>
                <a:latin typeface="华文仿宋" panose="02010600040101010101" pitchFamily="2" charset="-122"/>
                <a:ea typeface="华文仿宋" panose="02010600040101010101" pitchFamily="2" charset="-122"/>
              </a:rPr>
              <a:t>             </a:t>
            </a:r>
            <a:r>
              <a:rPr lang="en-US" altLang="zh-CN" b="1" dirty="0" smtClean="0">
                <a:solidFill>
                  <a:srgbClr val="0000CC"/>
                </a:solidFill>
                <a:latin typeface="华文仿宋" panose="02010600040101010101" pitchFamily="2" charset="-122"/>
                <a:ea typeface="华文仿宋" panose="02010600040101010101" pitchFamily="2" charset="-122"/>
              </a:rPr>
              <a:t>               </a:t>
            </a:r>
            <a:r>
              <a:rPr lang="en-US" altLang="zh-CN" b="1" dirty="0">
                <a:solidFill>
                  <a:srgbClr val="0000CC"/>
                </a:solidFill>
                <a:latin typeface="华文仿宋" panose="02010600040101010101" pitchFamily="2" charset="-122"/>
                <a:ea typeface="华文仿宋" panose="02010600040101010101" pitchFamily="2" charset="-122"/>
              </a:rPr>
              <a:t>j</a:t>
            </a:r>
            <a:endParaRPr lang="en-US" altLang="zh-CN" sz="7200" b="1" dirty="0">
              <a:solidFill>
                <a:srgbClr val="0000CC"/>
              </a:solidFill>
              <a:latin typeface="华文仿宋" panose="02010600040101010101" pitchFamily="2" charset="-122"/>
              <a:ea typeface="华文仿宋" panose="02010600040101010101" pitchFamily="2" charset="-122"/>
            </a:endParaRPr>
          </a:p>
          <a:p>
            <a:pPr algn="just" eaLnBrk="1" hangingPunct="1">
              <a:spcBef>
                <a:spcPts val="600"/>
              </a:spcBef>
            </a:pPr>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则          </a:t>
            </a:r>
            <a:r>
              <a:rPr lang="en-US" altLang="zh-CN" b="1" dirty="0">
                <a:latin typeface="华文仿宋" panose="02010600040101010101" pitchFamily="2" charset="-122"/>
                <a:ea typeface="华文仿宋" panose="02010600040101010101" pitchFamily="2" charset="-122"/>
              </a:rPr>
              <a:t>LC=(2, 3, 5</a:t>
            </a:r>
            <a:r>
              <a:rPr lang="en-US" altLang="zh-CN" b="1" dirty="0" smtClean="0">
                <a:latin typeface="华文仿宋" panose="02010600040101010101" pitchFamily="2" charset="-122"/>
                <a:ea typeface="华文仿宋" panose="02010600040101010101" pitchFamily="2" charset="-122"/>
              </a:rPr>
              <a:t>, 6, 8, 8, 9, 11, 11, 15, 20</a:t>
            </a:r>
            <a:r>
              <a:rPr lang="en-US" altLang="zh-CN" b="1" dirty="0">
                <a:latin typeface="华文仿宋" panose="02010600040101010101" pitchFamily="2" charset="-122"/>
                <a:ea typeface="华文仿宋" panose="02010600040101010101" pitchFamily="2" charset="-122"/>
              </a:rPr>
              <a:t>)</a:t>
            </a:r>
            <a:endParaRPr lang="en-US" altLang="zh-CN" b="1" dirty="0">
              <a:latin typeface="华文仿宋" panose="02010600040101010101" pitchFamily="2" charset="-122"/>
              <a:ea typeface="华文仿宋" panose="02010600040101010101" pitchFamily="2" charset="-122"/>
            </a:endParaRPr>
          </a:p>
          <a:p>
            <a:pPr algn="just" eaLnBrk="1" hangingPunct="1">
              <a:lnSpc>
                <a:spcPct val="50000"/>
              </a:lnSpc>
              <a:spcBef>
                <a:spcPct val="50000"/>
              </a:spcBef>
            </a:pPr>
            <a:r>
              <a:rPr lang="en-US" altLang="zh-CN" b="1" dirty="0">
                <a:solidFill>
                  <a:srgbClr val="0000CC"/>
                </a:solidFill>
                <a:latin typeface="华文仿宋" panose="02010600040101010101" pitchFamily="2" charset="-122"/>
                <a:ea typeface="华文仿宋" panose="02010600040101010101" pitchFamily="2" charset="-122"/>
              </a:rPr>
              <a:t>                          ↑</a:t>
            </a:r>
            <a:endParaRPr lang="en-US" altLang="zh-CN" b="1" dirty="0">
              <a:solidFill>
                <a:srgbClr val="0000CC"/>
              </a:solidFill>
              <a:latin typeface="华文仿宋" panose="02010600040101010101" pitchFamily="2" charset="-122"/>
              <a:ea typeface="华文仿宋" panose="02010600040101010101" pitchFamily="2" charset="-122"/>
            </a:endParaRPr>
          </a:p>
          <a:p>
            <a:pPr algn="just" eaLnBrk="1" hangingPunct="1">
              <a:lnSpc>
                <a:spcPct val="80000"/>
              </a:lnSpc>
              <a:spcBef>
                <a:spcPct val="10000"/>
              </a:spcBef>
            </a:pPr>
            <a:r>
              <a:rPr lang="en-US" altLang="zh-CN" b="1" dirty="0">
                <a:solidFill>
                  <a:srgbClr val="0000CC"/>
                </a:solidFill>
                <a:latin typeface="华文仿宋" panose="02010600040101010101" pitchFamily="2" charset="-122"/>
                <a:ea typeface="华文仿宋" panose="02010600040101010101" pitchFamily="2" charset="-122"/>
              </a:rPr>
              <a:t>                           k</a:t>
            </a:r>
            <a:r>
              <a:rPr lang="en-US" altLang="zh-CN" dirty="0">
                <a:latin typeface="华文仿宋" panose="02010600040101010101" pitchFamily="2" charset="-122"/>
                <a:ea typeface="华文仿宋" panose="02010600040101010101" pitchFamily="2" charset="-122"/>
              </a:rPr>
              <a:t>  </a:t>
            </a:r>
            <a:endParaRPr lang="en-US" altLang="zh-CN" b="1" dirty="0">
              <a:latin typeface="华文仿宋" panose="02010600040101010101" pitchFamily="2" charset="-122"/>
              <a:ea typeface="华文仿宋" panose="02010600040101010101" pitchFamily="2" charset="-122"/>
            </a:endParaRPr>
          </a:p>
        </p:txBody>
      </p:sp>
      <p:sp>
        <p:nvSpPr>
          <p:cNvPr id="464902" name="Rectangle 6"/>
          <p:cNvSpPr>
            <a:spLocks noChangeArrowheads="1"/>
          </p:cNvSpPr>
          <p:nvPr/>
        </p:nvSpPr>
        <p:spPr bwMode="auto">
          <a:xfrm>
            <a:off x="5024438" y="3258344"/>
            <a:ext cx="39957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latin typeface="华文仿宋" panose="02010600040101010101" pitchFamily="2" charset="-122"/>
                <a:ea typeface="华文仿宋" panose="02010600040101010101" pitchFamily="2" charset="-122"/>
              </a:rPr>
              <a:t>            </a:t>
            </a:r>
            <a:r>
              <a:rPr lang="en-US" altLang="zh-CN" sz="2800" b="1" dirty="0">
                <a:solidFill>
                  <a:srgbClr val="FF0000"/>
                </a:solidFill>
                <a:latin typeface="华文仿宋" panose="02010600040101010101" pitchFamily="2" charset="-122"/>
                <a:ea typeface="华文仿宋" panose="02010600040101010101" pitchFamily="2" charset="-122"/>
              </a:rPr>
              <a:t>a</a:t>
            </a:r>
            <a:r>
              <a:rPr lang="en-US" altLang="zh-CN" sz="2800" b="1" dirty="0">
                <a:latin typeface="华文仿宋" panose="02010600040101010101" pitchFamily="2" charset="-122"/>
                <a:ea typeface="华文仿宋" panose="02010600040101010101" pitchFamily="2" charset="-122"/>
              </a:rPr>
              <a:t>   </a:t>
            </a:r>
            <a:r>
              <a:rPr lang="en-US" altLang="zh-CN" sz="2800" b="1" dirty="0" smtClean="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当</a:t>
            </a:r>
            <a:r>
              <a:rPr lang="en-US" altLang="zh-CN" sz="2800" b="1" dirty="0">
                <a:latin typeface="华文仿宋" panose="02010600040101010101" pitchFamily="2" charset="-122"/>
                <a:ea typeface="华文仿宋" panose="02010600040101010101" pitchFamily="2" charset="-122"/>
              </a:rPr>
              <a:t>a&lt;=b</a:t>
            </a:r>
            <a:endParaRPr lang="en-US" altLang="zh-CN" sz="2800" b="1" dirty="0">
              <a:latin typeface="华文仿宋" panose="02010600040101010101" pitchFamily="2" charset="-122"/>
              <a:ea typeface="华文仿宋" panose="02010600040101010101" pitchFamily="2" charset="-122"/>
            </a:endParaRPr>
          </a:p>
          <a:p>
            <a:pPr algn="l" eaLnBrk="1" hangingPunct="1"/>
            <a:r>
              <a:rPr lang="en-US" altLang="zh-CN" sz="2800" b="1" dirty="0">
                <a:latin typeface="华文仿宋" panose="02010600040101010101" pitchFamily="2" charset="-122"/>
                <a:ea typeface="华文仿宋" panose="02010600040101010101" pitchFamily="2" charset="-122"/>
              </a:rPr>
              <a:t>    </a:t>
            </a:r>
            <a:r>
              <a:rPr lang="en-US" altLang="zh-CN" sz="2800" b="1" dirty="0" smtClean="0">
                <a:solidFill>
                  <a:srgbClr val="FF0000"/>
                </a:solidFill>
                <a:latin typeface="华文仿宋" panose="02010600040101010101" pitchFamily="2" charset="-122"/>
                <a:ea typeface="华文仿宋" panose="02010600040101010101" pitchFamily="2" charset="-122"/>
              </a:rPr>
              <a:t>C </a:t>
            </a:r>
            <a:r>
              <a:rPr lang="en-US" altLang="zh-CN" sz="2800" b="1" dirty="0" smtClean="0">
                <a:latin typeface="华文仿宋" panose="02010600040101010101" pitchFamily="2" charset="-122"/>
                <a:ea typeface="华文仿宋" panose="02010600040101010101" pitchFamily="2" charset="-122"/>
              </a:rPr>
              <a:t>=      </a:t>
            </a:r>
            <a:endParaRPr lang="en-US" altLang="zh-CN" sz="2800" b="1" dirty="0">
              <a:solidFill>
                <a:srgbClr val="FF0000"/>
              </a:solidFill>
              <a:latin typeface="华文仿宋" panose="02010600040101010101" pitchFamily="2" charset="-122"/>
              <a:ea typeface="华文仿宋" panose="02010600040101010101" pitchFamily="2" charset="-122"/>
            </a:endParaRPr>
          </a:p>
          <a:p>
            <a:pPr algn="l" eaLnBrk="1" hangingPunct="1"/>
            <a:r>
              <a:rPr lang="en-US" altLang="zh-CN" sz="2800" b="1" dirty="0">
                <a:latin typeface="华文仿宋" panose="02010600040101010101" pitchFamily="2" charset="-122"/>
                <a:ea typeface="华文仿宋" panose="02010600040101010101" pitchFamily="2" charset="-122"/>
              </a:rPr>
              <a:t>            </a:t>
            </a:r>
            <a:r>
              <a:rPr lang="en-US" altLang="zh-CN" sz="2800" b="1" dirty="0" smtClean="0">
                <a:solidFill>
                  <a:srgbClr val="FF0000"/>
                </a:solidFill>
                <a:latin typeface="华文仿宋" panose="02010600040101010101" pitchFamily="2" charset="-122"/>
                <a:ea typeface="华文仿宋" panose="02010600040101010101" pitchFamily="2" charset="-122"/>
              </a:rPr>
              <a:t>b</a:t>
            </a:r>
            <a:r>
              <a:rPr lang="en-US" altLang="zh-CN" sz="2800" b="1" dirty="0" smtClean="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当</a:t>
            </a:r>
            <a:r>
              <a:rPr lang="en-US" altLang="zh-CN" sz="2800" b="1" dirty="0">
                <a:latin typeface="华文仿宋" panose="02010600040101010101" pitchFamily="2" charset="-122"/>
                <a:ea typeface="华文仿宋" panose="02010600040101010101" pitchFamily="2" charset="-122"/>
              </a:rPr>
              <a:t>a&gt;b</a:t>
            </a:r>
            <a:endParaRPr lang="en-US" altLang="zh-CN" sz="2800" b="1" dirty="0">
              <a:latin typeface="华文仿宋" panose="02010600040101010101" pitchFamily="2" charset="-122"/>
              <a:ea typeface="华文仿宋" panose="02010600040101010101" pitchFamily="2" charset="-122"/>
            </a:endParaRPr>
          </a:p>
        </p:txBody>
      </p:sp>
      <p:sp>
        <p:nvSpPr>
          <p:cNvPr id="45061" name="AutoShape 4"/>
          <p:cNvSpPr/>
          <p:nvPr/>
        </p:nvSpPr>
        <p:spPr bwMode="auto">
          <a:xfrm>
            <a:off x="6075364" y="3457575"/>
            <a:ext cx="68262" cy="1021903"/>
          </a:xfrm>
          <a:prstGeom prst="leftBrace">
            <a:avLst>
              <a:gd name="adj1" fmla="val 131522"/>
              <a:gd name="adj2" fmla="val 50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dirty="0" smtClean="0"/>
              <a:t>   </a:t>
            </a:r>
            <a:endParaRPr lang="zh-CN" altLang="en-US" dirty="0"/>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例 </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2-3</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4898">
                                            <p:txEl>
                                              <p:pRg st="0" end="0"/>
                                            </p:txEl>
                                          </p:spTgt>
                                        </p:tgtEl>
                                        <p:attrNameLst>
                                          <p:attrName>style.visibility</p:attrName>
                                        </p:attrNameLst>
                                      </p:cBhvr>
                                      <p:to>
                                        <p:strVal val="visible"/>
                                      </p:to>
                                    </p:set>
                                    <p:animEffect transition="in" filter="wipe(left)">
                                      <p:cBhvr>
                                        <p:cTn id="7" dur="500"/>
                                        <p:tgtEl>
                                          <p:spTgt spid="4648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4898">
                                            <p:txEl>
                                              <p:pRg st="1" end="1"/>
                                            </p:txEl>
                                          </p:spTgt>
                                        </p:tgtEl>
                                        <p:attrNameLst>
                                          <p:attrName>style.visibility</p:attrName>
                                        </p:attrNameLst>
                                      </p:cBhvr>
                                      <p:to>
                                        <p:strVal val="visible"/>
                                      </p:to>
                                    </p:set>
                                    <p:animEffect transition="in" filter="wipe(left)">
                                      <p:cBhvr>
                                        <p:cTn id="12" dur="500"/>
                                        <p:tgtEl>
                                          <p:spTgt spid="4648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4898">
                                            <p:txEl>
                                              <p:pRg st="2" end="2"/>
                                            </p:txEl>
                                          </p:spTgt>
                                        </p:tgtEl>
                                        <p:attrNameLst>
                                          <p:attrName>style.visibility</p:attrName>
                                        </p:attrNameLst>
                                      </p:cBhvr>
                                      <p:to>
                                        <p:strVal val="visible"/>
                                      </p:to>
                                    </p:set>
                                    <p:animEffect transition="in" filter="wipe(left)">
                                      <p:cBhvr>
                                        <p:cTn id="17" dur="500"/>
                                        <p:tgtEl>
                                          <p:spTgt spid="4648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4898">
                                            <p:txEl>
                                              <p:pRg st="3" end="3"/>
                                            </p:txEl>
                                          </p:spTgt>
                                        </p:tgtEl>
                                        <p:attrNameLst>
                                          <p:attrName>style.visibility</p:attrName>
                                        </p:attrNameLst>
                                      </p:cBhvr>
                                      <p:to>
                                        <p:strVal val="visible"/>
                                      </p:to>
                                    </p:set>
                                    <p:animEffect transition="in" filter="wipe(left)">
                                      <p:cBhvr>
                                        <p:cTn id="22" dur="500"/>
                                        <p:tgtEl>
                                          <p:spTgt spid="4648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4898">
                                            <p:txEl>
                                              <p:pRg st="4" end="4"/>
                                            </p:txEl>
                                          </p:spTgt>
                                        </p:tgtEl>
                                        <p:attrNameLst>
                                          <p:attrName>style.visibility</p:attrName>
                                        </p:attrNameLst>
                                      </p:cBhvr>
                                      <p:to>
                                        <p:strVal val="visible"/>
                                      </p:to>
                                    </p:set>
                                    <p:animEffect transition="in" filter="wipe(left)">
                                      <p:cBhvr>
                                        <p:cTn id="27" dur="500"/>
                                        <p:tgtEl>
                                          <p:spTgt spid="4648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4898">
                                            <p:txEl>
                                              <p:pRg st="5" end="5"/>
                                            </p:txEl>
                                          </p:spTgt>
                                        </p:tgtEl>
                                        <p:attrNameLst>
                                          <p:attrName>style.visibility</p:attrName>
                                        </p:attrNameLst>
                                      </p:cBhvr>
                                      <p:to>
                                        <p:strVal val="visible"/>
                                      </p:to>
                                    </p:set>
                                    <p:animEffect transition="in" filter="wipe(left)">
                                      <p:cBhvr>
                                        <p:cTn id="32" dur="500"/>
                                        <p:tgtEl>
                                          <p:spTgt spid="4648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4898">
                                            <p:txEl>
                                              <p:pRg st="6" end="6"/>
                                            </p:txEl>
                                          </p:spTgt>
                                        </p:tgtEl>
                                        <p:attrNameLst>
                                          <p:attrName>style.visibility</p:attrName>
                                        </p:attrNameLst>
                                      </p:cBhvr>
                                      <p:to>
                                        <p:strVal val="visible"/>
                                      </p:to>
                                    </p:set>
                                    <p:animEffect transition="in" filter="wipe(left)">
                                      <p:cBhvr>
                                        <p:cTn id="37" dur="500"/>
                                        <p:tgtEl>
                                          <p:spTgt spid="4648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64898">
                                            <p:txEl>
                                              <p:pRg st="7" end="7"/>
                                            </p:txEl>
                                          </p:spTgt>
                                        </p:tgtEl>
                                        <p:attrNameLst>
                                          <p:attrName>style.visibility</p:attrName>
                                        </p:attrNameLst>
                                      </p:cBhvr>
                                      <p:to>
                                        <p:strVal val="visible"/>
                                      </p:to>
                                    </p:set>
                                    <p:animEffect transition="in" filter="wipe(left)">
                                      <p:cBhvr>
                                        <p:cTn id="42" dur="500"/>
                                        <p:tgtEl>
                                          <p:spTgt spid="46489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64898">
                                            <p:txEl>
                                              <p:pRg st="8" end="8"/>
                                            </p:txEl>
                                          </p:spTgt>
                                        </p:tgtEl>
                                        <p:attrNameLst>
                                          <p:attrName>style.visibility</p:attrName>
                                        </p:attrNameLst>
                                      </p:cBhvr>
                                      <p:to>
                                        <p:strVal val="visible"/>
                                      </p:to>
                                    </p:set>
                                    <p:animEffect transition="in" filter="wipe(left)">
                                      <p:cBhvr>
                                        <p:cTn id="47" dur="500"/>
                                        <p:tgtEl>
                                          <p:spTgt spid="46489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64898">
                                            <p:txEl>
                                              <p:pRg st="9" end="9"/>
                                            </p:txEl>
                                          </p:spTgt>
                                        </p:tgtEl>
                                        <p:attrNameLst>
                                          <p:attrName>style.visibility</p:attrName>
                                        </p:attrNameLst>
                                      </p:cBhvr>
                                      <p:to>
                                        <p:strVal val="visible"/>
                                      </p:to>
                                    </p:set>
                                    <p:animEffect transition="in" filter="wipe(left)">
                                      <p:cBhvr>
                                        <p:cTn id="52" dur="500"/>
                                        <p:tgtEl>
                                          <p:spTgt spid="46489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64898">
                                            <p:txEl>
                                              <p:pRg st="10" end="10"/>
                                            </p:txEl>
                                          </p:spTgt>
                                        </p:tgtEl>
                                        <p:attrNameLst>
                                          <p:attrName>style.visibility</p:attrName>
                                        </p:attrNameLst>
                                      </p:cBhvr>
                                      <p:to>
                                        <p:strVal val="visible"/>
                                      </p:to>
                                    </p:set>
                                    <p:animEffect transition="in" filter="wipe(left)">
                                      <p:cBhvr>
                                        <p:cTn id="57" dur="500"/>
                                        <p:tgtEl>
                                          <p:spTgt spid="46489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64902">
                                            <p:txEl>
                                              <p:pRg st="1" end="1"/>
                                            </p:txEl>
                                          </p:spTgt>
                                        </p:tgtEl>
                                        <p:attrNameLst>
                                          <p:attrName>style.visibility</p:attrName>
                                        </p:attrNameLst>
                                      </p:cBhvr>
                                      <p:to>
                                        <p:strVal val="visible"/>
                                      </p:to>
                                    </p:set>
                                    <p:animEffect transition="in" filter="wipe(left)">
                                      <p:cBhvr>
                                        <p:cTn id="62" dur="500"/>
                                        <p:tgtEl>
                                          <p:spTgt spid="464902">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5061"/>
                                        </p:tgtEl>
                                        <p:attrNameLst>
                                          <p:attrName>style.visibility</p:attrName>
                                        </p:attrNameLst>
                                      </p:cBhvr>
                                      <p:to>
                                        <p:strVal val="visible"/>
                                      </p:to>
                                    </p:set>
                                    <p:animEffect transition="in" filter="wipe(down)">
                                      <p:cBhvr>
                                        <p:cTn id="67" dur="500"/>
                                        <p:tgtEl>
                                          <p:spTgt spid="4506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64902">
                                            <p:txEl>
                                              <p:pRg st="0" end="0"/>
                                            </p:txEl>
                                          </p:spTgt>
                                        </p:tgtEl>
                                        <p:attrNameLst>
                                          <p:attrName>style.visibility</p:attrName>
                                        </p:attrNameLst>
                                      </p:cBhvr>
                                      <p:to>
                                        <p:strVal val="visible"/>
                                      </p:to>
                                    </p:set>
                                    <p:animEffect transition="in" filter="wipe(left)">
                                      <p:cBhvr>
                                        <p:cTn id="72" dur="500"/>
                                        <p:tgtEl>
                                          <p:spTgt spid="464902">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64902">
                                            <p:txEl>
                                              <p:pRg st="2" end="2"/>
                                            </p:txEl>
                                          </p:spTgt>
                                        </p:tgtEl>
                                        <p:attrNameLst>
                                          <p:attrName>style.visibility</p:attrName>
                                        </p:attrNameLst>
                                      </p:cBhvr>
                                      <p:to>
                                        <p:strVal val="visible"/>
                                      </p:to>
                                    </p:set>
                                    <p:animEffect transition="in" filter="wipe(left)">
                                      <p:cBhvr>
                                        <p:cTn id="77" dur="500"/>
                                        <p:tgtEl>
                                          <p:spTgt spid="4649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8" grpId="0" build="p"/>
      <p:bldP spid="464902" grpId="0" uiExpand="1" build="p"/>
      <p:bldP spid="4506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61975" y="942975"/>
            <a:ext cx="7852976" cy="5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v</a:t>
            </a:r>
            <a:r>
              <a:rPr lang="en-US" altLang="zh-CN" sz="2000" b="1" dirty="0" smtClean="0">
                <a:latin typeface="华文仿宋" panose="02010600040101010101" pitchFamily="2" charset="-122"/>
                <a:ea typeface="华文仿宋" panose="02010600040101010101" pitchFamily="2" charset="-122"/>
              </a:rPr>
              <a:t>oid  </a:t>
            </a:r>
            <a:r>
              <a:rPr lang="en-US" altLang="zh-CN" sz="2000" b="1" dirty="0" err="1">
                <a:solidFill>
                  <a:srgbClr val="0000CC"/>
                </a:solidFill>
                <a:latin typeface="华文仿宋" panose="02010600040101010101" pitchFamily="2" charset="-122"/>
                <a:ea typeface="华文仿宋" panose="02010600040101010101" pitchFamily="2" charset="-122"/>
              </a:rPr>
              <a:t>MergeList</a:t>
            </a:r>
            <a:r>
              <a:rPr lang="en-US" altLang="zh-CN" sz="2000" b="1" dirty="0">
                <a:latin typeface="华文仿宋" panose="02010600040101010101" pitchFamily="2" charset="-122"/>
                <a:ea typeface="华文仿宋" panose="02010600040101010101" pitchFamily="2" charset="-122"/>
              </a:rPr>
              <a:t> (List La , List </a:t>
            </a:r>
            <a:r>
              <a:rPr lang="en-US" altLang="zh-CN" sz="2000" b="1" dirty="0" err="1">
                <a:latin typeface="华文仿宋" panose="02010600040101010101" pitchFamily="2" charset="-122"/>
                <a:ea typeface="华文仿宋" panose="02010600040101010101" pitchFamily="2" charset="-122"/>
              </a:rPr>
              <a:t>Lb</a:t>
            </a:r>
            <a:r>
              <a:rPr lang="en-US" altLang="zh-CN" sz="2000" b="1" dirty="0">
                <a:latin typeface="华文仿宋" panose="02010600040101010101" pitchFamily="2" charset="-122"/>
                <a:ea typeface="华文仿宋" panose="02010600040101010101" pitchFamily="2" charset="-122"/>
              </a:rPr>
              <a:t>, List &amp;</a:t>
            </a:r>
            <a:r>
              <a:rPr lang="en-US" altLang="zh-CN" sz="2000" b="1" dirty="0" err="1">
                <a:latin typeface="华文仿宋" panose="02010600040101010101" pitchFamily="2" charset="-122"/>
                <a:ea typeface="华文仿宋" panose="02010600040101010101" pitchFamily="2" charset="-122"/>
              </a:rPr>
              <a:t>Lc</a:t>
            </a:r>
            <a:r>
              <a:rPr lang="en-US" altLang="zh-CN" sz="2000" b="1" dirty="0">
                <a:latin typeface="华文仿宋" panose="02010600040101010101" pitchFamily="2" charset="-122"/>
                <a:ea typeface="华文仿宋" panose="02010600040101010101" pitchFamily="2" charset="-122"/>
              </a:rPr>
              <a:t>)</a:t>
            </a:r>
            <a:endParaRPr lang="en-US" altLang="zh-CN" sz="2000" b="1" dirty="0">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   </a:t>
            </a:r>
            <a:r>
              <a:rPr lang="en-US" altLang="zh-CN" sz="2000" b="1" dirty="0" err="1">
                <a:latin typeface="华文仿宋" panose="02010600040101010101" pitchFamily="2" charset="-122"/>
                <a:ea typeface="华文仿宋" panose="02010600040101010101" pitchFamily="2" charset="-122"/>
              </a:rPr>
              <a:t>InitList</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Lc</a:t>
            </a:r>
            <a:r>
              <a:rPr lang="en-US" altLang="zh-CN" sz="2000" b="1" dirty="0">
                <a:latin typeface="华文仿宋" panose="02010600040101010101" pitchFamily="2" charset="-122"/>
                <a:ea typeface="华文仿宋" panose="02010600040101010101" pitchFamily="2" charset="-122"/>
              </a:rPr>
              <a:t>);</a:t>
            </a:r>
            <a:endParaRPr lang="en-US" altLang="zh-CN" sz="2000" b="1" dirty="0">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i</a:t>
            </a:r>
            <a:r>
              <a:rPr lang="en-US" altLang="zh-CN" sz="2000" b="1" dirty="0">
                <a:latin typeface="华文仿宋" panose="02010600040101010101" pitchFamily="2" charset="-122"/>
                <a:ea typeface="华文仿宋" panose="02010600040101010101" pitchFamily="2" charset="-122"/>
              </a:rPr>
              <a:t>=j=1; k=0;                                                </a:t>
            </a:r>
            <a:r>
              <a:rPr lang="en-US" altLang="zh-CN" sz="2000" b="1" dirty="0">
                <a:solidFill>
                  <a:srgbClr val="006600"/>
                </a:solidFill>
                <a:latin typeface="华文仿宋" panose="02010600040101010101" pitchFamily="2" charset="-122"/>
                <a:ea typeface="华文仿宋" panose="02010600040101010101" pitchFamily="2" charset="-122"/>
              </a:rPr>
              <a:t>//</a:t>
            </a:r>
            <a:r>
              <a:rPr lang="zh-CN" altLang="en-US" sz="2000" b="1" dirty="0">
                <a:solidFill>
                  <a:srgbClr val="006600"/>
                </a:solidFill>
                <a:latin typeface="华文仿宋" panose="02010600040101010101" pitchFamily="2" charset="-122"/>
                <a:ea typeface="华文仿宋" panose="02010600040101010101" pitchFamily="2" charset="-122"/>
              </a:rPr>
              <a:t>初始化</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spcBef>
                <a:spcPct val="30000"/>
              </a:spcBef>
            </a:pPr>
            <a:r>
              <a:rPr lang="zh-CN" altLang="en-US" sz="2000" b="1" dirty="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La_len</a:t>
            </a:r>
            <a:r>
              <a:rPr lang="en-US" altLang="zh-CN" sz="2000" b="1" dirty="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ListLength</a:t>
            </a:r>
            <a:r>
              <a:rPr lang="en-US" altLang="zh-CN" sz="2000" b="1" dirty="0">
                <a:latin typeface="华文仿宋" panose="02010600040101010101" pitchFamily="2" charset="-122"/>
                <a:ea typeface="华文仿宋" panose="02010600040101010101" pitchFamily="2" charset="-122"/>
              </a:rPr>
              <a:t> (La) ;  </a:t>
            </a:r>
            <a:r>
              <a:rPr lang="en-US" altLang="zh-CN" sz="2000" b="1" dirty="0" err="1">
                <a:latin typeface="华文仿宋" panose="02010600040101010101" pitchFamily="2" charset="-122"/>
                <a:ea typeface="华文仿宋" panose="02010600040101010101" pitchFamily="2" charset="-122"/>
              </a:rPr>
              <a:t>Lb_len</a:t>
            </a:r>
            <a:r>
              <a:rPr lang="en-US" altLang="zh-CN" sz="2000" b="1" dirty="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ListLength</a:t>
            </a:r>
            <a:r>
              <a:rPr lang="en-US" altLang="zh-CN" sz="2000" b="1" dirty="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Lb</a:t>
            </a:r>
            <a:r>
              <a:rPr lang="en-US" altLang="zh-CN" sz="2000" b="1" dirty="0">
                <a:latin typeface="华文仿宋" panose="02010600040101010101" pitchFamily="2" charset="-122"/>
                <a:ea typeface="华文仿宋" panose="02010600040101010101" pitchFamily="2" charset="-122"/>
              </a:rPr>
              <a:t>) ;</a:t>
            </a:r>
            <a:endParaRPr lang="en-US" altLang="zh-CN" sz="2000" b="1" dirty="0">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a:t>
            </a:r>
            <a:r>
              <a:rPr lang="en-US" altLang="zh-CN" sz="2000" b="1" dirty="0">
                <a:solidFill>
                  <a:srgbClr val="FF0000"/>
                </a:solidFill>
                <a:latin typeface="华文仿宋" panose="02010600040101010101" pitchFamily="2" charset="-122"/>
                <a:ea typeface="华文仿宋" panose="02010600040101010101" pitchFamily="2" charset="-122"/>
              </a:rPr>
              <a:t>while ((</a:t>
            </a:r>
            <a:r>
              <a:rPr lang="en-US" altLang="zh-CN" sz="2000" b="1" dirty="0" err="1">
                <a:solidFill>
                  <a:srgbClr val="FF0000"/>
                </a:solidFill>
                <a:latin typeface="华文仿宋" panose="02010600040101010101" pitchFamily="2" charset="-122"/>
                <a:ea typeface="华文仿宋" panose="02010600040101010101" pitchFamily="2" charset="-122"/>
              </a:rPr>
              <a:t>i</a:t>
            </a:r>
            <a:r>
              <a:rPr lang="en-US" altLang="zh-CN" sz="2000" b="1" dirty="0">
                <a:solidFill>
                  <a:srgbClr val="FF0000"/>
                </a:solidFill>
                <a:latin typeface="华文仿宋" panose="02010600040101010101" pitchFamily="2" charset="-122"/>
                <a:ea typeface="华文仿宋" panose="02010600040101010101" pitchFamily="2" charset="-122"/>
              </a:rPr>
              <a:t>&lt;=</a:t>
            </a:r>
            <a:r>
              <a:rPr lang="en-US" altLang="zh-CN" sz="2000" b="1" dirty="0" err="1">
                <a:solidFill>
                  <a:srgbClr val="FF0000"/>
                </a:solidFill>
                <a:latin typeface="华文仿宋" panose="02010600040101010101" pitchFamily="2" charset="-122"/>
                <a:ea typeface="华文仿宋" panose="02010600040101010101" pitchFamily="2" charset="-122"/>
              </a:rPr>
              <a:t>La_len</a:t>
            </a:r>
            <a:r>
              <a:rPr lang="en-US" altLang="zh-CN" sz="2000" b="1" dirty="0">
                <a:solidFill>
                  <a:srgbClr val="FF0000"/>
                </a:solidFill>
                <a:latin typeface="华文仿宋" panose="02010600040101010101" pitchFamily="2" charset="-122"/>
                <a:ea typeface="华文仿宋" panose="02010600040101010101" pitchFamily="2" charset="-122"/>
              </a:rPr>
              <a:t>)&amp;&amp; (j&lt;=</a:t>
            </a:r>
            <a:r>
              <a:rPr lang="en-US" altLang="zh-CN" sz="2000" b="1" dirty="0" err="1">
                <a:solidFill>
                  <a:srgbClr val="FF0000"/>
                </a:solidFill>
                <a:latin typeface="华文仿宋" panose="02010600040101010101" pitchFamily="2" charset="-122"/>
                <a:ea typeface="华文仿宋" panose="02010600040101010101" pitchFamily="2" charset="-122"/>
              </a:rPr>
              <a:t>Lb_len</a:t>
            </a:r>
            <a:r>
              <a:rPr lang="en-US" altLang="zh-CN" sz="2000" b="1" dirty="0">
                <a:solidFill>
                  <a:srgbClr val="FF0000"/>
                </a:solidFill>
                <a:latin typeface="华文仿宋" panose="02010600040101010101" pitchFamily="2" charset="-122"/>
                <a:ea typeface="华文仿宋" panose="02010600040101010101" pitchFamily="2" charset="-122"/>
              </a:rPr>
              <a:t>))      //La</a:t>
            </a:r>
            <a:r>
              <a:rPr lang="zh-CN" altLang="en-US" sz="2000" b="1" dirty="0">
                <a:solidFill>
                  <a:srgbClr val="FF0000"/>
                </a:solidFill>
                <a:latin typeface="华文仿宋" panose="02010600040101010101" pitchFamily="2" charset="-122"/>
                <a:ea typeface="华文仿宋" panose="02010600040101010101" pitchFamily="2" charset="-122"/>
              </a:rPr>
              <a:t>和</a:t>
            </a:r>
            <a:r>
              <a:rPr lang="en-US" altLang="zh-CN" sz="2000" b="1" dirty="0" err="1">
                <a:solidFill>
                  <a:srgbClr val="FF0000"/>
                </a:solidFill>
                <a:latin typeface="华文仿宋" panose="02010600040101010101" pitchFamily="2" charset="-122"/>
                <a:ea typeface="华文仿宋" panose="02010600040101010101" pitchFamily="2" charset="-122"/>
              </a:rPr>
              <a:t>Lb</a:t>
            </a:r>
            <a:r>
              <a:rPr lang="zh-CN" altLang="en-US" sz="2000" b="1" dirty="0">
                <a:solidFill>
                  <a:srgbClr val="FF0000"/>
                </a:solidFill>
                <a:latin typeface="华文仿宋" panose="02010600040101010101" pitchFamily="2" charset="-122"/>
                <a:ea typeface="华文仿宋" panose="02010600040101010101" pitchFamily="2" charset="-122"/>
              </a:rPr>
              <a:t>均非空</a:t>
            </a:r>
            <a:endParaRPr lang="zh-CN" altLang="en-US" sz="2000" b="1" dirty="0">
              <a:solidFill>
                <a:srgbClr val="FF0000"/>
              </a:solidFill>
              <a:latin typeface="华文仿宋" panose="02010600040101010101" pitchFamily="2" charset="-122"/>
              <a:ea typeface="华文仿宋" panose="02010600040101010101" pitchFamily="2" charset="-122"/>
            </a:endParaRPr>
          </a:p>
          <a:p>
            <a:pPr algn="l" eaLnBrk="1" hangingPunct="1">
              <a:spcBef>
                <a:spcPct val="30000"/>
              </a:spcBef>
            </a:pPr>
            <a:r>
              <a:rPr lang="zh-CN" altLang="en-US" sz="2000" b="1" dirty="0">
                <a:solidFill>
                  <a:srgbClr val="FF0000"/>
                </a:solidFill>
                <a:latin typeface="华文仿宋" panose="02010600040101010101" pitchFamily="2" charset="-122"/>
                <a:ea typeface="华文仿宋" panose="02010600040101010101" pitchFamily="2" charset="-122"/>
              </a:rPr>
              <a:t>         </a:t>
            </a:r>
            <a:r>
              <a:rPr lang="en-US" altLang="zh-CN" sz="2000" b="1" dirty="0">
                <a:solidFill>
                  <a:srgbClr val="FF0000"/>
                </a:solidFill>
                <a:latin typeface="华文仿宋" panose="02010600040101010101" pitchFamily="2" charset="-122"/>
                <a:ea typeface="华文仿宋" panose="02010600040101010101" pitchFamily="2" charset="-122"/>
              </a:rPr>
              <a:t>{ </a:t>
            </a:r>
            <a:r>
              <a:rPr lang="en-US" altLang="zh-CN" sz="2000" b="1" dirty="0" smtClean="0">
                <a:solidFill>
                  <a:srgbClr val="FF0000"/>
                </a:solidFill>
                <a:latin typeface="华文仿宋" panose="02010600040101010101" pitchFamily="2" charset="-122"/>
                <a:ea typeface="华文仿宋" panose="02010600040101010101" pitchFamily="2" charset="-122"/>
              </a:rPr>
              <a:t>     </a:t>
            </a:r>
            <a:r>
              <a:rPr lang="en-US" altLang="zh-CN" sz="2000" b="1" dirty="0" err="1" smtClean="0">
                <a:solidFill>
                  <a:srgbClr val="FF0000"/>
                </a:solidFill>
                <a:latin typeface="华文仿宋" panose="02010600040101010101" pitchFamily="2" charset="-122"/>
                <a:ea typeface="华文仿宋" panose="02010600040101010101" pitchFamily="2" charset="-122"/>
              </a:rPr>
              <a:t>GetElem</a:t>
            </a:r>
            <a:r>
              <a:rPr lang="en-US" altLang="zh-CN" sz="2000" b="1" dirty="0" smtClean="0">
                <a:solidFill>
                  <a:srgbClr val="FF0000"/>
                </a:solidFill>
                <a:latin typeface="华文仿宋" panose="02010600040101010101" pitchFamily="2" charset="-122"/>
                <a:ea typeface="华文仿宋" panose="02010600040101010101" pitchFamily="2" charset="-122"/>
              </a:rPr>
              <a:t>(La, </a:t>
            </a:r>
            <a:r>
              <a:rPr lang="en-US" altLang="zh-CN" sz="2000" b="1" dirty="0" err="1" smtClean="0">
                <a:solidFill>
                  <a:srgbClr val="FF0000"/>
                </a:solidFill>
                <a:latin typeface="华文仿宋" panose="02010600040101010101" pitchFamily="2" charset="-122"/>
                <a:ea typeface="华文仿宋" panose="02010600040101010101" pitchFamily="2" charset="-122"/>
              </a:rPr>
              <a:t>i</a:t>
            </a:r>
            <a:r>
              <a:rPr lang="en-US" altLang="zh-CN" sz="2000" b="1" dirty="0" smtClean="0">
                <a:solidFill>
                  <a:srgbClr val="FF0000"/>
                </a:solidFill>
                <a:latin typeface="华文仿宋" panose="02010600040101010101" pitchFamily="2" charset="-122"/>
                <a:ea typeface="华文仿宋" panose="02010600040101010101" pitchFamily="2" charset="-122"/>
              </a:rPr>
              <a:t>, </a:t>
            </a:r>
            <a:r>
              <a:rPr lang="en-US" altLang="zh-CN" sz="2000" b="1" dirty="0" err="1" smtClean="0">
                <a:solidFill>
                  <a:srgbClr val="FF0000"/>
                </a:solidFill>
                <a:latin typeface="华文仿宋" panose="02010600040101010101" pitchFamily="2" charset="-122"/>
                <a:ea typeface="华文仿宋" panose="02010600040101010101" pitchFamily="2" charset="-122"/>
              </a:rPr>
              <a:t>ai</a:t>
            </a:r>
            <a:r>
              <a:rPr lang="en-US" altLang="zh-CN" sz="2000" b="1" dirty="0">
                <a:solidFill>
                  <a:srgbClr val="FF0000"/>
                </a:solidFill>
                <a:latin typeface="华文仿宋" panose="02010600040101010101" pitchFamily="2" charset="-122"/>
                <a:ea typeface="华文仿宋" panose="02010600040101010101" pitchFamily="2" charset="-122"/>
              </a:rPr>
              <a:t>); </a:t>
            </a:r>
            <a:r>
              <a:rPr lang="en-US" altLang="zh-CN" sz="2000" b="1" dirty="0" err="1">
                <a:solidFill>
                  <a:srgbClr val="FF0000"/>
                </a:solidFill>
                <a:latin typeface="华文仿宋" panose="02010600040101010101" pitchFamily="2" charset="-122"/>
                <a:ea typeface="华文仿宋" panose="02010600040101010101" pitchFamily="2" charset="-122"/>
              </a:rPr>
              <a:t>GetElem</a:t>
            </a:r>
            <a:r>
              <a:rPr lang="en-US" altLang="zh-CN" sz="2000" b="1" dirty="0">
                <a:solidFill>
                  <a:srgbClr val="FF0000"/>
                </a:solidFill>
                <a:latin typeface="华文仿宋" panose="02010600040101010101" pitchFamily="2" charset="-122"/>
                <a:ea typeface="华文仿宋" panose="02010600040101010101" pitchFamily="2" charset="-122"/>
              </a:rPr>
              <a:t> (</a:t>
            </a:r>
            <a:r>
              <a:rPr lang="en-US" altLang="zh-CN" sz="2000" b="1" dirty="0" err="1">
                <a:solidFill>
                  <a:srgbClr val="FF0000"/>
                </a:solidFill>
                <a:latin typeface="华文仿宋" panose="02010600040101010101" pitchFamily="2" charset="-122"/>
                <a:ea typeface="华文仿宋" panose="02010600040101010101" pitchFamily="2" charset="-122"/>
              </a:rPr>
              <a:t>Lb</a:t>
            </a:r>
            <a:r>
              <a:rPr lang="en-US" altLang="zh-CN" sz="2000" b="1" dirty="0" smtClean="0">
                <a:solidFill>
                  <a:srgbClr val="FF0000"/>
                </a:solidFill>
                <a:latin typeface="华文仿宋" panose="02010600040101010101" pitchFamily="2" charset="-122"/>
                <a:ea typeface="华文仿宋" panose="02010600040101010101" pitchFamily="2" charset="-122"/>
              </a:rPr>
              <a:t>, j, </a:t>
            </a:r>
            <a:r>
              <a:rPr lang="en-US" altLang="zh-CN" sz="2000" b="1" dirty="0" err="1" smtClean="0">
                <a:solidFill>
                  <a:srgbClr val="FF0000"/>
                </a:solidFill>
                <a:latin typeface="华文仿宋" panose="02010600040101010101" pitchFamily="2" charset="-122"/>
                <a:ea typeface="华文仿宋" panose="02010600040101010101" pitchFamily="2" charset="-122"/>
              </a:rPr>
              <a:t>bj</a:t>
            </a:r>
            <a:r>
              <a:rPr lang="en-US" altLang="zh-CN" sz="2000" b="1" dirty="0">
                <a:solidFill>
                  <a:srgbClr val="FF0000"/>
                </a:solidFill>
                <a:latin typeface="华文仿宋" panose="02010600040101010101" pitchFamily="2" charset="-122"/>
                <a:ea typeface="华文仿宋" panose="02010600040101010101" pitchFamily="2" charset="-122"/>
              </a:rPr>
              <a:t>);</a:t>
            </a:r>
            <a:endParaRPr lang="en-US" altLang="zh-CN" sz="2000" b="1" dirty="0">
              <a:solidFill>
                <a:srgbClr val="FF0000"/>
              </a:solidFill>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solidFill>
                  <a:srgbClr val="FF0000"/>
                </a:solidFill>
                <a:latin typeface="华文仿宋" panose="02010600040101010101" pitchFamily="2" charset="-122"/>
                <a:ea typeface="华文仿宋" panose="02010600040101010101" pitchFamily="2" charset="-122"/>
              </a:rPr>
              <a:t>                 if (</a:t>
            </a:r>
            <a:r>
              <a:rPr lang="en-US" altLang="zh-CN" sz="2000" b="1" dirty="0" err="1">
                <a:solidFill>
                  <a:srgbClr val="FF0000"/>
                </a:solidFill>
                <a:latin typeface="华文仿宋" panose="02010600040101010101" pitchFamily="2" charset="-122"/>
                <a:ea typeface="华文仿宋" panose="02010600040101010101" pitchFamily="2" charset="-122"/>
              </a:rPr>
              <a:t>ai</a:t>
            </a:r>
            <a:r>
              <a:rPr lang="en-US" altLang="zh-CN" sz="2000" b="1" dirty="0">
                <a:solidFill>
                  <a:srgbClr val="FF0000"/>
                </a:solidFill>
                <a:latin typeface="华文仿宋" panose="02010600040101010101" pitchFamily="2" charset="-122"/>
                <a:ea typeface="华文仿宋" panose="02010600040101010101" pitchFamily="2" charset="-122"/>
              </a:rPr>
              <a:t>&lt;=</a:t>
            </a:r>
            <a:r>
              <a:rPr lang="en-US" altLang="zh-CN" sz="2000" b="1" dirty="0" err="1">
                <a:solidFill>
                  <a:srgbClr val="FF0000"/>
                </a:solidFill>
                <a:latin typeface="华文仿宋" panose="02010600040101010101" pitchFamily="2" charset="-122"/>
                <a:ea typeface="华文仿宋" panose="02010600040101010101" pitchFamily="2" charset="-122"/>
              </a:rPr>
              <a:t>bj</a:t>
            </a:r>
            <a:r>
              <a:rPr lang="en-US" altLang="zh-CN" sz="2000" b="1" dirty="0">
                <a:solidFill>
                  <a:srgbClr val="FF0000"/>
                </a:solidFill>
                <a:latin typeface="华文仿宋" panose="02010600040101010101" pitchFamily="2" charset="-122"/>
                <a:ea typeface="华文仿宋" panose="02010600040101010101" pitchFamily="2" charset="-122"/>
              </a:rPr>
              <a:t>)   {</a:t>
            </a:r>
            <a:r>
              <a:rPr lang="en-US" altLang="zh-CN" sz="2000" b="1" dirty="0" err="1">
                <a:solidFill>
                  <a:srgbClr val="FF0000"/>
                </a:solidFill>
                <a:latin typeface="华文仿宋" panose="02010600040101010101" pitchFamily="2" charset="-122"/>
                <a:ea typeface="华文仿宋" panose="02010600040101010101" pitchFamily="2" charset="-122"/>
              </a:rPr>
              <a:t>ListInsert</a:t>
            </a:r>
            <a:r>
              <a:rPr lang="en-US" altLang="zh-CN" sz="2000" b="1" dirty="0">
                <a:solidFill>
                  <a:srgbClr val="FF0000"/>
                </a:solidFill>
                <a:latin typeface="华文仿宋" panose="02010600040101010101" pitchFamily="2" charset="-122"/>
                <a:ea typeface="华文仿宋" panose="02010600040101010101" pitchFamily="2" charset="-122"/>
              </a:rPr>
              <a:t>(</a:t>
            </a:r>
            <a:r>
              <a:rPr lang="en-US" altLang="zh-CN" sz="2000" b="1" dirty="0" err="1">
                <a:solidFill>
                  <a:srgbClr val="FF0000"/>
                </a:solidFill>
                <a:latin typeface="华文仿宋" panose="02010600040101010101" pitchFamily="2" charset="-122"/>
                <a:ea typeface="华文仿宋" panose="02010600040101010101" pitchFamily="2" charset="-122"/>
              </a:rPr>
              <a:t>Lc</a:t>
            </a:r>
            <a:r>
              <a:rPr lang="en-US" altLang="zh-CN" sz="2000" b="1" dirty="0">
                <a:solidFill>
                  <a:srgbClr val="FF0000"/>
                </a:solidFill>
                <a:latin typeface="华文仿宋" panose="02010600040101010101" pitchFamily="2" charset="-122"/>
                <a:ea typeface="华文仿宋" panose="02010600040101010101" pitchFamily="2" charset="-122"/>
              </a:rPr>
              <a:t>, ++</a:t>
            </a:r>
            <a:r>
              <a:rPr lang="en-US" altLang="zh-CN" sz="2000" b="1" dirty="0" err="1">
                <a:solidFill>
                  <a:srgbClr val="FF0000"/>
                </a:solidFill>
                <a:latin typeface="华文仿宋" panose="02010600040101010101" pitchFamily="2" charset="-122"/>
                <a:ea typeface="华文仿宋" panose="02010600040101010101" pitchFamily="2" charset="-122"/>
              </a:rPr>
              <a:t>k,ai</a:t>
            </a:r>
            <a:r>
              <a:rPr lang="en-US" altLang="zh-CN" sz="2000" b="1" dirty="0">
                <a:solidFill>
                  <a:srgbClr val="FF0000"/>
                </a:solidFill>
                <a:latin typeface="华文仿宋" panose="02010600040101010101" pitchFamily="2" charset="-122"/>
                <a:ea typeface="华文仿宋" panose="02010600040101010101" pitchFamily="2" charset="-122"/>
              </a:rPr>
              <a:t>); ++ </a:t>
            </a:r>
            <a:r>
              <a:rPr lang="en-US" altLang="zh-CN" sz="2000" b="1" dirty="0" err="1">
                <a:solidFill>
                  <a:srgbClr val="FF0000"/>
                </a:solidFill>
                <a:latin typeface="华文仿宋" panose="02010600040101010101" pitchFamily="2" charset="-122"/>
                <a:ea typeface="华文仿宋" panose="02010600040101010101" pitchFamily="2" charset="-122"/>
              </a:rPr>
              <a:t>i</a:t>
            </a:r>
            <a:r>
              <a:rPr lang="en-US" altLang="zh-CN" sz="2000" b="1" dirty="0">
                <a:solidFill>
                  <a:srgbClr val="FF0000"/>
                </a:solidFill>
                <a:latin typeface="华文仿宋" panose="02010600040101010101" pitchFamily="2" charset="-122"/>
                <a:ea typeface="华文仿宋" panose="02010600040101010101" pitchFamily="2" charset="-122"/>
              </a:rPr>
              <a:t>} </a:t>
            </a:r>
            <a:endParaRPr lang="en-US" altLang="zh-CN" sz="2000" b="1" dirty="0">
              <a:solidFill>
                <a:srgbClr val="FF0000"/>
              </a:solidFill>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solidFill>
                  <a:srgbClr val="FF0000"/>
                </a:solidFill>
                <a:latin typeface="华文仿宋" panose="02010600040101010101" pitchFamily="2" charset="-122"/>
                <a:ea typeface="华文仿宋" panose="02010600040101010101" pitchFamily="2" charset="-122"/>
              </a:rPr>
              <a:t>                 </a:t>
            </a:r>
            <a:r>
              <a:rPr lang="en-US" altLang="zh-CN" sz="2000" b="1" dirty="0" smtClean="0">
                <a:solidFill>
                  <a:srgbClr val="FF0000"/>
                </a:solidFill>
                <a:latin typeface="华文仿宋" panose="02010600040101010101" pitchFamily="2" charset="-122"/>
                <a:ea typeface="华文仿宋" panose="02010600040101010101" pitchFamily="2" charset="-122"/>
              </a:rPr>
              <a:t>        else   </a:t>
            </a:r>
            <a:r>
              <a:rPr lang="en-US" altLang="zh-CN" sz="2000" b="1" dirty="0">
                <a:solidFill>
                  <a:srgbClr val="FF0000"/>
                </a:solidFill>
                <a:latin typeface="华文仿宋" panose="02010600040101010101" pitchFamily="2" charset="-122"/>
                <a:ea typeface="华文仿宋" panose="02010600040101010101" pitchFamily="2" charset="-122"/>
              </a:rPr>
              <a:t>{</a:t>
            </a:r>
            <a:r>
              <a:rPr lang="en-US" altLang="zh-CN" sz="2000" b="1" dirty="0" err="1">
                <a:solidFill>
                  <a:srgbClr val="FF0000"/>
                </a:solidFill>
                <a:latin typeface="华文仿宋" panose="02010600040101010101" pitchFamily="2" charset="-122"/>
                <a:ea typeface="华文仿宋" panose="02010600040101010101" pitchFamily="2" charset="-122"/>
              </a:rPr>
              <a:t>ListInsert</a:t>
            </a:r>
            <a:r>
              <a:rPr lang="en-US" altLang="zh-CN" sz="2000" b="1" dirty="0">
                <a:solidFill>
                  <a:srgbClr val="FF0000"/>
                </a:solidFill>
                <a:latin typeface="华文仿宋" panose="02010600040101010101" pitchFamily="2" charset="-122"/>
                <a:ea typeface="华文仿宋" panose="02010600040101010101" pitchFamily="2" charset="-122"/>
              </a:rPr>
              <a:t>(</a:t>
            </a:r>
            <a:r>
              <a:rPr lang="en-US" altLang="zh-CN" sz="2000" b="1" dirty="0" err="1">
                <a:solidFill>
                  <a:srgbClr val="FF0000"/>
                </a:solidFill>
                <a:latin typeface="华文仿宋" panose="02010600040101010101" pitchFamily="2" charset="-122"/>
                <a:ea typeface="华文仿宋" panose="02010600040101010101" pitchFamily="2" charset="-122"/>
              </a:rPr>
              <a:t>Lc</a:t>
            </a:r>
            <a:r>
              <a:rPr lang="en-US" altLang="zh-CN" sz="2000" b="1" dirty="0">
                <a:solidFill>
                  <a:srgbClr val="FF0000"/>
                </a:solidFill>
                <a:latin typeface="华文仿宋" panose="02010600040101010101" pitchFamily="2" charset="-122"/>
                <a:ea typeface="华文仿宋" panose="02010600040101010101" pitchFamily="2" charset="-122"/>
              </a:rPr>
              <a:t>,++</a:t>
            </a:r>
            <a:r>
              <a:rPr lang="en-US" altLang="zh-CN" sz="2000" b="1" dirty="0" err="1">
                <a:solidFill>
                  <a:srgbClr val="FF0000"/>
                </a:solidFill>
                <a:latin typeface="华文仿宋" panose="02010600040101010101" pitchFamily="2" charset="-122"/>
                <a:ea typeface="华文仿宋" panose="02010600040101010101" pitchFamily="2" charset="-122"/>
              </a:rPr>
              <a:t>k,bj</a:t>
            </a:r>
            <a:r>
              <a:rPr lang="en-US" altLang="zh-CN" sz="2000" b="1" dirty="0">
                <a:solidFill>
                  <a:srgbClr val="FF0000"/>
                </a:solidFill>
                <a:latin typeface="华文仿宋" panose="02010600040101010101" pitchFamily="2" charset="-122"/>
                <a:ea typeface="华文仿宋" panose="02010600040101010101" pitchFamily="2" charset="-122"/>
              </a:rPr>
              <a:t>); ++ j} ;</a:t>
            </a:r>
            <a:endParaRPr lang="en-US" altLang="zh-CN" sz="2000" b="1" dirty="0">
              <a:solidFill>
                <a:srgbClr val="FF0000"/>
              </a:solidFill>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solidFill>
                  <a:srgbClr val="FF0000"/>
                </a:solidFill>
                <a:latin typeface="华文仿宋" panose="02010600040101010101" pitchFamily="2" charset="-122"/>
                <a:ea typeface="华文仿宋" panose="02010600040101010101" pitchFamily="2" charset="-122"/>
              </a:rPr>
              <a:t>         }</a:t>
            </a:r>
            <a:endParaRPr lang="en-US" altLang="zh-CN" sz="2000" b="1" dirty="0">
              <a:solidFill>
                <a:srgbClr val="FF0000"/>
              </a:solidFill>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a:t>
            </a:r>
            <a:r>
              <a:rPr lang="en-US" altLang="zh-CN" sz="2000" b="1" dirty="0">
                <a:solidFill>
                  <a:srgbClr val="660033"/>
                </a:solidFill>
                <a:latin typeface="华文仿宋" panose="02010600040101010101" pitchFamily="2" charset="-122"/>
                <a:ea typeface="华文仿宋" panose="02010600040101010101" pitchFamily="2" charset="-122"/>
              </a:rPr>
              <a:t>while (</a:t>
            </a:r>
            <a:r>
              <a:rPr lang="en-US" altLang="zh-CN" sz="2000" b="1" dirty="0" err="1">
                <a:solidFill>
                  <a:srgbClr val="660033"/>
                </a:solidFill>
                <a:latin typeface="华文仿宋" panose="02010600040101010101" pitchFamily="2" charset="-122"/>
                <a:ea typeface="华文仿宋" panose="02010600040101010101" pitchFamily="2" charset="-122"/>
              </a:rPr>
              <a:t>i</a:t>
            </a:r>
            <a:r>
              <a:rPr lang="en-US" altLang="zh-CN" sz="2000" b="1" dirty="0">
                <a:solidFill>
                  <a:srgbClr val="660033"/>
                </a:solidFill>
                <a:latin typeface="华文仿宋" panose="02010600040101010101" pitchFamily="2" charset="-122"/>
                <a:ea typeface="华文仿宋" panose="02010600040101010101" pitchFamily="2" charset="-122"/>
              </a:rPr>
              <a:t>&lt;=</a:t>
            </a:r>
            <a:r>
              <a:rPr lang="en-US" altLang="zh-CN" sz="2000" b="1" dirty="0" err="1">
                <a:solidFill>
                  <a:srgbClr val="660033"/>
                </a:solidFill>
                <a:latin typeface="华文仿宋" panose="02010600040101010101" pitchFamily="2" charset="-122"/>
                <a:ea typeface="华文仿宋" panose="02010600040101010101" pitchFamily="2" charset="-122"/>
              </a:rPr>
              <a:t>La_len</a:t>
            </a:r>
            <a:r>
              <a:rPr lang="en-US" altLang="zh-CN" sz="2000" b="1" dirty="0">
                <a:solidFill>
                  <a:srgbClr val="660033"/>
                </a:solidFill>
                <a:latin typeface="华文仿宋" panose="02010600040101010101" pitchFamily="2" charset="-122"/>
                <a:ea typeface="华文仿宋" panose="02010600040101010101" pitchFamily="2" charset="-122"/>
              </a:rPr>
              <a:t>)</a:t>
            </a:r>
            <a:r>
              <a:rPr lang="en-US" altLang="zh-CN" sz="2000" b="1" dirty="0">
                <a:latin typeface="华文仿宋" panose="02010600040101010101" pitchFamily="2" charset="-122"/>
                <a:ea typeface="华文仿宋" panose="02010600040101010101" pitchFamily="2" charset="-122"/>
              </a:rPr>
              <a:t>             </a:t>
            </a:r>
            <a:r>
              <a:rPr lang="en-US" altLang="zh-CN" sz="2000" b="1" dirty="0">
                <a:solidFill>
                  <a:srgbClr val="006600"/>
                </a:solidFill>
                <a:latin typeface="华文仿宋" panose="02010600040101010101" pitchFamily="2" charset="-122"/>
                <a:ea typeface="华文仿宋" panose="02010600040101010101" pitchFamily="2" charset="-122"/>
              </a:rPr>
              <a:t>// </a:t>
            </a:r>
            <a:r>
              <a:rPr lang="en-US" altLang="zh-CN" sz="2000" b="1" dirty="0" err="1">
                <a:solidFill>
                  <a:srgbClr val="006600"/>
                </a:solidFill>
                <a:latin typeface="华文仿宋" panose="02010600040101010101" pitchFamily="2" charset="-122"/>
                <a:ea typeface="华文仿宋" panose="02010600040101010101" pitchFamily="2" charset="-122"/>
              </a:rPr>
              <a:t>Lb</a:t>
            </a:r>
            <a:r>
              <a:rPr lang="zh-CN" altLang="en-US" sz="2000" b="1" dirty="0">
                <a:solidFill>
                  <a:srgbClr val="006600"/>
                </a:solidFill>
                <a:latin typeface="华文仿宋" panose="02010600040101010101" pitchFamily="2" charset="-122"/>
                <a:ea typeface="华文仿宋" panose="02010600040101010101" pitchFamily="2" charset="-122"/>
              </a:rPr>
              <a:t>表空</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插入 </a:t>
            </a:r>
            <a:r>
              <a:rPr lang="en-US" altLang="zh-CN" sz="2000" b="1" dirty="0">
                <a:solidFill>
                  <a:srgbClr val="006600"/>
                </a:solidFill>
                <a:latin typeface="华文仿宋" panose="02010600040101010101" pitchFamily="2" charset="-122"/>
                <a:ea typeface="华文仿宋" panose="02010600040101010101" pitchFamily="2" charset="-122"/>
              </a:rPr>
              <a:t>La </a:t>
            </a:r>
            <a:r>
              <a:rPr lang="zh-CN" altLang="en-US" sz="2000" b="1" dirty="0">
                <a:solidFill>
                  <a:srgbClr val="006600"/>
                </a:solidFill>
                <a:latin typeface="华文仿宋" panose="02010600040101010101" pitchFamily="2" charset="-122"/>
                <a:ea typeface="华文仿宋" panose="02010600040101010101" pitchFamily="2" charset="-122"/>
              </a:rPr>
              <a:t>表中剩余元素</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spcBef>
                <a:spcPct val="30000"/>
              </a:spcBef>
            </a:pPr>
            <a:r>
              <a:rPr lang="zh-CN" altLang="en-US" sz="2000" b="1" dirty="0">
                <a:latin typeface="华文仿宋" panose="02010600040101010101" pitchFamily="2" charset="-122"/>
                <a:ea typeface="华文仿宋" panose="02010600040101010101" pitchFamily="2" charset="-122"/>
              </a:rPr>
              <a:t>               </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GetElem</a:t>
            </a:r>
            <a:r>
              <a:rPr lang="en-US" altLang="zh-CN" sz="2000" b="1" dirty="0">
                <a:latin typeface="华文仿宋" panose="02010600040101010101" pitchFamily="2" charset="-122"/>
                <a:ea typeface="华文仿宋" panose="02010600040101010101" pitchFamily="2" charset="-122"/>
              </a:rPr>
              <a:t>(La, </a:t>
            </a:r>
            <a:r>
              <a:rPr lang="en-US" altLang="zh-CN" sz="2000" b="1" dirty="0" err="1">
                <a:latin typeface="华文仿宋" panose="02010600040101010101" pitchFamily="2" charset="-122"/>
                <a:ea typeface="华文仿宋" panose="02010600040101010101" pitchFamily="2" charset="-122"/>
              </a:rPr>
              <a:t>i</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ai</a:t>
            </a:r>
            <a:r>
              <a:rPr lang="en-US" altLang="zh-CN" sz="2000" b="1" dirty="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ListInsert</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Lc</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k,ai</a:t>
            </a:r>
            <a:r>
              <a:rPr lang="en-US" altLang="zh-CN" sz="2000" b="1" dirty="0">
                <a:latin typeface="华文仿宋" panose="02010600040101010101" pitchFamily="2" charset="-122"/>
                <a:ea typeface="华文仿宋" panose="02010600040101010101" pitchFamily="2" charset="-122"/>
              </a:rPr>
              <a:t>)} ;</a:t>
            </a:r>
            <a:endParaRPr lang="en-US" altLang="zh-CN" sz="2000" b="1" dirty="0">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a:t>
            </a:r>
            <a:r>
              <a:rPr lang="en-US" altLang="zh-CN" sz="2000" b="1" dirty="0">
                <a:solidFill>
                  <a:srgbClr val="660033"/>
                </a:solidFill>
                <a:latin typeface="华文仿宋" panose="02010600040101010101" pitchFamily="2" charset="-122"/>
                <a:ea typeface="华文仿宋" panose="02010600040101010101" pitchFamily="2" charset="-122"/>
              </a:rPr>
              <a:t>while (j&lt;=</a:t>
            </a:r>
            <a:r>
              <a:rPr lang="en-US" altLang="zh-CN" sz="2000" b="1" dirty="0" err="1">
                <a:solidFill>
                  <a:srgbClr val="660033"/>
                </a:solidFill>
                <a:latin typeface="华文仿宋" panose="02010600040101010101" pitchFamily="2" charset="-122"/>
                <a:ea typeface="华文仿宋" panose="02010600040101010101" pitchFamily="2" charset="-122"/>
              </a:rPr>
              <a:t>Lb_len</a:t>
            </a:r>
            <a:r>
              <a:rPr lang="en-US" altLang="zh-CN" sz="2000" b="1" dirty="0">
                <a:solidFill>
                  <a:srgbClr val="660033"/>
                </a:solidFill>
                <a:latin typeface="华文仿宋" panose="02010600040101010101" pitchFamily="2" charset="-122"/>
                <a:ea typeface="华文仿宋" panose="02010600040101010101" pitchFamily="2" charset="-122"/>
              </a:rPr>
              <a:t>)</a:t>
            </a:r>
            <a:r>
              <a:rPr lang="en-US" altLang="zh-CN" sz="2000" b="1" dirty="0">
                <a:latin typeface="华文仿宋" panose="02010600040101010101" pitchFamily="2" charset="-122"/>
                <a:ea typeface="华文仿宋" panose="02010600040101010101" pitchFamily="2" charset="-122"/>
              </a:rPr>
              <a:t>            </a:t>
            </a:r>
            <a:r>
              <a:rPr lang="en-US" altLang="zh-CN" sz="2000" b="1" dirty="0">
                <a:solidFill>
                  <a:srgbClr val="006600"/>
                </a:solidFill>
                <a:latin typeface="华文仿宋" panose="02010600040101010101" pitchFamily="2" charset="-122"/>
                <a:ea typeface="华文仿宋" panose="02010600040101010101" pitchFamily="2" charset="-122"/>
              </a:rPr>
              <a:t>// La </a:t>
            </a:r>
            <a:r>
              <a:rPr lang="zh-CN" altLang="en-US" sz="2000" b="1" dirty="0">
                <a:solidFill>
                  <a:srgbClr val="006600"/>
                </a:solidFill>
                <a:latin typeface="华文仿宋" panose="02010600040101010101" pitchFamily="2" charset="-122"/>
                <a:ea typeface="华文仿宋" panose="02010600040101010101" pitchFamily="2" charset="-122"/>
              </a:rPr>
              <a:t>表空</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插入 </a:t>
            </a:r>
            <a:r>
              <a:rPr lang="en-US" altLang="zh-CN" sz="2000" b="1" dirty="0" err="1">
                <a:solidFill>
                  <a:srgbClr val="006600"/>
                </a:solidFill>
                <a:latin typeface="华文仿宋" panose="02010600040101010101" pitchFamily="2" charset="-122"/>
                <a:ea typeface="华文仿宋" panose="02010600040101010101" pitchFamily="2" charset="-122"/>
              </a:rPr>
              <a:t>Lb</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表中剩余元素</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spcBef>
                <a:spcPct val="30000"/>
              </a:spcBef>
            </a:pPr>
            <a:r>
              <a:rPr lang="zh-CN" altLang="en-US" sz="2000" b="1" dirty="0">
                <a:latin typeface="华文仿宋" panose="02010600040101010101" pitchFamily="2" charset="-122"/>
                <a:ea typeface="华文仿宋" panose="02010600040101010101" pitchFamily="2" charset="-122"/>
              </a:rPr>
              <a:t>               </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GetElem</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Lb</a:t>
            </a:r>
            <a:r>
              <a:rPr lang="en-US" altLang="zh-CN" sz="2000" b="1" dirty="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j++</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bj</a:t>
            </a:r>
            <a:r>
              <a:rPr lang="en-US" altLang="zh-CN" sz="2000" b="1" dirty="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ListInsert</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Lc</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k,bj</a:t>
            </a:r>
            <a:r>
              <a:rPr lang="en-US" altLang="zh-CN" sz="2000" b="1" dirty="0">
                <a:latin typeface="华文仿宋" panose="02010600040101010101" pitchFamily="2" charset="-122"/>
                <a:ea typeface="华文仿宋" panose="02010600040101010101" pitchFamily="2" charset="-122"/>
              </a:rPr>
              <a:t>) } ;</a:t>
            </a:r>
            <a:endParaRPr lang="en-US" altLang="zh-CN" sz="2000" b="1" dirty="0">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 // </a:t>
            </a:r>
            <a:r>
              <a:rPr lang="en-US" altLang="zh-CN" sz="2000" b="1" dirty="0" err="1">
                <a:solidFill>
                  <a:srgbClr val="0000CC"/>
                </a:solidFill>
                <a:latin typeface="华文仿宋" panose="02010600040101010101" pitchFamily="2" charset="-122"/>
                <a:ea typeface="华文仿宋" panose="02010600040101010101" pitchFamily="2" charset="-122"/>
              </a:rPr>
              <a:t>MergeList</a:t>
            </a:r>
            <a:endParaRPr lang="en-US" altLang="zh-CN" sz="2000" b="1" dirty="0">
              <a:solidFill>
                <a:srgbClr val="0000CC"/>
              </a:solidFill>
              <a:latin typeface="华文仿宋" panose="02010600040101010101" pitchFamily="2" charset="-122"/>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实现代码</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body" idx="1"/>
          </p:nvPr>
        </p:nvSpPr>
        <p:spPr>
          <a:xfrm>
            <a:off x="582613" y="1142999"/>
            <a:ext cx="8153400" cy="3505201"/>
          </a:xfrm>
        </p:spPr>
        <p:txBody>
          <a:bodyPr/>
          <a:lstStyle/>
          <a:p>
            <a:pPr eaLnBrk="1" hangingPunct="1">
              <a:lnSpc>
                <a:spcPct val="120000"/>
              </a:lnSpc>
            </a:pPr>
            <a:r>
              <a:rPr lang="en-US" altLang="zh-CN" sz="2800" b="1" dirty="0" err="1" smtClean="0">
                <a:latin typeface="华文仿宋" panose="02010600040101010101" pitchFamily="2" charset="-122"/>
                <a:ea typeface="华文仿宋" panose="02010600040101010101" pitchFamily="2" charset="-122"/>
              </a:rPr>
              <a:t>GetElem</a:t>
            </a:r>
            <a:r>
              <a:rPr lang="zh-CN" altLang="en-US" sz="2800" b="1" dirty="0" smtClean="0">
                <a:latin typeface="华文仿宋" panose="02010600040101010101" pitchFamily="2" charset="-122"/>
                <a:ea typeface="华文仿宋" panose="02010600040101010101" pitchFamily="2" charset="-122"/>
              </a:rPr>
              <a:t>和</a:t>
            </a:r>
            <a:r>
              <a:rPr lang="en-US" altLang="zh-CN" sz="2800" b="1" dirty="0" err="1" smtClean="0">
                <a:latin typeface="华文仿宋" panose="02010600040101010101" pitchFamily="2" charset="-122"/>
                <a:ea typeface="华文仿宋" panose="02010600040101010101" pitchFamily="2" charset="-122"/>
              </a:rPr>
              <a:t>ListInsert</a:t>
            </a:r>
            <a:r>
              <a:rPr lang="zh-CN" altLang="en-US" sz="2800" b="1" dirty="0" smtClean="0">
                <a:latin typeface="华文仿宋" panose="02010600040101010101" pitchFamily="2" charset="-122"/>
                <a:ea typeface="华文仿宋" panose="02010600040101010101" pitchFamily="2" charset="-122"/>
              </a:rPr>
              <a:t>操作的执行时间与线性表长度</a:t>
            </a:r>
            <a:r>
              <a:rPr lang="zh-CN" altLang="en-US" sz="2800" b="1" dirty="0" smtClean="0">
                <a:solidFill>
                  <a:schemeClr val="accent2"/>
                </a:solidFill>
                <a:latin typeface="华文仿宋" panose="02010600040101010101" pitchFamily="2" charset="-122"/>
                <a:ea typeface="华文仿宋" panose="02010600040101010101" pitchFamily="2" charset="-122"/>
              </a:rPr>
              <a:t>无关</a:t>
            </a:r>
            <a:r>
              <a:rPr lang="zh-CN" altLang="en-US" sz="2800" b="1" dirty="0" smtClean="0">
                <a:latin typeface="华文仿宋" panose="02010600040101010101" pitchFamily="2" charset="-122"/>
                <a:ea typeface="华文仿宋" panose="02010600040101010101" pitchFamily="2" charset="-122"/>
              </a:rPr>
              <a:t>；</a:t>
            </a:r>
            <a:endParaRPr lang="zh-CN" altLang="en-US" sz="2800" b="1" dirty="0" smtClean="0">
              <a:latin typeface="华文仿宋" panose="02010600040101010101" pitchFamily="2" charset="-122"/>
              <a:ea typeface="华文仿宋" panose="02010600040101010101" pitchFamily="2" charset="-122"/>
            </a:endParaRPr>
          </a:p>
          <a:p>
            <a:pPr eaLnBrk="1" hangingPunct="1">
              <a:lnSpc>
                <a:spcPct val="120000"/>
              </a:lnSpc>
            </a:pPr>
            <a:r>
              <a:rPr lang="zh-CN" altLang="en-US" sz="2800" b="1" dirty="0" smtClean="0">
                <a:latin typeface="华文仿宋" panose="02010600040101010101" pitchFamily="2" charset="-122"/>
                <a:ea typeface="华文仿宋" panose="02010600040101010101" pitchFamily="2" charset="-122"/>
              </a:rPr>
              <a:t>按</a:t>
            </a:r>
            <a:r>
              <a:rPr lang="en-US" altLang="zh-CN" sz="2800" b="1" dirty="0" err="1" smtClean="0">
                <a:latin typeface="华文仿宋" panose="02010600040101010101" pitchFamily="2" charset="-122"/>
                <a:ea typeface="华文仿宋" panose="02010600040101010101" pitchFamily="2" charset="-122"/>
              </a:rPr>
              <a:t>Lb</a:t>
            </a:r>
            <a:r>
              <a:rPr lang="zh-CN" altLang="en-US" sz="2800" b="1" dirty="0" smtClean="0">
                <a:latin typeface="华文仿宋" panose="02010600040101010101" pitchFamily="2" charset="-122"/>
                <a:ea typeface="华文仿宋" panose="02010600040101010101" pitchFamily="2" charset="-122"/>
              </a:rPr>
              <a:t>表和</a:t>
            </a:r>
            <a:r>
              <a:rPr lang="en-US" altLang="zh-CN" sz="2800" b="1" dirty="0" smtClean="0">
                <a:latin typeface="华文仿宋" panose="02010600040101010101" pitchFamily="2" charset="-122"/>
                <a:ea typeface="华文仿宋" panose="02010600040101010101" pitchFamily="2" charset="-122"/>
              </a:rPr>
              <a:t>La</a:t>
            </a:r>
            <a:r>
              <a:rPr lang="zh-CN" altLang="en-US" sz="2800" b="1" dirty="0" smtClean="0">
                <a:latin typeface="华文仿宋" panose="02010600040101010101" pitchFamily="2" charset="-122"/>
                <a:ea typeface="华文仿宋" panose="02010600040101010101" pitchFamily="2" charset="-122"/>
              </a:rPr>
              <a:t>表的长度循环，</a:t>
            </a:r>
            <a:r>
              <a:rPr lang="zh-CN" altLang="en-US" sz="2800" b="1" dirty="0" smtClean="0">
                <a:solidFill>
                  <a:schemeClr val="accent2"/>
                </a:solidFill>
                <a:latin typeface="华文仿宋" panose="02010600040101010101" pitchFamily="2" charset="-122"/>
                <a:ea typeface="华文仿宋" panose="02010600040101010101" pitchFamily="2" charset="-122"/>
              </a:rPr>
              <a:t>循环次数</a:t>
            </a:r>
            <a:r>
              <a:rPr lang="zh-CN" altLang="en-US" sz="2800" b="1" dirty="0" smtClean="0">
                <a:latin typeface="华文仿宋" panose="02010600040101010101" pitchFamily="2" charset="-122"/>
                <a:ea typeface="华文仿宋" panose="02010600040101010101" pitchFamily="2" charset="-122"/>
              </a:rPr>
              <a:t>为</a:t>
            </a:r>
            <a:r>
              <a:rPr lang="en-US" altLang="zh-CN" sz="2800" b="1" dirty="0" smtClean="0">
                <a:latin typeface="华文仿宋" panose="02010600040101010101" pitchFamily="2" charset="-122"/>
                <a:ea typeface="华文仿宋" panose="02010600040101010101" pitchFamily="2" charset="-122"/>
              </a:rPr>
              <a:t>	</a:t>
            </a:r>
            <a:r>
              <a:rPr lang="en-US" altLang="zh-CN" sz="2800" b="1" dirty="0" err="1" smtClean="0">
                <a:latin typeface="华文仿宋" panose="02010600040101010101" pitchFamily="2" charset="-122"/>
                <a:ea typeface="华文仿宋" panose="02010600040101010101" pitchFamily="2" charset="-122"/>
              </a:rPr>
              <a:t>ListLength</a:t>
            </a:r>
            <a:r>
              <a:rPr lang="en-US" altLang="zh-CN" sz="2800" b="1" dirty="0" smtClean="0">
                <a:latin typeface="华文仿宋" panose="02010600040101010101" pitchFamily="2" charset="-122"/>
                <a:ea typeface="华文仿宋" panose="02010600040101010101" pitchFamily="2" charset="-122"/>
              </a:rPr>
              <a:t>(</a:t>
            </a:r>
            <a:r>
              <a:rPr lang="en-US" altLang="zh-CN" sz="2800" b="1" dirty="0" err="1" smtClean="0">
                <a:latin typeface="华文仿宋" panose="02010600040101010101" pitchFamily="2" charset="-122"/>
                <a:ea typeface="华文仿宋" panose="02010600040101010101" pitchFamily="2" charset="-122"/>
              </a:rPr>
              <a:t>Lb</a:t>
            </a:r>
            <a:r>
              <a:rPr lang="en-US" altLang="zh-CN" sz="2800" b="1" dirty="0" smtClean="0">
                <a:latin typeface="华文仿宋" panose="02010600040101010101" pitchFamily="2" charset="-122"/>
                <a:ea typeface="华文仿宋" panose="02010600040101010101" pitchFamily="2" charset="-122"/>
              </a:rPr>
              <a:t>)+ </a:t>
            </a:r>
            <a:r>
              <a:rPr lang="en-US" altLang="zh-CN" sz="2800" b="1" dirty="0" err="1" smtClean="0">
                <a:latin typeface="华文仿宋" panose="02010600040101010101" pitchFamily="2" charset="-122"/>
                <a:ea typeface="华文仿宋" panose="02010600040101010101" pitchFamily="2" charset="-122"/>
              </a:rPr>
              <a:t>ListLength</a:t>
            </a:r>
            <a:r>
              <a:rPr lang="en-US" altLang="zh-CN" sz="2800" b="1" dirty="0" smtClean="0">
                <a:latin typeface="华文仿宋" panose="02010600040101010101" pitchFamily="2" charset="-122"/>
                <a:ea typeface="华文仿宋" panose="02010600040101010101" pitchFamily="2" charset="-122"/>
              </a:rPr>
              <a:t>(La)</a:t>
            </a:r>
            <a:r>
              <a:rPr lang="zh-CN" altLang="en-US" sz="2800" b="1" dirty="0" smtClean="0">
                <a:latin typeface="华文仿宋" panose="02010600040101010101" pitchFamily="2" charset="-122"/>
                <a:ea typeface="华文仿宋" panose="02010600040101010101" pitchFamily="2" charset="-122"/>
              </a:rPr>
              <a:t>；</a:t>
            </a:r>
            <a:endParaRPr lang="zh-CN" altLang="en-US" sz="2800" b="1" dirty="0" smtClean="0">
              <a:latin typeface="华文仿宋" panose="02010600040101010101" pitchFamily="2" charset="-122"/>
              <a:ea typeface="华文仿宋" panose="02010600040101010101" pitchFamily="2" charset="-122"/>
            </a:endParaRPr>
          </a:p>
          <a:p>
            <a:pPr eaLnBrk="1" hangingPunct="1">
              <a:lnSpc>
                <a:spcPct val="90000"/>
              </a:lnSpc>
            </a:pPr>
            <a:r>
              <a:rPr lang="zh-CN" altLang="en-US" sz="2800" b="1" dirty="0" smtClean="0">
                <a:latin typeface="华文仿宋" panose="02010600040101010101" pitchFamily="2" charset="-122"/>
                <a:ea typeface="华文仿宋" panose="02010600040101010101" pitchFamily="2" charset="-122"/>
              </a:rPr>
              <a:t>算法的时间复杂度为</a:t>
            </a:r>
            <a:endParaRPr lang="zh-CN" altLang="en-US" sz="2800" b="1" dirty="0" smtClean="0">
              <a:latin typeface="华文仿宋" panose="02010600040101010101" pitchFamily="2" charset="-122"/>
              <a:ea typeface="华文仿宋" panose="02010600040101010101" pitchFamily="2" charset="-122"/>
            </a:endParaRPr>
          </a:p>
          <a:p>
            <a:pPr algn="ctr" eaLnBrk="1" hangingPunct="1">
              <a:lnSpc>
                <a:spcPct val="90000"/>
              </a:lnSpc>
              <a:buFontTx/>
              <a:buNone/>
            </a:pPr>
            <a:r>
              <a:rPr lang="zh-CN" altLang="en-US" sz="2800" b="1" dirty="0" smtClean="0">
                <a:latin typeface="华文仿宋" panose="02010600040101010101" pitchFamily="2" charset="-122"/>
                <a:ea typeface="华文仿宋" panose="02010600040101010101" pitchFamily="2" charset="-122"/>
              </a:rPr>
              <a:t>  </a:t>
            </a:r>
            <a:r>
              <a:rPr lang="en-US" altLang="zh-CN" sz="2800" b="1" dirty="0" smtClean="0">
                <a:latin typeface="华文仿宋" panose="02010600040101010101" pitchFamily="2" charset="-122"/>
                <a:ea typeface="华文仿宋" panose="02010600040101010101" pitchFamily="2" charset="-122"/>
              </a:rPr>
              <a:t>O(</a:t>
            </a:r>
            <a:r>
              <a:rPr lang="en-US" altLang="zh-CN" sz="2800" b="1" dirty="0" err="1" smtClean="0">
                <a:latin typeface="华文仿宋" panose="02010600040101010101" pitchFamily="2" charset="-122"/>
                <a:ea typeface="华文仿宋" panose="02010600040101010101" pitchFamily="2" charset="-122"/>
              </a:rPr>
              <a:t>ListLength</a:t>
            </a:r>
            <a:r>
              <a:rPr lang="en-US" altLang="zh-CN" sz="2800" b="1" dirty="0" smtClean="0">
                <a:latin typeface="华文仿宋" panose="02010600040101010101" pitchFamily="2" charset="-122"/>
                <a:ea typeface="华文仿宋" panose="02010600040101010101" pitchFamily="2" charset="-122"/>
              </a:rPr>
              <a:t>(</a:t>
            </a:r>
            <a:r>
              <a:rPr lang="en-US" altLang="zh-CN" sz="2800" b="1" dirty="0" err="1" smtClean="0">
                <a:latin typeface="华文仿宋" panose="02010600040101010101" pitchFamily="2" charset="-122"/>
                <a:ea typeface="华文仿宋" panose="02010600040101010101" pitchFamily="2" charset="-122"/>
              </a:rPr>
              <a:t>Lb</a:t>
            </a:r>
            <a:r>
              <a:rPr lang="en-US" altLang="zh-CN" sz="2800" b="1" dirty="0" smtClean="0">
                <a:latin typeface="华文仿宋" panose="02010600040101010101" pitchFamily="2" charset="-122"/>
                <a:ea typeface="华文仿宋" panose="02010600040101010101" pitchFamily="2" charset="-122"/>
              </a:rPr>
              <a:t>)+ </a:t>
            </a:r>
            <a:r>
              <a:rPr lang="en-US" altLang="zh-CN" sz="2800" b="1" dirty="0" err="1" smtClean="0">
                <a:latin typeface="华文仿宋" panose="02010600040101010101" pitchFamily="2" charset="-122"/>
                <a:ea typeface="华文仿宋" panose="02010600040101010101" pitchFamily="2" charset="-122"/>
              </a:rPr>
              <a:t>ListLength</a:t>
            </a:r>
            <a:r>
              <a:rPr lang="en-US" altLang="zh-CN" sz="2800" b="1" dirty="0" smtClean="0">
                <a:latin typeface="华文仿宋" panose="02010600040101010101" pitchFamily="2" charset="-122"/>
                <a:ea typeface="华文仿宋" panose="02010600040101010101" pitchFamily="2" charset="-122"/>
              </a:rPr>
              <a:t>(La))</a:t>
            </a:r>
            <a:r>
              <a:rPr lang="zh-CN" altLang="en-US" sz="2800" b="1" dirty="0" smtClean="0">
                <a:latin typeface="华文仿宋" panose="02010600040101010101" pitchFamily="2" charset="-122"/>
                <a:ea typeface="华文仿宋" panose="02010600040101010101" pitchFamily="2" charset="-122"/>
              </a:rPr>
              <a:t>；</a:t>
            </a:r>
            <a:endParaRPr lang="zh-CN" altLang="en-US" sz="2800" b="1" dirty="0" smtClean="0">
              <a:latin typeface="华文仿宋" panose="02010600040101010101" pitchFamily="2" charset="-122"/>
              <a:ea typeface="华文仿宋" panose="02010600040101010101" pitchFamily="2" charset="-122"/>
            </a:endParaRPr>
          </a:p>
        </p:txBody>
      </p:sp>
      <p:sp>
        <p:nvSpPr>
          <p:cNvPr id="466948" name="Rectangle 4"/>
          <p:cNvSpPr>
            <a:spLocks noChangeArrowheads="1"/>
          </p:cNvSpPr>
          <p:nvPr/>
        </p:nvSpPr>
        <p:spPr bwMode="auto">
          <a:xfrm>
            <a:off x="449263" y="5254625"/>
            <a:ext cx="8153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spcBef>
                <a:spcPct val="20000"/>
              </a:spcBef>
            </a:pPr>
            <a:r>
              <a:rPr lang="zh-CN" altLang="en-US" sz="2800" b="1" dirty="0" smtClean="0">
                <a:solidFill>
                  <a:schemeClr val="accent2"/>
                </a:solidFill>
                <a:latin typeface="华文仿宋" panose="02010600040101010101" pitchFamily="2" charset="-122"/>
                <a:ea typeface="华文仿宋" panose="02010600040101010101" pitchFamily="2" charset="-122"/>
              </a:rPr>
              <a:t>注意</a:t>
            </a:r>
            <a:r>
              <a:rPr lang="zh-CN" altLang="en-US" sz="2800" b="1" dirty="0">
                <a:solidFill>
                  <a:schemeClr val="accent2"/>
                </a:solidFill>
                <a:latin typeface="华文仿宋" panose="02010600040101010101" pitchFamily="2" charset="-122"/>
                <a:ea typeface="华文仿宋" panose="02010600040101010101" pitchFamily="2" charset="-122"/>
              </a:rPr>
              <a:t>：</a:t>
            </a:r>
            <a:r>
              <a:rPr lang="zh-CN" altLang="en-US" sz="2800" b="1" dirty="0" smtClean="0">
                <a:latin typeface="华文仿宋" panose="02010600040101010101" pitchFamily="2" charset="-122"/>
                <a:ea typeface="华文仿宋" panose="02010600040101010101" pitchFamily="2" charset="-122"/>
              </a:rPr>
              <a:t>后</a:t>
            </a:r>
            <a:r>
              <a:rPr lang="zh-CN" altLang="en-US" sz="2800" b="1" dirty="0">
                <a:latin typeface="华文仿宋" panose="02010600040101010101" pitchFamily="2" charset="-122"/>
                <a:ea typeface="华文仿宋" panose="02010600040101010101" pitchFamily="2" charset="-122"/>
              </a:rPr>
              <a:t>两个</a:t>
            </a:r>
            <a:r>
              <a:rPr lang="en-US" altLang="zh-CN" sz="2800" b="1" dirty="0">
                <a:latin typeface="华文仿宋" panose="02010600040101010101" pitchFamily="2" charset="-122"/>
                <a:ea typeface="华文仿宋" panose="02010600040101010101" pitchFamily="2" charset="-122"/>
              </a:rPr>
              <a:t>while</a:t>
            </a:r>
            <a:r>
              <a:rPr lang="zh-CN" altLang="en-US" sz="2800" b="1" dirty="0">
                <a:latin typeface="华文仿宋" panose="02010600040101010101" pitchFamily="2" charset="-122"/>
                <a:ea typeface="华文仿宋" panose="02010600040101010101" pitchFamily="2" charset="-122"/>
              </a:rPr>
              <a:t>循环只执行一个。</a:t>
            </a:r>
            <a:endParaRPr lang="zh-CN" altLang="en-US" sz="2800" b="1" dirty="0">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算法的时间复杂度分析</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66947"/>
                                        </p:tgtEl>
                                        <p:attrNameLst>
                                          <p:attrName>style.visibility</p:attrName>
                                        </p:attrNameLst>
                                      </p:cBhvr>
                                      <p:to>
                                        <p:strVal val="visible"/>
                                      </p:to>
                                    </p:set>
                                    <p:animEffect transition="in" filter="diamond(in)">
                                      <p:cBhvr>
                                        <p:cTn id="7" dur="500"/>
                                        <p:tgtEl>
                                          <p:spTgt spid="46694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66948"/>
                                        </p:tgtEl>
                                        <p:attrNameLst>
                                          <p:attrName>style.visibility</p:attrName>
                                        </p:attrNameLst>
                                      </p:cBhvr>
                                      <p:to>
                                        <p:strVal val="visible"/>
                                      </p:to>
                                    </p:set>
                                    <p:animEffect transition="in" filter="diamond(in)">
                                      <p:cBhvr>
                                        <p:cTn id="12" dur="500"/>
                                        <p:tgtEl>
                                          <p:spTgt spid="466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p:bldP spid="4669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p:cNvSpPr>
            <a:spLocks noChangeArrowheads="1"/>
          </p:cNvSpPr>
          <p:nvPr/>
        </p:nvSpPr>
        <p:spPr bwMode="auto">
          <a:xfrm>
            <a:off x="665163" y="1390650"/>
            <a:ext cx="7516812"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spcBef>
                <a:spcPct val="50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线性表</a:t>
            </a:r>
            <a:r>
              <a:rPr lang="zh-CN" altLang="en-US" sz="2800" b="1" dirty="0">
                <a:latin typeface="华文仿宋" panose="02010600040101010101" pitchFamily="2" charset="-122"/>
                <a:ea typeface="华文仿宋" panose="02010600040101010101" pitchFamily="2" charset="-122"/>
              </a:rPr>
              <a:t>的顺序存储结构</a:t>
            </a:r>
            <a:r>
              <a:rPr lang="en-US" altLang="zh-CN" sz="2800" b="1" dirty="0">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顺序映象</a:t>
            </a:r>
            <a:endParaRPr lang="zh-CN" altLang="en-US" sz="2800" b="1" dirty="0">
              <a:latin typeface="华文仿宋" panose="02010600040101010101" pitchFamily="2" charset="-122"/>
              <a:ea typeface="华文仿宋" panose="02010600040101010101" pitchFamily="2" charset="-122"/>
            </a:endParaRPr>
          </a:p>
          <a:p>
            <a:pPr marL="457200" indent="-457200" algn="l" eaLnBrk="1" hangingPunct="1">
              <a:spcBef>
                <a:spcPct val="50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线性表</a:t>
            </a:r>
            <a:r>
              <a:rPr lang="zh-CN" altLang="en-US" sz="2800" b="1" dirty="0">
                <a:latin typeface="华文仿宋" panose="02010600040101010101" pitchFamily="2" charset="-122"/>
                <a:ea typeface="华文仿宋" panose="02010600040101010101" pitchFamily="2" charset="-122"/>
              </a:rPr>
              <a:t>的</a:t>
            </a:r>
            <a:r>
              <a:rPr lang="zh-CN" altLang="en-US" sz="2800" b="1" dirty="0" smtClean="0">
                <a:latin typeface="华文仿宋" panose="02010600040101010101" pitchFamily="2" charset="-122"/>
                <a:ea typeface="华文仿宋" panose="02010600040101010101" pitchFamily="2" charset="-122"/>
              </a:rPr>
              <a:t>顺序</a:t>
            </a:r>
            <a:r>
              <a:rPr lang="zh-CN" altLang="en-US" sz="2800" b="1" dirty="0">
                <a:latin typeface="华文仿宋" panose="02010600040101010101" pitchFamily="2" charset="-122"/>
                <a:ea typeface="华文仿宋" panose="02010600040101010101" pitchFamily="2" charset="-122"/>
              </a:rPr>
              <a:t>存储</a:t>
            </a:r>
            <a:r>
              <a:rPr lang="zh-CN" altLang="en-US" sz="2800" b="1" dirty="0" smtClean="0">
                <a:latin typeface="华文仿宋" panose="02010600040101010101" pitchFamily="2" charset="-122"/>
                <a:ea typeface="华文仿宋" panose="02010600040101010101" pitchFamily="2" charset="-122"/>
              </a:rPr>
              <a:t>结构</a:t>
            </a:r>
            <a:r>
              <a:rPr lang="zh-CN" altLang="en-US" sz="2800" b="1" dirty="0">
                <a:latin typeface="华文仿宋" panose="02010600040101010101" pitchFamily="2" charset="-122"/>
                <a:ea typeface="华文仿宋" panose="02010600040101010101" pitchFamily="2" charset="-122"/>
              </a:rPr>
              <a:t>示意图及描述</a:t>
            </a:r>
            <a:endParaRPr lang="zh-CN" altLang="en-US" sz="2800" b="1" dirty="0">
              <a:latin typeface="华文仿宋" panose="02010600040101010101" pitchFamily="2" charset="-122"/>
              <a:ea typeface="华文仿宋" panose="02010600040101010101" pitchFamily="2" charset="-122"/>
            </a:endParaRPr>
          </a:p>
          <a:p>
            <a:pPr marL="457200" indent="-457200" algn="l" eaLnBrk="1" hangingPunct="1">
              <a:spcBef>
                <a:spcPct val="50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线性表</a:t>
            </a:r>
            <a:r>
              <a:rPr lang="zh-CN" altLang="en-US" sz="2800" b="1" dirty="0">
                <a:latin typeface="华文仿宋" panose="02010600040101010101" pitchFamily="2" charset="-122"/>
                <a:ea typeface="华文仿宋" panose="02010600040101010101" pitchFamily="2" charset="-122"/>
              </a:rPr>
              <a:t>的基本操作在顺序表中的实现</a:t>
            </a:r>
            <a:endParaRPr lang="zh-CN" altLang="en-US" sz="2800" b="1" dirty="0">
              <a:latin typeface="华文仿宋" panose="02010600040101010101" pitchFamily="2" charset="-122"/>
              <a:ea typeface="华文仿宋" panose="02010600040101010101" pitchFamily="2" charset="-122"/>
            </a:endParaRPr>
          </a:p>
          <a:p>
            <a:pPr marL="457200" indent="-457200" algn="l" eaLnBrk="1" hangingPunct="1">
              <a:spcBef>
                <a:spcPct val="50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顺序</a:t>
            </a:r>
            <a:r>
              <a:rPr lang="zh-CN" altLang="en-US" sz="2800" b="1" dirty="0">
                <a:latin typeface="华文仿宋" panose="02010600040101010101" pitchFamily="2" charset="-122"/>
                <a:ea typeface="华文仿宋" panose="02010600040101010101" pitchFamily="2" charset="-122"/>
              </a:rPr>
              <a:t>存储结构的优缺点</a:t>
            </a:r>
            <a:endParaRPr lang="zh-CN" altLang="en-US" sz="2800" b="1" dirty="0">
              <a:latin typeface="华文仿宋" panose="02010600040101010101" pitchFamily="2" charset="-122"/>
              <a:ea typeface="华文仿宋" panose="02010600040101010101" pitchFamily="2" charset="-122"/>
            </a:endParaRPr>
          </a:p>
        </p:txBody>
      </p:sp>
      <p:sp>
        <p:nvSpPr>
          <p:cNvPr id="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2.2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线性表的顺序表示和实现</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467971"/>
                                        </p:tgtEl>
                                        <p:attrNameLst>
                                          <p:attrName>style.visibility</p:attrName>
                                        </p:attrNameLst>
                                      </p:cBhvr>
                                      <p:to>
                                        <p:strVal val="visible"/>
                                      </p:to>
                                    </p:set>
                                    <p:animEffect transition="in" filter="diamond(out)">
                                      <p:cBhvr>
                                        <p:cTn id="7" dur="500"/>
                                        <p:tgtEl>
                                          <p:spTgt spid="467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p:cNvSpPr>
            <a:spLocks noChangeArrowheads="1"/>
          </p:cNvSpPr>
          <p:nvPr/>
        </p:nvSpPr>
        <p:spPr bwMode="auto">
          <a:xfrm>
            <a:off x="665163" y="1390650"/>
            <a:ext cx="7516812" cy="265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40000"/>
              </a:lnSpc>
              <a:buFont typeface="Arial" panose="020B0604020202020204" pitchFamily="34" charset="0"/>
              <a:buChar char="•"/>
            </a:pPr>
            <a:r>
              <a:rPr lang="zh-CN" altLang="en-US" sz="2800" b="1" dirty="0">
                <a:latin typeface="华文仿宋" panose="02010600040101010101" pitchFamily="2" charset="-122"/>
                <a:ea typeface="华文仿宋" panose="02010600040101010101" pitchFamily="2" charset="-122"/>
              </a:rPr>
              <a:t>以 </a:t>
            </a:r>
            <a:r>
              <a:rPr lang="en-US" altLang="zh-CN" sz="2800" b="1" dirty="0">
                <a:latin typeface="华文仿宋" panose="02010600040101010101" pitchFamily="2" charset="-122"/>
                <a:ea typeface="华文仿宋" panose="02010600040101010101" pitchFamily="2" charset="-122"/>
              </a:rPr>
              <a:t>x </a:t>
            </a:r>
            <a:r>
              <a:rPr lang="zh-CN" altLang="en-US" sz="2800" b="1" dirty="0">
                <a:latin typeface="华文仿宋" panose="02010600040101010101" pitchFamily="2" charset="-122"/>
                <a:ea typeface="华文仿宋" panose="02010600040101010101" pitchFamily="2" charset="-122"/>
              </a:rPr>
              <a:t>的存储位置和 </a:t>
            </a:r>
            <a:r>
              <a:rPr lang="en-US" altLang="zh-CN" sz="2800" b="1" dirty="0">
                <a:latin typeface="华文仿宋" panose="02010600040101010101" pitchFamily="2" charset="-122"/>
                <a:ea typeface="华文仿宋" panose="02010600040101010101" pitchFamily="2" charset="-122"/>
              </a:rPr>
              <a:t>y </a:t>
            </a:r>
            <a:r>
              <a:rPr lang="zh-CN" altLang="en-US" sz="2800" b="1" dirty="0">
                <a:latin typeface="华文仿宋" panose="02010600040101010101" pitchFamily="2" charset="-122"/>
                <a:ea typeface="华文仿宋" panose="02010600040101010101" pitchFamily="2" charset="-122"/>
              </a:rPr>
              <a:t>的存储位置之间某种关系表示逻辑关系</a:t>
            </a:r>
            <a:r>
              <a:rPr lang="en-US" altLang="zh-CN" sz="2800" b="1" dirty="0">
                <a:latin typeface="华文仿宋" panose="02010600040101010101" pitchFamily="2" charset="-122"/>
                <a:ea typeface="华文仿宋" panose="02010600040101010101" pitchFamily="2" charset="-122"/>
              </a:rPr>
              <a:t>&lt;</a:t>
            </a:r>
            <a:r>
              <a:rPr lang="en-US" altLang="zh-CN" sz="2800" b="1" dirty="0" err="1">
                <a:latin typeface="华文仿宋" panose="02010600040101010101" pitchFamily="2" charset="-122"/>
                <a:ea typeface="华文仿宋" panose="02010600040101010101" pitchFamily="2" charset="-122"/>
              </a:rPr>
              <a:t>x,y</a:t>
            </a:r>
            <a:r>
              <a:rPr lang="en-US" altLang="zh-CN" sz="2800" b="1" dirty="0">
                <a:latin typeface="华文仿宋" panose="02010600040101010101" pitchFamily="2" charset="-122"/>
                <a:ea typeface="华文仿宋" panose="02010600040101010101" pitchFamily="2" charset="-122"/>
              </a:rPr>
              <a:t>&gt;</a:t>
            </a:r>
            <a:r>
              <a:rPr lang="zh-CN" altLang="en-US" sz="2800" b="1" dirty="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a:p>
            <a:pPr marL="457200" indent="-457200" algn="l" eaLnBrk="1" hangingPunct="1">
              <a:lnSpc>
                <a:spcPct val="140000"/>
              </a:lnSpc>
              <a:buFont typeface="Arial" panose="020B0604020202020204" pitchFamily="34" charset="0"/>
              <a:buChar char="•"/>
            </a:pPr>
            <a:r>
              <a:rPr lang="zh-CN" altLang="en-US" sz="2800" b="1" dirty="0">
                <a:latin typeface="华文仿宋" panose="02010600040101010101" pitchFamily="2" charset="-122"/>
                <a:ea typeface="华文仿宋" panose="02010600040101010101" pitchFamily="2" charset="-122"/>
              </a:rPr>
              <a:t>最简单的一种顺序映象方法是</a:t>
            </a:r>
            <a:r>
              <a:rPr lang="zh-CN" altLang="en-US" sz="2800" b="1" dirty="0" smtClean="0">
                <a:latin typeface="华文仿宋" panose="02010600040101010101" pitchFamily="2" charset="-122"/>
                <a:ea typeface="华文仿宋" panose="02010600040101010101" pitchFamily="2" charset="-122"/>
              </a:rPr>
              <a:t>：</a:t>
            </a:r>
            <a:endParaRPr lang="en-US" altLang="zh-CN" sz="2800" dirty="0" smtClean="0">
              <a:latin typeface="华文仿宋" panose="02010600040101010101" pitchFamily="2" charset="-122"/>
              <a:ea typeface="华文仿宋" panose="02010600040101010101" pitchFamily="2" charset="-122"/>
            </a:endParaRPr>
          </a:p>
          <a:p>
            <a:pPr algn="l" eaLnBrk="1" hangingPunct="1">
              <a:lnSpc>
                <a:spcPct val="140000"/>
              </a:lnSpc>
              <a:spcBef>
                <a:spcPts val="1200"/>
              </a:spcBef>
              <a:spcAft>
                <a:spcPts val="1200"/>
              </a:spcAft>
            </a:pPr>
            <a:r>
              <a:rPr lang="en-US" altLang="zh-CN" sz="2800" b="1" dirty="0">
                <a:latin typeface="华文仿宋" panose="02010600040101010101" pitchFamily="2" charset="-122"/>
                <a:ea typeface="华文仿宋" panose="02010600040101010101" pitchFamily="2" charset="-122"/>
              </a:rPr>
              <a:t> </a:t>
            </a:r>
            <a:r>
              <a:rPr lang="en-US" altLang="zh-CN" sz="2800" b="1" dirty="0" smtClean="0">
                <a:latin typeface="华文仿宋" panose="02010600040101010101" pitchFamily="2" charset="-122"/>
                <a:ea typeface="华文仿宋" panose="02010600040101010101" pitchFamily="2" charset="-122"/>
              </a:rPr>
              <a:t>          </a:t>
            </a:r>
            <a:r>
              <a:rPr lang="zh-CN" altLang="en-US" sz="2800" b="1" dirty="0" smtClean="0">
                <a:latin typeface="华文仿宋" panose="02010600040101010101" pitchFamily="2" charset="-122"/>
                <a:ea typeface="华文仿宋" panose="02010600040101010101" pitchFamily="2" charset="-122"/>
              </a:rPr>
              <a:t>令</a:t>
            </a:r>
            <a:r>
              <a:rPr lang="en-US" altLang="zh-CN" sz="2800" b="1" dirty="0">
                <a:latin typeface="华文仿宋" panose="02010600040101010101" pitchFamily="2" charset="-122"/>
                <a:ea typeface="华文仿宋" panose="02010600040101010101" pitchFamily="2" charset="-122"/>
              </a:rPr>
              <a:t>y</a:t>
            </a:r>
            <a:r>
              <a:rPr lang="zh-CN" altLang="en-US" sz="2800" b="1" dirty="0">
                <a:latin typeface="华文仿宋" panose="02010600040101010101" pitchFamily="2" charset="-122"/>
                <a:ea typeface="华文仿宋" panose="02010600040101010101" pitchFamily="2" charset="-122"/>
              </a:rPr>
              <a:t>的存储位置和</a:t>
            </a:r>
            <a:r>
              <a:rPr lang="en-US" altLang="zh-CN" sz="2800" b="1" dirty="0">
                <a:latin typeface="华文仿宋" panose="02010600040101010101" pitchFamily="2" charset="-122"/>
                <a:ea typeface="华文仿宋" panose="02010600040101010101" pitchFamily="2" charset="-122"/>
              </a:rPr>
              <a:t>x</a:t>
            </a:r>
            <a:r>
              <a:rPr lang="zh-CN" altLang="en-US" sz="2800" b="1" dirty="0">
                <a:latin typeface="华文仿宋" panose="02010600040101010101" pitchFamily="2" charset="-122"/>
                <a:ea typeface="华文仿宋" panose="02010600040101010101" pitchFamily="2" charset="-122"/>
              </a:rPr>
              <a:t>的存储位置</a:t>
            </a:r>
            <a:r>
              <a:rPr lang="zh-CN" altLang="en-US" sz="2800" b="1" dirty="0">
                <a:solidFill>
                  <a:srgbClr val="FF0000"/>
                </a:solidFill>
                <a:latin typeface="华文仿宋" panose="02010600040101010101" pitchFamily="2" charset="-122"/>
                <a:ea typeface="华文仿宋" panose="02010600040101010101" pitchFamily="2" charset="-122"/>
              </a:rPr>
              <a:t>相邻</a:t>
            </a:r>
            <a:r>
              <a:rPr lang="zh-CN" altLang="en-US" sz="2800" dirty="0">
                <a:latin typeface="华文仿宋" panose="02010600040101010101" pitchFamily="2" charset="-122"/>
                <a:ea typeface="华文仿宋" panose="02010600040101010101" pitchFamily="2" charset="-122"/>
              </a:rPr>
              <a:t>。</a:t>
            </a:r>
            <a:endParaRPr lang="zh-CN" altLang="en-US" sz="2800" dirty="0">
              <a:latin typeface="华文仿宋" panose="02010600040101010101" pitchFamily="2" charset="-122"/>
              <a:ea typeface="华文仿宋" panose="02010600040101010101" pitchFamily="2" charset="-122"/>
            </a:endParaRPr>
          </a:p>
        </p:txBody>
      </p:sp>
      <p:sp>
        <p:nvSpPr>
          <p:cNvPr id="4" name="Rectangle 22"/>
          <p:cNvSpPr>
            <a:spLocks noChangeArrowheads="1"/>
          </p:cNvSpPr>
          <p:nvPr/>
        </p:nvSpPr>
        <p:spPr bwMode="auto">
          <a:xfrm>
            <a:off x="276269" y="169069"/>
            <a:ext cx="8324805" cy="65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100" dirty="0" smtClean="0">
                <a:solidFill>
                  <a:srgbClr val="000080"/>
                </a:solidFill>
                <a:latin typeface="黑体" panose="02010609060101010101" pitchFamily="49" charset="-122"/>
                <a:ea typeface="黑体" panose="02010609060101010101" pitchFamily="49" charset="-122"/>
                <a:cs typeface="MS PGothic" panose="020B0600070205080204" charset="-128"/>
              </a:rPr>
              <a:t>2.2.1 </a:t>
            </a: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线性表的顺序存储结构</a:t>
            </a:r>
            <a:r>
              <a:rPr lang="en-US" altLang="zh-CN" sz="31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顺序映象</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467971"/>
                                        </p:tgtEl>
                                        <p:attrNameLst>
                                          <p:attrName>style.visibility</p:attrName>
                                        </p:attrNameLst>
                                      </p:cBhvr>
                                      <p:to>
                                        <p:strVal val="visible"/>
                                      </p:to>
                                    </p:set>
                                    <p:animEffect transition="in" filter="diamond(out)">
                                      <p:cBhvr>
                                        <p:cTn id="7" dur="500"/>
                                        <p:tgtEl>
                                          <p:spTgt spid="467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6" name="Text Box 4"/>
          <p:cNvSpPr txBox="1">
            <a:spLocks noChangeArrowheads="1"/>
          </p:cNvSpPr>
          <p:nvPr/>
        </p:nvSpPr>
        <p:spPr bwMode="auto">
          <a:xfrm>
            <a:off x="1758951" y="4395990"/>
            <a:ext cx="3929345" cy="161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sz="2800" b="1" dirty="0">
                <a:ea typeface="华文仿宋" panose="02010600040101010101" pitchFamily="2" charset="-122"/>
              </a:rPr>
              <a:t>线性表的</a:t>
            </a:r>
            <a:r>
              <a:rPr lang="zh-CN" altLang="en-US" sz="2800" b="1" dirty="0">
                <a:solidFill>
                  <a:srgbClr val="FF0000"/>
                </a:solidFill>
                <a:ea typeface="华文仿宋" panose="02010600040101010101" pitchFamily="2" charset="-122"/>
              </a:rPr>
              <a:t>起始地址</a:t>
            </a:r>
            <a:endParaRPr lang="zh-CN" altLang="en-US" sz="2800" b="1" dirty="0">
              <a:solidFill>
                <a:srgbClr val="FF0000"/>
              </a:solidFill>
              <a:ea typeface="华文仿宋" panose="02010600040101010101" pitchFamily="2" charset="-122"/>
            </a:endParaRPr>
          </a:p>
          <a:p>
            <a:pPr algn="l" eaLnBrk="1" hangingPunct="1">
              <a:lnSpc>
                <a:spcPct val="120000"/>
              </a:lnSpc>
            </a:pPr>
            <a:r>
              <a:rPr lang="zh-CN" altLang="en-US" sz="2800" b="1" dirty="0">
                <a:ea typeface="华文仿宋" panose="02010600040101010101" pitchFamily="2" charset="-122"/>
              </a:rPr>
              <a:t>称作线性表的</a:t>
            </a:r>
            <a:r>
              <a:rPr lang="zh-CN" altLang="en-US" sz="2800" b="1" dirty="0">
                <a:solidFill>
                  <a:srgbClr val="FF0000"/>
                </a:solidFill>
                <a:ea typeface="华文仿宋" panose="02010600040101010101" pitchFamily="2" charset="-122"/>
              </a:rPr>
              <a:t>基地址</a:t>
            </a:r>
            <a:endParaRPr lang="zh-CN" altLang="en-US" sz="2800" b="1" dirty="0">
              <a:solidFill>
                <a:srgbClr val="FF0000"/>
              </a:solidFill>
              <a:ea typeface="华文仿宋" panose="02010600040101010101" pitchFamily="2" charset="-122"/>
            </a:endParaRPr>
          </a:p>
          <a:p>
            <a:pPr eaLnBrk="1" hangingPunct="1"/>
            <a:endParaRPr lang="en-US" altLang="zh-CN" sz="3200" b="1" dirty="0">
              <a:ea typeface="华文仿宋" panose="02010600040101010101" pitchFamily="2" charset="-122"/>
            </a:endParaRPr>
          </a:p>
        </p:txBody>
      </p:sp>
      <p:grpSp>
        <p:nvGrpSpPr>
          <p:cNvPr id="2" name="组合 1"/>
          <p:cNvGrpSpPr/>
          <p:nvPr/>
        </p:nvGrpSpPr>
        <p:grpSpPr>
          <a:xfrm>
            <a:off x="806450" y="3021693"/>
            <a:ext cx="7588250" cy="2466975"/>
            <a:chOff x="806450" y="3021693"/>
            <a:chExt cx="7588250" cy="2466975"/>
          </a:xfrm>
        </p:grpSpPr>
        <p:sp>
          <p:nvSpPr>
            <p:cNvPr id="468995" name="Text Box 3"/>
            <p:cNvSpPr txBox="1">
              <a:spLocks noChangeArrowheads="1"/>
            </p:cNvSpPr>
            <p:nvPr/>
          </p:nvSpPr>
          <p:spPr bwMode="auto">
            <a:xfrm>
              <a:off x="1263650" y="3021693"/>
              <a:ext cx="71310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000" dirty="0">
                  <a:latin typeface="华文仿宋" panose="02010600040101010101" pitchFamily="2" charset="-122"/>
                  <a:ea typeface="华文仿宋" panose="02010600040101010101" pitchFamily="2" charset="-122"/>
                </a:rPr>
                <a:t> </a:t>
              </a:r>
              <a:r>
                <a:rPr lang="en-US" altLang="zh-CN" sz="3600" dirty="0">
                  <a:solidFill>
                    <a:srgbClr val="990000"/>
                  </a:solidFill>
                  <a:latin typeface="华文仿宋" panose="02010600040101010101" pitchFamily="2" charset="-122"/>
                  <a:ea typeface="华文仿宋" panose="02010600040101010101" pitchFamily="2" charset="-122"/>
                </a:rPr>
                <a:t>a</a:t>
              </a:r>
              <a:r>
                <a:rPr lang="en-US" altLang="zh-CN" sz="3600" baseline="-25000" dirty="0">
                  <a:solidFill>
                    <a:srgbClr val="990000"/>
                  </a:solidFill>
                  <a:latin typeface="华文仿宋" panose="02010600040101010101" pitchFamily="2" charset="-122"/>
                  <a:ea typeface="华文仿宋" panose="02010600040101010101" pitchFamily="2" charset="-122"/>
                </a:rPr>
                <a:t>1</a:t>
              </a:r>
              <a:r>
                <a:rPr lang="en-US" altLang="zh-CN" sz="3600" dirty="0">
                  <a:solidFill>
                    <a:srgbClr val="990000"/>
                  </a:solidFill>
                  <a:latin typeface="华文仿宋" panose="02010600040101010101" pitchFamily="2" charset="-122"/>
                  <a:ea typeface="华文仿宋" panose="02010600040101010101" pitchFamily="2" charset="-122"/>
                </a:rPr>
                <a:t> </a:t>
              </a:r>
              <a:r>
                <a:rPr lang="en-US" altLang="zh-CN" sz="3600" dirty="0" smtClean="0">
                  <a:solidFill>
                    <a:srgbClr val="990000"/>
                  </a:solidFill>
                  <a:latin typeface="华文仿宋" panose="02010600040101010101" pitchFamily="2" charset="-122"/>
                  <a:ea typeface="华文仿宋" panose="02010600040101010101" pitchFamily="2" charset="-122"/>
                </a:rPr>
                <a:t>  </a:t>
              </a:r>
              <a:r>
                <a:rPr lang="en-US" altLang="zh-CN" sz="3600" dirty="0">
                  <a:solidFill>
                    <a:srgbClr val="990000"/>
                  </a:solidFill>
                  <a:latin typeface="华文仿宋" panose="02010600040101010101" pitchFamily="2" charset="-122"/>
                  <a:ea typeface="华文仿宋" panose="02010600040101010101" pitchFamily="2" charset="-122"/>
                </a:rPr>
                <a:t>a</a:t>
              </a:r>
              <a:r>
                <a:rPr lang="en-US" altLang="zh-CN" sz="3600" baseline="-25000" dirty="0">
                  <a:solidFill>
                    <a:srgbClr val="990000"/>
                  </a:solidFill>
                  <a:latin typeface="华文仿宋" panose="02010600040101010101" pitchFamily="2" charset="-122"/>
                  <a:ea typeface="华文仿宋" panose="02010600040101010101" pitchFamily="2" charset="-122"/>
                </a:rPr>
                <a:t>2</a:t>
              </a:r>
              <a:r>
                <a:rPr lang="en-US" altLang="zh-CN" sz="3600" dirty="0">
                  <a:solidFill>
                    <a:srgbClr val="990000"/>
                  </a:solidFill>
                  <a:latin typeface="华文仿宋" panose="02010600040101010101" pitchFamily="2" charset="-122"/>
                  <a:ea typeface="华文仿宋" panose="02010600040101010101" pitchFamily="2" charset="-122"/>
                </a:rPr>
                <a:t>     </a:t>
              </a:r>
              <a:r>
                <a:rPr lang="en-US" altLang="zh-CN" sz="3600" b="1" dirty="0">
                  <a:solidFill>
                    <a:srgbClr val="990000"/>
                  </a:solidFill>
                  <a:latin typeface="华文仿宋" panose="02010600040101010101" pitchFamily="2" charset="-122"/>
                  <a:ea typeface="华文仿宋" panose="02010600040101010101" pitchFamily="2" charset="-122"/>
                </a:rPr>
                <a:t>…</a:t>
              </a:r>
              <a:r>
                <a:rPr lang="en-US" altLang="zh-CN" sz="3600" dirty="0">
                  <a:solidFill>
                    <a:srgbClr val="990000"/>
                  </a:solidFill>
                  <a:latin typeface="华文仿宋" panose="02010600040101010101" pitchFamily="2" charset="-122"/>
                  <a:ea typeface="华文仿宋" panose="02010600040101010101" pitchFamily="2" charset="-122"/>
                </a:rPr>
                <a:t> </a:t>
              </a:r>
              <a:r>
                <a:rPr lang="en-US" altLang="zh-CN" sz="3600" dirty="0" smtClean="0">
                  <a:solidFill>
                    <a:srgbClr val="990000"/>
                  </a:solidFill>
                  <a:latin typeface="华文仿宋" panose="02010600040101010101" pitchFamily="2" charset="-122"/>
                  <a:ea typeface="华文仿宋" panose="02010600040101010101" pitchFamily="2" charset="-122"/>
                </a:rPr>
                <a:t>  a</a:t>
              </a:r>
              <a:r>
                <a:rPr lang="en-US" altLang="zh-CN" sz="3600" baseline="-25000" dirty="0" smtClean="0">
                  <a:solidFill>
                    <a:srgbClr val="990000"/>
                  </a:solidFill>
                  <a:latin typeface="华文仿宋" panose="02010600040101010101" pitchFamily="2" charset="-122"/>
                  <a:ea typeface="华文仿宋" panose="02010600040101010101" pitchFamily="2" charset="-122"/>
                </a:rPr>
                <a:t>i-1</a:t>
              </a:r>
              <a:r>
                <a:rPr lang="en-US" altLang="zh-CN" sz="3600" dirty="0" smtClean="0">
                  <a:solidFill>
                    <a:srgbClr val="990000"/>
                  </a:solidFill>
                  <a:latin typeface="华文仿宋" panose="02010600040101010101" pitchFamily="2" charset="-122"/>
                  <a:ea typeface="华文仿宋" panose="02010600040101010101" pitchFamily="2" charset="-122"/>
                </a:rPr>
                <a:t>  </a:t>
              </a:r>
              <a:r>
                <a:rPr lang="en-US" altLang="zh-CN" sz="3600" dirty="0" err="1">
                  <a:solidFill>
                    <a:srgbClr val="990000"/>
                  </a:solidFill>
                  <a:latin typeface="华文仿宋" panose="02010600040101010101" pitchFamily="2" charset="-122"/>
                  <a:ea typeface="华文仿宋" panose="02010600040101010101" pitchFamily="2" charset="-122"/>
                </a:rPr>
                <a:t>a</a:t>
              </a:r>
              <a:r>
                <a:rPr lang="en-US" altLang="zh-CN" sz="3600" baseline="-25000" dirty="0" err="1">
                  <a:solidFill>
                    <a:srgbClr val="990000"/>
                  </a:solidFill>
                  <a:latin typeface="华文仿宋" panose="02010600040101010101" pitchFamily="2" charset="-122"/>
                  <a:ea typeface="华文仿宋" panose="02010600040101010101" pitchFamily="2" charset="-122"/>
                </a:rPr>
                <a:t>i</a:t>
              </a:r>
              <a:r>
                <a:rPr lang="en-US" altLang="zh-CN" sz="3600" dirty="0">
                  <a:solidFill>
                    <a:srgbClr val="990000"/>
                  </a:solidFill>
                  <a:latin typeface="华文仿宋" panose="02010600040101010101" pitchFamily="2" charset="-122"/>
                  <a:ea typeface="华文仿宋" panose="02010600040101010101" pitchFamily="2" charset="-122"/>
                </a:rPr>
                <a:t>    </a:t>
              </a:r>
              <a:r>
                <a:rPr lang="en-US" altLang="zh-CN" sz="3600" b="1" dirty="0">
                  <a:solidFill>
                    <a:srgbClr val="990000"/>
                  </a:solidFill>
                  <a:latin typeface="华文仿宋" panose="02010600040101010101" pitchFamily="2" charset="-122"/>
                  <a:ea typeface="华文仿宋" panose="02010600040101010101" pitchFamily="2" charset="-122"/>
                </a:rPr>
                <a:t>…</a:t>
              </a:r>
              <a:r>
                <a:rPr lang="en-US" altLang="zh-CN" sz="3600" dirty="0">
                  <a:solidFill>
                    <a:srgbClr val="990000"/>
                  </a:solidFill>
                  <a:latin typeface="华文仿宋" panose="02010600040101010101" pitchFamily="2" charset="-122"/>
                  <a:ea typeface="华文仿宋" panose="02010600040101010101" pitchFamily="2" charset="-122"/>
                </a:rPr>
                <a:t>     a</a:t>
              </a:r>
              <a:r>
                <a:rPr lang="en-US" altLang="zh-CN" sz="3600" baseline="-25000" dirty="0">
                  <a:solidFill>
                    <a:srgbClr val="990000"/>
                  </a:solidFill>
                  <a:latin typeface="华文仿宋" panose="02010600040101010101" pitchFamily="2" charset="-122"/>
                  <a:ea typeface="华文仿宋" panose="02010600040101010101" pitchFamily="2" charset="-122"/>
                </a:rPr>
                <a:t>n</a:t>
              </a:r>
              <a:endParaRPr lang="en-US" altLang="zh-CN" sz="3600" baseline="-25000" dirty="0">
                <a:solidFill>
                  <a:srgbClr val="990000"/>
                </a:solidFill>
                <a:latin typeface="华文仿宋" panose="02010600040101010101" pitchFamily="2" charset="-122"/>
                <a:ea typeface="华文仿宋" panose="02010600040101010101" pitchFamily="2" charset="-122"/>
              </a:endParaRPr>
            </a:p>
            <a:p>
              <a:pPr eaLnBrk="1" hangingPunct="1"/>
              <a:endParaRPr lang="en-US" altLang="zh-CN" sz="2000" dirty="0">
                <a:latin typeface="华文仿宋" panose="02010600040101010101" pitchFamily="2" charset="-122"/>
                <a:ea typeface="华文仿宋" panose="02010600040101010101" pitchFamily="2" charset="-122"/>
              </a:endParaRPr>
            </a:p>
          </p:txBody>
        </p:sp>
        <p:sp>
          <p:nvSpPr>
            <p:cNvPr id="468997" name="Line 5"/>
            <p:cNvSpPr>
              <a:spLocks noChangeShapeType="1"/>
            </p:cNvSpPr>
            <p:nvPr/>
          </p:nvSpPr>
          <p:spPr bwMode="auto">
            <a:xfrm>
              <a:off x="890588" y="3121706"/>
              <a:ext cx="7467600" cy="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8998" name="Line 6"/>
            <p:cNvSpPr>
              <a:spLocks noChangeShapeType="1"/>
            </p:cNvSpPr>
            <p:nvPr/>
          </p:nvSpPr>
          <p:spPr bwMode="auto">
            <a:xfrm>
              <a:off x="806450" y="3659868"/>
              <a:ext cx="7467600" cy="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8999" name="Line 7"/>
            <p:cNvSpPr>
              <a:spLocks noChangeShapeType="1"/>
            </p:cNvSpPr>
            <p:nvPr/>
          </p:nvSpPr>
          <p:spPr bwMode="auto">
            <a:xfrm>
              <a:off x="1187450" y="3126468"/>
              <a:ext cx="0" cy="53340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9000" name="Line 8"/>
            <p:cNvSpPr>
              <a:spLocks noChangeShapeType="1"/>
            </p:cNvSpPr>
            <p:nvPr/>
          </p:nvSpPr>
          <p:spPr bwMode="auto">
            <a:xfrm>
              <a:off x="1873250" y="3126468"/>
              <a:ext cx="0" cy="53340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9001" name="Line 9"/>
            <p:cNvSpPr>
              <a:spLocks noChangeShapeType="1"/>
            </p:cNvSpPr>
            <p:nvPr/>
          </p:nvSpPr>
          <p:spPr bwMode="auto">
            <a:xfrm>
              <a:off x="2559050" y="3126468"/>
              <a:ext cx="0" cy="53340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9002" name="Line 10"/>
            <p:cNvSpPr>
              <a:spLocks noChangeShapeType="1"/>
            </p:cNvSpPr>
            <p:nvPr/>
          </p:nvSpPr>
          <p:spPr bwMode="auto">
            <a:xfrm>
              <a:off x="3682594" y="3126468"/>
              <a:ext cx="0" cy="53340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9003" name="Line 11"/>
            <p:cNvSpPr>
              <a:spLocks noChangeShapeType="1"/>
            </p:cNvSpPr>
            <p:nvPr/>
          </p:nvSpPr>
          <p:spPr bwMode="auto">
            <a:xfrm>
              <a:off x="4367451" y="3126468"/>
              <a:ext cx="0" cy="53340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9004" name="Line 12"/>
            <p:cNvSpPr>
              <a:spLocks noChangeShapeType="1"/>
            </p:cNvSpPr>
            <p:nvPr/>
          </p:nvSpPr>
          <p:spPr bwMode="auto">
            <a:xfrm>
              <a:off x="5004337" y="3126468"/>
              <a:ext cx="0" cy="53340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9005" name="Line 13"/>
            <p:cNvSpPr>
              <a:spLocks noChangeShapeType="1"/>
            </p:cNvSpPr>
            <p:nvPr/>
          </p:nvSpPr>
          <p:spPr bwMode="auto">
            <a:xfrm>
              <a:off x="6826250" y="3126468"/>
              <a:ext cx="0" cy="53340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9006" name="Line 14"/>
            <p:cNvSpPr>
              <a:spLocks noChangeShapeType="1"/>
            </p:cNvSpPr>
            <p:nvPr/>
          </p:nvSpPr>
          <p:spPr bwMode="auto">
            <a:xfrm>
              <a:off x="7785100" y="3126468"/>
              <a:ext cx="0" cy="53340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9007" name="Line 15"/>
            <p:cNvSpPr>
              <a:spLocks noChangeShapeType="1"/>
            </p:cNvSpPr>
            <p:nvPr/>
          </p:nvSpPr>
          <p:spPr bwMode="auto">
            <a:xfrm flipH="1">
              <a:off x="1187450" y="3659868"/>
              <a:ext cx="152400" cy="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9008" name="Line 16"/>
            <p:cNvSpPr>
              <a:spLocks noChangeShapeType="1"/>
            </p:cNvSpPr>
            <p:nvPr/>
          </p:nvSpPr>
          <p:spPr bwMode="auto">
            <a:xfrm flipV="1">
              <a:off x="1549400" y="3659868"/>
              <a:ext cx="0" cy="1828800"/>
            </a:xfrm>
            <a:prstGeom prst="line">
              <a:avLst/>
            </a:prstGeom>
            <a:noFill/>
            <a:ln w="31750">
              <a:solidFill>
                <a:srgbClr val="660033"/>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469009" name="Line 17"/>
            <p:cNvSpPr>
              <a:spLocks noChangeShapeType="1"/>
            </p:cNvSpPr>
            <p:nvPr/>
          </p:nvSpPr>
          <p:spPr bwMode="auto">
            <a:xfrm>
              <a:off x="6089650" y="3123293"/>
              <a:ext cx="0" cy="533400"/>
            </a:xfrm>
            <a:prstGeom prst="line">
              <a:avLst/>
            </a:prstGeom>
            <a:noFill/>
            <a:ln w="9525">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p:nvSpPr>
          <p:cNvPr id="50194" name="Text Box 18"/>
          <p:cNvSpPr txBox="1">
            <a:spLocks noChangeArrowheads="1"/>
          </p:cNvSpPr>
          <p:nvPr/>
        </p:nvSpPr>
        <p:spPr bwMode="auto">
          <a:xfrm>
            <a:off x="546100" y="993180"/>
            <a:ext cx="7848600" cy="182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571500" indent="-571500" algn="l" eaLnBrk="1" hangingPunct="1">
              <a:lnSpc>
                <a:spcPct val="150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顺序存储结构</a:t>
            </a:r>
            <a:endParaRPr lang="en-US" altLang="zh-CN" sz="3200" b="1" dirty="0" smtClean="0">
              <a:latin typeface="华文仿宋" panose="02010600040101010101" pitchFamily="2" charset="-122"/>
              <a:ea typeface="华文仿宋" panose="02010600040101010101" pitchFamily="2" charset="-122"/>
            </a:endParaRPr>
          </a:p>
          <a:p>
            <a:pPr marL="1314450" lvl="1" indent="-571500" algn="l" eaLnBrk="1" hangingPunct="1">
              <a:lnSpc>
                <a:spcPts val="4000"/>
              </a:lnSpc>
              <a:buFont typeface="Arial" panose="020B0604020202020204" pitchFamily="34" charset="0"/>
              <a:buChar char="•"/>
            </a:pPr>
            <a:r>
              <a:rPr lang="zh-CN" altLang="en-US" sz="2800" b="1" dirty="0" smtClean="0">
                <a:ea typeface="华文仿宋" panose="02010600040101010101" pitchFamily="2" charset="-122"/>
              </a:rPr>
              <a:t>用</a:t>
            </a:r>
            <a:r>
              <a:rPr lang="zh-CN" altLang="en-US" sz="2800" b="1" dirty="0">
                <a:ea typeface="华文仿宋" panose="02010600040101010101" pitchFamily="2" charset="-122"/>
              </a:rPr>
              <a:t>一组</a:t>
            </a:r>
            <a:r>
              <a:rPr lang="zh-CN" altLang="en-US" sz="2800" b="1" dirty="0">
                <a:solidFill>
                  <a:srgbClr val="FF0000"/>
                </a:solidFill>
                <a:ea typeface="华文仿宋" panose="02010600040101010101" pitchFamily="2" charset="-122"/>
              </a:rPr>
              <a:t>地址连续</a:t>
            </a:r>
            <a:r>
              <a:rPr lang="zh-CN" altLang="en-US" sz="2800" b="1" dirty="0">
                <a:ea typeface="华文仿宋" panose="02010600040101010101" pitchFamily="2" charset="-122"/>
              </a:rPr>
              <a:t>的存储单元</a:t>
            </a:r>
            <a:r>
              <a:rPr lang="zh-CN" altLang="en-US" sz="2800" b="1" dirty="0">
                <a:solidFill>
                  <a:srgbClr val="FF0000"/>
                </a:solidFill>
                <a:ea typeface="华文仿宋" panose="02010600040101010101" pitchFamily="2" charset="-122"/>
              </a:rPr>
              <a:t>依次存放</a:t>
            </a:r>
            <a:r>
              <a:rPr lang="zh-CN" altLang="en-US" sz="2800" b="1" dirty="0">
                <a:ea typeface="华文仿宋" panose="02010600040101010101" pitchFamily="2" charset="-122"/>
              </a:rPr>
              <a:t>线性表中的数据</a:t>
            </a:r>
            <a:r>
              <a:rPr lang="zh-CN" altLang="en-US" sz="2800" b="1" dirty="0" smtClean="0">
                <a:ea typeface="华文仿宋" panose="02010600040101010101" pitchFamily="2" charset="-122"/>
              </a:rPr>
              <a:t>元素</a:t>
            </a:r>
            <a:r>
              <a:rPr lang="zh-CN" altLang="en-US" sz="2800" b="1" dirty="0">
                <a:ea typeface="华文仿宋" panose="02010600040101010101" pitchFamily="2" charset="-122"/>
              </a:rPr>
              <a:t>。</a:t>
            </a:r>
            <a:endParaRPr lang="zh-CN" altLang="en-US" sz="1800" b="1" dirty="0"/>
          </a:p>
        </p:txBody>
      </p:sp>
      <p:sp>
        <p:nvSpPr>
          <p:cNvPr id="19"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顺序存储结构</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68996"/>
                                        </p:tgtEl>
                                        <p:attrNameLst>
                                          <p:attrName>style.visibility</p:attrName>
                                        </p:attrNameLst>
                                      </p:cBhvr>
                                      <p:to>
                                        <p:strVal val="visible"/>
                                      </p:to>
                                    </p:set>
                                    <p:animEffect transition="in" filter="wheel(4)">
                                      <p:cBhvr>
                                        <p:cTn id="7" dur="1000"/>
                                        <p:tgtEl>
                                          <p:spTgt spid="468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333788" y="1040924"/>
            <a:ext cx="81244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spcBef>
                <a:spcPct val="50000"/>
              </a:spcBef>
              <a:buFont typeface="Arial" panose="020B0604020202020204" pitchFamily="34" charset="0"/>
              <a:buChar char="•"/>
            </a:pPr>
            <a:r>
              <a:rPr lang="zh-CN" altLang="en-US" sz="2800" b="1" dirty="0">
                <a:latin typeface="华文仿宋" panose="02010600040101010101" pitchFamily="2" charset="-122"/>
                <a:ea typeface="华文仿宋" panose="02010600040101010101" pitchFamily="2" charset="-122"/>
              </a:rPr>
              <a:t>在稍复杂的线性表中，一个数据元素可以由若干个</a:t>
            </a:r>
            <a:r>
              <a:rPr lang="zh-CN" altLang="en-US" sz="2800" b="1" dirty="0">
                <a:solidFill>
                  <a:schemeClr val="hlink"/>
                </a:solidFill>
                <a:latin typeface="华文仿宋" panose="02010600040101010101" pitchFamily="2" charset="-122"/>
                <a:ea typeface="华文仿宋" panose="02010600040101010101" pitchFamily="2" charset="-122"/>
              </a:rPr>
              <a:t>数据项组成</a:t>
            </a:r>
            <a:r>
              <a:rPr lang="zh-CN" altLang="en-US" sz="2800" b="1" dirty="0">
                <a:latin typeface="华文仿宋" panose="02010600040101010101" pitchFamily="2" charset="-122"/>
                <a:ea typeface="华文仿宋" panose="02010600040101010101" pitchFamily="2" charset="-122"/>
              </a:rPr>
              <a:t>，如学生情况登记表</a:t>
            </a:r>
            <a:endParaRPr lang="zh-CN" altLang="en-US" sz="2800" b="1" dirty="0">
              <a:latin typeface="华文仿宋" panose="02010600040101010101" pitchFamily="2" charset="-122"/>
              <a:ea typeface="华文仿宋" panose="02010600040101010101" pitchFamily="2" charset="-122"/>
            </a:endParaRPr>
          </a:p>
        </p:txBody>
      </p:sp>
      <p:graphicFrame>
        <p:nvGraphicFramePr>
          <p:cNvPr id="427060" name="Group 52"/>
          <p:cNvGraphicFramePr>
            <a:graphicFrameLocks noGrp="1"/>
          </p:cNvGraphicFramePr>
          <p:nvPr/>
        </p:nvGraphicFramePr>
        <p:xfrm>
          <a:off x="1393409" y="2126082"/>
          <a:ext cx="6264275" cy="1981200"/>
        </p:xfrm>
        <a:graphic>
          <a:graphicData uri="http://schemas.openxmlformats.org/drawingml/2006/table">
            <a:tbl>
              <a:tblPr/>
              <a:tblGrid>
                <a:gridCol w="1330325"/>
                <a:gridCol w="1409700"/>
                <a:gridCol w="939800"/>
                <a:gridCol w="1174750"/>
                <a:gridCol w="1409700"/>
              </a:tblGrid>
              <a:tr h="180975">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学号</a:t>
                      </a:r>
                      <a:endPar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姓名</a:t>
                      </a:r>
                      <a:endPar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性别</a:t>
                      </a:r>
                      <a:endPar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年龄</a:t>
                      </a:r>
                      <a:endPar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班级</a:t>
                      </a:r>
                      <a:endPar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56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1</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王小林</a:t>
                      </a:r>
                      <a:endPar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男</a:t>
                      </a:r>
                      <a:endPar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18</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计科</a:t>
                      </a:r>
                      <a:r>
                        <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0601</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56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2</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陈红</a:t>
                      </a:r>
                      <a:endPar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女</a:t>
                      </a:r>
                      <a:endPar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20</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计科</a:t>
                      </a:r>
                      <a:r>
                        <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0601</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56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3</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刘建平</a:t>
                      </a:r>
                      <a:endPar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男</a:t>
                      </a:r>
                      <a:endPar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21</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计科</a:t>
                      </a:r>
                      <a:r>
                        <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rPr>
                        <a:t>0601</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5600">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rgbClr val="000000"/>
                          </a:solidFill>
                          <a:effectLst/>
                          <a:latin typeface="Times New Roman" panose="02020603050405020304" charset="0"/>
                          <a:ea typeface="华文仿宋" panose="02010600040101010101" pitchFamily="2" charset="-122"/>
                        </a:rPr>
                        <a:t>……</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rgbClr val="000000"/>
                          </a:solidFill>
                          <a:effectLst/>
                          <a:latin typeface="Times New Roman" panose="02020603050405020304" charset="0"/>
                          <a:ea typeface="华文仿宋" panose="02010600040101010101" pitchFamily="2" charset="-122"/>
                        </a:rPr>
                        <a:t>……</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rgbClr val="000000"/>
                          </a:solidFill>
                          <a:effectLst/>
                          <a:latin typeface="Times New Roman" panose="02020603050405020304" charset="0"/>
                          <a:ea typeface="华文仿宋" panose="02010600040101010101" pitchFamily="2" charset="-122"/>
                        </a:rPr>
                        <a:t>……</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rgbClr val="000000"/>
                          </a:solidFill>
                          <a:effectLst/>
                          <a:latin typeface="Times New Roman" panose="02020603050405020304" charset="0"/>
                          <a:ea typeface="华文仿宋" panose="02010600040101010101" pitchFamily="2" charset="-122"/>
                        </a:rPr>
                        <a:t>……</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rgbClr val="000000"/>
                          </a:solidFill>
                          <a:effectLst/>
                          <a:latin typeface="Times New Roman" panose="02020603050405020304" charset="0"/>
                          <a:ea typeface="华文仿宋" panose="02010600040101010101" pitchFamily="2" charset="-122"/>
                        </a:rPr>
                        <a:t>……</a:t>
                      </a:r>
                      <a:endParaRPr kumimoji="1" lang="en-US" altLang="zh-CN" sz="2000" b="0" i="0" u="none" strike="noStrike" cap="none" normalizeH="0" baseline="0" dirty="0" smtClean="0">
                        <a:ln>
                          <a:noFill/>
                        </a:ln>
                        <a:solidFill>
                          <a:srgbClr val="000000"/>
                        </a:solidFill>
                        <a:effectLst/>
                        <a:latin typeface="华文仿宋" panose="02010600040101010101" pitchFamily="2" charset="-122"/>
                        <a:ea typeface="华文仿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27056" name="Text Box 48"/>
          <p:cNvSpPr txBox="1">
            <a:spLocks noChangeArrowheads="1"/>
          </p:cNvSpPr>
          <p:nvPr/>
        </p:nvSpPr>
        <p:spPr bwMode="auto">
          <a:xfrm>
            <a:off x="475351" y="4243802"/>
            <a:ext cx="8100392"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342900" indent="-342900" algn="just" eaLnBrk="1" hangingPunct="1">
              <a:spcBef>
                <a:spcPct val="500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数据</a:t>
            </a:r>
            <a:r>
              <a:rPr lang="zh-CN" altLang="en-US" b="1" dirty="0">
                <a:latin typeface="华文仿宋" panose="02010600040101010101" pitchFamily="2" charset="-122"/>
                <a:ea typeface="华文仿宋" panose="02010600040101010101" pitchFamily="2" charset="-122"/>
              </a:rPr>
              <a:t>元素称为</a:t>
            </a:r>
            <a:r>
              <a:rPr lang="zh-CN" altLang="en-US" b="1" dirty="0">
                <a:solidFill>
                  <a:schemeClr val="hlink"/>
                </a:solidFill>
                <a:latin typeface="华文仿宋" panose="02010600040101010101" pitchFamily="2" charset="-122"/>
                <a:ea typeface="华文仿宋" panose="02010600040101010101" pitchFamily="2" charset="-122"/>
              </a:rPr>
              <a:t>记录</a:t>
            </a:r>
            <a:r>
              <a:rPr lang="zh-CN" altLang="en-US" b="1" dirty="0">
                <a:latin typeface="华文仿宋" panose="02010600040101010101" pitchFamily="2" charset="-122"/>
                <a:ea typeface="华文仿宋" panose="02010600040101010101" pitchFamily="2" charset="-122"/>
              </a:rPr>
              <a:t>，含有大量记录的线性表称为</a:t>
            </a:r>
            <a:r>
              <a:rPr lang="zh-CN" altLang="en-US" b="1" dirty="0">
                <a:solidFill>
                  <a:schemeClr val="hlink"/>
                </a:solidFill>
                <a:latin typeface="华文仿宋" panose="02010600040101010101" pitchFamily="2" charset="-122"/>
                <a:ea typeface="华文仿宋" panose="02010600040101010101" pitchFamily="2" charset="-122"/>
              </a:rPr>
              <a:t>文件</a:t>
            </a:r>
            <a:r>
              <a:rPr lang="zh-CN" altLang="en-US" b="1" dirty="0">
                <a:latin typeface="华文仿宋" panose="02010600040101010101" pitchFamily="2" charset="-122"/>
                <a:ea typeface="华文仿宋" panose="02010600040101010101" pitchFamily="2" charset="-122"/>
              </a:rPr>
              <a:t>。</a:t>
            </a:r>
            <a:endParaRPr lang="zh-CN" altLang="en-US" b="1" dirty="0">
              <a:latin typeface="华文仿宋" panose="02010600040101010101" pitchFamily="2" charset="-122"/>
              <a:ea typeface="华文仿宋" panose="02010600040101010101" pitchFamily="2" charset="-122"/>
            </a:endParaRPr>
          </a:p>
          <a:p>
            <a:pPr marL="342900" indent="-342900" algn="just" eaLnBrk="1" hangingPunct="1">
              <a:spcBef>
                <a:spcPct val="200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综上所述</a:t>
            </a:r>
            <a:r>
              <a:rPr lang="zh-CN" altLang="en-US" b="1" dirty="0">
                <a:latin typeface="华文仿宋" panose="02010600040101010101" pitchFamily="2" charset="-122"/>
                <a:ea typeface="华文仿宋" panose="02010600040101010101" pitchFamily="2" charset="-122"/>
              </a:rPr>
              <a:t>：</a:t>
            </a:r>
            <a:r>
              <a:rPr lang="zh-CN" altLang="en-US" b="1" dirty="0">
                <a:solidFill>
                  <a:srgbClr val="0000CC"/>
                </a:solidFill>
                <a:latin typeface="华文仿宋" panose="02010600040101010101" pitchFamily="2" charset="-122"/>
                <a:ea typeface="华文仿宋" panose="02010600040101010101" pitchFamily="2" charset="-122"/>
              </a:rPr>
              <a:t>线性表中的数据元素可以是各种各样的，但同一线性表中的元素必定具有</a:t>
            </a:r>
            <a:r>
              <a:rPr lang="zh-CN" altLang="en-US" b="1" dirty="0">
                <a:solidFill>
                  <a:srgbClr val="FF0000"/>
                </a:solidFill>
                <a:latin typeface="华文仿宋" panose="02010600040101010101" pitchFamily="2" charset="-122"/>
                <a:ea typeface="华文仿宋" panose="02010600040101010101" pitchFamily="2" charset="-122"/>
              </a:rPr>
              <a:t>相同的特性</a:t>
            </a:r>
            <a:r>
              <a:rPr lang="en-US" altLang="zh-CN" b="1" dirty="0">
                <a:solidFill>
                  <a:srgbClr val="0000CC"/>
                </a:solidFill>
                <a:latin typeface="华文仿宋" panose="02010600040101010101" pitchFamily="2" charset="-122"/>
                <a:ea typeface="华文仿宋" panose="02010600040101010101" pitchFamily="2" charset="-122"/>
              </a:rPr>
              <a:t>,</a:t>
            </a:r>
            <a:r>
              <a:rPr lang="zh-CN" altLang="en-US" b="1" dirty="0">
                <a:solidFill>
                  <a:srgbClr val="0000CC"/>
                </a:solidFill>
                <a:latin typeface="华文仿宋" panose="02010600040101010101" pitchFamily="2" charset="-122"/>
                <a:ea typeface="华文仿宋" panose="02010600040101010101" pitchFamily="2" charset="-122"/>
              </a:rPr>
              <a:t>即属同一数据对象，相邻数据元素之间存在着</a:t>
            </a:r>
            <a:r>
              <a:rPr lang="zh-CN" altLang="en-US" b="1" dirty="0" smtClean="0">
                <a:solidFill>
                  <a:srgbClr val="0000CC"/>
                </a:solidFill>
                <a:latin typeface="华文仿宋" panose="02010600040101010101" pitchFamily="2" charset="-122"/>
                <a:ea typeface="华文仿宋" panose="02010600040101010101" pitchFamily="2" charset="-122"/>
              </a:rPr>
              <a:t>序偶（</a:t>
            </a:r>
            <a:r>
              <a:rPr lang="en-US" altLang="zh-CN" b="1" dirty="0" smtClean="0">
                <a:solidFill>
                  <a:srgbClr val="0000CC"/>
                </a:solidFill>
                <a:latin typeface="华文仿宋" panose="02010600040101010101" pitchFamily="2" charset="-122"/>
                <a:ea typeface="华文仿宋" panose="02010600040101010101" pitchFamily="2" charset="-122"/>
              </a:rPr>
              <a:t>ordered pair</a:t>
            </a:r>
            <a:r>
              <a:rPr lang="zh-CN" altLang="en-US" b="1" dirty="0" smtClean="0">
                <a:solidFill>
                  <a:srgbClr val="0000CC"/>
                </a:solidFill>
                <a:latin typeface="华文仿宋" panose="02010600040101010101" pitchFamily="2" charset="-122"/>
                <a:ea typeface="华文仿宋" panose="02010600040101010101" pitchFamily="2" charset="-122"/>
              </a:rPr>
              <a:t>）关系</a:t>
            </a:r>
            <a:r>
              <a:rPr lang="zh-CN" altLang="en-US" b="1" dirty="0">
                <a:solidFill>
                  <a:srgbClr val="0000CC"/>
                </a:solidFill>
                <a:latin typeface="华文仿宋" panose="02010600040101010101" pitchFamily="2" charset="-122"/>
                <a:ea typeface="华文仿宋" panose="02010600040101010101" pitchFamily="2" charset="-122"/>
              </a:rPr>
              <a:t>。</a:t>
            </a:r>
            <a:endParaRPr lang="zh-CN" altLang="en-US" b="1" dirty="0">
              <a:solidFill>
                <a:srgbClr val="0000CC"/>
              </a:solidFill>
              <a:latin typeface="华文仿宋" panose="02010600040101010101" pitchFamily="2" charset="-122"/>
              <a:ea typeface="华文仿宋" panose="02010600040101010101" pitchFamily="2" charset="-122"/>
            </a:endParaRPr>
          </a:p>
        </p:txBody>
      </p:sp>
      <p:sp>
        <p:nvSpPr>
          <p:cNvPr id="6" name="Rectangle 22"/>
          <p:cNvSpPr>
            <a:spLocks noChangeArrowheads="1"/>
          </p:cNvSpPr>
          <p:nvPr/>
        </p:nvSpPr>
        <p:spPr bwMode="auto">
          <a:xfrm>
            <a:off x="407504" y="169069"/>
            <a:ext cx="7641166"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例：学生情况登记表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27060"/>
                                        </p:tgtEl>
                                        <p:attrNameLst>
                                          <p:attrName>style.visibility</p:attrName>
                                        </p:attrNameLst>
                                      </p:cBhvr>
                                      <p:to>
                                        <p:strVal val="visible"/>
                                      </p:to>
                                    </p:set>
                                    <p:animEffect transition="in" filter="diamond(in)">
                                      <p:cBhvr>
                                        <p:cTn id="7" dur="500"/>
                                        <p:tgtEl>
                                          <p:spTgt spid="42706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27056">
                                            <p:txEl>
                                              <p:pRg st="0" end="0"/>
                                            </p:txEl>
                                          </p:spTgt>
                                        </p:tgtEl>
                                        <p:attrNameLst>
                                          <p:attrName>style.visibility</p:attrName>
                                        </p:attrNameLst>
                                      </p:cBhvr>
                                      <p:to>
                                        <p:strVal val="visible"/>
                                      </p:to>
                                    </p:set>
                                    <p:anim calcmode="lin" valueType="num">
                                      <p:cBhvr additive="base">
                                        <p:cTn id="12" dur="500" fill="hold"/>
                                        <p:tgtEl>
                                          <p:spTgt spid="42705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270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27056">
                                            <p:txEl>
                                              <p:pRg st="1" end="1"/>
                                            </p:txEl>
                                          </p:spTgt>
                                        </p:tgtEl>
                                        <p:attrNameLst>
                                          <p:attrName>style.visibility</p:attrName>
                                        </p:attrNameLst>
                                      </p:cBhvr>
                                      <p:to>
                                        <p:strVal val="visible"/>
                                      </p:to>
                                    </p:set>
                                    <p:anim calcmode="lin" valueType="num">
                                      <p:cBhvr additive="base">
                                        <p:cTn id="18" dur="500" fill="hold"/>
                                        <p:tgtEl>
                                          <p:spTgt spid="427056">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2705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5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1" name="Rectangle 5"/>
          <p:cNvSpPr>
            <a:spLocks noChangeArrowheads="1"/>
          </p:cNvSpPr>
          <p:nvPr/>
        </p:nvSpPr>
        <p:spPr bwMode="auto">
          <a:xfrm>
            <a:off x="765175" y="1206778"/>
            <a:ext cx="7620000" cy="439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30000"/>
              </a:lnSpc>
              <a:spcBef>
                <a:spcPct val="50000"/>
              </a:spcBef>
              <a:buFont typeface="Arial" panose="020B0604020202020204" pitchFamily="34" charset="0"/>
              <a:buChar char="•"/>
            </a:pPr>
            <a:r>
              <a:rPr lang="zh-CN" altLang="en-US" sz="2800" b="1" dirty="0">
                <a:latin typeface="华文仿宋" panose="02010600040101010101" pitchFamily="2" charset="-122"/>
                <a:ea typeface="华文仿宋" panose="02010600040101010101" pitchFamily="2" charset="-122"/>
              </a:rPr>
              <a:t>假设线性表的每个数据元素要占</a:t>
            </a:r>
            <a:r>
              <a:rPr lang="en-US" altLang="zh-CN" sz="2800" b="1" dirty="0">
                <a:latin typeface="华文仿宋" panose="02010600040101010101" pitchFamily="2" charset="-122"/>
                <a:ea typeface="华文仿宋" panose="02010600040101010101" pitchFamily="2" charset="-122"/>
              </a:rPr>
              <a:t>L</a:t>
            </a:r>
            <a:r>
              <a:rPr lang="zh-CN" altLang="en-US" sz="2800" b="1" dirty="0">
                <a:latin typeface="华文仿宋" panose="02010600040101010101" pitchFamily="2" charset="-122"/>
                <a:ea typeface="华文仿宋" panose="02010600040101010101" pitchFamily="2" charset="-122"/>
              </a:rPr>
              <a:t>个存储单元，则</a:t>
            </a:r>
            <a:endParaRPr lang="zh-CN" altLang="en-US" sz="2800" b="1" dirty="0">
              <a:latin typeface="华文仿宋" panose="02010600040101010101" pitchFamily="2" charset="-122"/>
              <a:ea typeface="华文仿宋" panose="02010600040101010101" pitchFamily="2" charset="-122"/>
            </a:endParaRPr>
          </a:p>
          <a:p>
            <a:pPr algn="l" eaLnBrk="1" hangingPunct="1">
              <a:lnSpc>
                <a:spcPct val="70000"/>
              </a:lnSpc>
              <a:spcBef>
                <a:spcPct val="50000"/>
              </a:spcBef>
            </a:pPr>
            <a:r>
              <a:rPr lang="zh-CN" altLang="en-US" sz="2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LOC(</a:t>
            </a:r>
            <a:r>
              <a:rPr lang="en-US" altLang="zh-CN" sz="3600" b="1" dirty="0">
                <a:latin typeface="华文仿宋" panose="02010600040101010101" pitchFamily="2" charset="-122"/>
                <a:ea typeface="华文仿宋" panose="02010600040101010101" pitchFamily="2" charset="-122"/>
              </a:rPr>
              <a:t>a</a:t>
            </a:r>
            <a:r>
              <a:rPr lang="en-US" altLang="zh-CN" sz="1800" b="1" dirty="0">
                <a:latin typeface="华文仿宋" panose="02010600040101010101" pitchFamily="2" charset="-122"/>
                <a:ea typeface="华文仿宋" panose="02010600040101010101" pitchFamily="2" charset="-122"/>
              </a:rPr>
              <a:t>i+1</a:t>
            </a:r>
            <a:r>
              <a:rPr lang="en-US" altLang="zh-CN" sz="2800" b="1" dirty="0">
                <a:latin typeface="华文仿宋" panose="02010600040101010101" pitchFamily="2" charset="-122"/>
                <a:ea typeface="华文仿宋" panose="02010600040101010101" pitchFamily="2" charset="-122"/>
              </a:rPr>
              <a:t> ) =  LOC(</a:t>
            </a:r>
            <a:r>
              <a:rPr lang="en-US" altLang="zh-CN" sz="2800" b="1" dirty="0" err="1">
                <a:latin typeface="华文仿宋" panose="02010600040101010101" pitchFamily="2" charset="-122"/>
                <a:ea typeface="华文仿宋" panose="02010600040101010101" pitchFamily="2" charset="-122"/>
              </a:rPr>
              <a:t>a</a:t>
            </a:r>
            <a:r>
              <a:rPr lang="en-US" altLang="zh-CN" sz="2800" b="1" baseline="-25000"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 + L </a:t>
            </a:r>
            <a:endParaRPr lang="en-US" altLang="zh-CN" sz="2800" b="1" dirty="0">
              <a:latin typeface="华文仿宋" panose="02010600040101010101" pitchFamily="2" charset="-122"/>
              <a:ea typeface="华文仿宋" panose="02010600040101010101" pitchFamily="2" charset="-122"/>
            </a:endParaRPr>
          </a:p>
          <a:p>
            <a:pPr marL="457200" indent="-457200" algn="l" eaLnBrk="1" hangingPunct="1">
              <a:lnSpc>
                <a:spcPct val="130000"/>
              </a:lnSpc>
              <a:spcBef>
                <a:spcPct val="50000"/>
              </a:spcBef>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所有</a:t>
            </a:r>
            <a:r>
              <a:rPr lang="zh-CN" altLang="en-US" sz="2800" b="1" dirty="0">
                <a:latin typeface="华文仿宋" panose="02010600040101010101" pitchFamily="2" charset="-122"/>
                <a:ea typeface="华文仿宋" panose="02010600040101010101" pitchFamily="2" charset="-122"/>
              </a:rPr>
              <a:t>数据元素的存储位置均取决于第一个数据元素的存储位置，即</a:t>
            </a:r>
            <a:endParaRPr lang="zh-CN" altLang="en-US" sz="2800" b="1" dirty="0">
              <a:latin typeface="华文仿宋" panose="02010600040101010101" pitchFamily="2" charset="-122"/>
              <a:ea typeface="华文仿宋" panose="02010600040101010101" pitchFamily="2" charset="-122"/>
            </a:endParaRPr>
          </a:p>
          <a:p>
            <a:pPr algn="l" eaLnBrk="1" hangingPunct="1">
              <a:lnSpc>
                <a:spcPct val="70000"/>
              </a:lnSpc>
              <a:spcBef>
                <a:spcPct val="50000"/>
              </a:spcBef>
            </a:pPr>
            <a:r>
              <a:rPr lang="zh-CN" altLang="en-US" sz="2800" b="1" dirty="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LOC(</a:t>
            </a:r>
            <a:r>
              <a:rPr lang="en-US" altLang="zh-CN" sz="3600" b="1" dirty="0" err="1">
                <a:latin typeface="华文仿宋" panose="02010600040101010101" pitchFamily="2" charset="-122"/>
                <a:ea typeface="华文仿宋" panose="02010600040101010101" pitchFamily="2" charset="-122"/>
              </a:rPr>
              <a:t>a</a:t>
            </a:r>
            <a:r>
              <a:rPr lang="en-US" altLang="zh-CN" sz="20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)=LOC(</a:t>
            </a:r>
            <a:r>
              <a:rPr lang="en-US" altLang="zh-CN" sz="3600" b="1" dirty="0">
                <a:latin typeface="华文仿宋" panose="02010600040101010101" pitchFamily="2" charset="-122"/>
                <a:ea typeface="华文仿宋" panose="02010600040101010101" pitchFamily="2" charset="-122"/>
              </a:rPr>
              <a:t>a</a:t>
            </a:r>
            <a:r>
              <a:rPr lang="en-US" altLang="zh-CN" sz="2000" b="1" dirty="0">
                <a:latin typeface="华文仿宋" panose="02010600040101010101" pitchFamily="2" charset="-122"/>
                <a:ea typeface="华文仿宋" panose="02010600040101010101" pitchFamily="2" charset="-122"/>
              </a:rPr>
              <a:t>1</a:t>
            </a:r>
            <a:r>
              <a:rPr lang="en-US" altLang="zh-CN" sz="2000" b="1" dirty="0" smtClean="0">
                <a:latin typeface="华文仿宋" panose="02010600040101010101" pitchFamily="2" charset="-122"/>
                <a:ea typeface="华文仿宋" panose="02010600040101010101" pitchFamily="2" charset="-122"/>
              </a:rPr>
              <a:t>)+</a:t>
            </a:r>
            <a:r>
              <a:rPr lang="en-US" altLang="zh-CN" sz="2800" b="1" dirty="0">
                <a:latin typeface="华文仿宋" panose="02010600040101010101" pitchFamily="2" charset="-122"/>
                <a:ea typeface="华文仿宋" panose="02010600040101010101" pitchFamily="2" charset="-122"/>
              </a:rPr>
              <a:t>( i-1)*L</a:t>
            </a:r>
            <a:endParaRPr lang="en-US" altLang="zh-CN" sz="2800" b="1" dirty="0">
              <a:latin typeface="华文仿宋" panose="02010600040101010101" pitchFamily="2" charset="-122"/>
              <a:ea typeface="华文仿宋" panose="02010600040101010101" pitchFamily="2" charset="-122"/>
            </a:endParaRPr>
          </a:p>
          <a:p>
            <a:pPr algn="l" eaLnBrk="1" hangingPunct="1">
              <a:lnSpc>
                <a:spcPct val="70000"/>
              </a:lnSpc>
              <a:spcBef>
                <a:spcPct val="50000"/>
              </a:spcBef>
            </a:pPr>
            <a:endParaRPr lang="en-US" altLang="zh-CN" sz="2800" b="1" dirty="0">
              <a:solidFill>
                <a:srgbClr val="0000CC"/>
              </a:solidFill>
              <a:latin typeface="华文仿宋" panose="02010600040101010101" pitchFamily="2" charset="-122"/>
              <a:ea typeface="华文仿宋" panose="02010600040101010101" pitchFamily="2" charset="-122"/>
            </a:endParaRPr>
          </a:p>
        </p:txBody>
      </p:sp>
      <p:sp>
        <p:nvSpPr>
          <p:cNvPr id="173063" name="Rectangle 7"/>
          <p:cNvSpPr>
            <a:spLocks noChangeArrowheads="1"/>
          </p:cNvSpPr>
          <p:nvPr/>
        </p:nvSpPr>
        <p:spPr bwMode="auto">
          <a:xfrm>
            <a:off x="3943350" y="4853321"/>
            <a:ext cx="3048000" cy="117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30000"/>
              </a:lnSpc>
              <a:spcBef>
                <a:spcPct val="50000"/>
              </a:spcBef>
            </a:pPr>
            <a:r>
              <a:rPr lang="en-US" altLang="zh-CN" sz="2800" b="1" dirty="0" smtClean="0">
                <a:solidFill>
                  <a:srgbClr val="FF0000"/>
                </a:solidFill>
                <a:latin typeface="华文仿宋" panose="02010600040101010101" pitchFamily="2" charset="-122"/>
                <a:ea typeface="华文仿宋" panose="02010600040101010101" pitchFamily="2" charset="-122"/>
              </a:rPr>
              <a:t>↑</a:t>
            </a:r>
            <a:r>
              <a:rPr lang="en-US" altLang="zh-CN" sz="2800" b="1" dirty="0" smtClean="0">
                <a:solidFill>
                  <a:srgbClr val="0000CC"/>
                </a:solidFill>
                <a:latin typeface="华文仿宋" panose="02010600040101010101" pitchFamily="2" charset="-122"/>
                <a:ea typeface="华文仿宋" panose="02010600040101010101" pitchFamily="2" charset="-122"/>
              </a:rPr>
              <a:t>                             </a:t>
            </a:r>
            <a:r>
              <a:rPr lang="zh-CN" altLang="en-US" sz="2800" b="1" dirty="0">
                <a:solidFill>
                  <a:srgbClr val="FF0000"/>
                </a:solidFill>
                <a:latin typeface="华文仿宋" panose="02010600040101010101" pitchFamily="2" charset="-122"/>
                <a:ea typeface="华文仿宋" panose="02010600040101010101" pitchFamily="2" charset="-122"/>
              </a:rPr>
              <a:t>起始地址（基地址）</a:t>
            </a:r>
            <a:endParaRPr lang="zh-CN" altLang="en-US" sz="2800" b="1" dirty="0">
              <a:solidFill>
                <a:srgbClr val="FF0000"/>
              </a:solidFill>
              <a:latin typeface="华文仿宋" panose="02010600040101010101" pitchFamily="2" charset="-122"/>
              <a:ea typeface="华文仿宋" panose="02010600040101010101" pitchFamily="2" charset="-122"/>
            </a:endParaRPr>
          </a:p>
        </p:txBody>
      </p:sp>
      <p:sp>
        <p:nvSpPr>
          <p:cNvPr id="51207" name="Rectangle 8"/>
          <p:cNvSpPr>
            <a:spLocks noChangeArrowheads="1"/>
          </p:cNvSpPr>
          <p:nvPr/>
        </p:nvSpPr>
        <p:spPr bwMode="auto">
          <a:xfrm>
            <a:off x="311865" y="197880"/>
            <a:ext cx="7608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3200" b="1" dirty="0">
                <a:latin typeface="华文仿宋" panose="02010600040101010101" pitchFamily="2" charset="-122"/>
                <a:ea typeface="华文仿宋" panose="02010600040101010101" pitchFamily="2" charset="-122"/>
              </a:rPr>
              <a:t>以“</a:t>
            </a:r>
            <a:r>
              <a:rPr lang="zh-CN" altLang="en-US" sz="3200" b="1" dirty="0">
                <a:solidFill>
                  <a:srgbClr val="660033"/>
                </a:solidFill>
                <a:latin typeface="华文仿宋" panose="02010600040101010101" pitchFamily="2" charset="-122"/>
                <a:ea typeface="华文仿宋" panose="02010600040101010101" pitchFamily="2" charset="-122"/>
              </a:rPr>
              <a:t>存储位置相邻</a:t>
            </a:r>
            <a:r>
              <a:rPr lang="zh-CN" altLang="en-US" sz="3200" b="1" dirty="0">
                <a:latin typeface="华文仿宋" panose="02010600040101010101" pitchFamily="2" charset="-122"/>
                <a:ea typeface="华文仿宋" panose="02010600040101010101" pitchFamily="2" charset="-122"/>
              </a:rPr>
              <a:t>”表示有序对</a:t>
            </a:r>
            <a:r>
              <a:rPr lang="en-US" altLang="zh-CN" sz="3200" b="1" dirty="0">
                <a:solidFill>
                  <a:srgbClr val="660033"/>
                </a:solidFill>
                <a:latin typeface="华文仿宋" panose="02010600040101010101" pitchFamily="2" charset="-122"/>
                <a:ea typeface="华文仿宋" panose="02010600040101010101" pitchFamily="2" charset="-122"/>
              </a:rPr>
              <a:t>&lt;a</a:t>
            </a:r>
            <a:r>
              <a:rPr lang="en-US" altLang="zh-CN" sz="3200" b="1" baseline="-25000" dirty="0">
                <a:solidFill>
                  <a:srgbClr val="660033"/>
                </a:solidFill>
                <a:latin typeface="华文仿宋" panose="02010600040101010101" pitchFamily="2" charset="-122"/>
                <a:ea typeface="华文仿宋" panose="02010600040101010101" pitchFamily="2" charset="-122"/>
              </a:rPr>
              <a:t>i-1</a:t>
            </a:r>
            <a:r>
              <a:rPr lang="zh-CN" altLang="en-US" sz="3200" b="1" dirty="0">
                <a:solidFill>
                  <a:srgbClr val="660033"/>
                </a:solidFill>
                <a:latin typeface="华文仿宋" panose="02010600040101010101" pitchFamily="2" charset="-122"/>
                <a:ea typeface="华文仿宋" panose="02010600040101010101" pitchFamily="2" charset="-122"/>
              </a:rPr>
              <a:t>，</a:t>
            </a:r>
            <a:r>
              <a:rPr lang="en-US" altLang="zh-CN" sz="3200" b="1" dirty="0" err="1">
                <a:solidFill>
                  <a:srgbClr val="660033"/>
                </a:solidFill>
                <a:latin typeface="华文仿宋" panose="02010600040101010101" pitchFamily="2" charset="-122"/>
                <a:ea typeface="华文仿宋" panose="02010600040101010101" pitchFamily="2" charset="-122"/>
              </a:rPr>
              <a:t>a</a:t>
            </a:r>
            <a:r>
              <a:rPr lang="en-US" altLang="zh-CN" sz="3200" b="1" baseline="-25000" dirty="0" err="1">
                <a:solidFill>
                  <a:srgbClr val="660033"/>
                </a:solidFill>
                <a:latin typeface="华文仿宋" panose="02010600040101010101" pitchFamily="2" charset="-122"/>
                <a:ea typeface="华文仿宋" panose="02010600040101010101" pitchFamily="2" charset="-122"/>
              </a:rPr>
              <a:t>i</a:t>
            </a:r>
            <a:r>
              <a:rPr lang="en-US" altLang="zh-CN" sz="3200" b="1" dirty="0">
                <a:solidFill>
                  <a:srgbClr val="660033"/>
                </a:solidFill>
                <a:latin typeface="华文仿宋" panose="02010600040101010101" pitchFamily="2" charset="-122"/>
                <a:ea typeface="华文仿宋" panose="02010600040101010101" pitchFamily="2" charset="-122"/>
              </a:rPr>
              <a:t>&gt;</a:t>
            </a:r>
            <a:endParaRPr lang="en-US" altLang="zh-CN" sz="3200" b="1" dirty="0">
              <a:solidFill>
                <a:srgbClr val="660033"/>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wipe(left)">
                                      <p:cBhvr>
                                        <p:cTn id="7" dur="500"/>
                                        <p:tgtEl>
                                          <p:spTgt spid="1730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3063"/>
                                        </p:tgtEl>
                                        <p:attrNameLst>
                                          <p:attrName>style.visibility</p:attrName>
                                        </p:attrNameLst>
                                      </p:cBhvr>
                                      <p:to>
                                        <p:strVal val="visible"/>
                                      </p:to>
                                    </p:set>
                                    <p:animEffect transition="in" filter="wipe(down)">
                                      <p:cBhvr>
                                        <p:cTn id="12" dur="500"/>
                                        <p:tgtEl>
                                          <p:spTgt spid="173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p:bldP spid="17306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452605" y="1347537"/>
            <a:ext cx="8153400" cy="437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4000"/>
              </a:lnSpc>
              <a:spcBef>
                <a:spcPct val="50000"/>
              </a:spcBef>
              <a:buFont typeface="Arial" panose="020B0604020202020204" pitchFamily="34" charset="0"/>
              <a:buChar char="•"/>
            </a:pPr>
            <a:r>
              <a:rPr lang="zh-CN" altLang="en-US" sz="2800" b="1" dirty="0" smtClean="0">
                <a:solidFill>
                  <a:srgbClr val="0000CC"/>
                </a:solidFill>
                <a:ea typeface="华文仿宋" panose="02010600040101010101" pitchFamily="2" charset="-122"/>
              </a:rPr>
              <a:t>表</a:t>
            </a:r>
            <a:r>
              <a:rPr lang="zh-CN" altLang="en-US" sz="2800" b="1" dirty="0">
                <a:solidFill>
                  <a:srgbClr val="0000CC"/>
                </a:solidFill>
                <a:ea typeface="华文仿宋" panose="02010600040101010101" pitchFamily="2" charset="-122"/>
              </a:rPr>
              <a:t>中相邻的两个元素其物理存储位置也相邻。</a:t>
            </a:r>
            <a:r>
              <a:rPr lang="zh-CN" altLang="en-US" sz="2800" b="1" dirty="0">
                <a:ea typeface="华文仿宋" panose="02010600040101010101" pitchFamily="2" charset="-122"/>
              </a:rPr>
              <a:t>即以元素在计算机内</a:t>
            </a:r>
            <a:r>
              <a:rPr lang="zh-CN" altLang="en-US" sz="2800" b="1" dirty="0">
                <a:solidFill>
                  <a:schemeClr val="accent2"/>
                </a:solidFill>
                <a:ea typeface="华文仿宋" panose="02010600040101010101" pitchFamily="2" charset="-122"/>
              </a:rPr>
              <a:t>物理位置</a:t>
            </a:r>
            <a:r>
              <a:rPr lang="zh-CN" altLang="en-US" sz="2800" b="1" dirty="0">
                <a:ea typeface="华文仿宋" panose="02010600040101010101" pitchFamily="2" charset="-122"/>
              </a:rPr>
              <a:t>上的</a:t>
            </a:r>
            <a:r>
              <a:rPr lang="zh-CN" altLang="en-US" sz="2800" b="1" dirty="0">
                <a:solidFill>
                  <a:schemeClr val="accent2"/>
                </a:solidFill>
                <a:ea typeface="华文仿宋" panose="02010600040101010101" pitchFamily="2" charset="-122"/>
              </a:rPr>
              <a:t>相邻</a:t>
            </a:r>
            <a:r>
              <a:rPr lang="zh-CN" altLang="en-US" sz="2800" b="1" dirty="0">
                <a:ea typeface="华文仿宋" panose="02010600040101010101" pitchFamily="2" charset="-122"/>
              </a:rPr>
              <a:t>来表示线性表中数据</a:t>
            </a:r>
            <a:r>
              <a:rPr lang="zh-CN" altLang="en-US" sz="2800" b="1" dirty="0">
                <a:solidFill>
                  <a:schemeClr val="accent2"/>
                </a:solidFill>
                <a:ea typeface="华文仿宋" panose="02010600040101010101" pitchFamily="2" charset="-122"/>
              </a:rPr>
              <a:t>元素之间相邻</a:t>
            </a:r>
            <a:r>
              <a:rPr lang="zh-CN" altLang="en-US" sz="2800" b="1" dirty="0">
                <a:ea typeface="华文仿宋" panose="02010600040101010101" pitchFamily="2" charset="-122"/>
              </a:rPr>
              <a:t>的逻辑关系</a:t>
            </a:r>
            <a:r>
              <a:rPr lang="zh-CN" altLang="en-US" sz="2800" b="1" dirty="0" smtClean="0">
                <a:ea typeface="华文仿宋" panose="02010600040101010101" pitchFamily="2" charset="-122"/>
              </a:rPr>
              <a:t>。</a:t>
            </a:r>
            <a:endParaRPr lang="en-US" altLang="zh-CN" sz="2800" b="1" dirty="0" smtClean="0">
              <a:ea typeface="华文仿宋" panose="02010600040101010101" pitchFamily="2" charset="-122"/>
            </a:endParaRPr>
          </a:p>
          <a:p>
            <a:pPr marL="457200" indent="-457200" algn="l" eaLnBrk="1" hangingPunct="1">
              <a:lnSpc>
                <a:spcPts val="4000"/>
              </a:lnSpc>
              <a:spcBef>
                <a:spcPct val="50000"/>
              </a:spcBef>
              <a:buFont typeface="Arial" panose="020B0604020202020204" pitchFamily="34" charset="0"/>
              <a:buChar char="•"/>
            </a:pPr>
            <a:r>
              <a:rPr lang="zh-CN" altLang="en-US" sz="2800" b="1" dirty="0">
                <a:latin typeface="华文仿宋" panose="02010600040101010101" pitchFamily="2" charset="-122"/>
                <a:ea typeface="华文仿宋" panose="02010600040101010101" pitchFamily="2" charset="-122"/>
              </a:rPr>
              <a:t>每个数据元素的存储位置和线性表的起始位置相差一个和数据元素在线性表中的</a:t>
            </a:r>
            <a:r>
              <a:rPr lang="zh-CN" altLang="en-US" sz="2800" b="1" dirty="0">
                <a:solidFill>
                  <a:schemeClr val="accent2"/>
                </a:solidFill>
                <a:latin typeface="华文仿宋" panose="02010600040101010101" pitchFamily="2" charset="-122"/>
                <a:ea typeface="华文仿宋" panose="02010600040101010101" pitchFamily="2" charset="-122"/>
              </a:rPr>
              <a:t>序号成正比</a:t>
            </a:r>
            <a:r>
              <a:rPr lang="zh-CN" altLang="en-US" sz="2800" b="1" dirty="0">
                <a:latin typeface="华文仿宋" panose="02010600040101010101" pitchFamily="2" charset="-122"/>
                <a:ea typeface="华文仿宋" panose="02010600040101010101" pitchFamily="2" charset="-122"/>
              </a:rPr>
              <a:t>的常数；只要确定了起始位置，线性表中任一数据元素都可随机存取。</a:t>
            </a:r>
            <a:r>
              <a:rPr lang="zh-CN" altLang="en-US" sz="2800" b="1" dirty="0">
                <a:solidFill>
                  <a:srgbClr val="0000CC"/>
                </a:solidFill>
                <a:latin typeface="华文仿宋" panose="02010600040101010101" pitchFamily="2" charset="-122"/>
                <a:ea typeface="华文仿宋" panose="02010600040101010101" pitchFamily="2" charset="-122"/>
              </a:rPr>
              <a:t>顺序存储结构是一种</a:t>
            </a:r>
            <a:r>
              <a:rPr lang="zh-CN" altLang="en-US" sz="2800" b="1" dirty="0">
                <a:solidFill>
                  <a:schemeClr val="accent2"/>
                </a:solidFill>
                <a:latin typeface="华文仿宋" panose="02010600040101010101" pitchFamily="2" charset="-122"/>
                <a:ea typeface="华文仿宋" panose="02010600040101010101" pitchFamily="2" charset="-122"/>
              </a:rPr>
              <a:t>随机存取</a:t>
            </a:r>
            <a:r>
              <a:rPr lang="zh-CN" altLang="en-US" sz="2800" b="1" dirty="0">
                <a:solidFill>
                  <a:srgbClr val="0000CC"/>
                </a:solidFill>
                <a:latin typeface="华文仿宋" panose="02010600040101010101" pitchFamily="2" charset="-122"/>
                <a:ea typeface="华文仿宋" panose="02010600040101010101" pitchFamily="2" charset="-122"/>
              </a:rPr>
              <a:t>的存储结构。</a:t>
            </a:r>
            <a:r>
              <a:rPr lang="zh-CN" altLang="en-US" sz="2800" dirty="0">
                <a:latin typeface="华文仿宋" panose="02010600040101010101" pitchFamily="2" charset="-122"/>
                <a:ea typeface="华文仿宋" panose="02010600040101010101" pitchFamily="2" charset="-122"/>
              </a:rPr>
              <a:t> </a:t>
            </a:r>
            <a:endParaRPr lang="zh-CN" altLang="en-US" b="1" dirty="0"/>
          </a:p>
        </p:txBody>
      </p:sp>
      <p:sp>
        <p:nvSpPr>
          <p:cNvPr id="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顺序存储结构的特点</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7282">
                                            <p:txEl>
                                              <p:pRg st="0" end="0"/>
                                            </p:txEl>
                                          </p:spTgt>
                                        </p:tgtEl>
                                        <p:attrNameLst>
                                          <p:attrName>style.visibility</p:attrName>
                                        </p:attrNameLst>
                                      </p:cBhvr>
                                      <p:to>
                                        <p:strVal val="visible"/>
                                      </p:to>
                                    </p:set>
                                    <p:animEffect transition="in" filter="strips(downLeft)">
                                      <p:cBhvr>
                                        <p:cTn id="7" dur="500"/>
                                        <p:tgtEl>
                                          <p:spTgt spid="972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7282">
                                            <p:txEl>
                                              <p:pRg st="1" end="1"/>
                                            </p:txEl>
                                          </p:spTgt>
                                        </p:tgtEl>
                                        <p:attrNameLst>
                                          <p:attrName>style.visibility</p:attrName>
                                        </p:attrNameLst>
                                      </p:cBhvr>
                                      <p:to>
                                        <p:strVal val="visible"/>
                                      </p:to>
                                    </p:set>
                                    <p:animEffect transition="in" filter="strips(downLeft)">
                                      <p:cBhvr>
                                        <p:cTn id="12" dur="500"/>
                                        <p:tgtEl>
                                          <p:spTgt spid="972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8" name="Text Box 11"/>
          <p:cNvSpPr txBox="1">
            <a:spLocks noChangeArrowheads="1"/>
          </p:cNvSpPr>
          <p:nvPr/>
        </p:nvSpPr>
        <p:spPr bwMode="auto">
          <a:xfrm>
            <a:off x="5327650" y="1066800"/>
            <a:ext cx="2000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2800" b="1" dirty="0">
                <a:latin typeface="华文仿宋" panose="02010600040101010101" pitchFamily="2" charset="-122"/>
                <a:ea typeface="华文仿宋" panose="02010600040101010101" pitchFamily="2" charset="-122"/>
              </a:rPr>
              <a:t>内存状态</a:t>
            </a:r>
            <a:endParaRPr lang="zh-CN" altLang="en-US" sz="2800" b="1" dirty="0">
              <a:latin typeface="华文仿宋" panose="02010600040101010101" pitchFamily="2" charset="-122"/>
              <a:ea typeface="华文仿宋" panose="02010600040101010101" pitchFamily="2" charset="-122"/>
            </a:endParaRPr>
          </a:p>
        </p:txBody>
      </p:sp>
      <p:sp>
        <p:nvSpPr>
          <p:cNvPr id="53259" name="Text Box 12"/>
          <p:cNvSpPr txBox="1">
            <a:spLocks noChangeArrowheads="1"/>
          </p:cNvSpPr>
          <p:nvPr/>
        </p:nvSpPr>
        <p:spPr bwMode="auto">
          <a:xfrm>
            <a:off x="7648575" y="1077913"/>
            <a:ext cx="1263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zh-CN" sz="2800" b="1">
                <a:latin typeface="华文仿宋" panose="02010600040101010101" pitchFamily="2" charset="-122"/>
                <a:ea typeface="华文仿宋" panose="02010600040101010101" pitchFamily="2" charset="-122"/>
              </a:rPr>
              <a:t>序号</a:t>
            </a:r>
            <a:endParaRPr lang="zh-CN" altLang="en-US" sz="2800" b="1">
              <a:latin typeface="华文仿宋" panose="02010600040101010101" pitchFamily="2" charset="-122"/>
              <a:ea typeface="华文仿宋" panose="02010600040101010101" pitchFamily="2" charset="-122"/>
            </a:endParaRPr>
          </a:p>
        </p:txBody>
      </p:sp>
      <p:sp>
        <p:nvSpPr>
          <p:cNvPr id="53260" name="Text Box 16"/>
          <p:cNvSpPr txBox="1">
            <a:spLocks noChangeArrowheads="1"/>
          </p:cNvSpPr>
          <p:nvPr/>
        </p:nvSpPr>
        <p:spPr bwMode="auto">
          <a:xfrm>
            <a:off x="1666875" y="1076325"/>
            <a:ext cx="2259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2800" b="1" dirty="0">
                <a:latin typeface="华文仿宋" panose="02010600040101010101" pitchFamily="2" charset="-122"/>
                <a:ea typeface="华文仿宋" panose="02010600040101010101" pitchFamily="2" charset="-122"/>
              </a:rPr>
              <a:t>存储地址</a:t>
            </a:r>
            <a:endParaRPr lang="zh-CN" altLang="en-US" sz="2800" b="1" dirty="0">
              <a:latin typeface="华文仿宋" panose="02010600040101010101" pitchFamily="2" charset="-122"/>
              <a:ea typeface="华文仿宋" panose="02010600040101010101" pitchFamily="2" charset="-122"/>
            </a:endParaRPr>
          </a:p>
        </p:txBody>
      </p:sp>
      <p:grpSp>
        <p:nvGrpSpPr>
          <p:cNvPr id="5" name="组合 4"/>
          <p:cNvGrpSpPr/>
          <p:nvPr/>
        </p:nvGrpSpPr>
        <p:grpSpPr>
          <a:xfrm>
            <a:off x="7926388" y="1563688"/>
            <a:ext cx="368300" cy="2788582"/>
            <a:chOff x="7926388" y="1563688"/>
            <a:chExt cx="368300" cy="2788582"/>
          </a:xfrm>
        </p:grpSpPr>
        <p:sp>
          <p:nvSpPr>
            <p:cNvPr id="53266" name="Text Box 13"/>
            <p:cNvSpPr txBox="1">
              <a:spLocks noChangeArrowheads="1"/>
            </p:cNvSpPr>
            <p:nvPr/>
          </p:nvSpPr>
          <p:spPr bwMode="auto">
            <a:xfrm>
              <a:off x="7932738" y="15636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en-US" sz="2800" b="1" dirty="0">
                  <a:latin typeface="华文仿宋" panose="02010600040101010101" pitchFamily="2" charset="-122"/>
                  <a:ea typeface="华文仿宋" panose="02010600040101010101" pitchFamily="2" charset="-122"/>
                </a:rPr>
                <a:t>1</a:t>
              </a:r>
              <a:endParaRPr lang="en-US" altLang="zh-CN" sz="2800" b="1" dirty="0">
                <a:latin typeface="华文仿宋" panose="02010600040101010101" pitchFamily="2" charset="-122"/>
                <a:ea typeface="华文仿宋" panose="02010600040101010101" pitchFamily="2" charset="-122"/>
              </a:endParaRPr>
            </a:p>
          </p:txBody>
        </p:sp>
        <p:sp>
          <p:nvSpPr>
            <p:cNvPr id="53267" name="Text Box 14"/>
            <p:cNvSpPr txBox="1">
              <a:spLocks noChangeArrowheads="1"/>
            </p:cNvSpPr>
            <p:nvPr/>
          </p:nvSpPr>
          <p:spPr bwMode="auto">
            <a:xfrm>
              <a:off x="7932738" y="19780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a:latin typeface="华文仿宋" panose="02010600040101010101" pitchFamily="2" charset="-122"/>
                  <a:ea typeface="华文仿宋" panose="02010600040101010101" pitchFamily="2" charset="-122"/>
                </a:rPr>
                <a:t>2</a:t>
              </a:r>
              <a:endParaRPr lang="en-US" altLang="zh-CN" sz="2800" b="1">
                <a:latin typeface="华文仿宋" panose="02010600040101010101" pitchFamily="2" charset="-122"/>
                <a:ea typeface="华文仿宋" panose="02010600040101010101" pitchFamily="2" charset="-122"/>
              </a:endParaRPr>
            </a:p>
          </p:txBody>
        </p:sp>
        <p:sp>
          <p:nvSpPr>
            <p:cNvPr id="53268" name="Text Box 15"/>
            <p:cNvSpPr txBox="1">
              <a:spLocks noChangeArrowheads="1"/>
            </p:cNvSpPr>
            <p:nvPr/>
          </p:nvSpPr>
          <p:spPr bwMode="auto">
            <a:xfrm>
              <a:off x="7977188" y="2933700"/>
              <a:ext cx="2680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a:latin typeface="华文仿宋" panose="02010600040101010101" pitchFamily="2" charset="-122"/>
                  <a:ea typeface="华文仿宋" panose="02010600040101010101" pitchFamily="2" charset="-122"/>
                </a:rPr>
                <a:t>i</a:t>
              </a:r>
              <a:endParaRPr lang="en-US" altLang="zh-CN" sz="2800" b="1">
                <a:latin typeface="华文仿宋" panose="02010600040101010101" pitchFamily="2" charset="-122"/>
                <a:ea typeface="华文仿宋" panose="02010600040101010101" pitchFamily="2" charset="-122"/>
              </a:endParaRPr>
            </a:p>
          </p:txBody>
        </p:sp>
        <p:sp>
          <p:nvSpPr>
            <p:cNvPr id="53269" name="Line 22"/>
            <p:cNvSpPr>
              <a:spLocks noChangeShapeType="1"/>
            </p:cNvSpPr>
            <p:nvPr/>
          </p:nvSpPr>
          <p:spPr bwMode="auto">
            <a:xfrm>
              <a:off x="8097838" y="2498725"/>
              <a:ext cx="0" cy="38100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3270" name="Line 23"/>
            <p:cNvSpPr>
              <a:spLocks noChangeShapeType="1"/>
            </p:cNvSpPr>
            <p:nvPr/>
          </p:nvSpPr>
          <p:spPr bwMode="auto">
            <a:xfrm>
              <a:off x="8097838" y="3476625"/>
              <a:ext cx="0" cy="38100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3278" name="Text Box 34"/>
            <p:cNvSpPr txBox="1">
              <a:spLocks noChangeArrowheads="1"/>
            </p:cNvSpPr>
            <p:nvPr/>
          </p:nvSpPr>
          <p:spPr bwMode="auto">
            <a:xfrm>
              <a:off x="7926388" y="3829050"/>
              <a:ext cx="367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a:latin typeface="华文仿宋" panose="02010600040101010101" pitchFamily="2" charset="-122"/>
                  <a:ea typeface="华文仿宋" panose="02010600040101010101" pitchFamily="2" charset="-122"/>
                </a:rPr>
                <a:t>n</a:t>
              </a:r>
              <a:endParaRPr lang="en-US" altLang="zh-CN" sz="2800" b="1">
                <a:latin typeface="华文仿宋" panose="02010600040101010101" pitchFamily="2" charset="-122"/>
                <a:ea typeface="华文仿宋" panose="02010600040101010101" pitchFamily="2" charset="-122"/>
              </a:endParaRPr>
            </a:p>
          </p:txBody>
        </p:sp>
      </p:grpSp>
      <p:sp>
        <p:nvSpPr>
          <p:cNvPr id="53283" name="Text Box 42"/>
          <p:cNvSpPr txBox="1">
            <a:spLocks noChangeArrowheads="1"/>
          </p:cNvSpPr>
          <p:nvPr/>
        </p:nvSpPr>
        <p:spPr bwMode="auto">
          <a:xfrm>
            <a:off x="1590675" y="5562600"/>
            <a:ext cx="6400800" cy="53181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800" b="1" dirty="0">
                <a:latin typeface="华文仿宋" panose="02010600040101010101" pitchFamily="2" charset="-122"/>
                <a:ea typeface="华文仿宋" panose="02010600040101010101" pitchFamily="2" charset="-122"/>
              </a:rPr>
              <a:t>L</a:t>
            </a:r>
            <a:r>
              <a:rPr lang="zh-CN" altLang="en-US" sz="2800" b="1" dirty="0">
                <a:latin typeface="华文仿宋" panose="02010600040101010101" pitchFamily="2" charset="-122"/>
                <a:ea typeface="华文仿宋" panose="02010600040101010101" pitchFamily="2" charset="-122"/>
              </a:rPr>
              <a:t>是每一个数据元素占用的存储单元</a:t>
            </a:r>
            <a:endParaRPr lang="zh-CN" altLang="en-US" sz="2800" b="1" dirty="0">
              <a:latin typeface="华文仿宋" panose="02010600040101010101" pitchFamily="2" charset="-122"/>
              <a:ea typeface="华文仿宋" panose="02010600040101010101" pitchFamily="2" charset="-122"/>
            </a:endParaRPr>
          </a:p>
        </p:txBody>
      </p:sp>
      <p:grpSp>
        <p:nvGrpSpPr>
          <p:cNvPr id="6" name="组合 5"/>
          <p:cNvGrpSpPr/>
          <p:nvPr/>
        </p:nvGrpSpPr>
        <p:grpSpPr>
          <a:xfrm>
            <a:off x="4448175" y="1582738"/>
            <a:ext cx="4067175" cy="3803650"/>
            <a:chOff x="4448175" y="1582738"/>
            <a:chExt cx="4067175" cy="3803650"/>
          </a:xfrm>
        </p:grpSpPr>
        <p:sp>
          <p:nvSpPr>
            <p:cNvPr id="53251" name="Rectangle 3"/>
            <p:cNvSpPr>
              <a:spLocks noChangeArrowheads="1"/>
            </p:cNvSpPr>
            <p:nvPr/>
          </p:nvSpPr>
          <p:spPr bwMode="auto">
            <a:xfrm>
              <a:off x="4918075" y="1652588"/>
              <a:ext cx="2514600" cy="37338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3252" name="Rectangle 5"/>
            <p:cNvSpPr>
              <a:spLocks noChangeArrowheads="1"/>
            </p:cNvSpPr>
            <p:nvPr/>
          </p:nvSpPr>
          <p:spPr bwMode="auto">
            <a:xfrm>
              <a:off x="4918075" y="3405188"/>
              <a:ext cx="2514600" cy="5334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3253" name="Text Box 6"/>
            <p:cNvSpPr txBox="1">
              <a:spLocks noChangeArrowheads="1"/>
            </p:cNvSpPr>
            <p:nvPr/>
          </p:nvSpPr>
          <p:spPr bwMode="auto">
            <a:xfrm>
              <a:off x="5908675" y="2947988"/>
              <a:ext cx="78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a:latin typeface="华文仿宋" panose="02010600040101010101" pitchFamily="2" charset="-122"/>
                  <a:ea typeface="华文仿宋" panose="02010600040101010101" pitchFamily="2" charset="-122"/>
                </a:rPr>
                <a:t>a</a:t>
              </a:r>
              <a:r>
                <a:rPr lang="en-US" altLang="zh-CN" sz="2800" b="1" baseline="-25000">
                  <a:latin typeface="华文仿宋" panose="02010600040101010101" pitchFamily="2" charset="-122"/>
                  <a:ea typeface="华文仿宋" panose="02010600040101010101" pitchFamily="2" charset="-122"/>
                </a:rPr>
                <a:t>i</a:t>
              </a:r>
              <a:endParaRPr lang="en-US" altLang="zh-CN" sz="2800" b="1" baseline="-25000">
                <a:latin typeface="华文仿宋" panose="02010600040101010101" pitchFamily="2" charset="-122"/>
                <a:ea typeface="华文仿宋" panose="02010600040101010101" pitchFamily="2" charset="-122"/>
              </a:endParaRPr>
            </a:p>
          </p:txBody>
        </p:sp>
        <p:sp>
          <p:nvSpPr>
            <p:cNvPr id="53254" name="Text Box 7"/>
            <p:cNvSpPr txBox="1">
              <a:spLocks noChangeArrowheads="1"/>
            </p:cNvSpPr>
            <p:nvPr/>
          </p:nvSpPr>
          <p:spPr bwMode="auto">
            <a:xfrm>
              <a:off x="5908675" y="1954213"/>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latin typeface="华文仿宋" panose="02010600040101010101" pitchFamily="2" charset="-122"/>
                  <a:ea typeface="华文仿宋" panose="02010600040101010101" pitchFamily="2" charset="-122"/>
                </a:rPr>
                <a:t>a</a:t>
              </a:r>
              <a:r>
                <a:rPr lang="en-US" altLang="zh-CN" sz="2800" b="1" baseline="-25000" dirty="0">
                  <a:latin typeface="华文仿宋" panose="02010600040101010101" pitchFamily="2" charset="-122"/>
                  <a:ea typeface="华文仿宋" panose="02010600040101010101" pitchFamily="2" charset="-122"/>
                </a:rPr>
                <a:t>2</a:t>
              </a:r>
              <a:endParaRPr lang="en-US" altLang="zh-CN" sz="2800" b="1" baseline="-25000" dirty="0">
                <a:latin typeface="华文仿宋" panose="02010600040101010101" pitchFamily="2" charset="-122"/>
                <a:ea typeface="华文仿宋" panose="02010600040101010101" pitchFamily="2" charset="-122"/>
              </a:endParaRPr>
            </a:p>
          </p:txBody>
        </p:sp>
        <p:sp>
          <p:nvSpPr>
            <p:cNvPr id="53255" name="Text Box 8"/>
            <p:cNvSpPr txBox="1">
              <a:spLocks noChangeArrowheads="1"/>
            </p:cNvSpPr>
            <p:nvPr/>
          </p:nvSpPr>
          <p:spPr bwMode="auto">
            <a:xfrm>
              <a:off x="5908675" y="1582738"/>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a:latin typeface="华文仿宋" panose="02010600040101010101" pitchFamily="2" charset="-122"/>
                  <a:ea typeface="华文仿宋" panose="02010600040101010101" pitchFamily="2" charset="-122"/>
                </a:rPr>
                <a:t>a</a:t>
              </a:r>
              <a:r>
                <a:rPr lang="en-US" altLang="zh-CN" sz="2800" b="1" baseline="-25000">
                  <a:latin typeface="华文仿宋" panose="02010600040101010101" pitchFamily="2" charset="-122"/>
                  <a:ea typeface="华文仿宋" panose="02010600040101010101" pitchFamily="2" charset="-122"/>
                </a:rPr>
                <a:t>1</a:t>
              </a:r>
              <a:endParaRPr lang="en-US" altLang="zh-CN" sz="2800" b="1" baseline="-25000">
                <a:latin typeface="华文仿宋" panose="02010600040101010101" pitchFamily="2" charset="-122"/>
                <a:ea typeface="华文仿宋" panose="02010600040101010101" pitchFamily="2" charset="-122"/>
              </a:endParaRPr>
            </a:p>
          </p:txBody>
        </p:sp>
        <p:sp>
          <p:nvSpPr>
            <p:cNvPr id="53256" name="Line 9"/>
            <p:cNvSpPr>
              <a:spLocks noChangeShapeType="1"/>
            </p:cNvSpPr>
            <p:nvPr/>
          </p:nvSpPr>
          <p:spPr bwMode="auto">
            <a:xfrm>
              <a:off x="6137275" y="2487613"/>
              <a:ext cx="0" cy="38100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3257" name="Line 10"/>
            <p:cNvSpPr>
              <a:spLocks noChangeShapeType="1"/>
            </p:cNvSpPr>
            <p:nvPr/>
          </p:nvSpPr>
          <p:spPr bwMode="auto">
            <a:xfrm>
              <a:off x="6137275" y="3481388"/>
              <a:ext cx="0" cy="38100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3271" name="Line 26"/>
            <p:cNvSpPr>
              <a:spLocks noChangeShapeType="1"/>
            </p:cNvSpPr>
            <p:nvPr/>
          </p:nvSpPr>
          <p:spPr bwMode="auto">
            <a:xfrm>
              <a:off x="4918075" y="4316413"/>
              <a:ext cx="2514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3272" name="Line 28"/>
            <p:cNvSpPr>
              <a:spLocks noChangeShapeType="1"/>
            </p:cNvSpPr>
            <p:nvPr/>
          </p:nvSpPr>
          <p:spPr bwMode="auto">
            <a:xfrm>
              <a:off x="4918075" y="2046288"/>
              <a:ext cx="2514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3273" name="Line 29"/>
            <p:cNvSpPr>
              <a:spLocks noChangeShapeType="1"/>
            </p:cNvSpPr>
            <p:nvPr/>
          </p:nvSpPr>
          <p:spPr bwMode="auto">
            <a:xfrm>
              <a:off x="4918075" y="2414588"/>
              <a:ext cx="2514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3274" name="Line 30"/>
            <p:cNvSpPr>
              <a:spLocks noChangeShapeType="1"/>
            </p:cNvSpPr>
            <p:nvPr/>
          </p:nvSpPr>
          <p:spPr bwMode="auto">
            <a:xfrm>
              <a:off x="4918075" y="3027363"/>
              <a:ext cx="2514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3275" name="Text Box 31"/>
            <p:cNvSpPr txBox="1">
              <a:spLocks noChangeArrowheads="1"/>
            </p:cNvSpPr>
            <p:nvPr/>
          </p:nvSpPr>
          <p:spPr bwMode="auto">
            <a:xfrm>
              <a:off x="5908675" y="386238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a:latin typeface="华文仿宋" panose="02010600040101010101" pitchFamily="2" charset="-122"/>
                  <a:ea typeface="华文仿宋" panose="02010600040101010101" pitchFamily="2" charset="-122"/>
                </a:rPr>
                <a:t>a</a:t>
              </a:r>
              <a:r>
                <a:rPr lang="en-US" altLang="zh-CN" sz="2800" b="1" baseline="-25000">
                  <a:latin typeface="华文仿宋" panose="02010600040101010101" pitchFamily="2" charset="-122"/>
                  <a:ea typeface="华文仿宋" panose="02010600040101010101" pitchFamily="2" charset="-122"/>
                </a:rPr>
                <a:t>n</a:t>
              </a:r>
              <a:endParaRPr lang="en-US" altLang="zh-CN" sz="2800" b="1" baseline="-25000">
                <a:latin typeface="华文仿宋" panose="02010600040101010101" pitchFamily="2" charset="-122"/>
                <a:ea typeface="华文仿宋" panose="02010600040101010101" pitchFamily="2" charset="-122"/>
              </a:endParaRPr>
            </a:p>
          </p:txBody>
        </p:sp>
        <p:sp>
          <p:nvSpPr>
            <p:cNvPr id="53276" name="Line 32"/>
            <p:cNvSpPr>
              <a:spLocks noChangeShapeType="1"/>
            </p:cNvSpPr>
            <p:nvPr/>
          </p:nvSpPr>
          <p:spPr bwMode="auto">
            <a:xfrm>
              <a:off x="6137275" y="4405313"/>
              <a:ext cx="0" cy="38100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3277" name="Line 33"/>
            <p:cNvSpPr>
              <a:spLocks noChangeShapeType="1"/>
            </p:cNvSpPr>
            <p:nvPr/>
          </p:nvSpPr>
          <p:spPr bwMode="auto">
            <a:xfrm>
              <a:off x="4918075" y="5005388"/>
              <a:ext cx="2514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algn="l"/>
              <a:endParaRPr lang="zh-CN" altLang="en-US">
                <a:latin typeface="华文仿宋" panose="02010600040101010101" pitchFamily="2" charset="-122"/>
                <a:ea typeface="华文仿宋" panose="02010600040101010101" pitchFamily="2" charset="-122"/>
              </a:endParaRPr>
            </a:p>
          </p:txBody>
        </p:sp>
        <p:sp>
          <p:nvSpPr>
            <p:cNvPr id="53280" name="Text Box 39"/>
            <p:cNvSpPr txBox="1">
              <a:spLocks noChangeArrowheads="1"/>
            </p:cNvSpPr>
            <p:nvPr/>
          </p:nvSpPr>
          <p:spPr bwMode="auto">
            <a:xfrm>
              <a:off x="7677150" y="46450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2000" b="1" dirty="0">
                  <a:latin typeface="华文仿宋" panose="02010600040101010101" pitchFamily="2" charset="-122"/>
                  <a:ea typeface="华文仿宋" panose="02010600040101010101" pitchFamily="2" charset="-122"/>
                </a:rPr>
                <a:t>空闲</a:t>
              </a:r>
              <a:endParaRPr lang="zh-CN" altLang="en-US" sz="2000" b="1" dirty="0">
                <a:latin typeface="华文仿宋" panose="02010600040101010101" pitchFamily="2" charset="-122"/>
                <a:ea typeface="华文仿宋" panose="02010600040101010101" pitchFamily="2" charset="-122"/>
              </a:endParaRPr>
            </a:p>
          </p:txBody>
        </p:sp>
        <p:sp>
          <p:nvSpPr>
            <p:cNvPr id="53281" name="AutoShape 40"/>
            <p:cNvSpPr/>
            <p:nvPr/>
          </p:nvSpPr>
          <p:spPr bwMode="auto">
            <a:xfrm>
              <a:off x="7489825" y="4319588"/>
              <a:ext cx="152400" cy="1066800"/>
            </a:xfrm>
            <a:prstGeom prst="rightBrace">
              <a:avLst>
                <a:gd name="adj1" fmla="val 58333"/>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3284" name="AutoShape 43"/>
            <p:cNvSpPr/>
            <p:nvPr/>
          </p:nvSpPr>
          <p:spPr bwMode="auto">
            <a:xfrm>
              <a:off x="4808538" y="1666875"/>
              <a:ext cx="71437" cy="431800"/>
            </a:xfrm>
            <a:prstGeom prst="leftBrace">
              <a:avLst>
                <a:gd name="adj1" fmla="val 50371"/>
                <a:gd name="adj2" fmla="val 50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3285" name="Text Box 44"/>
            <p:cNvSpPr txBox="1">
              <a:spLocks noChangeArrowheads="1"/>
            </p:cNvSpPr>
            <p:nvPr/>
          </p:nvSpPr>
          <p:spPr bwMode="auto">
            <a:xfrm>
              <a:off x="4448175" y="1666875"/>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a:latin typeface="华文仿宋" panose="02010600040101010101" pitchFamily="2" charset="-122"/>
                  <a:ea typeface="华文仿宋" panose="02010600040101010101" pitchFamily="2" charset="-122"/>
                </a:rPr>
                <a:t>L</a:t>
              </a:r>
              <a:endParaRPr lang="en-US" altLang="zh-CN">
                <a:latin typeface="华文仿宋" panose="02010600040101010101" pitchFamily="2" charset="-122"/>
                <a:ea typeface="华文仿宋" panose="02010600040101010101" pitchFamily="2" charset="-122"/>
              </a:endParaRPr>
            </a:p>
          </p:txBody>
        </p:sp>
      </p:grpSp>
      <p:sp>
        <p:nvSpPr>
          <p:cNvPr id="38" name="Rectangle 22"/>
          <p:cNvSpPr>
            <a:spLocks noChangeArrowheads="1"/>
          </p:cNvSpPr>
          <p:nvPr/>
        </p:nvSpPr>
        <p:spPr bwMode="auto">
          <a:xfrm>
            <a:off x="276269" y="169069"/>
            <a:ext cx="8324805" cy="65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100" dirty="0">
                <a:solidFill>
                  <a:srgbClr val="000080"/>
                </a:solidFill>
                <a:latin typeface="黑体" panose="02010609060101010101" pitchFamily="49" charset="-122"/>
                <a:ea typeface="黑体" panose="02010609060101010101" pitchFamily="49" charset="-122"/>
                <a:cs typeface="MS PGothic" panose="020B0600070205080204" charset="-128"/>
              </a:rPr>
              <a:t>2.2.2 </a:t>
            </a:r>
            <a:r>
              <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rPr>
              <a:t>线性表的顺序存储结构示意图及描述</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grpSp>
        <p:nvGrpSpPr>
          <p:cNvPr id="4" name="组合 3"/>
          <p:cNvGrpSpPr/>
          <p:nvPr/>
        </p:nvGrpSpPr>
        <p:grpSpPr>
          <a:xfrm>
            <a:off x="666750" y="1538288"/>
            <a:ext cx="4495800" cy="3887787"/>
            <a:chOff x="752475" y="1576388"/>
            <a:chExt cx="4495800" cy="3887787"/>
          </a:xfrm>
        </p:grpSpPr>
        <p:sp>
          <p:nvSpPr>
            <p:cNvPr id="53261" name="Text Box 17"/>
            <p:cNvSpPr txBox="1">
              <a:spLocks noChangeArrowheads="1"/>
            </p:cNvSpPr>
            <p:nvPr/>
          </p:nvSpPr>
          <p:spPr bwMode="auto">
            <a:xfrm>
              <a:off x="752475" y="1576388"/>
              <a:ext cx="2462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err="1">
                  <a:latin typeface="华文仿宋" panose="02010600040101010101" pitchFamily="2" charset="-122"/>
                  <a:ea typeface="华文仿宋" panose="02010600040101010101" pitchFamily="2" charset="-122"/>
                </a:rPr>
                <a:t>Loc</a:t>
              </a:r>
              <a:r>
                <a:rPr lang="en-US" altLang="zh-CN" sz="2800" b="1" dirty="0">
                  <a:latin typeface="华文仿宋" panose="02010600040101010101" pitchFamily="2" charset="-122"/>
                  <a:ea typeface="华文仿宋" panose="02010600040101010101" pitchFamily="2" charset="-122"/>
                </a:rPr>
                <a:t>(a</a:t>
              </a:r>
              <a:r>
                <a:rPr lang="en-US" altLang="zh-CN" sz="2800" b="1" baseline="-25000" dirty="0">
                  <a:latin typeface="华文仿宋" panose="02010600040101010101" pitchFamily="2" charset="-122"/>
                  <a:ea typeface="华文仿宋" panose="02010600040101010101" pitchFamily="2" charset="-122"/>
                </a:rPr>
                <a:t>1</a:t>
              </a:r>
              <a:r>
                <a:rPr lang="en-US" altLang="zh-CN" sz="2800" b="1" dirty="0">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p:txBody>
        </p:sp>
        <p:sp>
          <p:nvSpPr>
            <p:cNvPr id="53262" name="Text Box 18"/>
            <p:cNvSpPr txBox="1">
              <a:spLocks noChangeArrowheads="1"/>
            </p:cNvSpPr>
            <p:nvPr/>
          </p:nvSpPr>
          <p:spPr bwMode="auto">
            <a:xfrm>
              <a:off x="752475" y="1957388"/>
              <a:ext cx="3100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a:latin typeface="华文仿宋" panose="02010600040101010101" pitchFamily="2" charset="-122"/>
                  <a:ea typeface="华文仿宋" panose="02010600040101010101" pitchFamily="2" charset="-122"/>
                </a:rPr>
                <a:t>Loc(a</a:t>
              </a:r>
              <a:r>
                <a:rPr lang="en-US" altLang="zh-CN" sz="2800" b="1" baseline="-25000">
                  <a:latin typeface="华文仿宋" panose="02010600040101010101" pitchFamily="2" charset="-122"/>
                  <a:ea typeface="华文仿宋" panose="02010600040101010101" pitchFamily="2" charset="-122"/>
                </a:rPr>
                <a:t>1</a:t>
              </a:r>
              <a:r>
                <a:rPr lang="en-US" altLang="zh-CN" sz="2800" b="1">
                  <a:latin typeface="华文仿宋" panose="02010600040101010101" pitchFamily="2" charset="-122"/>
                  <a:ea typeface="华文仿宋" panose="02010600040101010101" pitchFamily="2" charset="-122"/>
                </a:rPr>
                <a:t>) + L</a:t>
              </a:r>
              <a:endParaRPr lang="en-US" altLang="zh-CN" sz="2800" b="1">
                <a:latin typeface="华文仿宋" panose="02010600040101010101" pitchFamily="2" charset="-122"/>
                <a:ea typeface="华文仿宋" panose="02010600040101010101" pitchFamily="2" charset="-122"/>
              </a:endParaRPr>
            </a:p>
          </p:txBody>
        </p:sp>
        <p:sp>
          <p:nvSpPr>
            <p:cNvPr id="53263" name="Text Box 19"/>
            <p:cNvSpPr txBox="1">
              <a:spLocks noChangeArrowheads="1"/>
            </p:cNvSpPr>
            <p:nvPr/>
          </p:nvSpPr>
          <p:spPr bwMode="auto">
            <a:xfrm>
              <a:off x="752475" y="2947988"/>
              <a:ext cx="408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err="1">
                  <a:latin typeface="华文仿宋" panose="02010600040101010101" pitchFamily="2" charset="-122"/>
                  <a:ea typeface="华文仿宋" panose="02010600040101010101" pitchFamily="2" charset="-122"/>
                </a:rPr>
                <a:t>Loc</a:t>
              </a:r>
              <a:r>
                <a:rPr lang="en-US" altLang="zh-CN" sz="2800" b="1" dirty="0">
                  <a:latin typeface="华文仿宋" panose="02010600040101010101" pitchFamily="2" charset="-122"/>
                  <a:ea typeface="华文仿宋" panose="02010600040101010101" pitchFamily="2" charset="-122"/>
                </a:rPr>
                <a:t>(a</a:t>
              </a:r>
              <a:r>
                <a:rPr lang="en-US" altLang="zh-CN" sz="2800" b="1" baseline="-25000" dirty="0">
                  <a:latin typeface="华文仿宋" panose="02010600040101010101" pitchFamily="2" charset="-122"/>
                  <a:ea typeface="华文仿宋" panose="02010600040101010101" pitchFamily="2" charset="-122"/>
                </a:rPr>
                <a:t>1</a:t>
              </a:r>
              <a:r>
                <a:rPr lang="en-US" altLang="zh-CN" sz="2800" b="1" dirty="0">
                  <a:latin typeface="华文仿宋" panose="02010600040101010101" pitchFamily="2" charset="-122"/>
                  <a:ea typeface="华文仿宋" panose="02010600040101010101" pitchFamily="2" charset="-122"/>
                </a:rPr>
                <a:t>) + L * (i-1)</a:t>
              </a:r>
              <a:endParaRPr lang="en-US" altLang="zh-CN" sz="2800" b="1" dirty="0">
                <a:latin typeface="华文仿宋" panose="02010600040101010101" pitchFamily="2" charset="-122"/>
                <a:ea typeface="华文仿宋" panose="02010600040101010101" pitchFamily="2" charset="-122"/>
              </a:endParaRPr>
            </a:p>
          </p:txBody>
        </p:sp>
        <p:sp>
          <p:nvSpPr>
            <p:cNvPr id="53264" name="Line 20"/>
            <p:cNvSpPr>
              <a:spLocks noChangeShapeType="1"/>
            </p:cNvSpPr>
            <p:nvPr/>
          </p:nvSpPr>
          <p:spPr bwMode="auto">
            <a:xfrm>
              <a:off x="2551113" y="2573338"/>
              <a:ext cx="0" cy="38100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3265" name="Line 21"/>
            <p:cNvSpPr>
              <a:spLocks noChangeShapeType="1"/>
            </p:cNvSpPr>
            <p:nvPr/>
          </p:nvSpPr>
          <p:spPr bwMode="auto">
            <a:xfrm>
              <a:off x="2551113" y="3498850"/>
              <a:ext cx="0" cy="38100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3279" name="Text Box 35"/>
            <p:cNvSpPr txBox="1">
              <a:spLocks noChangeArrowheads="1"/>
            </p:cNvSpPr>
            <p:nvPr/>
          </p:nvSpPr>
          <p:spPr bwMode="auto">
            <a:xfrm>
              <a:off x="752475" y="3827463"/>
              <a:ext cx="4189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a:latin typeface="华文仿宋" panose="02010600040101010101" pitchFamily="2" charset="-122"/>
                  <a:ea typeface="华文仿宋" panose="02010600040101010101" pitchFamily="2" charset="-122"/>
                </a:rPr>
                <a:t>Loc(a</a:t>
              </a:r>
              <a:r>
                <a:rPr lang="en-US" altLang="zh-CN" sz="2800" b="1" baseline="-25000">
                  <a:latin typeface="华文仿宋" panose="02010600040101010101" pitchFamily="2" charset="-122"/>
                  <a:ea typeface="华文仿宋" panose="02010600040101010101" pitchFamily="2" charset="-122"/>
                </a:rPr>
                <a:t>1</a:t>
              </a:r>
              <a:r>
                <a:rPr lang="en-US" altLang="zh-CN" sz="2800" b="1">
                  <a:latin typeface="华文仿宋" panose="02010600040101010101" pitchFamily="2" charset="-122"/>
                  <a:ea typeface="华文仿宋" panose="02010600040101010101" pitchFamily="2" charset="-122"/>
                </a:rPr>
                <a:t>) + L * (n-1)</a:t>
              </a:r>
              <a:endParaRPr lang="en-US" altLang="zh-CN" sz="2800" b="1">
                <a:latin typeface="华文仿宋" panose="02010600040101010101" pitchFamily="2" charset="-122"/>
                <a:ea typeface="华文仿宋" panose="02010600040101010101" pitchFamily="2" charset="-122"/>
              </a:endParaRPr>
            </a:p>
          </p:txBody>
        </p:sp>
        <p:sp>
          <p:nvSpPr>
            <p:cNvPr id="53282" name="Text Box 41"/>
            <p:cNvSpPr txBox="1">
              <a:spLocks noChangeArrowheads="1"/>
            </p:cNvSpPr>
            <p:nvPr/>
          </p:nvSpPr>
          <p:spPr bwMode="auto">
            <a:xfrm>
              <a:off x="752475" y="4945063"/>
              <a:ext cx="449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a:latin typeface="华文仿宋" panose="02010600040101010101" pitchFamily="2" charset="-122"/>
                  <a:ea typeface="华文仿宋" panose="02010600040101010101" pitchFamily="2" charset="-122"/>
                </a:rPr>
                <a:t>Loc(a</a:t>
              </a:r>
              <a:r>
                <a:rPr lang="en-US" altLang="zh-CN" sz="2800" b="1" baseline="-25000">
                  <a:latin typeface="华文仿宋" panose="02010600040101010101" pitchFamily="2" charset="-122"/>
                  <a:ea typeface="华文仿宋" panose="02010600040101010101" pitchFamily="2" charset="-122"/>
                </a:rPr>
                <a:t>1</a:t>
              </a:r>
              <a:r>
                <a:rPr lang="en-US" altLang="zh-CN" sz="2800" b="1">
                  <a:latin typeface="华文仿宋" panose="02010600040101010101" pitchFamily="2" charset="-122"/>
                  <a:ea typeface="华文仿宋" panose="02010600040101010101" pitchFamily="2" charset="-122"/>
                </a:rPr>
                <a:t>) + (maxlen-1)*L</a:t>
              </a:r>
              <a:endParaRPr lang="en-US" altLang="zh-CN" sz="2800" b="1">
                <a:latin typeface="华文仿宋" panose="02010600040101010101" pitchFamily="2" charset="-122"/>
                <a:ea typeface="华文仿宋" panose="02010600040101010101" pitchFamily="2" charset="-122"/>
              </a:endParaRPr>
            </a:p>
          </p:txBody>
        </p:sp>
        <p:sp>
          <p:nvSpPr>
            <p:cNvPr id="40" name="Line 21"/>
            <p:cNvSpPr>
              <a:spLocks noChangeShapeType="1"/>
            </p:cNvSpPr>
            <p:nvPr/>
          </p:nvSpPr>
          <p:spPr bwMode="auto">
            <a:xfrm>
              <a:off x="2551113" y="4405313"/>
              <a:ext cx="0" cy="38100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gr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703261" y="3645694"/>
            <a:ext cx="8305801" cy="246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b="1" dirty="0" err="1" smtClean="0"/>
              <a:t>typedef</a:t>
            </a:r>
            <a:r>
              <a:rPr lang="en-US" altLang="zh-CN" b="1" dirty="0" smtClean="0"/>
              <a:t>  </a:t>
            </a:r>
            <a:r>
              <a:rPr lang="en-US" altLang="zh-CN" b="1" dirty="0" err="1" smtClean="0"/>
              <a:t>struct</a:t>
            </a:r>
            <a:r>
              <a:rPr lang="en-US" altLang="zh-CN" b="1" dirty="0" smtClean="0"/>
              <a:t> {</a:t>
            </a:r>
            <a:endParaRPr lang="en-US" altLang="zh-CN" dirty="0" smtClean="0"/>
          </a:p>
          <a:p>
            <a:pPr algn="l" eaLnBrk="1" hangingPunct="1"/>
            <a:r>
              <a:rPr lang="en-US" altLang="zh-CN" dirty="0" smtClean="0"/>
              <a:t>	</a:t>
            </a:r>
            <a:r>
              <a:rPr lang="en-US" altLang="zh-CN" dirty="0" err="1" smtClean="0"/>
              <a:t>ElemType</a:t>
            </a:r>
            <a:r>
              <a:rPr lang="en-US" altLang="zh-CN" dirty="0" smtClean="0"/>
              <a:t> </a:t>
            </a:r>
            <a:r>
              <a:rPr lang="en-US" altLang="zh-CN" dirty="0"/>
              <a:t>*</a:t>
            </a:r>
            <a:r>
              <a:rPr lang="en-US" altLang="zh-CN" dirty="0" err="1"/>
              <a:t>elem</a:t>
            </a:r>
            <a:r>
              <a:rPr lang="en-US" altLang="zh-CN" dirty="0"/>
              <a:t>;</a:t>
            </a:r>
            <a:r>
              <a:rPr lang="en-US" altLang="zh-CN" dirty="0">
                <a:solidFill>
                  <a:srgbClr val="660033"/>
                </a:solidFill>
              </a:rPr>
              <a:t>    </a:t>
            </a:r>
            <a:r>
              <a:rPr lang="en-US" altLang="zh-CN" dirty="0" smtClean="0">
                <a:solidFill>
                  <a:srgbClr val="660033"/>
                </a:solidFill>
              </a:rPr>
              <a:t> </a:t>
            </a:r>
            <a:r>
              <a:rPr lang="en-US" altLang="zh-CN" sz="2000" b="1" dirty="0">
                <a:solidFill>
                  <a:srgbClr val="006600"/>
                </a:solidFill>
              </a:rPr>
              <a:t>// </a:t>
            </a:r>
            <a:r>
              <a:rPr lang="zh-CN" altLang="en-US" sz="2000" b="1" dirty="0">
                <a:solidFill>
                  <a:srgbClr val="006600"/>
                </a:solidFill>
                <a:latin typeface="华文仿宋" panose="02010600040101010101" pitchFamily="2" charset="-122"/>
                <a:ea typeface="华文仿宋" panose="02010600040101010101" pitchFamily="2" charset="-122"/>
              </a:rPr>
              <a:t>存储空间基址</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zh-CN" b="1" dirty="0" smtClean="0"/>
              <a:t>	</a:t>
            </a:r>
            <a:r>
              <a:rPr lang="en-US" altLang="zh-CN" dirty="0" err="1" smtClean="0"/>
              <a:t>int</a:t>
            </a:r>
            <a:r>
              <a:rPr lang="en-US" altLang="zh-CN" dirty="0" smtClean="0"/>
              <a:t>    length</a:t>
            </a:r>
            <a:r>
              <a:rPr lang="en-US" altLang="zh-CN" dirty="0"/>
              <a:t>;</a:t>
            </a:r>
            <a:r>
              <a:rPr lang="en-US" altLang="zh-CN" dirty="0">
                <a:solidFill>
                  <a:srgbClr val="660033"/>
                </a:solidFill>
              </a:rPr>
              <a:t>   </a:t>
            </a:r>
            <a:r>
              <a:rPr lang="en-US" altLang="zh-CN" sz="2000" b="1" dirty="0" smtClean="0">
                <a:solidFill>
                  <a:srgbClr val="006600"/>
                </a:solidFill>
              </a:rPr>
              <a:t>//</a:t>
            </a:r>
            <a:r>
              <a:rPr lang="zh-CN" altLang="en-US" sz="2000" b="1" dirty="0">
                <a:solidFill>
                  <a:srgbClr val="006600"/>
                </a:solidFill>
                <a:latin typeface="华文仿宋" panose="02010600040101010101" pitchFamily="2" charset="-122"/>
                <a:ea typeface="华文仿宋" panose="02010600040101010101" pitchFamily="2" charset="-122"/>
              </a:rPr>
              <a:t>当前长度</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zh-CN" dirty="0" smtClean="0"/>
              <a:t>	</a:t>
            </a:r>
            <a:r>
              <a:rPr lang="en-US" altLang="zh-CN" dirty="0" err="1" smtClean="0"/>
              <a:t>int</a:t>
            </a:r>
            <a:r>
              <a:rPr lang="en-US" altLang="zh-CN" dirty="0" smtClean="0"/>
              <a:t>    </a:t>
            </a:r>
            <a:r>
              <a:rPr lang="en-US" altLang="zh-CN" dirty="0" err="1" smtClean="0"/>
              <a:t>listsize</a:t>
            </a:r>
            <a:r>
              <a:rPr lang="en-US" altLang="zh-CN" dirty="0" smtClean="0"/>
              <a:t>;       </a:t>
            </a:r>
            <a:r>
              <a:rPr lang="en-US" altLang="zh-CN" sz="2000" b="1" dirty="0" smtClean="0">
                <a:solidFill>
                  <a:srgbClr val="006600"/>
                </a:solidFill>
              </a:rPr>
              <a:t>// </a:t>
            </a:r>
            <a:r>
              <a:rPr lang="zh-CN" altLang="en-US" sz="2000" b="1" dirty="0">
                <a:solidFill>
                  <a:srgbClr val="006600"/>
                </a:solidFill>
                <a:latin typeface="华文仿宋" panose="02010600040101010101" pitchFamily="2" charset="-122"/>
                <a:ea typeface="华文仿宋" panose="02010600040101010101" pitchFamily="2" charset="-122"/>
              </a:rPr>
              <a:t>当前分配的</a:t>
            </a:r>
            <a:r>
              <a:rPr lang="zh-CN" altLang="en-US" sz="2000" b="1" dirty="0" smtClean="0">
                <a:solidFill>
                  <a:srgbClr val="006600"/>
                </a:solidFill>
                <a:latin typeface="华文仿宋" panose="02010600040101010101" pitchFamily="2" charset="-122"/>
                <a:ea typeface="华文仿宋" panose="02010600040101010101" pitchFamily="2" charset="-122"/>
              </a:rPr>
              <a:t>存储容量，</a:t>
            </a:r>
            <a:endParaRPr lang="en-US" altLang="zh-CN" sz="2000" b="1" dirty="0" smtClean="0">
              <a:solidFill>
                <a:srgbClr val="006600"/>
              </a:solidFill>
              <a:latin typeface="华文仿宋" panose="02010600040101010101" pitchFamily="2" charset="-122"/>
              <a:ea typeface="华文仿宋" panose="02010600040101010101" pitchFamily="2" charset="-122"/>
            </a:endParaRPr>
          </a:p>
          <a:p>
            <a:pPr algn="l" eaLnBrk="1" hangingPunct="1"/>
            <a:r>
              <a:rPr lang="en-US" altLang="zh-CN" sz="2000" b="1" dirty="0">
                <a:solidFill>
                  <a:srgbClr val="006600"/>
                </a:solidFill>
                <a:latin typeface="华文仿宋" panose="02010600040101010101" pitchFamily="2" charset="-122"/>
                <a:ea typeface="华文仿宋" panose="02010600040101010101" pitchFamily="2" charset="-122"/>
              </a:rPr>
              <a:t> </a:t>
            </a:r>
            <a:r>
              <a:rPr lang="en-US" altLang="zh-CN" sz="2000" b="1" dirty="0" smtClean="0">
                <a:solidFill>
                  <a:srgbClr val="006600"/>
                </a:solidFill>
                <a:latin typeface="华文仿宋" panose="02010600040101010101" pitchFamily="2" charset="-122"/>
                <a:ea typeface="华文仿宋" panose="02010600040101010101" pitchFamily="2" charset="-122"/>
              </a:rPr>
              <a:t>                                          </a:t>
            </a:r>
            <a:r>
              <a:rPr lang="en-US" altLang="zh-CN" sz="2000" b="1" dirty="0" smtClean="0">
                <a:solidFill>
                  <a:srgbClr val="006600"/>
                </a:solidFill>
              </a:rPr>
              <a:t>// </a:t>
            </a:r>
            <a:r>
              <a:rPr lang="zh-CN" altLang="en-US" sz="2000" b="1" dirty="0" smtClean="0">
                <a:solidFill>
                  <a:srgbClr val="006600"/>
                </a:solidFill>
                <a:latin typeface="华文仿宋" panose="02010600040101010101" pitchFamily="2" charset="-122"/>
                <a:ea typeface="华文仿宋" panose="02010600040101010101" pitchFamily="2" charset="-122"/>
              </a:rPr>
              <a:t>（以</a:t>
            </a:r>
            <a:r>
              <a:rPr lang="en-US" altLang="zh-CN" sz="2000" b="1" dirty="0" err="1">
                <a:solidFill>
                  <a:srgbClr val="006600"/>
                </a:solidFill>
                <a:latin typeface="华文仿宋" panose="02010600040101010101" pitchFamily="2" charset="-122"/>
                <a:ea typeface="华文仿宋" panose="02010600040101010101" pitchFamily="2" charset="-122"/>
              </a:rPr>
              <a:t>sizeof</a:t>
            </a:r>
            <a:r>
              <a:rPr lang="en-US" altLang="zh-CN" sz="2000" b="1" dirty="0">
                <a:solidFill>
                  <a:srgbClr val="006600"/>
                </a:solidFill>
                <a:latin typeface="华文仿宋" panose="02010600040101010101" pitchFamily="2" charset="-122"/>
                <a:ea typeface="华文仿宋" panose="02010600040101010101" pitchFamily="2" charset="-122"/>
              </a:rPr>
              <a:t>(</a:t>
            </a:r>
            <a:r>
              <a:rPr lang="en-US" altLang="zh-CN" sz="2000" b="1" dirty="0" err="1">
                <a:solidFill>
                  <a:srgbClr val="006600"/>
                </a:solidFill>
                <a:latin typeface="华文仿宋" panose="02010600040101010101" pitchFamily="2" charset="-122"/>
                <a:ea typeface="华文仿宋" panose="02010600040101010101" pitchFamily="2" charset="-122"/>
              </a:rPr>
              <a:t>ElemType</a:t>
            </a:r>
            <a:r>
              <a:rPr lang="en-US" altLang="zh-CN" sz="2000" b="1" dirty="0">
                <a:solidFill>
                  <a:srgbClr val="006600"/>
                </a:solidFill>
                <a:latin typeface="华文仿宋" panose="02010600040101010101" pitchFamily="2" charset="-122"/>
                <a:ea typeface="华文仿宋" panose="02010600040101010101" pitchFamily="2" charset="-122"/>
              </a:rPr>
              <a:t>)</a:t>
            </a:r>
            <a:r>
              <a:rPr lang="zh-CN" altLang="en-US" sz="2000" b="1" dirty="0">
                <a:solidFill>
                  <a:srgbClr val="006600"/>
                </a:solidFill>
                <a:latin typeface="华文仿宋" panose="02010600040101010101" pitchFamily="2" charset="-122"/>
                <a:ea typeface="华文仿宋" panose="02010600040101010101" pitchFamily="2" charset="-122"/>
              </a:rPr>
              <a:t>为单位</a:t>
            </a:r>
            <a:r>
              <a:rPr lang="zh-CN" altLang="en-US" sz="2000" b="1" dirty="0" smtClean="0">
                <a:solidFill>
                  <a:srgbClr val="006600"/>
                </a:solidFill>
                <a:latin typeface="华文仿宋" panose="02010600040101010101" pitchFamily="2" charset="-122"/>
                <a:ea typeface="华文仿宋" panose="02010600040101010101" pitchFamily="2" charset="-122"/>
              </a:rPr>
              <a:t>）</a:t>
            </a:r>
            <a:endParaRPr lang="en-US" altLang="zh-CN" sz="2000" b="1" dirty="0">
              <a:solidFill>
                <a:srgbClr val="006600"/>
              </a:solidFill>
              <a:latin typeface="华文仿宋" panose="02010600040101010101" pitchFamily="2" charset="-122"/>
              <a:ea typeface="华文仿宋" panose="02010600040101010101" pitchFamily="2" charset="-122"/>
            </a:endParaRPr>
          </a:p>
          <a:p>
            <a:pPr algn="l" eaLnBrk="1" hangingPunct="1">
              <a:lnSpc>
                <a:spcPct val="120000"/>
              </a:lnSpc>
            </a:pPr>
            <a:r>
              <a:rPr lang="en-US" altLang="zh-CN" b="1" dirty="0" smtClean="0"/>
              <a:t>} </a:t>
            </a:r>
            <a:r>
              <a:rPr lang="en-US" altLang="zh-CN" dirty="0" err="1" smtClean="0"/>
              <a:t>SqList</a:t>
            </a:r>
            <a:r>
              <a:rPr lang="en-US" altLang="zh-CN" sz="2800" dirty="0" smtClean="0"/>
              <a:t>;</a:t>
            </a:r>
            <a:r>
              <a:rPr lang="en-US" altLang="zh-CN" sz="2800" dirty="0" smtClean="0">
                <a:solidFill>
                  <a:srgbClr val="660033"/>
                </a:solidFill>
              </a:rPr>
              <a:t>   </a:t>
            </a:r>
            <a:r>
              <a:rPr lang="en-US" altLang="zh-CN" sz="2000" b="1" dirty="0" smtClean="0">
                <a:solidFill>
                  <a:srgbClr val="006600"/>
                </a:solidFill>
              </a:rPr>
              <a:t>//</a:t>
            </a:r>
            <a:r>
              <a:rPr lang="zh-CN" altLang="en-US" sz="2000" b="1" dirty="0" smtClean="0">
                <a:solidFill>
                  <a:srgbClr val="006600"/>
                </a:solidFill>
                <a:latin typeface="华文仿宋" panose="02010600040101010101" pitchFamily="2" charset="-122"/>
                <a:ea typeface="华文仿宋" panose="02010600040101010101" pitchFamily="2" charset="-122"/>
              </a:rPr>
              <a:t>俗称顺序表</a:t>
            </a:r>
            <a:endParaRPr lang="zh-CN" altLang="en-US" sz="2000" b="1" dirty="0">
              <a:solidFill>
                <a:srgbClr val="006600"/>
              </a:solidFill>
              <a:latin typeface="华文仿宋" panose="02010600040101010101" pitchFamily="2" charset="-122"/>
              <a:ea typeface="华文仿宋" panose="02010600040101010101" pitchFamily="2" charset="-122"/>
            </a:endParaRPr>
          </a:p>
        </p:txBody>
      </p:sp>
      <p:sp>
        <p:nvSpPr>
          <p:cNvPr id="54276" name="Rectangle 4"/>
          <p:cNvSpPr>
            <a:spLocks noChangeArrowheads="1"/>
          </p:cNvSpPr>
          <p:nvPr/>
        </p:nvSpPr>
        <p:spPr bwMode="auto">
          <a:xfrm>
            <a:off x="493712" y="2014478"/>
            <a:ext cx="819467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b="1" dirty="0"/>
              <a:t>#define</a:t>
            </a:r>
            <a:r>
              <a:rPr lang="en-US" altLang="zh-CN" dirty="0"/>
              <a:t>  LIST_INIT_SIZE     80</a:t>
            </a:r>
            <a:r>
              <a:rPr lang="en-US" altLang="zh-CN" dirty="0">
                <a:solidFill>
                  <a:srgbClr val="660033"/>
                </a:solidFill>
              </a:rPr>
              <a:t>  </a:t>
            </a:r>
            <a:endParaRPr lang="en-US" altLang="zh-CN" dirty="0">
              <a:solidFill>
                <a:srgbClr val="660033"/>
              </a:solidFill>
            </a:endParaRPr>
          </a:p>
          <a:p>
            <a:pPr algn="l" eaLnBrk="1" hangingPunct="1"/>
            <a:r>
              <a:rPr lang="en-US" altLang="zh-CN" sz="2800" dirty="0">
                <a:solidFill>
                  <a:srgbClr val="660033"/>
                </a:solidFill>
              </a:rPr>
              <a:t>                            </a:t>
            </a:r>
            <a:r>
              <a:rPr lang="en-US" altLang="zh-CN" sz="2000" b="1" dirty="0">
                <a:solidFill>
                  <a:srgbClr val="006600"/>
                </a:solidFill>
              </a:rPr>
              <a:t>// </a:t>
            </a:r>
            <a:r>
              <a:rPr lang="zh-CN" altLang="en-US" sz="2000" b="1" dirty="0">
                <a:solidFill>
                  <a:srgbClr val="006600"/>
                </a:solidFill>
                <a:latin typeface="华文仿宋" panose="02010600040101010101" pitchFamily="2" charset="-122"/>
                <a:ea typeface="华文仿宋" panose="02010600040101010101" pitchFamily="2" charset="-122"/>
              </a:rPr>
              <a:t>线性表存储空间的初始分配量</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zh-CN" b="1" dirty="0"/>
              <a:t>#define </a:t>
            </a:r>
            <a:r>
              <a:rPr lang="en-US" altLang="zh-CN" dirty="0"/>
              <a:t> LISTINCREMENT    10 </a:t>
            </a:r>
            <a:endParaRPr lang="en-US" altLang="zh-CN" dirty="0"/>
          </a:p>
          <a:p>
            <a:pPr algn="l" eaLnBrk="1" hangingPunct="1"/>
            <a:r>
              <a:rPr lang="en-US" altLang="zh-CN" dirty="0">
                <a:solidFill>
                  <a:srgbClr val="660033"/>
                </a:solidFill>
              </a:rPr>
              <a:t>                                </a:t>
            </a:r>
            <a:r>
              <a:rPr lang="en-US" altLang="zh-CN" sz="2000" b="1" dirty="0">
                <a:solidFill>
                  <a:srgbClr val="006600"/>
                </a:solidFill>
              </a:rPr>
              <a:t>// </a:t>
            </a:r>
            <a:r>
              <a:rPr lang="zh-CN" altLang="en-US" sz="2000" b="1" dirty="0">
                <a:solidFill>
                  <a:srgbClr val="006600"/>
                </a:solidFill>
                <a:latin typeface="华文仿宋" panose="02010600040101010101" pitchFamily="2" charset="-122"/>
                <a:ea typeface="华文仿宋" panose="02010600040101010101" pitchFamily="2" charset="-122"/>
              </a:rPr>
              <a:t>线性表存储空间的分配增量</a:t>
            </a:r>
            <a:endParaRPr lang="zh-CN" altLang="en-US" sz="2000" b="1" dirty="0">
              <a:solidFill>
                <a:srgbClr val="006600"/>
              </a:solidFill>
              <a:latin typeface="华文仿宋" panose="02010600040101010101" pitchFamily="2" charset="-122"/>
              <a:ea typeface="华文仿宋" panose="02010600040101010101" pitchFamily="2" charset="-122"/>
            </a:endParaRPr>
          </a:p>
        </p:txBody>
      </p:sp>
      <p:sp>
        <p:nvSpPr>
          <p:cNvPr id="54280" name="Text Box 8"/>
          <p:cNvSpPr txBox="1">
            <a:spLocks noChangeArrowheads="1"/>
          </p:cNvSpPr>
          <p:nvPr/>
        </p:nvSpPr>
        <p:spPr bwMode="auto">
          <a:xfrm>
            <a:off x="392113" y="1039753"/>
            <a:ext cx="8277224"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2800" b="1" dirty="0">
                <a:latin typeface="华文仿宋" panose="02010600040101010101" pitchFamily="2" charset="-122"/>
                <a:ea typeface="华文仿宋" panose="02010600040101010101" pitchFamily="2" charset="-122"/>
              </a:rPr>
              <a:t>通常用</a:t>
            </a:r>
            <a:r>
              <a:rPr lang="zh-CN" altLang="en-US" sz="2800" b="1" dirty="0">
                <a:solidFill>
                  <a:schemeClr val="accent2"/>
                </a:solidFill>
                <a:latin typeface="华文仿宋" panose="02010600040101010101" pitchFamily="2" charset="-122"/>
                <a:ea typeface="华文仿宋" panose="02010600040101010101" pitchFamily="2" charset="-122"/>
              </a:rPr>
              <a:t>数组</a:t>
            </a:r>
            <a:r>
              <a:rPr lang="zh-CN" altLang="en-US" sz="2800" b="1" dirty="0">
                <a:latin typeface="华文仿宋" panose="02010600040101010101" pitchFamily="2" charset="-122"/>
                <a:ea typeface="华文仿宋" panose="02010600040101010101" pitchFamily="2" charset="-122"/>
              </a:rPr>
              <a:t>来描述顺序存储结构，由于线性表的长度可变</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所以必须</a:t>
            </a:r>
            <a:r>
              <a:rPr lang="zh-CN" altLang="en-US" sz="2800" b="1" dirty="0">
                <a:solidFill>
                  <a:srgbClr val="FF0000"/>
                </a:solidFill>
                <a:latin typeface="华文仿宋" panose="02010600040101010101" pitchFamily="2" charset="-122"/>
                <a:ea typeface="华文仿宋" panose="02010600040101010101" pitchFamily="2" charset="-122"/>
              </a:rPr>
              <a:t>动态分配</a:t>
            </a:r>
            <a:r>
              <a:rPr lang="zh-CN" altLang="en-US" sz="2800" b="1" dirty="0">
                <a:latin typeface="华文仿宋" panose="02010600040101010101" pitchFamily="2" charset="-122"/>
                <a:ea typeface="华文仿宋" panose="02010600040101010101" pitchFamily="2" charset="-122"/>
              </a:rPr>
              <a:t>一维数组。</a:t>
            </a:r>
            <a:endParaRPr lang="zh-CN" altLang="en-US" sz="2800" b="1" dirty="0">
              <a:latin typeface="华文仿宋" panose="02010600040101010101" pitchFamily="2" charset="-122"/>
              <a:ea typeface="华文仿宋" panose="02010600040101010101" pitchFamily="2" charset="-122"/>
            </a:endParaRPr>
          </a:p>
        </p:txBody>
      </p:sp>
      <p:sp>
        <p:nvSpPr>
          <p:cNvPr id="9" name="Rectangle 22"/>
          <p:cNvSpPr>
            <a:spLocks noChangeArrowheads="1"/>
          </p:cNvSpPr>
          <p:nvPr/>
        </p:nvSpPr>
        <p:spPr bwMode="auto">
          <a:xfrm>
            <a:off x="276269" y="169069"/>
            <a:ext cx="8324805" cy="65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顺序映像的</a:t>
            </a:r>
            <a:r>
              <a:rPr lang="en-US" altLang="zh-CN" sz="3100" dirty="0" smtClean="0">
                <a:solidFill>
                  <a:srgbClr val="000080"/>
                </a:solidFill>
                <a:latin typeface="黑体" panose="02010609060101010101" pitchFamily="49" charset="-122"/>
                <a:ea typeface="黑体" panose="02010609060101010101" pitchFamily="49" charset="-122"/>
                <a:cs typeface="MS PGothic" panose="020B0600070205080204" charset="-128"/>
              </a:rPr>
              <a:t>C</a:t>
            </a: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语言描述</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3" name="Rectangle 3"/>
          <p:cNvSpPr>
            <a:spLocks noGrp="1" noChangeArrowheads="1"/>
          </p:cNvSpPr>
          <p:nvPr>
            <p:ph type="body" idx="1"/>
          </p:nvPr>
        </p:nvSpPr>
        <p:spPr>
          <a:xfrm>
            <a:off x="501650" y="1317625"/>
            <a:ext cx="8175625" cy="4248150"/>
          </a:xfrm>
        </p:spPr>
        <p:txBody>
          <a:bodyPr/>
          <a:lstStyle/>
          <a:p>
            <a:pPr eaLnBrk="1" hangingPunct="1">
              <a:spcBef>
                <a:spcPct val="50000"/>
              </a:spcBef>
            </a:pPr>
            <a:r>
              <a:rPr lang="zh-CN" altLang="en-US" sz="2800" b="1" dirty="0" smtClean="0">
                <a:latin typeface="华文仿宋" panose="02010600040101010101" pitchFamily="2" charset="-122"/>
                <a:ea typeface="华文仿宋" panose="02010600040101010101" pitchFamily="2" charset="-122"/>
              </a:rPr>
              <a:t>数组指针</a:t>
            </a:r>
            <a:r>
              <a:rPr lang="en-US" altLang="zh-CN" sz="2800" b="1" dirty="0" err="1" smtClean="0">
                <a:solidFill>
                  <a:srgbClr val="FF0000"/>
                </a:solidFill>
                <a:latin typeface="华文仿宋" panose="02010600040101010101" pitchFamily="2" charset="-122"/>
                <a:ea typeface="华文仿宋" panose="02010600040101010101" pitchFamily="2" charset="-122"/>
              </a:rPr>
              <a:t>elem</a:t>
            </a:r>
            <a:r>
              <a:rPr lang="zh-CN" altLang="en-US" sz="2800" b="1" dirty="0" smtClean="0">
                <a:latin typeface="华文仿宋" panose="02010600040101010101" pitchFamily="2" charset="-122"/>
                <a:ea typeface="华文仿宋" panose="02010600040101010101" pitchFamily="2" charset="-122"/>
              </a:rPr>
              <a:t>指示线性表的</a:t>
            </a:r>
            <a:r>
              <a:rPr lang="zh-CN" altLang="en-US" sz="2800" b="1" dirty="0" smtClean="0">
                <a:solidFill>
                  <a:srgbClr val="FF0000"/>
                </a:solidFill>
                <a:latin typeface="华文仿宋" panose="02010600040101010101" pitchFamily="2" charset="-122"/>
                <a:ea typeface="华文仿宋" panose="02010600040101010101" pitchFamily="2" charset="-122"/>
              </a:rPr>
              <a:t>基地址</a:t>
            </a:r>
            <a:r>
              <a:rPr lang="zh-CN" altLang="en-US" sz="2800" b="1" dirty="0" smtClean="0">
                <a:latin typeface="华文仿宋" panose="02010600040101010101" pitchFamily="2" charset="-122"/>
                <a:ea typeface="华文仿宋" panose="02010600040101010101" pitchFamily="2" charset="-122"/>
              </a:rPr>
              <a:t>；</a:t>
            </a:r>
            <a:endParaRPr lang="zh-CN" altLang="en-US" sz="2800" b="1" dirty="0" smtClean="0">
              <a:latin typeface="华文仿宋" panose="02010600040101010101" pitchFamily="2" charset="-122"/>
              <a:ea typeface="华文仿宋" panose="02010600040101010101" pitchFamily="2" charset="-122"/>
            </a:endParaRPr>
          </a:p>
          <a:p>
            <a:pPr eaLnBrk="1" hangingPunct="1">
              <a:spcBef>
                <a:spcPct val="50000"/>
              </a:spcBef>
            </a:pPr>
            <a:r>
              <a:rPr lang="en-US" altLang="zh-CN" sz="2800" b="1" dirty="0" smtClean="0">
                <a:solidFill>
                  <a:srgbClr val="FF0000"/>
                </a:solidFill>
                <a:latin typeface="华文仿宋" panose="02010600040101010101" pitchFamily="2" charset="-122"/>
                <a:ea typeface="华文仿宋" panose="02010600040101010101" pitchFamily="2" charset="-122"/>
              </a:rPr>
              <a:t>Length</a:t>
            </a:r>
            <a:r>
              <a:rPr lang="zh-CN" altLang="en-US" sz="2800" b="1" dirty="0" smtClean="0">
                <a:latin typeface="华文仿宋" panose="02010600040101010101" pitchFamily="2" charset="-122"/>
                <a:ea typeface="华文仿宋" panose="02010600040101010101" pitchFamily="2" charset="-122"/>
              </a:rPr>
              <a:t>指示线性表的</a:t>
            </a:r>
            <a:r>
              <a:rPr lang="zh-CN" altLang="en-US" sz="2800" b="1" dirty="0" smtClean="0">
                <a:solidFill>
                  <a:srgbClr val="FF0000"/>
                </a:solidFill>
                <a:latin typeface="华文仿宋" panose="02010600040101010101" pitchFamily="2" charset="-122"/>
                <a:ea typeface="华文仿宋" panose="02010600040101010101" pitchFamily="2" charset="-122"/>
              </a:rPr>
              <a:t>当前长度</a:t>
            </a:r>
            <a:r>
              <a:rPr lang="zh-CN" altLang="en-US" sz="2800" b="1" dirty="0" smtClean="0">
                <a:latin typeface="华文仿宋" panose="02010600040101010101" pitchFamily="2" charset="-122"/>
                <a:ea typeface="华文仿宋" panose="02010600040101010101" pitchFamily="2" charset="-122"/>
              </a:rPr>
              <a:t>；</a:t>
            </a:r>
            <a:endParaRPr lang="zh-CN" altLang="en-US" sz="2800" b="1" dirty="0" smtClean="0">
              <a:latin typeface="华文仿宋" panose="02010600040101010101" pitchFamily="2" charset="-122"/>
              <a:ea typeface="华文仿宋" panose="02010600040101010101" pitchFamily="2" charset="-122"/>
            </a:endParaRPr>
          </a:p>
          <a:p>
            <a:pPr lvl="1" eaLnBrk="1" hangingPunct="1">
              <a:spcBef>
                <a:spcPct val="50000"/>
              </a:spcBef>
            </a:pPr>
            <a:r>
              <a:rPr lang="zh-CN" altLang="en-US" sz="2400" b="1" dirty="0" smtClean="0">
                <a:latin typeface="华文仿宋" panose="02010600040101010101" pitchFamily="2" charset="-122"/>
                <a:ea typeface="华文仿宋" panose="02010600040101010101" pitchFamily="2" charset="-122"/>
              </a:rPr>
              <a:t>顺序表的初始化操作就是为顺序表分配一个预定义大小的数组空间</a:t>
            </a:r>
            <a:r>
              <a:rPr lang="en-US" altLang="zh-CN" sz="2400" b="1" dirty="0" smtClean="0">
                <a:latin typeface="华文仿宋" panose="02010600040101010101" pitchFamily="2" charset="-122"/>
                <a:ea typeface="华文仿宋" panose="02010600040101010101" pitchFamily="2" charset="-122"/>
              </a:rPr>
              <a:t>,</a:t>
            </a:r>
            <a:r>
              <a:rPr lang="zh-CN" altLang="en-US" sz="2400" b="1" dirty="0" smtClean="0">
                <a:latin typeface="华文仿宋" panose="02010600040101010101" pitchFamily="2" charset="-122"/>
                <a:ea typeface="华文仿宋" panose="02010600040101010101" pitchFamily="2" charset="-122"/>
              </a:rPr>
              <a:t>并将线性表的当前长度设为</a:t>
            </a:r>
            <a:r>
              <a:rPr lang="zh-CN" altLang="en-US" sz="2400" b="1" dirty="0" smtClean="0">
                <a:ea typeface="华文仿宋" panose="02010600040101010101" pitchFamily="2" charset="-122"/>
              </a:rPr>
              <a:t>“</a:t>
            </a:r>
            <a:r>
              <a:rPr lang="en-US" altLang="zh-CN" sz="2400" b="1" dirty="0" smtClean="0">
                <a:latin typeface="华文仿宋" panose="02010600040101010101" pitchFamily="2" charset="-122"/>
                <a:ea typeface="华文仿宋" panose="02010600040101010101" pitchFamily="2" charset="-122"/>
              </a:rPr>
              <a:t>0</a:t>
            </a:r>
            <a:r>
              <a:rPr lang="en-US" altLang="zh-CN" sz="2400" b="1" dirty="0" smtClean="0">
                <a:ea typeface="华文仿宋" panose="02010600040101010101" pitchFamily="2" charset="-122"/>
              </a:rPr>
              <a:t>”</a:t>
            </a:r>
            <a:r>
              <a:rPr lang="zh-CN" altLang="en-US" sz="2400" b="1" dirty="0" smtClean="0">
                <a:latin typeface="华文仿宋" panose="02010600040101010101" pitchFamily="2" charset="-122"/>
                <a:ea typeface="华文仿宋" panose="02010600040101010101" pitchFamily="2" charset="-122"/>
              </a:rPr>
              <a:t>；</a:t>
            </a:r>
            <a:endParaRPr lang="zh-CN" altLang="en-US" sz="2400" b="1" dirty="0" smtClean="0">
              <a:latin typeface="华文仿宋" panose="02010600040101010101" pitchFamily="2" charset="-122"/>
              <a:ea typeface="华文仿宋" panose="02010600040101010101" pitchFamily="2" charset="-122"/>
            </a:endParaRPr>
          </a:p>
          <a:p>
            <a:pPr eaLnBrk="1" hangingPunct="1">
              <a:spcBef>
                <a:spcPct val="50000"/>
              </a:spcBef>
            </a:pPr>
            <a:r>
              <a:rPr lang="en-US" altLang="zh-CN" sz="2800" b="1" dirty="0" err="1" smtClean="0">
                <a:solidFill>
                  <a:srgbClr val="FF0000"/>
                </a:solidFill>
                <a:latin typeface="华文仿宋" panose="02010600040101010101" pitchFamily="2" charset="-122"/>
                <a:ea typeface="华文仿宋" panose="02010600040101010101" pitchFamily="2" charset="-122"/>
              </a:rPr>
              <a:t>Listsize</a:t>
            </a:r>
            <a:r>
              <a:rPr lang="zh-CN" altLang="en-US" sz="2800" b="1" dirty="0" smtClean="0">
                <a:latin typeface="华文仿宋" panose="02010600040101010101" pitchFamily="2" charset="-122"/>
                <a:ea typeface="华文仿宋" panose="02010600040101010101" pitchFamily="2" charset="-122"/>
              </a:rPr>
              <a:t>指示顺序表当前分配的</a:t>
            </a:r>
            <a:r>
              <a:rPr lang="zh-CN" altLang="en-US" sz="2800" b="1" dirty="0" smtClean="0">
                <a:solidFill>
                  <a:srgbClr val="FF0000"/>
                </a:solidFill>
                <a:latin typeface="华文仿宋" panose="02010600040101010101" pitchFamily="2" charset="-122"/>
                <a:ea typeface="华文仿宋" panose="02010600040101010101" pitchFamily="2" charset="-122"/>
              </a:rPr>
              <a:t>存储空间大小</a:t>
            </a:r>
            <a:r>
              <a:rPr lang="en-US" altLang="zh-CN" sz="2800" b="1" dirty="0" smtClean="0">
                <a:latin typeface="华文仿宋" panose="02010600040101010101" pitchFamily="2" charset="-122"/>
                <a:ea typeface="华文仿宋" panose="02010600040101010101" pitchFamily="2" charset="-122"/>
              </a:rPr>
              <a:t>;</a:t>
            </a:r>
            <a:endParaRPr lang="en-US" altLang="zh-CN" sz="2800" b="1" dirty="0" smtClean="0">
              <a:latin typeface="华文仿宋" panose="02010600040101010101" pitchFamily="2" charset="-122"/>
              <a:ea typeface="华文仿宋" panose="02010600040101010101" pitchFamily="2" charset="-122"/>
            </a:endParaRPr>
          </a:p>
          <a:p>
            <a:pPr lvl="1" eaLnBrk="1" hangingPunct="1">
              <a:spcBef>
                <a:spcPct val="50000"/>
              </a:spcBef>
            </a:pPr>
            <a:r>
              <a:rPr lang="zh-CN" altLang="en-US" sz="2400" b="1" dirty="0" smtClean="0">
                <a:latin typeface="华文仿宋" panose="02010600040101010101" pitchFamily="2" charset="-122"/>
                <a:ea typeface="华文仿宋" panose="02010600040101010101" pitchFamily="2" charset="-122"/>
              </a:rPr>
              <a:t>一旦因插入元素而空间不足时</a:t>
            </a:r>
            <a:r>
              <a:rPr lang="en-US" altLang="zh-CN" sz="2400" b="1" dirty="0" smtClean="0">
                <a:latin typeface="华文仿宋" panose="02010600040101010101" pitchFamily="2" charset="-122"/>
                <a:ea typeface="华文仿宋" panose="02010600040101010101" pitchFamily="2" charset="-122"/>
              </a:rPr>
              <a:t>,</a:t>
            </a:r>
            <a:r>
              <a:rPr lang="zh-CN" altLang="en-US" sz="2400" b="1" dirty="0" smtClean="0">
                <a:latin typeface="华文仿宋" panose="02010600040101010101" pitchFamily="2" charset="-122"/>
                <a:ea typeface="华文仿宋" panose="02010600040101010101" pitchFamily="2" charset="-122"/>
              </a:rPr>
              <a:t>可进行再分配</a:t>
            </a:r>
            <a:r>
              <a:rPr lang="en-US" altLang="zh-CN" sz="2400" b="1" dirty="0" smtClean="0">
                <a:latin typeface="华文仿宋" panose="02010600040101010101" pitchFamily="2" charset="-122"/>
                <a:ea typeface="华文仿宋" panose="02010600040101010101" pitchFamily="2" charset="-122"/>
              </a:rPr>
              <a:t>,</a:t>
            </a:r>
            <a:r>
              <a:rPr lang="zh-CN" altLang="en-US" sz="2400" b="1" dirty="0" smtClean="0">
                <a:latin typeface="华文仿宋" panose="02010600040101010101" pitchFamily="2" charset="-122"/>
                <a:ea typeface="华文仿宋" panose="02010600040101010101" pitchFamily="2" charset="-122"/>
              </a:rPr>
              <a:t>为顺序表增加一个大小为存储</a:t>
            </a:r>
            <a:r>
              <a:rPr lang="en-US" altLang="zh-CN" sz="2400" b="1" dirty="0" smtClean="0">
                <a:solidFill>
                  <a:srgbClr val="FF0000"/>
                </a:solidFill>
                <a:latin typeface="华文仿宋" panose="02010600040101010101" pitchFamily="2" charset="-122"/>
                <a:ea typeface="华文仿宋" panose="02010600040101010101" pitchFamily="2" charset="-122"/>
              </a:rPr>
              <a:t>LISTINCREMENT</a:t>
            </a:r>
            <a:r>
              <a:rPr lang="zh-CN" altLang="en-US" sz="2400" b="1" dirty="0" smtClean="0">
                <a:latin typeface="华文仿宋" panose="02010600040101010101" pitchFamily="2" charset="-122"/>
                <a:ea typeface="华文仿宋" panose="02010600040101010101" pitchFamily="2" charset="-122"/>
              </a:rPr>
              <a:t>个数据元素的空间。</a:t>
            </a:r>
            <a:endParaRPr lang="zh-CN" altLang="en-US" sz="2400" b="1" dirty="0" smtClean="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1043">
                                            <p:txEl>
                                              <p:pRg st="0" end="0"/>
                                            </p:txEl>
                                          </p:spTgt>
                                        </p:tgtEl>
                                        <p:attrNameLst>
                                          <p:attrName>style.visibility</p:attrName>
                                        </p:attrNameLst>
                                      </p:cBhvr>
                                      <p:to>
                                        <p:strVal val="visible"/>
                                      </p:to>
                                    </p:set>
                                    <p:animEffect transition="in" filter="wipe(down)">
                                      <p:cBhvr>
                                        <p:cTn id="7" dur="500"/>
                                        <p:tgtEl>
                                          <p:spTgt spid="471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1043">
                                            <p:txEl>
                                              <p:pRg st="1" end="1"/>
                                            </p:txEl>
                                          </p:spTgt>
                                        </p:tgtEl>
                                        <p:attrNameLst>
                                          <p:attrName>style.visibility</p:attrName>
                                        </p:attrNameLst>
                                      </p:cBhvr>
                                      <p:to>
                                        <p:strVal val="visible"/>
                                      </p:to>
                                    </p:set>
                                    <p:animEffect transition="in" filter="wipe(down)">
                                      <p:cBhvr>
                                        <p:cTn id="12" dur="500"/>
                                        <p:tgtEl>
                                          <p:spTgt spid="47104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71043">
                                            <p:txEl>
                                              <p:pRg st="2" end="2"/>
                                            </p:txEl>
                                          </p:spTgt>
                                        </p:tgtEl>
                                        <p:attrNameLst>
                                          <p:attrName>style.visibility</p:attrName>
                                        </p:attrNameLst>
                                      </p:cBhvr>
                                      <p:to>
                                        <p:strVal val="visible"/>
                                      </p:to>
                                    </p:set>
                                    <p:animEffect transition="in" filter="wipe(down)">
                                      <p:cBhvr>
                                        <p:cTn id="15" dur="500"/>
                                        <p:tgtEl>
                                          <p:spTgt spid="4710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71043">
                                            <p:txEl>
                                              <p:pRg st="3" end="3"/>
                                            </p:txEl>
                                          </p:spTgt>
                                        </p:tgtEl>
                                        <p:attrNameLst>
                                          <p:attrName>style.visibility</p:attrName>
                                        </p:attrNameLst>
                                      </p:cBhvr>
                                      <p:to>
                                        <p:strVal val="visible"/>
                                      </p:to>
                                    </p:set>
                                    <p:animEffect transition="in" filter="wipe(down)">
                                      <p:cBhvr>
                                        <p:cTn id="20" dur="500"/>
                                        <p:tgtEl>
                                          <p:spTgt spid="47104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71043">
                                            <p:txEl>
                                              <p:pRg st="4" end="4"/>
                                            </p:txEl>
                                          </p:spTgt>
                                        </p:tgtEl>
                                        <p:attrNameLst>
                                          <p:attrName>style.visibility</p:attrName>
                                        </p:attrNameLst>
                                      </p:cBhvr>
                                      <p:to>
                                        <p:strVal val="visible"/>
                                      </p:to>
                                    </p:set>
                                    <p:animEffect transition="in" filter="wipe(down)">
                                      <p:cBhvr>
                                        <p:cTn id="23" dur="500"/>
                                        <p:tgtEl>
                                          <p:spTgt spid="471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7" name="Text Box 3">
            <a:hlinkClick r:id="" action="ppaction://hlinkshowjump?jump=nextslide"/>
          </p:cNvPr>
          <p:cNvSpPr txBox="1">
            <a:spLocks noChangeArrowheads="1"/>
          </p:cNvSpPr>
          <p:nvPr/>
        </p:nvSpPr>
        <p:spPr bwMode="auto">
          <a:xfrm>
            <a:off x="981074" y="1601788"/>
            <a:ext cx="7620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spcBef>
                <a:spcPts val="1200"/>
              </a:spcBef>
              <a:buFont typeface="Arial" panose="020B0604020202020204" pitchFamily="34" charset="0"/>
              <a:buChar char="•"/>
            </a:pPr>
            <a:r>
              <a:rPr lang="en-US" altLang="zh-CN" sz="3000" b="1" dirty="0" err="1" smtClean="0"/>
              <a:t>InitList</a:t>
            </a:r>
            <a:r>
              <a:rPr lang="en-US" altLang="zh-CN" sz="3000" b="1" dirty="0" smtClean="0"/>
              <a:t>(&amp;L)   </a:t>
            </a:r>
            <a:r>
              <a:rPr lang="en-US" altLang="zh-CN" sz="3000" b="1" dirty="0">
                <a:solidFill>
                  <a:srgbClr val="006600"/>
                </a:solidFill>
                <a:latin typeface="华文仿宋" panose="02010600040101010101" pitchFamily="2" charset="-122"/>
                <a:ea typeface="华文仿宋" panose="02010600040101010101" pitchFamily="2" charset="-122"/>
              </a:rPr>
              <a:t>// </a:t>
            </a:r>
            <a:r>
              <a:rPr lang="zh-CN" altLang="en-US" sz="3000" b="1" dirty="0">
                <a:solidFill>
                  <a:srgbClr val="006600"/>
                </a:solidFill>
                <a:latin typeface="华文仿宋" panose="02010600040101010101" pitchFamily="2" charset="-122"/>
                <a:ea typeface="华文仿宋" panose="02010600040101010101" pitchFamily="2" charset="-122"/>
              </a:rPr>
              <a:t>结构初始化</a:t>
            </a:r>
            <a:endParaRPr lang="zh-CN" altLang="en-US" sz="3000" b="1" dirty="0">
              <a:solidFill>
                <a:srgbClr val="006600"/>
              </a:solidFill>
              <a:latin typeface="华文仿宋" panose="02010600040101010101" pitchFamily="2" charset="-122"/>
              <a:ea typeface="华文仿宋" panose="02010600040101010101" pitchFamily="2" charset="-122"/>
            </a:endParaRPr>
          </a:p>
          <a:p>
            <a:pPr marL="457200" indent="-457200" algn="l" eaLnBrk="1" hangingPunct="1">
              <a:spcBef>
                <a:spcPts val="1200"/>
              </a:spcBef>
              <a:buFont typeface="Arial" panose="020B0604020202020204" pitchFamily="34" charset="0"/>
              <a:buChar char="•"/>
            </a:pPr>
            <a:r>
              <a:rPr lang="en-US" altLang="zh-CN" sz="3000" b="1" dirty="0" err="1" smtClean="0"/>
              <a:t>LocateElem</a:t>
            </a:r>
            <a:r>
              <a:rPr lang="en-US" altLang="zh-CN" sz="3000" b="1" dirty="0" smtClean="0"/>
              <a:t>(L, e, compare())   </a:t>
            </a:r>
            <a:r>
              <a:rPr lang="en-US" altLang="zh-CN" sz="3000" b="1" dirty="0">
                <a:solidFill>
                  <a:srgbClr val="006600"/>
                </a:solidFill>
                <a:latin typeface="华文仿宋" panose="02010600040101010101" pitchFamily="2" charset="-122"/>
                <a:ea typeface="华文仿宋" panose="02010600040101010101" pitchFamily="2" charset="-122"/>
              </a:rPr>
              <a:t>// </a:t>
            </a:r>
            <a:r>
              <a:rPr lang="zh-CN" altLang="en-US" sz="3000" b="1" dirty="0">
                <a:solidFill>
                  <a:srgbClr val="006600"/>
                </a:solidFill>
                <a:latin typeface="华文仿宋" panose="02010600040101010101" pitchFamily="2" charset="-122"/>
                <a:ea typeface="华文仿宋" panose="02010600040101010101" pitchFamily="2" charset="-122"/>
              </a:rPr>
              <a:t>查找</a:t>
            </a:r>
            <a:endParaRPr lang="zh-CN" altLang="en-US" sz="3000" b="1" dirty="0">
              <a:solidFill>
                <a:srgbClr val="006600"/>
              </a:solidFill>
              <a:latin typeface="华文仿宋" panose="02010600040101010101" pitchFamily="2" charset="-122"/>
              <a:ea typeface="华文仿宋" panose="02010600040101010101" pitchFamily="2" charset="-122"/>
            </a:endParaRPr>
          </a:p>
          <a:p>
            <a:pPr marL="457200" indent="-457200" algn="l" eaLnBrk="1" hangingPunct="1">
              <a:spcBef>
                <a:spcPts val="1200"/>
              </a:spcBef>
              <a:buFont typeface="Arial" panose="020B0604020202020204" pitchFamily="34" charset="0"/>
              <a:buChar char="•"/>
            </a:pPr>
            <a:r>
              <a:rPr lang="en-US" altLang="zh-CN" sz="3000" b="1" dirty="0" err="1" smtClean="0"/>
              <a:t>ListInsert</a:t>
            </a:r>
            <a:r>
              <a:rPr lang="en-US" altLang="zh-CN" sz="3000" b="1" dirty="0" smtClean="0"/>
              <a:t>(&amp;L, </a:t>
            </a:r>
            <a:r>
              <a:rPr lang="en-US" altLang="zh-CN" sz="3000" b="1" dirty="0" err="1" smtClean="0"/>
              <a:t>i</a:t>
            </a:r>
            <a:r>
              <a:rPr lang="en-US" altLang="zh-CN" sz="3000" b="1" dirty="0" smtClean="0"/>
              <a:t>, e)   </a:t>
            </a:r>
            <a:r>
              <a:rPr lang="en-US" altLang="zh-CN" sz="3000" b="1" dirty="0">
                <a:solidFill>
                  <a:srgbClr val="006600"/>
                </a:solidFill>
                <a:latin typeface="华文仿宋" panose="02010600040101010101" pitchFamily="2" charset="-122"/>
                <a:ea typeface="华文仿宋" panose="02010600040101010101" pitchFamily="2" charset="-122"/>
              </a:rPr>
              <a:t>// </a:t>
            </a:r>
            <a:r>
              <a:rPr lang="zh-CN" altLang="en-US" sz="3000" b="1" dirty="0">
                <a:solidFill>
                  <a:srgbClr val="006600"/>
                </a:solidFill>
                <a:latin typeface="华文仿宋" panose="02010600040101010101" pitchFamily="2" charset="-122"/>
                <a:ea typeface="华文仿宋" panose="02010600040101010101" pitchFamily="2" charset="-122"/>
              </a:rPr>
              <a:t>插入元素</a:t>
            </a:r>
            <a:endParaRPr lang="zh-CN" altLang="en-US" sz="3000" b="1" dirty="0">
              <a:solidFill>
                <a:srgbClr val="006600"/>
              </a:solidFill>
              <a:latin typeface="华文仿宋" panose="02010600040101010101" pitchFamily="2" charset="-122"/>
              <a:ea typeface="华文仿宋" panose="02010600040101010101" pitchFamily="2" charset="-122"/>
            </a:endParaRPr>
          </a:p>
          <a:p>
            <a:pPr marL="457200" indent="-457200" algn="l" eaLnBrk="1" hangingPunct="1">
              <a:spcBef>
                <a:spcPts val="1200"/>
              </a:spcBef>
              <a:buFont typeface="Arial" panose="020B0604020202020204" pitchFamily="34" charset="0"/>
              <a:buChar char="•"/>
            </a:pPr>
            <a:r>
              <a:rPr lang="en-US" altLang="zh-CN" sz="3000" b="1" dirty="0" err="1" smtClean="0"/>
              <a:t>ListDelete</a:t>
            </a:r>
            <a:r>
              <a:rPr lang="en-US" altLang="zh-CN" sz="3000" b="1" dirty="0" smtClean="0"/>
              <a:t>(&amp;L, </a:t>
            </a:r>
            <a:r>
              <a:rPr lang="en-US" altLang="zh-CN" sz="3000" b="1" dirty="0" err="1" smtClean="0"/>
              <a:t>i</a:t>
            </a:r>
            <a:r>
              <a:rPr lang="en-US" altLang="zh-CN" sz="3000" b="1" dirty="0" smtClean="0"/>
              <a:t>)   </a:t>
            </a:r>
            <a:r>
              <a:rPr lang="en-US" altLang="zh-CN" sz="3000" b="1" dirty="0">
                <a:solidFill>
                  <a:srgbClr val="006600"/>
                </a:solidFill>
                <a:latin typeface="华文仿宋" panose="02010600040101010101" pitchFamily="2" charset="-122"/>
                <a:ea typeface="华文仿宋" panose="02010600040101010101" pitchFamily="2" charset="-122"/>
              </a:rPr>
              <a:t>// </a:t>
            </a:r>
            <a:r>
              <a:rPr lang="zh-CN" altLang="en-US" sz="3000" b="1" dirty="0">
                <a:solidFill>
                  <a:srgbClr val="006600"/>
                </a:solidFill>
                <a:latin typeface="华文仿宋" panose="02010600040101010101" pitchFamily="2" charset="-122"/>
                <a:ea typeface="华文仿宋" panose="02010600040101010101" pitchFamily="2" charset="-122"/>
              </a:rPr>
              <a:t>删除元素</a:t>
            </a:r>
            <a:endParaRPr lang="zh-CN" altLang="en-US" sz="3000" b="1" dirty="0">
              <a:solidFill>
                <a:srgbClr val="006600"/>
              </a:solidFill>
              <a:latin typeface="华文仿宋" panose="02010600040101010101" pitchFamily="2" charset="-122"/>
              <a:ea typeface="华文仿宋" panose="02010600040101010101" pitchFamily="2" charset="-122"/>
            </a:endParaRPr>
          </a:p>
        </p:txBody>
      </p:sp>
      <p:sp>
        <p:nvSpPr>
          <p:cNvPr id="7" name="Rectangle 22"/>
          <p:cNvSpPr>
            <a:spLocks noChangeArrowheads="1"/>
          </p:cNvSpPr>
          <p:nvPr/>
        </p:nvSpPr>
        <p:spPr bwMode="auto">
          <a:xfrm>
            <a:off x="276269" y="169069"/>
            <a:ext cx="8324805" cy="65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100" dirty="0" smtClean="0">
                <a:solidFill>
                  <a:srgbClr val="000080"/>
                </a:solidFill>
                <a:latin typeface="黑体" panose="02010609060101010101" pitchFamily="49" charset="-122"/>
                <a:ea typeface="黑体" panose="02010609060101010101" pitchFamily="49" charset="-122"/>
                <a:cs typeface="MS PGothic" panose="020B0600070205080204" charset="-128"/>
              </a:rPr>
              <a:t>2.2.3 </a:t>
            </a:r>
            <a:r>
              <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rPr>
              <a:t>线性表</a:t>
            </a: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的基本操作在顺序表中的实现</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72067"/>
                                        </p:tgtEl>
                                        <p:attrNameLst>
                                          <p:attrName>style.visibility</p:attrName>
                                        </p:attrNameLst>
                                      </p:cBhvr>
                                      <p:to>
                                        <p:strVal val="visible"/>
                                      </p:to>
                                    </p:set>
                                    <p:animEffect transition="in" filter="checkerboard(down)">
                                      <p:cBhvr>
                                        <p:cTn id="7" dur="500"/>
                                        <p:tgtEl>
                                          <p:spTgt spid="472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02710" y="987009"/>
            <a:ext cx="8098364"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2800" b="1" dirty="0">
                <a:solidFill>
                  <a:srgbClr val="660033"/>
                </a:solidFill>
              </a:rPr>
              <a:t>Status</a:t>
            </a:r>
            <a:r>
              <a:rPr lang="en-US" altLang="zh-CN" sz="2800" dirty="0">
                <a:solidFill>
                  <a:srgbClr val="660033"/>
                </a:solidFill>
              </a:rPr>
              <a:t> </a:t>
            </a:r>
            <a:r>
              <a:rPr lang="en-US" altLang="zh-CN" sz="3200" dirty="0" err="1"/>
              <a:t>InitList_Sq</a:t>
            </a:r>
            <a:r>
              <a:rPr lang="en-US" altLang="zh-CN" sz="3200" dirty="0"/>
              <a:t>( </a:t>
            </a:r>
            <a:r>
              <a:rPr lang="en-US" altLang="zh-CN" sz="3200" dirty="0" err="1"/>
              <a:t>SqList</a:t>
            </a:r>
            <a:r>
              <a:rPr lang="en-US" altLang="zh-CN" sz="3200" dirty="0"/>
              <a:t>&amp; L ) </a:t>
            </a:r>
            <a:r>
              <a:rPr lang="en-US" altLang="zh-CN" sz="3200" dirty="0" smtClean="0"/>
              <a:t>{</a:t>
            </a:r>
            <a:endParaRPr lang="en-US" altLang="zh-CN" sz="3200" dirty="0" smtClean="0"/>
          </a:p>
          <a:p>
            <a:pPr algn="l" eaLnBrk="1" hangingPunct="1">
              <a:lnSpc>
                <a:spcPct val="120000"/>
              </a:lnSpc>
            </a:pPr>
            <a:r>
              <a:rPr lang="en-US" altLang="zh-CN" sz="2800" dirty="0" smtClean="0">
                <a:solidFill>
                  <a:srgbClr val="660033"/>
                </a:solidFill>
              </a:rPr>
              <a:t>         </a:t>
            </a:r>
            <a:r>
              <a:rPr lang="en-US" altLang="zh-CN" b="1" dirty="0" smtClean="0">
                <a:solidFill>
                  <a:srgbClr val="006600"/>
                </a:solidFill>
                <a:latin typeface="华文仿宋" panose="02010600040101010101" pitchFamily="2" charset="-122"/>
                <a:ea typeface="华文仿宋" panose="02010600040101010101" pitchFamily="2" charset="-122"/>
              </a:rPr>
              <a:t>// </a:t>
            </a:r>
            <a:r>
              <a:rPr lang="zh-CN" altLang="en-US" b="1" dirty="0" smtClean="0">
                <a:solidFill>
                  <a:srgbClr val="006600"/>
                </a:solidFill>
                <a:latin typeface="华文仿宋" panose="02010600040101010101" pitchFamily="2" charset="-122"/>
                <a:ea typeface="华文仿宋" panose="02010600040101010101" pitchFamily="2" charset="-122"/>
              </a:rPr>
              <a:t>构造一个空的线性表</a:t>
            </a:r>
            <a:r>
              <a:rPr lang="zh-CN" altLang="en-US" dirty="0" smtClean="0">
                <a:solidFill>
                  <a:srgbClr val="660033"/>
                </a:solidFill>
              </a:rPr>
              <a:t> </a:t>
            </a:r>
            <a:endParaRPr lang="zh-CN" altLang="en-US" dirty="0" smtClean="0">
              <a:solidFill>
                <a:srgbClr val="660033"/>
              </a:solidFill>
            </a:endParaRPr>
          </a:p>
          <a:p>
            <a:pPr algn="l" eaLnBrk="1" hangingPunct="1">
              <a:lnSpc>
                <a:spcPct val="120000"/>
              </a:lnSpc>
            </a:pPr>
            <a:r>
              <a:rPr lang="en-US" altLang="zh-CN" dirty="0" smtClean="0"/>
              <a:t>          </a:t>
            </a:r>
            <a:r>
              <a:rPr lang="en-US" altLang="zh-CN" dirty="0" err="1" smtClean="0"/>
              <a:t>L.elem</a:t>
            </a:r>
            <a:r>
              <a:rPr lang="en-US" altLang="zh-CN" dirty="0" smtClean="0"/>
              <a:t> = (</a:t>
            </a:r>
            <a:r>
              <a:rPr lang="en-US" altLang="zh-CN" dirty="0" err="1" smtClean="0"/>
              <a:t>ElemType</a:t>
            </a:r>
            <a:r>
              <a:rPr lang="en-US" altLang="zh-CN" dirty="0" smtClean="0"/>
              <a:t>*) </a:t>
            </a:r>
            <a:r>
              <a:rPr lang="en-US" altLang="zh-CN" b="1" dirty="0" err="1" smtClean="0"/>
              <a:t>malloc</a:t>
            </a:r>
            <a:r>
              <a:rPr lang="en-US" altLang="zh-CN" b="1" dirty="0" smtClean="0"/>
              <a:t> </a:t>
            </a:r>
            <a:r>
              <a:rPr lang="en-US" altLang="zh-CN" dirty="0" smtClean="0"/>
              <a:t>(</a:t>
            </a:r>
            <a:r>
              <a:rPr lang="en-US" altLang="zh-CN" dirty="0" err="1" smtClean="0"/>
              <a:t>LIST_INIT_SIZE</a:t>
            </a:r>
            <a:r>
              <a:rPr lang="en-US" altLang="zh-CN" b="1" dirty="0" err="1" smtClean="0">
                <a:sym typeface="Symbol" panose="05050102010706020507" pitchFamily="18" charset="2"/>
              </a:rPr>
              <a:t></a:t>
            </a:r>
            <a:r>
              <a:rPr lang="en-US" altLang="zh-CN" b="1" dirty="0" err="1" smtClean="0"/>
              <a:t>sizeof</a:t>
            </a:r>
            <a:r>
              <a:rPr lang="en-US" altLang="zh-CN" b="1" dirty="0" smtClean="0"/>
              <a:t>        </a:t>
            </a:r>
            <a:r>
              <a:rPr lang="en-US" altLang="zh-CN" dirty="0" smtClean="0"/>
              <a:t>(</a:t>
            </a:r>
            <a:r>
              <a:rPr lang="en-US" altLang="zh-CN" dirty="0" err="1" smtClean="0"/>
              <a:t>ElemType</a:t>
            </a:r>
            <a:r>
              <a:rPr lang="en-US" altLang="zh-CN" dirty="0" smtClean="0"/>
              <a:t>));</a:t>
            </a:r>
            <a:endParaRPr lang="en-US" altLang="zh-CN" dirty="0" smtClean="0"/>
          </a:p>
          <a:p>
            <a:pPr algn="l" eaLnBrk="1" hangingPunct="1">
              <a:lnSpc>
                <a:spcPct val="120000"/>
              </a:lnSpc>
            </a:pPr>
            <a:r>
              <a:rPr lang="en-US" altLang="zh-CN" b="1" dirty="0">
                <a:solidFill>
                  <a:srgbClr val="660033"/>
                </a:solidFill>
              </a:rPr>
              <a:t> </a:t>
            </a:r>
            <a:r>
              <a:rPr lang="en-US" altLang="zh-CN" b="1" dirty="0" smtClean="0">
                <a:solidFill>
                  <a:srgbClr val="660033"/>
                </a:solidFill>
              </a:rPr>
              <a:t>         if </a:t>
            </a:r>
            <a:r>
              <a:rPr lang="en-US" altLang="zh-CN" b="1" dirty="0">
                <a:solidFill>
                  <a:srgbClr val="660033"/>
                </a:solidFill>
              </a:rPr>
              <a:t>(!</a:t>
            </a:r>
            <a:r>
              <a:rPr lang="en-US" altLang="zh-CN" b="1" dirty="0" err="1">
                <a:solidFill>
                  <a:srgbClr val="660033"/>
                </a:solidFill>
              </a:rPr>
              <a:t>L.elem</a:t>
            </a:r>
            <a:r>
              <a:rPr lang="en-US" altLang="zh-CN" b="1" dirty="0">
                <a:solidFill>
                  <a:srgbClr val="660033"/>
                </a:solidFill>
              </a:rPr>
              <a:t>) exit(OVERFLOW);</a:t>
            </a:r>
            <a:r>
              <a:rPr lang="en-US" altLang="zh-CN" dirty="0">
                <a:solidFill>
                  <a:srgbClr val="660033"/>
                </a:solidFill>
              </a:rPr>
              <a:t>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存储分配失败</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20000"/>
              </a:lnSpc>
            </a:pPr>
            <a:r>
              <a:rPr lang="en-US" altLang="zh-CN" dirty="0" smtClean="0"/>
              <a:t>          </a:t>
            </a:r>
            <a:r>
              <a:rPr lang="en-US" altLang="zh-CN" dirty="0" err="1" smtClean="0"/>
              <a:t>L.length</a:t>
            </a:r>
            <a:r>
              <a:rPr lang="en-US" altLang="zh-CN" dirty="0" smtClean="0"/>
              <a:t> </a:t>
            </a:r>
            <a:r>
              <a:rPr lang="en-US" altLang="zh-CN" dirty="0"/>
              <a:t>= 0;</a:t>
            </a:r>
            <a:r>
              <a:rPr lang="en-US" altLang="zh-CN" sz="3200" dirty="0">
                <a:solidFill>
                  <a:srgbClr val="990000"/>
                </a:solidFill>
              </a:rPr>
              <a:t>                             </a:t>
            </a:r>
            <a:r>
              <a:rPr lang="en-US" altLang="zh-CN" b="1" dirty="0" smtClean="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空表长度为零</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20000"/>
              </a:lnSpc>
            </a:pPr>
            <a:r>
              <a:rPr lang="en-US" altLang="zh-CN" dirty="0" smtClean="0"/>
              <a:t>          </a:t>
            </a:r>
            <a:r>
              <a:rPr lang="en-US" altLang="zh-CN" dirty="0" err="1" smtClean="0"/>
              <a:t>L.listsize</a:t>
            </a:r>
            <a:r>
              <a:rPr lang="en-US" altLang="zh-CN" dirty="0" smtClean="0"/>
              <a:t> </a:t>
            </a:r>
            <a:r>
              <a:rPr lang="en-US" altLang="zh-CN" dirty="0"/>
              <a:t>= LIST_INIT_SIZE</a:t>
            </a:r>
            <a:r>
              <a:rPr lang="en-US" altLang="zh-CN" sz="3200" dirty="0">
                <a:solidFill>
                  <a:srgbClr val="990000"/>
                </a:solidFill>
              </a:rPr>
              <a:t>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初始存储容量</a:t>
            </a:r>
            <a:endParaRPr lang="zh-CN" altLang="en-US" dirty="0">
              <a:solidFill>
                <a:srgbClr val="990000"/>
              </a:solidFill>
              <a:latin typeface="华文仿宋" panose="02010600040101010101" pitchFamily="2" charset="-122"/>
              <a:ea typeface="华文仿宋" panose="02010600040101010101" pitchFamily="2" charset="-122"/>
            </a:endParaRPr>
          </a:p>
          <a:p>
            <a:pPr algn="l" eaLnBrk="1" hangingPunct="1">
              <a:lnSpc>
                <a:spcPct val="120000"/>
              </a:lnSpc>
            </a:pPr>
            <a:r>
              <a:rPr lang="en-US" altLang="zh-CN" b="1" dirty="0" smtClean="0">
                <a:solidFill>
                  <a:srgbClr val="660033"/>
                </a:solidFill>
              </a:rPr>
              <a:t>          return</a:t>
            </a:r>
            <a:r>
              <a:rPr lang="en-US" altLang="zh-CN" dirty="0" smtClean="0">
                <a:solidFill>
                  <a:srgbClr val="660033"/>
                </a:solidFill>
              </a:rPr>
              <a:t> </a:t>
            </a:r>
            <a:r>
              <a:rPr lang="en-US" altLang="zh-CN" dirty="0">
                <a:solidFill>
                  <a:srgbClr val="660033"/>
                </a:solidFill>
              </a:rPr>
              <a:t>OK;</a:t>
            </a:r>
            <a:endParaRPr lang="en-US" altLang="zh-CN" dirty="0">
              <a:solidFill>
                <a:srgbClr val="660033"/>
              </a:solidFill>
            </a:endParaRPr>
          </a:p>
          <a:p>
            <a:pPr algn="l" eaLnBrk="1" hangingPunct="1">
              <a:lnSpc>
                <a:spcPct val="120000"/>
              </a:lnSpc>
            </a:pPr>
            <a:r>
              <a:rPr lang="en-US" altLang="zh-CN" sz="3200" dirty="0" smtClean="0"/>
              <a:t>} </a:t>
            </a:r>
            <a:r>
              <a:rPr lang="en-US" altLang="zh-CN" sz="3200" dirty="0"/>
              <a:t>// </a:t>
            </a:r>
            <a:r>
              <a:rPr lang="en-US" altLang="zh-CN" sz="3200" dirty="0" err="1"/>
              <a:t>InitList_Sq</a:t>
            </a:r>
            <a:endParaRPr lang="en-US" altLang="zh-CN" sz="3200" dirty="0"/>
          </a:p>
        </p:txBody>
      </p:sp>
      <p:sp>
        <p:nvSpPr>
          <p:cNvPr id="57347" name="Text Box 3"/>
          <p:cNvSpPr txBox="1">
            <a:spLocks noChangeArrowheads="1"/>
          </p:cNvSpPr>
          <p:nvPr/>
        </p:nvSpPr>
        <p:spPr bwMode="auto">
          <a:xfrm>
            <a:off x="4513334" y="5331223"/>
            <a:ext cx="422109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3200" b="1" dirty="0">
                <a:latin typeface="华文仿宋" panose="02010600040101010101" pitchFamily="2" charset="-122"/>
                <a:ea typeface="华文仿宋" panose="02010600040101010101" pitchFamily="2" charset="-122"/>
              </a:rPr>
              <a:t>算法时间复杂度</a:t>
            </a:r>
            <a:r>
              <a:rPr lang="zh-CN" altLang="en-US" sz="3200" dirty="0" smtClean="0">
                <a:latin typeface="华文仿宋" panose="02010600040101010101" pitchFamily="2" charset="-122"/>
                <a:ea typeface="华文仿宋" panose="02010600040101010101" pitchFamily="2" charset="-122"/>
              </a:rPr>
              <a:t>：</a:t>
            </a:r>
            <a:r>
              <a:rPr lang="en-US" altLang="zh-CN" sz="3200" b="1" dirty="0">
                <a:solidFill>
                  <a:srgbClr val="FF0000"/>
                </a:solidFill>
                <a:latin typeface="华文仿宋" panose="02010600040101010101" pitchFamily="2" charset="-122"/>
                <a:ea typeface="华文仿宋" panose="02010600040101010101" pitchFamily="2" charset="-122"/>
              </a:rPr>
              <a:t>O(1)</a:t>
            </a:r>
            <a:endParaRPr lang="en-US" altLang="zh-CN" sz="3200" dirty="0">
              <a:solidFill>
                <a:srgbClr val="FF0000"/>
              </a:solidFill>
              <a:latin typeface="华文仿宋" panose="02010600040101010101" pitchFamily="2" charset="-122"/>
              <a:ea typeface="华文仿宋" panose="02010600040101010101" pitchFamily="2" charset="-122"/>
            </a:endParaRPr>
          </a:p>
          <a:p>
            <a:pPr eaLnBrk="1" hangingPunct="1"/>
            <a:endParaRPr lang="zh-CN" altLang="en-US" dirty="0"/>
          </a:p>
        </p:txBody>
      </p:sp>
      <p:sp>
        <p:nvSpPr>
          <p:cNvPr id="8" name="Rectangle 22"/>
          <p:cNvSpPr>
            <a:spLocks noChangeArrowheads="1"/>
          </p:cNvSpPr>
          <p:nvPr/>
        </p:nvSpPr>
        <p:spPr bwMode="auto">
          <a:xfrm>
            <a:off x="276269" y="169069"/>
            <a:ext cx="8324805" cy="65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rPr>
              <a:t>结构初始化</a:t>
            </a:r>
            <a:r>
              <a:rPr lang="en-US" altLang="zh-CN" sz="3100" dirty="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100" dirty="0" err="1">
                <a:solidFill>
                  <a:srgbClr val="000080"/>
                </a:solidFill>
                <a:latin typeface="黑体" panose="02010609060101010101" pitchFamily="49" charset="-122"/>
                <a:ea typeface="黑体" panose="02010609060101010101" pitchFamily="49" charset="-122"/>
                <a:cs typeface="MS PGothic" panose="020B0600070205080204" charset="-128"/>
              </a:rPr>
              <a:t>InitList</a:t>
            </a:r>
            <a:r>
              <a:rPr lang="en-US" altLang="zh-CN" sz="3100" dirty="0">
                <a:solidFill>
                  <a:srgbClr val="000080"/>
                </a:solidFill>
                <a:latin typeface="黑体" panose="02010609060101010101" pitchFamily="49" charset="-122"/>
                <a:ea typeface="黑体" panose="02010609060101010101" pitchFamily="49" charset="-122"/>
                <a:cs typeface="MS PGothic" panose="020B0600070205080204" charset="-128"/>
              </a:rPr>
              <a:t>(&amp;L) </a:t>
            </a:r>
            <a:r>
              <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rPr>
              <a:t>的实现</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additive="base">
                                        <p:cTn id="7" dur="500" fill="hold"/>
                                        <p:tgtEl>
                                          <p:spTgt spid="57347"/>
                                        </p:tgtEl>
                                        <p:attrNameLst>
                                          <p:attrName>ppt_x</p:attrName>
                                        </p:attrNameLst>
                                      </p:cBhvr>
                                      <p:tavLst>
                                        <p:tav tm="0">
                                          <p:val>
                                            <p:strVal val="#ppt_x"/>
                                          </p:val>
                                        </p:tav>
                                        <p:tav tm="100000">
                                          <p:val>
                                            <p:strVal val="#ppt_x"/>
                                          </p:val>
                                        </p:tav>
                                      </p:tavLst>
                                    </p:anim>
                                    <p:anim calcmode="lin" valueType="num">
                                      <p:cBhvr additive="base">
                                        <p:cTn id="8" dur="500" fill="hold"/>
                                        <p:tgtEl>
                                          <p:spTgt spid="57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69925" y="1010171"/>
            <a:ext cx="7484741" cy="442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a:t>Status </a:t>
            </a:r>
            <a:r>
              <a:rPr lang="en-US" altLang="zh-CN" sz="3200" dirty="0" err="1"/>
              <a:t>ExtendList_Sq</a:t>
            </a:r>
            <a:r>
              <a:rPr lang="en-US" altLang="zh-CN" sz="3200" dirty="0"/>
              <a:t>(</a:t>
            </a:r>
            <a:r>
              <a:rPr lang="en-US" altLang="zh-CN" sz="3200" dirty="0" err="1"/>
              <a:t>SqList</a:t>
            </a:r>
            <a:r>
              <a:rPr lang="en-US" altLang="zh-CN" sz="3200" dirty="0"/>
              <a:t> &amp;L)</a:t>
            </a:r>
            <a:endParaRPr lang="en-US" altLang="zh-CN" sz="3200" dirty="0"/>
          </a:p>
          <a:p>
            <a:pPr algn="l" eaLnBrk="1" hangingPunct="1"/>
            <a:r>
              <a:rPr lang="en-US" altLang="zh-CN" dirty="0"/>
              <a:t>      </a:t>
            </a:r>
            <a:r>
              <a:rPr lang="en-US" altLang="zh-CN" b="1" dirty="0">
                <a:solidFill>
                  <a:srgbClr val="006600"/>
                </a:solidFill>
                <a:latin typeface="华文仿宋" panose="02010600040101010101" pitchFamily="2" charset="-122"/>
                <a:ea typeface="华文仿宋" panose="02010600040101010101" pitchFamily="2" charset="-122"/>
              </a:rPr>
              <a:t>//</a:t>
            </a:r>
            <a:r>
              <a:rPr lang="zh-CN" altLang="en-US" b="1" dirty="0">
                <a:solidFill>
                  <a:srgbClr val="006600"/>
                </a:solidFill>
                <a:latin typeface="华文仿宋" panose="02010600040101010101" pitchFamily="2" charset="-122"/>
                <a:ea typeface="华文仿宋" panose="02010600040101010101" pitchFamily="2" charset="-122"/>
              </a:rPr>
              <a:t>扩展线性表</a:t>
            </a:r>
            <a:r>
              <a:rPr lang="en-US" altLang="zh-CN" b="1" dirty="0">
                <a:solidFill>
                  <a:srgbClr val="006600"/>
                </a:solidFill>
                <a:latin typeface="华文仿宋" panose="02010600040101010101" pitchFamily="2" charset="-122"/>
                <a:ea typeface="华文仿宋" panose="02010600040101010101" pitchFamily="2" charset="-122"/>
              </a:rPr>
              <a:t>L</a:t>
            </a:r>
            <a:r>
              <a:rPr lang="zh-CN" altLang="en-US" b="1" dirty="0">
                <a:solidFill>
                  <a:srgbClr val="006600"/>
                </a:solidFill>
                <a:latin typeface="华文仿宋" panose="02010600040101010101" pitchFamily="2" charset="-122"/>
                <a:ea typeface="华文仿宋" panose="02010600040101010101" pitchFamily="2" charset="-122"/>
              </a:rPr>
              <a:t>的</a:t>
            </a:r>
            <a:r>
              <a:rPr lang="zh-CN" altLang="en-US" b="1" dirty="0" smtClean="0">
                <a:solidFill>
                  <a:srgbClr val="006600"/>
                </a:solidFill>
                <a:latin typeface="华文仿宋" panose="02010600040101010101" pitchFamily="2" charset="-122"/>
                <a:ea typeface="华文仿宋" panose="02010600040101010101" pitchFamily="2" charset="-122"/>
              </a:rPr>
              <a:t>容量</a:t>
            </a:r>
            <a:endParaRPr lang="en-US" altLang="zh-CN" b="1" dirty="0" smtClean="0">
              <a:solidFill>
                <a:srgbClr val="006600"/>
              </a:solidFill>
              <a:latin typeface="华文仿宋" panose="02010600040101010101" pitchFamily="2" charset="-122"/>
              <a:ea typeface="华文仿宋" panose="02010600040101010101" pitchFamily="2" charset="-122"/>
            </a:endParaRPr>
          </a:p>
          <a:p>
            <a:pPr algn="l" eaLnBrk="1" hangingPunct="1"/>
            <a:r>
              <a:rPr lang="en-US" altLang="zh-CN" dirty="0" smtClean="0"/>
              <a:t>       </a:t>
            </a:r>
            <a:r>
              <a:rPr lang="en-US" altLang="zh-CN" dirty="0" err="1" smtClean="0"/>
              <a:t>newbase</a:t>
            </a:r>
            <a:r>
              <a:rPr lang="en-US" altLang="zh-CN" dirty="0"/>
              <a:t>=(</a:t>
            </a:r>
            <a:r>
              <a:rPr lang="en-US" altLang="zh-CN" dirty="0" err="1"/>
              <a:t>ElemType</a:t>
            </a:r>
            <a:r>
              <a:rPr lang="en-US" altLang="zh-CN" dirty="0"/>
              <a:t> *)</a:t>
            </a:r>
            <a:r>
              <a:rPr lang="en-US" altLang="zh-CN" b="1" dirty="0" err="1"/>
              <a:t>realloc</a:t>
            </a:r>
            <a:r>
              <a:rPr lang="en-US" altLang="zh-CN" dirty="0"/>
              <a:t>(</a:t>
            </a:r>
            <a:r>
              <a:rPr lang="en-US" altLang="zh-CN" dirty="0" err="1"/>
              <a:t>L.elem</a:t>
            </a:r>
            <a:r>
              <a:rPr lang="en-US" altLang="zh-CN" dirty="0"/>
              <a:t>, </a:t>
            </a:r>
            <a:endParaRPr lang="en-US" altLang="zh-CN" dirty="0"/>
          </a:p>
          <a:p>
            <a:pPr algn="l" eaLnBrk="1" hangingPunct="1"/>
            <a:r>
              <a:rPr lang="en-US" altLang="zh-CN" dirty="0"/>
              <a:t>                       (</a:t>
            </a:r>
            <a:r>
              <a:rPr lang="en-US" altLang="zh-CN" dirty="0" err="1"/>
              <a:t>L.listsize</a:t>
            </a:r>
            <a:r>
              <a:rPr lang="en-US" altLang="zh-CN" dirty="0"/>
              <a:t>+ LISTINCREMENT) *</a:t>
            </a:r>
            <a:endParaRPr lang="en-US" altLang="zh-CN" dirty="0"/>
          </a:p>
          <a:p>
            <a:pPr algn="l" eaLnBrk="1" hangingPunct="1"/>
            <a:r>
              <a:rPr lang="en-US" altLang="zh-CN" b="1" dirty="0"/>
              <a:t>                       </a:t>
            </a:r>
            <a:r>
              <a:rPr lang="en-US" altLang="zh-CN" b="1" dirty="0" err="1"/>
              <a:t>sizeof</a:t>
            </a:r>
            <a:r>
              <a:rPr lang="en-US" altLang="zh-CN" dirty="0"/>
              <a:t>(</a:t>
            </a:r>
            <a:r>
              <a:rPr lang="en-US" altLang="zh-CN" dirty="0" err="1"/>
              <a:t>ElemType</a:t>
            </a:r>
            <a:r>
              <a:rPr lang="en-US" altLang="zh-CN" dirty="0"/>
              <a:t>));</a:t>
            </a:r>
            <a:endParaRPr lang="en-US" altLang="zh-CN" dirty="0"/>
          </a:p>
          <a:p>
            <a:pPr algn="l" eaLnBrk="1" hangingPunct="1">
              <a:lnSpc>
                <a:spcPct val="120000"/>
              </a:lnSpc>
            </a:pPr>
            <a:r>
              <a:rPr lang="en-US" altLang="zh-CN" b="1" dirty="0" smtClean="0">
                <a:solidFill>
                  <a:srgbClr val="660033"/>
                </a:solidFill>
              </a:rPr>
              <a:t>       if </a:t>
            </a:r>
            <a:r>
              <a:rPr lang="en-US" altLang="zh-CN" b="1" dirty="0">
                <a:solidFill>
                  <a:srgbClr val="660033"/>
                </a:solidFill>
              </a:rPr>
              <a:t>(!</a:t>
            </a:r>
            <a:r>
              <a:rPr lang="en-US" altLang="zh-CN" b="1" dirty="0" err="1">
                <a:solidFill>
                  <a:srgbClr val="660033"/>
                </a:solidFill>
              </a:rPr>
              <a:t>newbase</a:t>
            </a:r>
            <a:r>
              <a:rPr lang="en-US" altLang="zh-CN" b="1" dirty="0">
                <a:solidFill>
                  <a:srgbClr val="660033"/>
                </a:solidFill>
              </a:rPr>
              <a:t>) exit(OVERFLOW);</a:t>
            </a:r>
            <a:r>
              <a:rPr lang="en-US" altLang="zh-CN" dirty="0">
                <a:solidFill>
                  <a:srgbClr val="660033"/>
                </a:solidFill>
              </a:rPr>
              <a:t>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存储分配失败</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20000"/>
              </a:lnSpc>
            </a:pPr>
            <a:r>
              <a:rPr lang="en-US" altLang="zh-CN" dirty="0" smtClean="0"/>
              <a:t>       </a:t>
            </a:r>
            <a:r>
              <a:rPr lang="en-US" altLang="zh-CN" dirty="0" err="1" smtClean="0"/>
              <a:t>L.elem</a:t>
            </a:r>
            <a:r>
              <a:rPr lang="en-US" altLang="zh-CN" dirty="0" smtClean="0"/>
              <a:t>=</a:t>
            </a:r>
            <a:r>
              <a:rPr lang="en-US" altLang="zh-CN" dirty="0" err="1" smtClean="0"/>
              <a:t>newbase</a:t>
            </a:r>
            <a:r>
              <a:rPr lang="en-US" altLang="zh-CN" dirty="0"/>
              <a:t>;</a:t>
            </a:r>
            <a:endParaRPr lang="en-US" altLang="zh-CN" dirty="0"/>
          </a:p>
          <a:p>
            <a:pPr algn="l" eaLnBrk="1" hangingPunct="1">
              <a:lnSpc>
                <a:spcPct val="120000"/>
              </a:lnSpc>
            </a:pPr>
            <a:r>
              <a:rPr lang="en-US" altLang="zh-CN" dirty="0" smtClean="0"/>
              <a:t>       </a:t>
            </a:r>
            <a:r>
              <a:rPr lang="en-US" altLang="zh-CN" dirty="0" err="1" smtClean="0"/>
              <a:t>L.listsize</a:t>
            </a:r>
            <a:r>
              <a:rPr lang="en-US" altLang="zh-CN" dirty="0" smtClean="0"/>
              <a:t> </a:t>
            </a:r>
            <a:r>
              <a:rPr lang="en-US" altLang="zh-CN" dirty="0"/>
              <a:t>+= LISTINCREMENT</a:t>
            </a:r>
            <a:endParaRPr lang="en-US" altLang="zh-CN" dirty="0">
              <a:solidFill>
                <a:srgbClr val="990000"/>
              </a:solidFill>
              <a:latin typeface="华文仿宋" panose="02010600040101010101" pitchFamily="2" charset="-122"/>
              <a:ea typeface="华文仿宋" panose="02010600040101010101" pitchFamily="2" charset="-122"/>
            </a:endParaRPr>
          </a:p>
          <a:p>
            <a:pPr algn="l" eaLnBrk="1" hangingPunct="1">
              <a:lnSpc>
                <a:spcPct val="120000"/>
              </a:lnSpc>
            </a:pPr>
            <a:r>
              <a:rPr lang="en-US" altLang="zh-CN" b="1" dirty="0" smtClean="0">
                <a:solidFill>
                  <a:srgbClr val="660033"/>
                </a:solidFill>
              </a:rPr>
              <a:t>       return</a:t>
            </a:r>
            <a:r>
              <a:rPr lang="en-US" altLang="zh-CN" dirty="0" smtClean="0">
                <a:solidFill>
                  <a:srgbClr val="660033"/>
                </a:solidFill>
              </a:rPr>
              <a:t> </a:t>
            </a:r>
            <a:r>
              <a:rPr lang="en-US" altLang="zh-CN" dirty="0">
                <a:solidFill>
                  <a:srgbClr val="660033"/>
                </a:solidFill>
              </a:rPr>
              <a:t>OK</a:t>
            </a:r>
            <a:r>
              <a:rPr lang="en-US" altLang="zh-CN" dirty="0" smtClean="0">
                <a:solidFill>
                  <a:srgbClr val="660033"/>
                </a:solidFill>
              </a:rPr>
              <a:t>;</a:t>
            </a:r>
            <a:endParaRPr lang="zh-CN" altLang="en-US" b="1" dirty="0">
              <a:solidFill>
                <a:srgbClr val="660033"/>
              </a:solidFill>
            </a:endParaRPr>
          </a:p>
          <a:p>
            <a:pPr algn="l" eaLnBrk="1" hangingPunct="1">
              <a:lnSpc>
                <a:spcPct val="120000"/>
              </a:lnSpc>
            </a:pPr>
            <a:r>
              <a:rPr lang="en-US" altLang="zh-CN" sz="3200" dirty="0"/>
              <a:t>} // </a:t>
            </a:r>
            <a:r>
              <a:rPr lang="en-US" altLang="zh-CN" sz="3200" dirty="0" err="1"/>
              <a:t>ExtendList_Sq</a:t>
            </a:r>
            <a:endParaRPr lang="en-US" altLang="zh-CN" sz="3200" dirty="0"/>
          </a:p>
        </p:txBody>
      </p:sp>
      <p:sp>
        <p:nvSpPr>
          <p:cNvPr id="8" name="Text Box 3"/>
          <p:cNvSpPr txBox="1">
            <a:spLocks noChangeArrowheads="1"/>
          </p:cNvSpPr>
          <p:nvPr/>
        </p:nvSpPr>
        <p:spPr bwMode="auto">
          <a:xfrm>
            <a:off x="2714439" y="5502673"/>
            <a:ext cx="42210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3200" b="1" dirty="0">
                <a:latin typeface="华文仿宋" panose="02010600040101010101" pitchFamily="2" charset="-122"/>
                <a:ea typeface="华文仿宋" panose="02010600040101010101" pitchFamily="2" charset="-122"/>
              </a:rPr>
              <a:t>算法时间复杂度</a:t>
            </a:r>
            <a:r>
              <a:rPr lang="zh-CN" altLang="en-US" sz="3200" dirty="0" smtClean="0">
                <a:latin typeface="华文仿宋" panose="02010600040101010101" pitchFamily="2" charset="-122"/>
                <a:ea typeface="华文仿宋" panose="02010600040101010101" pitchFamily="2" charset="-122"/>
              </a:rPr>
              <a:t>：</a:t>
            </a:r>
            <a:r>
              <a:rPr lang="en-US" altLang="zh-CN" sz="3200" b="1" dirty="0">
                <a:solidFill>
                  <a:srgbClr val="FF0000"/>
                </a:solidFill>
                <a:latin typeface="华文仿宋" panose="02010600040101010101" pitchFamily="2" charset="-122"/>
                <a:ea typeface="华文仿宋" panose="02010600040101010101" pitchFamily="2" charset="-122"/>
              </a:rPr>
              <a:t>O(1</a:t>
            </a:r>
            <a:r>
              <a:rPr lang="en-US" altLang="zh-CN" sz="3200" b="1" dirty="0" smtClean="0">
                <a:solidFill>
                  <a:srgbClr val="FF0000"/>
                </a:solidFill>
                <a:latin typeface="华文仿宋" panose="02010600040101010101" pitchFamily="2" charset="-122"/>
                <a:ea typeface="华文仿宋" panose="02010600040101010101" pitchFamily="2" charset="-122"/>
              </a:rPr>
              <a:t>)</a:t>
            </a:r>
            <a:endParaRPr lang="zh-CN" altLang="en-US" dirty="0"/>
          </a:p>
        </p:txBody>
      </p:sp>
      <p:sp>
        <p:nvSpPr>
          <p:cNvPr id="9" name="Rectangle 22"/>
          <p:cNvSpPr>
            <a:spLocks noChangeArrowheads="1"/>
          </p:cNvSpPr>
          <p:nvPr/>
        </p:nvSpPr>
        <p:spPr bwMode="auto">
          <a:xfrm>
            <a:off x="276269" y="169069"/>
            <a:ext cx="8324805" cy="65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rPr>
              <a:t>扩展线性表</a:t>
            </a:r>
            <a:r>
              <a:rPr lang="en-US" altLang="zh-CN" sz="3100" dirty="0">
                <a:solidFill>
                  <a:srgbClr val="000080"/>
                </a:solidFill>
                <a:latin typeface="黑体" panose="02010609060101010101" pitchFamily="49" charset="-122"/>
                <a:ea typeface="黑体" panose="02010609060101010101" pitchFamily="49" charset="-122"/>
                <a:cs typeface="MS PGothic" panose="020B0600070205080204" charset="-128"/>
              </a:rPr>
              <a:t>L</a:t>
            </a:r>
            <a:r>
              <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rPr>
              <a:t>的容量</a:t>
            </a:r>
            <a:r>
              <a:rPr lang="en-US" altLang="zh-CN" sz="3100" dirty="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100" dirty="0" err="1">
                <a:solidFill>
                  <a:srgbClr val="000080"/>
                </a:solidFill>
                <a:latin typeface="黑体" panose="02010609060101010101" pitchFamily="49" charset="-122"/>
                <a:ea typeface="黑体" panose="02010609060101010101" pitchFamily="49" charset="-122"/>
                <a:cs typeface="MS PGothic" panose="020B0600070205080204" charset="-128"/>
              </a:rPr>
              <a:t>ExtendList_Sq</a:t>
            </a:r>
            <a:r>
              <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rPr>
              <a:t>的实现</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68" name="Text Box 56"/>
          <p:cNvSpPr txBox="1">
            <a:spLocks noChangeArrowheads="1"/>
          </p:cNvSpPr>
          <p:nvPr/>
        </p:nvSpPr>
        <p:spPr bwMode="auto">
          <a:xfrm>
            <a:off x="3809206" y="4164698"/>
            <a:ext cx="4700588"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zh-CN" altLang="en-US" sz="3200" b="1" dirty="0">
                <a:latin typeface="华文仿宋" panose="02010600040101010101" pitchFamily="2" charset="-122"/>
                <a:ea typeface="华文仿宋" panose="02010600040101010101" pitchFamily="2" charset="-122"/>
              </a:rPr>
              <a:t>可见，基本操作是：</a:t>
            </a:r>
            <a:endParaRPr lang="zh-CN" altLang="en-US" sz="3200" b="1" dirty="0">
              <a:latin typeface="华文仿宋" panose="02010600040101010101" pitchFamily="2" charset="-122"/>
              <a:ea typeface="华文仿宋" panose="02010600040101010101" pitchFamily="2" charset="-122"/>
            </a:endParaRPr>
          </a:p>
          <a:p>
            <a:pPr algn="l" eaLnBrk="1" hangingPunct="1">
              <a:lnSpc>
                <a:spcPct val="110000"/>
              </a:lnSpc>
            </a:pPr>
            <a:r>
              <a:rPr lang="zh-CN" altLang="en-US" sz="3200" b="1" dirty="0">
                <a:latin typeface="华文仿宋" panose="02010600040101010101" pitchFamily="2" charset="-122"/>
                <a:ea typeface="华文仿宋" panose="02010600040101010101" pitchFamily="2" charset="-122"/>
              </a:rPr>
              <a:t>将顺序表中的</a:t>
            </a:r>
            <a:r>
              <a:rPr lang="zh-CN" altLang="en-US" sz="3200" b="1" dirty="0" smtClean="0">
                <a:latin typeface="华文仿宋" panose="02010600040101010101" pitchFamily="2" charset="-122"/>
                <a:ea typeface="华文仿宋" panose="02010600040101010101" pitchFamily="2" charset="-122"/>
              </a:rPr>
              <a:t>元素逐个</a:t>
            </a:r>
            <a:r>
              <a:rPr lang="zh-CN" altLang="en-US" sz="3200" b="1" dirty="0">
                <a:latin typeface="华文仿宋" panose="02010600040101010101" pitchFamily="2" charset="-122"/>
                <a:ea typeface="华文仿宋" panose="02010600040101010101" pitchFamily="2" charset="-122"/>
              </a:rPr>
              <a:t>和给定值 </a:t>
            </a:r>
            <a:r>
              <a:rPr lang="en-US" altLang="zh-CN" sz="3200" b="1" dirty="0">
                <a:latin typeface="华文仿宋" panose="02010600040101010101" pitchFamily="2" charset="-122"/>
                <a:ea typeface="华文仿宋" panose="02010600040101010101" pitchFamily="2" charset="-122"/>
              </a:rPr>
              <a:t>e </a:t>
            </a:r>
            <a:r>
              <a:rPr lang="zh-CN" altLang="en-US" sz="3200" b="1" dirty="0" smtClean="0">
                <a:latin typeface="华文仿宋" panose="02010600040101010101" pitchFamily="2" charset="-122"/>
                <a:ea typeface="华文仿宋" panose="02010600040101010101" pitchFamily="2" charset="-122"/>
              </a:rPr>
              <a:t>相比较</a:t>
            </a:r>
            <a:r>
              <a:rPr lang="zh-CN" altLang="en-US" sz="3200" b="1" dirty="0">
                <a:latin typeface="华文仿宋" panose="02010600040101010101" pitchFamily="2" charset="-122"/>
                <a:ea typeface="华文仿宋" panose="02010600040101010101" pitchFamily="2" charset="-122"/>
              </a:rPr>
              <a:t>。</a:t>
            </a:r>
            <a:endParaRPr lang="zh-CN" altLang="en-US" sz="3200" b="1" dirty="0">
              <a:latin typeface="华文仿宋" panose="02010600040101010101" pitchFamily="2" charset="-122"/>
              <a:ea typeface="华文仿宋" panose="02010600040101010101" pitchFamily="2" charset="-122"/>
            </a:endParaRPr>
          </a:p>
        </p:txBody>
      </p:sp>
      <p:sp>
        <p:nvSpPr>
          <p:cNvPr id="57"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查找</a:t>
            </a:r>
            <a:r>
              <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rPr>
              <a:t>顺序表</a:t>
            </a:r>
            <a:r>
              <a:rPr lang="en-US" altLang="zh-CN" sz="3100" dirty="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2800" dirty="0" err="1" smtClean="0">
                <a:solidFill>
                  <a:srgbClr val="000080"/>
                </a:solidFill>
                <a:latin typeface="黑体" panose="02010609060101010101" pitchFamily="49" charset="-122"/>
                <a:ea typeface="黑体" panose="02010609060101010101" pitchFamily="49" charset="-122"/>
                <a:cs typeface="MS PGothic" panose="020B0600070205080204" charset="-128"/>
              </a:rPr>
              <a:t>LocateElem</a:t>
            </a: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的实现</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grpSp>
        <p:nvGrpSpPr>
          <p:cNvPr id="59" name="Group 3"/>
          <p:cNvGrpSpPr/>
          <p:nvPr/>
        </p:nvGrpSpPr>
        <p:grpSpPr bwMode="auto">
          <a:xfrm>
            <a:off x="681038" y="1438275"/>
            <a:ext cx="7624763" cy="1000125"/>
            <a:chOff x="429" y="906"/>
            <a:chExt cx="4803" cy="630"/>
          </a:xfrm>
        </p:grpSpPr>
        <p:sp>
          <p:nvSpPr>
            <p:cNvPr id="60" name="Text Box 4"/>
            <p:cNvSpPr txBox="1">
              <a:spLocks noChangeArrowheads="1"/>
            </p:cNvSpPr>
            <p:nvPr/>
          </p:nvSpPr>
          <p:spPr bwMode="auto">
            <a:xfrm>
              <a:off x="460" y="1132"/>
              <a:ext cx="32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dirty="0">
                  <a:solidFill>
                    <a:srgbClr val="000099"/>
                  </a:solidFill>
                  <a:latin typeface="华文仿宋" panose="02010600040101010101" pitchFamily="2" charset="-122"/>
                  <a:ea typeface="华文仿宋" panose="02010600040101010101" pitchFamily="2" charset="-122"/>
                </a:rPr>
                <a:t>23   75   41  38   54   </a:t>
              </a:r>
              <a:r>
                <a:rPr lang="en-US" altLang="zh-CN" sz="3600" b="1" dirty="0" smtClean="0">
                  <a:solidFill>
                    <a:srgbClr val="000099"/>
                  </a:solidFill>
                  <a:latin typeface="华文仿宋" panose="02010600040101010101" pitchFamily="2" charset="-122"/>
                  <a:ea typeface="华文仿宋" panose="02010600040101010101" pitchFamily="2" charset="-122"/>
                </a:rPr>
                <a:t>62   </a:t>
              </a:r>
              <a:r>
                <a:rPr lang="en-US" altLang="zh-CN" sz="3600" b="1" dirty="0">
                  <a:solidFill>
                    <a:srgbClr val="000099"/>
                  </a:solidFill>
                  <a:latin typeface="华文仿宋" panose="02010600040101010101" pitchFamily="2" charset="-122"/>
                  <a:ea typeface="华文仿宋" panose="02010600040101010101" pitchFamily="2" charset="-122"/>
                </a:rPr>
                <a:t>17</a:t>
              </a:r>
              <a:endParaRPr lang="en-US" altLang="zh-CN" sz="3600" dirty="0">
                <a:latin typeface="华文仿宋" panose="02010600040101010101" pitchFamily="2" charset="-122"/>
                <a:ea typeface="华文仿宋" panose="02010600040101010101" pitchFamily="2" charset="-122"/>
              </a:endParaRPr>
            </a:p>
          </p:txBody>
        </p:sp>
        <p:grpSp>
          <p:nvGrpSpPr>
            <p:cNvPr id="61" name="Group 5"/>
            <p:cNvGrpSpPr/>
            <p:nvPr/>
          </p:nvGrpSpPr>
          <p:grpSpPr bwMode="auto">
            <a:xfrm>
              <a:off x="429" y="906"/>
              <a:ext cx="4803" cy="582"/>
              <a:chOff x="429" y="906"/>
              <a:chExt cx="4803" cy="582"/>
            </a:xfrm>
          </p:grpSpPr>
          <p:grpSp>
            <p:nvGrpSpPr>
              <p:cNvPr id="62" name="Group 6"/>
              <p:cNvGrpSpPr/>
              <p:nvPr/>
            </p:nvGrpSpPr>
            <p:grpSpPr bwMode="auto">
              <a:xfrm>
                <a:off x="432" y="1200"/>
                <a:ext cx="4800" cy="288"/>
                <a:chOff x="432" y="1200"/>
                <a:chExt cx="4800" cy="288"/>
              </a:xfrm>
            </p:grpSpPr>
            <p:sp>
              <p:nvSpPr>
                <p:cNvPr id="64" name="Rectangle 7"/>
                <p:cNvSpPr>
                  <a:spLocks noChangeArrowheads="1"/>
                </p:cNvSpPr>
                <p:nvPr/>
              </p:nvSpPr>
              <p:spPr bwMode="auto">
                <a:xfrm>
                  <a:off x="432" y="1200"/>
                  <a:ext cx="4800" cy="288"/>
                </a:xfrm>
                <a:prstGeom prst="rect">
                  <a:avLst/>
                </a:prstGeom>
                <a:noFill/>
                <a:ln w="9525">
                  <a:solidFill>
                    <a:srgbClr val="000099"/>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65" name="Line 8"/>
                <p:cNvSpPr>
                  <a:spLocks noChangeShapeType="1"/>
                </p:cNvSpPr>
                <p:nvPr/>
              </p:nvSpPr>
              <p:spPr bwMode="auto">
                <a:xfrm>
                  <a:off x="912" y="1200"/>
                  <a:ext cx="0" cy="288"/>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66" name="Line 9"/>
                <p:cNvSpPr>
                  <a:spLocks noChangeShapeType="1"/>
                </p:cNvSpPr>
                <p:nvPr/>
              </p:nvSpPr>
              <p:spPr bwMode="auto">
                <a:xfrm>
                  <a:off x="1392" y="1200"/>
                  <a:ext cx="0" cy="288"/>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67" name="Line 10"/>
                <p:cNvSpPr>
                  <a:spLocks noChangeShapeType="1"/>
                </p:cNvSpPr>
                <p:nvPr/>
              </p:nvSpPr>
              <p:spPr bwMode="auto">
                <a:xfrm>
                  <a:off x="1872" y="1200"/>
                  <a:ext cx="0" cy="288"/>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68" name="Line 11"/>
                <p:cNvSpPr>
                  <a:spLocks noChangeShapeType="1"/>
                </p:cNvSpPr>
                <p:nvPr/>
              </p:nvSpPr>
              <p:spPr bwMode="auto">
                <a:xfrm>
                  <a:off x="2352" y="1200"/>
                  <a:ext cx="0" cy="288"/>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69" name="Line 12"/>
                <p:cNvSpPr>
                  <a:spLocks noChangeShapeType="1"/>
                </p:cNvSpPr>
                <p:nvPr/>
              </p:nvSpPr>
              <p:spPr bwMode="auto">
                <a:xfrm>
                  <a:off x="2832" y="1200"/>
                  <a:ext cx="0" cy="288"/>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70" name="Line 13"/>
                <p:cNvSpPr>
                  <a:spLocks noChangeShapeType="1"/>
                </p:cNvSpPr>
                <p:nvPr/>
              </p:nvSpPr>
              <p:spPr bwMode="auto">
                <a:xfrm>
                  <a:off x="3312" y="1200"/>
                  <a:ext cx="0" cy="288"/>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71" name="Line 14"/>
                <p:cNvSpPr>
                  <a:spLocks noChangeShapeType="1"/>
                </p:cNvSpPr>
                <p:nvPr/>
              </p:nvSpPr>
              <p:spPr bwMode="auto">
                <a:xfrm>
                  <a:off x="3792" y="1200"/>
                  <a:ext cx="0" cy="288"/>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72" name="Line 15"/>
                <p:cNvSpPr>
                  <a:spLocks noChangeShapeType="1"/>
                </p:cNvSpPr>
                <p:nvPr/>
              </p:nvSpPr>
              <p:spPr bwMode="auto">
                <a:xfrm>
                  <a:off x="4752" y="1200"/>
                  <a:ext cx="0" cy="288"/>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grpSp>
          <p:sp>
            <p:nvSpPr>
              <p:cNvPr id="63" name="Text Box 16"/>
              <p:cNvSpPr txBox="1">
                <a:spLocks noChangeArrowheads="1"/>
              </p:cNvSpPr>
              <p:nvPr/>
            </p:nvSpPr>
            <p:spPr bwMode="auto">
              <a:xfrm>
                <a:off x="429" y="906"/>
                <a:ext cx="7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a:solidFill>
                      <a:srgbClr val="000099"/>
                    </a:solidFill>
                    <a:latin typeface="华文仿宋" panose="02010600040101010101" pitchFamily="2" charset="-122"/>
                    <a:ea typeface="华文仿宋" panose="02010600040101010101" pitchFamily="2" charset="-122"/>
                  </a:rPr>
                  <a:t>L.elem</a:t>
                </a:r>
                <a:endParaRPr lang="en-US" altLang="zh-CN" sz="3600">
                  <a:latin typeface="华文仿宋" panose="02010600040101010101" pitchFamily="2" charset="-122"/>
                  <a:ea typeface="华文仿宋" panose="02010600040101010101" pitchFamily="2" charset="-122"/>
                </a:endParaRPr>
              </a:p>
            </p:txBody>
          </p:sp>
        </p:grpSp>
      </p:grpSp>
      <p:grpSp>
        <p:nvGrpSpPr>
          <p:cNvPr id="73" name="Group 17"/>
          <p:cNvGrpSpPr/>
          <p:nvPr/>
        </p:nvGrpSpPr>
        <p:grpSpPr bwMode="auto">
          <a:xfrm>
            <a:off x="5410200" y="2362200"/>
            <a:ext cx="1438275" cy="838200"/>
            <a:chOff x="3408" y="1488"/>
            <a:chExt cx="906" cy="528"/>
          </a:xfrm>
        </p:grpSpPr>
        <p:sp>
          <p:nvSpPr>
            <p:cNvPr id="74" name="Line 18"/>
            <p:cNvSpPr>
              <a:spLocks noChangeShapeType="1"/>
            </p:cNvSpPr>
            <p:nvPr/>
          </p:nvSpPr>
          <p:spPr bwMode="auto">
            <a:xfrm>
              <a:off x="3408" y="1488"/>
              <a:ext cx="0" cy="528"/>
            </a:xfrm>
            <a:prstGeom prst="line">
              <a:avLst/>
            </a:prstGeom>
            <a:noFill/>
            <a:ln w="31750">
              <a:solidFill>
                <a:srgbClr val="000099"/>
              </a:solidFill>
              <a:round/>
              <a:head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75" name="Text Box 19"/>
            <p:cNvSpPr txBox="1">
              <a:spLocks noChangeArrowheads="1"/>
            </p:cNvSpPr>
            <p:nvPr/>
          </p:nvSpPr>
          <p:spPr bwMode="auto">
            <a:xfrm>
              <a:off x="3446" y="1674"/>
              <a:ext cx="8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a:solidFill>
                    <a:srgbClr val="000099"/>
                  </a:solidFill>
                  <a:latin typeface="华文仿宋" panose="02010600040101010101" pitchFamily="2" charset="-122"/>
                  <a:ea typeface="华文仿宋" panose="02010600040101010101" pitchFamily="2" charset="-122"/>
                </a:rPr>
                <a:t>L.length</a:t>
              </a:r>
              <a:endParaRPr lang="en-US" altLang="zh-CN" sz="3600">
                <a:latin typeface="华文仿宋" panose="02010600040101010101" pitchFamily="2" charset="-122"/>
                <a:ea typeface="华文仿宋" panose="02010600040101010101" pitchFamily="2" charset="-122"/>
              </a:endParaRPr>
            </a:p>
          </p:txBody>
        </p:sp>
      </p:grpSp>
      <p:grpSp>
        <p:nvGrpSpPr>
          <p:cNvPr id="76" name="Group 20"/>
          <p:cNvGrpSpPr/>
          <p:nvPr/>
        </p:nvGrpSpPr>
        <p:grpSpPr bwMode="auto">
          <a:xfrm>
            <a:off x="6567490" y="1066800"/>
            <a:ext cx="1433513" cy="838200"/>
            <a:chOff x="4137" y="672"/>
            <a:chExt cx="903" cy="528"/>
          </a:xfrm>
        </p:grpSpPr>
        <p:sp>
          <p:nvSpPr>
            <p:cNvPr id="77" name="Text Box 21"/>
            <p:cNvSpPr txBox="1">
              <a:spLocks noChangeArrowheads="1"/>
            </p:cNvSpPr>
            <p:nvPr/>
          </p:nvSpPr>
          <p:spPr bwMode="auto">
            <a:xfrm>
              <a:off x="4137" y="816"/>
              <a:ext cx="8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a:solidFill>
                    <a:srgbClr val="000099"/>
                  </a:solidFill>
                  <a:latin typeface="华文仿宋" panose="02010600040101010101" pitchFamily="2" charset="-122"/>
                  <a:ea typeface="华文仿宋" panose="02010600040101010101" pitchFamily="2" charset="-122"/>
                </a:rPr>
                <a:t>L.listsize</a:t>
              </a:r>
              <a:endParaRPr lang="en-US" altLang="zh-CN" sz="3600">
                <a:latin typeface="华文仿宋" panose="02010600040101010101" pitchFamily="2" charset="-122"/>
                <a:ea typeface="华文仿宋" panose="02010600040101010101" pitchFamily="2" charset="-122"/>
              </a:endParaRPr>
            </a:p>
          </p:txBody>
        </p:sp>
        <p:sp>
          <p:nvSpPr>
            <p:cNvPr id="78" name="Line 22"/>
            <p:cNvSpPr>
              <a:spLocks noChangeShapeType="1"/>
            </p:cNvSpPr>
            <p:nvPr/>
          </p:nvSpPr>
          <p:spPr bwMode="auto">
            <a:xfrm>
              <a:off x="5040" y="672"/>
              <a:ext cx="0" cy="528"/>
            </a:xfrm>
            <a:prstGeom prst="line">
              <a:avLst/>
            </a:prstGeom>
            <a:noFill/>
            <a:ln w="31750">
              <a:solidFill>
                <a:srgbClr val="000099"/>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grpSp>
      <p:sp>
        <p:nvSpPr>
          <p:cNvPr id="79" name="Text Box 23"/>
          <p:cNvSpPr txBox="1">
            <a:spLocks noChangeArrowheads="1"/>
          </p:cNvSpPr>
          <p:nvPr/>
        </p:nvSpPr>
        <p:spPr bwMode="auto">
          <a:xfrm>
            <a:off x="622435" y="4724400"/>
            <a:ext cx="93807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4400" b="1">
                <a:solidFill>
                  <a:srgbClr val="660033"/>
                </a:solidFill>
                <a:latin typeface="华文仿宋" panose="02010600040101010101" pitchFamily="2" charset="-122"/>
                <a:ea typeface="华文仿宋" panose="02010600040101010101" pitchFamily="2" charset="-122"/>
              </a:rPr>
              <a:t>e =</a:t>
            </a:r>
            <a:endParaRPr lang="en-US" altLang="zh-CN" sz="3600">
              <a:latin typeface="华文仿宋" panose="02010600040101010101" pitchFamily="2" charset="-122"/>
              <a:ea typeface="华文仿宋" panose="02010600040101010101" pitchFamily="2" charset="-122"/>
            </a:endParaRPr>
          </a:p>
        </p:txBody>
      </p:sp>
      <p:sp>
        <p:nvSpPr>
          <p:cNvPr id="80" name="Text Box 24"/>
          <p:cNvSpPr txBox="1">
            <a:spLocks noChangeArrowheads="1"/>
          </p:cNvSpPr>
          <p:nvPr/>
        </p:nvSpPr>
        <p:spPr bwMode="auto">
          <a:xfrm>
            <a:off x="1644650" y="4821238"/>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CC0000"/>
                </a:solidFill>
                <a:latin typeface="华文仿宋" panose="02010600040101010101" pitchFamily="2" charset="-122"/>
                <a:ea typeface="华文仿宋" panose="02010600040101010101" pitchFamily="2" charset="-122"/>
              </a:rPr>
              <a:t>38</a:t>
            </a:r>
            <a:endParaRPr lang="en-US" altLang="zh-CN" sz="3600">
              <a:latin typeface="华文仿宋" panose="02010600040101010101" pitchFamily="2" charset="-122"/>
              <a:ea typeface="华文仿宋" panose="02010600040101010101" pitchFamily="2" charset="-122"/>
            </a:endParaRPr>
          </a:p>
        </p:txBody>
      </p:sp>
      <p:grpSp>
        <p:nvGrpSpPr>
          <p:cNvPr id="81" name="Group 25"/>
          <p:cNvGrpSpPr/>
          <p:nvPr/>
        </p:nvGrpSpPr>
        <p:grpSpPr bwMode="auto">
          <a:xfrm>
            <a:off x="1066800" y="2438401"/>
            <a:ext cx="457200" cy="842963"/>
            <a:chOff x="672" y="1488"/>
            <a:chExt cx="288" cy="531"/>
          </a:xfrm>
        </p:grpSpPr>
        <p:sp>
          <p:nvSpPr>
            <p:cNvPr id="82" name="Line 26"/>
            <p:cNvSpPr>
              <a:spLocks noChangeShapeType="1"/>
            </p:cNvSpPr>
            <p:nvPr/>
          </p:nvSpPr>
          <p:spPr bwMode="auto">
            <a:xfrm>
              <a:off x="672" y="1488"/>
              <a:ext cx="0" cy="480"/>
            </a:xfrm>
            <a:prstGeom prst="line">
              <a:avLst/>
            </a:prstGeom>
            <a:noFill/>
            <a:ln w="38100">
              <a:solidFill>
                <a:srgbClr val="CC0000"/>
              </a:solidFill>
              <a:round/>
              <a:head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3" name="Text Box 27"/>
            <p:cNvSpPr txBox="1">
              <a:spLocks noChangeArrowheads="1"/>
            </p:cNvSpPr>
            <p:nvPr/>
          </p:nvSpPr>
          <p:spPr bwMode="auto">
            <a:xfrm>
              <a:off x="695" y="1612"/>
              <a:ext cx="2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CC0000"/>
                  </a:solidFill>
                  <a:latin typeface="华文仿宋" panose="02010600040101010101" pitchFamily="2" charset="-122"/>
                  <a:ea typeface="华文仿宋" panose="02010600040101010101" pitchFamily="2" charset="-122"/>
                </a:rPr>
                <a:t>p</a:t>
              </a:r>
              <a:endParaRPr lang="en-US" altLang="zh-CN" sz="3600">
                <a:latin typeface="华文仿宋" panose="02010600040101010101" pitchFamily="2" charset="-122"/>
                <a:ea typeface="华文仿宋" panose="02010600040101010101" pitchFamily="2" charset="-122"/>
              </a:endParaRPr>
            </a:p>
          </p:txBody>
        </p:sp>
      </p:grpSp>
      <p:grpSp>
        <p:nvGrpSpPr>
          <p:cNvPr id="84" name="Group 28"/>
          <p:cNvGrpSpPr/>
          <p:nvPr/>
        </p:nvGrpSpPr>
        <p:grpSpPr bwMode="auto">
          <a:xfrm>
            <a:off x="1828800" y="2438401"/>
            <a:ext cx="457200" cy="842963"/>
            <a:chOff x="672" y="1488"/>
            <a:chExt cx="288" cy="531"/>
          </a:xfrm>
        </p:grpSpPr>
        <p:sp>
          <p:nvSpPr>
            <p:cNvPr id="85" name="Line 29"/>
            <p:cNvSpPr>
              <a:spLocks noChangeShapeType="1"/>
            </p:cNvSpPr>
            <p:nvPr/>
          </p:nvSpPr>
          <p:spPr bwMode="auto">
            <a:xfrm>
              <a:off x="672" y="1488"/>
              <a:ext cx="0" cy="480"/>
            </a:xfrm>
            <a:prstGeom prst="line">
              <a:avLst/>
            </a:prstGeom>
            <a:noFill/>
            <a:ln w="38100">
              <a:solidFill>
                <a:srgbClr val="CC0000"/>
              </a:solidFill>
              <a:round/>
              <a:head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6" name="Text Box 30"/>
            <p:cNvSpPr txBox="1">
              <a:spLocks noChangeArrowheads="1"/>
            </p:cNvSpPr>
            <p:nvPr/>
          </p:nvSpPr>
          <p:spPr bwMode="auto">
            <a:xfrm>
              <a:off x="695" y="1612"/>
              <a:ext cx="2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CC0000"/>
                  </a:solidFill>
                  <a:latin typeface="华文仿宋" panose="02010600040101010101" pitchFamily="2" charset="-122"/>
                  <a:ea typeface="华文仿宋" panose="02010600040101010101" pitchFamily="2" charset="-122"/>
                </a:rPr>
                <a:t>p</a:t>
              </a:r>
              <a:endParaRPr lang="en-US" altLang="zh-CN" sz="3600">
                <a:latin typeface="华文仿宋" panose="02010600040101010101" pitchFamily="2" charset="-122"/>
                <a:ea typeface="华文仿宋" panose="02010600040101010101" pitchFamily="2" charset="-122"/>
              </a:endParaRPr>
            </a:p>
          </p:txBody>
        </p:sp>
      </p:grpSp>
      <p:grpSp>
        <p:nvGrpSpPr>
          <p:cNvPr id="87" name="Group 31"/>
          <p:cNvGrpSpPr/>
          <p:nvPr/>
        </p:nvGrpSpPr>
        <p:grpSpPr bwMode="auto">
          <a:xfrm>
            <a:off x="2590800" y="2438401"/>
            <a:ext cx="457200" cy="842963"/>
            <a:chOff x="672" y="1488"/>
            <a:chExt cx="288" cy="531"/>
          </a:xfrm>
        </p:grpSpPr>
        <p:sp>
          <p:nvSpPr>
            <p:cNvPr id="88" name="Line 32"/>
            <p:cNvSpPr>
              <a:spLocks noChangeShapeType="1"/>
            </p:cNvSpPr>
            <p:nvPr/>
          </p:nvSpPr>
          <p:spPr bwMode="auto">
            <a:xfrm>
              <a:off x="672" y="1488"/>
              <a:ext cx="0" cy="480"/>
            </a:xfrm>
            <a:prstGeom prst="line">
              <a:avLst/>
            </a:prstGeom>
            <a:noFill/>
            <a:ln w="38100">
              <a:solidFill>
                <a:srgbClr val="CC0000"/>
              </a:solidFill>
              <a:round/>
              <a:head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9" name="Text Box 33"/>
            <p:cNvSpPr txBox="1">
              <a:spLocks noChangeArrowheads="1"/>
            </p:cNvSpPr>
            <p:nvPr/>
          </p:nvSpPr>
          <p:spPr bwMode="auto">
            <a:xfrm>
              <a:off x="695" y="1612"/>
              <a:ext cx="2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CC0000"/>
                  </a:solidFill>
                  <a:latin typeface="华文仿宋" panose="02010600040101010101" pitchFamily="2" charset="-122"/>
                  <a:ea typeface="华文仿宋" panose="02010600040101010101" pitchFamily="2" charset="-122"/>
                </a:rPr>
                <a:t>p</a:t>
              </a:r>
              <a:endParaRPr lang="en-US" altLang="zh-CN" sz="3600">
                <a:latin typeface="华文仿宋" panose="02010600040101010101" pitchFamily="2" charset="-122"/>
                <a:ea typeface="华文仿宋" panose="02010600040101010101" pitchFamily="2" charset="-122"/>
              </a:endParaRPr>
            </a:p>
          </p:txBody>
        </p:sp>
      </p:grpSp>
      <p:grpSp>
        <p:nvGrpSpPr>
          <p:cNvPr id="90" name="Group 34"/>
          <p:cNvGrpSpPr/>
          <p:nvPr/>
        </p:nvGrpSpPr>
        <p:grpSpPr bwMode="auto">
          <a:xfrm>
            <a:off x="3352800" y="2438401"/>
            <a:ext cx="457200" cy="842963"/>
            <a:chOff x="672" y="1488"/>
            <a:chExt cx="288" cy="531"/>
          </a:xfrm>
        </p:grpSpPr>
        <p:sp>
          <p:nvSpPr>
            <p:cNvPr id="91" name="Line 35"/>
            <p:cNvSpPr>
              <a:spLocks noChangeShapeType="1"/>
            </p:cNvSpPr>
            <p:nvPr/>
          </p:nvSpPr>
          <p:spPr bwMode="auto">
            <a:xfrm>
              <a:off x="672" y="1488"/>
              <a:ext cx="0" cy="480"/>
            </a:xfrm>
            <a:prstGeom prst="line">
              <a:avLst/>
            </a:prstGeom>
            <a:noFill/>
            <a:ln w="38100">
              <a:solidFill>
                <a:srgbClr val="CC0000"/>
              </a:solidFill>
              <a:round/>
              <a:head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92" name="Text Box 36"/>
            <p:cNvSpPr txBox="1">
              <a:spLocks noChangeArrowheads="1"/>
            </p:cNvSpPr>
            <p:nvPr/>
          </p:nvSpPr>
          <p:spPr bwMode="auto">
            <a:xfrm>
              <a:off x="695" y="1612"/>
              <a:ext cx="2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CC0000"/>
                  </a:solidFill>
                  <a:latin typeface="华文仿宋" panose="02010600040101010101" pitchFamily="2" charset="-122"/>
                  <a:ea typeface="华文仿宋" panose="02010600040101010101" pitchFamily="2" charset="-122"/>
                </a:rPr>
                <a:t>p</a:t>
              </a:r>
              <a:endParaRPr lang="en-US" altLang="zh-CN" sz="3600">
                <a:latin typeface="华文仿宋" panose="02010600040101010101" pitchFamily="2" charset="-122"/>
                <a:ea typeface="华文仿宋" panose="02010600040101010101" pitchFamily="2" charset="-122"/>
              </a:endParaRPr>
            </a:p>
          </p:txBody>
        </p:sp>
      </p:grpSp>
      <p:grpSp>
        <p:nvGrpSpPr>
          <p:cNvPr id="93" name="Group 37"/>
          <p:cNvGrpSpPr/>
          <p:nvPr/>
        </p:nvGrpSpPr>
        <p:grpSpPr bwMode="auto">
          <a:xfrm>
            <a:off x="6324600" y="2438401"/>
            <a:ext cx="457200" cy="842963"/>
            <a:chOff x="672" y="1488"/>
            <a:chExt cx="288" cy="531"/>
          </a:xfrm>
        </p:grpSpPr>
        <p:sp>
          <p:nvSpPr>
            <p:cNvPr id="94" name="Line 38"/>
            <p:cNvSpPr>
              <a:spLocks noChangeShapeType="1"/>
            </p:cNvSpPr>
            <p:nvPr/>
          </p:nvSpPr>
          <p:spPr bwMode="auto">
            <a:xfrm>
              <a:off x="672" y="1488"/>
              <a:ext cx="0" cy="480"/>
            </a:xfrm>
            <a:prstGeom prst="line">
              <a:avLst/>
            </a:prstGeom>
            <a:noFill/>
            <a:ln w="38100">
              <a:solidFill>
                <a:srgbClr val="CC0000"/>
              </a:solidFill>
              <a:round/>
              <a:head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95" name="Text Box 39"/>
            <p:cNvSpPr txBox="1">
              <a:spLocks noChangeArrowheads="1"/>
            </p:cNvSpPr>
            <p:nvPr/>
          </p:nvSpPr>
          <p:spPr bwMode="auto">
            <a:xfrm>
              <a:off x="695" y="1612"/>
              <a:ext cx="2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CC0000"/>
                  </a:solidFill>
                  <a:latin typeface="华文仿宋" panose="02010600040101010101" pitchFamily="2" charset="-122"/>
                  <a:ea typeface="华文仿宋" panose="02010600040101010101" pitchFamily="2" charset="-122"/>
                </a:rPr>
                <a:t>p</a:t>
              </a:r>
              <a:endParaRPr lang="en-US" altLang="zh-CN" sz="3600">
                <a:latin typeface="华文仿宋" panose="02010600040101010101" pitchFamily="2" charset="-122"/>
                <a:ea typeface="华文仿宋" panose="02010600040101010101" pitchFamily="2" charset="-122"/>
              </a:endParaRPr>
            </a:p>
          </p:txBody>
        </p:sp>
      </p:grpSp>
      <p:sp>
        <p:nvSpPr>
          <p:cNvPr id="96" name="Text Box 40"/>
          <p:cNvSpPr txBox="1">
            <a:spLocks noChangeArrowheads="1"/>
          </p:cNvSpPr>
          <p:nvPr/>
        </p:nvSpPr>
        <p:spPr bwMode="auto">
          <a:xfrm>
            <a:off x="1849486" y="3768725"/>
            <a:ext cx="2904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9999"/>
                </a:solidFill>
                <a:latin typeface="华文仿宋" panose="02010600040101010101" pitchFamily="2" charset="-122"/>
                <a:ea typeface="华文仿宋" panose="02010600040101010101" pitchFamily="2" charset="-122"/>
              </a:rPr>
              <a:t>i</a:t>
            </a:r>
            <a:endParaRPr lang="en-US" altLang="zh-CN" sz="3600">
              <a:latin typeface="华文仿宋" panose="02010600040101010101" pitchFamily="2" charset="-122"/>
              <a:ea typeface="华文仿宋" panose="02010600040101010101" pitchFamily="2" charset="-122"/>
            </a:endParaRPr>
          </a:p>
        </p:txBody>
      </p:sp>
      <p:sp>
        <p:nvSpPr>
          <p:cNvPr id="97" name="Text Box 41"/>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9999"/>
                </a:solidFill>
                <a:latin typeface="华文仿宋" panose="02010600040101010101" pitchFamily="2" charset="-122"/>
                <a:ea typeface="华文仿宋" panose="02010600040101010101" pitchFamily="2" charset="-122"/>
              </a:rPr>
              <a:t>1</a:t>
            </a:r>
            <a:endParaRPr lang="en-US" altLang="zh-CN" sz="3600">
              <a:latin typeface="华文仿宋" panose="02010600040101010101" pitchFamily="2" charset="-122"/>
              <a:ea typeface="华文仿宋" panose="02010600040101010101" pitchFamily="2" charset="-122"/>
            </a:endParaRPr>
          </a:p>
        </p:txBody>
      </p:sp>
      <p:sp>
        <p:nvSpPr>
          <p:cNvPr id="98" name="Text Box 42"/>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9999"/>
                </a:solidFill>
                <a:latin typeface="华文仿宋" panose="02010600040101010101" pitchFamily="2" charset="-122"/>
                <a:ea typeface="华文仿宋" panose="02010600040101010101" pitchFamily="2" charset="-122"/>
              </a:rPr>
              <a:t>2</a:t>
            </a:r>
            <a:endParaRPr lang="en-US" altLang="zh-CN" sz="3600">
              <a:latin typeface="华文仿宋" panose="02010600040101010101" pitchFamily="2" charset="-122"/>
              <a:ea typeface="华文仿宋" panose="02010600040101010101" pitchFamily="2" charset="-122"/>
            </a:endParaRPr>
          </a:p>
        </p:txBody>
      </p:sp>
      <p:sp>
        <p:nvSpPr>
          <p:cNvPr id="99" name="Text Box 43"/>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9999"/>
                </a:solidFill>
                <a:latin typeface="华文仿宋" panose="02010600040101010101" pitchFamily="2" charset="-122"/>
                <a:ea typeface="华文仿宋" panose="02010600040101010101" pitchFamily="2" charset="-122"/>
              </a:rPr>
              <a:t>3</a:t>
            </a:r>
            <a:endParaRPr lang="en-US" altLang="zh-CN" sz="3600">
              <a:latin typeface="华文仿宋" panose="02010600040101010101" pitchFamily="2" charset="-122"/>
              <a:ea typeface="华文仿宋" panose="02010600040101010101" pitchFamily="2" charset="-122"/>
            </a:endParaRPr>
          </a:p>
        </p:txBody>
      </p:sp>
      <p:sp>
        <p:nvSpPr>
          <p:cNvPr id="100" name="Text Box 44"/>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9999"/>
                </a:solidFill>
                <a:latin typeface="华文仿宋" panose="02010600040101010101" pitchFamily="2" charset="-122"/>
                <a:ea typeface="华文仿宋" panose="02010600040101010101" pitchFamily="2" charset="-122"/>
              </a:rPr>
              <a:t>4</a:t>
            </a:r>
            <a:endParaRPr lang="en-US" altLang="zh-CN" sz="3600">
              <a:latin typeface="华文仿宋" panose="02010600040101010101" pitchFamily="2" charset="-122"/>
              <a:ea typeface="华文仿宋" panose="02010600040101010101" pitchFamily="2" charset="-122"/>
            </a:endParaRPr>
          </a:p>
        </p:txBody>
      </p:sp>
      <p:sp>
        <p:nvSpPr>
          <p:cNvPr id="101" name="Text Box 45"/>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9999"/>
                </a:solidFill>
                <a:latin typeface="华文仿宋" panose="02010600040101010101" pitchFamily="2" charset="-122"/>
                <a:ea typeface="华文仿宋" panose="02010600040101010101" pitchFamily="2" charset="-122"/>
              </a:rPr>
              <a:t>1</a:t>
            </a:r>
            <a:endParaRPr lang="en-US" altLang="zh-CN" sz="3600">
              <a:latin typeface="华文仿宋" panose="02010600040101010101" pitchFamily="2" charset="-122"/>
              <a:ea typeface="华文仿宋" panose="02010600040101010101" pitchFamily="2" charset="-122"/>
            </a:endParaRPr>
          </a:p>
        </p:txBody>
      </p:sp>
      <p:sp>
        <p:nvSpPr>
          <p:cNvPr id="102" name="Text Box 46"/>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9999"/>
                </a:solidFill>
                <a:latin typeface="华文仿宋" panose="02010600040101010101" pitchFamily="2" charset="-122"/>
                <a:ea typeface="华文仿宋" panose="02010600040101010101" pitchFamily="2" charset="-122"/>
              </a:rPr>
              <a:t>8</a:t>
            </a:r>
            <a:endParaRPr lang="en-US" altLang="zh-CN" sz="3600">
              <a:latin typeface="华文仿宋" panose="02010600040101010101" pitchFamily="2" charset="-122"/>
              <a:ea typeface="华文仿宋" panose="02010600040101010101" pitchFamily="2" charset="-122"/>
            </a:endParaRPr>
          </a:p>
        </p:txBody>
      </p:sp>
      <p:sp>
        <p:nvSpPr>
          <p:cNvPr id="103" name="Text Box 47"/>
          <p:cNvSpPr txBox="1">
            <a:spLocks noChangeArrowheads="1"/>
          </p:cNvSpPr>
          <p:nvPr/>
        </p:nvSpPr>
        <p:spPr bwMode="auto">
          <a:xfrm>
            <a:off x="2406650" y="48450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chemeClr val="tx2"/>
                </a:solidFill>
                <a:latin typeface="华文仿宋" panose="02010600040101010101" pitchFamily="2" charset="-122"/>
                <a:ea typeface="华文仿宋" panose="02010600040101010101" pitchFamily="2" charset="-122"/>
              </a:rPr>
              <a:t>50</a:t>
            </a:r>
            <a:endParaRPr lang="en-US" altLang="zh-CN" sz="3600">
              <a:latin typeface="华文仿宋" panose="02010600040101010101" pitchFamily="2" charset="-122"/>
              <a:ea typeface="华文仿宋" panose="02010600040101010101" pitchFamily="2" charset="-122"/>
            </a:endParaRPr>
          </a:p>
        </p:txBody>
      </p:sp>
      <p:sp useBgFill="1">
        <p:nvSpPr>
          <p:cNvPr id="104" name="Rectangle 48"/>
          <p:cNvSpPr>
            <a:spLocks noChangeArrowheads="1"/>
          </p:cNvSpPr>
          <p:nvPr/>
        </p:nvSpPr>
        <p:spPr bwMode="auto">
          <a:xfrm>
            <a:off x="838200" y="2438400"/>
            <a:ext cx="6096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useBgFill="1">
        <p:nvSpPr>
          <p:cNvPr id="105" name="Rectangle 49"/>
          <p:cNvSpPr>
            <a:spLocks noChangeArrowheads="1"/>
          </p:cNvSpPr>
          <p:nvPr/>
        </p:nvSpPr>
        <p:spPr bwMode="auto">
          <a:xfrm>
            <a:off x="1600200" y="2438400"/>
            <a:ext cx="6096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useBgFill="1">
        <p:nvSpPr>
          <p:cNvPr id="106" name="Rectangle 50"/>
          <p:cNvSpPr>
            <a:spLocks noChangeArrowheads="1"/>
          </p:cNvSpPr>
          <p:nvPr/>
        </p:nvSpPr>
        <p:spPr bwMode="auto">
          <a:xfrm>
            <a:off x="2362200" y="2438400"/>
            <a:ext cx="6096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useBgFill="1">
        <p:nvSpPr>
          <p:cNvPr id="107" name="Rectangle 51"/>
          <p:cNvSpPr>
            <a:spLocks noChangeArrowheads="1"/>
          </p:cNvSpPr>
          <p:nvPr/>
        </p:nvSpPr>
        <p:spPr bwMode="auto">
          <a:xfrm>
            <a:off x="3124200" y="2438400"/>
            <a:ext cx="6096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grpSp>
        <p:nvGrpSpPr>
          <p:cNvPr id="108" name="Group 52"/>
          <p:cNvGrpSpPr/>
          <p:nvPr/>
        </p:nvGrpSpPr>
        <p:grpSpPr bwMode="auto">
          <a:xfrm>
            <a:off x="990600" y="2438401"/>
            <a:ext cx="457200" cy="842963"/>
            <a:chOff x="672" y="1488"/>
            <a:chExt cx="288" cy="531"/>
          </a:xfrm>
        </p:grpSpPr>
        <p:sp>
          <p:nvSpPr>
            <p:cNvPr id="109" name="Line 53"/>
            <p:cNvSpPr>
              <a:spLocks noChangeShapeType="1"/>
            </p:cNvSpPr>
            <p:nvPr/>
          </p:nvSpPr>
          <p:spPr bwMode="auto">
            <a:xfrm>
              <a:off x="672" y="1488"/>
              <a:ext cx="0" cy="480"/>
            </a:xfrm>
            <a:prstGeom prst="line">
              <a:avLst/>
            </a:prstGeom>
            <a:noFill/>
            <a:ln w="38100">
              <a:solidFill>
                <a:srgbClr val="CC0000"/>
              </a:solidFill>
              <a:round/>
              <a:head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110" name="Text Box 54"/>
            <p:cNvSpPr txBox="1">
              <a:spLocks noChangeArrowheads="1"/>
            </p:cNvSpPr>
            <p:nvPr/>
          </p:nvSpPr>
          <p:spPr bwMode="auto">
            <a:xfrm>
              <a:off x="695" y="1612"/>
              <a:ext cx="2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CC0000"/>
                  </a:solidFill>
                  <a:latin typeface="华文仿宋" panose="02010600040101010101" pitchFamily="2" charset="-122"/>
                  <a:ea typeface="华文仿宋" panose="02010600040101010101" pitchFamily="2" charset="-122"/>
                </a:rPr>
                <a:t>p</a:t>
              </a:r>
              <a:endParaRPr lang="en-US" altLang="zh-CN" sz="3600">
                <a:latin typeface="华文仿宋" panose="02010600040101010101" pitchFamily="2" charset="-122"/>
                <a:ea typeface="华文仿宋" panose="02010600040101010101" pitchFamily="2" charset="-122"/>
              </a:endParaRPr>
            </a:p>
          </p:txBody>
        </p:sp>
      </p:grpSp>
      <p:sp useBgFill="1">
        <p:nvSpPr>
          <p:cNvPr id="111" name="Rectangle 55"/>
          <p:cNvSpPr>
            <a:spLocks noChangeArrowheads="1"/>
          </p:cNvSpPr>
          <p:nvPr/>
        </p:nvSpPr>
        <p:spPr bwMode="auto">
          <a:xfrm>
            <a:off x="838200" y="2438400"/>
            <a:ext cx="6096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p:cTn id="12" dur="500" fill="hold"/>
                                        <p:tgtEl>
                                          <p:spTgt spid="73"/>
                                        </p:tgtEl>
                                        <p:attrNameLst>
                                          <p:attrName>ppt_x</p:attrName>
                                        </p:attrNameLst>
                                      </p:cBhvr>
                                      <p:tavLst>
                                        <p:tav tm="0">
                                          <p:val>
                                            <p:strVal val="#ppt_x"/>
                                          </p:val>
                                        </p:tav>
                                        <p:tav tm="100000">
                                          <p:val>
                                            <p:strVal val="#ppt_x"/>
                                          </p:val>
                                        </p:tav>
                                      </p:tavLst>
                                    </p:anim>
                                    <p:anim calcmode="lin" valueType="num">
                                      <p:cBhvr>
                                        <p:cTn id="13" dur="500" fill="hold"/>
                                        <p:tgtEl>
                                          <p:spTgt spid="73"/>
                                        </p:tgtEl>
                                        <p:attrNameLst>
                                          <p:attrName>ppt_y</p:attrName>
                                        </p:attrNameLst>
                                      </p:cBhvr>
                                      <p:tavLst>
                                        <p:tav tm="0">
                                          <p:val>
                                            <p:strVal val="#ppt_y-#ppt_h/2"/>
                                          </p:val>
                                        </p:tav>
                                        <p:tav tm="100000">
                                          <p:val>
                                            <p:strVal val="#ppt_y"/>
                                          </p:val>
                                        </p:tav>
                                      </p:tavLst>
                                    </p:anim>
                                    <p:anim calcmode="lin" valueType="num">
                                      <p:cBhvr>
                                        <p:cTn id="14" dur="500" fill="hold"/>
                                        <p:tgtEl>
                                          <p:spTgt spid="73"/>
                                        </p:tgtEl>
                                        <p:attrNameLst>
                                          <p:attrName>ppt_w</p:attrName>
                                        </p:attrNameLst>
                                      </p:cBhvr>
                                      <p:tavLst>
                                        <p:tav tm="0">
                                          <p:val>
                                            <p:strVal val="#ppt_w"/>
                                          </p:val>
                                        </p:tav>
                                        <p:tav tm="100000">
                                          <p:val>
                                            <p:strVal val="#ppt_w"/>
                                          </p:val>
                                        </p:tav>
                                      </p:tavLst>
                                    </p:anim>
                                    <p:anim calcmode="lin" valueType="num">
                                      <p:cBhvr>
                                        <p:cTn id="15" dur="500" fill="hold"/>
                                        <p:tgtEl>
                                          <p:spTgt spid="73"/>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76"/>
                                        </p:tgtEl>
                                        <p:attrNameLst>
                                          <p:attrName>style.visibility</p:attrName>
                                        </p:attrNameLst>
                                      </p:cBhvr>
                                      <p:to>
                                        <p:strVal val="visible"/>
                                      </p:to>
                                    </p:set>
                                    <p:anim calcmode="lin" valueType="num">
                                      <p:cBhvr>
                                        <p:cTn id="20" dur="500" fill="hold"/>
                                        <p:tgtEl>
                                          <p:spTgt spid="76"/>
                                        </p:tgtEl>
                                        <p:attrNameLst>
                                          <p:attrName>ppt_x</p:attrName>
                                        </p:attrNameLst>
                                      </p:cBhvr>
                                      <p:tavLst>
                                        <p:tav tm="0">
                                          <p:val>
                                            <p:strVal val="#ppt_x"/>
                                          </p:val>
                                        </p:tav>
                                        <p:tav tm="100000">
                                          <p:val>
                                            <p:strVal val="#ppt_x"/>
                                          </p:val>
                                        </p:tav>
                                      </p:tavLst>
                                    </p:anim>
                                    <p:anim calcmode="lin" valueType="num">
                                      <p:cBhvr>
                                        <p:cTn id="21" dur="500" fill="hold"/>
                                        <p:tgtEl>
                                          <p:spTgt spid="76"/>
                                        </p:tgtEl>
                                        <p:attrNameLst>
                                          <p:attrName>ppt_y</p:attrName>
                                        </p:attrNameLst>
                                      </p:cBhvr>
                                      <p:tavLst>
                                        <p:tav tm="0">
                                          <p:val>
                                            <p:strVal val="#ppt_y-#ppt_h/2"/>
                                          </p:val>
                                        </p:tav>
                                        <p:tav tm="100000">
                                          <p:val>
                                            <p:strVal val="#ppt_y"/>
                                          </p:val>
                                        </p:tav>
                                      </p:tavLst>
                                    </p:anim>
                                    <p:anim calcmode="lin" valueType="num">
                                      <p:cBhvr>
                                        <p:cTn id="22" dur="500" fill="hold"/>
                                        <p:tgtEl>
                                          <p:spTgt spid="76"/>
                                        </p:tgtEl>
                                        <p:attrNameLst>
                                          <p:attrName>ppt_w</p:attrName>
                                        </p:attrNameLst>
                                      </p:cBhvr>
                                      <p:tavLst>
                                        <p:tav tm="0">
                                          <p:val>
                                            <p:strVal val="#ppt_w"/>
                                          </p:val>
                                        </p:tav>
                                        <p:tav tm="100000">
                                          <p:val>
                                            <p:strVal val="#ppt_w"/>
                                          </p:val>
                                        </p:tav>
                                      </p:tavLst>
                                    </p:anim>
                                    <p:anim calcmode="lin" valueType="num">
                                      <p:cBhvr>
                                        <p:cTn id="23" dur="500" fill="hold"/>
                                        <p:tgtEl>
                                          <p:spTgt spid="76"/>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left)">
                                      <p:cBhvr>
                                        <p:cTn id="28" dur="500"/>
                                        <p:tgtEl>
                                          <p:spTgt spid="79"/>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wipe(left)">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slide(fromLeft)">
                                      <p:cBhvr>
                                        <p:cTn id="37" dur="500"/>
                                        <p:tgtEl>
                                          <p:spTgt spid="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wipe(left)">
                                      <p:cBhvr>
                                        <p:cTn id="42" dur="500"/>
                                        <p:tgtEl>
                                          <p:spTgt spid="96"/>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wipe(left)">
                                      <p:cBhvr>
                                        <p:cTn id="46" dur="500"/>
                                        <p:tgtEl>
                                          <p:spTgt spid="9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4"/>
                                        </p:tgtEl>
                                        <p:attrNameLst>
                                          <p:attrName>style.visibility</p:attrName>
                                        </p:attrNameLst>
                                      </p:cBhvr>
                                      <p:to>
                                        <p:strVal val="visible"/>
                                      </p:to>
                                    </p:set>
                                    <p:animEffect transition="in" filter="wipe(left)">
                                      <p:cBhvr>
                                        <p:cTn id="51" dur="500"/>
                                        <p:tgtEl>
                                          <p:spTgt spid="104"/>
                                        </p:tgtEl>
                                      </p:cBhvr>
                                    </p:animEffect>
                                  </p:childTnLst>
                                </p:cTn>
                              </p:par>
                            </p:childTnLst>
                          </p:cTn>
                        </p:par>
                        <p:par>
                          <p:cTn id="52" fill="hold">
                            <p:stCondLst>
                              <p:cond delay="500"/>
                            </p:stCondLst>
                            <p:childTnLst>
                              <p:par>
                                <p:cTn id="53" presetID="12" presetClass="entr" presetSubtype="8" fill="hold" nodeType="after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slide(fromLeft)">
                                      <p:cBhvr>
                                        <p:cTn id="55" dur="500"/>
                                        <p:tgtEl>
                                          <p:spTgt spid="84"/>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98"/>
                                        </p:tgtEl>
                                        <p:attrNameLst>
                                          <p:attrName>style.visibility</p:attrName>
                                        </p:attrNameLst>
                                      </p:cBhvr>
                                      <p:to>
                                        <p:strVal val="visible"/>
                                      </p:to>
                                    </p:set>
                                    <p:animEffect transition="in" filter="wipe(left)">
                                      <p:cBhvr>
                                        <p:cTn id="59" dur="500"/>
                                        <p:tgtEl>
                                          <p:spTgt spid="9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5"/>
                                        </p:tgtEl>
                                        <p:attrNameLst>
                                          <p:attrName>style.visibility</p:attrName>
                                        </p:attrNameLst>
                                      </p:cBhvr>
                                      <p:to>
                                        <p:strVal val="visible"/>
                                      </p:to>
                                    </p:set>
                                    <p:animEffect transition="in" filter="wipe(left)">
                                      <p:cBhvr>
                                        <p:cTn id="64" dur="500"/>
                                        <p:tgtEl>
                                          <p:spTgt spid="105"/>
                                        </p:tgtEl>
                                      </p:cBhvr>
                                    </p:animEffect>
                                  </p:childTnLst>
                                </p:cTn>
                              </p:par>
                            </p:childTnLst>
                          </p:cTn>
                        </p:par>
                        <p:par>
                          <p:cTn id="65" fill="hold">
                            <p:stCondLst>
                              <p:cond delay="500"/>
                            </p:stCondLst>
                            <p:childTnLst>
                              <p:par>
                                <p:cTn id="66" presetID="12" presetClass="entr" presetSubtype="8" fill="hold" nodeType="after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slide(fromLeft)">
                                      <p:cBhvr>
                                        <p:cTn id="68" dur="500"/>
                                        <p:tgtEl>
                                          <p:spTgt spid="87"/>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wipe(left)">
                                      <p:cBhvr>
                                        <p:cTn id="72" dur="500"/>
                                        <p:tgtEl>
                                          <p:spTgt spid="9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6"/>
                                        </p:tgtEl>
                                        <p:attrNameLst>
                                          <p:attrName>style.visibility</p:attrName>
                                        </p:attrNameLst>
                                      </p:cBhvr>
                                      <p:to>
                                        <p:strVal val="visible"/>
                                      </p:to>
                                    </p:set>
                                    <p:animEffect transition="in" filter="wipe(left)">
                                      <p:cBhvr>
                                        <p:cTn id="77" dur="500"/>
                                        <p:tgtEl>
                                          <p:spTgt spid="106"/>
                                        </p:tgtEl>
                                      </p:cBhvr>
                                    </p:animEffect>
                                  </p:childTnLst>
                                </p:cTn>
                              </p:par>
                            </p:childTnLst>
                          </p:cTn>
                        </p:par>
                        <p:par>
                          <p:cTn id="78" fill="hold">
                            <p:stCondLst>
                              <p:cond delay="500"/>
                            </p:stCondLst>
                            <p:childTnLst>
                              <p:par>
                                <p:cTn id="79" presetID="12" presetClass="entr" presetSubtype="8" fill="hold" nodeType="after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slide(fromLeft)">
                                      <p:cBhvr>
                                        <p:cTn id="81" dur="500"/>
                                        <p:tgtEl>
                                          <p:spTgt spid="90"/>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100"/>
                                        </p:tgtEl>
                                        <p:attrNameLst>
                                          <p:attrName>style.visibility</p:attrName>
                                        </p:attrNameLst>
                                      </p:cBhvr>
                                      <p:to>
                                        <p:strVal val="visible"/>
                                      </p:to>
                                    </p:set>
                                    <p:animEffect transition="in" filter="wipe(left)">
                                      <p:cBhvr>
                                        <p:cTn id="85" dur="500"/>
                                        <p:tgtEl>
                                          <p:spTgt spid="10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3"/>
                                        </p:tgtEl>
                                        <p:attrNameLst>
                                          <p:attrName>style.visibility</p:attrName>
                                        </p:attrNameLst>
                                      </p:cBhvr>
                                      <p:to>
                                        <p:strVal val="visible"/>
                                      </p:to>
                                    </p:set>
                                    <p:animEffect transition="in" filter="wipe(left)">
                                      <p:cBhvr>
                                        <p:cTn id="90" dur="500"/>
                                        <p:tgtEl>
                                          <p:spTgt spid="10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07"/>
                                        </p:tgtEl>
                                        <p:attrNameLst>
                                          <p:attrName>style.visibility</p:attrName>
                                        </p:attrNameLst>
                                      </p:cBhvr>
                                      <p:to>
                                        <p:strVal val="visible"/>
                                      </p:to>
                                    </p:set>
                                    <p:animEffect transition="in" filter="wipe(left)">
                                      <p:cBhvr>
                                        <p:cTn id="95" dur="500"/>
                                        <p:tgtEl>
                                          <p:spTgt spid="107"/>
                                        </p:tgtEl>
                                      </p:cBhvr>
                                    </p:animEffect>
                                  </p:childTnLst>
                                </p:cTn>
                              </p:par>
                            </p:childTnLst>
                          </p:cTn>
                        </p:par>
                        <p:par>
                          <p:cTn id="96" fill="hold">
                            <p:stCondLst>
                              <p:cond delay="500"/>
                            </p:stCondLst>
                            <p:childTnLst>
                              <p:par>
                                <p:cTn id="97" presetID="12" presetClass="entr" presetSubtype="8" fill="hold" nodeType="afterEffect">
                                  <p:stCondLst>
                                    <p:cond delay="0"/>
                                  </p:stCondLst>
                                  <p:childTnLst>
                                    <p:set>
                                      <p:cBhvr>
                                        <p:cTn id="98" dur="1" fill="hold">
                                          <p:stCondLst>
                                            <p:cond delay="0"/>
                                          </p:stCondLst>
                                        </p:cTn>
                                        <p:tgtEl>
                                          <p:spTgt spid="108"/>
                                        </p:tgtEl>
                                        <p:attrNameLst>
                                          <p:attrName>style.visibility</p:attrName>
                                        </p:attrNameLst>
                                      </p:cBhvr>
                                      <p:to>
                                        <p:strVal val="visible"/>
                                      </p:to>
                                    </p:set>
                                    <p:animEffect transition="in" filter="slide(fromLeft)">
                                      <p:cBhvr>
                                        <p:cTn id="99" dur="500"/>
                                        <p:tgtEl>
                                          <p:spTgt spid="108"/>
                                        </p:tgtEl>
                                      </p:cBhvr>
                                    </p:animEffect>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101"/>
                                        </p:tgtEl>
                                        <p:attrNameLst>
                                          <p:attrName>style.visibility</p:attrName>
                                        </p:attrNameLst>
                                      </p:cBhvr>
                                      <p:to>
                                        <p:strVal val="visible"/>
                                      </p:to>
                                    </p:set>
                                    <p:animEffect transition="in" filter="wipe(left)">
                                      <p:cBhvr>
                                        <p:cTn id="103" dur="500"/>
                                        <p:tgtEl>
                                          <p:spTgt spid="10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11"/>
                                        </p:tgtEl>
                                        <p:attrNameLst>
                                          <p:attrName>style.visibility</p:attrName>
                                        </p:attrNameLst>
                                      </p:cBhvr>
                                      <p:to>
                                        <p:strVal val="visible"/>
                                      </p:to>
                                    </p:set>
                                    <p:animEffect transition="in" filter="wipe(left)">
                                      <p:cBhvr>
                                        <p:cTn id="108" dur="500"/>
                                        <p:tgtEl>
                                          <p:spTgt spid="111"/>
                                        </p:tgtEl>
                                      </p:cBhvr>
                                    </p:animEffect>
                                  </p:childTnLst>
                                </p:cTn>
                              </p:par>
                            </p:childTnLst>
                          </p:cTn>
                        </p:par>
                        <p:par>
                          <p:cTn id="109" fill="hold">
                            <p:stCondLst>
                              <p:cond delay="500"/>
                            </p:stCondLst>
                            <p:childTnLst>
                              <p:par>
                                <p:cTn id="110" presetID="12" presetClass="entr" presetSubtype="8" fill="hold" nodeType="afterEffect">
                                  <p:stCondLst>
                                    <p:cond delay="0"/>
                                  </p:stCondLst>
                                  <p:childTnLst>
                                    <p:set>
                                      <p:cBhvr>
                                        <p:cTn id="111" dur="1" fill="hold">
                                          <p:stCondLst>
                                            <p:cond delay="0"/>
                                          </p:stCondLst>
                                        </p:cTn>
                                        <p:tgtEl>
                                          <p:spTgt spid="93"/>
                                        </p:tgtEl>
                                        <p:attrNameLst>
                                          <p:attrName>style.visibility</p:attrName>
                                        </p:attrNameLst>
                                      </p:cBhvr>
                                      <p:to>
                                        <p:strVal val="visible"/>
                                      </p:to>
                                    </p:set>
                                    <p:animEffect transition="in" filter="slide(fromLeft)">
                                      <p:cBhvr>
                                        <p:cTn id="112" dur="500"/>
                                        <p:tgtEl>
                                          <p:spTgt spid="93"/>
                                        </p:tgtEl>
                                      </p:cBhvr>
                                    </p:animEffect>
                                  </p:childTnLst>
                                </p:cTn>
                              </p:par>
                            </p:childTnLst>
                          </p:cTn>
                        </p:par>
                        <p:par>
                          <p:cTn id="113" fill="hold">
                            <p:stCondLst>
                              <p:cond delay="1000"/>
                            </p:stCondLst>
                            <p:childTnLst>
                              <p:par>
                                <p:cTn id="114" presetID="22" presetClass="entr" presetSubtype="8" fill="hold" grpId="0" nodeType="afterEffect">
                                  <p:stCondLst>
                                    <p:cond delay="0"/>
                                  </p:stCondLst>
                                  <p:childTnLst>
                                    <p:set>
                                      <p:cBhvr>
                                        <p:cTn id="115" dur="1" fill="hold">
                                          <p:stCondLst>
                                            <p:cond delay="0"/>
                                          </p:stCondLst>
                                        </p:cTn>
                                        <p:tgtEl>
                                          <p:spTgt spid="102"/>
                                        </p:tgtEl>
                                        <p:attrNameLst>
                                          <p:attrName>style.visibility</p:attrName>
                                        </p:attrNameLst>
                                      </p:cBhvr>
                                      <p:to>
                                        <p:strVal val="visible"/>
                                      </p:to>
                                    </p:set>
                                    <p:animEffect transition="in" filter="wipe(left)">
                                      <p:cBhvr>
                                        <p:cTn id="116" dur="500"/>
                                        <p:tgtEl>
                                          <p:spTgt spid="10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iterate type="lt">
                                    <p:tmPct val="100000"/>
                                  </p:iterate>
                                  <p:childTnLst>
                                    <p:set>
                                      <p:cBhvr>
                                        <p:cTn id="120" dur="1" fill="hold">
                                          <p:stCondLst>
                                            <p:cond delay="0"/>
                                          </p:stCondLst>
                                        </p:cTn>
                                        <p:tgtEl>
                                          <p:spTgt spid="474168"/>
                                        </p:tgtEl>
                                        <p:attrNameLst>
                                          <p:attrName>style.visibility</p:attrName>
                                        </p:attrNameLst>
                                      </p:cBhvr>
                                      <p:to>
                                        <p:strVal val="visible"/>
                                      </p:to>
                                    </p:set>
                                    <p:animEffect transition="in" filter="wipe(left)">
                                      <p:cBhvr>
                                        <p:cTn id="121" dur="75"/>
                                        <p:tgtEl>
                                          <p:spTgt spid="474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68" grpId="0" autoUpdateAnimBg="0"/>
      <p:bldP spid="79" grpId="0" autoUpdateAnimBg="0"/>
      <p:bldP spid="80" grpId="0" autoUpdateAnimBg="0"/>
      <p:bldP spid="96" grpId="0" autoUpdateAnimBg="0"/>
      <p:bldP spid="97" grpId="0" animBg="1" autoUpdateAnimBg="0"/>
      <p:bldP spid="98" grpId="0" animBg="1" autoUpdateAnimBg="0"/>
      <p:bldP spid="99" grpId="0" animBg="1" autoUpdateAnimBg="0"/>
      <p:bldP spid="100" grpId="0" animBg="1" autoUpdateAnimBg="0"/>
      <p:bldP spid="101" grpId="0" animBg="1" autoUpdateAnimBg="0"/>
      <p:bldP spid="102" grpId="0" animBg="1" autoUpdateAnimBg="0"/>
      <p:bldP spid="103" grpId="0" autoUpdateAnimBg="0"/>
      <p:bldP spid="104" grpId="0" animBg="1"/>
      <p:bldP spid="105" grpId="0" animBg="1"/>
      <p:bldP spid="106" grpId="0" animBg="1"/>
      <p:bldP spid="107" grpId="0" animBg="1"/>
      <p:bldP spid="1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633414" y="956131"/>
            <a:ext cx="7815262" cy="4644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2000" dirty="0"/>
              <a:t> </a:t>
            </a:r>
            <a:r>
              <a:rPr lang="en-US" altLang="zh-CN" sz="2800" b="1" dirty="0" err="1"/>
              <a:t>int</a:t>
            </a:r>
            <a:r>
              <a:rPr lang="en-US" altLang="zh-CN" sz="2800" dirty="0"/>
              <a:t> </a:t>
            </a:r>
            <a:r>
              <a:rPr lang="en-US" altLang="zh-CN" sz="2800" dirty="0" err="1"/>
              <a:t>LocateElem_Sq</a:t>
            </a:r>
            <a:r>
              <a:rPr lang="en-US" altLang="zh-CN" sz="2800" dirty="0"/>
              <a:t>(</a:t>
            </a:r>
            <a:r>
              <a:rPr lang="en-US" altLang="zh-CN" sz="2800" dirty="0" err="1"/>
              <a:t>SqList</a:t>
            </a:r>
            <a:r>
              <a:rPr lang="en-US" altLang="zh-CN" sz="2800" dirty="0"/>
              <a:t> L, </a:t>
            </a:r>
            <a:r>
              <a:rPr lang="en-US" altLang="zh-CN" sz="2800" dirty="0" err="1"/>
              <a:t>ElemType</a:t>
            </a:r>
            <a:r>
              <a:rPr lang="en-US" altLang="zh-CN" sz="2800" dirty="0"/>
              <a:t> e,</a:t>
            </a:r>
            <a:endParaRPr lang="en-US" altLang="zh-CN" sz="2800" dirty="0"/>
          </a:p>
          <a:p>
            <a:pPr algn="l" eaLnBrk="1" hangingPunct="1">
              <a:lnSpc>
                <a:spcPct val="115000"/>
              </a:lnSpc>
            </a:pPr>
            <a:r>
              <a:rPr lang="en-US" altLang="zh-CN" sz="2800" dirty="0"/>
              <a:t>   </a:t>
            </a:r>
            <a:r>
              <a:rPr lang="en-US" altLang="zh-CN" sz="2800" b="1" dirty="0"/>
              <a:t>Status</a:t>
            </a:r>
            <a:r>
              <a:rPr lang="en-US" altLang="zh-CN" sz="2800" dirty="0"/>
              <a:t> (*compare)(</a:t>
            </a:r>
            <a:r>
              <a:rPr lang="en-US" altLang="zh-CN" sz="2800" dirty="0" err="1"/>
              <a:t>ElemType</a:t>
            </a:r>
            <a:r>
              <a:rPr lang="en-US" altLang="zh-CN" sz="2800" dirty="0"/>
              <a:t>, </a:t>
            </a:r>
            <a:r>
              <a:rPr lang="en-US" altLang="zh-CN" sz="2800" dirty="0" err="1"/>
              <a:t>ElemType</a:t>
            </a:r>
            <a:r>
              <a:rPr lang="en-US" altLang="zh-CN" sz="2800" dirty="0"/>
              <a:t>)) </a:t>
            </a:r>
            <a:r>
              <a:rPr lang="en-US" altLang="zh-CN" sz="2800" b="1" dirty="0"/>
              <a:t>{</a:t>
            </a:r>
            <a:endParaRPr lang="en-US" altLang="zh-CN" sz="3200" b="1" dirty="0"/>
          </a:p>
          <a:p>
            <a:pPr algn="l" eaLnBrk="1" hangingPunct="1">
              <a:lnSpc>
                <a:spcPct val="115000"/>
              </a:lnSpc>
            </a:pPr>
            <a:r>
              <a:rPr lang="en-US" altLang="zh-CN" b="1" dirty="0"/>
              <a:t>    </a:t>
            </a:r>
            <a:r>
              <a:rPr lang="en-US" altLang="zh-CN" b="1" dirty="0" smtClean="0"/>
              <a:t>   </a:t>
            </a:r>
            <a:r>
              <a:rPr lang="en-US" altLang="zh-CN" b="1" dirty="0" smtClean="0">
                <a:solidFill>
                  <a:srgbClr val="006600"/>
                </a:solidFill>
                <a:latin typeface="华文仿宋" panose="02010600040101010101" pitchFamily="2" charset="-122"/>
                <a:ea typeface="华文仿宋" panose="02010600040101010101" pitchFamily="2" charset="-122"/>
              </a:rPr>
              <a:t>// </a:t>
            </a:r>
            <a:r>
              <a:rPr lang="zh-CN" altLang="zh-CN" b="1" dirty="0">
                <a:solidFill>
                  <a:srgbClr val="006600"/>
                </a:solidFill>
                <a:latin typeface="华文仿宋" panose="02010600040101010101" pitchFamily="2" charset="-122"/>
                <a:ea typeface="华文仿宋" panose="02010600040101010101" pitchFamily="2" charset="-122"/>
              </a:rPr>
              <a:t>在顺序表中查询第一个满足判定条件的数据元素，</a:t>
            </a:r>
            <a:endParaRPr lang="zh-CN" altLang="zh-CN" b="1" dirty="0">
              <a:solidFill>
                <a:srgbClr val="006600"/>
              </a:solidFill>
              <a:latin typeface="华文仿宋" panose="02010600040101010101" pitchFamily="2" charset="-122"/>
              <a:ea typeface="华文仿宋" panose="02010600040101010101" pitchFamily="2" charset="-122"/>
            </a:endParaRPr>
          </a:p>
          <a:p>
            <a:pPr algn="l" eaLnBrk="1" hangingPunct="1">
              <a:lnSpc>
                <a:spcPct val="115000"/>
              </a:lnSpc>
            </a:pPr>
            <a:r>
              <a:rPr lang="zh-CN"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     </a:t>
            </a:r>
            <a:r>
              <a:rPr lang="zh-CN" altLang="zh-CN" b="1" dirty="0">
                <a:solidFill>
                  <a:srgbClr val="006600"/>
                </a:solidFill>
                <a:latin typeface="华文仿宋" panose="02010600040101010101" pitchFamily="2" charset="-122"/>
                <a:ea typeface="华文仿宋" panose="02010600040101010101" pitchFamily="2" charset="-122"/>
              </a:rPr>
              <a:t>// 若存在，则返回它的位序，否则返回 0</a:t>
            </a:r>
            <a:endParaRPr lang="en-US" altLang="zh-CN" b="1"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zh-CN" dirty="0" smtClean="0"/>
              <a:t>       </a:t>
            </a:r>
            <a:r>
              <a:rPr lang="en-US" altLang="zh-CN" dirty="0" err="1" smtClean="0"/>
              <a:t>i</a:t>
            </a:r>
            <a:r>
              <a:rPr lang="en-US" altLang="zh-CN" dirty="0" smtClean="0"/>
              <a:t> </a:t>
            </a:r>
            <a:r>
              <a:rPr lang="en-US" altLang="zh-CN" dirty="0"/>
              <a:t>= 1;</a:t>
            </a:r>
            <a:r>
              <a:rPr lang="en-US" altLang="zh-CN" dirty="0">
                <a:solidFill>
                  <a:srgbClr val="009999"/>
                </a:solidFill>
              </a:rPr>
              <a:t>           </a:t>
            </a:r>
            <a:r>
              <a:rPr lang="en-US" altLang="zh-CN" b="1" dirty="0">
                <a:solidFill>
                  <a:srgbClr val="006600"/>
                </a:solidFill>
                <a:latin typeface="华文仿宋" panose="02010600040101010101" pitchFamily="2" charset="-122"/>
                <a:ea typeface="华文仿宋" panose="02010600040101010101" pitchFamily="2" charset="-122"/>
              </a:rPr>
              <a:t>// </a:t>
            </a:r>
            <a:r>
              <a:rPr lang="en-US" altLang="zh-CN" b="1" dirty="0" err="1">
                <a:solidFill>
                  <a:srgbClr val="006600"/>
                </a:solidFill>
                <a:latin typeface="华文仿宋" panose="02010600040101010101" pitchFamily="2" charset="-122"/>
                <a:ea typeface="华文仿宋" panose="02010600040101010101" pitchFamily="2" charset="-122"/>
              </a:rPr>
              <a:t>i</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的初值为第 </a:t>
            </a:r>
            <a:r>
              <a:rPr lang="en-US" altLang="zh-CN" b="1" dirty="0">
                <a:solidFill>
                  <a:srgbClr val="006600"/>
                </a:solidFill>
                <a:latin typeface="华文仿宋" panose="02010600040101010101" pitchFamily="2" charset="-122"/>
                <a:ea typeface="华文仿宋" panose="02010600040101010101" pitchFamily="2" charset="-122"/>
              </a:rPr>
              <a:t>1 </a:t>
            </a:r>
            <a:r>
              <a:rPr lang="zh-CN" altLang="en-US" b="1" dirty="0">
                <a:solidFill>
                  <a:srgbClr val="006600"/>
                </a:solidFill>
                <a:latin typeface="华文仿宋" panose="02010600040101010101" pitchFamily="2" charset="-122"/>
                <a:ea typeface="华文仿宋" panose="02010600040101010101" pitchFamily="2" charset="-122"/>
              </a:rPr>
              <a:t>元素的位序</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zh-CN" dirty="0" smtClean="0"/>
              <a:t>       p </a:t>
            </a:r>
            <a:r>
              <a:rPr lang="en-US" altLang="zh-CN" dirty="0"/>
              <a:t>= </a:t>
            </a:r>
            <a:r>
              <a:rPr lang="en-US" altLang="zh-CN" dirty="0" err="1"/>
              <a:t>L.elem</a:t>
            </a:r>
            <a:r>
              <a:rPr lang="en-US" altLang="zh-CN" dirty="0"/>
              <a:t>;</a:t>
            </a:r>
            <a:r>
              <a:rPr lang="en-US" altLang="zh-CN" dirty="0">
                <a:solidFill>
                  <a:srgbClr val="990000"/>
                </a:solidFill>
              </a:rPr>
              <a:t>      </a:t>
            </a:r>
            <a:r>
              <a:rPr lang="en-US" altLang="zh-CN" b="1" dirty="0">
                <a:solidFill>
                  <a:srgbClr val="006600"/>
                </a:solidFill>
                <a:latin typeface="华文仿宋" panose="02010600040101010101" pitchFamily="2" charset="-122"/>
                <a:ea typeface="华文仿宋" panose="02010600040101010101" pitchFamily="2" charset="-122"/>
              </a:rPr>
              <a:t>// p </a:t>
            </a:r>
            <a:r>
              <a:rPr lang="zh-CN" altLang="en-US" b="1" dirty="0">
                <a:solidFill>
                  <a:srgbClr val="006600"/>
                </a:solidFill>
                <a:latin typeface="华文仿宋" panose="02010600040101010101" pitchFamily="2" charset="-122"/>
                <a:ea typeface="华文仿宋" panose="02010600040101010101" pitchFamily="2" charset="-122"/>
              </a:rPr>
              <a:t>的初值为第 </a:t>
            </a:r>
            <a:r>
              <a:rPr lang="en-US" altLang="zh-CN" b="1" dirty="0">
                <a:solidFill>
                  <a:srgbClr val="006600"/>
                </a:solidFill>
                <a:latin typeface="华文仿宋" panose="02010600040101010101" pitchFamily="2" charset="-122"/>
                <a:ea typeface="华文仿宋" panose="02010600040101010101" pitchFamily="2" charset="-122"/>
              </a:rPr>
              <a:t>1 </a:t>
            </a:r>
            <a:r>
              <a:rPr lang="zh-CN" altLang="en-US" b="1" dirty="0">
                <a:solidFill>
                  <a:srgbClr val="006600"/>
                </a:solidFill>
                <a:latin typeface="华文仿宋" panose="02010600040101010101" pitchFamily="2" charset="-122"/>
                <a:ea typeface="华文仿宋" panose="02010600040101010101" pitchFamily="2" charset="-122"/>
              </a:rPr>
              <a:t>元素的存储位置</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zh-CN" dirty="0" smtClean="0">
                <a:solidFill>
                  <a:schemeClr val="hlink"/>
                </a:solidFill>
              </a:rPr>
              <a:t>       while</a:t>
            </a:r>
            <a:r>
              <a:rPr lang="en-US" altLang="zh-CN" dirty="0" smtClean="0"/>
              <a:t> (</a:t>
            </a:r>
            <a:r>
              <a:rPr lang="en-US" altLang="zh-CN" dirty="0" err="1" smtClean="0"/>
              <a:t>i</a:t>
            </a:r>
            <a:r>
              <a:rPr lang="en-US" altLang="zh-CN" dirty="0" smtClean="0"/>
              <a:t> &lt;= </a:t>
            </a:r>
            <a:r>
              <a:rPr lang="en-US" altLang="zh-CN" dirty="0" err="1" smtClean="0"/>
              <a:t>L.length</a:t>
            </a:r>
            <a:r>
              <a:rPr lang="en-US" altLang="zh-CN" dirty="0" smtClean="0"/>
              <a:t> &amp;&amp; </a:t>
            </a:r>
            <a:endParaRPr lang="en-US" altLang="zh-CN" dirty="0" smtClean="0"/>
          </a:p>
          <a:p>
            <a:pPr algn="l" eaLnBrk="1" hangingPunct="1"/>
            <a:r>
              <a:rPr lang="en-US" altLang="zh-CN" dirty="0" smtClean="0"/>
              <a:t>                       !(*compare)(*p++, e))  </a:t>
            </a:r>
            <a:r>
              <a:rPr lang="en-US" altLang="zh-CN" dirty="0" smtClean="0">
                <a:solidFill>
                  <a:schemeClr val="hlink"/>
                </a:solidFill>
              </a:rPr>
              <a:t>++</a:t>
            </a:r>
            <a:r>
              <a:rPr lang="en-US" altLang="zh-CN" dirty="0" err="1" smtClean="0">
                <a:solidFill>
                  <a:schemeClr val="hlink"/>
                </a:solidFill>
              </a:rPr>
              <a:t>i</a:t>
            </a:r>
            <a:r>
              <a:rPr lang="en-US" altLang="zh-CN" dirty="0" smtClean="0"/>
              <a:t>;</a:t>
            </a:r>
            <a:endParaRPr lang="en-US" altLang="zh-CN" dirty="0" smtClean="0"/>
          </a:p>
          <a:p>
            <a:pPr algn="l" eaLnBrk="1" hangingPunct="1"/>
            <a:r>
              <a:rPr lang="en-US" altLang="zh-CN" dirty="0" smtClean="0">
                <a:solidFill>
                  <a:schemeClr val="hlink"/>
                </a:solidFill>
              </a:rPr>
              <a:t>       if </a:t>
            </a:r>
            <a:r>
              <a:rPr lang="en-US" altLang="zh-CN" dirty="0">
                <a:solidFill>
                  <a:schemeClr val="hlink"/>
                </a:solidFill>
              </a:rPr>
              <a:t>(</a:t>
            </a:r>
            <a:r>
              <a:rPr lang="en-US" altLang="zh-CN" dirty="0" err="1">
                <a:solidFill>
                  <a:schemeClr val="hlink"/>
                </a:solidFill>
              </a:rPr>
              <a:t>i</a:t>
            </a:r>
            <a:r>
              <a:rPr lang="en-US" altLang="zh-CN" dirty="0">
                <a:solidFill>
                  <a:schemeClr val="hlink"/>
                </a:solidFill>
              </a:rPr>
              <a:t> &lt;= </a:t>
            </a:r>
            <a:r>
              <a:rPr lang="en-US" altLang="zh-CN" dirty="0" err="1">
                <a:solidFill>
                  <a:schemeClr val="hlink"/>
                </a:solidFill>
              </a:rPr>
              <a:t>L.length</a:t>
            </a:r>
            <a:r>
              <a:rPr lang="en-US" altLang="zh-CN" dirty="0">
                <a:solidFill>
                  <a:schemeClr val="hlink"/>
                </a:solidFill>
              </a:rPr>
              <a:t>)  return </a:t>
            </a:r>
            <a:r>
              <a:rPr lang="en-US" altLang="zh-CN" dirty="0" err="1">
                <a:solidFill>
                  <a:schemeClr val="hlink"/>
                </a:solidFill>
              </a:rPr>
              <a:t>i</a:t>
            </a:r>
            <a:r>
              <a:rPr lang="en-US" altLang="zh-CN" dirty="0">
                <a:solidFill>
                  <a:schemeClr val="hlink"/>
                </a:solidFill>
              </a:rPr>
              <a:t>;</a:t>
            </a:r>
            <a:endParaRPr lang="en-US" altLang="zh-CN" dirty="0">
              <a:solidFill>
                <a:schemeClr val="hlink"/>
              </a:solidFill>
            </a:endParaRPr>
          </a:p>
          <a:p>
            <a:pPr algn="l" eaLnBrk="1" hangingPunct="1"/>
            <a:r>
              <a:rPr lang="en-US" altLang="zh-CN" dirty="0"/>
              <a:t>    </a:t>
            </a:r>
            <a:r>
              <a:rPr lang="en-US" altLang="zh-CN" dirty="0" smtClean="0"/>
              <a:t>         else  </a:t>
            </a:r>
            <a:r>
              <a:rPr lang="en-US" altLang="zh-CN" dirty="0"/>
              <a:t>return 0;</a:t>
            </a:r>
            <a:endParaRPr lang="en-US" altLang="zh-CN" dirty="0"/>
          </a:p>
          <a:p>
            <a:pPr algn="l" eaLnBrk="1" hangingPunct="1">
              <a:lnSpc>
                <a:spcPct val="115000"/>
              </a:lnSpc>
            </a:pPr>
            <a:r>
              <a:rPr lang="en-US" altLang="zh-CN" sz="2800" b="1" dirty="0" smtClean="0"/>
              <a:t>}</a:t>
            </a:r>
            <a:r>
              <a:rPr lang="en-US" altLang="zh-CN" sz="2800" dirty="0" smtClean="0"/>
              <a:t> </a:t>
            </a:r>
            <a:r>
              <a:rPr lang="en-US" altLang="zh-CN" sz="2800" dirty="0"/>
              <a:t>// </a:t>
            </a:r>
            <a:r>
              <a:rPr lang="en-US" altLang="zh-CN" sz="2800" dirty="0" err="1"/>
              <a:t>LocateElem_Sq</a:t>
            </a:r>
            <a:endParaRPr lang="en-US" altLang="zh-CN" sz="2800" dirty="0"/>
          </a:p>
        </p:txBody>
      </p:sp>
      <p:sp>
        <p:nvSpPr>
          <p:cNvPr id="475139" name="Text Box 3"/>
          <p:cNvSpPr txBox="1">
            <a:spLocks noChangeArrowheads="1"/>
          </p:cNvSpPr>
          <p:nvPr/>
        </p:nvSpPr>
        <p:spPr bwMode="auto">
          <a:xfrm>
            <a:off x="4958454" y="5518651"/>
            <a:ext cx="36711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dirty="0">
                <a:solidFill>
                  <a:srgbClr val="C00000"/>
                </a:solidFill>
              </a:rPr>
              <a:t>  </a:t>
            </a:r>
            <a:r>
              <a:rPr lang="en-US" altLang="zh-CN" sz="3200" b="1" dirty="0">
                <a:solidFill>
                  <a:srgbClr val="C00000"/>
                </a:solidFill>
              </a:rPr>
              <a:t>O( </a:t>
            </a:r>
            <a:r>
              <a:rPr lang="en-US" altLang="zh-CN" sz="3200" b="1" dirty="0" err="1">
                <a:solidFill>
                  <a:srgbClr val="C00000"/>
                </a:solidFill>
              </a:rPr>
              <a:t>ListLength</a:t>
            </a:r>
            <a:r>
              <a:rPr lang="en-US" altLang="zh-CN" sz="3200" b="1" dirty="0">
                <a:solidFill>
                  <a:srgbClr val="C00000"/>
                </a:solidFill>
              </a:rPr>
              <a:t>(L) )</a:t>
            </a:r>
            <a:endParaRPr lang="en-US" altLang="zh-CN" sz="4000" dirty="0">
              <a:solidFill>
                <a:srgbClr val="C00000"/>
              </a:solidFill>
            </a:endParaRPr>
          </a:p>
        </p:txBody>
      </p:sp>
      <p:sp>
        <p:nvSpPr>
          <p:cNvPr id="475140" name="Text Box 4"/>
          <p:cNvSpPr txBox="1">
            <a:spLocks noChangeArrowheads="1"/>
          </p:cNvSpPr>
          <p:nvPr/>
        </p:nvSpPr>
        <p:spPr bwMode="auto">
          <a:xfrm>
            <a:off x="1669733" y="5549429"/>
            <a:ext cx="37753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2800" b="1" dirty="0">
                <a:latin typeface="华文仿宋" panose="02010600040101010101" pitchFamily="2" charset="-122"/>
                <a:ea typeface="华文仿宋" panose="02010600040101010101" pitchFamily="2" charset="-122"/>
              </a:rPr>
              <a:t>算法的</a:t>
            </a:r>
            <a:r>
              <a:rPr lang="zh-CN" altLang="en-US" sz="2800" b="1" dirty="0">
                <a:solidFill>
                  <a:srgbClr val="FF0000"/>
                </a:solidFill>
                <a:latin typeface="华文仿宋" panose="02010600040101010101" pitchFamily="2" charset="-122"/>
                <a:ea typeface="华文仿宋" panose="02010600040101010101" pitchFamily="2" charset="-122"/>
              </a:rPr>
              <a:t>时间复杂度</a:t>
            </a:r>
            <a:r>
              <a:rPr lang="zh-CN" altLang="en-US" sz="2800" b="1" dirty="0">
                <a:latin typeface="华文仿宋" panose="02010600040101010101" pitchFamily="2" charset="-122"/>
                <a:ea typeface="华文仿宋" panose="02010600040101010101" pitchFamily="2" charset="-122"/>
              </a:rPr>
              <a:t>为：</a:t>
            </a:r>
            <a:endParaRPr lang="zh-CN" altLang="en-US" sz="2000" dirty="0">
              <a:latin typeface="华文仿宋" panose="02010600040101010101" pitchFamily="2" charset="-122"/>
              <a:ea typeface="华文仿宋" panose="02010600040101010101" pitchFamily="2" charset="-122"/>
            </a:endParaRPr>
          </a:p>
        </p:txBody>
      </p:sp>
      <p:sp>
        <p:nvSpPr>
          <p:cNvPr id="60424" name="Rectangle 8"/>
          <p:cNvSpPr>
            <a:spLocks noChangeArrowheads="1"/>
          </p:cNvSpPr>
          <p:nvPr/>
        </p:nvSpPr>
        <p:spPr bwMode="auto">
          <a:xfrm>
            <a:off x="3048000" y="42672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zh-CN" sz="3200">
              <a:solidFill>
                <a:srgbClr val="6600CC"/>
              </a:solidFill>
            </a:endParaRPr>
          </a:p>
        </p:txBody>
      </p:sp>
      <p:sp>
        <p:nvSpPr>
          <p:cNvPr id="9"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代码实现</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 calcmode="lin" valueType="num">
                                      <p:cBhvr additive="base">
                                        <p:cTn id="7" dur="500" fill="hold"/>
                                        <p:tgtEl>
                                          <p:spTgt spid="604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18">
                                            <p:txEl>
                                              <p:pRg st="1" end="1"/>
                                            </p:txEl>
                                          </p:spTgt>
                                        </p:tgtEl>
                                        <p:attrNameLst>
                                          <p:attrName>style.visibility</p:attrName>
                                        </p:attrNameLst>
                                      </p:cBhvr>
                                      <p:to>
                                        <p:strVal val="visible"/>
                                      </p:to>
                                    </p:set>
                                    <p:anim calcmode="lin" valueType="num">
                                      <p:cBhvr additive="base">
                                        <p:cTn id="11" dur="500" fill="hold"/>
                                        <p:tgtEl>
                                          <p:spTgt spid="604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4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0418">
                                            <p:txEl>
                                              <p:pRg st="10" end="10"/>
                                            </p:txEl>
                                          </p:spTgt>
                                        </p:tgtEl>
                                        <p:attrNameLst>
                                          <p:attrName>style.visibility</p:attrName>
                                        </p:attrNameLst>
                                      </p:cBhvr>
                                      <p:to>
                                        <p:strVal val="visible"/>
                                      </p:to>
                                    </p:set>
                                    <p:anim calcmode="lin" valueType="num">
                                      <p:cBhvr additive="base">
                                        <p:cTn id="17" dur="500" fill="hold"/>
                                        <p:tgtEl>
                                          <p:spTgt spid="60418">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0418">
                                            <p:txEl>
                                              <p:pRg st="2" end="2"/>
                                            </p:txEl>
                                          </p:spTgt>
                                        </p:tgtEl>
                                        <p:attrNameLst>
                                          <p:attrName>style.visibility</p:attrName>
                                        </p:attrNameLst>
                                      </p:cBhvr>
                                      <p:to>
                                        <p:strVal val="visible"/>
                                      </p:to>
                                    </p:set>
                                    <p:anim calcmode="lin" valueType="num">
                                      <p:cBhvr additive="base">
                                        <p:cTn id="23" dur="500" fill="hold"/>
                                        <p:tgtEl>
                                          <p:spTgt spid="60418">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418">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418">
                                            <p:txEl>
                                              <p:pRg st="3" end="3"/>
                                            </p:txEl>
                                          </p:spTgt>
                                        </p:tgtEl>
                                        <p:attrNameLst>
                                          <p:attrName>style.visibility</p:attrName>
                                        </p:attrNameLst>
                                      </p:cBhvr>
                                      <p:to>
                                        <p:strVal val="visible"/>
                                      </p:to>
                                    </p:set>
                                    <p:anim calcmode="lin" valueType="num">
                                      <p:cBhvr additive="base">
                                        <p:cTn id="27" dur="500" fill="hold"/>
                                        <p:tgtEl>
                                          <p:spTgt spid="60418">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0418">
                                            <p:txEl>
                                              <p:pRg st="4" end="4"/>
                                            </p:txEl>
                                          </p:spTgt>
                                        </p:tgtEl>
                                        <p:attrNameLst>
                                          <p:attrName>style.visibility</p:attrName>
                                        </p:attrNameLst>
                                      </p:cBhvr>
                                      <p:to>
                                        <p:strVal val="visible"/>
                                      </p:to>
                                    </p:set>
                                    <p:anim calcmode="lin" valueType="num">
                                      <p:cBhvr additive="base">
                                        <p:cTn id="33" dur="500" fill="hold"/>
                                        <p:tgtEl>
                                          <p:spTgt spid="60418">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0418">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0418">
                                            <p:txEl>
                                              <p:pRg st="5" end="5"/>
                                            </p:txEl>
                                          </p:spTgt>
                                        </p:tgtEl>
                                        <p:attrNameLst>
                                          <p:attrName>style.visibility</p:attrName>
                                        </p:attrNameLst>
                                      </p:cBhvr>
                                      <p:to>
                                        <p:strVal val="visible"/>
                                      </p:to>
                                    </p:set>
                                    <p:anim calcmode="lin" valueType="num">
                                      <p:cBhvr additive="base">
                                        <p:cTn id="37" dur="500" fill="hold"/>
                                        <p:tgtEl>
                                          <p:spTgt spid="604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04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0418">
                                            <p:txEl>
                                              <p:pRg st="6" end="6"/>
                                            </p:txEl>
                                          </p:spTgt>
                                        </p:tgtEl>
                                        <p:attrNameLst>
                                          <p:attrName>style.visibility</p:attrName>
                                        </p:attrNameLst>
                                      </p:cBhvr>
                                      <p:to>
                                        <p:strVal val="visible"/>
                                      </p:to>
                                    </p:set>
                                    <p:anim calcmode="lin" valueType="num">
                                      <p:cBhvr additive="base">
                                        <p:cTn id="43" dur="500" fill="hold"/>
                                        <p:tgtEl>
                                          <p:spTgt spid="604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18">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0418">
                                            <p:txEl>
                                              <p:pRg st="7" end="7"/>
                                            </p:txEl>
                                          </p:spTgt>
                                        </p:tgtEl>
                                        <p:attrNameLst>
                                          <p:attrName>style.visibility</p:attrName>
                                        </p:attrNameLst>
                                      </p:cBhvr>
                                      <p:to>
                                        <p:strVal val="visible"/>
                                      </p:to>
                                    </p:set>
                                    <p:anim calcmode="lin" valueType="num">
                                      <p:cBhvr additive="base">
                                        <p:cTn id="47" dur="500" fill="hold"/>
                                        <p:tgtEl>
                                          <p:spTgt spid="60418">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041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0418">
                                            <p:txEl>
                                              <p:pRg st="8" end="8"/>
                                            </p:txEl>
                                          </p:spTgt>
                                        </p:tgtEl>
                                        <p:attrNameLst>
                                          <p:attrName>style.visibility</p:attrName>
                                        </p:attrNameLst>
                                      </p:cBhvr>
                                      <p:to>
                                        <p:strVal val="visible"/>
                                      </p:to>
                                    </p:set>
                                    <p:anim calcmode="lin" valueType="num">
                                      <p:cBhvr additive="base">
                                        <p:cTn id="53" dur="500" fill="hold"/>
                                        <p:tgtEl>
                                          <p:spTgt spid="60418">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0418">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0418">
                                            <p:txEl>
                                              <p:pRg st="9" end="9"/>
                                            </p:txEl>
                                          </p:spTgt>
                                        </p:tgtEl>
                                        <p:attrNameLst>
                                          <p:attrName>style.visibility</p:attrName>
                                        </p:attrNameLst>
                                      </p:cBhvr>
                                      <p:to>
                                        <p:strVal val="visible"/>
                                      </p:to>
                                    </p:set>
                                    <p:anim calcmode="lin" valueType="num">
                                      <p:cBhvr additive="base">
                                        <p:cTn id="57" dur="500" fill="hold"/>
                                        <p:tgtEl>
                                          <p:spTgt spid="60418">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041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475140"/>
                                        </p:tgtEl>
                                        <p:attrNameLst>
                                          <p:attrName>style.visibility</p:attrName>
                                        </p:attrNameLst>
                                      </p:cBhvr>
                                      <p:to>
                                        <p:strVal val="visible"/>
                                      </p:to>
                                    </p:set>
                                    <p:anim calcmode="lin" valueType="num">
                                      <p:cBhvr additive="base">
                                        <p:cTn id="63" dur="500" fill="hold"/>
                                        <p:tgtEl>
                                          <p:spTgt spid="475140"/>
                                        </p:tgtEl>
                                        <p:attrNameLst>
                                          <p:attrName>ppt_x</p:attrName>
                                        </p:attrNameLst>
                                      </p:cBhvr>
                                      <p:tavLst>
                                        <p:tav tm="0">
                                          <p:val>
                                            <p:strVal val="1+#ppt_w/2"/>
                                          </p:val>
                                        </p:tav>
                                        <p:tav tm="100000">
                                          <p:val>
                                            <p:strVal val="#ppt_x"/>
                                          </p:val>
                                        </p:tav>
                                      </p:tavLst>
                                    </p:anim>
                                    <p:anim calcmode="lin" valueType="num">
                                      <p:cBhvr additive="base">
                                        <p:cTn id="64" dur="500" fill="hold"/>
                                        <p:tgtEl>
                                          <p:spTgt spid="47514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75139"/>
                                        </p:tgtEl>
                                        <p:attrNameLst>
                                          <p:attrName>style.visibility</p:attrName>
                                        </p:attrNameLst>
                                      </p:cBhvr>
                                      <p:to>
                                        <p:strVal val="visible"/>
                                      </p:to>
                                    </p:set>
                                    <p:animEffect transition="in" filter="wipe(left)">
                                      <p:cBhvr>
                                        <p:cTn id="69" dur="500"/>
                                        <p:tgtEl>
                                          <p:spTgt spid="475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autoUpdateAnimBg="0"/>
      <p:bldP spid="47514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552450" y="1122293"/>
            <a:ext cx="8174107" cy="474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342900" indent="-342900" algn="l" eaLnBrk="1" hangingPunct="1">
              <a:lnSpc>
                <a:spcPct val="95000"/>
              </a:lnSpc>
              <a:spcBef>
                <a:spcPct val="50000"/>
              </a:spcBef>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若将线性表记为（</a:t>
            </a:r>
            <a:r>
              <a:rPr lang="en-US" altLang="zh-CN" b="1" dirty="0" smtClean="0">
                <a:solidFill>
                  <a:srgbClr val="000000"/>
                </a:solidFill>
                <a:latin typeface="华文仿宋" panose="02010600040101010101" pitchFamily="2" charset="-122"/>
                <a:ea typeface="华文仿宋" panose="02010600040101010101" pitchFamily="2" charset="-122"/>
              </a:rPr>
              <a:t>a</a:t>
            </a:r>
            <a:r>
              <a:rPr lang="en-US" altLang="zh-CN" b="1" baseline="-25000" dirty="0" smtClean="0">
                <a:solidFill>
                  <a:srgbClr val="000000"/>
                </a:solidFill>
                <a:latin typeface="华文仿宋" panose="02010600040101010101" pitchFamily="2" charset="-122"/>
                <a:ea typeface="华文仿宋" panose="02010600040101010101" pitchFamily="2" charset="-122"/>
              </a:rPr>
              <a:t>1</a:t>
            </a:r>
            <a:r>
              <a:rPr lang="en-US" altLang="zh-CN" b="1" dirty="0" smtClean="0">
                <a:solidFill>
                  <a:srgbClr val="000000"/>
                </a:solidFill>
                <a:latin typeface="华文仿宋" panose="02010600040101010101" pitchFamily="2" charset="-122"/>
                <a:ea typeface="华文仿宋" panose="02010600040101010101" pitchFamily="2" charset="-122"/>
              </a:rPr>
              <a:t>,…, a</a:t>
            </a:r>
            <a:r>
              <a:rPr lang="en-US" altLang="zh-CN" b="1" baseline="-25000" dirty="0" smtClean="0">
                <a:solidFill>
                  <a:srgbClr val="000000"/>
                </a:solidFill>
                <a:latin typeface="华文仿宋" panose="02010600040101010101" pitchFamily="2" charset="-122"/>
                <a:ea typeface="华文仿宋" panose="02010600040101010101" pitchFamily="2" charset="-122"/>
              </a:rPr>
              <a:t>i-1</a:t>
            </a:r>
            <a:r>
              <a:rPr lang="en-US" altLang="zh-CN" b="1" dirty="0" smtClean="0">
                <a:solidFill>
                  <a:srgbClr val="000000"/>
                </a:solidFill>
                <a:latin typeface="华文仿宋" panose="02010600040101010101" pitchFamily="2" charset="-122"/>
                <a:ea typeface="华文仿宋" panose="02010600040101010101" pitchFamily="2" charset="-122"/>
              </a:rPr>
              <a:t>, </a:t>
            </a:r>
            <a:r>
              <a:rPr lang="en-US" altLang="zh-CN" b="1" dirty="0" err="1" smtClean="0">
                <a:solidFill>
                  <a:srgbClr val="000000"/>
                </a:solidFill>
                <a:latin typeface="华文仿宋" panose="02010600040101010101" pitchFamily="2" charset="-122"/>
                <a:ea typeface="华文仿宋" panose="02010600040101010101" pitchFamily="2" charset="-122"/>
              </a:rPr>
              <a:t>a</a:t>
            </a:r>
            <a:r>
              <a:rPr lang="en-US" altLang="zh-CN" b="1" baseline="-25000" dirty="0" err="1" smtClean="0">
                <a:solidFill>
                  <a:srgbClr val="000000"/>
                </a:solidFill>
                <a:latin typeface="华文仿宋" panose="02010600040101010101" pitchFamily="2" charset="-122"/>
                <a:ea typeface="华文仿宋" panose="02010600040101010101" pitchFamily="2" charset="-122"/>
              </a:rPr>
              <a:t>i</a:t>
            </a:r>
            <a:r>
              <a:rPr lang="en-US" altLang="zh-CN" b="1" dirty="0" smtClean="0">
                <a:solidFill>
                  <a:srgbClr val="000000"/>
                </a:solidFill>
                <a:latin typeface="华文仿宋" panose="02010600040101010101" pitchFamily="2" charset="-122"/>
                <a:ea typeface="华文仿宋" panose="02010600040101010101" pitchFamily="2" charset="-122"/>
              </a:rPr>
              <a:t>, a</a:t>
            </a:r>
            <a:r>
              <a:rPr lang="en-US" altLang="zh-CN" b="1" baseline="-25000" dirty="0" smtClean="0">
                <a:solidFill>
                  <a:srgbClr val="000000"/>
                </a:solidFill>
                <a:latin typeface="华文仿宋" panose="02010600040101010101" pitchFamily="2" charset="-122"/>
                <a:ea typeface="华文仿宋" panose="02010600040101010101" pitchFamily="2" charset="-122"/>
              </a:rPr>
              <a:t>i+1</a:t>
            </a:r>
            <a:r>
              <a:rPr lang="en-US" altLang="zh-CN" b="1" dirty="0" smtClean="0">
                <a:solidFill>
                  <a:srgbClr val="000000"/>
                </a:solidFill>
                <a:latin typeface="华文仿宋" panose="02010600040101010101" pitchFamily="2" charset="-122"/>
                <a:ea typeface="华文仿宋" panose="02010600040101010101" pitchFamily="2" charset="-122"/>
              </a:rPr>
              <a:t>, …, a</a:t>
            </a:r>
            <a:r>
              <a:rPr lang="en-US" altLang="zh-CN" b="1" baseline="-25000" dirty="0" smtClean="0">
                <a:solidFill>
                  <a:srgbClr val="000000"/>
                </a:solidFill>
                <a:latin typeface="华文仿宋" panose="02010600040101010101" pitchFamily="2" charset="-122"/>
                <a:ea typeface="华文仿宋" panose="02010600040101010101" pitchFamily="2" charset="-122"/>
              </a:rPr>
              <a:t>n</a:t>
            </a:r>
            <a:r>
              <a:rPr lang="zh-CN" altLang="en-US" b="1" dirty="0" smtClean="0">
                <a:solidFill>
                  <a:srgbClr val="000000"/>
                </a:solidFill>
                <a:latin typeface="华文仿宋" panose="02010600040101010101" pitchFamily="2" charset="-122"/>
                <a:ea typeface="华文仿宋" panose="02010600040101010101" pitchFamily="2" charset="-122"/>
              </a:rPr>
              <a:t>），则</a:t>
            </a:r>
            <a:endParaRPr lang="zh-CN" altLang="en-US" b="1" dirty="0" smtClean="0">
              <a:solidFill>
                <a:srgbClr val="000000"/>
              </a:solidFill>
              <a:latin typeface="华文仿宋" panose="02010600040101010101" pitchFamily="2" charset="-122"/>
              <a:ea typeface="华文仿宋" panose="02010600040101010101" pitchFamily="2" charset="-122"/>
            </a:endParaRPr>
          </a:p>
          <a:p>
            <a:pPr algn="l" eaLnBrk="1" hangingPunct="1">
              <a:lnSpc>
                <a:spcPct val="95000"/>
              </a:lnSpc>
              <a:spcBef>
                <a:spcPct val="50000"/>
              </a:spcBef>
            </a:pPr>
            <a:r>
              <a:rPr lang="zh-CN" altLang="en-US" b="1" dirty="0" smtClean="0">
                <a:solidFill>
                  <a:srgbClr val="000000"/>
                </a:solidFill>
                <a:latin typeface="华文仿宋" panose="02010600040101010101" pitchFamily="2" charset="-122"/>
                <a:ea typeface="华文仿宋" panose="02010600040101010101" pitchFamily="2" charset="-122"/>
              </a:rPr>
              <a:t>     </a:t>
            </a:r>
            <a:r>
              <a:rPr lang="en-US" altLang="zh-CN" b="1" dirty="0" smtClean="0">
                <a:solidFill>
                  <a:srgbClr val="000000"/>
                </a:solidFill>
                <a:latin typeface="华文仿宋" panose="02010600040101010101" pitchFamily="2" charset="-122"/>
                <a:ea typeface="华文仿宋" panose="02010600040101010101" pitchFamily="2" charset="-122"/>
              </a:rPr>
              <a:t>a</a:t>
            </a:r>
            <a:r>
              <a:rPr lang="en-US" altLang="zh-CN" b="1" baseline="-25000" dirty="0" smtClean="0">
                <a:solidFill>
                  <a:srgbClr val="000000"/>
                </a:solidFill>
                <a:latin typeface="华文仿宋" panose="02010600040101010101" pitchFamily="2" charset="-122"/>
                <a:ea typeface="华文仿宋" panose="02010600040101010101" pitchFamily="2" charset="-122"/>
              </a:rPr>
              <a:t>i-1</a:t>
            </a:r>
            <a:r>
              <a:rPr lang="zh-CN" altLang="en-US" b="1" dirty="0" smtClean="0">
                <a:solidFill>
                  <a:srgbClr val="000000"/>
                </a:solidFill>
                <a:latin typeface="华文仿宋" panose="02010600040101010101" pitchFamily="2" charset="-122"/>
                <a:ea typeface="华文仿宋" panose="02010600040101010101" pitchFamily="2" charset="-122"/>
              </a:rPr>
              <a:t>是</a:t>
            </a:r>
            <a:r>
              <a:rPr lang="en-US" altLang="zh-CN" b="1" dirty="0" err="1" smtClean="0">
                <a:solidFill>
                  <a:srgbClr val="000000"/>
                </a:solidFill>
                <a:latin typeface="华文仿宋" panose="02010600040101010101" pitchFamily="2" charset="-122"/>
                <a:ea typeface="华文仿宋" panose="02010600040101010101" pitchFamily="2" charset="-122"/>
              </a:rPr>
              <a:t>a</a:t>
            </a:r>
            <a:r>
              <a:rPr lang="en-US" altLang="zh-CN" b="1" baseline="-25000" dirty="0" err="1" smtClean="0">
                <a:solidFill>
                  <a:srgbClr val="000000"/>
                </a:solidFill>
                <a:latin typeface="华文仿宋" panose="02010600040101010101" pitchFamily="2" charset="-122"/>
                <a:ea typeface="华文仿宋" panose="02010600040101010101" pitchFamily="2" charset="-122"/>
              </a:rPr>
              <a:t>i</a:t>
            </a:r>
            <a:r>
              <a:rPr lang="zh-CN" altLang="en-US" b="1" dirty="0" smtClean="0">
                <a:solidFill>
                  <a:srgbClr val="000000"/>
                </a:solidFill>
                <a:latin typeface="华文仿宋" panose="02010600040101010101" pitchFamily="2" charset="-122"/>
                <a:ea typeface="华文仿宋" panose="02010600040101010101" pitchFamily="2" charset="-122"/>
              </a:rPr>
              <a:t>的</a:t>
            </a:r>
            <a:r>
              <a:rPr lang="zh-CN" altLang="en-US" b="1" dirty="0" smtClean="0">
                <a:solidFill>
                  <a:srgbClr val="0000FF"/>
                </a:solidFill>
                <a:latin typeface="华文仿宋" panose="02010600040101010101" pitchFamily="2" charset="-122"/>
                <a:ea typeface="华文仿宋" panose="02010600040101010101" pitchFamily="2" charset="-122"/>
              </a:rPr>
              <a:t>直接前趋</a:t>
            </a:r>
            <a:r>
              <a:rPr lang="zh-CN" altLang="en-US" b="1" dirty="0" smtClean="0">
                <a:solidFill>
                  <a:srgbClr val="000000"/>
                </a:solidFill>
                <a:latin typeface="华文仿宋" panose="02010600040101010101" pitchFamily="2" charset="-122"/>
                <a:ea typeface="华文仿宋" panose="02010600040101010101" pitchFamily="2" charset="-122"/>
              </a:rPr>
              <a:t>；</a:t>
            </a:r>
            <a:r>
              <a:rPr lang="en-US" altLang="zh-CN" b="1" dirty="0" smtClean="0">
                <a:solidFill>
                  <a:srgbClr val="000000"/>
                </a:solidFill>
                <a:latin typeface="华文仿宋" panose="02010600040101010101" pitchFamily="2" charset="-122"/>
                <a:ea typeface="华文仿宋" panose="02010600040101010101" pitchFamily="2" charset="-122"/>
              </a:rPr>
              <a:t>a</a:t>
            </a:r>
            <a:r>
              <a:rPr lang="en-US" altLang="zh-CN" b="1" baseline="-25000" dirty="0" smtClean="0">
                <a:solidFill>
                  <a:srgbClr val="000000"/>
                </a:solidFill>
                <a:latin typeface="华文仿宋" panose="02010600040101010101" pitchFamily="2" charset="-122"/>
                <a:ea typeface="华文仿宋" panose="02010600040101010101" pitchFamily="2" charset="-122"/>
              </a:rPr>
              <a:t>i+1</a:t>
            </a:r>
            <a:r>
              <a:rPr lang="zh-CN" altLang="en-US" b="1" dirty="0" smtClean="0">
                <a:solidFill>
                  <a:srgbClr val="000000"/>
                </a:solidFill>
                <a:latin typeface="华文仿宋" panose="02010600040101010101" pitchFamily="2" charset="-122"/>
                <a:ea typeface="华文仿宋" panose="02010600040101010101" pitchFamily="2" charset="-122"/>
              </a:rPr>
              <a:t>是</a:t>
            </a:r>
            <a:r>
              <a:rPr lang="en-US" altLang="zh-CN" b="1" dirty="0" err="1" smtClean="0">
                <a:solidFill>
                  <a:srgbClr val="000000"/>
                </a:solidFill>
                <a:latin typeface="华文仿宋" panose="02010600040101010101" pitchFamily="2" charset="-122"/>
                <a:ea typeface="华文仿宋" panose="02010600040101010101" pitchFamily="2" charset="-122"/>
              </a:rPr>
              <a:t>a</a:t>
            </a:r>
            <a:r>
              <a:rPr lang="en-US" altLang="zh-CN" b="1" baseline="-25000" dirty="0" err="1" smtClean="0">
                <a:solidFill>
                  <a:srgbClr val="000000"/>
                </a:solidFill>
                <a:latin typeface="华文仿宋" panose="02010600040101010101" pitchFamily="2" charset="-122"/>
                <a:ea typeface="华文仿宋" panose="02010600040101010101" pitchFamily="2" charset="-122"/>
              </a:rPr>
              <a:t>i</a:t>
            </a:r>
            <a:r>
              <a:rPr lang="zh-CN" altLang="en-US" b="1" dirty="0" smtClean="0">
                <a:solidFill>
                  <a:srgbClr val="000000"/>
                </a:solidFill>
                <a:latin typeface="华文仿宋" panose="02010600040101010101" pitchFamily="2" charset="-122"/>
                <a:ea typeface="华文仿宋" panose="02010600040101010101" pitchFamily="2" charset="-122"/>
              </a:rPr>
              <a:t>的</a:t>
            </a:r>
            <a:r>
              <a:rPr lang="zh-CN" altLang="en-US" b="1" dirty="0" smtClean="0">
                <a:solidFill>
                  <a:srgbClr val="0000FF"/>
                </a:solidFill>
                <a:latin typeface="华文仿宋" panose="02010600040101010101" pitchFamily="2" charset="-122"/>
                <a:ea typeface="华文仿宋" panose="02010600040101010101" pitchFamily="2" charset="-122"/>
              </a:rPr>
              <a:t>直接后继</a:t>
            </a:r>
            <a:r>
              <a:rPr lang="zh-CN" altLang="en-US" b="1" dirty="0" smtClean="0">
                <a:solidFill>
                  <a:srgbClr val="000000"/>
                </a:solidFill>
                <a:latin typeface="华文仿宋" panose="02010600040101010101" pitchFamily="2" charset="-122"/>
                <a:ea typeface="华文仿宋" panose="02010600040101010101" pitchFamily="2" charset="-122"/>
              </a:rPr>
              <a:t>；</a:t>
            </a:r>
            <a:endParaRPr lang="zh-CN" altLang="en-US" b="1" dirty="0" smtClean="0">
              <a:solidFill>
                <a:srgbClr val="000000"/>
              </a:solidFill>
              <a:latin typeface="华文仿宋" panose="02010600040101010101" pitchFamily="2" charset="-122"/>
              <a:ea typeface="华文仿宋" panose="02010600040101010101" pitchFamily="2" charset="-122"/>
            </a:endParaRPr>
          </a:p>
          <a:p>
            <a:pPr marL="1085850" lvl="1" indent="-342900" algn="l" eaLnBrk="1" hangingPunct="1">
              <a:lnSpc>
                <a:spcPct val="95000"/>
              </a:lnSpc>
              <a:spcBef>
                <a:spcPct val="50000"/>
              </a:spcBef>
              <a:buFont typeface="Arial" panose="020B0604020202020204" pitchFamily="34" charset="0"/>
              <a:buChar char="•"/>
            </a:pPr>
            <a:r>
              <a:rPr lang="zh-CN" altLang="en-US" sz="2100" b="1" dirty="0" smtClean="0">
                <a:solidFill>
                  <a:srgbClr val="000000"/>
                </a:solidFill>
                <a:latin typeface="华文仿宋" panose="02010600040101010101" pitchFamily="2" charset="-122"/>
                <a:ea typeface="华文仿宋" panose="02010600040101010101" pitchFamily="2" charset="-122"/>
              </a:rPr>
              <a:t>当</a:t>
            </a:r>
            <a:r>
              <a:rPr lang="en-US" altLang="zh-CN" sz="2100" b="1" dirty="0" err="1" smtClean="0">
                <a:solidFill>
                  <a:srgbClr val="000000"/>
                </a:solidFill>
                <a:latin typeface="华文仿宋" panose="02010600040101010101" pitchFamily="2" charset="-122"/>
                <a:ea typeface="华文仿宋" panose="02010600040101010101" pitchFamily="2" charset="-122"/>
              </a:rPr>
              <a:t>i</a:t>
            </a:r>
            <a:r>
              <a:rPr lang="en-US" altLang="zh-CN" sz="2100" b="1" dirty="0" smtClean="0">
                <a:solidFill>
                  <a:srgbClr val="000000"/>
                </a:solidFill>
                <a:latin typeface="华文仿宋" panose="02010600040101010101" pitchFamily="2" charset="-122"/>
                <a:ea typeface="华文仿宋" panose="02010600040101010101" pitchFamily="2" charset="-122"/>
              </a:rPr>
              <a:t>=1, 2, …, n-1</a:t>
            </a:r>
            <a:r>
              <a:rPr lang="zh-CN" altLang="en-US" sz="2100" b="1" dirty="0" smtClean="0">
                <a:solidFill>
                  <a:srgbClr val="000000"/>
                </a:solidFill>
                <a:latin typeface="华文仿宋" panose="02010600040101010101" pitchFamily="2" charset="-122"/>
                <a:ea typeface="华文仿宋" panose="02010600040101010101" pitchFamily="2" charset="-122"/>
              </a:rPr>
              <a:t>时，</a:t>
            </a:r>
            <a:r>
              <a:rPr lang="en-US" altLang="zh-CN" sz="2100" b="1" dirty="0" err="1" smtClean="0">
                <a:solidFill>
                  <a:srgbClr val="000000"/>
                </a:solidFill>
                <a:latin typeface="华文仿宋" panose="02010600040101010101" pitchFamily="2" charset="-122"/>
                <a:ea typeface="华文仿宋" panose="02010600040101010101" pitchFamily="2" charset="-122"/>
              </a:rPr>
              <a:t>a</a:t>
            </a:r>
            <a:r>
              <a:rPr lang="en-US" altLang="zh-CN" sz="2100" b="1" baseline="-25000" dirty="0" err="1" smtClean="0">
                <a:solidFill>
                  <a:srgbClr val="000000"/>
                </a:solidFill>
                <a:latin typeface="华文仿宋" panose="02010600040101010101" pitchFamily="2" charset="-122"/>
                <a:ea typeface="华文仿宋" panose="02010600040101010101" pitchFamily="2" charset="-122"/>
              </a:rPr>
              <a:t>i</a:t>
            </a:r>
            <a:r>
              <a:rPr lang="zh-CN" altLang="en-US" sz="2100" b="1" dirty="0" smtClean="0">
                <a:solidFill>
                  <a:srgbClr val="000000"/>
                </a:solidFill>
                <a:latin typeface="华文仿宋" panose="02010600040101010101" pitchFamily="2" charset="-122"/>
                <a:ea typeface="华文仿宋" panose="02010600040101010101" pitchFamily="2" charset="-122"/>
              </a:rPr>
              <a:t>有且仅有一个</a:t>
            </a:r>
            <a:r>
              <a:rPr lang="zh-CN" altLang="en-US" sz="2100" b="1" dirty="0" smtClean="0">
                <a:solidFill>
                  <a:srgbClr val="0000FF"/>
                </a:solidFill>
                <a:latin typeface="华文仿宋" panose="02010600040101010101" pitchFamily="2" charset="-122"/>
                <a:ea typeface="华文仿宋" panose="02010600040101010101" pitchFamily="2" charset="-122"/>
              </a:rPr>
              <a:t>直接后继</a:t>
            </a:r>
            <a:r>
              <a:rPr lang="zh-CN" altLang="en-US" sz="2100" b="1" dirty="0" smtClean="0">
                <a:solidFill>
                  <a:srgbClr val="000000"/>
                </a:solidFill>
                <a:latin typeface="华文仿宋" panose="02010600040101010101" pitchFamily="2" charset="-122"/>
                <a:ea typeface="华文仿宋" panose="02010600040101010101" pitchFamily="2" charset="-122"/>
              </a:rPr>
              <a:t>；</a:t>
            </a:r>
            <a:endParaRPr lang="zh-CN" altLang="en-US" sz="2100" b="1" dirty="0" smtClean="0">
              <a:solidFill>
                <a:srgbClr val="000000"/>
              </a:solidFill>
              <a:latin typeface="华文仿宋" panose="02010600040101010101" pitchFamily="2" charset="-122"/>
              <a:ea typeface="华文仿宋" panose="02010600040101010101" pitchFamily="2" charset="-122"/>
            </a:endParaRPr>
          </a:p>
          <a:p>
            <a:pPr marL="1085850" lvl="1" indent="-342900" algn="l" eaLnBrk="1" hangingPunct="1">
              <a:lnSpc>
                <a:spcPct val="95000"/>
              </a:lnSpc>
              <a:spcBef>
                <a:spcPct val="50000"/>
              </a:spcBef>
              <a:buFont typeface="Arial" panose="020B0604020202020204" pitchFamily="34" charset="0"/>
              <a:buChar char="•"/>
            </a:pPr>
            <a:r>
              <a:rPr lang="zh-CN" altLang="en-US" sz="2100" b="1" dirty="0" smtClean="0">
                <a:solidFill>
                  <a:srgbClr val="000000"/>
                </a:solidFill>
                <a:latin typeface="华文仿宋" panose="02010600040101010101" pitchFamily="2" charset="-122"/>
                <a:ea typeface="华文仿宋" panose="02010600040101010101" pitchFamily="2" charset="-122"/>
              </a:rPr>
              <a:t>当</a:t>
            </a:r>
            <a:r>
              <a:rPr lang="en-US" altLang="zh-CN" sz="2100" b="1" dirty="0" err="1" smtClean="0">
                <a:solidFill>
                  <a:srgbClr val="000000"/>
                </a:solidFill>
                <a:latin typeface="华文仿宋" panose="02010600040101010101" pitchFamily="2" charset="-122"/>
                <a:ea typeface="华文仿宋" panose="02010600040101010101" pitchFamily="2" charset="-122"/>
              </a:rPr>
              <a:t>i</a:t>
            </a:r>
            <a:r>
              <a:rPr lang="en-US" altLang="zh-CN" sz="2100" b="1" dirty="0" smtClean="0">
                <a:solidFill>
                  <a:srgbClr val="000000"/>
                </a:solidFill>
                <a:latin typeface="华文仿宋" panose="02010600040101010101" pitchFamily="2" charset="-122"/>
                <a:ea typeface="华文仿宋" panose="02010600040101010101" pitchFamily="2" charset="-122"/>
              </a:rPr>
              <a:t>=2, 3</a:t>
            </a:r>
            <a:r>
              <a:rPr lang="zh-CN" altLang="en-US" sz="2100" b="1" dirty="0" smtClean="0">
                <a:solidFill>
                  <a:srgbClr val="000000"/>
                </a:solidFill>
                <a:latin typeface="华文仿宋" panose="02010600040101010101" pitchFamily="2" charset="-122"/>
                <a:ea typeface="华文仿宋" panose="02010600040101010101" pitchFamily="2" charset="-122"/>
              </a:rPr>
              <a:t>，</a:t>
            </a:r>
            <a:r>
              <a:rPr lang="en-US" altLang="zh-CN" sz="2100" b="1" dirty="0" smtClean="0">
                <a:solidFill>
                  <a:srgbClr val="000000"/>
                </a:solidFill>
                <a:latin typeface="华文仿宋" panose="02010600040101010101" pitchFamily="2" charset="-122"/>
                <a:ea typeface="华文仿宋" panose="02010600040101010101" pitchFamily="2" charset="-122"/>
              </a:rPr>
              <a:t>…, n</a:t>
            </a:r>
            <a:r>
              <a:rPr lang="zh-CN" altLang="en-US" sz="2100" b="1" dirty="0" smtClean="0">
                <a:solidFill>
                  <a:srgbClr val="000000"/>
                </a:solidFill>
                <a:latin typeface="华文仿宋" panose="02010600040101010101" pitchFamily="2" charset="-122"/>
                <a:ea typeface="华文仿宋" panose="02010600040101010101" pitchFamily="2" charset="-122"/>
              </a:rPr>
              <a:t>时，</a:t>
            </a:r>
            <a:r>
              <a:rPr lang="en-US" altLang="zh-CN" sz="2100" b="1" dirty="0" err="1" smtClean="0">
                <a:solidFill>
                  <a:srgbClr val="000000"/>
                </a:solidFill>
                <a:latin typeface="华文仿宋" panose="02010600040101010101" pitchFamily="2" charset="-122"/>
                <a:ea typeface="华文仿宋" panose="02010600040101010101" pitchFamily="2" charset="-122"/>
              </a:rPr>
              <a:t>a</a:t>
            </a:r>
            <a:r>
              <a:rPr lang="en-US" altLang="zh-CN" sz="2100" b="1" baseline="-25000" dirty="0" err="1" smtClean="0">
                <a:solidFill>
                  <a:srgbClr val="000000"/>
                </a:solidFill>
                <a:latin typeface="华文仿宋" panose="02010600040101010101" pitchFamily="2" charset="-122"/>
                <a:ea typeface="华文仿宋" panose="02010600040101010101" pitchFamily="2" charset="-122"/>
              </a:rPr>
              <a:t>i</a:t>
            </a:r>
            <a:r>
              <a:rPr lang="zh-CN" altLang="en-US" sz="2100" b="1" dirty="0" smtClean="0">
                <a:solidFill>
                  <a:srgbClr val="000000"/>
                </a:solidFill>
                <a:latin typeface="华文仿宋" panose="02010600040101010101" pitchFamily="2" charset="-122"/>
                <a:ea typeface="华文仿宋" panose="02010600040101010101" pitchFamily="2" charset="-122"/>
              </a:rPr>
              <a:t>有且仅有一个</a:t>
            </a:r>
            <a:r>
              <a:rPr lang="zh-CN" altLang="en-US" sz="2100" b="1" dirty="0" smtClean="0">
                <a:solidFill>
                  <a:srgbClr val="0000FF"/>
                </a:solidFill>
                <a:latin typeface="华文仿宋" panose="02010600040101010101" pitchFamily="2" charset="-122"/>
                <a:ea typeface="华文仿宋" panose="02010600040101010101" pitchFamily="2" charset="-122"/>
              </a:rPr>
              <a:t>直接前趋</a:t>
            </a:r>
            <a:r>
              <a:rPr lang="zh-CN" altLang="en-US" sz="2100" b="1" dirty="0" smtClean="0">
                <a:solidFill>
                  <a:srgbClr val="000000"/>
                </a:solidFill>
                <a:latin typeface="华文仿宋" panose="02010600040101010101" pitchFamily="2" charset="-122"/>
                <a:ea typeface="华文仿宋" panose="02010600040101010101" pitchFamily="2" charset="-122"/>
              </a:rPr>
              <a:t>；</a:t>
            </a:r>
            <a:endParaRPr lang="zh-CN" altLang="en-US" sz="2100" b="1" dirty="0" smtClean="0">
              <a:solidFill>
                <a:srgbClr val="000000"/>
              </a:solidFill>
              <a:latin typeface="华文仿宋" panose="02010600040101010101" pitchFamily="2" charset="-122"/>
              <a:ea typeface="华文仿宋" panose="02010600040101010101" pitchFamily="2" charset="-122"/>
            </a:endParaRPr>
          </a:p>
          <a:p>
            <a:pPr marL="1085850" lvl="1" indent="-342900" algn="l" eaLnBrk="1" hangingPunct="1">
              <a:lnSpc>
                <a:spcPct val="95000"/>
              </a:lnSpc>
              <a:spcBef>
                <a:spcPct val="50000"/>
              </a:spcBef>
              <a:buFont typeface="Arial" panose="020B0604020202020204" pitchFamily="34" charset="0"/>
              <a:buChar char="•"/>
            </a:pPr>
            <a:r>
              <a:rPr lang="zh-CN" altLang="en-US" sz="2100" b="1" dirty="0" smtClean="0">
                <a:solidFill>
                  <a:srgbClr val="000000"/>
                </a:solidFill>
                <a:latin typeface="华文仿宋" panose="02010600040101010101" pitchFamily="2" charset="-122"/>
                <a:ea typeface="华文仿宋" panose="02010600040101010101" pitchFamily="2" charset="-122"/>
              </a:rPr>
              <a:t>即：第一个元素无前趋；最后一个元素无后继；其它元素仅有一个直接前趋和一个直接后继。</a:t>
            </a:r>
            <a:endParaRPr lang="zh-CN" altLang="en-US" sz="2100" b="1" dirty="0" smtClean="0">
              <a:solidFill>
                <a:srgbClr val="000000"/>
              </a:solidFill>
              <a:latin typeface="华文仿宋" panose="02010600040101010101" pitchFamily="2" charset="-122"/>
              <a:ea typeface="华文仿宋" panose="02010600040101010101" pitchFamily="2" charset="-122"/>
            </a:endParaRPr>
          </a:p>
          <a:p>
            <a:pPr marL="342900" indent="-342900" algn="l" eaLnBrk="1" hangingPunct="1">
              <a:lnSpc>
                <a:spcPct val="95000"/>
              </a:lnSpc>
              <a:spcBef>
                <a:spcPct val="50000"/>
              </a:spcBef>
              <a:buFont typeface="Arial" panose="020B0604020202020204" pitchFamily="34" charset="0"/>
              <a:buChar char="•"/>
            </a:pPr>
            <a:r>
              <a:rPr lang="zh-CN" altLang="en-US" b="1" dirty="0">
                <a:solidFill>
                  <a:srgbClr val="000000"/>
                </a:solidFill>
                <a:latin typeface="华文仿宋" panose="02010600040101010101" pitchFamily="2" charset="-122"/>
                <a:ea typeface="华文仿宋" panose="02010600040101010101" pitchFamily="2" charset="-122"/>
              </a:rPr>
              <a:t>线性表</a:t>
            </a:r>
            <a:r>
              <a:rPr lang="zh-CN" altLang="en-US" b="1" dirty="0" smtClean="0">
                <a:solidFill>
                  <a:srgbClr val="000000"/>
                </a:solidFill>
                <a:latin typeface="华文仿宋" panose="02010600040101010101" pitchFamily="2" charset="-122"/>
                <a:ea typeface="华文仿宋" panose="02010600040101010101" pitchFamily="2" charset="-122"/>
              </a:rPr>
              <a:t>中元素的个数</a:t>
            </a:r>
            <a:r>
              <a:rPr lang="en-US" altLang="zh-CN" b="1" dirty="0" smtClean="0">
                <a:solidFill>
                  <a:srgbClr val="000000"/>
                </a:solidFill>
                <a:latin typeface="华文仿宋" panose="02010600040101010101" pitchFamily="2" charset="-122"/>
                <a:ea typeface="华文仿宋" panose="02010600040101010101" pitchFamily="2" charset="-122"/>
              </a:rPr>
              <a:t>n</a:t>
            </a:r>
            <a:r>
              <a:rPr lang="zh-CN" altLang="en-US" b="1" dirty="0" smtClean="0">
                <a:solidFill>
                  <a:srgbClr val="000000"/>
                </a:solidFill>
                <a:latin typeface="华文仿宋" panose="02010600040101010101" pitchFamily="2" charset="-122"/>
                <a:ea typeface="华文仿宋" panose="02010600040101010101" pitchFamily="2" charset="-122"/>
              </a:rPr>
              <a:t>（</a:t>
            </a:r>
            <a:r>
              <a:rPr lang="en-US" altLang="zh-CN" b="1" dirty="0" smtClean="0">
                <a:solidFill>
                  <a:srgbClr val="000000"/>
                </a:solidFill>
                <a:latin typeface="华文仿宋" panose="02010600040101010101" pitchFamily="2" charset="-122"/>
                <a:ea typeface="华文仿宋" panose="02010600040101010101" pitchFamily="2" charset="-122"/>
              </a:rPr>
              <a:t>n≥0</a:t>
            </a:r>
            <a:r>
              <a:rPr lang="zh-CN" altLang="en-US" b="1" dirty="0" smtClean="0">
                <a:solidFill>
                  <a:srgbClr val="000000"/>
                </a:solidFill>
                <a:latin typeface="华文仿宋" panose="02010600040101010101" pitchFamily="2" charset="-122"/>
                <a:ea typeface="华文仿宋" panose="02010600040101010101" pitchFamily="2" charset="-122"/>
              </a:rPr>
              <a:t>）定义为线性表的长度；</a:t>
            </a:r>
            <a:endParaRPr lang="en-US" altLang="zh-CN" b="1" dirty="0" smtClean="0">
              <a:solidFill>
                <a:srgbClr val="000000"/>
              </a:solidFill>
              <a:latin typeface="华文仿宋" panose="02010600040101010101" pitchFamily="2" charset="-122"/>
              <a:ea typeface="华文仿宋" panose="02010600040101010101" pitchFamily="2" charset="-122"/>
            </a:endParaRPr>
          </a:p>
          <a:p>
            <a:pPr marL="1085850" lvl="1" indent="-342900" algn="l" eaLnBrk="1" hangingPunct="1">
              <a:lnSpc>
                <a:spcPct val="95000"/>
              </a:lnSpc>
              <a:spcBef>
                <a:spcPct val="50000"/>
              </a:spcBef>
              <a:buFont typeface="Arial" panose="020B0604020202020204" pitchFamily="34" charset="0"/>
              <a:buChar char="•"/>
            </a:pPr>
            <a:r>
              <a:rPr lang="en-US" altLang="zh-CN" sz="2000" b="1" dirty="0" smtClean="0">
                <a:solidFill>
                  <a:srgbClr val="000000"/>
                </a:solidFill>
                <a:latin typeface="华文仿宋" panose="02010600040101010101" pitchFamily="2" charset="-122"/>
                <a:ea typeface="华文仿宋" panose="02010600040101010101" pitchFamily="2" charset="-122"/>
              </a:rPr>
              <a:t>n=0</a:t>
            </a:r>
            <a:r>
              <a:rPr lang="zh-CN" altLang="en-US" sz="2000" b="1" dirty="0" smtClean="0">
                <a:solidFill>
                  <a:srgbClr val="000000"/>
                </a:solidFill>
                <a:latin typeface="华文仿宋" panose="02010600040101010101" pitchFamily="2" charset="-122"/>
                <a:ea typeface="华文仿宋" panose="02010600040101010101" pitchFamily="2" charset="-122"/>
              </a:rPr>
              <a:t>时，称为空表；</a:t>
            </a:r>
            <a:endParaRPr lang="zh-CN" altLang="en-US" sz="2000" b="1" dirty="0" smtClean="0">
              <a:solidFill>
                <a:srgbClr val="000000"/>
              </a:solidFill>
              <a:latin typeface="华文仿宋" panose="02010600040101010101" pitchFamily="2" charset="-122"/>
              <a:ea typeface="华文仿宋" panose="02010600040101010101" pitchFamily="2" charset="-122"/>
            </a:endParaRPr>
          </a:p>
          <a:p>
            <a:pPr marL="342900" indent="-342900" algn="l" eaLnBrk="1" hangingPunct="1">
              <a:lnSpc>
                <a:spcPct val="120000"/>
              </a:lnSpc>
              <a:spcBef>
                <a:spcPct val="50000"/>
              </a:spcBef>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在非空线性表中的每个数据元素</a:t>
            </a:r>
            <a:r>
              <a:rPr lang="en-US" altLang="zh-CN" b="1" dirty="0" err="1" smtClean="0">
                <a:solidFill>
                  <a:srgbClr val="000000"/>
                </a:solidFill>
                <a:latin typeface="华文仿宋" panose="02010600040101010101" pitchFamily="2" charset="-122"/>
                <a:ea typeface="华文仿宋" panose="02010600040101010101" pitchFamily="2" charset="-122"/>
              </a:rPr>
              <a:t>a</a:t>
            </a:r>
            <a:r>
              <a:rPr lang="en-US" altLang="zh-CN" b="1" baseline="-25000" dirty="0" err="1" smtClean="0">
                <a:solidFill>
                  <a:srgbClr val="000000"/>
                </a:solidFill>
                <a:latin typeface="华文仿宋" panose="02010600040101010101" pitchFamily="2" charset="-122"/>
                <a:ea typeface="华文仿宋" panose="02010600040101010101" pitchFamily="2" charset="-122"/>
              </a:rPr>
              <a:t>i</a:t>
            </a:r>
            <a:r>
              <a:rPr lang="en-US" altLang="zh-CN" b="1" dirty="0" smtClean="0">
                <a:solidFill>
                  <a:srgbClr val="000000"/>
                </a:solidFill>
                <a:latin typeface="华文仿宋" panose="02010600040101010101" pitchFamily="2" charset="-122"/>
                <a:ea typeface="华文仿宋" panose="02010600040101010101" pitchFamily="2" charset="-122"/>
              </a:rPr>
              <a:t> </a:t>
            </a:r>
            <a:r>
              <a:rPr lang="zh-CN" altLang="en-US" b="1" dirty="0" smtClean="0">
                <a:solidFill>
                  <a:srgbClr val="000000"/>
                </a:solidFill>
                <a:latin typeface="华文仿宋" panose="02010600040101010101" pitchFamily="2" charset="-122"/>
                <a:ea typeface="华文仿宋" panose="02010600040101010101" pitchFamily="2" charset="-122"/>
              </a:rPr>
              <a:t>都有一个确定的位置，称</a:t>
            </a:r>
            <a:r>
              <a:rPr lang="en-US" altLang="zh-CN" b="1" dirty="0" err="1" smtClean="0">
                <a:solidFill>
                  <a:srgbClr val="000000"/>
                </a:solidFill>
                <a:latin typeface="华文仿宋" panose="02010600040101010101" pitchFamily="2" charset="-122"/>
                <a:ea typeface="华文仿宋" panose="02010600040101010101" pitchFamily="2" charset="-122"/>
              </a:rPr>
              <a:t>i</a:t>
            </a:r>
            <a:r>
              <a:rPr lang="zh-CN" altLang="en-US" b="1" dirty="0" smtClean="0">
                <a:solidFill>
                  <a:srgbClr val="000000"/>
                </a:solidFill>
                <a:latin typeface="华文仿宋" panose="02010600040101010101" pitchFamily="2" charset="-122"/>
                <a:ea typeface="华文仿宋" panose="02010600040101010101" pitchFamily="2" charset="-122"/>
              </a:rPr>
              <a:t>为数据元素</a:t>
            </a:r>
            <a:r>
              <a:rPr lang="en-US" altLang="zh-CN" b="1" dirty="0" err="1" smtClean="0">
                <a:solidFill>
                  <a:srgbClr val="000000"/>
                </a:solidFill>
                <a:latin typeface="华文仿宋" panose="02010600040101010101" pitchFamily="2" charset="-122"/>
                <a:ea typeface="华文仿宋" panose="02010600040101010101" pitchFamily="2" charset="-122"/>
              </a:rPr>
              <a:t>a</a:t>
            </a:r>
            <a:r>
              <a:rPr lang="en-US" altLang="zh-CN" b="1" baseline="-25000" dirty="0" err="1" smtClean="0">
                <a:solidFill>
                  <a:srgbClr val="000000"/>
                </a:solidFill>
                <a:latin typeface="华文仿宋" panose="02010600040101010101" pitchFamily="2" charset="-122"/>
                <a:ea typeface="华文仿宋" panose="02010600040101010101" pitchFamily="2" charset="-122"/>
              </a:rPr>
              <a:t>i</a:t>
            </a:r>
            <a:r>
              <a:rPr lang="en-US" altLang="zh-CN" b="1" dirty="0" smtClean="0">
                <a:solidFill>
                  <a:srgbClr val="000000"/>
                </a:solidFill>
                <a:latin typeface="华文仿宋" panose="02010600040101010101" pitchFamily="2" charset="-122"/>
                <a:ea typeface="华文仿宋" panose="02010600040101010101" pitchFamily="2" charset="-122"/>
              </a:rPr>
              <a:t> </a:t>
            </a:r>
            <a:r>
              <a:rPr lang="zh-CN" altLang="en-US" b="1" dirty="0" smtClean="0">
                <a:solidFill>
                  <a:srgbClr val="000000"/>
                </a:solidFill>
                <a:latin typeface="华文仿宋" panose="02010600040101010101" pitchFamily="2" charset="-122"/>
                <a:ea typeface="华文仿宋" panose="02010600040101010101" pitchFamily="2" charset="-122"/>
              </a:rPr>
              <a:t>在线性表中的位序。</a:t>
            </a:r>
            <a:endParaRPr lang="zh-CN" altLang="en-US"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wipe(left)">
                                      <p:cBhvr>
                                        <p:cTn id="7" dur="500"/>
                                        <p:tgtEl>
                                          <p:spTgt spid="1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6">
                                            <p:txEl>
                                              <p:pRg st="1" end="1"/>
                                            </p:txEl>
                                          </p:spTgt>
                                        </p:tgtEl>
                                        <p:attrNameLst>
                                          <p:attrName>style.visibility</p:attrName>
                                        </p:attrNameLst>
                                      </p:cBhvr>
                                      <p:to>
                                        <p:strVal val="visible"/>
                                      </p:to>
                                    </p:set>
                                    <p:animEffect transition="in" filter="wipe(left)">
                                      <p:cBhvr>
                                        <p:cTn id="12" dur="500"/>
                                        <p:tgtEl>
                                          <p:spTgt spid="102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26">
                                            <p:txEl>
                                              <p:pRg st="2" end="2"/>
                                            </p:txEl>
                                          </p:spTgt>
                                        </p:tgtEl>
                                        <p:attrNameLst>
                                          <p:attrName>style.visibility</p:attrName>
                                        </p:attrNameLst>
                                      </p:cBhvr>
                                      <p:to>
                                        <p:strVal val="visible"/>
                                      </p:to>
                                    </p:set>
                                    <p:animEffect transition="in" filter="wipe(left)">
                                      <p:cBhvr>
                                        <p:cTn id="15" dur="500"/>
                                        <p:tgtEl>
                                          <p:spTgt spid="102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26">
                                            <p:txEl>
                                              <p:pRg st="3" end="3"/>
                                            </p:txEl>
                                          </p:spTgt>
                                        </p:tgtEl>
                                        <p:attrNameLst>
                                          <p:attrName>style.visibility</p:attrName>
                                        </p:attrNameLst>
                                      </p:cBhvr>
                                      <p:to>
                                        <p:strVal val="visible"/>
                                      </p:to>
                                    </p:set>
                                    <p:animEffect transition="in" filter="wipe(left)">
                                      <p:cBhvr>
                                        <p:cTn id="18" dur="500"/>
                                        <p:tgtEl>
                                          <p:spTgt spid="102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26">
                                            <p:txEl>
                                              <p:pRg st="4" end="4"/>
                                            </p:txEl>
                                          </p:spTgt>
                                        </p:tgtEl>
                                        <p:attrNameLst>
                                          <p:attrName>style.visibility</p:attrName>
                                        </p:attrNameLst>
                                      </p:cBhvr>
                                      <p:to>
                                        <p:strVal val="visible"/>
                                      </p:to>
                                    </p:set>
                                    <p:animEffect transition="in" filter="wipe(left)">
                                      <p:cBhvr>
                                        <p:cTn id="21" dur="500"/>
                                        <p:tgtEl>
                                          <p:spTgt spid="102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26">
                                            <p:txEl>
                                              <p:pRg st="5" end="5"/>
                                            </p:txEl>
                                          </p:spTgt>
                                        </p:tgtEl>
                                        <p:attrNameLst>
                                          <p:attrName>style.visibility</p:attrName>
                                        </p:attrNameLst>
                                      </p:cBhvr>
                                      <p:to>
                                        <p:strVal val="visible"/>
                                      </p:to>
                                    </p:set>
                                    <p:animEffect transition="in" filter="wipe(left)">
                                      <p:cBhvr>
                                        <p:cTn id="26" dur="500"/>
                                        <p:tgtEl>
                                          <p:spTgt spid="1026">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026">
                                            <p:txEl>
                                              <p:pRg st="6" end="6"/>
                                            </p:txEl>
                                          </p:spTgt>
                                        </p:tgtEl>
                                        <p:attrNameLst>
                                          <p:attrName>style.visibility</p:attrName>
                                        </p:attrNameLst>
                                      </p:cBhvr>
                                      <p:to>
                                        <p:strVal val="visible"/>
                                      </p:to>
                                    </p:set>
                                    <p:animEffect transition="in" filter="wipe(left)">
                                      <p:cBhvr>
                                        <p:cTn id="29" dur="500"/>
                                        <p:tgtEl>
                                          <p:spTgt spid="102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26">
                                            <p:txEl>
                                              <p:pRg st="7" end="7"/>
                                            </p:txEl>
                                          </p:spTgt>
                                        </p:tgtEl>
                                        <p:attrNameLst>
                                          <p:attrName>style.visibility</p:attrName>
                                        </p:attrNameLst>
                                      </p:cBhvr>
                                      <p:to>
                                        <p:strVal val="visible"/>
                                      </p:to>
                                    </p:set>
                                    <p:animEffect transition="in" filter="wipe(left)">
                                      <p:cBhvr>
                                        <p:cTn id="34" dur="500"/>
                                        <p:tgtEl>
                                          <p:spTgt spid="10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050"/>
          <p:cNvSpPr txBox="1">
            <a:spLocks noChangeArrowheads="1"/>
          </p:cNvSpPr>
          <p:nvPr/>
        </p:nvSpPr>
        <p:spPr bwMode="auto">
          <a:xfrm>
            <a:off x="673168" y="1044130"/>
            <a:ext cx="627447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600" dirty="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(a</a:t>
            </a:r>
            <a:r>
              <a:rPr lang="en-US" altLang="zh-CN" sz="3200" baseline="-25000" dirty="0">
                <a:latin typeface="华文仿宋" panose="02010600040101010101" pitchFamily="2" charset="-122"/>
                <a:ea typeface="华文仿宋" panose="02010600040101010101" pitchFamily="2" charset="-122"/>
              </a:rPr>
              <a:t>1</a:t>
            </a:r>
            <a:r>
              <a:rPr lang="en-US" altLang="zh-CN" sz="3200" dirty="0">
                <a:latin typeface="华文仿宋" panose="02010600040101010101" pitchFamily="2" charset="-122"/>
                <a:ea typeface="华文仿宋" panose="02010600040101010101" pitchFamily="2" charset="-122"/>
              </a:rPr>
              <a:t>, …, </a:t>
            </a:r>
            <a:r>
              <a:rPr lang="en-US" altLang="zh-CN" sz="3200" b="1" dirty="0">
                <a:latin typeface="华文仿宋" panose="02010600040101010101" pitchFamily="2" charset="-122"/>
                <a:ea typeface="华文仿宋" panose="02010600040101010101" pitchFamily="2" charset="-122"/>
              </a:rPr>
              <a:t>a</a:t>
            </a:r>
            <a:r>
              <a:rPr lang="en-US" altLang="zh-CN" sz="3200" b="1" baseline="-25000" dirty="0">
                <a:latin typeface="华文仿宋" panose="02010600040101010101" pitchFamily="2" charset="-122"/>
                <a:ea typeface="华文仿宋" panose="02010600040101010101" pitchFamily="2" charset="-122"/>
              </a:rPr>
              <a:t>i-1</a:t>
            </a:r>
            <a:r>
              <a:rPr lang="en-US" altLang="zh-CN" sz="32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a</a:t>
            </a:r>
            <a:r>
              <a:rPr lang="en-US" altLang="zh-CN" sz="3200" b="1" baseline="-25000" dirty="0" err="1">
                <a:latin typeface="华文仿宋" panose="02010600040101010101" pitchFamily="2" charset="-122"/>
                <a:ea typeface="华文仿宋" panose="02010600040101010101" pitchFamily="2" charset="-122"/>
              </a:rPr>
              <a:t>i</a:t>
            </a:r>
            <a:r>
              <a:rPr lang="en-US" altLang="zh-CN" sz="3200" b="1" dirty="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 a</a:t>
            </a:r>
            <a:r>
              <a:rPr lang="en-US" altLang="zh-CN" sz="3200" baseline="-25000" dirty="0">
                <a:latin typeface="华文仿宋" panose="02010600040101010101" pitchFamily="2" charset="-122"/>
                <a:ea typeface="华文仿宋" panose="02010600040101010101" pitchFamily="2" charset="-122"/>
              </a:rPr>
              <a:t>n</a:t>
            </a:r>
            <a:r>
              <a:rPr lang="en-US" altLang="zh-CN" sz="3200" dirty="0">
                <a:latin typeface="华文仿宋" panose="02010600040101010101" pitchFamily="2" charset="-122"/>
                <a:ea typeface="华文仿宋" panose="02010600040101010101" pitchFamily="2" charset="-122"/>
              </a:rPr>
              <a:t>) </a:t>
            </a:r>
            <a:r>
              <a:rPr lang="zh-CN" altLang="en-US" sz="3200" dirty="0" smtClean="0">
                <a:latin typeface="华文仿宋" panose="02010600040101010101" pitchFamily="2" charset="-122"/>
                <a:ea typeface="华文仿宋" panose="02010600040101010101" pitchFamily="2" charset="-122"/>
              </a:rPr>
              <a:t>改变</a:t>
            </a:r>
            <a:r>
              <a:rPr lang="zh-CN" altLang="en-US" sz="3200" dirty="0">
                <a:latin typeface="华文仿宋" panose="02010600040101010101" pitchFamily="2" charset="-122"/>
                <a:ea typeface="华文仿宋" panose="02010600040101010101" pitchFamily="2" charset="-122"/>
              </a:rPr>
              <a:t>为</a:t>
            </a:r>
            <a:endParaRPr lang="zh-CN" altLang="en-US" sz="3200" dirty="0">
              <a:latin typeface="华文仿宋" panose="02010600040101010101" pitchFamily="2" charset="-122"/>
              <a:ea typeface="华文仿宋" panose="02010600040101010101" pitchFamily="2" charset="-122"/>
            </a:endParaRPr>
          </a:p>
          <a:p>
            <a:pPr eaLnBrk="1" hangingPunct="1"/>
            <a:r>
              <a:rPr lang="zh-CN" altLang="en-US" sz="3200" dirty="0">
                <a:latin typeface="华文仿宋" panose="02010600040101010101" pitchFamily="2" charset="-122"/>
                <a:ea typeface="华文仿宋" panose="02010600040101010101" pitchFamily="2" charset="-122"/>
              </a:rPr>
              <a:t>             </a:t>
            </a:r>
            <a:r>
              <a:rPr lang="zh-CN" altLang="en-US" sz="3200" dirty="0" smtClean="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(a</a:t>
            </a:r>
            <a:r>
              <a:rPr lang="en-US" altLang="zh-CN" sz="3200" baseline="-25000" dirty="0">
                <a:latin typeface="华文仿宋" panose="02010600040101010101" pitchFamily="2" charset="-122"/>
                <a:ea typeface="华文仿宋" panose="02010600040101010101" pitchFamily="2" charset="-122"/>
              </a:rPr>
              <a:t>1</a:t>
            </a:r>
            <a:r>
              <a:rPr lang="en-US" altLang="zh-CN" sz="3200" dirty="0">
                <a:latin typeface="华文仿宋" panose="02010600040101010101" pitchFamily="2" charset="-122"/>
                <a:ea typeface="华文仿宋" panose="02010600040101010101" pitchFamily="2" charset="-122"/>
              </a:rPr>
              <a:t>, …,</a:t>
            </a:r>
            <a:r>
              <a:rPr lang="en-US" altLang="zh-CN" sz="3200" b="1" dirty="0">
                <a:solidFill>
                  <a:srgbClr val="FF00FF"/>
                </a:solidFill>
                <a:latin typeface="华文仿宋" panose="02010600040101010101" pitchFamily="2" charset="-122"/>
                <a:ea typeface="华文仿宋" panose="02010600040101010101" pitchFamily="2" charset="-122"/>
              </a:rPr>
              <a:t> a</a:t>
            </a:r>
            <a:r>
              <a:rPr lang="en-US" altLang="zh-CN" sz="3200" b="1" baseline="-25000" dirty="0">
                <a:solidFill>
                  <a:srgbClr val="FF00FF"/>
                </a:solidFill>
                <a:latin typeface="华文仿宋" panose="02010600040101010101" pitchFamily="2" charset="-122"/>
                <a:ea typeface="华文仿宋" panose="02010600040101010101" pitchFamily="2" charset="-122"/>
              </a:rPr>
              <a:t>i-1</a:t>
            </a:r>
            <a:r>
              <a:rPr lang="en-US" altLang="zh-CN" sz="3200" b="1" dirty="0">
                <a:latin typeface="华文仿宋" panose="02010600040101010101" pitchFamily="2" charset="-122"/>
                <a:ea typeface="华文仿宋" panose="02010600040101010101" pitchFamily="2" charset="-122"/>
              </a:rPr>
              <a:t>,</a:t>
            </a:r>
            <a:r>
              <a:rPr lang="en-US" altLang="zh-CN" sz="3200" b="1" dirty="0">
                <a:solidFill>
                  <a:srgbClr val="FF00FF"/>
                </a:solidFill>
                <a:latin typeface="华文仿宋" panose="02010600040101010101" pitchFamily="2" charset="-122"/>
                <a:ea typeface="华文仿宋" panose="02010600040101010101" pitchFamily="2" charset="-122"/>
              </a:rPr>
              <a:t> e</a:t>
            </a:r>
            <a:r>
              <a:rPr lang="en-US" altLang="zh-CN" sz="3200" b="1" dirty="0">
                <a:latin typeface="华文仿宋" panose="02010600040101010101" pitchFamily="2" charset="-122"/>
                <a:ea typeface="华文仿宋" panose="02010600040101010101" pitchFamily="2" charset="-122"/>
              </a:rPr>
              <a:t>,</a:t>
            </a:r>
            <a:r>
              <a:rPr lang="en-US" altLang="zh-CN" sz="3200" b="1" dirty="0">
                <a:solidFill>
                  <a:srgbClr val="FF00FF"/>
                </a:solidFill>
                <a:latin typeface="华文仿宋" panose="02010600040101010101" pitchFamily="2" charset="-122"/>
                <a:ea typeface="华文仿宋" panose="02010600040101010101" pitchFamily="2" charset="-122"/>
              </a:rPr>
              <a:t> </a:t>
            </a:r>
            <a:r>
              <a:rPr lang="en-US" altLang="zh-CN" sz="3200" b="1" dirty="0" err="1">
                <a:solidFill>
                  <a:srgbClr val="FF00FF"/>
                </a:solidFill>
                <a:latin typeface="华文仿宋" panose="02010600040101010101" pitchFamily="2" charset="-122"/>
                <a:ea typeface="华文仿宋" panose="02010600040101010101" pitchFamily="2" charset="-122"/>
              </a:rPr>
              <a:t>a</a:t>
            </a:r>
            <a:r>
              <a:rPr lang="en-US" altLang="zh-CN" sz="3200" b="1" baseline="-25000" dirty="0" err="1">
                <a:solidFill>
                  <a:srgbClr val="FF00FF"/>
                </a:solidFill>
                <a:latin typeface="华文仿宋" panose="02010600040101010101" pitchFamily="2" charset="-122"/>
                <a:ea typeface="华文仿宋" panose="02010600040101010101" pitchFamily="2" charset="-122"/>
              </a:rPr>
              <a:t>i</a:t>
            </a:r>
            <a:r>
              <a:rPr lang="en-US" altLang="zh-CN" sz="3200" b="1" baseline="-25000" dirty="0">
                <a:solidFill>
                  <a:srgbClr val="FF00FF"/>
                </a:solidFill>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a:t>
            </a:r>
            <a:r>
              <a:rPr lang="en-US" altLang="zh-CN" sz="3200" dirty="0">
                <a:latin typeface="华文仿宋" panose="02010600040101010101" pitchFamily="2" charset="-122"/>
                <a:ea typeface="华文仿宋" panose="02010600040101010101" pitchFamily="2" charset="-122"/>
              </a:rPr>
              <a:t> … </a:t>
            </a:r>
            <a:r>
              <a:rPr lang="en-US" altLang="zh-CN" sz="3200" b="1" dirty="0">
                <a:latin typeface="华文仿宋" panose="02010600040101010101" pitchFamily="2" charset="-122"/>
                <a:ea typeface="华文仿宋" panose="02010600040101010101" pitchFamily="2" charset="-122"/>
              </a:rPr>
              <a:t>,</a:t>
            </a:r>
            <a:r>
              <a:rPr lang="en-US" altLang="zh-CN" sz="3200" dirty="0">
                <a:latin typeface="华文仿宋" panose="02010600040101010101" pitchFamily="2" charset="-122"/>
                <a:ea typeface="华文仿宋" panose="02010600040101010101" pitchFamily="2" charset="-122"/>
              </a:rPr>
              <a:t> a</a:t>
            </a:r>
            <a:r>
              <a:rPr lang="en-US" altLang="zh-CN" sz="3200" baseline="-25000" dirty="0">
                <a:latin typeface="华文仿宋" panose="02010600040101010101" pitchFamily="2" charset="-122"/>
                <a:ea typeface="华文仿宋" panose="02010600040101010101" pitchFamily="2" charset="-122"/>
              </a:rPr>
              <a:t>n</a:t>
            </a:r>
            <a:r>
              <a:rPr lang="en-US" altLang="zh-CN" sz="3200" dirty="0">
                <a:latin typeface="华文仿宋" panose="02010600040101010101" pitchFamily="2" charset="-122"/>
                <a:ea typeface="华文仿宋" panose="02010600040101010101" pitchFamily="2" charset="-122"/>
              </a:rPr>
              <a:t>)</a:t>
            </a:r>
            <a:endParaRPr lang="en-US" altLang="zh-CN" sz="3200" dirty="0">
              <a:latin typeface="华文仿宋" panose="02010600040101010101" pitchFamily="2" charset="-122"/>
              <a:ea typeface="华文仿宋" panose="02010600040101010101" pitchFamily="2" charset="-122"/>
            </a:endParaRPr>
          </a:p>
        </p:txBody>
      </p:sp>
      <p:grpSp>
        <p:nvGrpSpPr>
          <p:cNvPr id="2" name="Group 2051"/>
          <p:cNvGrpSpPr/>
          <p:nvPr/>
        </p:nvGrpSpPr>
        <p:grpSpPr bwMode="auto">
          <a:xfrm>
            <a:off x="514345" y="3174553"/>
            <a:ext cx="8355314" cy="815975"/>
            <a:chOff x="0" y="2274"/>
            <a:chExt cx="5948" cy="514"/>
          </a:xfrm>
        </p:grpSpPr>
        <p:sp>
          <p:nvSpPr>
            <p:cNvPr id="62506" name="Text Box 2052"/>
            <p:cNvSpPr txBox="1">
              <a:spLocks noChangeArrowheads="1"/>
            </p:cNvSpPr>
            <p:nvPr/>
          </p:nvSpPr>
          <p:spPr bwMode="auto">
            <a:xfrm>
              <a:off x="140" y="2274"/>
              <a:ext cx="58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dirty="0">
                  <a:latin typeface="华文仿宋" panose="02010600040101010101" pitchFamily="2" charset="-122"/>
                  <a:ea typeface="华文仿宋" panose="02010600040101010101" pitchFamily="2" charset="-122"/>
                </a:rPr>
                <a:t>a</a:t>
              </a:r>
              <a:r>
                <a:rPr lang="en-US" altLang="zh-CN" sz="3600" baseline="-25000" dirty="0">
                  <a:latin typeface="华文仿宋" panose="02010600040101010101" pitchFamily="2" charset="-122"/>
                  <a:ea typeface="华文仿宋" panose="02010600040101010101" pitchFamily="2" charset="-122"/>
                </a:rPr>
                <a:t>1</a:t>
              </a:r>
              <a:r>
                <a:rPr lang="en-US" altLang="zh-CN" sz="3600" dirty="0">
                  <a:latin typeface="华文仿宋" panose="02010600040101010101" pitchFamily="2" charset="-122"/>
                  <a:ea typeface="华文仿宋" panose="02010600040101010101" pitchFamily="2" charset="-122"/>
                </a:rPr>
                <a:t> </a:t>
              </a:r>
              <a:r>
                <a:rPr lang="en-US" altLang="zh-CN" sz="3600" dirty="0" smtClean="0">
                  <a:latin typeface="华文仿宋" panose="02010600040101010101" pitchFamily="2" charset="-122"/>
                  <a:ea typeface="华文仿宋" panose="02010600040101010101" pitchFamily="2" charset="-122"/>
                </a:rPr>
                <a:t>  </a:t>
              </a:r>
              <a:r>
                <a:rPr lang="en-US" altLang="zh-CN" sz="3600" dirty="0">
                  <a:latin typeface="华文仿宋" panose="02010600040101010101" pitchFamily="2" charset="-122"/>
                  <a:ea typeface="华文仿宋" panose="02010600040101010101" pitchFamily="2" charset="-122"/>
                </a:rPr>
                <a:t>a</a:t>
              </a:r>
              <a:r>
                <a:rPr lang="en-US" altLang="zh-CN" sz="3600" baseline="-25000" dirty="0">
                  <a:latin typeface="华文仿宋" panose="02010600040101010101" pitchFamily="2" charset="-122"/>
                  <a:ea typeface="华文仿宋" panose="02010600040101010101" pitchFamily="2" charset="-122"/>
                </a:rPr>
                <a:t>2</a:t>
              </a:r>
              <a:r>
                <a:rPr lang="en-US" altLang="zh-CN" sz="3600" dirty="0">
                  <a:latin typeface="华文仿宋" panose="02010600040101010101" pitchFamily="2" charset="-122"/>
                  <a:ea typeface="华文仿宋" panose="02010600040101010101" pitchFamily="2" charset="-122"/>
                </a:rPr>
                <a:t>   </a:t>
              </a:r>
              <a:r>
                <a:rPr lang="en-US" altLang="zh-CN" sz="3600" dirty="0" smtClean="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a:t>
              </a:r>
              <a:r>
                <a:rPr lang="en-US" altLang="zh-CN" sz="3600" dirty="0">
                  <a:latin typeface="华文仿宋" panose="02010600040101010101" pitchFamily="2" charset="-122"/>
                  <a:ea typeface="华文仿宋" panose="02010600040101010101" pitchFamily="2" charset="-122"/>
                </a:rPr>
                <a:t>        a</a:t>
              </a:r>
              <a:r>
                <a:rPr lang="en-US" altLang="zh-CN" sz="3600" baseline="-25000" dirty="0">
                  <a:latin typeface="华文仿宋" panose="02010600040101010101" pitchFamily="2" charset="-122"/>
                  <a:ea typeface="华文仿宋" panose="02010600040101010101" pitchFamily="2" charset="-122"/>
                </a:rPr>
                <a:t>i-1</a:t>
              </a:r>
              <a:r>
                <a:rPr lang="en-US" altLang="zh-CN" sz="3600" dirty="0">
                  <a:latin typeface="华文仿宋" panose="02010600040101010101" pitchFamily="2" charset="-122"/>
                  <a:ea typeface="华文仿宋" panose="02010600040101010101" pitchFamily="2" charset="-122"/>
                </a:rPr>
                <a:t>   </a:t>
              </a:r>
              <a:r>
                <a:rPr lang="en-US" altLang="zh-CN" sz="3600" dirty="0" err="1">
                  <a:latin typeface="华文仿宋" panose="02010600040101010101" pitchFamily="2" charset="-122"/>
                  <a:ea typeface="华文仿宋" panose="02010600040101010101" pitchFamily="2" charset="-122"/>
                </a:rPr>
                <a:t>a</a:t>
              </a:r>
              <a:r>
                <a:rPr lang="en-US" altLang="zh-CN" sz="3600" baseline="-25000" dirty="0" err="1">
                  <a:latin typeface="华文仿宋" panose="02010600040101010101" pitchFamily="2" charset="-122"/>
                  <a:ea typeface="华文仿宋" panose="02010600040101010101" pitchFamily="2" charset="-122"/>
                </a:rPr>
                <a:t>i</a:t>
              </a:r>
              <a:r>
                <a:rPr lang="en-US" altLang="zh-CN" sz="3600" dirty="0">
                  <a:latin typeface="华文仿宋" panose="02010600040101010101" pitchFamily="2" charset="-122"/>
                  <a:ea typeface="华文仿宋" panose="02010600040101010101" pitchFamily="2" charset="-122"/>
                </a:rPr>
                <a:t>  </a:t>
              </a:r>
              <a:r>
                <a:rPr lang="en-US" altLang="zh-CN" sz="3600" b="1" baseline="-25000" dirty="0">
                  <a:latin typeface="华文仿宋" panose="02010600040101010101" pitchFamily="2" charset="-122"/>
                  <a:ea typeface="华文仿宋" panose="02010600040101010101" pitchFamily="2" charset="-122"/>
                </a:rPr>
                <a:t> </a:t>
              </a:r>
              <a:r>
                <a:rPr lang="en-US" altLang="zh-CN" sz="3600" dirty="0">
                  <a:latin typeface="华文仿宋" panose="02010600040101010101" pitchFamily="2" charset="-122"/>
                  <a:ea typeface="华文仿宋" panose="02010600040101010101" pitchFamily="2" charset="-122"/>
                </a:rPr>
                <a:t>  </a:t>
              </a:r>
              <a:r>
                <a:rPr lang="en-US" altLang="zh-CN" sz="3600" b="1" dirty="0" smtClean="0">
                  <a:latin typeface="华文仿宋" panose="02010600040101010101" pitchFamily="2" charset="-122"/>
                  <a:ea typeface="华文仿宋" panose="02010600040101010101" pitchFamily="2" charset="-122"/>
                </a:rPr>
                <a:t>…   </a:t>
              </a:r>
              <a:r>
                <a:rPr lang="en-US" altLang="zh-CN" sz="3600" dirty="0" smtClean="0">
                  <a:latin typeface="华文仿宋" panose="02010600040101010101" pitchFamily="2" charset="-122"/>
                  <a:ea typeface="华文仿宋" panose="02010600040101010101" pitchFamily="2" charset="-122"/>
                </a:rPr>
                <a:t>  a</a:t>
              </a:r>
              <a:r>
                <a:rPr lang="en-US" altLang="zh-CN" sz="3600" baseline="-25000" dirty="0" smtClean="0">
                  <a:latin typeface="华文仿宋" panose="02010600040101010101" pitchFamily="2" charset="-122"/>
                  <a:ea typeface="华文仿宋" panose="02010600040101010101" pitchFamily="2" charset="-122"/>
                </a:rPr>
                <a:t>n</a:t>
              </a:r>
              <a:endParaRPr lang="en-US" altLang="zh-CN" sz="3600" baseline="-25000" dirty="0">
                <a:latin typeface="华文仿宋" panose="02010600040101010101" pitchFamily="2" charset="-122"/>
                <a:ea typeface="华文仿宋" panose="02010600040101010101" pitchFamily="2" charset="-122"/>
              </a:endParaRPr>
            </a:p>
          </p:txBody>
        </p:sp>
        <p:sp>
          <p:nvSpPr>
            <p:cNvPr id="62507" name="Line 2053"/>
            <p:cNvSpPr>
              <a:spLocks noChangeShapeType="1"/>
            </p:cNvSpPr>
            <p:nvPr/>
          </p:nvSpPr>
          <p:spPr bwMode="auto">
            <a:xfrm>
              <a:off x="0" y="2304"/>
              <a:ext cx="55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08" name="Line 2054"/>
            <p:cNvSpPr>
              <a:spLocks noChangeShapeType="1"/>
            </p:cNvSpPr>
            <p:nvPr/>
          </p:nvSpPr>
          <p:spPr bwMode="auto">
            <a:xfrm>
              <a:off x="0" y="2784"/>
              <a:ext cx="55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09" name="Line 2055"/>
            <p:cNvSpPr>
              <a:spLocks noChangeShapeType="1"/>
            </p:cNvSpPr>
            <p:nvPr/>
          </p:nvSpPr>
          <p:spPr bwMode="auto">
            <a:xfrm>
              <a:off x="1968"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10" name="Line 2056"/>
            <p:cNvSpPr>
              <a:spLocks noChangeShapeType="1"/>
            </p:cNvSpPr>
            <p:nvPr/>
          </p:nvSpPr>
          <p:spPr bwMode="auto">
            <a:xfrm>
              <a:off x="2736"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11" name="Line 2057"/>
            <p:cNvSpPr>
              <a:spLocks noChangeShapeType="1"/>
            </p:cNvSpPr>
            <p:nvPr/>
          </p:nvSpPr>
          <p:spPr bwMode="auto">
            <a:xfrm>
              <a:off x="3312"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12" name="Line 2058"/>
            <p:cNvSpPr>
              <a:spLocks noChangeShapeType="1"/>
            </p:cNvSpPr>
            <p:nvPr/>
          </p:nvSpPr>
          <p:spPr bwMode="auto">
            <a:xfrm>
              <a:off x="4896"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13" name="Line 2059"/>
            <p:cNvSpPr>
              <a:spLocks noChangeShapeType="1"/>
            </p:cNvSpPr>
            <p:nvPr/>
          </p:nvSpPr>
          <p:spPr bwMode="auto">
            <a:xfrm>
              <a:off x="591"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14" name="Line 2060"/>
            <p:cNvSpPr>
              <a:spLocks noChangeShapeType="1"/>
            </p:cNvSpPr>
            <p:nvPr/>
          </p:nvSpPr>
          <p:spPr bwMode="auto">
            <a:xfrm>
              <a:off x="1152"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15" name="Line 2061"/>
            <p:cNvSpPr>
              <a:spLocks noChangeShapeType="1"/>
            </p:cNvSpPr>
            <p:nvPr/>
          </p:nvSpPr>
          <p:spPr bwMode="auto">
            <a:xfrm>
              <a:off x="4128" y="2304"/>
              <a:ext cx="9" cy="4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grpSp>
        <p:nvGrpSpPr>
          <p:cNvPr id="3" name="Group 2062"/>
          <p:cNvGrpSpPr/>
          <p:nvPr/>
        </p:nvGrpSpPr>
        <p:grpSpPr bwMode="auto">
          <a:xfrm>
            <a:off x="531161" y="4603303"/>
            <a:ext cx="3928127" cy="762000"/>
            <a:chOff x="-42" y="3216"/>
            <a:chExt cx="2778" cy="480"/>
          </a:xfrm>
        </p:grpSpPr>
        <p:sp>
          <p:nvSpPr>
            <p:cNvPr id="62499" name="Text Box 2063"/>
            <p:cNvSpPr txBox="1">
              <a:spLocks noChangeArrowheads="1"/>
            </p:cNvSpPr>
            <p:nvPr/>
          </p:nvSpPr>
          <p:spPr bwMode="auto">
            <a:xfrm>
              <a:off x="-42" y="3228"/>
              <a:ext cx="258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dirty="0">
                  <a:latin typeface="华文仿宋" panose="02010600040101010101" pitchFamily="2" charset="-122"/>
                  <a:ea typeface="华文仿宋" panose="02010600040101010101" pitchFamily="2" charset="-122"/>
                </a:rPr>
                <a:t>a</a:t>
              </a:r>
              <a:r>
                <a:rPr lang="en-US" altLang="zh-CN" sz="3600" baseline="-25000" dirty="0">
                  <a:latin typeface="华文仿宋" panose="02010600040101010101" pitchFamily="2" charset="-122"/>
                  <a:ea typeface="华文仿宋" panose="02010600040101010101" pitchFamily="2" charset="-122"/>
                </a:rPr>
                <a:t>1</a:t>
              </a:r>
              <a:r>
                <a:rPr lang="en-US" altLang="zh-CN" sz="3600" dirty="0">
                  <a:latin typeface="华文仿宋" panose="02010600040101010101" pitchFamily="2" charset="-122"/>
                  <a:ea typeface="华文仿宋" panose="02010600040101010101" pitchFamily="2" charset="-122"/>
                </a:rPr>
                <a:t>   a</a:t>
              </a:r>
              <a:r>
                <a:rPr lang="en-US" altLang="zh-CN" sz="3600" baseline="-25000" dirty="0">
                  <a:latin typeface="华文仿宋" panose="02010600040101010101" pitchFamily="2" charset="-122"/>
                  <a:ea typeface="华文仿宋" panose="02010600040101010101" pitchFamily="2" charset="-122"/>
                </a:rPr>
                <a:t>2</a:t>
              </a:r>
              <a:r>
                <a:rPr lang="en-US" altLang="zh-CN" sz="3600" dirty="0">
                  <a:latin typeface="华文仿宋" panose="02010600040101010101" pitchFamily="2" charset="-122"/>
                  <a:ea typeface="华文仿宋" panose="02010600040101010101" pitchFamily="2" charset="-122"/>
                </a:rPr>
                <a:t>     </a:t>
              </a:r>
              <a:r>
                <a:rPr lang="en-US" altLang="zh-CN" sz="3600" b="1" dirty="0">
                  <a:latin typeface="华文仿宋" panose="02010600040101010101" pitchFamily="2" charset="-122"/>
                  <a:ea typeface="华文仿宋" panose="02010600040101010101" pitchFamily="2" charset="-122"/>
                </a:rPr>
                <a:t>…</a:t>
              </a:r>
              <a:r>
                <a:rPr lang="en-US" altLang="zh-CN" sz="3600" dirty="0">
                  <a:latin typeface="华文仿宋" panose="02010600040101010101" pitchFamily="2" charset="-122"/>
                  <a:ea typeface="华文仿宋" panose="02010600040101010101" pitchFamily="2" charset="-122"/>
                </a:rPr>
                <a:t> </a:t>
              </a:r>
              <a:r>
                <a:rPr lang="en-US" altLang="zh-CN" sz="3600" dirty="0" smtClean="0">
                  <a:latin typeface="华文仿宋" panose="02010600040101010101" pitchFamily="2" charset="-122"/>
                  <a:ea typeface="华文仿宋" panose="02010600040101010101" pitchFamily="2" charset="-122"/>
                </a:rPr>
                <a:t>     </a:t>
              </a:r>
              <a:r>
                <a:rPr lang="en-US" altLang="zh-CN" sz="3600" dirty="0">
                  <a:latin typeface="华文仿宋" panose="02010600040101010101" pitchFamily="2" charset="-122"/>
                  <a:ea typeface="华文仿宋" panose="02010600040101010101" pitchFamily="2" charset="-122"/>
                </a:rPr>
                <a:t>a</a:t>
              </a:r>
              <a:r>
                <a:rPr lang="en-US" altLang="zh-CN" sz="3600" baseline="-25000" dirty="0">
                  <a:latin typeface="华文仿宋" panose="02010600040101010101" pitchFamily="2" charset="-122"/>
                  <a:ea typeface="华文仿宋" panose="02010600040101010101" pitchFamily="2" charset="-122"/>
                </a:rPr>
                <a:t>i-1</a:t>
              </a:r>
              <a:r>
                <a:rPr lang="en-US" altLang="zh-CN" sz="4000" dirty="0">
                  <a:latin typeface="华文仿宋" panose="02010600040101010101" pitchFamily="2" charset="-122"/>
                  <a:ea typeface="华文仿宋" panose="02010600040101010101" pitchFamily="2" charset="-122"/>
                </a:rPr>
                <a:t> </a:t>
              </a:r>
              <a:endParaRPr lang="en-US" altLang="zh-CN" sz="4000" b="1" dirty="0">
                <a:latin typeface="华文仿宋" panose="02010600040101010101" pitchFamily="2" charset="-122"/>
                <a:ea typeface="华文仿宋" panose="02010600040101010101" pitchFamily="2" charset="-122"/>
              </a:endParaRPr>
            </a:p>
          </p:txBody>
        </p:sp>
        <p:sp>
          <p:nvSpPr>
            <p:cNvPr id="62500" name="Line 2064"/>
            <p:cNvSpPr>
              <a:spLocks noChangeShapeType="1"/>
            </p:cNvSpPr>
            <p:nvPr/>
          </p:nvSpPr>
          <p:spPr bwMode="auto">
            <a:xfrm>
              <a:off x="1020" y="321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01" name="Line 2065"/>
            <p:cNvSpPr>
              <a:spLocks noChangeShapeType="1"/>
            </p:cNvSpPr>
            <p:nvPr/>
          </p:nvSpPr>
          <p:spPr bwMode="auto">
            <a:xfrm>
              <a:off x="1968" y="321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02" name="Line 2066"/>
            <p:cNvSpPr>
              <a:spLocks noChangeShapeType="1"/>
            </p:cNvSpPr>
            <p:nvPr/>
          </p:nvSpPr>
          <p:spPr bwMode="auto">
            <a:xfrm>
              <a:off x="0" y="3216"/>
              <a:ext cx="27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03" name="Line 2067"/>
            <p:cNvSpPr>
              <a:spLocks noChangeShapeType="1"/>
            </p:cNvSpPr>
            <p:nvPr/>
          </p:nvSpPr>
          <p:spPr bwMode="auto">
            <a:xfrm>
              <a:off x="0" y="3696"/>
              <a:ext cx="27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04" name="Line 2068"/>
            <p:cNvSpPr>
              <a:spLocks noChangeShapeType="1"/>
            </p:cNvSpPr>
            <p:nvPr/>
          </p:nvSpPr>
          <p:spPr bwMode="auto">
            <a:xfrm>
              <a:off x="475" y="321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505" name="Line 2069"/>
            <p:cNvSpPr>
              <a:spLocks noChangeShapeType="1"/>
            </p:cNvSpPr>
            <p:nvPr/>
          </p:nvSpPr>
          <p:spPr bwMode="auto">
            <a:xfrm>
              <a:off x="2736" y="321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grpSp>
        <p:nvGrpSpPr>
          <p:cNvPr id="4" name="Group 2070"/>
          <p:cNvGrpSpPr/>
          <p:nvPr/>
        </p:nvGrpSpPr>
        <p:grpSpPr bwMode="auto">
          <a:xfrm>
            <a:off x="6343650" y="4603303"/>
            <a:ext cx="1143000" cy="762000"/>
            <a:chOff x="4128" y="3216"/>
            <a:chExt cx="720" cy="480"/>
          </a:xfrm>
        </p:grpSpPr>
        <p:sp>
          <p:nvSpPr>
            <p:cNvPr id="62495" name="Text Box 2071"/>
            <p:cNvSpPr txBox="1">
              <a:spLocks noChangeArrowheads="1"/>
            </p:cNvSpPr>
            <p:nvPr/>
          </p:nvSpPr>
          <p:spPr bwMode="auto">
            <a:xfrm>
              <a:off x="4224" y="3229"/>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4000" b="1" dirty="0">
                  <a:latin typeface="华文仿宋" panose="02010600040101010101" pitchFamily="2" charset="-122"/>
                  <a:ea typeface="华文仿宋" panose="02010600040101010101" pitchFamily="2" charset="-122"/>
                </a:rPr>
                <a:t>…</a:t>
              </a:r>
              <a:endParaRPr lang="en-US" altLang="zh-CN" sz="4000" b="1" dirty="0">
                <a:latin typeface="华文仿宋" panose="02010600040101010101" pitchFamily="2" charset="-122"/>
                <a:ea typeface="华文仿宋" panose="02010600040101010101" pitchFamily="2" charset="-122"/>
              </a:endParaRPr>
            </a:p>
          </p:txBody>
        </p:sp>
        <p:sp>
          <p:nvSpPr>
            <p:cNvPr id="62496" name="Line 2072"/>
            <p:cNvSpPr>
              <a:spLocks noChangeShapeType="1"/>
            </p:cNvSpPr>
            <p:nvPr/>
          </p:nvSpPr>
          <p:spPr bwMode="auto">
            <a:xfrm>
              <a:off x="4128" y="321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497" name="Line 2073"/>
            <p:cNvSpPr>
              <a:spLocks noChangeShapeType="1"/>
            </p:cNvSpPr>
            <p:nvPr/>
          </p:nvSpPr>
          <p:spPr bwMode="auto">
            <a:xfrm>
              <a:off x="4128" y="3696"/>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498" name="Line 2074"/>
            <p:cNvSpPr>
              <a:spLocks noChangeShapeType="1"/>
            </p:cNvSpPr>
            <p:nvPr/>
          </p:nvSpPr>
          <p:spPr bwMode="auto">
            <a:xfrm>
              <a:off x="4128" y="321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grpSp>
        <p:nvGrpSpPr>
          <p:cNvPr id="5" name="Group 2075"/>
          <p:cNvGrpSpPr/>
          <p:nvPr/>
        </p:nvGrpSpPr>
        <p:grpSpPr bwMode="auto">
          <a:xfrm>
            <a:off x="5200650" y="4593778"/>
            <a:ext cx="1295400" cy="762000"/>
            <a:chOff x="3360" y="3212"/>
            <a:chExt cx="816" cy="484"/>
          </a:xfrm>
        </p:grpSpPr>
        <p:sp>
          <p:nvSpPr>
            <p:cNvPr id="62489" name="Line 2076"/>
            <p:cNvSpPr>
              <a:spLocks noChangeShapeType="1"/>
            </p:cNvSpPr>
            <p:nvPr/>
          </p:nvSpPr>
          <p:spPr bwMode="auto">
            <a:xfrm>
              <a:off x="3360" y="3216"/>
              <a:ext cx="81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nvGrpSpPr>
            <p:cNvPr id="62490" name="Group 2077"/>
            <p:cNvGrpSpPr/>
            <p:nvPr/>
          </p:nvGrpSpPr>
          <p:grpSpPr bwMode="auto">
            <a:xfrm>
              <a:off x="3360" y="3212"/>
              <a:ext cx="768" cy="484"/>
              <a:chOff x="3360" y="3212"/>
              <a:chExt cx="768" cy="484"/>
            </a:xfrm>
          </p:grpSpPr>
          <p:sp>
            <p:nvSpPr>
              <p:cNvPr id="62491" name="Text Box 2078"/>
              <p:cNvSpPr txBox="1">
                <a:spLocks noChangeArrowheads="1"/>
              </p:cNvSpPr>
              <p:nvPr/>
            </p:nvSpPr>
            <p:spPr bwMode="auto">
              <a:xfrm>
                <a:off x="3522" y="3212"/>
                <a:ext cx="279"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dirty="0" err="1">
                    <a:latin typeface="华文仿宋" panose="02010600040101010101" pitchFamily="2" charset="-122"/>
                    <a:ea typeface="华文仿宋" panose="02010600040101010101" pitchFamily="2" charset="-122"/>
                  </a:rPr>
                  <a:t>a</a:t>
                </a:r>
                <a:r>
                  <a:rPr lang="en-US" altLang="zh-CN" sz="3600" baseline="-25000" dirty="0" err="1">
                    <a:latin typeface="华文仿宋" panose="02010600040101010101" pitchFamily="2" charset="-122"/>
                    <a:ea typeface="华文仿宋" panose="02010600040101010101" pitchFamily="2" charset="-122"/>
                  </a:rPr>
                  <a:t>i</a:t>
                </a:r>
                <a:endParaRPr lang="en-US" altLang="zh-CN" sz="4000" b="1" baseline="-25000" dirty="0">
                  <a:latin typeface="华文仿宋" panose="02010600040101010101" pitchFamily="2" charset="-122"/>
                  <a:ea typeface="华文仿宋" panose="02010600040101010101" pitchFamily="2" charset="-122"/>
                </a:endParaRPr>
              </a:p>
            </p:txBody>
          </p:sp>
          <p:sp>
            <p:nvSpPr>
              <p:cNvPr id="62492" name="Line 2079"/>
              <p:cNvSpPr>
                <a:spLocks noChangeShapeType="1"/>
              </p:cNvSpPr>
              <p:nvPr/>
            </p:nvSpPr>
            <p:spPr bwMode="auto">
              <a:xfrm>
                <a:off x="3615" y="3696"/>
                <a:ext cx="12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493" name="Line 2080"/>
              <p:cNvSpPr>
                <a:spLocks noChangeShapeType="1"/>
              </p:cNvSpPr>
              <p:nvPr/>
            </p:nvSpPr>
            <p:spPr bwMode="auto">
              <a:xfrm>
                <a:off x="3360" y="3696"/>
                <a:ext cx="7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494" name="Line 2081"/>
              <p:cNvSpPr>
                <a:spLocks noChangeShapeType="1"/>
              </p:cNvSpPr>
              <p:nvPr/>
            </p:nvSpPr>
            <p:spPr bwMode="auto">
              <a:xfrm>
                <a:off x="3360" y="321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grpSp>
      <p:grpSp>
        <p:nvGrpSpPr>
          <p:cNvPr id="7" name="Group 2082"/>
          <p:cNvGrpSpPr/>
          <p:nvPr/>
        </p:nvGrpSpPr>
        <p:grpSpPr bwMode="auto">
          <a:xfrm>
            <a:off x="4438650" y="4603303"/>
            <a:ext cx="990600" cy="752475"/>
            <a:chOff x="2736" y="3222"/>
            <a:chExt cx="624" cy="474"/>
          </a:xfrm>
        </p:grpSpPr>
        <p:sp>
          <p:nvSpPr>
            <p:cNvPr id="62486" name="Line 2083"/>
            <p:cNvSpPr>
              <a:spLocks noChangeShapeType="1"/>
            </p:cNvSpPr>
            <p:nvPr/>
          </p:nvSpPr>
          <p:spPr bwMode="auto">
            <a:xfrm>
              <a:off x="2736" y="322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487" name="Line 2084"/>
            <p:cNvSpPr>
              <a:spLocks noChangeShapeType="1"/>
            </p:cNvSpPr>
            <p:nvPr/>
          </p:nvSpPr>
          <p:spPr bwMode="auto">
            <a:xfrm>
              <a:off x="2736" y="369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488" name="Text Box 2085"/>
            <p:cNvSpPr txBox="1">
              <a:spLocks noChangeArrowheads="1"/>
            </p:cNvSpPr>
            <p:nvPr/>
          </p:nvSpPr>
          <p:spPr bwMode="auto">
            <a:xfrm>
              <a:off x="2784" y="3260"/>
              <a:ext cx="3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dirty="0">
                  <a:solidFill>
                    <a:srgbClr val="FF00FF"/>
                  </a:solidFill>
                  <a:latin typeface="华文仿宋" panose="02010600040101010101" pitchFamily="2" charset="-122"/>
                  <a:ea typeface="华文仿宋" panose="02010600040101010101" pitchFamily="2" charset="-122"/>
                </a:rPr>
                <a:t> e</a:t>
              </a:r>
              <a:endParaRPr lang="en-US" altLang="zh-CN" sz="3200" b="1" dirty="0">
                <a:solidFill>
                  <a:srgbClr val="FF00FF"/>
                </a:solidFill>
                <a:latin typeface="华文仿宋" panose="02010600040101010101" pitchFamily="2" charset="-122"/>
                <a:ea typeface="华文仿宋" panose="02010600040101010101" pitchFamily="2" charset="-122"/>
              </a:endParaRPr>
            </a:p>
          </p:txBody>
        </p:sp>
      </p:grpSp>
      <p:grpSp>
        <p:nvGrpSpPr>
          <p:cNvPr id="8" name="Group 2086"/>
          <p:cNvGrpSpPr/>
          <p:nvPr/>
        </p:nvGrpSpPr>
        <p:grpSpPr bwMode="auto">
          <a:xfrm>
            <a:off x="7410450" y="4584253"/>
            <a:ext cx="1219200" cy="781050"/>
            <a:chOff x="4848" y="3204"/>
            <a:chExt cx="768" cy="492"/>
          </a:xfrm>
        </p:grpSpPr>
        <p:sp>
          <p:nvSpPr>
            <p:cNvPr id="62481" name="Text Box 2087"/>
            <p:cNvSpPr txBox="1">
              <a:spLocks noChangeArrowheads="1"/>
            </p:cNvSpPr>
            <p:nvPr/>
          </p:nvSpPr>
          <p:spPr bwMode="auto">
            <a:xfrm>
              <a:off x="4974" y="3204"/>
              <a:ext cx="46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4000" dirty="0">
                  <a:latin typeface="华文仿宋" panose="02010600040101010101" pitchFamily="2" charset="-122"/>
                  <a:ea typeface="华文仿宋" panose="02010600040101010101" pitchFamily="2" charset="-122"/>
                </a:rPr>
                <a:t>a</a:t>
              </a:r>
              <a:r>
                <a:rPr lang="en-US" altLang="zh-CN" sz="4000" baseline="-25000" dirty="0">
                  <a:latin typeface="华文仿宋" panose="02010600040101010101" pitchFamily="2" charset="-122"/>
                  <a:ea typeface="华文仿宋" panose="02010600040101010101" pitchFamily="2" charset="-122"/>
                </a:rPr>
                <a:t>n</a:t>
              </a:r>
              <a:endParaRPr lang="en-US" altLang="zh-CN" sz="4000" baseline="-25000" dirty="0">
                <a:latin typeface="华文仿宋" panose="02010600040101010101" pitchFamily="2" charset="-122"/>
                <a:ea typeface="华文仿宋" panose="02010600040101010101" pitchFamily="2" charset="-122"/>
              </a:endParaRPr>
            </a:p>
          </p:txBody>
        </p:sp>
        <p:sp>
          <p:nvSpPr>
            <p:cNvPr id="62482" name="Line 2088"/>
            <p:cNvSpPr>
              <a:spLocks noChangeShapeType="1"/>
            </p:cNvSpPr>
            <p:nvPr/>
          </p:nvSpPr>
          <p:spPr bwMode="auto">
            <a:xfrm>
              <a:off x="4848" y="321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483" name="Line 2089"/>
            <p:cNvSpPr>
              <a:spLocks noChangeShapeType="1"/>
            </p:cNvSpPr>
            <p:nvPr/>
          </p:nvSpPr>
          <p:spPr bwMode="auto">
            <a:xfrm>
              <a:off x="4848" y="3216"/>
              <a:ext cx="7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484" name="Line 2090"/>
            <p:cNvSpPr>
              <a:spLocks noChangeShapeType="1"/>
            </p:cNvSpPr>
            <p:nvPr/>
          </p:nvSpPr>
          <p:spPr bwMode="auto">
            <a:xfrm>
              <a:off x="4848" y="3696"/>
              <a:ext cx="7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62485" name="Line 2091"/>
            <p:cNvSpPr>
              <a:spLocks noChangeShapeType="1"/>
            </p:cNvSpPr>
            <p:nvPr/>
          </p:nvSpPr>
          <p:spPr bwMode="auto">
            <a:xfrm>
              <a:off x="5616" y="3216"/>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sp>
        <p:nvSpPr>
          <p:cNvPr id="185388" name="Text Box 2092"/>
          <p:cNvSpPr txBox="1">
            <a:spLocks noChangeArrowheads="1"/>
          </p:cNvSpPr>
          <p:nvPr/>
        </p:nvSpPr>
        <p:spPr bwMode="auto">
          <a:xfrm>
            <a:off x="1331913" y="2344738"/>
            <a:ext cx="1458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2800" b="1">
                <a:latin typeface="华文仿宋" panose="02010600040101010101" pitchFamily="2" charset="-122"/>
                <a:ea typeface="华文仿宋" panose="02010600040101010101" pitchFamily="2" charset="-122"/>
              </a:rPr>
              <a:t>&lt;a</a:t>
            </a:r>
            <a:r>
              <a:rPr lang="en-US" altLang="zh-CN" sz="2800" b="1" baseline="-25000">
                <a:latin typeface="华文仿宋" panose="02010600040101010101" pitchFamily="2" charset="-122"/>
                <a:ea typeface="华文仿宋" panose="02010600040101010101" pitchFamily="2" charset="-122"/>
              </a:rPr>
              <a:t>i-1</a:t>
            </a:r>
            <a:r>
              <a:rPr lang="en-US" altLang="zh-CN" sz="2800" b="1">
                <a:latin typeface="华文仿宋" panose="02010600040101010101" pitchFamily="2" charset="-122"/>
                <a:ea typeface="华文仿宋" panose="02010600040101010101" pitchFamily="2" charset="-122"/>
              </a:rPr>
              <a:t>, a</a:t>
            </a:r>
            <a:r>
              <a:rPr lang="en-US" altLang="zh-CN" sz="2800" b="1" baseline="-25000">
                <a:latin typeface="华文仿宋" panose="02010600040101010101" pitchFamily="2" charset="-122"/>
                <a:ea typeface="华文仿宋" panose="02010600040101010101" pitchFamily="2" charset="-122"/>
              </a:rPr>
              <a:t>i</a:t>
            </a:r>
            <a:r>
              <a:rPr lang="en-US" altLang="zh-CN" sz="2800" b="1">
                <a:latin typeface="华文仿宋" panose="02010600040101010101" pitchFamily="2" charset="-122"/>
                <a:ea typeface="华文仿宋" panose="02010600040101010101" pitchFamily="2" charset="-122"/>
              </a:rPr>
              <a:t>&gt;</a:t>
            </a:r>
            <a:endParaRPr lang="en-US" altLang="zh-CN" sz="1600">
              <a:latin typeface="华文仿宋" panose="02010600040101010101" pitchFamily="2" charset="-122"/>
              <a:ea typeface="华文仿宋" panose="02010600040101010101" pitchFamily="2" charset="-122"/>
            </a:endParaRPr>
          </a:p>
        </p:txBody>
      </p:sp>
      <p:sp>
        <p:nvSpPr>
          <p:cNvPr id="185389" name="AutoShape 2093"/>
          <p:cNvSpPr>
            <a:spLocks noChangeArrowheads="1"/>
          </p:cNvSpPr>
          <p:nvPr/>
        </p:nvSpPr>
        <p:spPr bwMode="auto">
          <a:xfrm>
            <a:off x="3725863" y="2509838"/>
            <a:ext cx="1219200" cy="228600"/>
          </a:xfrm>
          <a:prstGeom prst="notchedRightArrow">
            <a:avLst>
              <a:gd name="adj1" fmla="val 50000"/>
              <a:gd name="adj2" fmla="val 133333"/>
            </a:avLst>
          </a:prstGeom>
          <a:solidFill>
            <a:srgbClr val="660033"/>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sp>
        <p:nvSpPr>
          <p:cNvPr id="185390" name="Text Box 2094"/>
          <p:cNvSpPr txBox="1">
            <a:spLocks noChangeArrowheads="1"/>
          </p:cNvSpPr>
          <p:nvPr/>
        </p:nvSpPr>
        <p:spPr bwMode="auto">
          <a:xfrm>
            <a:off x="5402263" y="2344738"/>
            <a:ext cx="2624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2800" b="1" dirty="0">
                <a:latin typeface="华文仿宋" panose="02010600040101010101" pitchFamily="2" charset="-122"/>
                <a:ea typeface="华文仿宋" panose="02010600040101010101" pitchFamily="2" charset="-122"/>
              </a:rPr>
              <a:t>&lt;a</a:t>
            </a:r>
            <a:r>
              <a:rPr lang="en-US" altLang="zh-CN" sz="2800" b="1" baseline="-25000" dirty="0">
                <a:latin typeface="华文仿宋" panose="02010600040101010101" pitchFamily="2" charset="-122"/>
                <a:ea typeface="华文仿宋" panose="02010600040101010101" pitchFamily="2" charset="-122"/>
              </a:rPr>
              <a:t>i-1</a:t>
            </a:r>
            <a:r>
              <a:rPr lang="en-US" altLang="zh-CN" sz="2800" b="1" dirty="0">
                <a:latin typeface="华文仿宋" panose="02010600040101010101" pitchFamily="2" charset="-122"/>
                <a:ea typeface="华文仿宋" panose="02010600040101010101" pitchFamily="2" charset="-122"/>
              </a:rPr>
              <a:t>, e&gt;,  &lt;e, </a:t>
            </a:r>
            <a:r>
              <a:rPr lang="en-US" altLang="zh-CN" sz="2800" b="1" dirty="0" err="1">
                <a:latin typeface="华文仿宋" panose="02010600040101010101" pitchFamily="2" charset="-122"/>
                <a:ea typeface="华文仿宋" panose="02010600040101010101" pitchFamily="2" charset="-122"/>
              </a:rPr>
              <a:t>a</a:t>
            </a:r>
            <a:r>
              <a:rPr lang="en-US" altLang="zh-CN" sz="2800" b="1" baseline="-25000"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&gt;</a:t>
            </a:r>
            <a:endParaRPr lang="en-US" altLang="zh-CN" sz="1600" dirty="0">
              <a:latin typeface="华文仿宋" panose="02010600040101010101" pitchFamily="2" charset="-122"/>
              <a:ea typeface="华文仿宋" panose="02010600040101010101" pitchFamily="2" charset="-122"/>
            </a:endParaRPr>
          </a:p>
        </p:txBody>
      </p:sp>
      <p:sp>
        <p:nvSpPr>
          <p:cNvPr id="185391" name="Line 2095"/>
          <p:cNvSpPr>
            <a:spLocks noChangeShapeType="1"/>
          </p:cNvSpPr>
          <p:nvPr/>
        </p:nvSpPr>
        <p:spPr bwMode="auto">
          <a:xfrm>
            <a:off x="4810125" y="3907978"/>
            <a:ext cx="990600" cy="6858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sp>
        <p:nvSpPr>
          <p:cNvPr id="185392" name="Line 2096"/>
          <p:cNvSpPr>
            <a:spLocks noChangeShapeType="1"/>
          </p:cNvSpPr>
          <p:nvPr/>
        </p:nvSpPr>
        <p:spPr bwMode="auto">
          <a:xfrm>
            <a:off x="6800850" y="3841303"/>
            <a:ext cx="1143000" cy="685800"/>
          </a:xfrm>
          <a:prstGeom prst="line">
            <a:avLst/>
          </a:prstGeom>
          <a:noFill/>
          <a:ln w="38100">
            <a:solidFill>
              <a:schemeClr val="tx1"/>
            </a:solidFill>
            <a:round/>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华文仿宋" panose="02010600040101010101" pitchFamily="2" charset="-122"/>
              <a:ea typeface="华文仿宋" panose="02010600040101010101" pitchFamily="2" charset="-122"/>
            </a:endParaRPr>
          </a:p>
        </p:txBody>
      </p:sp>
      <p:grpSp>
        <p:nvGrpSpPr>
          <p:cNvPr id="9" name="Group 2097"/>
          <p:cNvGrpSpPr/>
          <p:nvPr/>
        </p:nvGrpSpPr>
        <p:grpSpPr bwMode="auto">
          <a:xfrm>
            <a:off x="5165725" y="5393878"/>
            <a:ext cx="2951163" cy="685800"/>
            <a:chOff x="2976" y="3696"/>
            <a:chExt cx="2304" cy="432"/>
          </a:xfrm>
        </p:grpSpPr>
        <p:sp>
          <p:nvSpPr>
            <p:cNvPr id="62479" name="Text Box 2098"/>
            <p:cNvSpPr txBox="1">
              <a:spLocks noChangeArrowheads="1"/>
            </p:cNvSpPr>
            <p:nvPr/>
          </p:nvSpPr>
          <p:spPr bwMode="auto">
            <a:xfrm>
              <a:off x="2976" y="3795"/>
              <a:ext cx="20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2800" dirty="0">
                  <a:solidFill>
                    <a:srgbClr val="9900FF"/>
                  </a:solidFill>
                  <a:latin typeface="华文仿宋" panose="02010600040101010101" pitchFamily="2" charset="-122"/>
                  <a:ea typeface="华文仿宋" panose="02010600040101010101" pitchFamily="2" charset="-122"/>
                </a:rPr>
                <a:t>表的长度增加</a:t>
              </a:r>
              <a:r>
                <a:rPr lang="en-US" altLang="zh-CN" sz="2800" dirty="0">
                  <a:solidFill>
                    <a:srgbClr val="9900FF"/>
                  </a:solidFill>
                  <a:latin typeface="华文仿宋" panose="02010600040101010101" pitchFamily="2" charset="-122"/>
                  <a:ea typeface="华文仿宋" panose="02010600040101010101" pitchFamily="2" charset="-122"/>
                </a:rPr>
                <a:t>1</a:t>
              </a:r>
              <a:endParaRPr lang="en-US" altLang="zh-CN" sz="1600" dirty="0">
                <a:latin typeface="华文仿宋" panose="02010600040101010101" pitchFamily="2" charset="-122"/>
                <a:ea typeface="华文仿宋" panose="02010600040101010101" pitchFamily="2" charset="-122"/>
              </a:endParaRPr>
            </a:p>
          </p:txBody>
        </p:sp>
        <p:sp>
          <p:nvSpPr>
            <p:cNvPr id="62480" name="AutoShape 2099"/>
            <p:cNvSpPr>
              <a:spLocks noChangeArrowheads="1"/>
            </p:cNvSpPr>
            <p:nvPr/>
          </p:nvSpPr>
          <p:spPr bwMode="auto">
            <a:xfrm>
              <a:off x="5184" y="3696"/>
              <a:ext cx="96" cy="432"/>
            </a:xfrm>
            <a:prstGeom prst="upArrow">
              <a:avLst>
                <a:gd name="adj1" fmla="val 50000"/>
                <a:gd name="adj2" fmla="val 112500"/>
              </a:avLst>
            </a:prstGeom>
            <a:solidFill>
              <a:srgbClr val="9900FF"/>
            </a:solidFill>
            <a:ln w="9525">
              <a:solidFill>
                <a:schemeClr val="tx1"/>
              </a:solidFill>
              <a:miter lim="800000"/>
            </a:ln>
          </p:spPr>
          <p:txBody>
            <a:bodyPr vert="eaVert"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latin typeface="华文仿宋" panose="02010600040101010101" pitchFamily="2" charset="-122"/>
                <a:ea typeface="华文仿宋" panose="02010600040101010101" pitchFamily="2" charset="-122"/>
              </a:endParaRPr>
            </a:p>
          </p:txBody>
        </p:sp>
      </p:grpSp>
      <p:sp>
        <p:nvSpPr>
          <p:cNvPr id="53"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线性表插入</a:t>
            </a:r>
            <a:r>
              <a:rPr lang="en-US" altLang="zh-CN" sz="36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err="1" smtClean="0">
                <a:solidFill>
                  <a:srgbClr val="000080"/>
                </a:solidFill>
                <a:latin typeface="黑体" panose="02010609060101010101" pitchFamily="49" charset="-122"/>
                <a:ea typeface="黑体" panose="02010609060101010101" pitchFamily="49" charset="-122"/>
                <a:cs typeface="MS PGothic" panose="020B0600070205080204" charset="-128"/>
              </a:rPr>
              <a:t>ListInsert</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(&amp;</a:t>
            </a:r>
            <a:r>
              <a:rPr lang="en-US" altLang="zh-CN" sz="3200" dirty="0">
                <a:solidFill>
                  <a:srgbClr val="000080"/>
                </a:solidFill>
                <a:latin typeface="黑体" panose="02010609060101010101" pitchFamily="49" charset="-122"/>
                <a:ea typeface="黑体" panose="02010609060101010101" pitchFamily="49" charset="-122"/>
                <a:cs typeface="MS PGothic" panose="020B0600070205080204" charset="-128"/>
              </a:rPr>
              <a:t>L, </a:t>
            </a:r>
            <a:r>
              <a:rPr lang="en-US" altLang="zh-CN" sz="3200" dirty="0" err="1">
                <a:solidFill>
                  <a:srgbClr val="000080"/>
                </a:solidFill>
                <a:latin typeface="黑体" panose="02010609060101010101" pitchFamily="49" charset="-122"/>
                <a:ea typeface="黑体" panose="02010609060101010101" pitchFamily="49" charset="-122"/>
                <a:cs typeface="MS PGothic" panose="020B0600070205080204" charset="-128"/>
              </a:rPr>
              <a:t>i</a:t>
            </a:r>
            <a:r>
              <a:rPr lang="en-US" altLang="zh-CN" sz="3200" dirty="0">
                <a:solidFill>
                  <a:srgbClr val="000080"/>
                </a:solidFill>
                <a:latin typeface="黑体" panose="02010609060101010101" pitchFamily="49" charset="-122"/>
                <a:ea typeface="黑体" panose="02010609060101010101" pitchFamily="49" charset="-122"/>
                <a:cs typeface="MS PGothic" panose="020B0600070205080204" charset="-128"/>
              </a:rPr>
              <a:t>, e</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操作</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wipe(left)">
                                      <p:cBhvr>
                                        <p:cTn id="7" dur="500"/>
                                        <p:tgtEl>
                                          <p:spTgt spid="1853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5388"/>
                                        </p:tgtEl>
                                        <p:attrNameLst>
                                          <p:attrName>style.visibility</p:attrName>
                                        </p:attrNameLst>
                                      </p:cBhvr>
                                      <p:to>
                                        <p:strVal val="visible"/>
                                      </p:to>
                                    </p:set>
                                    <p:animEffect transition="in" filter="blinds(vertical)">
                                      <p:cBhvr>
                                        <p:cTn id="12" dur="500"/>
                                        <p:tgtEl>
                                          <p:spTgt spid="18538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85389"/>
                                        </p:tgtEl>
                                        <p:attrNameLst>
                                          <p:attrName>style.visibility</p:attrName>
                                        </p:attrNameLst>
                                      </p:cBhvr>
                                      <p:to>
                                        <p:strVal val="visible"/>
                                      </p:to>
                                    </p:set>
                                    <p:anim calcmode="lin" valueType="num">
                                      <p:cBhvr>
                                        <p:cTn id="17" dur="500" fill="hold"/>
                                        <p:tgtEl>
                                          <p:spTgt spid="185389"/>
                                        </p:tgtEl>
                                        <p:attrNameLst>
                                          <p:attrName>ppt_x</p:attrName>
                                        </p:attrNameLst>
                                      </p:cBhvr>
                                      <p:tavLst>
                                        <p:tav tm="0">
                                          <p:val>
                                            <p:strVal val="#ppt_x-#ppt_w/2"/>
                                          </p:val>
                                        </p:tav>
                                        <p:tav tm="100000">
                                          <p:val>
                                            <p:strVal val="#ppt_x"/>
                                          </p:val>
                                        </p:tav>
                                      </p:tavLst>
                                    </p:anim>
                                    <p:anim calcmode="lin" valueType="num">
                                      <p:cBhvr>
                                        <p:cTn id="18" dur="500" fill="hold"/>
                                        <p:tgtEl>
                                          <p:spTgt spid="185389"/>
                                        </p:tgtEl>
                                        <p:attrNameLst>
                                          <p:attrName>ppt_y</p:attrName>
                                        </p:attrNameLst>
                                      </p:cBhvr>
                                      <p:tavLst>
                                        <p:tav tm="0">
                                          <p:val>
                                            <p:strVal val="#ppt_y"/>
                                          </p:val>
                                        </p:tav>
                                        <p:tav tm="100000">
                                          <p:val>
                                            <p:strVal val="#ppt_y"/>
                                          </p:val>
                                        </p:tav>
                                      </p:tavLst>
                                    </p:anim>
                                    <p:anim calcmode="lin" valueType="num">
                                      <p:cBhvr>
                                        <p:cTn id="19" dur="500" fill="hold"/>
                                        <p:tgtEl>
                                          <p:spTgt spid="185389"/>
                                        </p:tgtEl>
                                        <p:attrNameLst>
                                          <p:attrName>ppt_w</p:attrName>
                                        </p:attrNameLst>
                                      </p:cBhvr>
                                      <p:tavLst>
                                        <p:tav tm="0">
                                          <p:val>
                                            <p:fltVal val="0"/>
                                          </p:val>
                                        </p:tav>
                                        <p:tav tm="100000">
                                          <p:val>
                                            <p:strVal val="#ppt_w"/>
                                          </p:val>
                                        </p:tav>
                                      </p:tavLst>
                                    </p:anim>
                                    <p:anim calcmode="lin" valueType="num">
                                      <p:cBhvr>
                                        <p:cTn id="20" dur="500" fill="hold"/>
                                        <p:tgtEl>
                                          <p:spTgt spid="185389"/>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185390"/>
                                        </p:tgtEl>
                                        <p:attrNameLst>
                                          <p:attrName>style.visibility</p:attrName>
                                        </p:attrNameLst>
                                      </p:cBhvr>
                                      <p:to>
                                        <p:strVal val="visible"/>
                                      </p:to>
                                    </p:set>
                                    <p:animEffect transition="in" filter="blinds(vertical)">
                                      <p:cBhvr>
                                        <p:cTn id="25" dur="500"/>
                                        <p:tgtEl>
                                          <p:spTgt spid="18539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grpId="0" nodeType="clickEffect">
                                  <p:stCondLst>
                                    <p:cond delay="0"/>
                                  </p:stCondLst>
                                  <p:childTnLst>
                                    <p:set>
                                      <p:cBhvr>
                                        <p:cTn id="39" dur="1" fill="hold">
                                          <p:stCondLst>
                                            <p:cond delay="0"/>
                                          </p:stCondLst>
                                        </p:cTn>
                                        <p:tgtEl>
                                          <p:spTgt spid="185392"/>
                                        </p:tgtEl>
                                        <p:attrNameLst>
                                          <p:attrName>style.visibility</p:attrName>
                                        </p:attrNameLst>
                                      </p:cBhvr>
                                      <p:to>
                                        <p:strVal val="visible"/>
                                      </p:to>
                                    </p:set>
                                    <p:anim calcmode="lin" valueType="num">
                                      <p:cBhvr>
                                        <p:cTn id="40" dur="500" fill="hold"/>
                                        <p:tgtEl>
                                          <p:spTgt spid="185392"/>
                                        </p:tgtEl>
                                        <p:attrNameLst>
                                          <p:attrName>ppt_x</p:attrName>
                                        </p:attrNameLst>
                                      </p:cBhvr>
                                      <p:tavLst>
                                        <p:tav tm="0">
                                          <p:val>
                                            <p:strVal val="#ppt_x"/>
                                          </p:val>
                                        </p:tav>
                                        <p:tav tm="100000">
                                          <p:val>
                                            <p:strVal val="#ppt_x"/>
                                          </p:val>
                                        </p:tav>
                                      </p:tavLst>
                                    </p:anim>
                                    <p:anim calcmode="lin" valueType="num">
                                      <p:cBhvr>
                                        <p:cTn id="41" dur="500" fill="hold"/>
                                        <p:tgtEl>
                                          <p:spTgt spid="185392"/>
                                        </p:tgtEl>
                                        <p:attrNameLst>
                                          <p:attrName>ppt_y</p:attrName>
                                        </p:attrNameLst>
                                      </p:cBhvr>
                                      <p:tavLst>
                                        <p:tav tm="0">
                                          <p:val>
                                            <p:strVal val="#ppt_y-#ppt_h/2"/>
                                          </p:val>
                                        </p:tav>
                                        <p:tav tm="100000">
                                          <p:val>
                                            <p:strVal val="#ppt_y"/>
                                          </p:val>
                                        </p:tav>
                                      </p:tavLst>
                                    </p:anim>
                                    <p:anim calcmode="lin" valueType="num">
                                      <p:cBhvr>
                                        <p:cTn id="42" dur="500" fill="hold"/>
                                        <p:tgtEl>
                                          <p:spTgt spid="185392"/>
                                        </p:tgtEl>
                                        <p:attrNameLst>
                                          <p:attrName>ppt_w</p:attrName>
                                        </p:attrNameLst>
                                      </p:cBhvr>
                                      <p:tavLst>
                                        <p:tav tm="0">
                                          <p:val>
                                            <p:strVal val="#ppt_w"/>
                                          </p:val>
                                        </p:tav>
                                        <p:tav tm="100000">
                                          <p:val>
                                            <p:strVal val="#ppt_w"/>
                                          </p:val>
                                        </p:tav>
                                      </p:tavLst>
                                    </p:anim>
                                    <p:anim calcmode="lin" valueType="num">
                                      <p:cBhvr>
                                        <p:cTn id="43" dur="500" fill="hold"/>
                                        <p:tgtEl>
                                          <p:spTgt spid="185392"/>
                                        </p:tgtEl>
                                        <p:attrNameLst>
                                          <p:attrName>ppt_h</p:attrName>
                                        </p:attrNameLst>
                                      </p:cBhvr>
                                      <p:tavLst>
                                        <p:tav tm="0">
                                          <p:val>
                                            <p:fltVal val="0"/>
                                          </p:val>
                                        </p:tav>
                                        <p:tav tm="100000">
                                          <p:val>
                                            <p:strVal val="#ppt_h"/>
                                          </p:val>
                                        </p:tav>
                                      </p:tavLst>
                                    </p:anim>
                                  </p:childTnLst>
                                </p:cTn>
                              </p:par>
                            </p:childTnLst>
                          </p:cTn>
                        </p:par>
                        <p:par>
                          <p:cTn id="44" fill="hold">
                            <p:stCondLst>
                              <p:cond delay="500"/>
                            </p:stCondLst>
                            <p:childTnLst>
                              <p:par>
                                <p:cTn id="45" presetID="17" presetClass="entr" presetSubtype="1" fill="hold" grpId="0" nodeType="afterEffect">
                                  <p:stCondLst>
                                    <p:cond delay="0"/>
                                  </p:stCondLst>
                                  <p:childTnLst>
                                    <p:set>
                                      <p:cBhvr>
                                        <p:cTn id="46" dur="1" fill="hold">
                                          <p:stCondLst>
                                            <p:cond delay="0"/>
                                          </p:stCondLst>
                                        </p:cTn>
                                        <p:tgtEl>
                                          <p:spTgt spid="185391"/>
                                        </p:tgtEl>
                                        <p:attrNameLst>
                                          <p:attrName>style.visibility</p:attrName>
                                        </p:attrNameLst>
                                      </p:cBhvr>
                                      <p:to>
                                        <p:strVal val="visible"/>
                                      </p:to>
                                    </p:set>
                                    <p:anim calcmode="lin" valueType="num">
                                      <p:cBhvr>
                                        <p:cTn id="47" dur="500" fill="hold"/>
                                        <p:tgtEl>
                                          <p:spTgt spid="185391"/>
                                        </p:tgtEl>
                                        <p:attrNameLst>
                                          <p:attrName>ppt_x</p:attrName>
                                        </p:attrNameLst>
                                      </p:cBhvr>
                                      <p:tavLst>
                                        <p:tav tm="0">
                                          <p:val>
                                            <p:strVal val="#ppt_x"/>
                                          </p:val>
                                        </p:tav>
                                        <p:tav tm="100000">
                                          <p:val>
                                            <p:strVal val="#ppt_x"/>
                                          </p:val>
                                        </p:tav>
                                      </p:tavLst>
                                    </p:anim>
                                    <p:anim calcmode="lin" valueType="num">
                                      <p:cBhvr>
                                        <p:cTn id="48" dur="500" fill="hold"/>
                                        <p:tgtEl>
                                          <p:spTgt spid="185391"/>
                                        </p:tgtEl>
                                        <p:attrNameLst>
                                          <p:attrName>ppt_y</p:attrName>
                                        </p:attrNameLst>
                                      </p:cBhvr>
                                      <p:tavLst>
                                        <p:tav tm="0">
                                          <p:val>
                                            <p:strVal val="#ppt_y-#ppt_h/2"/>
                                          </p:val>
                                        </p:tav>
                                        <p:tav tm="100000">
                                          <p:val>
                                            <p:strVal val="#ppt_y"/>
                                          </p:val>
                                        </p:tav>
                                      </p:tavLst>
                                    </p:anim>
                                    <p:anim calcmode="lin" valueType="num">
                                      <p:cBhvr>
                                        <p:cTn id="49" dur="500" fill="hold"/>
                                        <p:tgtEl>
                                          <p:spTgt spid="185391"/>
                                        </p:tgtEl>
                                        <p:attrNameLst>
                                          <p:attrName>ppt_w</p:attrName>
                                        </p:attrNameLst>
                                      </p:cBhvr>
                                      <p:tavLst>
                                        <p:tav tm="0">
                                          <p:val>
                                            <p:strVal val="#ppt_w"/>
                                          </p:val>
                                        </p:tav>
                                        <p:tav tm="100000">
                                          <p:val>
                                            <p:strVal val="#ppt_w"/>
                                          </p:val>
                                        </p:tav>
                                      </p:tavLst>
                                    </p:anim>
                                    <p:anim calcmode="lin" valueType="num">
                                      <p:cBhvr>
                                        <p:cTn id="50" dur="500" fill="hold"/>
                                        <p:tgtEl>
                                          <p:spTgt spid="185391"/>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left)">
                                      <p:cBhvr>
                                        <p:cTn id="60" dur="500"/>
                                        <p:tgtEl>
                                          <p:spTgt spid="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ipe(left)">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left)">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88" grpId="0" autoUpdateAnimBg="0"/>
      <p:bldP spid="185389" grpId="0" animBg="1"/>
      <p:bldP spid="185390" grpId="0" autoUpdateAnimBg="0"/>
      <p:bldP spid="185391" grpId="0" animBg="1"/>
      <p:bldP spid="18539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495300" y="1088490"/>
            <a:ext cx="8991600"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000" dirty="0"/>
              <a:t> </a:t>
            </a:r>
            <a:r>
              <a:rPr lang="en-US" altLang="zh-CN" sz="2800" b="1" dirty="0">
                <a:solidFill>
                  <a:srgbClr val="000099"/>
                </a:solidFill>
              </a:rPr>
              <a:t>Status</a:t>
            </a:r>
            <a:r>
              <a:rPr lang="en-US" altLang="zh-CN" sz="2800" dirty="0">
                <a:solidFill>
                  <a:srgbClr val="000099"/>
                </a:solidFill>
              </a:rPr>
              <a:t> </a:t>
            </a:r>
            <a:r>
              <a:rPr lang="en-US" altLang="zh-CN" sz="2800" dirty="0" err="1">
                <a:solidFill>
                  <a:srgbClr val="000099"/>
                </a:solidFill>
              </a:rPr>
              <a:t>ListInsert_Sq</a:t>
            </a:r>
            <a:r>
              <a:rPr lang="en-US" altLang="zh-CN" sz="2800" dirty="0">
                <a:solidFill>
                  <a:srgbClr val="000099"/>
                </a:solidFill>
              </a:rPr>
              <a:t>(</a:t>
            </a:r>
            <a:r>
              <a:rPr lang="en-US" altLang="zh-CN" sz="2800" dirty="0" err="1">
                <a:solidFill>
                  <a:srgbClr val="000099"/>
                </a:solidFill>
              </a:rPr>
              <a:t>SqList</a:t>
            </a:r>
            <a:r>
              <a:rPr lang="en-US" altLang="zh-CN" sz="2800" dirty="0">
                <a:solidFill>
                  <a:srgbClr val="000099"/>
                </a:solidFill>
              </a:rPr>
              <a:t> </a:t>
            </a:r>
            <a:r>
              <a:rPr lang="en-US" altLang="zh-CN" sz="2800" b="1" dirty="0">
                <a:solidFill>
                  <a:srgbClr val="000099"/>
                </a:solidFill>
              </a:rPr>
              <a:t>&amp;</a:t>
            </a:r>
            <a:r>
              <a:rPr lang="en-US" altLang="zh-CN" sz="2800" dirty="0">
                <a:solidFill>
                  <a:srgbClr val="000099"/>
                </a:solidFill>
              </a:rPr>
              <a:t>L, </a:t>
            </a:r>
            <a:r>
              <a:rPr lang="en-US" altLang="zh-CN" sz="2800" dirty="0" err="1">
                <a:solidFill>
                  <a:srgbClr val="000099"/>
                </a:solidFill>
              </a:rPr>
              <a:t>int</a:t>
            </a:r>
            <a:r>
              <a:rPr lang="en-US" altLang="zh-CN" sz="2800" dirty="0">
                <a:solidFill>
                  <a:srgbClr val="000099"/>
                </a:solidFill>
              </a:rPr>
              <a:t> </a:t>
            </a:r>
            <a:r>
              <a:rPr lang="en-US" altLang="zh-CN" sz="2800" dirty="0" err="1">
                <a:solidFill>
                  <a:srgbClr val="000099"/>
                </a:solidFill>
              </a:rPr>
              <a:t>i</a:t>
            </a:r>
            <a:r>
              <a:rPr lang="en-US" altLang="zh-CN" sz="2800" dirty="0">
                <a:solidFill>
                  <a:srgbClr val="000099"/>
                </a:solidFill>
              </a:rPr>
              <a:t>, </a:t>
            </a:r>
            <a:r>
              <a:rPr lang="en-US" altLang="zh-CN" sz="2800" dirty="0" err="1">
                <a:solidFill>
                  <a:srgbClr val="000099"/>
                </a:solidFill>
              </a:rPr>
              <a:t>ElemType</a:t>
            </a:r>
            <a:r>
              <a:rPr lang="en-US" altLang="zh-CN" sz="2800" dirty="0">
                <a:solidFill>
                  <a:srgbClr val="000099"/>
                </a:solidFill>
              </a:rPr>
              <a:t> e) </a:t>
            </a:r>
            <a:r>
              <a:rPr lang="en-US" altLang="zh-CN" sz="2800" b="1" dirty="0">
                <a:solidFill>
                  <a:srgbClr val="000099"/>
                </a:solidFill>
              </a:rPr>
              <a:t>{</a:t>
            </a:r>
            <a:endParaRPr lang="en-US" altLang="zh-CN" sz="2800" dirty="0">
              <a:solidFill>
                <a:srgbClr val="000099"/>
              </a:solidFill>
            </a:endParaRPr>
          </a:p>
          <a:p>
            <a:pPr algn="l" eaLnBrk="1" hangingPunct="1"/>
            <a:r>
              <a:rPr lang="en-US" altLang="zh-CN" sz="2800" dirty="0">
                <a:solidFill>
                  <a:srgbClr val="993366"/>
                </a:solidFill>
              </a:rPr>
              <a:t>       </a:t>
            </a:r>
            <a:r>
              <a:rPr lang="en-US" altLang="zh-CN" sz="2000" b="1" dirty="0" smtClean="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在顺序表</a:t>
            </a:r>
            <a:r>
              <a:rPr lang="en-US" altLang="zh-CN" sz="2000" b="1" dirty="0">
                <a:solidFill>
                  <a:srgbClr val="006600"/>
                </a:solidFill>
                <a:latin typeface="华文仿宋" panose="02010600040101010101" pitchFamily="2" charset="-122"/>
                <a:ea typeface="华文仿宋" panose="02010600040101010101" pitchFamily="2" charset="-122"/>
              </a:rPr>
              <a:t>L</a:t>
            </a:r>
            <a:r>
              <a:rPr lang="zh-CN" altLang="en-US" sz="2000" b="1" dirty="0">
                <a:solidFill>
                  <a:srgbClr val="006600"/>
                </a:solidFill>
                <a:latin typeface="华文仿宋" panose="02010600040101010101" pitchFamily="2" charset="-122"/>
                <a:ea typeface="华文仿宋" panose="02010600040101010101" pitchFamily="2" charset="-122"/>
              </a:rPr>
              <a:t>的第 </a:t>
            </a:r>
            <a:r>
              <a:rPr lang="en-US" altLang="zh-CN" sz="2000" b="1" dirty="0" err="1">
                <a:solidFill>
                  <a:srgbClr val="006600"/>
                </a:solidFill>
                <a:latin typeface="华文仿宋" panose="02010600040101010101" pitchFamily="2" charset="-122"/>
                <a:ea typeface="华文仿宋" panose="02010600040101010101" pitchFamily="2" charset="-122"/>
              </a:rPr>
              <a:t>i</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个元素之前插入新的元素</a:t>
            </a:r>
            <a:r>
              <a:rPr lang="en-US" altLang="zh-CN" sz="2000" b="1" dirty="0">
                <a:solidFill>
                  <a:srgbClr val="006600"/>
                </a:solidFill>
                <a:latin typeface="华文仿宋" panose="02010600040101010101" pitchFamily="2" charset="-122"/>
                <a:ea typeface="华文仿宋" panose="02010600040101010101" pitchFamily="2" charset="-122"/>
              </a:rPr>
              <a:t>e,</a:t>
            </a:r>
            <a:endParaRPr lang="en-US" altLang="zh-CN" sz="2000" b="1"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zh-CN" sz="2000" b="1" dirty="0">
                <a:solidFill>
                  <a:srgbClr val="006600"/>
                </a:solidFill>
                <a:latin typeface="华文仿宋" panose="02010600040101010101" pitchFamily="2" charset="-122"/>
                <a:ea typeface="华文仿宋" panose="02010600040101010101" pitchFamily="2" charset="-122"/>
              </a:rPr>
              <a:t>         // </a:t>
            </a:r>
            <a:r>
              <a:rPr lang="en-US" altLang="zh-CN" sz="2000" b="1" dirty="0" err="1">
                <a:solidFill>
                  <a:srgbClr val="006600"/>
                </a:solidFill>
                <a:latin typeface="华文仿宋" panose="02010600040101010101" pitchFamily="2" charset="-122"/>
                <a:ea typeface="华文仿宋" panose="02010600040101010101" pitchFamily="2" charset="-122"/>
              </a:rPr>
              <a:t>i</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的合法范围为  </a:t>
            </a:r>
            <a:r>
              <a:rPr lang="en-US" altLang="zh-CN" sz="2000" b="1" dirty="0">
                <a:solidFill>
                  <a:srgbClr val="006600"/>
                </a:solidFill>
                <a:latin typeface="华文仿宋" panose="02010600040101010101" pitchFamily="2" charset="-122"/>
                <a:ea typeface="华文仿宋" panose="02010600040101010101" pitchFamily="2" charset="-122"/>
              </a:rPr>
              <a:t>1≤i≤L.length+1</a:t>
            </a:r>
            <a:endParaRPr lang="en-US" altLang="zh-CN" sz="2000" b="1" dirty="0">
              <a:solidFill>
                <a:srgbClr val="006600"/>
              </a:solidFill>
              <a:latin typeface="华文仿宋" panose="02010600040101010101" pitchFamily="2" charset="-122"/>
              <a:ea typeface="华文仿宋" panose="02010600040101010101" pitchFamily="2" charset="-122"/>
            </a:endParaRPr>
          </a:p>
          <a:p>
            <a:pPr algn="l" eaLnBrk="1" hangingPunct="1">
              <a:lnSpc>
                <a:spcPct val="125000"/>
              </a:lnSpc>
            </a:pPr>
            <a:r>
              <a:rPr lang="en-US" altLang="zh-CN" sz="2000" dirty="0">
                <a:solidFill>
                  <a:srgbClr val="000099"/>
                </a:solidFill>
              </a:rPr>
              <a:t> </a:t>
            </a:r>
            <a:r>
              <a:rPr lang="en-US" altLang="zh-CN" sz="2000" dirty="0" smtClean="0">
                <a:solidFill>
                  <a:srgbClr val="000099"/>
                </a:solidFill>
              </a:rPr>
              <a:t>        q </a:t>
            </a:r>
            <a:r>
              <a:rPr lang="en-US" altLang="zh-CN" sz="2000" dirty="0">
                <a:solidFill>
                  <a:srgbClr val="000099"/>
                </a:solidFill>
              </a:rPr>
              <a:t>= &amp;(</a:t>
            </a:r>
            <a:r>
              <a:rPr lang="en-US" altLang="zh-CN" sz="2000" dirty="0" err="1">
                <a:solidFill>
                  <a:srgbClr val="000099"/>
                </a:solidFill>
              </a:rPr>
              <a:t>L.elem</a:t>
            </a:r>
            <a:r>
              <a:rPr lang="en-US" altLang="zh-CN" sz="2000" dirty="0">
                <a:solidFill>
                  <a:srgbClr val="000099"/>
                </a:solidFill>
              </a:rPr>
              <a:t>[i-1]);</a:t>
            </a:r>
            <a:r>
              <a:rPr lang="en-US" altLang="zh-CN" sz="2000" dirty="0">
                <a:solidFill>
                  <a:schemeClr val="tx2"/>
                </a:solidFill>
              </a:rPr>
              <a:t>                 </a:t>
            </a:r>
            <a:r>
              <a:rPr lang="en-US" altLang="zh-CN" sz="2000" b="1" dirty="0">
                <a:solidFill>
                  <a:srgbClr val="006600"/>
                </a:solidFill>
                <a:latin typeface="华文仿宋" panose="02010600040101010101" pitchFamily="2" charset="-122"/>
                <a:ea typeface="华文仿宋" panose="02010600040101010101" pitchFamily="2" charset="-122"/>
              </a:rPr>
              <a:t>// q </a:t>
            </a:r>
            <a:r>
              <a:rPr lang="zh-CN" altLang="en-US" sz="2000" b="1" dirty="0">
                <a:solidFill>
                  <a:srgbClr val="006600"/>
                </a:solidFill>
                <a:latin typeface="华文仿宋" panose="02010600040101010101" pitchFamily="2" charset="-122"/>
                <a:ea typeface="华文仿宋" panose="02010600040101010101" pitchFamily="2" charset="-122"/>
              </a:rPr>
              <a:t>指示插入位置</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lnSpc>
                <a:spcPct val="125000"/>
              </a:lnSpc>
            </a:pPr>
            <a:r>
              <a:rPr lang="en-US" altLang="zh-CN" sz="2000" dirty="0" smtClean="0">
                <a:solidFill>
                  <a:srgbClr val="000099"/>
                </a:solidFill>
              </a:rPr>
              <a:t>         for </a:t>
            </a:r>
            <a:r>
              <a:rPr lang="en-US" altLang="zh-CN" sz="2000" dirty="0">
                <a:solidFill>
                  <a:srgbClr val="000099"/>
                </a:solidFill>
              </a:rPr>
              <a:t>(p = &amp;(</a:t>
            </a:r>
            <a:r>
              <a:rPr lang="en-US" altLang="zh-CN" sz="2000" dirty="0" err="1">
                <a:solidFill>
                  <a:srgbClr val="000099"/>
                </a:solidFill>
              </a:rPr>
              <a:t>L.elem</a:t>
            </a:r>
            <a:r>
              <a:rPr lang="en-US" altLang="zh-CN" sz="2000" dirty="0">
                <a:solidFill>
                  <a:srgbClr val="000099"/>
                </a:solidFill>
              </a:rPr>
              <a:t>[L.length-1]); p &gt;= q;  --p)</a:t>
            </a:r>
            <a:r>
              <a:rPr lang="en-US" altLang="zh-CN" sz="2000" dirty="0">
                <a:solidFill>
                  <a:srgbClr val="660033"/>
                </a:solidFill>
              </a:rPr>
              <a:t>  </a:t>
            </a:r>
            <a:endParaRPr lang="en-US" altLang="zh-CN" sz="2000" dirty="0">
              <a:solidFill>
                <a:srgbClr val="660033"/>
              </a:solidFill>
            </a:endParaRPr>
          </a:p>
          <a:p>
            <a:pPr algn="l" eaLnBrk="1" hangingPunct="1">
              <a:lnSpc>
                <a:spcPct val="125000"/>
              </a:lnSpc>
            </a:pPr>
            <a:r>
              <a:rPr lang="en-US" altLang="zh-CN" sz="2000" b="1" dirty="0">
                <a:solidFill>
                  <a:srgbClr val="660033"/>
                </a:solidFill>
              </a:rPr>
              <a:t>     </a:t>
            </a:r>
            <a:r>
              <a:rPr lang="en-US" altLang="zh-CN" sz="2000" b="1" dirty="0" smtClean="0">
                <a:solidFill>
                  <a:srgbClr val="660033"/>
                </a:solidFill>
              </a:rPr>
              <a:t>            *</a:t>
            </a:r>
            <a:r>
              <a:rPr lang="en-US" altLang="zh-CN" sz="2000" dirty="0" smtClean="0">
                <a:solidFill>
                  <a:srgbClr val="660033"/>
                </a:solidFill>
              </a:rPr>
              <a:t>(</a:t>
            </a:r>
            <a:r>
              <a:rPr lang="en-US" altLang="zh-CN" sz="2000" dirty="0">
                <a:solidFill>
                  <a:srgbClr val="660033"/>
                </a:solidFill>
              </a:rPr>
              <a:t>p+1) = </a:t>
            </a:r>
            <a:r>
              <a:rPr lang="en-US" altLang="zh-CN" sz="2000" b="1" dirty="0">
                <a:solidFill>
                  <a:srgbClr val="660033"/>
                </a:solidFill>
              </a:rPr>
              <a:t>*</a:t>
            </a:r>
            <a:r>
              <a:rPr lang="en-US" altLang="zh-CN" sz="2000" dirty="0">
                <a:solidFill>
                  <a:srgbClr val="660033"/>
                </a:solidFill>
              </a:rPr>
              <a:t>p;       </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插入位置及之后的元素右移</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lnSpc>
                <a:spcPct val="125000"/>
              </a:lnSpc>
            </a:pPr>
            <a:r>
              <a:rPr lang="zh-CN" altLang="en-US" sz="2000" dirty="0" smtClean="0">
                <a:solidFill>
                  <a:srgbClr val="000099"/>
                </a:solidFill>
              </a:rPr>
              <a:t>         *</a:t>
            </a:r>
            <a:r>
              <a:rPr lang="en-US" altLang="zh-CN" sz="2000" dirty="0">
                <a:solidFill>
                  <a:srgbClr val="000099"/>
                </a:solidFill>
              </a:rPr>
              <a:t>q = e;</a:t>
            </a:r>
            <a:r>
              <a:rPr lang="en-US" altLang="zh-CN" sz="2000" dirty="0">
                <a:solidFill>
                  <a:srgbClr val="CC0000"/>
                </a:solidFill>
              </a:rPr>
              <a:t>                    </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插入</a:t>
            </a:r>
            <a:r>
              <a:rPr lang="en-US" altLang="zh-CN" sz="2000" b="1" dirty="0">
                <a:solidFill>
                  <a:srgbClr val="006600"/>
                </a:solidFill>
                <a:latin typeface="华文仿宋" panose="02010600040101010101" pitchFamily="2" charset="-122"/>
                <a:ea typeface="华文仿宋" panose="02010600040101010101" pitchFamily="2" charset="-122"/>
              </a:rPr>
              <a:t>e</a:t>
            </a:r>
            <a:endParaRPr lang="en-US" altLang="zh-CN" sz="2000" b="1" dirty="0">
              <a:solidFill>
                <a:srgbClr val="006600"/>
              </a:solidFill>
              <a:latin typeface="华文仿宋" panose="02010600040101010101" pitchFamily="2" charset="-122"/>
              <a:ea typeface="华文仿宋" panose="02010600040101010101" pitchFamily="2" charset="-122"/>
            </a:endParaRPr>
          </a:p>
          <a:p>
            <a:pPr algn="l" eaLnBrk="1" hangingPunct="1">
              <a:lnSpc>
                <a:spcPct val="125000"/>
              </a:lnSpc>
            </a:pPr>
            <a:r>
              <a:rPr lang="en-US" altLang="zh-CN" sz="2000" dirty="0" smtClean="0">
                <a:solidFill>
                  <a:srgbClr val="CC0000"/>
                </a:solidFill>
              </a:rPr>
              <a:t>         ++</a:t>
            </a:r>
            <a:r>
              <a:rPr lang="en-US" altLang="zh-CN" sz="2000" dirty="0" err="1">
                <a:solidFill>
                  <a:srgbClr val="CC0000"/>
                </a:solidFill>
              </a:rPr>
              <a:t>L.length</a:t>
            </a:r>
            <a:r>
              <a:rPr lang="en-US" altLang="zh-CN" sz="2000" dirty="0">
                <a:solidFill>
                  <a:srgbClr val="CC0000"/>
                </a:solidFill>
              </a:rPr>
              <a:t>;           </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表长增</a:t>
            </a:r>
            <a:r>
              <a:rPr lang="en-US" altLang="zh-CN" sz="2000" b="1" dirty="0">
                <a:solidFill>
                  <a:srgbClr val="006600"/>
                </a:solidFill>
                <a:latin typeface="华文仿宋" panose="02010600040101010101" pitchFamily="2" charset="-122"/>
                <a:ea typeface="华文仿宋" panose="02010600040101010101" pitchFamily="2" charset="-122"/>
              </a:rPr>
              <a:t>1</a:t>
            </a:r>
            <a:endParaRPr lang="en-US" altLang="zh-CN" sz="2000" b="1" dirty="0">
              <a:solidFill>
                <a:srgbClr val="006600"/>
              </a:solidFill>
              <a:latin typeface="华文仿宋" panose="02010600040101010101" pitchFamily="2" charset="-122"/>
              <a:ea typeface="华文仿宋" panose="02010600040101010101" pitchFamily="2" charset="-122"/>
            </a:endParaRPr>
          </a:p>
          <a:p>
            <a:pPr algn="l" eaLnBrk="1" hangingPunct="1">
              <a:lnSpc>
                <a:spcPct val="125000"/>
              </a:lnSpc>
            </a:pPr>
            <a:r>
              <a:rPr lang="en-US" altLang="zh-CN" sz="2000" dirty="0" smtClean="0">
                <a:solidFill>
                  <a:srgbClr val="000099"/>
                </a:solidFill>
              </a:rPr>
              <a:t>          return </a:t>
            </a:r>
            <a:r>
              <a:rPr lang="en-US" altLang="zh-CN" sz="2000" dirty="0">
                <a:solidFill>
                  <a:srgbClr val="000099"/>
                </a:solidFill>
              </a:rPr>
              <a:t>OK</a:t>
            </a:r>
            <a:r>
              <a:rPr lang="en-US" altLang="zh-CN" sz="2000" dirty="0" smtClean="0">
                <a:solidFill>
                  <a:srgbClr val="000099"/>
                </a:solidFill>
              </a:rPr>
              <a:t>;</a:t>
            </a:r>
            <a:endParaRPr lang="en-US" altLang="zh-CN" sz="2800" b="1" dirty="0"/>
          </a:p>
          <a:p>
            <a:pPr algn="l" eaLnBrk="1" hangingPunct="1">
              <a:lnSpc>
                <a:spcPct val="125000"/>
              </a:lnSpc>
            </a:pPr>
            <a:r>
              <a:rPr lang="en-US" altLang="zh-CN" sz="2800" b="1" dirty="0">
                <a:solidFill>
                  <a:srgbClr val="000099"/>
                </a:solidFill>
              </a:rPr>
              <a:t>}</a:t>
            </a:r>
            <a:r>
              <a:rPr lang="en-US" altLang="zh-CN" sz="2800" dirty="0">
                <a:solidFill>
                  <a:srgbClr val="000099"/>
                </a:solidFill>
              </a:rPr>
              <a:t> // </a:t>
            </a:r>
            <a:r>
              <a:rPr lang="en-US" altLang="zh-CN" sz="2800" dirty="0" err="1">
                <a:solidFill>
                  <a:srgbClr val="000099"/>
                </a:solidFill>
              </a:rPr>
              <a:t>ListInsert_Sq</a:t>
            </a:r>
            <a:r>
              <a:rPr lang="en-US" altLang="zh-CN" sz="2800" dirty="0"/>
              <a:t>  </a:t>
            </a:r>
            <a:r>
              <a:rPr lang="en-US" altLang="zh-CN" sz="2000" dirty="0"/>
              <a:t>                       </a:t>
            </a:r>
            <a:endParaRPr lang="en-US" altLang="zh-CN" sz="2000" dirty="0"/>
          </a:p>
        </p:txBody>
      </p:sp>
      <p:sp>
        <p:nvSpPr>
          <p:cNvPr id="622595" name="Text Box 3"/>
          <p:cNvSpPr txBox="1">
            <a:spLocks noChangeArrowheads="1"/>
          </p:cNvSpPr>
          <p:nvPr/>
        </p:nvSpPr>
        <p:spPr bwMode="auto">
          <a:xfrm>
            <a:off x="1112629" y="5613545"/>
            <a:ext cx="4253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b="1" dirty="0" smtClean="0">
                <a:latin typeface="华文仿宋" panose="02010600040101010101" pitchFamily="2" charset="-122"/>
                <a:ea typeface="华文仿宋" panose="02010600040101010101" pitchFamily="2" charset="-122"/>
              </a:rPr>
              <a:t>最坏情况下算法</a:t>
            </a:r>
            <a:r>
              <a:rPr lang="zh-CN" altLang="en-US" b="1" dirty="0">
                <a:latin typeface="华文仿宋" panose="02010600040101010101" pitchFamily="2" charset="-122"/>
                <a:ea typeface="华文仿宋" panose="02010600040101010101" pitchFamily="2" charset="-122"/>
              </a:rPr>
              <a:t>时间复杂度为</a:t>
            </a:r>
            <a:r>
              <a:rPr lang="en-US" altLang="zh-CN" b="1" dirty="0">
                <a:latin typeface="华文仿宋" panose="02010600040101010101" pitchFamily="2" charset="-122"/>
                <a:ea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endParaRPr>
          </a:p>
        </p:txBody>
      </p:sp>
      <p:sp>
        <p:nvSpPr>
          <p:cNvPr id="622596" name="Text Box 4"/>
          <p:cNvSpPr txBox="1">
            <a:spLocks noChangeArrowheads="1"/>
          </p:cNvSpPr>
          <p:nvPr/>
        </p:nvSpPr>
        <p:spPr bwMode="auto">
          <a:xfrm>
            <a:off x="5272864" y="5608437"/>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b="1" dirty="0">
                <a:solidFill>
                  <a:srgbClr val="660033"/>
                </a:solidFill>
              </a:rPr>
              <a:t>O( </a:t>
            </a:r>
            <a:r>
              <a:rPr lang="en-US" altLang="zh-CN" b="1" dirty="0" err="1">
                <a:solidFill>
                  <a:srgbClr val="660033"/>
                </a:solidFill>
              </a:rPr>
              <a:t>ListLength</a:t>
            </a:r>
            <a:r>
              <a:rPr lang="en-US" altLang="zh-CN" b="1" dirty="0">
                <a:solidFill>
                  <a:srgbClr val="660033"/>
                </a:solidFill>
              </a:rPr>
              <a:t>(L) )</a:t>
            </a:r>
            <a:endParaRPr lang="en-US" altLang="zh-CN" b="1" dirty="0"/>
          </a:p>
        </p:txBody>
      </p:sp>
      <p:sp>
        <p:nvSpPr>
          <p:cNvPr id="622598" name="Text Box 6"/>
          <p:cNvSpPr txBox="1">
            <a:spLocks noChangeArrowheads="1"/>
          </p:cNvSpPr>
          <p:nvPr/>
        </p:nvSpPr>
        <p:spPr bwMode="auto">
          <a:xfrm>
            <a:off x="495300" y="5170276"/>
            <a:ext cx="830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2000" b="1" dirty="0">
                <a:solidFill>
                  <a:srgbClr val="FF0000"/>
                </a:solidFill>
                <a:latin typeface="华文仿宋" panose="02010600040101010101" pitchFamily="2" charset="-122"/>
                <a:ea typeface="华文仿宋" panose="02010600040101010101" pitchFamily="2" charset="-122"/>
              </a:rPr>
              <a:t>注意</a:t>
            </a:r>
            <a:r>
              <a:rPr lang="zh-CN" altLang="en-US" sz="2000" dirty="0">
                <a:solidFill>
                  <a:srgbClr val="FF0000"/>
                </a:solidFill>
                <a:latin typeface="华文仿宋" panose="02010600040101010101" pitchFamily="2" charset="-122"/>
                <a:ea typeface="华文仿宋" panose="02010600040101010101" pitchFamily="2" charset="-122"/>
              </a:rPr>
              <a:t>：</a:t>
            </a:r>
            <a:r>
              <a:rPr lang="en-US" altLang="zh-CN" sz="2000" dirty="0">
                <a:solidFill>
                  <a:srgbClr val="006600"/>
                </a:solidFill>
                <a:latin typeface="华文仿宋" panose="02010600040101010101" pitchFamily="2" charset="-122"/>
                <a:ea typeface="华文仿宋" panose="02010600040101010101" pitchFamily="2" charset="-122"/>
              </a:rPr>
              <a:t>C</a:t>
            </a:r>
            <a:r>
              <a:rPr lang="zh-CN" altLang="en-US" sz="2000" dirty="0">
                <a:solidFill>
                  <a:srgbClr val="006600"/>
                </a:solidFill>
                <a:latin typeface="华文仿宋" panose="02010600040101010101" pitchFamily="2" charset="-122"/>
                <a:ea typeface="华文仿宋" panose="02010600040101010101" pitchFamily="2" charset="-122"/>
              </a:rPr>
              <a:t>语言中数组的下标从</a:t>
            </a:r>
            <a:r>
              <a:rPr lang="en-US" altLang="zh-CN" sz="2000" dirty="0">
                <a:solidFill>
                  <a:srgbClr val="006600"/>
                </a:solidFill>
                <a:latin typeface="华文仿宋" panose="02010600040101010101" pitchFamily="2" charset="-122"/>
                <a:ea typeface="华文仿宋" panose="02010600040101010101" pitchFamily="2" charset="-122"/>
              </a:rPr>
              <a:t>0</a:t>
            </a:r>
            <a:r>
              <a:rPr lang="zh-CN" altLang="en-US" sz="2000" dirty="0">
                <a:solidFill>
                  <a:srgbClr val="006600"/>
                </a:solidFill>
                <a:latin typeface="华文仿宋" panose="02010600040101010101" pitchFamily="2" charset="-122"/>
                <a:ea typeface="华文仿宋" panose="02010600040101010101" pitchFamily="2" charset="-122"/>
              </a:rPr>
              <a:t>开始，线性表</a:t>
            </a:r>
            <a:r>
              <a:rPr lang="en-US" altLang="zh-CN" sz="2000" dirty="0">
                <a:solidFill>
                  <a:srgbClr val="006600"/>
                </a:solidFill>
                <a:latin typeface="华文仿宋" panose="02010600040101010101" pitchFamily="2" charset="-122"/>
                <a:ea typeface="华文仿宋" panose="02010600040101010101" pitchFamily="2" charset="-122"/>
              </a:rPr>
              <a:t>L</a:t>
            </a:r>
            <a:r>
              <a:rPr lang="zh-CN" altLang="en-US" sz="2000" dirty="0">
                <a:solidFill>
                  <a:srgbClr val="006600"/>
                </a:solidFill>
                <a:latin typeface="华文仿宋" panose="02010600040101010101" pitchFamily="2" charset="-122"/>
                <a:ea typeface="华文仿宋" panose="02010600040101010101" pitchFamily="2" charset="-122"/>
              </a:rPr>
              <a:t>中第</a:t>
            </a:r>
            <a:r>
              <a:rPr lang="en-US" altLang="zh-CN" sz="2000" dirty="0" err="1">
                <a:solidFill>
                  <a:srgbClr val="006600"/>
                </a:solidFill>
                <a:latin typeface="华文仿宋" panose="02010600040101010101" pitchFamily="2" charset="-122"/>
                <a:ea typeface="华文仿宋" panose="02010600040101010101" pitchFamily="2" charset="-122"/>
              </a:rPr>
              <a:t>i</a:t>
            </a:r>
            <a:r>
              <a:rPr lang="zh-CN" altLang="en-US" sz="2000" dirty="0">
                <a:solidFill>
                  <a:srgbClr val="006600"/>
                </a:solidFill>
                <a:latin typeface="华文仿宋" panose="02010600040101010101" pitchFamily="2" charset="-122"/>
                <a:ea typeface="华文仿宋" panose="02010600040101010101" pitchFamily="2" charset="-122"/>
              </a:rPr>
              <a:t>个元素是</a:t>
            </a:r>
            <a:r>
              <a:rPr lang="en-US" altLang="zh-CN" sz="2000" dirty="0" err="1">
                <a:solidFill>
                  <a:srgbClr val="006600"/>
                </a:solidFill>
                <a:latin typeface="华文仿宋" panose="02010600040101010101" pitchFamily="2" charset="-122"/>
                <a:ea typeface="华文仿宋" panose="02010600040101010101" pitchFamily="2" charset="-122"/>
              </a:rPr>
              <a:t>L.elem</a:t>
            </a:r>
            <a:r>
              <a:rPr lang="en-US" altLang="zh-CN" sz="2000" dirty="0">
                <a:solidFill>
                  <a:srgbClr val="006600"/>
                </a:solidFill>
                <a:latin typeface="华文仿宋" panose="02010600040101010101" pitchFamily="2" charset="-122"/>
                <a:ea typeface="华文仿宋" panose="02010600040101010101" pitchFamily="2" charset="-122"/>
              </a:rPr>
              <a:t>[i-1]</a:t>
            </a:r>
            <a:endParaRPr lang="en-US" altLang="zh-CN" sz="2000" dirty="0">
              <a:solidFill>
                <a:srgbClr val="006600"/>
              </a:solidFill>
              <a:latin typeface="华文仿宋" panose="02010600040101010101" pitchFamily="2" charset="-122"/>
              <a:ea typeface="华文仿宋" panose="02010600040101010101" pitchFamily="2" charset="-122"/>
            </a:endParaRPr>
          </a:p>
        </p:txBody>
      </p:sp>
      <p:sp>
        <p:nvSpPr>
          <p:cNvPr id="7"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实现代码</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622594"/>
                                        </p:tgtEl>
                                        <p:attrNameLst>
                                          <p:attrName>style.visibility</p:attrName>
                                        </p:attrNameLst>
                                      </p:cBhvr>
                                      <p:to>
                                        <p:strVal val="visible"/>
                                      </p:to>
                                    </p:set>
                                    <p:animEffect transition="in" filter="checkerboard(down)">
                                      <p:cBhvr>
                                        <p:cTn id="7" dur="500"/>
                                        <p:tgtEl>
                                          <p:spTgt spid="6225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2598"/>
                                        </p:tgtEl>
                                        <p:attrNameLst>
                                          <p:attrName>style.visibility</p:attrName>
                                        </p:attrNameLst>
                                      </p:cBhvr>
                                      <p:to>
                                        <p:strVal val="visible"/>
                                      </p:to>
                                    </p:set>
                                    <p:anim calcmode="lin" valueType="num">
                                      <p:cBhvr additive="base">
                                        <p:cTn id="12" dur="500" fill="hold"/>
                                        <p:tgtEl>
                                          <p:spTgt spid="622598"/>
                                        </p:tgtEl>
                                        <p:attrNameLst>
                                          <p:attrName>ppt_x</p:attrName>
                                        </p:attrNameLst>
                                      </p:cBhvr>
                                      <p:tavLst>
                                        <p:tav tm="0">
                                          <p:val>
                                            <p:strVal val="#ppt_x"/>
                                          </p:val>
                                        </p:tav>
                                        <p:tav tm="100000">
                                          <p:val>
                                            <p:strVal val="#ppt_x"/>
                                          </p:val>
                                        </p:tav>
                                      </p:tavLst>
                                    </p:anim>
                                    <p:anim calcmode="lin" valueType="num">
                                      <p:cBhvr additive="base">
                                        <p:cTn id="13" dur="500" fill="hold"/>
                                        <p:tgtEl>
                                          <p:spTgt spid="62259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22594">
                                            <p:txEl>
                                              <p:pRg st="3" end="3"/>
                                            </p:txEl>
                                          </p:spTgt>
                                        </p:tgtEl>
                                        <p:attrNameLst>
                                          <p:attrName>style.visibility</p:attrName>
                                        </p:attrNameLst>
                                      </p:cBhvr>
                                      <p:to>
                                        <p:strVal val="visible"/>
                                      </p:to>
                                    </p:set>
                                    <p:animEffect transition="in" filter="fade">
                                      <p:cBhvr>
                                        <p:cTn id="18" dur="1000"/>
                                        <p:tgtEl>
                                          <p:spTgt spid="622594">
                                            <p:txEl>
                                              <p:pRg st="3" end="3"/>
                                            </p:txEl>
                                          </p:spTgt>
                                        </p:tgtEl>
                                      </p:cBhvr>
                                    </p:animEffect>
                                    <p:anim calcmode="lin" valueType="num">
                                      <p:cBhvr>
                                        <p:cTn id="19" dur="1000" fill="hold"/>
                                        <p:tgtEl>
                                          <p:spTgt spid="622594">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622594">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622594">
                                            <p:txEl>
                                              <p:pRg st="4" end="4"/>
                                            </p:txEl>
                                          </p:spTgt>
                                        </p:tgtEl>
                                        <p:attrNameLst>
                                          <p:attrName>style.visibility</p:attrName>
                                        </p:attrNameLst>
                                      </p:cBhvr>
                                      <p:to>
                                        <p:strVal val="visible"/>
                                      </p:to>
                                    </p:set>
                                    <p:animEffect transition="in" filter="fade">
                                      <p:cBhvr>
                                        <p:cTn id="23" dur="1000"/>
                                        <p:tgtEl>
                                          <p:spTgt spid="622594">
                                            <p:txEl>
                                              <p:pRg st="4" end="4"/>
                                            </p:txEl>
                                          </p:spTgt>
                                        </p:tgtEl>
                                      </p:cBhvr>
                                    </p:animEffect>
                                    <p:anim calcmode="lin" valueType="num">
                                      <p:cBhvr>
                                        <p:cTn id="24" dur="1000" fill="hold"/>
                                        <p:tgtEl>
                                          <p:spTgt spid="622594">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622594">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22594">
                                            <p:txEl>
                                              <p:pRg st="5" end="5"/>
                                            </p:txEl>
                                          </p:spTgt>
                                        </p:tgtEl>
                                        <p:attrNameLst>
                                          <p:attrName>style.visibility</p:attrName>
                                        </p:attrNameLst>
                                      </p:cBhvr>
                                      <p:to>
                                        <p:strVal val="visible"/>
                                      </p:to>
                                    </p:set>
                                    <p:animEffect transition="in" filter="fade">
                                      <p:cBhvr>
                                        <p:cTn id="28" dur="1000"/>
                                        <p:tgtEl>
                                          <p:spTgt spid="622594">
                                            <p:txEl>
                                              <p:pRg st="5" end="5"/>
                                            </p:txEl>
                                          </p:spTgt>
                                        </p:tgtEl>
                                      </p:cBhvr>
                                    </p:animEffect>
                                    <p:anim calcmode="lin" valueType="num">
                                      <p:cBhvr>
                                        <p:cTn id="29" dur="1000" fill="hold"/>
                                        <p:tgtEl>
                                          <p:spTgt spid="62259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622594">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622594">
                                            <p:txEl>
                                              <p:pRg st="6" end="6"/>
                                            </p:txEl>
                                          </p:spTgt>
                                        </p:tgtEl>
                                        <p:attrNameLst>
                                          <p:attrName>style.visibility</p:attrName>
                                        </p:attrNameLst>
                                      </p:cBhvr>
                                      <p:to>
                                        <p:strVal val="visible"/>
                                      </p:to>
                                    </p:set>
                                    <p:animEffect transition="in" filter="fade">
                                      <p:cBhvr>
                                        <p:cTn id="33" dur="1000"/>
                                        <p:tgtEl>
                                          <p:spTgt spid="622594">
                                            <p:txEl>
                                              <p:pRg st="6" end="6"/>
                                            </p:txEl>
                                          </p:spTgt>
                                        </p:tgtEl>
                                      </p:cBhvr>
                                    </p:animEffect>
                                    <p:anim calcmode="lin" valueType="num">
                                      <p:cBhvr>
                                        <p:cTn id="34" dur="1000" fill="hold"/>
                                        <p:tgtEl>
                                          <p:spTgt spid="62259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622594">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622594">
                                            <p:txEl>
                                              <p:pRg st="7" end="7"/>
                                            </p:txEl>
                                          </p:spTgt>
                                        </p:tgtEl>
                                        <p:attrNameLst>
                                          <p:attrName>style.visibility</p:attrName>
                                        </p:attrNameLst>
                                      </p:cBhvr>
                                      <p:to>
                                        <p:strVal val="visible"/>
                                      </p:to>
                                    </p:set>
                                    <p:animEffect transition="in" filter="fade">
                                      <p:cBhvr>
                                        <p:cTn id="38" dur="1000"/>
                                        <p:tgtEl>
                                          <p:spTgt spid="622594">
                                            <p:txEl>
                                              <p:pRg st="7" end="7"/>
                                            </p:txEl>
                                          </p:spTgt>
                                        </p:tgtEl>
                                      </p:cBhvr>
                                    </p:animEffect>
                                    <p:anim calcmode="lin" valueType="num">
                                      <p:cBhvr>
                                        <p:cTn id="39" dur="1000" fill="hold"/>
                                        <p:tgtEl>
                                          <p:spTgt spid="622594">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622594">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22594">
                                            <p:txEl>
                                              <p:pRg st="8" end="8"/>
                                            </p:txEl>
                                          </p:spTgt>
                                        </p:tgtEl>
                                        <p:attrNameLst>
                                          <p:attrName>style.visibility</p:attrName>
                                        </p:attrNameLst>
                                      </p:cBhvr>
                                      <p:to>
                                        <p:strVal val="visible"/>
                                      </p:to>
                                    </p:set>
                                    <p:animEffect transition="in" filter="fade">
                                      <p:cBhvr>
                                        <p:cTn id="43" dur="1000"/>
                                        <p:tgtEl>
                                          <p:spTgt spid="622594">
                                            <p:txEl>
                                              <p:pRg st="8" end="8"/>
                                            </p:txEl>
                                          </p:spTgt>
                                        </p:tgtEl>
                                      </p:cBhvr>
                                    </p:animEffect>
                                    <p:anim calcmode="lin" valueType="num">
                                      <p:cBhvr>
                                        <p:cTn id="44" dur="1000" fill="hold"/>
                                        <p:tgtEl>
                                          <p:spTgt spid="622594">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62259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622598">
                                            <p:txEl>
                                              <p:pRg st="0" end="0"/>
                                            </p:txEl>
                                          </p:spTgt>
                                        </p:tgtEl>
                                        <p:attrNameLst>
                                          <p:attrName>style.visibility</p:attrName>
                                        </p:attrNameLst>
                                      </p:cBhvr>
                                      <p:to>
                                        <p:strVal val="visible"/>
                                      </p:to>
                                    </p:set>
                                    <p:anim calcmode="lin" valueType="num">
                                      <p:cBhvr additive="base">
                                        <p:cTn id="50" dur="500" fill="hold"/>
                                        <p:tgtEl>
                                          <p:spTgt spid="622598">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225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622595"/>
                                        </p:tgtEl>
                                        <p:attrNameLst>
                                          <p:attrName>style.visibility</p:attrName>
                                        </p:attrNameLst>
                                      </p:cBhvr>
                                      <p:to>
                                        <p:strVal val="visible"/>
                                      </p:to>
                                    </p:set>
                                    <p:anim calcmode="lin" valueType="num">
                                      <p:cBhvr additive="base">
                                        <p:cTn id="56" dur="500" fill="hold"/>
                                        <p:tgtEl>
                                          <p:spTgt spid="622595"/>
                                        </p:tgtEl>
                                        <p:attrNameLst>
                                          <p:attrName>ppt_x</p:attrName>
                                        </p:attrNameLst>
                                      </p:cBhvr>
                                      <p:tavLst>
                                        <p:tav tm="0">
                                          <p:val>
                                            <p:strVal val="1+#ppt_w/2"/>
                                          </p:val>
                                        </p:tav>
                                        <p:tav tm="100000">
                                          <p:val>
                                            <p:strVal val="#ppt_x"/>
                                          </p:val>
                                        </p:tav>
                                      </p:tavLst>
                                    </p:anim>
                                    <p:anim calcmode="lin" valueType="num">
                                      <p:cBhvr additive="base">
                                        <p:cTn id="57" dur="500" fill="hold"/>
                                        <p:tgtEl>
                                          <p:spTgt spid="622595"/>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iterate type="wd">
                                    <p:tmPct val="100000"/>
                                  </p:iterate>
                                  <p:childTnLst>
                                    <p:set>
                                      <p:cBhvr>
                                        <p:cTn id="61" dur="1" fill="hold">
                                          <p:stCondLst>
                                            <p:cond delay="0"/>
                                          </p:stCondLst>
                                        </p:cTn>
                                        <p:tgtEl>
                                          <p:spTgt spid="622596"/>
                                        </p:tgtEl>
                                        <p:attrNameLst>
                                          <p:attrName>style.visibility</p:attrName>
                                        </p:attrNameLst>
                                      </p:cBhvr>
                                      <p:to>
                                        <p:strVal val="visible"/>
                                      </p:to>
                                    </p:set>
                                    <p:animEffect transition="in" filter="wipe(left)">
                                      <p:cBhvr>
                                        <p:cTn id="62" dur="300"/>
                                        <p:tgtEl>
                                          <p:spTgt spid="622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autoUpdateAnimBg="0"/>
      <p:bldP spid="622595" grpId="0" autoUpdateAnimBg="0"/>
      <p:bldP spid="622596" grpId="0" autoUpdateAnimBg="0"/>
      <p:bldP spid="62259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28675" y="2025650"/>
            <a:ext cx="7848600"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0"/>
              </a:spcBef>
            </a:pPr>
            <a:r>
              <a:rPr kumimoji="1" lang="en-US" altLang="zh-CN" sz="2400" dirty="0">
                <a:latin typeface="Times New Roman" panose="02020603050405020304" charset="0"/>
                <a:ea typeface="华文仿宋" panose="02010600040101010101" pitchFamily="2" charset="-122"/>
                <a:cs typeface="Times New Roman" panose="02020603050405020304" charset="0"/>
              </a:rPr>
              <a:t>if (</a:t>
            </a:r>
            <a:r>
              <a:rPr kumimoji="1" lang="en-US" altLang="zh-CN" sz="2400" dirty="0" err="1">
                <a:latin typeface="Times New Roman" panose="02020603050405020304" charset="0"/>
                <a:ea typeface="华文仿宋" panose="02010600040101010101" pitchFamily="2" charset="-122"/>
                <a:cs typeface="Times New Roman" panose="02020603050405020304" charset="0"/>
              </a:rPr>
              <a:t>L.length</a:t>
            </a:r>
            <a:r>
              <a:rPr kumimoji="1" lang="en-US" altLang="zh-CN" sz="2400" dirty="0">
                <a:latin typeface="Times New Roman" panose="02020603050405020304" charset="0"/>
                <a:ea typeface="华文仿宋" panose="02010600040101010101" pitchFamily="2" charset="-122"/>
                <a:cs typeface="Times New Roman" panose="02020603050405020304" charset="0"/>
              </a:rPr>
              <a:t> &gt;= </a:t>
            </a:r>
            <a:r>
              <a:rPr kumimoji="1" lang="en-US" altLang="zh-CN" sz="2400" dirty="0" err="1">
                <a:latin typeface="Times New Roman" panose="02020603050405020304" charset="0"/>
                <a:ea typeface="华文仿宋" panose="02010600040101010101" pitchFamily="2" charset="-122"/>
                <a:cs typeface="Times New Roman" panose="02020603050405020304" charset="0"/>
              </a:rPr>
              <a:t>L.listsize</a:t>
            </a:r>
            <a:r>
              <a:rPr kumimoji="1" lang="en-US" altLang="zh-CN" sz="2400" dirty="0">
                <a:latin typeface="Times New Roman" panose="02020603050405020304" charset="0"/>
                <a:ea typeface="华文仿宋" panose="02010600040101010101" pitchFamily="2" charset="-122"/>
                <a:cs typeface="Times New Roman" panose="02020603050405020304" charset="0"/>
              </a:rPr>
              <a:t>) { </a:t>
            </a:r>
            <a:endParaRPr kumimoji="1" lang="en-US" altLang="zh-CN" sz="2400" dirty="0">
              <a:latin typeface="Times New Roman" panose="02020603050405020304" charset="0"/>
              <a:ea typeface="华文仿宋" panose="02010600040101010101" pitchFamily="2" charset="-122"/>
              <a:cs typeface="Times New Roman" panose="02020603050405020304" charset="0"/>
            </a:endParaRPr>
          </a:p>
          <a:p>
            <a:pPr algn="l">
              <a:lnSpc>
                <a:spcPct val="120000"/>
              </a:lnSpc>
              <a:spcBef>
                <a:spcPct val="0"/>
              </a:spcBef>
            </a:pPr>
            <a:r>
              <a:rPr kumimoji="1" lang="en-US" altLang="zh-CN" sz="2000" b="1" dirty="0">
                <a:latin typeface="Times New Roman" panose="02020603050405020304" charset="0"/>
                <a:ea typeface="华文仿宋" panose="02010600040101010101" pitchFamily="2" charset="-122"/>
                <a:cs typeface="Times New Roman" panose="02020603050405020304" charset="0"/>
              </a:rPr>
              <a:t>                          </a:t>
            </a:r>
            <a:r>
              <a:rPr kumimoji="1" lang="en-US" altLang="zh-CN" sz="2000" b="1" dirty="0">
                <a:solidFill>
                  <a:srgbClr val="007E00"/>
                </a:solidFill>
                <a:latin typeface="Times New Roman" panose="02020603050405020304" charset="0"/>
                <a:ea typeface="华文仿宋" panose="02010600040101010101" pitchFamily="2" charset="-122"/>
                <a:cs typeface="Times New Roman" panose="02020603050405020304" charset="0"/>
              </a:rPr>
              <a:t>// </a:t>
            </a:r>
            <a:r>
              <a:rPr kumimoji="1" lang="zh-CN" altLang="en-US" sz="2000" b="1" dirty="0">
                <a:solidFill>
                  <a:srgbClr val="007E00"/>
                </a:solidFill>
                <a:latin typeface="Times New Roman" panose="02020603050405020304" charset="0"/>
                <a:ea typeface="华文仿宋" panose="02010600040101010101" pitchFamily="2" charset="-122"/>
                <a:cs typeface="Times New Roman" panose="02020603050405020304" charset="0"/>
              </a:rPr>
              <a:t>当前存储空间已满，增加分配</a:t>
            </a:r>
            <a:endParaRPr kumimoji="1" lang="zh-CN" altLang="en-US" sz="2000" b="1" dirty="0">
              <a:solidFill>
                <a:srgbClr val="007E00"/>
              </a:solidFill>
              <a:latin typeface="Times New Roman" panose="02020603050405020304" charset="0"/>
              <a:ea typeface="华文仿宋" panose="02010600040101010101" pitchFamily="2" charset="-122"/>
              <a:cs typeface="Times New Roman" panose="02020603050405020304" charset="0"/>
            </a:endParaRPr>
          </a:p>
          <a:p>
            <a:pPr algn="l">
              <a:lnSpc>
                <a:spcPct val="120000"/>
              </a:lnSpc>
              <a:spcBef>
                <a:spcPct val="0"/>
              </a:spcBef>
            </a:pPr>
            <a:r>
              <a:rPr kumimoji="1" lang="zh-CN" altLang="en-US" sz="2400" dirty="0">
                <a:latin typeface="Times New Roman" panose="02020603050405020304" charset="0"/>
                <a:ea typeface="华文仿宋" panose="02010600040101010101" pitchFamily="2" charset="-122"/>
                <a:cs typeface="Times New Roman" panose="02020603050405020304" charset="0"/>
              </a:rPr>
              <a:t>    </a:t>
            </a:r>
            <a:r>
              <a:rPr kumimoji="1" lang="en-US" altLang="zh-CN" sz="2400" dirty="0" err="1">
                <a:solidFill>
                  <a:srgbClr val="3333FF"/>
                </a:solidFill>
                <a:latin typeface="Times New Roman" panose="02020603050405020304" charset="0"/>
                <a:ea typeface="华文仿宋" panose="02010600040101010101" pitchFamily="2" charset="-122"/>
                <a:cs typeface="Times New Roman" panose="02020603050405020304" charset="0"/>
              </a:rPr>
              <a:t>newbase</a:t>
            </a:r>
            <a:r>
              <a:rPr kumimoji="1" lang="en-US" altLang="zh-CN" sz="2400" dirty="0">
                <a:solidFill>
                  <a:srgbClr val="3333FF"/>
                </a:solidFill>
                <a:latin typeface="Times New Roman" panose="02020603050405020304" charset="0"/>
                <a:ea typeface="华文仿宋" panose="02010600040101010101" pitchFamily="2" charset="-122"/>
                <a:cs typeface="Times New Roman" panose="02020603050405020304" charset="0"/>
              </a:rPr>
              <a:t> = (</a:t>
            </a:r>
            <a:r>
              <a:rPr kumimoji="1" lang="en-US" altLang="zh-CN" sz="2400" dirty="0" err="1">
                <a:solidFill>
                  <a:srgbClr val="3333FF"/>
                </a:solidFill>
                <a:latin typeface="Times New Roman" panose="02020603050405020304" charset="0"/>
                <a:ea typeface="华文仿宋" panose="02010600040101010101" pitchFamily="2" charset="-122"/>
                <a:cs typeface="Times New Roman" panose="02020603050405020304" charset="0"/>
              </a:rPr>
              <a:t>ElemType</a:t>
            </a:r>
            <a:r>
              <a:rPr kumimoji="1" lang="en-US" altLang="zh-CN" sz="2400" dirty="0">
                <a:solidFill>
                  <a:srgbClr val="3333FF"/>
                </a:solidFill>
                <a:latin typeface="Times New Roman" panose="02020603050405020304" charset="0"/>
                <a:ea typeface="华文仿宋" panose="02010600040101010101" pitchFamily="2" charset="-122"/>
                <a:cs typeface="Times New Roman" panose="02020603050405020304" charset="0"/>
              </a:rPr>
              <a:t> *)</a:t>
            </a:r>
            <a:r>
              <a:rPr kumimoji="1" lang="en-US" altLang="zh-CN" sz="2400" dirty="0" err="1">
                <a:solidFill>
                  <a:srgbClr val="3333FF"/>
                </a:solidFill>
                <a:latin typeface="Times New Roman" panose="02020603050405020304" charset="0"/>
                <a:ea typeface="华文仿宋" panose="02010600040101010101" pitchFamily="2" charset="-122"/>
                <a:cs typeface="Times New Roman" panose="02020603050405020304" charset="0"/>
              </a:rPr>
              <a:t>realloc</a:t>
            </a:r>
            <a:r>
              <a:rPr kumimoji="1" lang="en-US" altLang="zh-CN" sz="2400" dirty="0">
                <a:solidFill>
                  <a:srgbClr val="3333FF"/>
                </a:solidFill>
                <a:latin typeface="Times New Roman" panose="02020603050405020304" charset="0"/>
                <a:ea typeface="华文仿宋" panose="02010600040101010101" pitchFamily="2" charset="-122"/>
                <a:cs typeface="Times New Roman" panose="02020603050405020304" charset="0"/>
              </a:rPr>
              <a:t>(</a:t>
            </a:r>
            <a:r>
              <a:rPr kumimoji="1" lang="en-US" altLang="zh-CN" sz="2400" dirty="0" err="1">
                <a:solidFill>
                  <a:srgbClr val="3333FF"/>
                </a:solidFill>
                <a:latin typeface="Times New Roman" panose="02020603050405020304" charset="0"/>
                <a:ea typeface="华文仿宋" panose="02010600040101010101" pitchFamily="2" charset="-122"/>
                <a:cs typeface="Times New Roman" panose="02020603050405020304" charset="0"/>
              </a:rPr>
              <a:t>L.elem</a:t>
            </a:r>
            <a:r>
              <a:rPr kumimoji="1" lang="en-US" altLang="zh-CN" sz="2400" dirty="0">
                <a:solidFill>
                  <a:srgbClr val="3333FF"/>
                </a:solidFill>
                <a:latin typeface="Times New Roman" panose="02020603050405020304" charset="0"/>
                <a:ea typeface="华文仿宋" panose="02010600040101010101" pitchFamily="2" charset="-122"/>
                <a:cs typeface="Times New Roman" panose="02020603050405020304" charset="0"/>
              </a:rPr>
              <a:t>,                                                                 </a:t>
            </a:r>
            <a:endParaRPr kumimoji="1" lang="en-US" altLang="zh-CN" sz="2400" dirty="0">
              <a:solidFill>
                <a:srgbClr val="3333FF"/>
              </a:solidFill>
              <a:latin typeface="Times New Roman" panose="02020603050405020304" charset="0"/>
              <a:ea typeface="华文仿宋" panose="02010600040101010101" pitchFamily="2" charset="-122"/>
              <a:cs typeface="Times New Roman" panose="02020603050405020304" charset="0"/>
            </a:endParaRPr>
          </a:p>
          <a:p>
            <a:pPr algn="l">
              <a:lnSpc>
                <a:spcPct val="120000"/>
              </a:lnSpc>
              <a:spcBef>
                <a:spcPct val="0"/>
              </a:spcBef>
            </a:pPr>
            <a:r>
              <a:rPr kumimoji="1" lang="en-US" altLang="zh-CN" sz="2400" dirty="0">
                <a:solidFill>
                  <a:srgbClr val="3333FF"/>
                </a:solidFill>
                <a:latin typeface="Times New Roman" panose="02020603050405020304" charset="0"/>
                <a:ea typeface="华文仿宋" panose="02010600040101010101" pitchFamily="2" charset="-122"/>
                <a:cs typeface="Times New Roman" panose="02020603050405020304" charset="0"/>
              </a:rPr>
              <a:t>         (</a:t>
            </a:r>
            <a:r>
              <a:rPr kumimoji="1" lang="en-US" altLang="zh-CN" sz="2400" dirty="0" err="1">
                <a:solidFill>
                  <a:srgbClr val="3333FF"/>
                </a:solidFill>
                <a:latin typeface="Times New Roman" panose="02020603050405020304" charset="0"/>
                <a:ea typeface="华文仿宋" panose="02010600040101010101" pitchFamily="2" charset="-122"/>
                <a:cs typeface="Times New Roman" panose="02020603050405020304" charset="0"/>
              </a:rPr>
              <a:t>L.listsize+LISTINCREMENT</a:t>
            </a:r>
            <a:r>
              <a:rPr kumimoji="1" lang="en-US" altLang="zh-CN" sz="2400" dirty="0">
                <a:solidFill>
                  <a:srgbClr val="3333FF"/>
                </a:solidFill>
                <a:latin typeface="Times New Roman" panose="02020603050405020304" charset="0"/>
                <a:ea typeface="华文仿宋" panose="02010600040101010101" pitchFamily="2" charset="-122"/>
                <a:cs typeface="Times New Roman" panose="02020603050405020304" charset="0"/>
              </a:rPr>
              <a:t>)*</a:t>
            </a:r>
            <a:r>
              <a:rPr kumimoji="1" lang="en-US" altLang="zh-CN" sz="2400" dirty="0" err="1">
                <a:solidFill>
                  <a:srgbClr val="3333FF"/>
                </a:solidFill>
                <a:latin typeface="Times New Roman" panose="02020603050405020304" charset="0"/>
                <a:ea typeface="华文仿宋" panose="02010600040101010101" pitchFamily="2" charset="-122"/>
                <a:cs typeface="Times New Roman" panose="02020603050405020304" charset="0"/>
              </a:rPr>
              <a:t>sizeof</a:t>
            </a:r>
            <a:r>
              <a:rPr kumimoji="1" lang="en-US" altLang="zh-CN" sz="2400" dirty="0">
                <a:solidFill>
                  <a:srgbClr val="3333FF"/>
                </a:solidFill>
                <a:latin typeface="Times New Roman" panose="02020603050405020304" charset="0"/>
                <a:ea typeface="华文仿宋" panose="02010600040101010101" pitchFamily="2" charset="-122"/>
                <a:cs typeface="Times New Roman" panose="02020603050405020304" charset="0"/>
              </a:rPr>
              <a:t> (</a:t>
            </a:r>
            <a:r>
              <a:rPr kumimoji="1" lang="en-US" altLang="zh-CN" sz="2400" dirty="0" err="1">
                <a:solidFill>
                  <a:srgbClr val="3333FF"/>
                </a:solidFill>
                <a:latin typeface="Times New Roman" panose="02020603050405020304" charset="0"/>
                <a:ea typeface="华文仿宋" panose="02010600040101010101" pitchFamily="2" charset="-122"/>
                <a:cs typeface="Times New Roman" panose="02020603050405020304" charset="0"/>
              </a:rPr>
              <a:t>ElemType</a:t>
            </a:r>
            <a:r>
              <a:rPr kumimoji="1" lang="en-US" altLang="zh-CN" sz="2400" dirty="0">
                <a:solidFill>
                  <a:srgbClr val="3333FF"/>
                </a:solidFill>
                <a:latin typeface="Times New Roman" panose="02020603050405020304" charset="0"/>
                <a:ea typeface="华文仿宋" panose="02010600040101010101" pitchFamily="2" charset="-122"/>
                <a:cs typeface="Times New Roman" panose="02020603050405020304" charset="0"/>
              </a:rPr>
              <a:t>));</a:t>
            </a:r>
            <a:endParaRPr kumimoji="1" lang="en-US" altLang="zh-CN" sz="2400" dirty="0">
              <a:solidFill>
                <a:srgbClr val="3333FF"/>
              </a:solidFill>
              <a:latin typeface="Times New Roman" panose="02020603050405020304" charset="0"/>
              <a:ea typeface="华文仿宋" panose="02010600040101010101" pitchFamily="2" charset="-122"/>
              <a:cs typeface="Times New Roman" panose="02020603050405020304" charset="0"/>
            </a:endParaRPr>
          </a:p>
          <a:p>
            <a:pPr algn="l">
              <a:lnSpc>
                <a:spcPct val="120000"/>
              </a:lnSpc>
              <a:spcBef>
                <a:spcPct val="0"/>
              </a:spcBef>
            </a:pPr>
            <a:r>
              <a:rPr kumimoji="1" lang="en-US" altLang="zh-CN" sz="2400" dirty="0">
                <a:latin typeface="Times New Roman" panose="02020603050405020304" charset="0"/>
                <a:ea typeface="华文仿宋" panose="02010600040101010101" pitchFamily="2" charset="-122"/>
                <a:cs typeface="Times New Roman" panose="02020603050405020304" charset="0"/>
              </a:rPr>
              <a:t>    if (!</a:t>
            </a:r>
            <a:r>
              <a:rPr kumimoji="1" lang="en-US" altLang="zh-CN" sz="2400" dirty="0" err="1">
                <a:latin typeface="Times New Roman" panose="02020603050405020304" charset="0"/>
                <a:ea typeface="华文仿宋" panose="02010600040101010101" pitchFamily="2" charset="-122"/>
                <a:cs typeface="Times New Roman" panose="02020603050405020304" charset="0"/>
              </a:rPr>
              <a:t>newbase</a:t>
            </a:r>
            <a:r>
              <a:rPr kumimoji="1" lang="en-US" altLang="zh-CN" sz="2400" dirty="0">
                <a:latin typeface="Times New Roman" panose="02020603050405020304" charset="0"/>
                <a:ea typeface="华文仿宋" panose="02010600040101010101" pitchFamily="2" charset="-122"/>
                <a:cs typeface="Times New Roman" panose="02020603050405020304" charset="0"/>
              </a:rPr>
              <a:t>) exit(OVERFLOW);  </a:t>
            </a:r>
            <a:endParaRPr kumimoji="1" lang="en-US" altLang="zh-CN" sz="2400" dirty="0">
              <a:latin typeface="Times New Roman" panose="02020603050405020304" charset="0"/>
              <a:ea typeface="华文仿宋" panose="02010600040101010101" pitchFamily="2" charset="-122"/>
              <a:cs typeface="Times New Roman" panose="02020603050405020304" charset="0"/>
            </a:endParaRPr>
          </a:p>
          <a:p>
            <a:pPr algn="l">
              <a:lnSpc>
                <a:spcPct val="120000"/>
              </a:lnSpc>
              <a:spcBef>
                <a:spcPct val="0"/>
              </a:spcBef>
            </a:pPr>
            <a:r>
              <a:rPr kumimoji="1" lang="en-US" altLang="zh-CN" sz="2000" b="1" dirty="0">
                <a:latin typeface="Times New Roman" panose="02020603050405020304" charset="0"/>
                <a:ea typeface="华文仿宋" panose="02010600040101010101" pitchFamily="2" charset="-122"/>
                <a:cs typeface="Times New Roman" panose="02020603050405020304" charset="0"/>
              </a:rPr>
              <a:t>                           </a:t>
            </a:r>
            <a:r>
              <a:rPr kumimoji="1" lang="en-US" altLang="zh-CN" sz="2000" b="1" dirty="0">
                <a:solidFill>
                  <a:srgbClr val="007E00"/>
                </a:solidFill>
                <a:latin typeface="Times New Roman" panose="02020603050405020304" charset="0"/>
                <a:ea typeface="华文仿宋" panose="02010600040101010101" pitchFamily="2" charset="-122"/>
                <a:cs typeface="Times New Roman" panose="02020603050405020304" charset="0"/>
              </a:rPr>
              <a:t>// </a:t>
            </a:r>
            <a:r>
              <a:rPr kumimoji="1" lang="zh-CN" altLang="en-US" sz="2000" b="1" dirty="0">
                <a:solidFill>
                  <a:srgbClr val="007E00"/>
                </a:solidFill>
                <a:latin typeface="Times New Roman" panose="02020603050405020304" charset="0"/>
                <a:ea typeface="华文仿宋" panose="02010600040101010101" pitchFamily="2" charset="-122"/>
                <a:cs typeface="Times New Roman" panose="02020603050405020304" charset="0"/>
              </a:rPr>
              <a:t>存储分配失败</a:t>
            </a:r>
            <a:endParaRPr kumimoji="1" lang="zh-CN" altLang="en-US" sz="2000" b="1" dirty="0">
              <a:solidFill>
                <a:srgbClr val="007E00"/>
              </a:solidFill>
              <a:latin typeface="Times New Roman" panose="02020603050405020304" charset="0"/>
              <a:ea typeface="华文仿宋" panose="02010600040101010101" pitchFamily="2" charset="-122"/>
              <a:cs typeface="Times New Roman" panose="02020603050405020304" charset="0"/>
            </a:endParaRPr>
          </a:p>
          <a:p>
            <a:pPr algn="l">
              <a:lnSpc>
                <a:spcPct val="120000"/>
              </a:lnSpc>
              <a:spcBef>
                <a:spcPct val="0"/>
              </a:spcBef>
            </a:pPr>
            <a:r>
              <a:rPr kumimoji="1" lang="zh-CN" altLang="en-US" sz="2400" dirty="0">
                <a:latin typeface="Times New Roman" panose="02020603050405020304" charset="0"/>
                <a:ea typeface="华文仿宋" panose="02010600040101010101" pitchFamily="2" charset="-122"/>
                <a:cs typeface="Times New Roman" panose="02020603050405020304" charset="0"/>
              </a:rPr>
              <a:t>    </a:t>
            </a:r>
            <a:r>
              <a:rPr kumimoji="1" lang="en-US" altLang="zh-CN" sz="2400" dirty="0" err="1">
                <a:latin typeface="Times New Roman" panose="02020603050405020304" charset="0"/>
                <a:ea typeface="华文仿宋" panose="02010600040101010101" pitchFamily="2" charset="-122"/>
                <a:cs typeface="Times New Roman" panose="02020603050405020304" charset="0"/>
              </a:rPr>
              <a:t>L.elem</a:t>
            </a:r>
            <a:r>
              <a:rPr kumimoji="1" lang="en-US" altLang="zh-CN" sz="2400" dirty="0">
                <a:latin typeface="Times New Roman" panose="02020603050405020304" charset="0"/>
                <a:ea typeface="华文仿宋" panose="02010600040101010101" pitchFamily="2" charset="-122"/>
                <a:cs typeface="Times New Roman" panose="02020603050405020304" charset="0"/>
              </a:rPr>
              <a:t> = </a:t>
            </a:r>
            <a:r>
              <a:rPr kumimoji="1" lang="en-US" altLang="zh-CN" sz="2400" dirty="0" err="1">
                <a:latin typeface="Times New Roman" panose="02020603050405020304" charset="0"/>
                <a:ea typeface="华文仿宋" panose="02010600040101010101" pitchFamily="2" charset="-122"/>
                <a:cs typeface="Times New Roman" panose="02020603050405020304" charset="0"/>
              </a:rPr>
              <a:t>newbase</a:t>
            </a:r>
            <a:r>
              <a:rPr kumimoji="1" lang="en-US" altLang="zh-CN" sz="2400" dirty="0">
                <a:latin typeface="Times New Roman" panose="02020603050405020304" charset="0"/>
                <a:ea typeface="华文仿宋" panose="02010600040101010101" pitchFamily="2" charset="-122"/>
                <a:cs typeface="Times New Roman" panose="02020603050405020304" charset="0"/>
              </a:rPr>
              <a:t>;</a:t>
            </a:r>
            <a:r>
              <a:rPr kumimoji="1" lang="en-US" altLang="zh-CN" sz="2400" dirty="0">
                <a:solidFill>
                  <a:srgbClr val="CC0000"/>
                </a:solidFill>
                <a:latin typeface="Times New Roman" panose="02020603050405020304" charset="0"/>
                <a:ea typeface="华文仿宋" panose="02010600040101010101" pitchFamily="2" charset="-122"/>
                <a:cs typeface="Times New Roman" panose="02020603050405020304" charset="0"/>
              </a:rPr>
              <a:t>                </a:t>
            </a:r>
            <a:r>
              <a:rPr kumimoji="1" lang="en-US" altLang="zh-CN" sz="2000" b="1" dirty="0">
                <a:solidFill>
                  <a:srgbClr val="007E00"/>
                </a:solidFill>
                <a:latin typeface="Times New Roman" panose="02020603050405020304" charset="0"/>
                <a:ea typeface="华文仿宋" panose="02010600040101010101" pitchFamily="2" charset="-122"/>
                <a:cs typeface="Times New Roman" panose="02020603050405020304" charset="0"/>
              </a:rPr>
              <a:t>// </a:t>
            </a:r>
            <a:r>
              <a:rPr kumimoji="1" lang="zh-CN" altLang="en-US" sz="2000" b="1" dirty="0">
                <a:solidFill>
                  <a:srgbClr val="007E00"/>
                </a:solidFill>
                <a:latin typeface="Times New Roman" panose="02020603050405020304" charset="0"/>
                <a:ea typeface="华文仿宋" panose="02010600040101010101" pitchFamily="2" charset="-122"/>
                <a:cs typeface="Times New Roman" panose="02020603050405020304" charset="0"/>
              </a:rPr>
              <a:t>新基址</a:t>
            </a:r>
            <a:endParaRPr kumimoji="1" lang="zh-CN" altLang="en-US" sz="2000" b="1" dirty="0">
              <a:solidFill>
                <a:srgbClr val="007E00"/>
              </a:solidFill>
              <a:latin typeface="Times New Roman" panose="02020603050405020304" charset="0"/>
              <a:ea typeface="华文仿宋" panose="02010600040101010101" pitchFamily="2" charset="-122"/>
              <a:cs typeface="Times New Roman" panose="02020603050405020304" charset="0"/>
            </a:endParaRPr>
          </a:p>
          <a:p>
            <a:pPr algn="l">
              <a:lnSpc>
                <a:spcPct val="120000"/>
              </a:lnSpc>
              <a:spcBef>
                <a:spcPct val="0"/>
              </a:spcBef>
            </a:pPr>
            <a:r>
              <a:rPr kumimoji="1" lang="zh-CN" altLang="en-US" sz="2400" dirty="0">
                <a:solidFill>
                  <a:srgbClr val="CC0000"/>
                </a:solidFill>
                <a:latin typeface="Times New Roman" panose="02020603050405020304" charset="0"/>
                <a:ea typeface="华文仿宋" panose="02010600040101010101" pitchFamily="2" charset="-122"/>
                <a:cs typeface="Times New Roman" panose="02020603050405020304" charset="0"/>
              </a:rPr>
              <a:t>    </a:t>
            </a:r>
            <a:r>
              <a:rPr kumimoji="1" lang="en-US" altLang="zh-CN" sz="2400" dirty="0" err="1">
                <a:latin typeface="Times New Roman" panose="02020603050405020304" charset="0"/>
                <a:ea typeface="华文仿宋" panose="02010600040101010101" pitchFamily="2" charset="-122"/>
                <a:cs typeface="Times New Roman" panose="02020603050405020304" charset="0"/>
              </a:rPr>
              <a:t>L.listsize</a:t>
            </a:r>
            <a:r>
              <a:rPr kumimoji="1" lang="en-US" altLang="zh-CN" sz="2400" dirty="0">
                <a:latin typeface="Times New Roman" panose="02020603050405020304" charset="0"/>
                <a:ea typeface="华文仿宋" panose="02010600040101010101" pitchFamily="2" charset="-122"/>
                <a:cs typeface="Times New Roman" panose="02020603050405020304" charset="0"/>
              </a:rPr>
              <a:t> += LISTINCREMENT;</a:t>
            </a:r>
            <a:r>
              <a:rPr kumimoji="1" lang="en-US" altLang="zh-CN" sz="2400" dirty="0">
                <a:solidFill>
                  <a:srgbClr val="CC0000"/>
                </a:solidFill>
                <a:latin typeface="Times New Roman" panose="02020603050405020304" charset="0"/>
                <a:ea typeface="华文仿宋" panose="02010600040101010101" pitchFamily="2" charset="-122"/>
                <a:cs typeface="Times New Roman" panose="02020603050405020304" charset="0"/>
              </a:rPr>
              <a:t> </a:t>
            </a:r>
            <a:r>
              <a:rPr kumimoji="1" lang="en-US" altLang="zh-CN" sz="2400" dirty="0" smtClean="0">
                <a:solidFill>
                  <a:srgbClr val="CC0000"/>
                </a:solidFill>
                <a:latin typeface="Times New Roman" panose="02020603050405020304" charset="0"/>
                <a:ea typeface="华文仿宋" panose="02010600040101010101" pitchFamily="2" charset="-122"/>
                <a:cs typeface="Times New Roman" panose="02020603050405020304" charset="0"/>
              </a:rPr>
              <a:t>  </a:t>
            </a:r>
            <a:r>
              <a:rPr kumimoji="1" lang="en-US" altLang="zh-CN" sz="2000" b="1" dirty="0" smtClean="0">
                <a:solidFill>
                  <a:srgbClr val="006600"/>
                </a:solidFill>
                <a:latin typeface="Times New Roman" panose="02020603050405020304" charset="0"/>
                <a:ea typeface="华文仿宋" panose="02010600040101010101" pitchFamily="2" charset="-122"/>
                <a:cs typeface="Times New Roman" panose="02020603050405020304" charset="0"/>
              </a:rPr>
              <a:t>// </a:t>
            </a:r>
            <a:r>
              <a:rPr kumimoji="1" lang="zh-CN" altLang="en-US" sz="2000" b="1" dirty="0">
                <a:solidFill>
                  <a:srgbClr val="006600"/>
                </a:solidFill>
                <a:latin typeface="Times New Roman" panose="02020603050405020304" charset="0"/>
                <a:ea typeface="华文仿宋" panose="02010600040101010101" pitchFamily="2" charset="-122"/>
                <a:cs typeface="Times New Roman" panose="02020603050405020304" charset="0"/>
              </a:rPr>
              <a:t>增加存储容量</a:t>
            </a:r>
            <a:endParaRPr kumimoji="1" lang="zh-CN" altLang="en-US" sz="2000" b="1" dirty="0">
              <a:solidFill>
                <a:srgbClr val="006600"/>
              </a:solidFill>
              <a:latin typeface="Times New Roman" panose="02020603050405020304" charset="0"/>
              <a:ea typeface="华文仿宋" panose="02010600040101010101" pitchFamily="2" charset="-122"/>
              <a:cs typeface="Times New Roman" panose="02020603050405020304" charset="0"/>
            </a:endParaRPr>
          </a:p>
          <a:p>
            <a:pPr algn="l">
              <a:lnSpc>
                <a:spcPct val="120000"/>
              </a:lnSpc>
              <a:spcBef>
                <a:spcPct val="0"/>
              </a:spcBef>
            </a:pPr>
            <a:r>
              <a:rPr kumimoji="1" lang="en-US" altLang="zh-CN" sz="2400" dirty="0">
                <a:latin typeface="Times New Roman" panose="02020603050405020304" charset="0"/>
                <a:ea typeface="华文仿宋" panose="02010600040101010101" pitchFamily="2" charset="-122"/>
                <a:cs typeface="Times New Roman" panose="02020603050405020304" charset="0"/>
              </a:rPr>
              <a:t>}</a:t>
            </a:r>
            <a:endParaRPr kumimoji="1" lang="en-US" altLang="zh-CN" sz="2400" dirty="0">
              <a:latin typeface="Times New Roman" panose="02020603050405020304" charset="0"/>
              <a:ea typeface="华文仿宋" panose="02010600040101010101" pitchFamily="2" charset="-122"/>
              <a:cs typeface="Times New Roman" panose="02020603050405020304" charset="0"/>
            </a:endParaRPr>
          </a:p>
        </p:txBody>
      </p:sp>
      <p:sp>
        <p:nvSpPr>
          <p:cNvPr id="5" name="Rectangle 3"/>
          <p:cNvSpPr>
            <a:spLocks noChangeArrowheads="1"/>
          </p:cNvSpPr>
          <p:nvPr/>
        </p:nvSpPr>
        <p:spPr bwMode="auto">
          <a:xfrm>
            <a:off x="841375" y="1119188"/>
            <a:ext cx="5343129"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0"/>
              </a:spcBef>
            </a:pPr>
            <a:r>
              <a:rPr kumimoji="1" lang="en-US" altLang="zh-CN" sz="2400" dirty="0">
                <a:solidFill>
                  <a:srgbClr val="000099"/>
                </a:solidFill>
                <a:latin typeface="Times New Roman" panose="02020603050405020304" charset="0"/>
                <a:ea typeface="华文仿宋" panose="02010600040101010101" pitchFamily="2" charset="-122"/>
                <a:cs typeface="Times New Roman" panose="02020603050405020304" charset="0"/>
              </a:rPr>
              <a:t>if (</a:t>
            </a:r>
            <a:r>
              <a:rPr kumimoji="1" lang="en-US" altLang="zh-CN" sz="2400" dirty="0" err="1">
                <a:solidFill>
                  <a:srgbClr val="000099"/>
                </a:solidFill>
                <a:latin typeface="Times New Roman" panose="02020603050405020304" charset="0"/>
                <a:ea typeface="华文仿宋" panose="02010600040101010101" pitchFamily="2" charset="-122"/>
                <a:cs typeface="Times New Roman" panose="02020603050405020304" charset="0"/>
              </a:rPr>
              <a:t>i</a:t>
            </a:r>
            <a:r>
              <a:rPr kumimoji="1" lang="en-US" altLang="zh-CN" sz="2400" dirty="0">
                <a:solidFill>
                  <a:srgbClr val="000099"/>
                </a:solidFill>
                <a:latin typeface="Times New Roman" panose="02020603050405020304" charset="0"/>
                <a:ea typeface="华文仿宋" panose="02010600040101010101" pitchFamily="2" charset="-122"/>
                <a:cs typeface="Times New Roman" panose="02020603050405020304" charset="0"/>
              </a:rPr>
              <a:t> &lt; 1 || </a:t>
            </a:r>
            <a:r>
              <a:rPr kumimoji="1" lang="en-US" altLang="zh-CN" sz="2400" dirty="0" err="1">
                <a:solidFill>
                  <a:srgbClr val="000099"/>
                </a:solidFill>
                <a:latin typeface="Times New Roman" panose="02020603050405020304" charset="0"/>
                <a:ea typeface="华文仿宋" panose="02010600040101010101" pitchFamily="2" charset="-122"/>
                <a:cs typeface="Times New Roman" panose="02020603050405020304" charset="0"/>
              </a:rPr>
              <a:t>i</a:t>
            </a:r>
            <a:r>
              <a:rPr kumimoji="1" lang="en-US" altLang="zh-CN" sz="2400" dirty="0">
                <a:solidFill>
                  <a:srgbClr val="000099"/>
                </a:solidFill>
                <a:latin typeface="Times New Roman" panose="02020603050405020304" charset="0"/>
                <a:ea typeface="华文仿宋" panose="02010600040101010101" pitchFamily="2" charset="-122"/>
                <a:cs typeface="Times New Roman" panose="02020603050405020304" charset="0"/>
              </a:rPr>
              <a:t> &gt; L.length+1) return ERROR; </a:t>
            </a:r>
            <a:endParaRPr kumimoji="1" lang="en-US" altLang="zh-CN" sz="2400" dirty="0">
              <a:solidFill>
                <a:srgbClr val="000099"/>
              </a:solidFill>
              <a:latin typeface="Times New Roman" panose="02020603050405020304" charset="0"/>
              <a:ea typeface="华文仿宋" panose="02010600040101010101" pitchFamily="2" charset="-122"/>
              <a:cs typeface="Times New Roman" panose="02020603050405020304" charset="0"/>
            </a:endParaRPr>
          </a:p>
          <a:p>
            <a:pPr algn="l">
              <a:lnSpc>
                <a:spcPct val="120000"/>
              </a:lnSpc>
              <a:spcBef>
                <a:spcPct val="0"/>
              </a:spcBef>
            </a:pPr>
            <a:r>
              <a:rPr kumimoji="1" lang="en-US" altLang="zh-CN" sz="2000" dirty="0">
                <a:solidFill>
                  <a:srgbClr val="000099"/>
                </a:solidFill>
                <a:latin typeface="Times New Roman" panose="02020603050405020304" charset="0"/>
                <a:ea typeface="华文仿宋" panose="02010600040101010101" pitchFamily="2" charset="-122"/>
                <a:cs typeface="Times New Roman" panose="02020603050405020304" charset="0"/>
              </a:rPr>
              <a:t>                                       </a:t>
            </a:r>
            <a:r>
              <a:rPr kumimoji="1" lang="en-US" altLang="zh-CN" sz="2000" b="1" dirty="0">
                <a:solidFill>
                  <a:srgbClr val="007E00"/>
                </a:solidFill>
                <a:latin typeface="Times New Roman" panose="02020603050405020304" charset="0"/>
                <a:ea typeface="华文仿宋" panose="02010600040101010101" pitchFamily="2" charset="-122"/>
                <a:cs typeface="Times New Roman" panose="02020603050405020304" charset="0"/>
              </a:rPr>
              <a:t>// </a:t>
            </a:r>
            <a:r>
              <a:rPr kumimoji="1" lang="zh-CN" altLang="en-US" sz="2000" b="1" dirty="0">
                <a:solidFill>
                  <a:srgbClr val="007E00"/>
                </a:solidFill>
                <a:latin typeface="Times New Roman" panose="02020603050405020304" charset="0"/>
                <a:ea typeface="华文仿宋" panose="02010600040101010101" pitchFamily="2" charset="-122"/>
                <a:cs typeface="Times New Roman" panose="02020603050405020304" charset="0"/>
              </a:rPr>
              <a:t>插入位置不合法</a:t>
            </a:r>
            <a:endParaRPr kumimoji="1" lang="zh-CN" altLang="en-US" sz="2400" b="1" dirty="0">
              <a:solidFill>
                <a:srgbClr val="007E00"/>
              </a:solidFill>
              <a:latin typeface="Times New Roman" panose="02020603050405020304" charset="0"/>
              <a:ea typeface="华文仿宋" panose="02010600040101010101" pitchFamily="2" charset="-122"/>
              <a:cs typeface="Times New Roman" panose="02020603050405020304" charset="0"/>
            </a:endParaRPr>
          </a:p>
        </p:txBody>
      </p:sp>
      <p:sp>
        <p:nvSpPr>
          <p:cNvPr id="6"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特殊情况处理</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3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442298" y="1053955"/>
            <a:ext cx="8169275" cy="1389063"/>
            <a:chOff x="326" y="566"/>
            <a:chExt cx="5146" cy="875"/>
          </a:xfrm>
        </p:grpSpPr>
        <p:sp>
          <p:nvSpPr>
            <p:cNvPr id="2059" name="Text Box 4"/>
            <p:cNvSpPr txBox="1">
              <a:spLocks noChangeArrowheads="1"/>
            </p:cNvSpPr>
            <p:nvPr/>
          </p:nvSpPr>
          <p:spPr bwMode="auto">
            <a:xfrm>
              <a:off x="326" y="566"/>
              <a:ext cx="5146" cy="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dirty="0" smtClean="0">
                  <a:ea typeface="华文仿宋" panose="02010600040101010101" pitchFamily="2" charset="-122"/>
                </a:rPr>
                <a:t>假设</a:t>
              </a:r>
              <a:r>
                <a:rPr lang="zh-CN" altLang="en-US" dirty="0">
                  <a:ea typeface="华文仿宋" panose="02010600040101010101" pitchFamily="2" charset="-122"/>
                </a:rPr>
                <a:t>在第</a:t>
              </a:r>
              <a:r>
                <a:rPr lang="zh-CN" altLang="en-US" dirty="0">
                  <a:solidFill>
                    <a:srgbClr val="6600CC"/>
                  </a:solidFill>
                </a:rPr>
                <a:t> </a:t>
              </a:r>
              <a:r>
                <a:rPr lang="en-US" altLang="zh-CN" dirty="0" err="1">
                  <a:solidFill>
                    <a:srgbClr val="6600CC"/>
                  </a:solidFill>
                </a:rPr>
                <a:t>i</a:t>
              </a:r>
              <a:r>
                <a:rPr lang="en-US" altLang="zh-CN" dirty="0">
                  <a:solidFill>
                    <a:srgbClr val="6600CC"/>
                  </a:solidFill>
                </a:rPr>
                <a:t> </a:t>
              </a:r>
              <a:r>
                <a:rPr lang="zh-CN" altLang="en-US" dirty="0">
                  <a:ea typeface="华文仿宋" panose="02010600040101010101" pitchFamily="2" charset="-122"/>
                </a:rPr>
                <a:t>个元素之前插入的概率为      </a:t>
              </a:r>
              <a:r>
                <a:rPr lang="zh-CN" altLang="en-US" dirty="0" smtClean="0">
                  <a:ea typeface="华文仿宋" panose="02010600040101010101" pitchFamily="2" charset="-122"/>
                </a:rPr>
                <a:t>，则</a:t>
              </a:r>
              <a:r>
                <a:rPr lang="zh-CN" altLang="en-US" dirty="0">
                  <a:ea typeface="华文仿宋" panose="02010600040101010101" pitchFamily="2" charset="-122"/>
                </a:rPr>
                <a:t>在长度为</a:t>
              </a:r>
              <a:r>
                <a:rPr lang="en-US" altLang="zh-CN" i="1" dirty="0">
                  <a:solidFill>
                    <a:srgbClr val="6600CC"/>
                  </a:solidFill>
                </a:rPr>
                <a:t>n </a:t>
              </a:r>
              <a:r>
                <a:rPr lang="zh-CN" altLang="en-US" dirty="0">
                  <a:ea typeface="华文仿宋" panose="02010600040101010101" pitchFamily="2" charset="-122"/>
                </a:rPr>
                <a:t>的线性表中</a:t>
              </a:r>
              <a:r>
                <a:rPr lang="zh-CN" altLang="en-US" b="1" dirty="0">
                  <a:solidFill>
                    <a:srgbClr val="990000"/>
                  </a:solidFill>
                  <a:ea typeface="华文仿宋" panose="02010600040101010101" pitchFamily="2" charset="-122"/>
                </a:rPr>
                <a:t>插入一个元素所需移动元素次数的期望值</a:t>
              </a:r>
              <a:r>
                <a:rPr lang="en-US" altLang="zh-CN" b="1" dirty="0">
                  <a:solidFill>
                    <a:srgbClr val="0000CC"/>
                  </a:solidFill>
                </a:rPr>
                <a:t>(</a:t>
              </a:r>
              <a:r>
                <a:rPr lang="zh-CN" altLang="en-US" b="1" dirty="0">
                  <a:solidFill>
                    <a:schemeClr val="hlink"/>
                  </a:solidFill>
                  <a:ea typeface="华文仿宋" panose="02010600040101010101" pitchFamily="2" charset="-122"/>
                </a:rPr>
                <a:t>平均次数</a:t>
              </a:r>
              <a:r>
                <a:rPr lang="zh-CN" altLang="en-US" b="1" dirty="0">
                  <a:solidFill>
                    <a:srgbClr val="0000CC"/>
                  </a:solidFill>
                </a:rPr>
                <a:t>）</a:t>
              </a:r>
              <a:r>
                <a:rPr lang="zh-CN" altLang="en-US" dirty="0">
                  <a:ea typeface="华文仿宋" panose="02010600040101010101" pitchFamily="2" charset="-122"/>
                </a:rPr>
                <a:t>为：</a:t>
              </a:r>
              <a:endParaRPr lang="zh-CN" altLang="en-US" dirty="0">
                <a:ea typeface="华文仿宋" panose="02010600040101010101" pitchFamily="2" charset="-122"/>
              </a:endParaRPr>
            </a:p>
          </p:txBody>
        </p:sp>
        <p:graphicFrame>
          <p:nvGraphicFramePr>
            <p:cNvPr id="2054" name="Object 5"/>
            <p:cNvGraphicFramePr>
              <a:graphicFrameLocks noChangeAspect="1"/>
            </p:cNvGraphicFramePr>
            <p:nvPr/>
          </p:nvGraphicFramePr>
          <p:xfrm>
            <a:off x="3433" y="578"/>
            <a:ext cx="209" cy="275"/>
          </p:xfrm>
          <a:graphic>
            <a:graphicData uri="http://schemas.openxmlformats.org/presentationml/2006/ole">
              <mc:AlternateContent xmlns:mc="http://schemas.openxmlformats.org/markup-compatibility/2006">
                <mc:Choice xmlns:v="urn:schemas-microsoft-com:vml" Requires="v">
                  <p:oleObj spid="_x0000_s15533" name="公式" r:id="rId1" imgW="409575" imgH="533400" progId="Equation.3">
                    <p:embed/>
                  </p:oleObj>
                </mc:Choice>
                <mc:Fallback>
                  <p:oleObj name="公式" r:id="rId1" imgW="409575" imgH="533400" progId="Equation.3">
                    <p:embed/>
                    <p:pic>
                      <p:nvPicPr>
                        <p:cNvPr id="0" name="图片 155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 y="578"/>
                          <a:ext cx="209" cy="275"/>
                        </a:xfrm>
                        <a:prstGeom prst="rect">
                          <a:avLst/>
                        </a:prstGeom>
                        <a:noFill/>
                        <a:ln>
                          <a:noFill/>
                        </a:ln>
                        <a:effectLst/>
                      </p:spPr>
                    </p:pic>
                  </p:oleObj>
                </mc:Fallback>
              </mc:AlternateContent>
            </a:graphicData>
          </a:graphic>
        </p:graphicFrame>
      </p:grpSp>
      <p:graphicFrame>
        <p:nvGraphicFramePr>
          <p:cNvPr id="477190" name="Object 6"/>
          <p:cNvGraphicFramePr>
            <a:graphicFrameLocks noChangeAspect="1"/>
          </p:cNvGraphicFramePr>
          <p:nvPr/>
        </p:nvGraphicFramePr>
        <p:xfrm>
          <a:off x="2881005" y="2274942"/>
          <a:ext cx="3087995" cy="866416"/>
        </p:xfrm>
        <a:graphic>
          <a:graphicData uri="http://schemas.openxmlformats.org/presentationml/2006/ole">
            <mc:AlternateContent xmlns:mc="http://schemas.openxmlformats.org/markup-compatibility/2006">
              <mc:Choice xmlns:v="urn:schemas-microsoft-com:vml" Requires="v">
                <p:oleObj spid="_x0000_s15534" name="Equation" r:id="rId3" imgW="3533775" imgH="990600" progId="Equation.DSMT4">
                  <p:embed/>
                </p:oleObj>
              </mc:Choice>
              <mc:Fallback>
                <p:oleObj name="Equation" r:id="rId3" imgW="3533775" imgH="990600" progId="Equation.DSMT4">
                  <p:embed/>
                  <p:pic>
                    <p:nvPicPr>
                      <p:cNvPr id="0" name="图片 155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1005" y="2274942"/>
                        <a:ext cx="3087995" cy="866416"/>
                      </a:xfrm>
                      <a:prstGeom prst="rect">
                        <a:avLst/>
                      </a:prstGeom>
                      <a:noFill/>
                      <a:ln>
                        <a:noFill/>
                      </a:ln>
                      <a:effectLst/>
                    </p:spPr>
                  </p:pic>
                </p:oleObj>
              </mc:Fallback>
            </mc:AlternateContent>
          </a:graphicData>
        </a:graphic>
      </p:graphicFrame>
      <p:graphicFrame>
        <p:nvGraphicFramePr>
          <p:cNvPr id="477191" name="Object 7"/>
          <p:cNvGraphicFramePr>
            <a:graphicFrameLocks noChangeAspect="1"/>
          </p:cNvGraphicFramePr>
          <p:nvPr/>
        </p:nvGraphicFramePr>
        <p:xfrm>
          <a:off x="2994998" y="5165535"/>
          <a:ext cx="3624877" cy="943619"/>
        </p:xfrm>
        <a:graphic>
          <a:graphicData uri="http://schemas.openxmlformats.org/presentationml/2006/ole">
            <mc:AlternateContent xmlns:mc="http://schemas.openxmlformats.org/markup-compatibility/2006">
              <mc:Choice xmlns:v="urn:schemas-microsoft-com:vml" Requires="v">
                <p:oleObj spid="_x0000_s15535" name="公式" r:id="rId5" imgW="4000500" imgH="1038225" progId="Equation.3">
                  <p:embed/>
                </p:oleObj>
              </mc:Choice>
              <mc:Fallback>
                <p:oleObj name="公式" r:id="rId5" imgW="4000500" imgH="1038225" progId="Equation.3">
                  <p:embed/>
                  <p:pic>
                    <p:nvPicPr>
                      <p:cNvPr id="0" name="图片 155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4998" y="5165535"/>
                        <a:ext cx="3624877" cy="943619"/>
                      </a:xfrm>
                      <a:prstGeom prst="rect">
                        <a:avLst/>
                      </a:prstGeom>
                      <a:noFill/>
                      <a:ln>
                        <a:noFill/>
                      </a:ln>
                      <a:effectLst/>
                    </p:spPr>
                  </p:pic>
                </p:oleObj>
              </mc:Fallback>
            </mc:AlternateContent>
          </a:graphicData>
        </a:graphic>
      </p:graphicFrame>
      <p:graphicFrame>
        <p:nvGraphicFramePr>
          <p:cNvPr id="477192" name="Object 8"/>
          <p:cNvGraphicFramePr>
            <a:graphicFrameLocks noChangeAspect="1"/>
          </p:cNvGraphicFramePr>
          <p:nvPr/>
        </p:nvGraphicFramePr>
        <p:xfrm>
          <a:off x="6686550" y="5165535"/>
          <a:ext cx="598393" cy="943619"/>
        </p:xfrm>
        <a:graphic>
          <a:graphicData uri="http://schemas.openxmlformats.org/presentationml/2006/ole">
            <mc:AlternateContent xmlns:mc="http://schemas.openxmlformats.org/markup-compatibility/2006">
              <mc:Choice xmlns:v="urn:schemas-microsoft-com:vml" Requires="v">
                <p:oleObj spid="_x0000_s15536" name="公式" r:id="rId7" imgW="657225" imgH="1038225" progId="Equation.3">
                  <p:embed/>
                </p:oleObj>
              </mc:Choice>
              <mc:Fallback>
                <p:oleObj name="公式" r:id="rId7" imgW="657225" imgH="1038225" progId="Equation.3">
                  <p:embed/>
                  <p:pic>
                    <p:nvPicPr>
                      <p:cNvPr id="0" name="图片 155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6550" y="5165535"/>
                        <a:ext cx="598393" cy="943619"/>
                      </a:xfrm>
                      <a:prstGeom prst="rect">
                        <a:avLst/>
                      </a:prstGeom>
                      <a:noFill/>
                      <a:ln>
                        <a:noFill/>
                      </a:ln>
                      <a:effectLst/>
                    </p:spPr>
                  </p:pic>
                </p:oleObj>
              </mc:Fallback>
            </mc:AlternateContent>
          </a:graphicData>
        </a:graphic>
      </p:graphicFrame>
      <p:sp>
        <p:nvSpPr>
          <p:cNvPr id="477193" name="Text Box 9"/>
          <p:cNvSpPr txBox="1">
            <a:spLocks noChangeArrowheads="1"/>
          </p:cNvSpPr>
          <p:nvPr/>
        </p:nvSpPr>
        <p:spPr bwMode="auto">
          <a:xfrm>
            <a:off x="442298" y="3162247"/>
            <a:ext cx="85344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dirty="0" smtClean="0">
                <a:ea typeface="华文仿宋" panose="02010600040101010101" pitchFamily="2" charset="-122"/>
              </a:rPr>
              <a:t>若</a:t>
            </a:r>
            <a:r>
              <a:rPr lang="zh-CN" altLang="en-US" b="1" dirty="0">
                <a:ea typeface="华文仿宋" panose="02010600040101010101" pitchFamily="2" charset="-122"/>
              </a:rPr>
              <a:t>假定</a:t>
            </a:r>
            <a:r>
              <a:rPr lang="zh-CN" altLang="en-US" dirty="0">
                <a:ea typeface="华文仿宋" panose="02010600040101010101" pitchFamily="2" charset="-122"/>
              </a:rPr>
              <a:t>在</a:t>
            </a:r>
            <a:r>
              <a:rPr lang="zh-CN" altLang="en-US" sz="2800" dirty="0">
                <a:ea typeface="华文仿宋" panose="02010600040101010101" pitchFamily="2" charset="-122"/>
              </a:rPr>
              <a:t>线性表</a:t>
            </a:r>
            <a:r>
              <a:rPr lang="zh-CN" altLang="en-US" dirty="0">
                <a:ea typeface="华文仿宋" panose="02010600040101010101" pitchFamily="2" charset="-122"/>
              </a:rPr>
              <a:t>中任何一个位置上进行</a:t>
            </a:r>
            <a:r>
              <a:rPr lang="zh-CN" altLang="en-US" b="1" dirty="0">
                <a:solidFill>
                  <a:srgbClr val="990000"/>
                </a:solidFill>
                <a:ea typeface="华文仿宋" panose="02010600040101010101" pitchFamily="2" charset="-122"/>
              </a:rPr>
              <a:t>插入的概率</a:t>
            </a:r>
            <a:r>
              <a:rPr lang="zh-CN" altLang="en-US" dirty="0">
                <a:ea typeface="华文仿宋" panose="02010600040101010101" pitchFamily="2" charset="-122"/>
              </a:rPr>
              <a:t>都是</a:t>
            </a:r>
            <a:r>
              <a:rPr lang="zh-CN" altLang="en-US" b="1" dirty="0">
                <a:solidFill>
                  <a:srgbClr val="990000"/>
                </a:solidFill>
                <a:ea typeface="华文仿宋" panose="02010600040101010101" pitchFamily="2" charset="-122"/>
              </a:rPr>
              <a:t>相等</a:t>
            </a:r>
            <a:r>
              <a:rPr lang="zh-CN" altLang="en-US" dirty="0">
                <a:ea typeface="华文仿宋" panose="02010600040101010101" pitchFamily="2" charset="-122"/>
              </a:rPr>
              <a:t>的，</a:t>
            </a:r>
            <a:endParaRPr lang="zh-CN" altLang="en-US" dirty="0">
              <a:ea typeface="华文仿宋" panose="02010600040101010101" pitchFamily="2" charset="-122"/>
            </a:endParaRPr>
          </a:p>
        </p:txBody>
      </p:sp>
      <p:graphicFrame>
        <p:nvGraphicFramePr>
          <p:cNvPr id="477196" name="Object 12"/>
          <p:cNvGraphicFramePr>
            <a:graphicFrameLocks noChangeAspect="1"/>
          </p:cNvGraphicFramePr>
          <p:nvPr/>
        </p:nvGraphicFramePr>
        <p:xfrm>
          <a:off x="3522663" y="3982242"/>
          <a:ext cx="1321829" cy="836582"/>
        </p:xfrm>
        <a:graphic>
          <a:graphicData uri="http://schemas.openxmlformats.org/presentationml/2006/ole">
            <mc:AlternateContent xmlns:mc="http://schemas.openxmlformats.org/markup-compatibility/2006">
              <mc:Choice xmlns:v="urn:schemas-microsoft-com:vml" Requires="v">
                <p:oleObj spid="_x0000_s15537" name="Equation" r:id="rId9" imgW="14935200" imgH="9448800" progId="Equation.DSMT4">
                  <p:embed/>
                </p:oleObj>
              </mc:Choice>
              <mc:Fallback>
                <p:oleObj name="Equation" r:id="rId9" imgW="14935200" imgH="9448800" progId="Equation.DSMT4">
                  <p:embed/>
                  <p:pic>
                    <p:nvPicPr>
                      <p:cNvPr id="0" name="图片 15536"/>
                      <p:cNvPicPr>
                        <a:picLocks noChangeAspect="1" noChangeArrowheads="1"/>
                      </p:cNvPicPr>
                      <p:nvPr/>
                    </p:nvPicPr>
                    <p:blipFill>
                      <a:blip r:embed="rId10"/>
                      <a:srcRect/>
                      <a:stretch>
                        <a:fillRect/>
                      </a:stretch>
                    </p:blipFill>
                    <p:spPr bwMode="auto">
                      <a:xfrm>
                        <a:off x="3522663" y="3982242"/>
                        <a:ext cx="1321829" cy="836582"/>
                      </a:xfrm>
                      <a:prstGeom prst="rect">
                        <a:avLst/>
                      </a:prstGeom>
                      <a:noFill/>
                      <a:ln>
                        <a:noFill/>
                      </a:ln>
                      <a:effectLst/>
                    </p:spPr>
                  </p:pic>
                </p:oleObj>
              </mc:Fallback>
            </mc:AlternateContent>
          </a:graphicData>
        </a:graphic>
      </p:graphicFrame>
      <p:sp>
        <p:nvSpPr>
          <p:cNvPr id="477197" name="Rectangle 13"/>
          <p:cNvSpPr>
            <a:spLocks noChangeArrowheads="1"/>
          </p:cNvSpPr>
          <p:nvPr/>
        </p:nvSpPr>
        <p:spPr bwMode="auto">
          <a:xfrm>
            <a:off x="442298" y="4814031"/>
            <a:ext cx="3570208" cy="507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20000"/>
              </a:lnSpc>
            </a:pPr>
            <a:r>
              <a:rPr lang="zh-CN" altLang="en-US" dirty="0">
                <a:ea typeface="华文仿宋" panose="02010600040101010101" pitchFamily="2" charset="-122"/>
              </a:rPr>
              <a:t>则</a:t>
            </a:r>
            <a:r>
              <a:rPr lang="zh-CN" altLang="en-US" b="1" dirty="0">
                <a:solidFill>
                  <a:srgbClr val="990000"/>
                </a:solidFill>
                <a:ea typeface="华文仿宋" panose="02010600040101010101" pitchFamily="2" charset="-122"/>
              </a:rPr>
              <a:t>移动元素的期望值</a:t>
            </a:r>
            <a:r>
              <a:rPr lang="zh-CN" altLang="en-US" dirty="0">
                <a:ea typeface="华文仿宋" panose="02010600040101010101" pitchFamily="2" charset="-122"/>
              </a:rPr>
              <a:t>为：</a:t>
            </a:r>
            <a:endParaRPr lang="zh-CN" altLang="en-US" dirty="0">
              <a:ea typeface="华文仿宋" panose="02010600040101010101" pitchFamily="2" charset="-122"/>
            </a:endParaRPr>
          </a:p>
        </p:txBody>
      </p:sp>
      <p:sp>
        <p:nvSpPr>
          <p:cNvPr id="12"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考虑移动元素的平均情况</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77190"/>
                                        </p:tgtEl>
                                        <p:attrNameLst>
                                          <p:attrName>style.visibility</p:attrName>
                                        </p:attrNameLst>
                                      </p:cBhvr>
                                      <p:to>
                                        <p:strVal val="visible"/>
                                      </p:to>
                                    </p:set>
                                    <p:animEffect transition="in" filter="checkerboard(across)">
                                      <p:cBhvr>
                                        <p:cTn id="12" dur="500"/>
                                        <p:tgtEl>
                                          <p:spTgt spid="47719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77193"/>
                                        </p:tgtEl>
                                        <p:attrNameLst>
                                          <p:attrName>style.visibility</p:attrName>
                                        </p:attrNameLst>
                                      </p:cBhvr>
                                      <p:to>
                                        <p:strVal val="visible"/>
                                      </p:to>
                                    </p:set>
                                    <p:animEffect transition="in" filter="strips(downRight)">
                                      <p:cBhvr>
                                        <p:cTn id="17" dur="500"/>
                                        <p:tgtEl>
                                          <p:spTgt spid="4771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7196"/>
                                        </p:tgtEl>
                                        <p:attrNameLst>
                                          <p:attrName>style.visibility</p:attrName>
                                        </p:attrNameLst>
                                      </p:cBhvr>
                                      <p:to>
                                        <p:strVal val="visible"/>
                                      </p:to>
                                    </p:set>
                                    <p:animEffect transition="in" filter="wipe(left)">
                                      <p:cBhvr>
                                        <p:cTn id="22" dur="500"/>
                                        <p:tgtEl>
                                          <p:spTgt spid="4771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7197"/>
                                        </p:tgtEl>
                                        <p:attrNameLst>
                                          <p:attrName>style.visibility</p:attrName>
                                        </p:attrNameLst>
                                      </p:cBhvr>
                                      <p:to>
                                        <p:strVal val="visible"/>
                                      </p:to>
                                    </p:set>
                                    <p:animEffect transition="in" filter="wipe(left)">
                                      <p:cBhvr>
                                        <p:cTn id="27" dur="500"/>
                                        <p:tgtEl>
                                          <p:spTgt spid="4771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7191"/>
                                        </p:tgtEl>
                                        <p:attrNameLst>
                                          <p:attrName>style.visibility</p:attrName>
                                        </p:attrNameLst>
                                      </p:cBhvr>
                                      <p:to>
                                        <p:strVal val="visible"/>
                                      </p:to>
                                    </p:set>
                                    <p:animEffect transition="in" filter="wipe(left)">
                                      <p:cBhvr>
                                        <p:cTn id="32" dur="500"/>
                                        <p:tgtEl>
                                          <p:spTgt spid="4771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77192"/>
                                        </p:tgtEl>
                                        <p:attrNameLst>
                                          <p:attrName>style.visibility</p:attrName>
                                        </p:attrNameLst>
                                      </p:cBhvr>
                                      <p:to>
                                        <p:strVal val="visible"/>
                                      </p:to>
                                    </p:set>
                                    <p:animEffect transition="in" filter="wipe(left)">
                                      <p:cBhvr>
                                        <p:cTn id="37" dur="500"/>
                                        <p:tgtEl>
                                          <p:spTgt spid="477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3" grpId="0" autoUpdateAnimBg="0"/>
      <p:bldP spid="47719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914400" y="3829050"/>
            <a:ext cx="7543800" cy="641350"/>
            <a:chOff x="576" y="2160"/>
            <a:chExt cx="4752" cy="404"/>
          </a:xfrm>
        </p:grpSpPr>
        <p:sp>
          <p:nvSpPr>
            <p:cNvPr id="64554" name="Text Box 3"/>
            <p:cNvSpPr txBox="1">
              <a:spLocks noChangeArrowheads="1"/>
            </p:cNvSpPr>
            <p:nvPr/>
          </p:nvSpPr>
          <p:spPr bwMode="auto">
            <a:xfrm>
              <a:off x="614" y="2160"/>
              <a:ext cx="2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660033"/>
                  </a:solidFill>
                </a:rPr>
                <a:t>21  18  30  75  42  56  87</a:t>
              </a:r>
              <a:endParaRPr lang="en-US" altLang="zh-CN" sz="3600"/>
            </a:p>
          </p:txBody>
        </p:sp>
        <p:grpSp>
          <p:nvGrpSpPr>
            <p:cNvPr id="64555" name="Group 4"/>
            <p:cNvGrpSpPr/>
            <p:nvPr/>
          </p:nvGrpSpPr>
          <p:grpSpPr bwMode="auto">
            <a:xfrm>
              <a:off x="576" y="2180"/>
              <a:ext cx="4752" cy="384"/>
              <a:chOff x="576" y="2448"/>
              <a:chExt cx="4752" cy="384"/>
            </a:xfrm>
          </p:grpSpPr>
          <p:sp>
            <p:nvSpPr>
              <p:cNvPr id="64556" name="Rectangle 5"/>
              <p:cNvSpPr>
                <a:spLocks noChangeArrowheads="1"/>
              </p:cNvSpPr>
              <p:nvPr/>
            </p:nvSpPr>
            <p:spPr bwMode="auto">
              <a:xfrm>
                <a:off x="576" y="2448"/>
                <a:ext cx="4752" cy="384"/>
              </a:xfrm>
              <a:prstGeom prst="rect">
                <a:avLst/>
              </a:prstGeom>
              <a:noFill/>
              <a:ln w="9525">
                <a:solidFill>
                  <a:srgbClr val="660033"/>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64557" name="Line 6"/>
              <p:cNvSpPr>
                <a:spLocks noChangeShapeType="1"/>
              </p:cNvSpPr>
              <p:nvPr/>
            </p:nvSpPr>
            <p:spPr bwMode="auto">
              <a:xfrm>
                <a:off x="1008"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8" name="Line 7"/>
              <p:cNvSpPr>
                <a:spLocks noChangeShapeType="1"/>
              </p:cNvSpPr>
              <p:nvPr/>
            </p:nvSpPr>
            <p:spPr bwMode="auto">
              <a:xfrm>
                <a:off x="1440"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9" name="Line 8"/>
              <p:cNvSpPr>
                <a:spLocks noChangeShapeType="1"/>
              </p:cNvSpPr>
              <p:nvPr/>
            </p:nvSpPr>
            <p:spPr bwMode="auto">
              <a:xfrm>
                <a:off x="1872"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0" name="Line 9"/>
              <p:cNvSpPr>
                <a:spLocks noChangeShapeType="1"/>
              </p:cNvSpPr>
              <p:nvPr/>
            </p:nvSpPr>
            <p:spPr bwMode="auto">
              <a:xfrm>
                <a:off x="2304"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1" name="Line 10"/>
              <p:cNvSpPr>
                <a:spLocks noChangeShapeType="1"/>
              </p:cNvSpPr>
              <p:nvPr/>
            </p:nvSpPr>
            <p:spPr bwMode="auto">
              <a:xfrm>
                <a:off x="2736"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2" name="Line 11"/>
              <p:cNvSpPr>
                <a:spLocks noChangeShapeType="1"/>
              </p:cNvSpPr>
              <p:nvPr/>
            </p:nvSpPr>
            <p:spPr bwMode="auto">
              <a:xfrm>
                <a:off x="3168"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3" name="Line 12"/>
              <p:cNvSpPr>
                <a:spLocks noChangeShapeType="1"/>
              </p:cNvSpPr>
              <p:nvPr/>
            </p:nvSpPr>
            <p:spPr bwMode="auto">
              <a:xfrm>
                <a:off x="3600"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4" name="Line 13"/>
              <p:cNvSpPr>
                <a:spLocks noChangeShapeType="1"/>
              </p:cNvSpPr>
              <p:nvPr/>
            </p:nvSpPr>
            <p:spPr bwMode="auto">
              <a:xfrm>
                <a:off x="4896"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5" name="Line 14"/>
              <p:cNvSpPr>
                <a:spLocks noChangeShapeType="1"/>
              </p:cNvSpPr>
              <p:nvPr/>
            </p:nvSpPr>
            <p:spPr bwMode="auto">
              <a:xfrm>
                <a:off x="4032"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 name="Group 15"/>
          <p:cNvGrpSpPr/>
          <p:nvPr/>
        </p:nvGrpSpPr>
        <p:grpSpPr bwMode="auto">
          <a:xfrm>
            <a:off x="914400" y="5245100"/>
            <a:ext cx="7543800" cy="641350"/>
            <a:chOff x="576" y="3052"/>
            <a:chExt cx="4752" cy="404"/>
          </a:xfrm>
        </p:grpSpPr>
        <p:grpSp>
          <p:nvGrpSpPr>
            <p:cNvPr id="64542" name="Group 16"/>
            <p:cNvGrpSpPr/>
            <p:nvPr/>
          </p:nvGrpSpPr>
          <p:grpSpPr bwMode="auto">
            <a:xfrm>
              <a:off x="576" y="3072"/>
              <a:ext cx="4752" cy="384"/>
              <a:chOff x="576" y="2448"/>
              <a:chExt cx="4752" cy="384"/>
            </a:xfrm>
          </p:grpSpPr>
          <p:sp>
            <p:nvSpPr>
              <p:cNvPr id="64544" name="Rectangle 17"/>
              <p:cNvSpPr>
                <a:spLocks noChangeArrowheads="1"/>
              </p:cNvSpPr>
              <p:nvPr/>
            </p:nvSpPr>
            <p:spPr bwMode="auto">
              <a:xfrm>
                <a:off x="576" y="2448"/>
                <a:ext cx="4752" cy="384"/>
              </a:xfrm>
              <a:prstGeom prst="rect">
                <a:avLst/>
              </a:prstGeom>
              <a:noFill/>
              <a:ln w="9525">
                <a:solidFill>
                  <a:srgbClr val="660033"/>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64545" name="Line 18"/>
              <p:cNvSpPr>
                <a:spLocks noChangeShapeType="1"/>
              </p:cNvSpPr>
              <p:nvPr/>
            </p:nvSpPr>
            <p:spPr bwMode="auto">
              <a:xfrm>
                <a:off x="1008"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6" name="Line 19"/>
              <p:cNvSpPr>
                <a:spLocks noChangeShapeType="1"/>
              </p:cNvSpPr>
              <p:nvPr/>
            </p:nvSpPr>
            <p:spPr bwMode="auto">
              <a:xfrm>
                <a:off x="1440"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7" name="Line 20"/>
              <p:cNvSpPr>
                <a:spLocks noChangeShapeType="1"/>
              </p:cNvSpPr>
              <p:nvPr/>
            </p:nvSpPr>
            <p:spPr bwMode="auto">
              <a:xfrm>
                <a:off x="1872"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8" name="Line 21"/>
              <p:cNvSpPr>
                <a:spLocks noChangeShapeType="1"/>
              </p:cNvSpPr>
              <p:nvPr/>
            </p:nvSpPr>
            <p:spPr bwMode="auto">
              <a:xfrm>
                <a:off x="2304"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9" name="Line 22"/>
              <p:cNvSpPr>
                <a:spLocks noChangeShapeType="1"/>
              </p:cNvSpPr>
              <p:nvPr/>
            </p:nvSpPr>
            <p:spPr bwMode="auto">
              <a:xfrm>
                <a:off x="2736"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0" name="Line 23"/>
              <p:cNvSpPr>
                <a:spLocks noChangeShapeType="1"/>
              </p:cNvSpPr>
              <p:nvPr/>
            </p:nvSpPr>
            <p:spPr bwMode="auto">
              <a:xfrm>
                <a:off x="3168"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1" name="Line 24"/>
              <p:cNvSpPr>
                <a:spLocks noChangeShapeType="1"/>
              </p:cNvSpPr>
              <p:nvPr/>
            </p:nvSpPr>
            <p:spPr bwMode="auto">
              <a:xfrm>
                <a:off x="3600"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2" name="Line 25"/>
              <p:cNvSpPr>
                <a:spLocks noChangeShapeType="1"/>
              </p:cNvSpPr>
              <p:nvPr/>
            </p:nvSpPr>
            <p:spPr bwMode="auto">
              <a:xfrm>
                <a:off x="4896"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3" name="Line 26"/>
              <p:cNvSpPr>
                <a:spLocks noChangeShapeType="1"/>
              </p:cNvSpPr>
              <p:nvPr/>
            </p:nvSpPr>
            <p:spPr bwMode="auto">
              <a:xfrm>
                <a:off x="4032"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43" name="Text Box 27"/>
            <p:cNvSpPr txBox="1">
              <a:spLocks noChangeArrowheads="1"/>
            </p:cNvSpPr>
            <p:nvPr/>
          </p:nvSpPr>
          <p:spPr bwMode="auto">
            <a:xfrm>
              <a:off x="604" y="3052"/>
              <a:ext cx="17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660033"/>
                  </a:solidFill>
                </a:rPr>
                <a:t>21  18  30  75</a:t>
              </a:r>
              <a:endParaRPr lang="en-US" altLang="zh-CN" sz="3600"/>
            </a:p>
          </p:txBody>
        </p:sp>
      </p:grpSp>
      <p:sp>
        <p:nvSpPr>
          <p:cNvPr id="479261" name="Text Box 29"/>
          <p:cNvSpPr txBox="1">
            <a:spLocks noChangeArrowheads="1"/>
          </p:cNvSpPr>
          <p:nvPr/>
        </p:nvSpPr>
        <p:spPr bwMode="auto">
          <a:xfrm>
            <a:off x="4724400" y="4438650"/>
            <a:ext cx="1304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2000" b="1">
                <a:solidFill>
                  <a:srgbClr val="CC0000"/>
                </a:solidFill>
              </a:rPr>
              <a:t>L.length-1</a:t>
            </a:r>
            <a:endParaRPr lang="en-US" altLang="zh-CN" sz="3600"/>
          </a:p>
        </p:txBody>
      </p:sp>
      <p:sp>
        <p:nvSpPr>
          <p:cNvPr id="479262" name="Text Box 30"/>
          <p:cNvSpPr txBox="1">
            <a:spLocks noChangeArrowheads="1"/>
          </p:cNvSpPr>
          <p:nvPr/>
        </p:nvSpPr>
        <p:spPr bwMode="auto">
          <a:xfrm>
            <a:off x="1111250" y="44386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b="1">
                <a:solidFill>
                  <a:srgbClr val="CC0000"/>
                </a:solidFill>
              </a:rPr>
              <a:t>0</a:t>
            </a:r>
            <a:endParaRPr lang="en-US" altLang="zh-CN" sz="3600"/>
          </a:p>
        </p:txBody>
      </p:sp>
      <p:grpSp>
        <p:nvGrpSpPr>
          <p:cNvPr id="6" name="Group 31"/>
          <p:cNvGrpSpPr/>
          <p:nvPr/>
        </p:nvGrpSpPr>
        <p:grpSpPr bwMode="auto">
          <a:xfrm>
            <a:off x="5457825" y="3009900"/>
            <a:ext cx="409575" cy="819150"/>
            <a:chOff x="3302" y="1644"/>
            <a:chExt cx="258" cy="516"/>
          </a:xfrm>
        </p:grpSpPr>
        <p:sp>
          <p:nvSpPr>
            <p:cNvPr id="64540" name="Line 32"/>
            <p:cNvSpPr>
              <a:spLocks noChangeShapeType="1"/>
            </p:cNvSpPr>
            <p:nvPr/>
          </p:nvSpPr>
          <p:spPr bwMode="auto">
            <a:xfrm>
              <a:off x="3312" y="1728"/>
              <a:ext cx="0" cy="432"/>
            </a:xfrm>
            <a:prstGeom prst="line">
              <a:avLst/>
            </a:prstGeom>
            <a:noFill/>
            <a:ln w="28575">
              <a:solidFill>
                <a:srgbClr val="00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1" name="Text Box 33"/>
            <p:cNvSpPr txBox="1">
              <a:spLocks noChangeArrowheads="1"/>
            </p:cNvSpPr>
            <p:nvPr/>
          </p:nvSpPr>
          <p:spPr bwMode="auto">
            <a:xfrm>
              <a:off x="3302" y="1644"/>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a:solidFill>
                    <a:srgbClr val="000099"/>
                  </a:solidFill>
                </a:rPr>
                <a:t>p</a:t>
              </a:r>
              <a:endParaRPr lang="en-US" altLang="zh-CN" sz="3600"/>
            </a:p>
          </p:txBody>
        </p:sp>
      </p:grpSp>
      <p:grpSp>
        <p:nvGrpSpPr>
          <p:cNvPr id="7" name="Group 34"/>
          <p:cNvGrpSpPr/>
          <p:nvPr/>
        </p:nvGrpSpPr>
        <p:grpSpPr bwMode="auto">
          <a:xfrm>
            <a:off x="4800600" y="3009900"/>
            <a:ext cx="409575" cy="819150"/>
            <a:chOff x="3302" y="1644"/>
            <a:chExt cx="258" cy="516"/>
          </a:xfrm>
        </p:grpSpPr>
        <p:sp>
          <p:nvSpPr>
            <p:cNvPr id="64538" name="Line 35"/>
            <p:cNvSpPr>
              <a:spLocks noChangeShapeType="1"/>
            </p:cNvSpPr>
            <p:nvPr/>
          </p:nvSpPr>
          <p:spPr bwMode="auto">
            <a:xfrm>
              <a:off x="3312" y="1728"/>
              <a:ext cx="0" cy="432"/>
            </a:xfrm>
            <a:prstGeom prst="line">
              <a:avLst/>
            </a:prstGeom>
            <a:noFill/>
            <a:ln w="28575">
              <a:solidFill>
                <a:srgbClr val="00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9" name="Text Box 36"/>
            <p:cNvSpPr txBox="1">
              <a:spLocks noChangeArrowheads="1"/>
            </p:cNvSpPr>
            <p:nvPr/>
          </p:nvSpPr>
          <p:spPr bwMode="auto">
            <a:xfrm>
              <a:off x="3302" y="1644"/>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a:solidFill>
                    <a:srgbClr val="000099"/>
                  </a:solidFill>
                </a:rPr>
                <a:t>p</a:t>
              </a:r>
              <a:endParaRPr lang="en-US" altLang="zh-CN" sz="3600"/>
            </a:p>
          </p:txBody>
        </p:sp>
      </p:grpSp>
      <p:grpSp>
        <p:nvGrpSpPr>
          <p:cNvPr id="8" name="Group 37"/>
          <p:cNvGrpSpPr/>
          <p:nvPr/>
        </p:nvGrpSpPr>
        <p:grpSpPr bwMode="auto">
          <a:xfrm>
            <a:off x="4162425" y="2990850"/>
            <a:ext cx="409575" cy="819150"/>
            <a:chOff x="3302" y="1644"/>
            <a:chExt cx="258" cy="516"/>
          </a:xfrm>
        </p:grpSpPr>
        <p:sp>
          <p:nvSpPr>
            <p:cNvPr id="64536" name="Line 38"/>
            <p:cNvSpPr>
              <a:spLocks noChangeShapeType="1"/>
            </p:cNvSpPr>
            <p:nvPr/>
          </p:nvSpPr>
          <p:spPr bwMode="auto">
            <a:xfrm>
              <a:off x="3312" y="1728"/>
              <a:ext cx="0" cy="432"/>
            </a:xfrm>
            <a:prstGeom prst="line">
              <a:avLst/>
            </a:prstGeom>
            <a:noFill/>
            <a:ln w="28575">
              <a:solidFill>
                <a:srgbClr val="00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7" name="Text Box 39"/>
            <p:cNvSpPr txBox="1">
              <a:spLocks noChangeArrowheads="1"/>
            </p:cNvSpPr>
            <p:nvPr/>
          </p:nvSpPr>
          <p:spPr bwMode="auto">
            <a:xfrm>
              <a:off x="3302" y="1644"/>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a:solidFill>
                    <a:srgbClr val="000099"/>
                  </a:solidFill>
                </a:rPr>
                <a:t>p</a:t>
              </a:r>
              <a:endParaRPr lang="en-US" altLang="zh-CN" sz="3600"/>
            </a:p>
          </p:txBody>
        </p:sp>
      </p:grpSp>
      <p:grpSp>
        <p:nvGrpSpPr>
          <p:cNvPr id="9" name="Group 40"/>
          <p:cNvGrpSpPr/>
          <p:nvPr/>
        </p:nvGrpSpPr>
        <p:grpSpPr bwMode="auto">
          <a:xfrm>
            <a:off x="3609975" y="2990850"/>
            <a:ext cx="409575" cy="895350"/>
            <a:chOff x="2102" y="1596"/>
            <a:chExt cx="258" cy="564"/>
          </a:xfrm>
        </p:grpSpPr>
        <p:sp>
          <p:nvSpPr>
            <p:cNvPr id="64534" name="Line 41"/>
            <p:cNvSpPr>
              <a:spLocks noChangeShapeType="1"/>
            </p:cNvSpPr>
            <p:nvPr/>
          </p:nvSpPr>
          <p:spPr bwMode="auto">
            <a:xfrm>
              <a:off x="2352" y="1680"/>
              <a:ext cx="0" cy="480"/>
            </a:xfrm>
            <a:prstGeom prst="line">
              <a:avLst/>
            </a:prstGeom>
            <a:noFill/>
            <a:ln w="38100">
              <a:solidFill>
                <a:schemeClr val="tx2"/>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5" name="Text Box 42"/>
            <p:cNvSpPr txBox="1">
              <a:spLocks noChangeArrowheads="1"/>
            </p:cNvSpPr>
            <p:nvPr/>
          </p:nvSpPr>
          <p:spPr bwMode="auto">
            <a:xfrm>
              <a:off x="2102" y="1596"/>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dirty="0">
                  <a:solidFill>
                    <a:schemeClr val="tx2"/>
                  </a:solidFill>
                </a:rPr>
                <a:t>q</a:t>
              </a:r>
              <a:endParaRPr lang="en-US" altLang="zh-CN" sz="3600" dirty="0"/>
            </a:p>
          </p:txBody>
        </p:sp>
      </p:grpSp>
      <p:sp useBgFill="1">
        <p:nvSpPr>
          <p:cNvPr id="479275" name="Rectangle 43"/>
          <p:cNvSpPr>
            <a:spLocks noChangeArrowheads="1"/>
          </p:cNvSpPr>
          <p:nvPr/>
        </p:nvSpPr>
        <p:spPr bwMode="auto">
          <a:xfrm>
            <a:off x="5334000" y="3067050"/>
            <a:ext cx="4572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useBgFill="1">
        <p:nvSpPr>
          <p:cNvPr id="479276" name="Rectangle 44"/>
          <p:cNvSpPr>
            <a:spLocks noChangeArrowheads="1"/>
          </p:cNvSpPr>
          <p:nvPr/>
        </p:nvSpPr>
        <p:spPr bwMode="auto">
          <a:xfrm>
            <a:off x="4724400" y="3067050"/>
            <a:ext cx="4572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479277" name="Text Box 45"/>
          <p:cNvSpPr txBox="1">
            <a:spLocks noChangeArrowheads="1"/>
          </p:cNvSpPr>
          <p:nvPr/>
        </p:nvSpPr>
        <p:spPr bwMode="auto">
          <a:xfrm>
            <a:off x="5759450" y="5245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990000"/>
                </a:solidFill>
              </a:rPr>
              <a:t>87</a:t>
            </a:r>
            <a:endParaRPr lang="en-US" altLang="zh-CN" sz="3600"/>
          </a:p>
        </p:txBody>
      </p:sp>
      <p:sp>
        <p:nvSpPr>
          <p:cNvPr id="479278" name="Text Box 46"/>
          <p:cNvSpPr txBox="1">
            <a:spLocks noChangeArrowheads="1"/>
          </p:cNvSpPr>
          <p:nvPr/>
        </p:nvSpPr>
        <p:spPr bwMode="auto">
          <a:xfrm>
            <a:off x="5073650" y="5245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990000"/>
                </a:solidFill>
              </a:rPr>
              <a:t>56</a:t>
            </a:r>
            <a:endParaRPr lang="en-US" altLang="zh-CN" sz="3600"/>
          </a:p>
        </p:txBody>
      </p:sp>
      <p:sp>
        <p:nvSpPr>
          <p:cNvPr id="479279" name="Text Box 47"/>
          <p:cNvSpPr txBox="1">
            <a:spLocks noChangeArrowheads="1"/>
          </p:cNvSpPr>
          <p:nvPr/>
        </p:nvSpPr>
        <p:spPr bwMode="auto">
          <a:xfrm>
            <a:off x="4387850" y="5245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990000"/>
                </a:solidFill>
              </a:rPr>
              <a:t>42</a:t>
            </a:r>
            <a:endParaRPr lang="en-US" altLang="zh-CN" sz="3600"/>
          </a:p>
        </p:txBody>
      </p:sp>
      <p:sp>
        <p:nvSpPr>
          <p:cNvPr id="479280" name="Text Box 48"/>
          <p:cNvSpPr txBox="1">
            <a:spLocks noChangeArrowheads="1"/>
          </p:cNvSpPr>
          <p:nvPr/>
        </p:nvSpPr>
        <p:spPr bwMode="auto">
          <a:xfrm>
            <a:off x="3702050" y="52451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FF0000"/>
                </a:solidFill>
              </a:rPr>
              <a:t>66</a:t>
            </a:r>
            <a:endParaRPr lang="en-US" altLang="zh-CN" sz="3600"/>
          </a:p>
        </p:txBody>
      </p:sp>
      <p:sp>
        <p:nvSpPr>
          <p:cNvPr id="479281" name="Rectangle 49"/>
          <p:cNvSpPr>
            <a:spLocks noChangeArrowheads="1"/>
          </p:cNvSpPr>
          <p:nvPr/>
        </p:nvSpPr>
        <p:spPr bwMode="auto">
          <a:xfrm>
            <a:off x="755489" y="1157273"/>
            <a:ext cx="6566221"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2800" dirty="0">
                <a:solidFill>
                  <a:schemeClr val="tx2"/>
                </a:solidFill>
                <a:latin typeface="华文仿宋" panose="02010600040101010101" pitchFamily="2" charset="-122"/>
                <a:ea typeface="华文仿宋" panose="02010600040101010101" pitchFamily="2" charset="-122"/>
              </a:rPr>
              <a:t>q = </a:t>
            </a:r>
            <a:r>
              <a:rPr lang="en-US" altLang="zh-CN" sz="2800" b="1" dirty="0">
                <a:solidFill>
                  <a:schemeClr val="tx2"/>
                </a:solidFill>
                <a:latin typeface="华文仿宋" panose="02010600040101010101" pitchFamily="2" charset="-122"/>
                <a:ea typeface="华文仿宋" panose="02010600040101010101" pitchFamily="2" charset="-122"/>
              </a:rPr>
              <a:t>&amp;</a:t>
            </a:r>
            <a:r>
              <a:rPr lang="en-US" altLang="zh-CN" sz="2800" dirty="0">
                <a:solidFill>
                  <a:schemeClr val="tx2"/>
                </a:solidFill>
                <a:latin typeface="华文仿宋" panose="02010600040101010101" pitchFamily="2" charset="-122"/>
                <a:ea typeface="华文仿宋" panose="02010600040101010101" pitchFamily="2" charset="-122"/>
              </a:rPr>
              <a:t>(</a:t>
            </a:r>
            <a:r>
              <a:rPr lang="en-US" altLang="zh-CN" sz="2800" dirty="0" err="1">
                <a:solidFill>
                  <a:schemeClr val="tx2"/>
                </a:solidFill>
                <a:latin typeface="华文仿宋" panose="02010600040101010101" pitchFamily="2" charset="-122"/>
                <a:ea typeface="华文仿宋" panose="02010600040101010101" pitchFamily="2" charset="-122"/>
              </a:rPr>
              <a:t>L.elem</a:t>
            </a:r>
            <a:r>
              <a:rPr lang="en-US" altLang="zh-CN" sz="2800" dirty="0">
                <a:solidFill>
                  <a:schemeClr val="tx2"/>
                </a:solidFill>
                <a:latin typeface="华文仿宋" panose="02010600040101010101" pitchFamily="2" charset="-122"/>
                <a:ea typeface="华文仿宋" panose="02010600040101010101" pitchFamily="2" charset="-122"/>
              </a:rPr>
              <a:t>[i-1]);      // q </a:t>
            </a:r>
            <a:r>
              <a:rPr lang="zh-CN" altLang="en-US" sz="2800" dirty="0">
                <a:solidFill>
                  <a:schemeClr val="tx2"/>
                </a:solidFill>
                <a:latin typeface="华文仿宋" panose="02010600040101010101" pitchFamily="2" charset="-122"/>
                <a:ea typeface="华文仿宋" panose="02010600040101010101" pitchFamily="2" charset="-122"/>
              </a:rPr>
              <a:t>指示插入位置</a:t>
            </a:r>
            <a:endParaRPr lang="zh-CN" altLang="en-US" sz="2800" dirty="0">
              <a:solidFill>
                <a:srgbClr val="990000"/>
              </a:solidFill>
              <a:latin typeface="华文仿宋" panose="02010600040101010101" pitchFamily="2" charset="-122"/>
              <a:ea typeface="华文仿宋" panose="02010600040101010101" pitchFamily="2" charset="-122"/>
            </a:endParaRPr>
          </a:p>
          <a:p>
            <a:pPr algn="l" eaLnBrk="1" hangingPunct="1">
              <a:lnSpc>
                <a:spcPct val="125000"/>
              </a:lnSpc>
            </a:pPr>
            <a:r>
              <a:rPr lang="en-US" altLang="zh-CN" sz="2800" b="1" dirty="0">
                <a:solidFill>
                  <a:srgbClr val="660033"/>
                </a:solidFill>
                <a:latin typeface="华文仿宋" panose="02010600040101010101" pitchFamily="2" charset="-122"/>
                <a:ea typeface="华文仿宋" panose="02010600040101010101" pitchFamily="2" charset="-122"/>
              </a:rPr>
              <a:t>for</a:t>
            </a:r>
            <a:r>
              <a:rPr lang="en-US" altLang="zh-CN" sz="2800" dirty="0">
                <a:solidFill>
                  <a:srgbClr val="660033"/>
                </a:solidFill>
                <a:latin typeface="华文仿宋" panose="02010600040101010101" pitchFamily="2" charset="-122"/>
                <a:ea typeface="华文仿宋" panose="02010600040101010101" pitchFamily="2" charset="-122"/>
              </a:rPr>
              <a:t> (p = </a:t>
            </a:r>
            <a:r>
              <a:rPr lang="en-US" altLang="zh-CN" sz="2800" b="1" dirty="0">
                <a:solidFill>
                  <a:srgbClr val="660033"/>
                </a:solidFill>
                <a:latin typeface="华文仿宋" panose="02010600040101010101" pitchFamily="2" charset="-122"/>
                <a:ea typeface="华文仿宋" panose="02010600040101010101" pitchFamily="2" charset="-122"/>
              </a:rPr>
              <a:t>&amp;</a:t>
            </a:r>
            <a:r>
              <a:rPr lang="en-US" altLang="zh-CN" sz="2800" dirty="0">
                <a:solidFill>
                  <a:srgbClr val="660033"/>
                </a:solidFill>
                <a:latin typeface="华文仿宋" panose="02010600040101010101" pitchFamily="2" charset="-122"/>
                <a:ea typeface="华文仿宋" panose="02010600040101010101" pitchFamily="2" charset="-122"/>
              </a:rPr>
              <a:t>(</a:t>
            </a:r>
            <a:r>
              <a:rPr lang="en-US" altLang="zh-CN" sz="2800" dirty="0" err="1">
                <a:solidFill>
                  <a:srgbClr val="660033"/>
                </a:solidFill>
                <a:latin typeface="华文仿宋" panose="02010600040101010101" pitchFamily="2" charset="-122"/>
                <a:ea typeface="华文仿宋" panose="02010600040101010101" pitchFamily="2" charset="-122"/>
              </a:rPr>
              <a:t>L.elem</a:t>
            </a:r>
            <a:r>
              <a:rPr lang="en-US" altLang="zh-CN" sz="2800" dirty="0">
                <a:solidFill>
                  <a:srgbClr val="660033"/>
                </a:solidFill>
                <a:latin typeface="华文仿宋" panose="02010600040101010101" pitchFamily="2" charset="-122"/>
                <a:ea typeface="华文仿宋" panose="02010600040101010101" pitchFamily="2" charset="-122"/>
              </a:rPr>
              <a:t>[L.length-1]); p &gt;= q;  --p)  </a:t>
            </a:r>
            <a:endParaRPr lang="en-US" altLang="zh-CN" sz="2800" dirty="0">
              <a:solidFill>
                <a:srgbClr val="660033"/>
              </a:solidFill>
              <a:latin typeface="华文仿宋" panose="02010600040101010101" pitchFamily="2" charset="-122"/>
              <a:ea typeface="华文仿宋" panose="02010600040101010101" pitchFamily="2" charset="-122"/>
            </a:endParaRPr>
          </a:p>
          <a:p>
            <a:pPr algn="l" eaLnBrk="1" hangingPunct="1">
              <a:lnSpc>
                <a:spcPct val="125000"/>
              </a:lnSpc>
            </a:pPr>
            <a:r>
              <a:rPr lang="en-US" altLang="zh-CN" sz="2800" b="1" dirty="0">
                <a:solidFill>
                  <a:srgbClr val="660033"/>
                </a:solidFill>
                <a:latin typeface="华文仿宋" panose="02010600040101010101" pitchFamily="2" charset="-122"/>
                <a:ea typeface="华文仿宋" panose="02010600040101010101" pitchFamily="2" charset="-122"/>
              </a:rPr>
              <a:t>     *</a:t>
            </a:r>
            <a:r>
              <a:rPr lang="en-US" altLang="zh-CN" sz="2800" dirty="0">
                <a:solidFill>
                  <a:srgbClr val="660033"/>
                </a:solidFill>
                <a:latin typeface="华文仿宋" panose="02010600040101010101" pitchFamily="2" charset="-122"/>
                <a:ea typeface="华文仿宋" panose="02010600040101010101" pitchFamily="2" charset="-122"/>
              </a:rPr>
              <a:t>(p+1) = </a:t>
            </a:r>
            <a:r>
              <a:rPr lang="en-US" altLang="zh-CN" sz="2800" b="1" dirty="0">
                <a:solidFill>
                  <a:srgbClr val="660033"/>
                </a:solidFill>
                <a:latin typeface="华文仿宋" panose="02010600040101010101" pitchFamily="2" charset="-122"/>
                <a:ea typeface="华文仿宋" panose="02010600040101010101" pitchFamily="2" charset="-122"/>
              </a:rPr>
              <a:t>*</a:t>
            </a:r>
            <a:r>
              <a:rPr lang="en-US" altLang="zh-CN" sz="2800" dirty="0">
                <a:solidFill>
                  <a:srgbClr val="660033"/>
                </a:solidFill>
                <a:latin typeface="华文仿宋" panose="02010600040101010101" pitchFamily="2" charset="-122"/>
                <a:ea typeface="华文仿宋" panose="02010600040101010101" pitchFamily="2" charset="-122"/>
              </a:rPr>
              <a:t>p;</a:t>
            </a:r>
            <a:endParaRPr lang="en-US" altLang="zh-CN" sz="2800" dirty="0">
              <a:solidFill>
                <a:srgbClr val="660033"/>
              </a:solidFill>
              <a:latin typeface="华文仿宋" panose="02010600040101010101" pitchFamily="2" charset="-122"/>
              <a:ea typeface="华文仿宋" panose="02010600040101010101" pitchFamily="2" charset="-122"/>
            </a:endParaRPr>
          </a:p>
        </p:txBody>
      </p:sp>
      <p:grpSp>
        <p:nvGrpSpPr>
          <p:cNvPr id="10" name="Group 50"/>
          <p:cNvGrpSpPr/>
          <p:nvPr/>
        </p:nvGrpSpPr>
        <p:grpSpPr bwMode="auto">
          <a:xfrm>
            <a:off x="3190875" y="2990850"/>
            <a:ext cx="409575" cy="819150"/>
            <a:chOff x="3302" y="1644"/>
            <a:chExt cx="258" cy="516"/>
          </a:xfrm>
        </p:grpSpPr>
        <p:sp>
          <p:nvSpPr>
            <p:cNvPr id="64532" name="Line 51"/>
            <p:cNvSpPr>
              <a:spLocks noChangeShapeType="1"/>
            </p:cNvSpPr>
            <p:nvPr/>
          </p:nvSpPr>
          <p:spPr bwMode="auto">
            <a:xfrm>
              <a:off x="3312" y="1728"/>
              <a:ext cx="0" cy="432"/>
            </a:xfrm>
            <a:prstGeom prst="line">
              <a:avLst/>
            </a:prstGeom>
            <a:noFill/>
            <a:ln w="28575">
              <a:solidFill>
                <a:srgbClr val="00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Text Box 52"/>
            <p:cNvSpPr txBox="1">
              <a:spLocks noChangeArrowheads="1"/>
            </p:cNvSpPr>
            <p:nvPr/>
          </p:nvSpPr>
          <p:spPr bwMode="auto">
            <a:xfrm>
              <a:off x="3302" y="1644"/>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a:solidFill>
                    <a:srgbClr val="000099"/>
                  </a:solidFill>
                </a:rPr>
                <a:t>p</a:t>
              </a:r>
              <a:endParaRPr lang="en-US" altLang="zh-CN" sz="3600"/>
            </a:p>
          </p:txBody>
        </p:sp>
      </p:grpSp>
      <p:sp useBgFill="1">
        <p:nvSpPr>
          <p:cNvPr id="479285" name="Rectangle 53"/>
          <p:cNvSpPr>
            <a:spLocks noChangeArrowheads="1"/>
          </p:cNvSpPr>
          <p:nvPr/>
        </p:nvSpPr>
        <p:spPr bwMode="auto">
          <a:xfrm>
            <a:off x="4038600" y="3067050"/>
            <a:ext cx="4572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54"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例：</a:t>
            </a:r>
            <a:r>
              <a:rPr lang="en-US" altLang="zh-CN" sz="3100" dirty="0" err="1" smtClean="0">
                <a:solidFill>
                  <a:srgbClr val="000080"/>
                </a:solidFill>
                <a:latin typeface="黑体" panose="02010609060101010101" pitchFamily="49" charset="-122"/>
                <a:ea typeface="黑体" panose="02010609060101010101" pitchFamily="49" charset="-122"/>
                <a:cs typeface="MS PGothic" panose="020B0600070205080204" charset="-128"/>
              </a:rPr>
              <a:t>ListInsert_Sq</a:t>
            </a:r>
            <a:r>
              <a:rPr lang="en-US" altLang="zh-CN" sz="3100" dirty="0" smtClean="0">
                <a:solidFill>
                  <a:srgbClr val="000080"/>
                </a:solidFill>
                <a:latin typeface="黑体" panose="02010609060101010101" pitchFamily="49" charset="-122"/>
                <a:ea typeface="黑体" panose="02010609060101010101" pitchFamily="49" charset="-122"/>
                <a:cs typeface="MS PGothic" panose="020B0600070205080204" charset="-128"/>
              </a:rPr>
              <a:t>(L</a:t>
            </a:r>
            <a:r>
              <a:rPr lang="en-US" altLang="zh-CN" sz="3100" dirty="0">
                <a:solidFill>
                  <a:srgbClr val="000080"/>
                </a:solidFill>
                <a:latin typeface="黑体" panose="02010609060101010101" pitchFamily="49" charset="-122"/>
                <a:ea typeface="黑体" panose="02010609060101010101" pitchFamily="49" charset="-122"/>
                <a:cs typeface="MS PGothic" panose="020B0600070205080204" charset="-128"/>
              </a:rPr>
              <a:t>, 5, 66) </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79281"/>
                                        </p:tgtEl>
                                        <p:attrNameLst>
                                          <p:attrName>style.visibility</p:attrName>
                                        </p:attrNameLst>
                                      </p:cBhvr>
                                      <p:to>
                                        <p:strVal val="visible"/>
                                      </p:to>
                                    </p:set>
                                    <p:animEffect transition="in" filter="blinds(vertical)">
                                      <p:cBhvr>
                                        <p:cTn id="12" dur="500"/>
                                        <p:tgtEl>
                                          <p:spTgt spid="479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9262"/>
                                        </p:tgtEl>
                                        <p:attrNameLst>
                                          <p:attrName>style.visibility</p:attrName>
                                        </p:attrNameLst>
                                      </p:cBhvr>
                                      <p:to>
                                        <p:strVal val="visible"/>
                                      </p:to>
                                    </p:set>
                                    <p:animEffect transition="in" filter="wipe(left)">
                                      <p:cBhvr>
                                        <p:cTn id="17" dur="500"/>
                                        <p:tgtEl>
                                          <p:spTgt spid="4792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9261"/>
                                        </p:tgtEl>
                                        <p:attrNameLst>
                                          <p:attrName>style.visibility</p:attrName>
                                        </p:attrNameLst>
                                      </p:cBhvr>
                                      <p:to>
                                        <p:strVal val="visible"/>
                                      </p:to>
                                    </p:set>
                                    <p:animEffect transition="in" filter="wipe(left)">
                                      <p:cBhvr>
                                        <p:cTn id="22" dur="500"/>
                                        <p:tgtEl>
                                          <p:spTgt spid="4792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9277"/>
                                        </p:tgtEl>
                                        <p:attrNameLst>
                                          <p:attrName>style.visibility</p:attrName>
                                        </p:attrNameLst>
                                      </p:cBhvr>
                                      <p:to>
                                        <p:strVal val="visible"/>
                                      </p:to>
                                    </p:set>
                                    <p:animEffect transition="in" filter="wipe(left)">
                                      <p:cBhvr>
                                        <p:cTn id="42" dur="500"/>
                                        <p:tgtEl>
                                          <p:spTgt spid="47927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479275"/>
                                        </p:tgtEl>
                                        <p:attrNameLst>
                                          <p:attrName>style.visibility</p:attrName>
                                        </p:attrNameLst>
                                      </p:cBhvr>
                                      <p:to>
                                        <p:strVal val="visible"/>
                                      </p:to>
                                    </p:set>
                                    <p:animEffect transition="in" filter="wipe(right)">
                                      <p:cBhvr>
                                        <p:cTn id="47" dur="500"/>
                                        <p:tgtEl>
                                          <p:spTgt spid="479275"/>
                                        </p:tgtEl>
                                      </p:cBhvr>
                                    </p:animEffect>
                                  </p:childTnLst>
                                </p:cTn>
                              </p:par>
                            </p:childTnLst>
                          </p:cTn>
                        </p:par>
                        <p:par>
                          <p:cTn id="48" fill="hold">
                            <p:stCondLst>
                              <p:cond delay="500"/>
                            </p:stCondLst>
                            <p:childTnLst>
                              <p:par>
                                <p:cTn id="49" presetID="12" presetClass="entr" presetSubtype="2"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slide(fromRigh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9278"/>
                                        </p:tgtEl>
                                        <p:attrNameLst>
                                          <p:attrName>style.visibility</p:attrName>
                                        </p:attrNameLst>
                                      </p:cBhvr>
                                      <p:to>
                                        <p:strVal val="visible"/>
                                      </p:to>
                                    </p:set>
                                    <p:animEffect transition="in" filter="wipe(left)">
                                      <p:cBhvr>
                                        <p:cTn id="56" dur="500"/>
                                        <p:tgtEl>
                                          <p:spTgt spid="47927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479276"/>
                                        </p:tgtEl>
                                        <p:attrNameLst>
                                          <p:attrName>style.visibility</p:attrName>
                                        </p:attrNameLst>
                                      </p:cBhvr>
                                      <p:to>
                                        <p:strVal val="visible"/>
                                      </p:to>
                                    </p:set>
                                    <p:animEffect transition="in" filter="wipe(right)">
                                      <p:cBhvr>
                                        <p:cTn id="61" dur="500"/>
                                        <p:tgtEl>
                                          <p:spTgt spid="479276"/>
                                        </p:tgtEl>
                                      </p:cBhvr>
                                    </p:animEffect>
                                  </p:childTnLst>
                                </p:cTn>
                              </p:par>
                            </p:childTnLst>
                          </p:cTn>
                        </p:par>
                        <p:par>
                          <p:cTn id="62" fill="hold">
                            <p:stCondLst>
                              <p:cond delay="500"/>
                            </p:stCondLst>
                            <p:childTnLst>
                              <p:par>
                                <p:cTn id="63" presetID="12" presetClass="entr" presetSubtype="2"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slide(fromRight)">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79279"/>
                                        </p:tgtEl>
                                        <p:attrNameLst>
                                          <p:attrName>style.visibility</p:attrName>
                                        </p:attrNameLst>
                                      </p:cBhvr>
                                      <p:to>
                                        <p:strVal val="visible"/>
                                      </p:to>
                                    </p:set>
                                    <p:animEffect transition="in" filter="wipe(left)">
                                      <p:cBhvr>
                                        <p:cTn id="70" dur="500"/>
                                        <p:tgtEl>
                                          <p:spTgt spid="47927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grpId="0" nodeType="clickEffect">
                                  <p:stCondLst>
                                    <p:cond delay="0"/>
                                  </p:stCondLst>
                                  <p:childTnLst>
                                    <p:set>
                                      <p:cBhvr>
                                        <p:cTn id="74" dur="1" fill="hold">
                                          <p:stCondLst>
                                            <p:cond delay="0"/>
                                          </p:stCondLst>
                                        </p:cTn>
                                        <p:tgtEl>
                                          <p:spTgt spid="479285"/>
                                        </p:tgtEl>
                                        <p:attrNameLst>
                                          <p:attrName>style.visibility</p:attrName>
                                        </p:attrNameLst>
                                      </p:cBhvr>
                                      <p:to>
                                        <p:strVal val="visible"/>
                                      </p:to>
                                    </p:set>
                                    <p:animEffect transition="in" filter="wipe(right)">
                                      <p:cBhvr>
                                        <p:cTn id="75" dur="500"/>
                                        <p:tgtEl>
                                          <p:spTgt spid="479285"/>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slide(fromRight)">
                                      <p:cBhvr>
                                        <p:cTn id="79" dur="500"/>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79280"/>
                                        </p:tgtEl>
                                        <p:attrNameLst>
                                          <p:attrName>style.visibility</p:attrName>
                                        </p:attrNameLst>
                                      </p:cBhvr>
                                      <p:to>
                                        <p:strVal val="visible"/>
                                      </p:to>
                                    </p:set>
                                    <p:animEffect transition="in" filter="wipe(left)">
                                      <p:cBhvr>
                                        <p:cTn id="84" dur="500"/>
                                        <p:tgtEl>
                                          <p:spTgt spid="479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61" grpId="0" autoUpdateAnimBg="0"/>
      <p:bldP spid="479262" grpId="0" autoUpdateAnimBg="0"/>
      <p:bldP spid="479275" grpId="0" animBg="1"/>
      <p:bldP spid="479276" grpId="0" animBg="1"/>
      <p:bldP spid="479277" grpId="0" autoUpdateAnimBg="0"/>
      <p:bldP spid="479278" grpId="0" autoUpdateAnimBg="0"/>
      <p:bldP spid="479279" grpId="0" autoUpdateAnimBg="0"/>
      <p:bldP spid="479280" grpId="0" autoUpdateAnimBg="0"/>
      <p:bldP spid="479281" grpId="0" autoUpdateAnimBg="0"/>
      <p:bldP spid="47928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线性表</a:t>
            </a:r>
            <a:r>
              <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rPr>
              <a:t>删除</a:t>
            </a:r>
            <a:r>
              <a:rPr lang="en-US" altLang="zh-CN" sz="36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err="1" smtClean="0">
                <a:solidFill>
                  <a:srgbClr val="000080"/>
                </a:solidFill>
                <a:latin typeface="黑体" panose="02010609060101010101" pitchFamily="49" charset="-122"/>
                <a:ea typeface="黑体" panose="02010609060101010101" pitchFamily="49" charset="-122"/>
                <a:cs typeface="MS PGothic" panose="020B0600070205080204" charset="-128"/>
              </a:rPr>
              <a:t>ListDelete</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(&amp;L,</a:t>
            </a:r>
            <a:r>
              <a:rPr lang="en-US" altLang="zh-CN" sz="3200" dirty="0" err="1" smtClean="0">
                <a:solidFill>
                  <a:srgbClr val="000080"/>
                </a:solidFill>
                <a:latin typeface="黑体" panose="02010609060101010101" pitchFamily="49" charset="-122"/>
                <a:ea typeface="黑体" panose="02010609060101010101" pitchFamily="49" charset="-122"/>
                <a:cs typeface="MS PGothic" panose="020B0600070205080204" charset="-128"/>
              </a:rPr>
              <a:t>i</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,&amp;e)</a:t>
            </a: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操作</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
        <p:nvSpPr>
          <p:cNvPr id="6" name="Text Box 2"/>
          <p:cNvSpPr txBox="1">
            <a:spLocks noChangeArrowheads="1"/>
          </p:cNvSpPr>
          <p:nvPr/>
        </p:nvSpPr>
        <p:spPr bwMode="auto">
          <a:xfrm>
            <a:off x="1660388" y="911378"/>
            <a:ext cx="529824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5000"/>
              </a:lnSpc>
            </a:pPr>
            <a:r>
              <a:rPr lang="en-US" altLang="zh-CN" sz="1800" dirty="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(a</a:t>
            </a:r>
            <a:r>
              <a:rPr lang="en-US" altLang="zh-CN" sz="3200" baseline="-25000" dirty="0">
                <a:latin typeface="华文仿宋" panose="02010600040101010101" pitchFamily="2" charset="-122"/>
                <a:ea typeface="华文仿宋" panose="02010600040101010101" pitchFamily="2" charset="-122"/>
              </a:rPr>
              <a:t>1</a:t>
            </a:r>
            <a:r>
              <a:rPr lang="en-US" altLang="zh-CN" sz="3200" dirty="0">
                <a:latin typeface="华文仿宋" panose="02010600040101010101" pitchFamily="2" charset="-122"/>
                <a:ea typeface="华文仿宋" panose="02010600040101010101" pitchFamily="2" charset="-122"/>
              </a:rPr>
              <a:t>, …, </a:t>
            </a:r>
            <a:r>
              <a:rPr lang="en-US" altLang="zh-CN" sz="3200" b="1" dirty="0">
                <a:latin typeface="华文仿宋" panose="02010600040101010101" pitchFamily="2" charset="-122"/>
                <a:ea typeface="华文仿宋" panose="02010600040101010101" pitchFamily="2" charset="-122"/>
              </a:rPr>
              <a:t>a</a:t>
            </a:r>
            <a:r>
              <a:rPr lang="en-US" altLang="zh-CN" sz="3200" b="1" baseline="-25000" dirty="0">
                <a:latin typeface="华文仿宋" panose="02010600040101010101" pitchFamily="2" charset="-122"/>
                <a:ea typeface="华文仿宋" panose="02010600040101010101" pitchFamily="2" charset="-122"/>
              </a:rPr>
              <a:t>i-1</a:t>
            </a:r>
            <a:r>
              <a:rPr lang="en-US" altLang="zh-CN" sz="32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a</a:t>
            </a:r>
            <a:r>
              <a:rPr lang="en-US" altLang="zh-CN" sz="3200" b="1" baseline="-25000" dirty="0" err="1">
                <a:latin typeface="华文仿宋" panose="02010600040101010101" pitchFamily="2" charset="-122"/>
                <a:ea typeface="华文仿宋" panose="02010600040101010101" pitchFamily="2" charset="-122"/>
              </a:rPr>
              <a:t>i</a:t>
            </a:r>
            <a:r>
              <a:rPr lang="en-US" altLang="zh-CN" sz="3200" b="1" dirty="0">
                <a:latin typeface="华文仿宋" panose="02010600040101010101" pitchFamily="2" charset="-122"/>
                <a:ea typeface="华文仿宋" panose="02010600040101010101" pitchFamily="2" charset="-122"/>
              </a:rPr>
              <a:t>, a</a:t>
            </a:r>
            <a:r>
              <a:rPr lang="en-US" altLang="zh-CN" sz="3200" b="1" baseline="-25000" dirty="0">
                <a:latin typeface="华文仿宋" panose="02010600040101010101" pitchFamily="2" charset="-122"/>
                <a:ea typeface="华文仿宋" panose="02010600040101010101" pitchFamily="2" charset="-122"/>
              </a:rPr>
              <a:t>i+1</a:t>
            </a:r>
            <a:r>
              <a:rPr lang="en-US" altLang="zh-CN" sz="3200" dirty="0">
                <a:latin typeface="华文仿宋" panose="02010600040101010101" pitchFamily="2" charset="-122"/>
                <a:ea typeface="华文仿宋" panose="02010600040101010101" pitchFamily="2" charset="-122"/>
              </a:rPr>
              <a:t>, …, a</a:t>
            </a:r>
            <a:r>
              <a:rPr lang="en-US" altLang="zh-CN" sz="3200" baseline="-25000" dirty="0">
                <a:latin typeface="华文仿宋" panose="02010600040101010101" pitchFamily="2" charset="-122"/>
                <a:ea typeface="华文仿宋" panose="02010600040101010101" pitchFamily="2" charset="-122"/>
              </a:rPr>
              <a:t>n</a:t>
            </a:r>
            <a:r>
              <a:rPr lang="en-US" altLang="zh-CN" sz="3200"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改变为</a:t>
            </a:r>
            <a:endParaRPr lang="zh-CN" altLang="en-US" sz="3200" dirty="0">
              <a:latin typeface="华文仿宋" panose="02010600040101010101" pitchFamily="2" charset="-122"/>
              <a:ea typeface="华文仿宋" panose="02010600040101010101" pitchFamily="2" charset="-122"/>
            </a:endParaRPr>
          </a:p>
          <a:p>
            <a:pPr algn="l" eaLnBrk="1" hangingPunct="1">
              <a:lnSpc>
                <a:spcPct val="125000"/>
              </a:lnSpc>
            </a:pPr>
            <a:r>
              <a:rPr lang="zh-CN" altLang="en-US" sz="3200" dirty="0" smtClean="0">
                <a:latin typeface="华文仿宋" panose="02010600040101010101" pitchFamily="2" charset="-122"/>
                <a:ea typeface="华文仿宋" panose="02010600040101010101" pitchFamily="2" charset="-122"/>
              </a:rPr>
              <a:t> </a:t>
            </a:r>
            <a:r>
              <a:rPr lang="en-US" altLang="zh-CN" sz="3200" dirty="0">
                <a:latin typeface="华文仿宋" panose="02010600040101010101" pitchFamily="2" charset="-122"/>
                <a:ea typeface="华文仿宋" panose="02010600040101010101" pitchFamily="2" charset="-122"/>
              </a:rPr>
              <a:t>(a</a:t>
            </a:r>
            <a:r>
              <a:rPr lang="en-US" altLang="zh-CN" sz="3200" baseline="-25000" dirty="0">
                <a:latin typeface="华文仿宋" panose="02010600040101010101" pitchFamily="2" charset="-122"/>
                <a:ea typeface="华文仿宋" panose="02010600040101010101" pitchFamily="2" charset="-122"/>
              </a:rPr>
              <a:t>1</a:t>
            </a:r>
            <a:r>
              <a:rPr lang="en-US" altLang="zh-CN" sz="3200" dirty="0">
                <a:latin typeface="华文仿宋" panose="02010600040101010101" pitchFamily="2" charset="-122"/>
                <a:ea typeface="华文仿宋" panose="02010600040101010101" pitchFamily="2" charset="-122"/>
              </a:rPr>
              <a:t>, …,</a:t>
            </a:r>
            <a:r>
              <a:rPr lang="en-US" altLang="zh-CN" sz="3200" b="1" dirty="0">
                <a:solidFill>
                  <a:srgbClr val="FF00FF"/>
                </a:solidFill>
                <a:latin typeface="华文仿宋" panose="02010600040101010101" pitchFamily="2" charset="-122"/>
                <a:ea typeface="华文仿宋" panose="02010600040101010101" pitchFamily="2" charset="-122"/>
              </a:rPr>
              <a:t> a</a:t>
            </a:r>
            <a:r>
              <a:rPr lang="en-US" altLang="zh-CN" sz="3200" b="1" baseline="-25000" dirty="0">
                <a:solidFill>
                  <a:srgbClr val="FF00FF"/>
                </a:solidFill>
                <a:latin typeface="华文仿宋" panose="02010600040101010101" pitchFamily="2" charset="-122"/>
                <a:ea typeface="华文仿宋" panose="02010600040101010101" pitchFamily="2" charset="-122"/>
              </a:rPr>
              <a:t>i-1</a:t>
            </a:r>
            <a:r>
              <a:rPr lang="en-US" altLang="zh-CN" sz="3200" b="1" dirty="0">
                <a:solidFill>
                  <a:srgbClr val="FF00FF"/>
                </a:solidFill>
                <a:latin typeface="华文仿宋" panose="02010600040101010101" pitchFamily="2" charset="-122"/>
                <a:ea typeface="华文仿宋" panose="02010600040101010101" pitchFamily="2" charset="-122"/>
              </a:rPr>
              <a:t>, a</a:t>
            </a:r>
            <a:r>
              <a:rPr lang="en-US" altLang="zh-CN" sz="3200" b="1" baseline="-25000" dirty="0">
                <a:solidFill>
                  <a:srgbClr val="FF00FF"/>
                </a:solidFill>
                <a:latin typeface="华文仿宋" panose="02010600040101010101" pitchFamily="2" charset="-122"/>
                <a:ea typeface="华文仿宋" panose="02010600040101010101" pitchFamily="2" charset="-122"/>
              </a:rPr>
              <a:t>i+1</a:t>
            </a:r>
            <a:r>
              <a:rPr lang="en-US" altLang="zh-CN" sz="3200" dirty="0">
                <a:latin typeface="华文仿宋" panose="02010600040101010101" pitchFamily="2" charset="-122"/>
                <a:ea typeface="华文仿宋" panose="02010600040101010101" pitchFamily="2" charset="-122"/>
              </a:rPr>
              <a:t>, …, a</a:t>
            </a:r>
            <a:r>
              <a:rPr lang="en-US" altLang="zh-CN" sz="3200" baseline="-25000" dirty="0">
                <a:latin typeface="华文仿宋" panose="02010600040101010101" pitchFamily="2" charset="-122"/>
                <a:ea typeface="华文仿宋" panose="02010600040101010101" pitchFamily="2" charset="-122"/>
              </a:rPr>
              <a:t>n</a:t>
            </a:r>
            <a:r>
              <a:rPr lang="en-US" altLang="zh-CN" sz="3200" dirty="0">
                <a:latin typeface="华文仿宋" panose="02010600040101010101" pitchFamily="2" charset="-122"/>
                <a:ea typeface="华文仿宋" panose="02010600040101010101" pitchFamily="2" charset="-122"/>
              </a:rPr>
              <a:t>)</a:t>
            </a:r>
            <a:endParaRPr lang="en-US" altLang="zh-CN" sz="1800" dirty="0">
              <a:latin typeface="华文仿宋" panose="02010600040101010101" pitchFamily="2" charset="-122"/>
              <a:ea typeface="华文仿宋" panose="02010600040101010101" pitchFamily="2" charset="-122"/>
            </a:endParaRPr>
          </a:p>
        </p:txBody>
      </p:sp>
      <p:sp>
        <p:nvSpPr>
          <p:cNvPr id="7" name="Text Box 3"/>
          <p:cNvSpPr txBox="1">
            <a:spLocks noChangeArrowheads="1"/>
          </p:cNvSpPr>
          <p:nvPr/>
        </p:nvSpPr>
        <p:spPr bwMode="auto">
          <a:xfrm>
            <a:off x="5133465" y="4413160"/>
            <a:ext cx="92845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4400" dirty="0">
                <a:latin typeface="华文仿宋" panose="02010600040101010101" pitchFamily="2" charset="-122"/>
                <a:ea typeface="华文仿宋" panose="02010600040101010101" pitchFamily="2" charset="-122"/>
                <a:cs typeface="Times New Roman" panose="02020603050405020304" charset="0"/>
              </a:rPr>
              <a:t>a</a:t>
            </a:r>
            <a:r>
              <a:rPr lang="en-US" altLang="zh-CN" sz="4400" baseline="-25000" dirty="0">
                <a:latin typeface="华文仿宋" panose="02010600040101010101" pitchFamily="2" charset="-122"/>
                <a:ea typeface="华文仿宋" panose="02010600040101010101" pitchFamily="2" charset="-122"/>
                <a:cs typeface="Times New Roman" panose="02020603050405020304" charset="0"/>
              </a:rPr>
              <a:t>i+1</a:t>
            </a:r>
            <a:endParaRPr lang="en-US" altLang="zh-CN" sz="4400" baseline="-25000" dirty="0">
              <a:latin typeface="华文仿宋" panose="02010600040101010101" pitchFamily="2" charset="-122"/>
              <a:ea typeface="华文仿宋" panose="02010600040101010101" pitchFamily="2" charset="-122"/>
              <a:cs typeface="Times New Roman" panose="02020603050405020304" charset="0"/>
            </a:endParaRPr>
          </a:p>
        </p:txBody>
      </p:sp>
      <p:sp>
        <p:nvSpPr>
          <p:cNvPr id="8" name="Text Box 4"/>
          <p:cNvSpPr txBox="1">
            <a:spLocks noChangeArrowheads="1"/>
          </p:cNvSpPr>
          <p:nvPr/>
        </p:nvSpPr>
        <p:spPr bwMode="auto">
          <a:xfrm>
            <a:off x="6330747" y="4336712"/>
            <a:ext cx="7489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4400" b="1" dirty="0">
                <a:latin typeface="华文仿宋" panose="02010600040101010101" pitchFamily="2" charset="-122"/>
                <a:ea typeface="华文仿宋" panose="02010600040101010101" pitchFamily="2" charset="-122"/>
                <a:cs typeface="Times New Roman" panose="02020603050405020304" charset="0"/>
              </a:rPr>
              <a:t>…</a:t>
            </a:r>
            <a:endParaRPr lang="en-US" altLang="zh-CN" sz="4400" b="1" dirty="0">
              <a:latin typeface="华文仿宋" panose="02010600040101010101" pitchFamily="2" charset="-122"/>
              <a:ea typeface="华文仿宋" panose="02010600040101010101" pitchFamily="2" charset="-122"/>
              <a:cs typeface="Times New Roman" panose="02020603050405020304" charset="0"/>
            </a:endParaRPr>
          </a:p>
        </p:txBody>
      </p:sp>
      <p:sp>
        <p:nvSpPr>
          <p:cNvPr id="9" name="Text Box 5"/>
          <p:cNvSpPr txBox="1">
            <a:spLocks noChangeArrowheads="1"/>
          </p:cNvSpPr>
          <p:nvPr/>
        </p:nvSpPr>
        <p:spPr bwMode="auto">
          <a:xfrm>
            <a:off x="7470091" y="4413991"/>
            <a:ext cx="60625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4400" dirty="0">
                <a:latin typeface="华文仿宋" panose="02010600040101010101" pitchFamily="2" charset="-122"/>
                <a:ea typeface="华文仿宋" panose="02010600040101010101" pitchFamily="2" charset="-122"/>
                <a:cs typeface="Times New Roman" panose="02020603050405020304" charset="0"/>
              </a:rPr>
              <a:t>a</a:t>
            </a:r>
            <a:r>
              <a:rPr lang="en-US" altLang="zh-CN" sz="4400" baseline="-25000" dirty="0">
                <a:latin typeface="华文仿宋" panose="02010600040101010101" pitchFamily="2" charset="-122"/>
                <a:ea typeface="华文仿宋" panose="02010600040101010101" pitchFamily="2" charset="-122"/>
                <a:cs typeface="Times New Roman" panose="02020603050405020304" charset="0"/>
              </a:rPr>
              <a:t>n</a:t>
            </a:r>
            <a:endParaRPr lang="en-US" altLang="zh-CN" sz="4400" baseline="-25000" dirty="0">
              <a:latin typeface="华文仿宋" panose="02010600040101010101" pitchFamily="2" charset="-122"/>
              <a:ea typeface="华文仿宋" panose="02010600040101010101" pitchFamily="2" charset="-122"/>
              <a:cs typeface="Times New Roman" panose="02020603050405020304" charset="0"/>
            </a:endParaRPr>
          </a:p>
        </p:txBody>
      </p:sp>
      <p:sp>
        <p:nvSpPr>
          <p:cNvPr id="10" name="Text Box 6"/>
          <p:cNvSpPr txBox="1">
            <a:spLocks noChangeArrowheads="1"/>
          </p:cNvSpPr>
          <p:nvPr/>
        </p:nvSpPr>
        <p:spPr bwMode="auto">
          <a:xfrm>
            <a:off x="871046" y="2197100"/>
            <a:ext cx="33009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a:latin typeface="华文仿宋" panose="02010600040101010101" pitchFamily="2" charset="-122"/>
                <a:ea typeface="华文仿宋" panose="02010600040101010101" pitchFamily="2" charset="-122"/>
                <a:cs typeface="Times New Roman" panose="02020603050405020304" charset="0"/>
              </a:rPr>
              <a:t>&lt;a</a:t>
            </a:r>
            <a:r>
              <a:rPr lang="en-US" altLang="zh-CN" sz="3200" b="1" baseline="-25000">
                <a:latin typeface="华文仿宋" panose="02010600040101010101" pitchFamily="2" charset="-122"/>
                <a:ea typeface="华文仿宋" panose="02010600040101010101" pitchFamily="2" charset="-122"/>
                <a:cs typeface="Times New Roman" panose="02020603050405020304" charset="0"/>
              </a:rPr>
              <a:t>i-1</a:t>
            </a:r>
            <a:r>
              <a:rPr lang="en-US" altLang="zh-CN" sz="3200" b="1">
                <a:latin typeface="华文仿宋" panose="02010600040101010101" pitchFamily="2" charset="-122"/>
                <a:ea typeface="华文仿宋" panose="02010600040101010101" pitchFamily="2" charset="-122"/>
                <a:cs typeface="Times New Roman" panose="02020603050405020304" charset="0"/>
              </a:rPr>
              <a:t>, a</a:t>
            </a:r>
            <a:r>
              <a:rPr lang="en-US" altLang="zh-CN" sz="3200" b="1" baseline="-25000">
                <a:latin typeface="华文仿宋" panose="02010600040101010101" pitchFamily="2" charset="-122"/>
                <a:ea typeface="华文仿宋" panose="02010600040101010101" pitchFamily="2" charset="-122"/>
                <a:cs typeface="Times New Roman" panose="02020603050405020304" charset="0"/>
              </a:rPr>
              <a:t>i</a:t>
            </a:r>
            <a:r>
              <a:rPr lang="en-US" altLang="zh-CN" sz="3200" b="1">
                <a:latin typeface="华文仿宋" panose="02010600040101010101" pitchFamily="2" charset="-122"/>
                <a:ea typeface="华文仿宋" panose="02010600040101010101" pitchFamily="2" charset="-122"/>
                <a:cs typeface="Times New Roman" panose="02020603050405020304" charset="0"/>
              </a:rPr>
              <a:t>&gt;, &lt;a</a:t>
            </a:r>
            <a:r>
              <a:rPr lang="en-US" altLang="zh-CN" sz="3200" b="1" baseline="-25000">
                <a:latin typeface="华文仿宋" panose="02010600040101010101" pitchFamily="2" charset="-122"/>
                <a:ea typeface="华文仿宋" panose="02010600040101010101" pitchFamily="2" charset="-122"/>
                <a:cs typeface="Times New Roman" panose="02020603050405020304" charset="0"/>
              </a:rPr>
              <a:t>i</a:t>
            </a:r>
            <a:r>
              <a:rPr lang="en-US" altLang="zh-CN" sz="3200" b="1">
                <a:latin typeface="华文仿宋" panose="02010600040101010101" pitchFamily="2" charset="-122"/>
                <a:ea typeface="华文仿宋" panose="02010600040101010101" pitchFamily="2" charset="-122"/>
                <a:cs typeface="Times New Roman" panose="02020603050405020304" charset="0"/>
              </a:rPr>
              <a:t>, a</a:t>
            </a:r>
            <a:r>
              <a:rPr lang="en-US" altLang="zh-CN" sz="3200" b="1" baseline="-25000">
                <a:latin typeface="华文仿宋" panose="02010600040101010101" pitchFamily="2" charset="-122"/>
                <a:ea typeface="华文仿宋" panose="02010600040101010101" pitchFamily="2" charset="-122"/>
                <a:cs typeface="Times New Roman" panose="02020603050405020304" charset="0"/>
              </a:rPr>
              <a:t>i+1</a:t>
            </a:r>
            <a:r>
              <a:rPr lang="en-US" altLang="zh-CN" sz="3200" b="1">
                <a:latin typeface="华文仿宋" panose="02010600040101010101" pitchFamily="2" charset="-122"/>
                <a:ea typeface="华文仿宋" panose="02010600040101010101" pitchFamily="2" charset="-122"/>
                <a:cs typeface="Times New Roman" panose="02020603050405020304" charset="0"/>
              </a:rPr>
              <a:t>&gt;</a:t>
            </a:r>
            <a:endParaRPr lang="en-US" altLang="zh-CN" sz="1800">
              <a:latin typeface="华文仿宋" panose="02010600040101010101" pitchFamily="2" charset="-122"/>
              <a:ea typeface="华文仿宋" panose="02010600040101010101" pitchFamily="2" charset="-122"/>
              <a:cs typeface="Times New Roman" panose="02020603050405020304" charset="0"/>
            </a:endParaRPr>
          </a:p>
        </p:txBody>
      </p:sp>
      <p:sp>
        <p:nvSpPr>
          <p:cNvPr id="11" name="AutoShape 7"/>
          <p:cNvSpPr>
            <a:spLocks noChangeArrowheads="1"/>
          </p:cNvSpPr>
          <p:nvPr/>
        </p:nvSpPr>
        <p:spPr bwMode="auto">
          <a:xfrm>
            <a:off x="4552950" y="2428875"/>
            <a:ext cx="1219200" cy="304800"/>
          </a:xfrm>
          <a:prstGeom prst="notchedRightArrow">
            <a:avLst>
              <a:gd name="adj1" fmla="val 50000"/>
              <a:gd name="adj2" fmla="val 100000"/>
            </a:avLst>
          </a:prstGeom>
          <a:solidFill>
            <a:srgbClr val="660033"/>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sz="1800">
              <a:latin typeface="华文仿宋" panose="02010600040101010101" pitchFamily="2" charset="-122"/>
              <a:ea typeface="华文仿宋" panose="02010600040101010101" pitchFamily="2" charset="-122"/>
              <a:cs typeface="Times New Roman" panose="02020603050405020304" charset="0"/>
            </a:endParaRPr>
          </a:p>
        </p:txBody>
      </p:sp>
      <p:sp>
        <p:nvSpPr>
          <p:cNvPr id="12" name="Text Box 8"/>
          <p:cNvSpPr txBox="1">
            <a:spLocks noChangeArrowheads="1"/>
          </p:cNvSpPr>
          <p:nvPr/>
        </p:nvSpPr>
        <p:spPr bwMode="auto">
          <a:xfrm>
            <a:off x="6534416" y="2200275"/>
            <a:ext cx="19094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a:latin typeface="华文仿宋" panose="02010600040101010101" pitchFamily="2" charset="-122"/>
                <a:ea typeface="华文仿宋" panose="02010600040101010101" pitchFamily="2" charset="-122"/>
                <a:cs typeface="Times New Roman" panose="02020603050405020304" charset="0"/>
              </a:rPr>
              <a:t>&lt;a</a:t>
            </a:r>
            <a:r>
              <a:rPr lang="en-US" altLang="zh-CN" sz="3200" b="1" baseline="-25000">
                <a:latin typeface="华文仿宋" panose="02010600040101010101" pitchFamily="2" charset="-122"/>
                <a:ea typeface="华文仿宋" panose="02010600040101010101" pitchFamily="2" charset="-122"/>
                <a:cs typeface="Times New Roman" panose="02020603050405020304" charset="0"/>
              </a:rPr>
              <a:t>i-1</a:t>
            </a:r>
            <a:r>
              <a:rPr lang="en-US" altLang="zh-CN" sz="3200" b="1">
                <a:latin typeface="华文仿宋" panose="02010600040101010101" pitchFamily="2" charset="-122"/>
                <a:ea typeface="华文仿宋" panose="02010600040101010101" pitchFamily="2" charset="-122"/>
                <a:cs typeface="Times New Roman" panose="02020603050405020304" charset="0"/>
              </a:rPr>
              <a:t>, a</a:t>
            </a:r>
            <a:r>
              <a:rPr lang="en-US" altLang="zh-CN" sz="3200" b="1" baseline="-25000">
                <a:latin typeface="华文仿宋" panose="02010600040101010101" pitchFamily="2" charset="-122"/>
                <a:ea typeface="华文仿宋" panose="02010600040101010101" pitchFamily="2" charset="-122"/>
                <a:cs typeface="Times New Roman" panose="02020603050405020304" charset="0"/>
              </a:rPr>
              <a:t>i+1</a:t>
            </a:r>
            <a:r>
              <a:rPr lang="en-US" altLang="zh-CN" sz="3200" b="1">
                <a:latin typeface="华文仿宋" panose="02010600040101010101" pitchFamily="2" charset="-122"/>
                <a:ea typeface="华文仿宋" panose="02010600040101010101" pitchFamily="2" charset="-122"/>
                <a:cs typeface="Times New Roman" panose="02020603050405020304" charset="0"/>
              </a:rPr>
              <a:t>&gt;</a:t>
            </a:r>
            <a:endParaRPr lang="en-US" altLang="zh-CN" sz="1800">
              <a:latin typeface="华文仿宋" panose="02010600040101010101" pitchFamily="2" charset="-122"/>
              <a:ea typeface="华文仿宋" panose="02010600040101010101" pitchFamily="2" charset="-122"/>
              <a:cs typeface="Times New Roman" panose="02020603050405020304" charset="0"/>
            </a:endParaRPr>
          </a:p>
        </p:txBody>
      </p:sp>
      <p:sp>
        <p:nvSpPr>
          <p:cNvPr id="13" name="Line 9"/>
          <p:cNvSpPr>
            <a:spLocks noChangeShapeType="1"/>
          </p:cNvSpPr>
          <p:nvPr/>
        </p:nvSpPr>
        <p:spPr bwMode="auto">
          <a:xfrm flipH="1">
            <a:off x="5018003" y="3879512"/>
            <a:ext cx="990600" cy="609600"/>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14" name="Line 10"/>
          <p:cNvSpPr>
            <a:spLocks noChangeShapeType="1"/>
          </p:cNvSpPr>
          <p:nvPr/>
        </p:nvSpPr>
        <p:spPr bwMode="auto">
          <a:xfrm flipH="1">
            <a:off x="7313528" y="3896975"/>
            <a:ext cx="1143000" cy="609600"/>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15" name="Text Box 11"/>
          <p:cNvSpPr txBox="1">
            <a:spLocks noChangeArrowheads="1"/>
          </p:cNvSpPr>
          <p:nvPr/>
        </p:nvSpPr>
        <p:spPr bwMode="auto">
          <a:xfrm>
            <a:off x="5294495" y="5467457"/>
            <a:ext cx="21755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dirty="0">
                <a:solidFill>
                  <a:srgbClr val="9900FF"/>
                </a:solidFill>
                <a:latin typeface="华文仿宋" panose="02010600040101010101" pitchFamily="2" charset="-122"/>
                <a:ea typeface="华文仿宋" panose="02010600040101010101" pitchFamily="2" charset="-122"/>
                <a:cs typeface="Times New Roman" panose="02020603050405020304" charset="0"/>
              </a:rPr>
              <a:t>表的长度减少</a:t>
            </a:r>
            <a:r>
              <a:rPr lang="en-US" altLang="zh-CN" dirty="0">
                <a:solidFill>
                  <a:srgbClr val="9900FF"/>
                </a:solidFill>
                <a:latin typeface="华文仿宋" panose="02010600040101010101" pitchFamily="2" charset="-122"/>
                <a:ea typeface="华文仿宋" panose="02010600040101010101" pitchFamily="2" charset="-122"/>
                <a:cs typeface="Times New Roman" panose="02020603050405020304" charset="0"/>
              </a:rPr>
              <a:t>1</a:t>
            </a:r>
            <a:endParaRPr lang="en-US" altLang="zh-CN" dirty="0">
              <a:latin typeface="华文仿宋" panose="02010600040101010101" pitchFamily="2" charset="-122"/>
              <a:ea typeface="华文仿宋" panose="02010600040101010101" pitchFamily="2" charset="-122"/>
              <a:cs typeface="Times New Roman" panose="02020603050405020304" charset="0"/>
            </a:endParaRPr>
          </a:p>
        </p:txBody>
      </p:sp>
      <p:sp>
        <p:nvSpPr>
          <p:cNvPr id="16" name="AutoShape 12"/>
          <p:cNvSpPr>
            <a:spLocks noChangeArrowheads="1"/>
          </p:cNvSpPr>
          <p:nvPr/>
        </p:nvSpPr>
        <p:spPr bwMode="auto">
          <a:xfrm>
            <a:off x="7620819" y="5258553"/>
            <a:ext cx="152400" cy="762000"/>
          </a:xfrm>
          <a:prstGeom prst="upArrow">
            <a:avLst>
              <a:gd name="adj1" fmla="val 50000"/>
              <a:gd name="adj2" fmla="val 125000"/>
            </a:avLst>
          </a:prstGeom>
          <a:solidFill>
            <a:srgbClr val="9900FF"/>
          </a:solidFill>
          <a:ln w="9525">
            <a:solidFill>
              <a:schemeClr val="tx1"/>
            </a:solidFill>
            <a:miter lim="800000"/>
          </a:ln>
        </p:spPr>
        <p:txBody>
          <a:bodyPr vert="eaVert"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sz="1800">
              <a:latin typeface="华文仿宋" panose="02010600040101010101" pitchFamily="2" charset="-122"/>
              <a:ea typeface="华文仿宋" panose="02010600040101010101" pitchFamily="2" charset="-122"/>
              <a:cs typeface="Times New Roman" panose="02020603050405020304" charset="0"/>
            </a:endParaRPr>
          </a:p>
        </p:txBody>
      </p:sp>
      <p:grpSp>
        <p:nvGrpSpPr>
          <p:cNvPr id="17" name="Group 13"/>
          <p:cNvGrpSpPr/>
          <p:nvPr/>
        </p:nvGrpSpPr>
        <p:grpSpPr bwMode="auto">
          <a:xfrm>
            <a:off x="471488" y="3007634"/>
            <a:ext cx="8505803" cy="914400"/>
            <a:chOff x="96" y="2208"/>
            <a:chExt cx="5871" cy="624"/>
          </a:xfrm>
        </p:grpSpPr>
        <p:sp>
          <p:nvSpPr>
            <p:cNvPr id="18" name="Text Box 14"/>
            <p:cNvSpPr txBox="1">
              <a:spLocks noChangeArrowheads="1"/>
            </p:cNvSpPr>
            <p:nvPr/>
          </p:nvSpPr>
          <p:spPr bwMode="auto">
            <a:xfrm>
              <a:off x="159" y="2208"/>
              <a:ext cx="5808"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4400" dirty="0">
                  <a:latin typeface="华文仿宋" panose="02010600040101010101" pitchFamily="2" charset="-122"/>
                  <a:ea typeface="华文仿宋" panose="02010600040101010101" pitchFamily="2" charset="-122"/>
                  <a:cs typeface="Times New Roman" panose="02020603050405020304" charset="0"/>
                </a:rPr>
                <a:t>a</a:t>
              </a:r>
              <a:r>
                <a:rPr lang="en-US" altLang="zh-CN" sz="4400" baseline="-25000" dirty="0">
                  <a:latin typeface="华文仿宋" panose="02010600040101010101" pitchFamily="2" charset="-122"/>
                  <a:ea typeface="华文仿宋" panose="02010600040101010101" pitchFamily="2" charset="-122"/>
                  <a:cs typeface="Times New Roman" panose="02020603050405020304" charset="0"/>
                </a:rPr>
                <a:t>1</a:t>
              </a:r>
              <a:r>
                <a:rPr lang="en-US" altLang="zh-CN" sz="4400" dirty="0">
                  <a:latin typeface="华文仿宋" panose="02010600040101010101" pitchFamily="2" charset="-122"/>
                  <a:ea typeface="华文仿宋" panose="02010600040101010101" pitchFamily="2" charset="-122"/>
                  <a:cs typeface="Times New Roman" panose="02020603050405020304" charset="0"/>
                </a:rPr>
                <a:t>  a</a:t>
              </a:r>
              <a:r>
                <a:rPr lang="en-US" altLang="zh-CN" sz="4400" baseline="-25000" dirty="0">
                  <a:latin typeface="华文仿宋" panose="02010600040101010101" pitchFamily="2" charset="-122"/>
                  <a:ea typeface="华文仿宋" panose="02010600040101010101" pitchFamily="2" charset="-122"/>
                  <a:cs typeface="Times New Roman" panose="02020603050405020304" charset="0"/>
                </a:rPr>
                <a:t>2</a:t>
              </a:r>
              <a:r>
                <a:rPr lang="en-US" altLang="zh-CN" sz="4400" dirty="0">
                  <a:latin typeface="华文仿宋" panose="02010600040101010101" pitchFamily="2" charset="-122"/>
                  <a:ea typeface="华文仿宋" panose="02010600040101010101" pitchFamily="2" charset="-122"/>
                  <a:cs typeface="Times New Roman" panose="02020603050405020304" charset="0"/>
                </a:rPr>
                <a:t>    </a:t>
              </a:r>
              <a:r>
                <a:rPr lang="en-US" altLang="zh-CN" sz="4400" b="1" dirty="0">
                  <a:latin typeface="华文仿宋" panose="02010600040101010101" pitchFamily="2" charset="-122"/>
                  <a:ea typeface="华文仿宋" panose="02010600040101010101" pitchFamily="2" charset="-122"/>
                  <a:cs typeface="Times New Roman" panose="02020603050405020304" charset="0"/>
                </a:rPr>
                <a:t>…</a:t>
              </a:r>
              <a:r>
                <a:rPr lang="en-US" altLang="zh-CN" sz="4400" dirty="0">
                  <a:latin typeface="华文仿宋" panose="02010600040101010101" pitchFamily="2" charset="-122"/>
                  <a:ea typeface="华文仿宋" panose="02010600040101010101" pitchFamily="2" charset="-122"/>
                  <a:cs typeface="Times New Roman" panose="02020603050405020304" charset="0"/>
                </a:rPr>
                <a:t>    </a:t>
              </a:r>
              <a:r>
                <a:rPr lang="en-US" altLang="zh-CN" sz="4400" dirty="0" smtClean="0">
                  <a:latin typeface="华文仿宋" panose="02010600040101010101" pitchFamily="2" charset="-122"/>
                  <a:ea typeface="华文仿宋" panose="02010600040101010101" pitchFamily="2" charset="-122"/>
                  <a:cs typeface="Times New Roman" panose="02020603050405020304" charset="0"/>
                </a:rPr>
                <a:t>    a</a:t>
              </a:r>
              <a:r>
                <a:rPr lang="en-US" altLang="zh-CN" sz="4400" baseline="-25000" dirty="0" smtClean="0">
                  <a:latin typeface="华文仿宋" panose="02010600040101010101" pitchFamily="2" charset="-122"/>
                  <a:ea typeface="华文仿宋" panose="02010600040101010101" pitchFamily="2" charset="-122"/>
                  <a:cs typeface="Times New Roman" panose="02020603050405020304" charset="0"/>
                </a:rPr>
                <a:t>i-1</a:t>
              </a:r>
              <a:r>
                <a:rPr lang="en-US" altLang="zh-CN" sz="4400" dirty="0" smtClean="0">
                  <a:latin typeface="华文仿宋" panose="02010600040101010101" pitchFamily="2" charset="-122"/>
                  <a:ea typeface="华文仿宋" panose="02010600040101010101" pitchFamily="2" charset="-122"/>
                  <a:cs typeface="Times New Roman" panose="02020603050405020304" charset="0"/>
                </a:rPr>
                <a:t>  </a:t>
              </a:r>
              <a:r>
                <a:rPr lang="en-US" altLang="zh-CN" sz="4400" dirty="0" err="1">
                  <a:latin typeface="华文仿宋" panose="02010600040101010101" pitchFamily="2" charset="-122"/>
                  <a:ea typeface="华文仿宋" panose="02010600040101010101" pitchFamily="2" charset="-122"/>
                  <a:cs typeface="Times New Roman" panose="02020603050405020304" charset="0"/>
                </a:rPr>
                <a:t>a</a:t>
              </a:r>
              <a:r>
                <a:rPr lang="en-US" altLang="zh-CN" sz="4400" baseline="-25000" dirty="0" err="1">
                  <a:latin typeface="华文仿宋" panose="02010600040101010101" pitchFamily="2" charset="-122"/>
                  <a:ea typeface="华文仿宋" panose="02010600040101010101" pitchFamily="2" charset="-122"/>
                  <a:cs typeface="Times New Roman" panose="02020603050405020304" charset="0"/>
                </a:rPr>
                <a:t>i</a:t>
              </a:r>
              <a:r>
                <a:rPr lang="en-US" altLang="zh-CN" sz="4400" dirty="0">
                  <a:latin typeface="华文仿宋" panose="02010600040101010101" pitchFamily="2" charset="-122"/>
                  <a:ea typeface="华文仿宋" panose="02010600040101010101" pitchFamily="2" charset="-122"/>
                  <a:cs typeface="Times New Roman" panose="02020603050405020304" charset="0"/>
                </a:rPr>
                <a:t>   </a:t>
              </a:r>
              <a:r>
                <a:rPr lang="en-US" altLang="zh-CN" sz="4400" dirty="0" smtClean="0">
                  <a:latin typeface="华文仿宋" panose="02010600040101010101" pitchFamily="2" charset="-122"/>
                  <a:ea typeface="华文仿宋" panose="02010600040101010101" pitchFamily="2" charset="-122"/>
                  <a:cs typeface="Times New Roman" panose="02020603050405020304" charset="0"/>
                </a:rPr>
                <a:t> a</a:t>
              </a:r>
              <a:r>
                <a:rPr lang="en-US" altLang="zh-CN" sz="4400" baseline="-25000" dirty="0" smtClean="0">
                  <a:latin typeface="华文仿宋" panose="02010600040101010101" pitchFamily="2" charset="-122"/>
                  <a:ea typeface="华文仿宋" panose="02010600040101010101" pitchFamily="2" charset="-122"/>
                  <a:cs typeface="Times New Roman" panose="02020603050405020304" charset="0"/>
                </a:rPr>
                <a:t>i+1 </a:t>
              </a:r>
              <a:r>
                <a:rPr lang="en-US" altLang="zh-CN" sz="4400" dirty="0" smtClean="0">
                  <a:latin typeface="华文仿宋" panose="02010600040101010101" pitchFamily="2" charset="-122"/>
                  <a:ea typeface="华文仿宋" panose="02010600040101010101" pitchFamily="2" charset="-122"/>
                  <a:cs typeface="Times New Roman" panose="02020603050405020304" charset="0"/>
                </a:rPr>
                <a:t>  …    </a:t>
              </a:r>
              <a:r>
                <a:rPr lang="en-US" altLang="zh-CN" sz="4400" dirty="0">
                  <a:latin typeface="华文仿宋" panose="02010600040101010101" pitchFamily="2" charset="-122"/>
                  <a:ea typeface="华文仿宋" panose="02010600040101010101" pitchFamily="2" charset="-122"/>
                  <a:cs typeface="Times New Roman" panose="02020603050405020304" charset="0"/>
                </a:rPr>
                <a:t>a</a:t>
              </a:r>
              <a:r>
                <a:rPr lang="en-US" altLang="zh-CN" sz="4400" baseline="-25000" dirty="0">
                  <a:latin typeface="华文仿宋" panose="02010600040101010101" pitchFamily="2" charset="-122"/>
                  <a:ea typeface="华文仿宋" panose="02010600040101010101" pitchFamily="2" charset="-122"/>
                  <a:cs typeface="Times New Roman" panose="02020603050405020304" charset="0"/>
                </a:rPr>
                <a:t>n</a:t>
              </a:r>
              <a:endParaRPr lang="en-US" altLang="zh-CN" sz="4400" baseline="-25000" dirty="0">
                <a:latin typeface="华文仿宋" panose="02010600040101010101" pitchFamily="2" charset="-122"/>
                <a:ea typeface="华文仿宋" panose="02010600040101010101" pitchFamily="2" charset="-122"/>
                <a:cs typeface="Times New Roman" panose="02020603050405020304" charset="0"/>
              </a:endParaRPr>
            </a:p>
          </p:txBody>
        </p:sp>
        <p:sp>
          <p:nvSpPr>
            <p:cNvPr id="19" name="Line 15"/>
            <p:cNvSpPr>
              <a:spLocks noChangeShapeType="1"/>
            </p:cNvSpPr>
            <p:nvPr/>
          </p:nvSpPr>
          <p:spPr bwMode="auto">
            <a:xfrm>
              <a:off x="2271"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20" name="Line 16"/>
            <p:cNvSpPr>
              <a:spLocks noChangeShapeType="1"/>
            </p:cNvSpPr>
            <p:nvPr/>
          </p:nvSpPr>
          <p:spPr bwMode="auto">
            <a:xfrm>
              <a:off x="2991"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21" name="Line 17"/>
            <p:cNvSpPr>
              <a:spLocks noChangeShapeType="1"/>
            </p:cNvSpPr>
            <p:nvPr/>
          </p:nvSpPr>
          <p:spPr bwMode="auto">
            <a:xfrm>
              <a:off x="3615"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22" name="Line 18"/>
            <p:cNvSpPr>
              <a:spLocks noChangeShapeType="1"/>
            </p:cNvSpPr>
            <p:nvPr/>
          </p:nvSpPr>
          <p:spPr bwMode="auto">
            <a:xfrm>
              <a:off x="5151"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23" name="Line 19"/>
            <p:cNvSpPr>
              <a:spLocks noChangeShapeType="1"/>
            </p:cNvSpPr>
            <p:nvPr/>
          </p:nvSpPr>
          <p:spPr bwMode="auto">
            <a:xfrm>
              <a:off x="591"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24" name="Line 20"/>
            <p:cNvSpPr>
              <a:spLocks noChangeShapeType="1"/>
            </p:cNvSpPr>
            <p:nvPr/>
          </p:nvSpPr>
          <p:spPr bwMode="auto">
            <a:xfrm>
              <a:off x="1263" y="2304"/>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25" name="Line 21"/>
            <p:cNvSpPr>
              <a:spLocks noChangeShapeType="1"/>
            </p:cNvSpPr>
            <p:nvPr/>
          </p:nvSpPr>
          <p:spPr bwMode="auto">
            <a:xfrm>
              <a:off x="4383" y="2304"/>
              <a:ext cx="0" cy="5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26" name="Rectangle 22"/>
            <p:cNvSpPr>
              <a:spLocks noChangeArrowheads="1"/>
            </p:cNvSpPr>
            <p:nvPr/>
          </p:nvSpPr>
          <p:spPr bwMode="auto">
            <a:xfrm>
              <a:off x="96" y="2304"/>
              <a:ext cx="5664" cy="4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sz="1800">
                <a:latin typeface="华文仿宋" panose="02010600040101010101" pitchFamily="2" charset="-122"/>
                <a:ea typeface="华文仿宋" panose="02010600040101010101" pitchFamily="2" charset="-122"/>
                <a:cs typeface="Times New Roman" panose="02020603050405020304" charset="0"/>
              </a:endParaRPr>
            </a:p>
          </p:txBody>
        </p:sp>
      </p:grpSp>
      <p:grpSp>
        <p:nvGrpSpPr>
          <p:cNvPr id="27" name="Group 23"/>
          <p:cNvGrpSpPr/>
          <p:nvPr/>
        </p:nvGrpSpPr>
        <p:grpSpPr bwMode="auto">
          <a:xfrm>
            <a:off x="446003" y="4412912"/>
            <a:ext cx="7772400" cy="838200"/>
            <a:chOff x="96" y="3120"/>
            <a:chExt cx="4896" cy="528"/>
          </a:xfrm>
        </p:grpSpPr>
        <p:sp>
          <p:nvSpPr>
            <p:cNvPr id="28" name="Text Box 24"/>
            <p:cNvSpPr txBox="1">
              <a:spLocks noChangeArrowheads="1"/>
            </p:cNvSpPr>
            <p:nvPr/>
          </p:nvSpPr>
          <p:spPr bwMode="auto">
            <a:xfrm>
              <a:off x="158" y="3120"/>
              <a:ext cx="2788"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4400" dirty="0">
                  <a:latin typeface="华文仿宋" panose="02010600040101010101" pitchFamily="2" charset="-122"/>
                  <a:ea typeface="华文仿宋" panose="02010600040101010101" pitchFamily="2" charset="-122"/>
                  <a:cs typeface="Times New Roman" panose="02020603050405020304" charset="0"/>
                </a:rPr>
                <a:t>a</a:t>
              </a:r>
              <a:r>
                <a:rPr lang="en-US" altLang="zh-CN" sz="4400" baseline="-25000" dirty="0">
                  <a:latin typeface="华文仿宋" panose="02010600040101010101" pitchFamily="2" charset="-122"/>
                  <a:ea typeface="华文仿宋" panose="02010600040101010101" pitchFamily="2" charset="-122"/>
                  <a:cs typeface="Times New Roman" panose="02020603050405020304" charset="0"/>
                </a:rPr>
                <a:t>1</a:t>
              </a:r>
              <a:r>
                <a:rPr lang="en-US" altLang="zh-CN" sz="4400" dirty="0">
                  <a:latin typeface="华文仿宋" panose="02010600040101010101" pitchFamily="2" charset="-122"/>
                  <a:ea typeface="华文仿宋" panose="02010600040101010101" pitchFamily="2" charset="-122"/>
                  <a:cs typeface="Times New Roman" panose="02020603050405020304" charset="0"/>
                </a:rPr>
                <a:t>  a</a:t>
              </a:r>
              <a:r>
                <a:rPr lang="en-US" altLang="zh-CN" sz="4400" baseline="-25000" dirty="0">
                  <a:latin typeface="华文仿宋" panose="02010600040101010101" pitchFamily="2" charset="-122"/>
                  <a:ea typeface="华文仿宋" panose="02010600040101010101" pitchFamily="2" charset="-122"/>
                  <a:cs typeface="Times New Roman" panose="02020603050405020304" charset="0"/>
                </a:rPr>
                <a:t>2</a:t>
              </a:r>
              <a:r>
                <a:rPr lang="en-US" altLang="zh-CN" sz="4400" dirty="0">
                  <a:latin typeface="华文仿宋" panose="02010600040101010101" pitchFamily="2" charset="-122"/>
                  <a:ea typeface="华文仿宋" panose="02010600040101010101" pitchFamily="2" charset="-122"/>
                  <a:cs typeface="Times New Roman" panose="02020603050405020304" charset="0"/>
                </a:rPr>
                <a:t>    </a:t>
              </a:r>
              <a:r>
                <a:rPr lang="en-US" altLang="zh-CN" sz="4400" dirty="0" smtClean="0">
                  <a:latin typeface="华文仿宋" panose="02010600040101010101" pitchFamily="2" charset="-122"/>
                  <a:ea typeface="华文仿宋" panose="02010600040101010101" pitchFamily="2" charset="-122"/>
                  <a:cs typeface="Times New Roman" panose="02020603050405020304" charset="0"/>
                </a:rPr>
                <a:t>   </a:t>
              </a:r>
              <a:r>
                <a:rPr lang="en-US" altLang="zh-CN" sz="4400" b="1" dirty="0" smtClean="0">
                  <a:latin typeface="华文仿宋" panose="02010600040101010101" pitchFamily="2" charset="-122"/>
                  <a:ea typeface="华文仿宋" panose="02010600040101010101" pitchFamily="2" charset="-122"/>
                  <a:cs typeface="Times New Roman" panose="02020603050405020304" charset="0"/>
                </a:rPr>
                <a:t>…</a:t>
              </a:r>
              <a:r>
                <a:rPr lang="en-US" altLang="zh-CN" sz="4400" dirty="0" smtClean="0">
                  <a:latin typeface="华文仿宋" panose="02010600040101010101" pitchFamily="2" charset="-122"/>
                  <a:ea typeface="华文仿宋" panose="02010600040101010101" pitchFamily="2" charset="-122"/>
                  <a:cs typeface="Times New Roman" panose="02020603050405020304" charset="0"/>
                </a:rPr>
                <a:t>      a</a:t>
              </a:r>
              <a:r>
                <a:rPr lang="en-US" altLang="zh-CN" sz="4400" baseline="-25000" dirty="0" smtClean="0">
                  <a:latin typeface="华文仿宋" panose="02010600040101010101" pitchFamily="2" charset="-122"/>
                  <a:ea typeface="华文仿宋" panose="02010600040101010101" pitchFamily="2" charset="-122"/>
                  <a:cs typeface="Times New Roman" panose="02020603050405020304" charset="0"/>
                </a:rPr>
                <a:t>i-1</a:t>
              </a:r>
              <a:r>
                <a:rPr lang="en-US" altLang="zh-CN" sz="4400" dirty="0" smtClean="0">
                  <a:latin typeface="华文仿宋" panose="02010600040101010101" pitchFamily="2" charset="-122"/>
                  <a:ea typeface="华文仿宋" panose="02010600040101010101" pitchFamily="2" charset="-122"/>
                  <a:cs typeface="Times New Roman" panose="02020603050405020304" charset="0"/>
                </a:rPr>
                <a:t> </a:t>
              </a:r>
              <a:endParaRPr lang="en-US" altLang="zh-CN" sz="4400" b="1" dirty="0">
                <a:latin typeface="华文仿宋" panose="02010600040101010101" pitchFamily="2" charset="-122"/>
                <a:ea typeface="华文仿宋" panose="02010600040101010101" pitchFamily="2" charset="-122"/>
                <a:cs typeface="Times New Roman" panose="02020603050405020304" charset="0"/>
              </a:endParaRPr>
            </a:p>
          </p:txBody>
        </p:sp>
        <p:sp>
          <p:nvSpPr>
            <p:cNvPr id="29" name="Line 25"/>
            <p:cNvSpPr>
              <a:spLocks noChangeShapeType="1"/>
            </p:cNvSpPr>
            <p:nvPr/>
          </p:nvSpPr>
          <p:spPr bwMode="auto">
            <a:xfrm>
              <a:off x="1263" y="3168"/>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30" name="Line 26"/>
            <p:cNvSpPr>
              <a:spLocks noChangeShapeType="1"/>
            </p:cNvSpPr>
            <p:nvPr/>
          </p:nvSpPr>
          <p:spPr bwMode="auto">
            <a:xfrm>
              <a:off x="2271" y="3168"/>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31" name="Line 27"/>
            <p:cNvSpPr>
              <a:spLocks noChangeShapeType="1"/>
            </p:cNvSpPr>
            <p:nvPr/>
          </p:nvSpPr>
          <p:spPr bwMode="auto">
            <a:xfrm>
              <a:off x="591" y="3168"/>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32" name="Line 28"/>
            <p:cNvSpPr>
              <a:spLocks noChangeShapeType="1"/>
            </p:cNvSpPr>
            <p:nvPr/>
          </p:nvSpPr>
          <p:spPr bwMode="auto">
            <a:xfrm>
              <a:off x="2991" y="3168"/>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33" name="Line 29"/>
            <p:cNvSpPr>
              <a:spLocks noChangeShapeType="1"/>
            </p:cNvSpPr>
            <p:nvPr/>
          </p:nvSpPr>
          <p:spPr bwMode="auto">
            <a:xfrm>
              <a:off x="4383" y="3168"/>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34" name="Line 30"/>
            <p:cNvSpPr>
              <a:spLocks noChangeShapeType="1"/>
            </p:cNvSpPr>
            <p:nvPr/>
          </p:nvSpPr>
          <p:spPr bwMode="auto">
            <a:xfrm>
              <a:off x="3663" y="3168"/>
              <a:ext cx="0"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100">
                <a:latin typeface="华文仿宋" panose="02010600040101010101" pitchFamily="2" charset="-122"/>
                <a:ea typeface="华文仿宋" panose="02010600040101010101" pitchFamily="2" charset="-122"/>
                <a:cs typeface="Times New Roman" panose="02020603050405020304" charset="0"/>
              </a:endParaRPr>
            </a:p>
          </p:txBody>
        </p:sp>
        <p:sp>
          <p:nvSpPr>
            <p:cNvPr id="35" name="Rectangle 31"/>
            <p:cNvSpPr>
              <a:spLocks noChangeArrowheads="1"/>
            </p:cNvSpPr>
            <p:nvPr/>
          </p:nvSpPr>
          <p:spPr bwMode="auto">
            <a:xfrm>
              <a:off x="96" y="3168"/>
              <a:ext cx="4896" cy="4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1800">
                <a:latin typeface="华文仿宋" panose="02010600040101010101" pitchFamily="2" charset="-122"/>
                <a:ea typeface="华文仿宋" panose="02010600040101010101" pitchFamily="2" charset="-122"/>
                <a:cs typeface="Times New Roman" panose="0202060305040502030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3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ppt_w/2"/>
                                          </p:val>
                                        </p:tav>
                                        <p:tav tm="100000">
                                          <p:val>
                                            <p:strVal val="#ppt_x"/>
                                          </p:val>
                                        </p:tav>
                                      </p:tavLst>
                                    </p:anim>
                                    <p:anim calcmode="lin" valueType="num">
                                      <p:cBhvr>
                                        <p:cTn id="18" dur="500" fill="hold"/>
                                        <p:tgtEl>
                                          <p:spTgt spid="11"/>
                                        </p:tgtEl>
                                        <p:attrNameLst>
                                          <p:attrName>ppt_y</p:attrName>
                                        </p:attrNameLst>
                                      </p:cBhvr>
                                      <p:tavLst>
                                        <p:tav tm="0">
                                          <p:val>
                                            <p:strVal val="#ppt_y"/>
                                          </p:val>
                                        </p:tav>
                                        <p:tav tm="100000">
                                          <p:val>
                                            <p:strVal val="#ppt_y"/>
                                          </p:val>
                                        </p:tav>
                                      </p:tavLst>
                                    </p:anim>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vertic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ppt_x</p:attrName>
                                        </p:attrNameLst>
                                      </p:cBhvr>
                                      <p:tavLst>
                                        <p:tav tm="0">
                                          <p:val>
                                            <p:strVal val="#ppt_x"/>
                                          </p:val>
                                        </p:tav>
                                        <p:tav tm="100000">
                                          <p:val>
                                            <p:strVal val="#ppt_x"/>
                                          </p:val>
                                        </p:tav>
                                      </p:tavLst>
                                    </p:anim>
                                    <p:anim calcmode="lin" valueType="num">
                                      <p:cBhvr>
                                        <p:cTn id="41" dur="500" fill="hold"/>
                                        <p:tgtEl>
                                          <p:spTgt spid="13"/>
                                        </p:tgtEl>
                                        <p:attrNameLst>
                                          <p:attrName>ppt_y</p:attrName>
                                        </p:attrNameLst>
                                      </p:cBhvr>
                                      <p:tavLst>
                                        <p:tav tm="0">
                                          <p:val>
                                            <p:strVal val="#ppt_y-#ppt_h/2"/>
                                          </p:val>
                                        </p:tav>
                                        <p:tav tm="100000">
                                          <p:val>
                                            <p:strVal val="#ppt_y"/>
                                          </p:val>
                                        </p:tav>
                                      </p:tavLst>
                                    </p:anim>
                                    <p:anim calcmode="lin" valueType="num">
                                      <p:cBhvr>
                                        <p:cTn id="42" dur="500" fill="hold"/>
                                        <p:tgtEl>
                                          <p:spTgt spid="13"/>
                                        </p:tgtEl>
                                        <p:attrNameLst>
                                          <p:attrName>ppt_w</p:attrName>
                                        </p:attrNameLst>
                                      </p:cBhvr>
                                      <p:tavLst>
                                        <p:tav tm="0">
                                          <p:val>
                                            <p:strVal val="#ppt_w"/>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p:cTn id="48" dur="500" fill="hold"/>
                                        <p:tgtEl>
                                          <p:spTgt spid="14"/>
                                        </p:tgtEl>
                                        <p:attrNameLst>
                                          <p:attrName>ppt_x</p:attrName>
                                        </p:attrNameLst>
                                      </p:cBhvr>
                                      <p:tavLst>
                                        <p:tav tm="0">
                                          <p:val>
                                            <p:strVal val="#ppt_x"/>
                                          </p:val>
                                        </p:tav>
                                        <p:tav tm="100000">
                                          <p:val>
                                            <p:strVal val="#ppt_x"/>
                                          </p:val>
                                        </p:tav>
                                      </p:tavLst>
                                    </p:anim>
                                    <p:anim calcmode="lin" valueType="num">
                                      <p:cBhvr>
                                        <p:cTn id="49" dur="500" fill="hold"/>
                                        <p:tgtEl>
                                          <p:spTgt spid="14"/>
                                        </p:tgtEl>
                                        <p:attrNameLst>
                                          <p:attrName>ppt_y</p:attrName>
                                        </p:attrNameLst>
                                      </p:cBhvr>
                                      <p:tavLst>
                                        <p:tav tm="0">
                                          <p:val>
                                            <p:strVal val="#ppt_y-#ppt_h/2"/>
                                          </p:val>
                                        </p:tav>
                                        <p:tav tm="100000">
                                          <p:val>
                                            <p:strVal val="#ppt_y"/>
                                          </p:val>
                                        </p:tav>
                                      </p:tavLst>
                                    </p:anim>
                                    <p:anim calcmode="lin" valueType="num">
                                      <p:cBhvr>
                                        <p:cTn id="50" dur="500" fill="hold"/>
                                        <p:tgtEl>
                                          <p:spTgt spid="14"/>
                                        </p:tgtEl>
                                        <p:attrNameLst>
                                          <p:attrName>ppt_w</p:attrName>
                                        </p:attrNameLst>
                                      </p:cBhvr>
                                      <p:tavLst>
                                        <p:tav tm="0">
                                          <p:val>
                                            <p:strVal val="#ppt_w"/>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childTnLst>
                          </p:cTn>
                        </p:par>
                        <p:par>
                          <p:cTn id="73" fill="hold">
                            <p:stCondLst>
                              <p:cond delay="500"/>
                            </p:stCondLst>
                            <p:childTnLst>
                              <p:par>
                                <p:cTn id="74" presetID="2" presetClass="entr" presetSubtype="4" fill="hold" grpId="0" nodeType="after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additive="base">
                                        <p:cTn id="76" dur="500" fill="hold"/>
                                        <p:tgtEl>
                                          <p:spTgt spid="16"/>
                                        </p:tgtEl>
                                        <p:attrNameLst>
                                          <p:attrName>ppt_x</p:attrName>
                                        </p:attrNameLst>
                                      </p:cBhvr>
                                      <p:tavLst>
                                        <p:tav tm="0">
                                          <p:val>
                                            <p:strVal val="#ppt_x"/>
                                          </p:val>
                                        </p:tav>
                                        <p:tav tm="100000">
                                          <p:val>
                                            <p:strVal val="#ppt_x"/>
                                          </p:val>
                                        </p:tav>
                                      </p:tavLst>
                                    </p:anim>
                                    <p:anim calcmode="lin" valueType="num">
                                      <p:cBhvr additive="base">
                                        <p:cTn id="7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0" grpId="0" autoUpdateAnimBg="0"/>
      <p:bldP spid="11" grpId="0" animBg="1"/>
      <p:bldP spid="12" grpId="0" autoUpdateAnimBg="0"/>
      <p:bldP spid="13" grpId="0" animBg="1"/>
      <p:bldP spid="14" grpId="0" animBg="1"/>
      <p:bldP spid="15" grpId="0" autoUpdateAnimBg="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457200" y="944563"/>
            <a:ext cx="8290026" cy="510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2800" b="1" dirty="0"/>
              <a:t>Status</a:t>
            </a:r>
            <a:r>
              <a:rPr lang="en-US" altLang="zh-CN" sz="2800" dirty="0"/>
              <a:t> </a:t>
            </a:r>
            <a:r>
              <a:rPr lang="en-US" altLang="zh-CN" sz="2800" dirty="0" err="1" smtClean="0"/>
              <a:t>ListDelete_Sq</a:t>
            </a:r>
            <a:r>
              <a:rPr lang="en-US" altLang="zh-CN" sz="2800" dirty="0" smtClean="0"/>
              <a:t>(</a:t>
            </a:r>
            <a:r>
              <a:rPr lang="en-US" altLang="zh-CN" sz="2800" dirty="0" err="1" smtClean="0"/>
              <a:t>SqList</a:t>
            </a:r>
            <a:r>
              <a:rPr lang="en-US" altLang="zh-CN" sz="2800" dirty="0" smtClean="0"/>
              <a:t> </a:t>
            </a:r>
            <a:r>
              <a:rPr lang="en-US" altLang="zh-CN" sz="2800" b="1" dirty="0"/>
              <a:t>&amp;</a:t>
            </a:r>
            <a:r>
              <a:rPr lang="en-US" altLang="zh-CN" sz="2800" dirty="0"/>
              <a:t>L, </a:t>
            </a:r>
            <a:r>
              <a:rPr lang="en-US" altLang="zh-CN" sz="2800" b="1" dirty="0" err="1"/>
              <a:t>int</a:t>
            </a:r>
            <a:r>
              <a:rPr lang="en-US" altLang="zh-CN" sz="2800" dirty="0"/>
              <a:t> </a:t>
            </a:r>
            <a:r>
              <a:rPr lang="en-US" altLang="zh-CN" sz="2800" dirty="0" err="1"/>
              <a:t>i</a:t>
            </a:r>
            <a:r>
              <a:rPr lang="en-US" altLang="zh-CN" sz="2800" dirty="0"/>
              <a:t>, </a:t>
            </a:r>
            <a:r>
              <a:rPr lang="en-US" altLang="zh-CN" sz="2800" dirty="0" err="1"/>
              <a:t>ElemType</a:t>
            </a:r>
            <a:r>
              <a:rPr lang="en-US" altLang="zh-CN" sz="2800" dirty="0"/>
              <a:t> </a:t>
            </a:r>
            <a:r>
              <a:rPr lang="en-US" altLang="zh-CN" sz="2800" b="1" dirty="0"/>
              <a:t>&amp;</a:t>
            </a:r>
            <a:r>
              <a:rPr lang="en-US" altLang="zh-CN" sz="2800" dirty="0"/>
              <a:t>e) </a:t>
            </a:r>
            <a:r>
              <a:rPr lang="en-US" altLang="zh-CN" sz="2800" b="1" dirty="0"/>
              <a:t>{</a:t>
            </a:r>
            <a:endParaRPr lang="en-US" altLang="zh-CN" sz="2800" dirty="0"/>
          </a:p>
          <a:p>
            <a:pPr algn="l" eaLnBrk="1" hangingPunct="1">
              <a:lnSpc>
                <a:spcPct val="110000"/>
              </a:lnSpc>
            </a:pPr>
            <a:r>
              <a:rPr lang="en-US" altLang="zh-CN" b="1" dirty="0" smtClean="0">
                <a:solidFill>
                  <a:srgbClr val="000099"/>
                </a:solidFill>
              </a:rPr>
              <a:t>        if</a:t>
            </a:r>
            <a:r>
              <a:rPr lang="en-US" altLang="zh-CN" dirty="0" smtClean="0">
                <a:solidFill>
                  <a:srgbClr val="000099"/>
                </a:solidFill>
              </a:rPr>
              <a:t> </a:t>
            </a:r>
            <a:r>
              <a:rPr lang="en-US" altLang="zh-CN" dirty="0">
                <a:solidFill>
                  <a:srgbClr val="000099"/>
                </a:solidFill>
              </a:rPr>
              <a:t>((</a:t>
            </a:r>
            <a:r>
              <a:rPr lang="en-US" altLang="zh-CN" dirty="0" err="1">
                <a:solidFill>
                  <a:srgbClr val="000099"/>
                </a:solidFill>
              </a:rPr>
              <a:t>i</a:t>
            </a:r>
            <a:r>
              <a:rPr lang="en-US" altLang="zh-CN" dirty="0">
                <a:solidFill>
                  <a:srgbClr val="000099"/>
                </a:solidFill>
              </a:rPr>
              <a:t> &lt; 1) </a:t>
            </a:r>
            <a:r>
              <a:rPr lang="en-US" altLang="zh-CN" b="1" dirty="0">
                <a:solidFill>
                  <a:srgbClr val="000099"/>
                </a:solidFill>
              </a:rPr>
              <a:t>||</a:t>
            </a:r>
            <a:r>
              <a:rPr lang="en-US" altLang="zh-CN" dirty="0">
                <a:solidFill>
                  <a:srgbClr val="000099"/>
                </a:solidFill>
              </a:rPr>
              <a:t> (</a:t>
            </a:r>
            <a:r>
              <a:rPr lang="en-US" altLang="zh-CN" dirty="0" err="1">
                <a:solidFill>
                  <a:srgbClr val="000099"/>
                </a:solidFill>
              </a:rPr>
              <a:t>i</a:t>
            </a:r>
            <a:r>
              <a:rPr lang="en-US" altLang="zh-CN" dirty="0">
                <a:solidFill>
                  <a:srgbClr val="000099"/>
                </a:solidFill>
              </a:rPr>
              <a:t> &gt; </a:t>
            </a:r>
            <a:r>
              <a:rPr lang="en-US" altLang="zh-CN" dirty="0" err="1">
                <a:solidFill>
                  <a:srgbClr val="000099"/>
                </a:solidFill>
              </a:rPr>
              <a:t>L.length</a:t>
            </a:r>
            <a:r>
              <a:rPr lang="en-US" altLang="zh-CN" dirty="0">
                <a:solidFill>
                  <a:srgbClr val="000099"/>
                </a:solidFill>
              </a:rPr>
              <a:t>))  </a:t>
            </a:r>
            <a:r>
              <a:rPr lang="en-US" altLang="zh-CN" b="1" dirty="0">
                <a:solidFill>
                  <a:srgbClr val="000099"/>
                </a:solidFill>
              </a:rPr>
              <a:t>return</a:t>
            </a:r>
            <a:r>
              <a:rPr lang="en-US" altLang="zh-CN" dirty="0">
                <a:solidFill>
                  <a:srgbClr val="000099"/>
                </a:solidFill>
              </a:rPr>
              <a:t> ERROR; </a:t>
            </a:r>
            <a:endParaRPr lang="en-US" altLang="zh-CN" dirty="0">
              <a:solidFill>
                <a:srgbClr val="000099"/>
              </a:solidFill>
            </a:endParaRPr>
          </a:p>
          <a:p>
            <a:pPr algn="l" eaLnBrk="1" hangingPunct="1">
              <a:lnSpc>
                <a:spcPct val="110000"/>
              </a:lnSpc>
            </a:pPr>
            <a:r>
              <a:rPr lang="en-US" altLang="zh-CN" dirty="0">
                <a:solidFill>
                  <a:srgbClr val="000099"/>
                </a:solidFill>
              </a:rPr>
              <a:t>              </a:t>
            </a:r>
            <a:r>
              <a:rPr lang="en-US" altLang="zh-CN" dirty="0" smtClean="0">
                <a:solidFill>
                  <a:srgbClr val="000099"/>
                </a:solidFill>
              </a:rPr>
              <a:t>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删除位置不合法</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dirty="0" smtClean="0"/>
              <a:t>        p </a:t>
            </a:r>
            <a:r>
              <a:rPr lang="en-US" altLang="zh-CN" dirty="0"/>
              <a:t>= </a:t>
            </a:r>
            <a:r>
              <a:rPr lang="en-US" altLang="zh-CN" b="1" dirty="0"/>
              <a:t>&amp;</a:t>
            </a:r>
            <a:r>
              <a:rPr lang="en-US" altLang="zh-CN" dirty="0"/>
              <a:t>(</a:t>
            </a:r>
            <a:r>
              <a:rPr lang="en-US" altLang="zh-CN" dirty="0" err="1"/>
              <a:t>L.elem</a:t>
            </a:r>
            <a:r>
              <a:rPr lang="en-US" altLang="zh-CN" dirty="0"/>
              <a:t>[i-1]);              </a:t>
            </a:r>
            <a:r>
              <a:rPr lang="en-US" altLang="zh-CN" b="1" dirty="0">
                <a:solidFill>
                  <a:srgbClr val="006600"/>
                </a:solidFill>
                <a:latin typeface="华文仿宋" panose="02010600040101010101" pitchFamily="2" charset="-122"/>
                <a:ea typeface="华文仿宋" panose="02010600040101010101" pitchFamily="2" charset="-122"/>
              </a:rPr>
              <a:t>// p </a:t>
            </a:r>
            <a:r>
              <a:rPr lang="zh-CN" altLang="en-US" b="1" dirty="0">
                <a:solidFill>
                  <a:srgbClr val="006600"/>
                </a:solidFill>
                <a:latin typeface="华文仿宋" panose="02010600040101010101" pitchFamily="2" charset="-122"/>
                <a:ea typeface="华文仿宋" panose="02010600040101010101" pitchFamily="2" charset="-122"/>
              </a:rPr>
              <a:t>为被删除元素的位置</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dirty="0" smtClean="0"/>
              <a:t>        e </a:t>
            </a:r>
            <a:r>
              <a:rPr lang="en-US" altLang="zh-CN" dirty="0"/>
              <a:t>= *p;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被删除元素的值赋给 </a:t>
            </a:r>
            <a:r>
              <a:rPr lang="en-US" altLang="zh-CN" b="1" dirty="0">
                <a:solidFill>
                  <a:srgbClr val="006600"/>
                </a:solidFill>
                <a:latin typeface="华文仿宋" panose="02010600040101010101" pitchFamily="2" charset="-122"/>
                <a:ea typeface="华文仿宋" panose="02010600040101010101" pitchFamily="2" charset="-122"/>
              </a:rPr>
              <a:t>e</a:t>
            </a:r>
            <a:endParaRPr lang="en-US" altLang="zh-CN" b="1" dirty="0">
              <a:solidFill>
                <a:srgbClr val="006600"/>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dirty="0" smtClean="0"/>
              <a:t>        q </a:t>
            </a:r>
            <a:r>
              <a:rPr lang="en-US" altLang="zh-CN" dirty="0"/>
              <a:t>= L.elem+L.length-1;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表尾元素的</a:t>
            </a:r>
            <a:r>
              <a:rPr lang="zh-CN" altLang="en-US" b="1" dirty="0" smtClean="0">
                <a:solidFill>
                  <a:srgbClr val="006600"/>
                </a:solidFill>
                <a:latin typeface="华文仿宋" panose="02010600040101010101" pitchFamily="2" charset="-122"/>
                <a:ea typeface="华文仿宋" panose="02010600040101010101" pitchFamily="2" charset="-122"/>
              </a:rPr>
              <a:t>位置，</a:t>
            </a:r>
            <a:endParaRPr lang="en-US" altLang="zh-CN" b="1" dirty="0" smtClean="0">
              <a:solidFill>
                <a:srgbClr val="006600"/>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b="1" dirty="0">
                <a:solidFill>
                  <a:srgbClr val="006600"/>
                </a:solidFill>
                <a:latin typeface="华文仿宋" panose="02010600040101010101" pitchFamily="2" charset="-122"/>
                <a:ea typeface="华文仿宋" panose="02010600040101010101" pitchFamily="2" charset="-122"/>
              </a:rPr>
              <a:t> </a:t>
            </a:r>
            <a:r>
              <a:rPr lang="en-US" altLang="zh-CN" b="1" dirty="0" smtClean="0">
                <a:solidFill>
                  <a:srgbClr val="006600"/>
                </a:solidFill>
                <a:latin typeface="华文仿宋" panose="02010600040101010101" pitchFamily="2" charset="-122"/>
                <a:ea typeface="华文仿宋" panose="02010600040101010101" pitchFamily="2" charset="-122"/>
              </a:rPr>
              <a:t>                                                  //</a:t>
            </a:r>
            <a:r>
              <a:rPr lang="zh-CN" altLang="en-US" b="1" dirty="0" smtClean="0">
                <a:solidFill>
                  <a:srgbClr val="006600"/>
                </a:solidFill>
                <a:latin typeface="华文仿宋" panose="02010600040101010101" pitchFamily="2" charset="-122"/>
                <a:ea typeface="华文仿宋" panose="02010600040101010101" pitchFamily="2" charset="-122"/>
              </a:rPr>
              <a:t>相当于</a:t>
            </a:r>
            <a:r>
              <a:rPr lang="en-US" altLang="zh-CN" b="1" dirty="0" smtClean="0">
                <a:solidFill>
                  <a:srgbClr val="006600"/>
                </a:solidFill>
                <a:latin typeface="华文仿宋" panose="02010600040101010101" pitchFamily="2" charset="-122"/>
                <a:ea typeface="华文仿宋" panose="02010600040101010101" pitchFamily="2" charset="-122"/>
              </a:rPr>
              <a:t>&amp;</a:t>
            </a:r>
            <a:r>
              <a:rPr lang="en-US" altLang="zh-CN" b="1" dirty="0" err="1" smtClean="0">
                <a:solidFill>
                  <a:srgbClr val="006600"/>
                </a:solidFill>
                <a:latin typeface="华文仿宋" panose="02010600040101010101" pitchFamily="2" charset="-122"/>
                <a:ea typeface="华文仿宋" panose="02010600040101010101" pitchFamily="2" charset="-122"/>
              </a:rPr>
              <a:t>L.Elem</a:t>
            </a:r>
            <a:r>
              <a:rPr lang="en-US" altLang="zh-CN" b="1" dirty="0" smtClean="0">
                <a:solidFill>
                  <a:srgbClr val="006600"/>
                </a:solidFill>
                <a:latin typeface="华文仿宋" panose="02010600040101010101" pitchFamily="2" charset="-122"/>
                <a:ea typeface="华文仿宋" panose="02010600040101010101" pitchFamily="2" charset="-122"/>
              </a:rPr>
              <a:t>[L.length-1]</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b="1" dirty="0" smtClean="0">
                <a:solidFill>
                  <a:srgbClr val="993366"/>
                </a:solidFill>
              </a:rPr>
              <a:t>        for</a:t>
            </a:r>
            <a:r>
              <a:rPr lang="en-US" altLang="zh-CN" dirty="0" smtClean="0">
                <a:solidFill>
                  <a:srgbClr val="993366"/>
                </a:solidFill>
              </a:rPr>
              <a:t> </a:t>
            </a:r>
            <a:r>
              <a:rPr lang="en-US" altLang="zh-CN" dirty="0">
                <a:solidFill>
                  <a:srgbClr val="993366"/>
                </a:solidFill>
              </a:rPr>
              <a:t>(++p; p &lt;= q; ++p)  *(p-1) = *p;  </a:t>
            </a:r>
            <a:endParaRPr lang="en-US" altLang="zh-CN" dirty="0">
              <a:solidFill>
                <a:srgbClr val="993366"/>
              </a:solidFill>
            </a:endParaRPr>
          </a:p>
          <a:p>
            <a:pPr algn="l" eaLnBrk="1" hangingPunct="1">
              <a:lnSpc>
                <a:spcPct val="110000"/>
              </a:lnSpc>
            </a:pPr>
            <a:r>
              <a:rPr lang="en-US" altLang="zh-CN" dirty="0">
                <a:solidFill>
                  <a:srgbClr val="993366"/>
                </a:solidFill>
              </a:rPr>
              <a:t>         </a:t>
            </a:r>
            <a:r>
              <a:rPr lang="en-US" altLang="zh-CN" dirty="0" smtClean="0">
                <a:solidFill>
                  <a:srgbClr val="993366"/>
                </a:solidFill>
              </a:rPr>
              <a:t>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被删除元素之后的元素左移</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dirty="0" smtClean="0">
                <a:solidFill>
                  <a:srgbClr val="993366"/>
                </a:solidFill>
              </a:rPr>
              <a:t>        --</a:t>
            </a:r>
            <a:r>
              <a:rPr lang="en-US" altLang="zh-CN" dirty="0" err="1">
                <a:solidFill>
                  <a:srgbClr val="993366"/>
                </a:solidFill>
              </a:rPr>
              <a:t>L.length</a:t>
            </a:r>
            <a:r>
              <a:rPr lang="en-US" altLang="zh-CN" dirty="0">
                <a:solidFill>
                  <a:srgbClr val="993366"/>
                </a:solidFill>
              </a:rPr>
              <a:t>;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表长减</a:t>
            </a:r>
            <a:r>
              <a:rPr lang="en-US" altLang="zh-CN" b="1" dirty="0">
                <a:solidFill>
                  <a:srgbClr val="006600"/>
                </a:solidFill>
                <a:latin typeface="华文仿宋" panose="02010600040101010101" pitchFamily="2" charset="-122"/>
                <a:ea typeface="华文仿宋" panose="02010600040101010101" pitchFamily="2" charset="-122"/>
              </a:rPr>
              <a:t>1</a:t>
            </a:r>
            <a:endParaRPr lang="en-US" altLang="zh-CN" b="1" dirty="0">
              <a:solidFill>
                <a:srgbClr val="006600"/>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b="1" dirty="0" smtClean="0"/>
              <a:t>        return</a:t>
            </a:r>
            <a:r>
              <a:rPr lang="en-US" altLang="zh-CN" dirty="0" smtClean="0"/>
              <a:t> </a:t>
            </a:r>
            <a:r>
              <a:rPr lang="en-US" altLang="zh-CN" dirty="0"/>
              <a:t>OK</a:t>
            </a:r>
            <a:r>
              <a:rPr lang="en-US" altLang="zh-CN" dirty="0" smtClean="0"/>
              <a:t>;</a:t>
            </a:r>
            <a:endParaRPr lang="en-US" altLang="zh-CN" b="1" dirty="0"/>
          </a:p>
          <a:p>
            <a:pPr algn="l" eaLnBrk="1" hangingPunct="1">
              <a:lnSpc>
                <a:spcPct val="110000"/>
              </a:lnSpc>
            </a:pPr>
            <a:r>
              <a:rPr lang="en-US" altLang="zh-CN" sz="2800" b="1" dirty="0"/>
              <a:t>}</a:t>
            </a:r>
            <a:r>
              <a:rPr lang="en-US" altLang="zh-CN" sz="2800" dirty="0"/>
              <a:t> // </a:t>
            </a:r>
            <a:r>
              <a:rPr lang="en-US" altLang="zh-CN" sz="2800" dirty="0" err="1"/>
              <a:t>ListDelete_Sq</a:t>
            </a:r>
            <a:endParaRPr lang="en-US" altLang="zh-CN" sz="2800" dirty="0"/>
          </a:p>
        </p:txBody>
      </p:sp>
      <p:sp>
        <p:nvSpPr>
          <p:cNvPr id="482308" name="Text Box 4"/>
          <p:cNvSpPr txBox="1">
            <a:spLocks noChangeArrowheads="1"/>
          </p:cNvSpPr>
          <p:nvPr/>
        </p:nvSpPr>
        <p:spPr bwMode="auto">
          <a:xfrm>
            <a:off x="4797331" y="5079365"/>
            <a:ext cx="27142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b="1" dirty="0">
                <a:solidFill>
                  <a:srgbClr val="0000FF"/>
                </a:solidFill>
                <a:latin typeface="华文仿宋" panose="02010600040101010101" pitchFamily="2" charset="-122"/>
                <a:ea typeface="华文仿宋" panose="02010600040101010101" pitchFamily="2" charset="-122"/>
              </a:rPr>
              <a:t>算法时间复杂度</a:t>
            </a:r>
            <a:r>
              <a:rPr lang="zh-CN" altLang="en-US" sz="2000" b="1" dirty="0">
                <a:solidFill>
                  <a:srgbClr val="0000FF"/>
                </a:solidFill>
                <a:latin typeface="华文仿宋" panose="02010600040101010101" pitchFamily="2" charset="-122"/>
                <a:ea typeface="华文仿宋" panose="02010600040101010101" pitchFamily="2" charset="-122"/>
              </a:rPr>
              <a:t>为</a:t>
            </a:r>
            <a:r>
              <a:rPr lang="en-US" altLang="zh-CN" sz="2000" b="1" dirty="0">
                <a:solidFill>
                  <a:srgbClr val="0000FF"/>
                </a:solidFill>
                <a:latin typeface="华文仿宋" panose="02010600040101010101" pitchFamily="2" charset="-122"/>
                <a:ea typeface="华文仿宋" panose="02010600040101010101" pitchFamily="2" charset="-122"/>
              </a:rPr>
              <a:t>:</a:t>
            </a:r>
            <a:endParaRPr lang="en-US" altLang="zh-CN" sz="2000" dirty="0">
              <a:solidFill>
                <a:srgbClr val="0000FF"/>
              </a:solidFill>
              <a:latin typeface="华文仿宋" panose="02010600040101010101" pitchFamily="2" charset="-122"/>
              <a:ea typeface="华文仿宋" panose="02010600040101010101" pitchFamily="2" charset="-122"/>
            </a:endParaRPr>
          </a:p>
        </p:txBody>
      </p:sp>
      <p:sp>
        <p:nvSpPr>
          <p:cNvPr id="482309" name="Text Box 5"/>
          <p:cNvSpPr txBox="1">
            <a:spLocks noChangeArrowheads="1"/>
          </p:cNvSpPr>
          <p:nvPr/>
        </p:nvSpPr>
        <p:spPr bwMode="auto">
          <a:xfrm>
            <a:off x="3733800" y="5541030"/>
            <a:ext cx="396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1800"/>
              <a:t> </a:t>
            </a:r>
            <a:r>
              <a:rPr lang="en-US" altLang="zh-CN" sz="2800" b="1">
                <a:solidFill>
                  <a:srgbClr val="FF0000"/>
                </a:solidFill>
              </a:rPr>
              <a:t>O( ListLength(L))</a:t>
            </a:r>
            <a:endParaRPr lang="en-US" altLang="zh-CN" sz="1800">
              <a:solidFill>
                <a:srgbClr val="FF0000"/>
              </a:solidFill>
            </a:endParaRPr>
          </a:p>
        </p:txBody>
      </p:sp>
      <p:sp>
        <p:nvSpPr>
          <p:cNvPr id="8"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实现代码</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anim calcmode="lin" valueType="num">
                                      <p:cBhvr additive="base">
                                        <p:cTn id="7" dur="500" fill="hold"/>
                                        <p:tgtEl>
                                          <p:spTgt spid="696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anim calcmode="lin" valueType="num">
                                      <p:cBhvr additive="base">
                                        <p:cTn id="11" dur="500" fill="hold"/>
                                        <p:tgtEl>
                                          <p:spTgt spid="6963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9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9634">
                                            <p:txEl>
                                              <p:pRg st="3" end="3"/>
                                            </p:txEl>
                                          </p:spTgt>
                                        </p:tgtEl>
                                        <p:attrNameLst>
                                          <p:attrName>style.visibility</p:attrName>
                                        </p:attrNameLst>
                                      </p:cBhvr>
                                      <p:to>
                                        <p:strVal val="visible"/>
                                      </p:to>
                                    </p:set>
                                    <p:anim calcmode="lin" valueType="num">
                                      <p:cBhvr additive="base">
                                        <p:cTn id="17" dur="500" fill="hold"/>
                                        <p:tgtEl>
                                          <p:spTgt spid="6963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63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9634">
                                            <p:txEl>
                                              <p:pRg st="4" end="4"/>
                                            </p:txEl>
                                          </p:spTgt>
                                        </p:tgtEl>
                                        <p:attrNameLst>
                                          <p:attrName>style.visibility</p:attrName>
                                        </p:attrNameLst>
                                      </p:cBhvr>
                                      <p:to>
                                        <p:strVal val="visible"/>
                                      </p:to>
                                    </p:set>
                                    <p:anim calcmode="lin" valueType="num">
                                      <p:cBhvr additive="base">
                                        <p:cTn id="21" dur="500" fill="hold"/>
                                        <p:tgtEl>
                                          <p:spTgt spid="6963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963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9634">
                                            <p:txEl>
                                              <p:pRg st="5" end="5"/>
                                            </p:txEl>
                                          </p:spTgt>
                                        </p:tgtEl>
                                        <p:attrNameLst>
                                          <p:attrName>style.visibility</p:attrName>
                                        </p:attrNameLst>
                                      </p:cBhvr>
                                      <p:to>
                                        <p:strVal val="visible"/>
                                      </p:to>
                                    </p:set>
                                    <p:anim calcmode="lin" valueType="num">
                                      <p:cBhvr additive="base">
                                        <p:cTn id="25" dur="500" fill="hold"/>
                                        <p:tgtEl>
                                          <p:spTgt spid="6963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9634">
                                            <p:txEl>
                                              <p:pRg st="6" end="6"/>
                                            </p:txEl>
                                          </p:spTgt>
                                        </p:tgtEl>
                                        <p:attrNameLst>
                                          <p:attrName>style.visibility</p:attrName>
                                        </p:attrNameLst>
                                      </p:cBhvr>
                                      <p:to>
                                        <p:strVal val="visible"/>
                                      </p:to>
                                    </p:set>
                                    <p:anim calcmode="lin" valueType="num">
                                      <p:cBhvr additive="base">
                                        <p:cTn id="29" dur="500" fill="hold"/>
                                        <p:tgtEl>
                                          <p:spTgt spid="6963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963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9634">
                                            <p:txEl>
                                              <p:pRg st="7" end="7"/>
                                            </p:txEl>
                                          </p:spTgt>
                                        </p:tgtEl>
                                        <p:attrNameLst>
                                          <p:attrName>style.visibility</p:attrName>
                                        </p:attrNameLst>
                                      </p:cBhvr>
                                      <p:to>
                                        <p:strVal val="visible"/>
                                      </p:to>
                                    </p:set>
                                    <p:anim calcmode="lin" valueType="num">
                                      <p:cBhvr additive="base">
                                        <p:cTn id="33" dur="500" fill="hold"/>
                                        <p:tgtEl>
                                          <p:spTgt spid="6963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9634">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9634">
                                            <p:txEl>
                                              <p:pRg st="8" end="8"/>
                                            </p:txEl>
                                          </p:spTgt>
                                        </p:tgtEl>
                                        <p:attrNameLst>
                                          <p:attrName>style.visibility</p:attrName>
                                        </p:attrNameLst>
                                      </p:cBhvr>
                                      <p:to>
                                        <p:strVal val="visible"/>
                                      </p:to>
                                    </p:set>
                                    <p:anim calcmode="lin" valueType="num">
                                      <p:cBhvr additive="base">
                                        <p:cTn id="37" dur="500" fill="hold"/>
                                        <p:tgtEl>
                                          <p:spTgt spid="6963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63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634">
                                            <p:txEl>
                                              <p:pRg st="9" end="9"/>
                                            </p:txEl>
                                          </p:spTgt>
                                        </p:tgtEl>
                                        <p:attrNameLst>
                                          <p:attrName>style.visibility</p:attrName>
                                        </p:attrNameLst>
                                      </p:cBhvr>
                                      <p:to>
                                        <p:strVal val="visible"/>
                                      </p:to>
                                    </p:set>
                                    <p:anim calcmode="lin" valueType="num">
                                      <p:cBhvr additive="base">
                                        <p:cTn id="43" dur="500" fill="hold"/>
                                        <p:tgtEl>
                                          <p:spTgt spid="6963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963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9634">
                                            <p:txEl>
                                              <p:pRg st="10" end="10"/>
                                            </p:txEl>
                                          </p:spTgt>
                                        </p:tgtEl>
                                        <p:attrNameLst>
                                          <p:attrName>style.visibility</p:attrName>
                                        </p:attrNameLst>
                                      </p:cBhvr>
                                      <p:to>
                                        <p:strVal val="visible"/>
                                      </p:to>
                                    </p:set>
                                    <p:anim calcmode="lin" valueType="num">
                                      <p:cBhvr additive="base">
                                        <p:cTn id="47" dur="500" fill="hold"/>
                                        <p:tgtEl>
                                          <p:spTgt spid="6963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963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82308"/>
                                        </p:tgtEl>
                                        <p:attrNameLst>
                                          <p:attrName>style.visibility</p:attrName>
                                        </p:attrNameLst>
                                      </p:cBhvr>
                                      <p:to>
                                        <p:strVal val="visible"/>
                                      </p:to>
                                    </p:set>
                                    <p:animEffect transition="in" filter="wipe(left)">
                                      <p:cBhvr>
                                        <p:cTn id="53" dur="500"/>
                                        <p:tgtEl>
                                          <p:spTgt spid="48230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82309"/>
                                        </p:tgtEl>
                                        <p:attrNameLst>
                                          <p:attrName>style.visibility</p:attrName>
                                        </p:attrNameLst>
                                      </p:cBhvr>
                                      <p:to>
                                        <p:strVal val="visible"/>
                                      </p:to>
                                    </p:set>
                                    <p:animEffect transition="in" filter="wipe(left)">
                                      <p:cBhvr>
                                        <p:cTn id="58" dur="500"/>
                                        <p:tgtEl>
                                          <p:spTgt spid="482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8" grpId="0" autoUpdateAnimBg="0"/>
      <p:bldP spid="482309"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914400" y="3619500"/>
            <a:ext cx="7543800" cy="641350"/>
            <a:chOff x="576" y="2160"/>
            <a:chExt cx="4752" cy="404"/>
          </a:xfrm>
        </p:grpSpPr>
        <p:sp>
          <p:nvSpPr>
            <p:cNvPr id="70696" name="Text Box 3"/>
            <p:cNvSpPr txBox="1">
              <a:spLocks noChangeArrowheads="1"/>
            </p:cNvSpPr>
            <p:nvPr/>
          </p:nvSpPr>
          <p:spPr bwMode="auto">
            <a:xfrm>
              <a:off x="614" y="2160"/>
              <a:ext cx="2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dirty="0">
                  <a:solidFill>
                    <a:srgbClr val="660033"/>
                  </a:solidFill>
                </a:rPr>
                <a:t>21  18  30  75  42  56  87</a:t>
              </a:r>
              <a:endParaRPr lang="en-US" altLang="zh-CN" sz="3600" dirty="0"/>
            </a:p>
          </p:txBody>
        </p:sp>
        <p:grpSp>
          <p:nvGrpSpPr>
            <p:cNvPr id="70697" name="Group 4"/>
            <p:cNvGrpSpPr/>
            <p:nvPr/>
          </p:nvGrpSpPr>
          <p:grpSpPr bwMode="auto">
            <a:xfrm>
              <a:off x="576" y="2180"/>
              <a:ext cx="4752" cy="384"/>
              <a:chOff x="576" y="2448"/>
              <a:chExt cx="4752" cy="384"/>
            </a:xfrm>
          </p:grpSpPr>
          <p:sp>
            <p:nvSpPr>
              <p:cNvPr id="70698" name="Rectangle 5"/>
              <p:cNvSpPr>
                <a:spLocks noChangeArrowheads="1"/>
              </p:cNvSpPr>
              <p:nvPr/>
            </p:nvSpPr>
            <p:spPr bwMode="auto">
              <a:xfrm>
                <a:off x="576" y="2448"/>
                <a:ext cx="4752" cy="384"/>
              </a:xfrm>
              <a:prstGeom prst="rect">
                <a:avLst/>
              </a:prstGeom>
              <a:noFill/>
              <a:ln w="9525">
                <a:solidFill>
                  <a:srgbClr val="660033"/>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70699" name="Line 6"/>
              <p:cNvSpPr>
                <a:spLocks noChangeShapeType="1"/>
              </p:cNvSpPr>
              <p:nvPr/>
            </p:nvSpPr>
            <p:spPr bwMode="auto">
              <a:xfrm>
                <a:off x="1008"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00" name="Line 7"/>
              <p:cNvSpPr>
                <a:spLocks noChangeShapeType="1"/>
              </p:cNvSpPr>
              <p:nvPr/>
            </p:nvSpPr>
            <p:spPr bwMode="auto">
              <a:xfrm>
                <a:off x="1440"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01" name="Line 8"/>
              <p:cNvSpPr>
                <a:spLocks noChangeShapeType="1"/>
              </p:cNvSpPr>
              <p:nvPr/>
            </p:nvSpPr>
            <p:spPr bwMode="auto">
              <a:xfrm>
                <a:off x="1872"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02" name="Line 9"/>
              <p:cNvSpPr>
                <a:spLocks noChangeShapeType="1"/>
              </p:cNvSpPr>
              <p:nvPr/>
            </p:nvSpPr>
            <p:spPr bwMode="auto">
              <a:xfrm>
                <a:off x="2304"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03" name="Line 10"/>
              <p:cNvSpPr>
                <a:spLocks noChangeShapeType="1"/>
              </p:cNvSpPr>
              <p:nvPr/>
            </p:nvSpPr>
            <p:spPr bwMode="auto">
              <a:xfrm>
                <a:off x="2736"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04" name="Line 11"/>
              <p:cNvSpPr>
                <a:spLocks noChangeShapeType="1"/>
              </p:cNvSpPr>
              <p:nvPr/>
            </p:nvSpPr>
            <p:spPr bwMode="auto">
              <a:xfrm>
                <a:off x="3168"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05" name="Line 12"/>
              <p:cNvSpPr>
                <a:spLocks noChangeShapeType="1"/>
              </p:cNvSpPr>
              <p:nvPr/>
            </p:nvSpPr>
            <p:spPr bwMode="auto">
              <a:xfrm>
                <a:off x="3600"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06" name="Line 13"/>
              <p:cNvSpPr>
                <a:spLocks noChangeShapeType="1"/>
              </p:cNvSpPr>
              <p:nvPr/>
            </p:nvSpPr>
            <p:spPr bwMode="auto">
              <a:xfrm>
                <a:off x="4896"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07" name="Line 14"/>
              <p:cNvSpPr>
                <a:spLocks noChangeShapeType="1"/>
              </p:cNvSpPr>
              <p:nvPr/>
            </p:nvSpPr>
            <p:spPr bwMode="auto">
              <a:xfrm>
                <a:off x="4032"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 name="Group 15"/>
          <p:cNvGrpSpPr/>
          <p:nvPr/>
        </p:nvGrpSpPr>
        <p:grpSpPr bwMode="auto">
          <a:xfrm>
            <a:off x="914400" y="5035550"/>
            <a:ext cx="7543800" cy="641350"/>
            <a:chOff x="576" y="3052"/>
            <a:chExt cx="4752" cy="404"/>
          </a:xfrm>
        </p:grpSpPr>
        <p:grpSp>
          <p:nvGrpSpPr>
            <p:cNvPr id="70684" name="Group 16"/>
            <p:cNvGrpSpPr/>
            <p:nvPr/>
          </p:nvGrpSpPr>
          <p:grpSpPr bwMode="auto">
            <a:xfrm>
              <a:off x="576" y="3072"/>
              <a:ext cx="4752" cy="384"/>
              <a:chOff x="576" y="2448"/>
              <a:chExt cx="4752" cy="384"/>
            </a:xfrm>
          </p:grpSpPr>
          <p:sp>
            <p:nvSpPr>
              <p:cNvPr id="70686" name="Rectangle 17"/>
              <p:cNvSpPr>
                <a:spLocks noChangeArrowheads="1"/>
              </p:cNvSpPr>
              <p:nvPr/>
            </p:nvSpPr>
            <p:spPr bwMode="auto">
              <a:xfrm>
                <a:off x="576" y="2448"/>
                <a:ext cx="4752" cy="384"/>
              </a:xfrm>
              <a:prstGeom prst="rect">
                <a:avLst/>
              </a:prstGeom>
              <a:noFill/>
              <a:ln w="9525">
                <a:solidFill>
                  <a:srgbClr val="660033"/>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70687" name="Line 18"/>
              <p:cNvSpPr>
                <a:spLocks noChangeShapeType="1"/>
              </p:cNvSpPr>
              <p:nvPr/>
            </p:nvSpPr>
            <p:spPr bwMode="auto">
              <a:xfrm>
                <a:off x="1008"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8" name="Line 19"/>
              <p:cNvSpPr>
                <a:spLocks noChangeShapeType="1"/>
              </p:cNvSpPr>
              <p:nvPr/>
            </p:nvSpPr>
            <p:spPr bwMode="auto">
              <a:xfrm>
                <a:off x="1440"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9" name="Line 20"/>
              <p:cNvSpPr>
                <a:spLocks noChangeShapeType="1"/>
              </p:cNvSpPr>
              <p:nvPr/>
            </p:nvSpPr>
            <p:spPr bwMode="auto">
              <a:xfrm>
                <a:off x="1872"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0" name="Line 21"/>
              <p:cNvSpPr>
                <a:spLocks noChangeShapeType="1"/>
              </p:cNvSpPr>
              <p:nvPr/>
            </p:nvSpPr>
            <p:spPr bwMode="auto">
              <a:xfrm>
                <a:off x="2304"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1" name="Line 22"/>
              <p:cNvSpPr>
                <a:spLocks noChangeShapeType="1"/>
              </p:cNvSpPr>
              <p:nvPr/>
            </p:nvSpPr>
            <p:spPr bwMode="auto">
              <a:xfrm>
                <a:off x="2736"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2" name="Line 23"/>
              <p:cNvSpPr>
                <a:spLocks noChangeShapeType="1"/>
              </p:cNvSpPr>
              <p:nvPr/>
            </p:nvSpPr>
            <p:spPr bwMode="auto">
              <a:xfrm>
                <a:off x="3168"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3" name="Line 24"/>
              <p:cNvSpPr>
                <a:spLocks noChangeShapeType="1"/>
              </p:cNvSpPr>
              <p:nvPr/>
            </p:nvSpPr>
            <p:spPr bwMode="auto">
              <a:xfrm>
                <a:off x="3600"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4" name="Line 25"/>
              <p:cNvSpPr>
                <a:spLocks noChangeShapeType="1"/>
              </p:cNvSpPr>
              <p:nvPr/>
            </p:nvSpPr>
            <p:spPr bwMode="auto">
              <a:xfrm>
                <a:off x="4896"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5" name="Line 26"/>
              <p:cNvSpPr>
                <a:spLocks noChangeShapeType="1"/>
              </p:cNvSpPr>
              <p:nvPr/>
            </p:nvSpPr>
            <p:spPr bwMode="auto">
              <a:xfrm>
                <a:off x="4032" y="2448"/>
                <a:ext cx="0" cy="384"/>
              </a:xfrm>
              <a:prstGeom prst="line">
                <a:avLst/>
              </a:prstGeom>
              <a:noFill/>
              <a:ln w="9525">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0685" name="Text Box 27"/>
            <p:cNvSpPr txBox="1">
              <a:spLocks noChangeArrowheads="1"/>
            </p:cNvSpPr>
            <p:nvPr/>
          </p:nvSpPr>
          <p:spPr bwMode="auto">
            <a:xfrm>
              <a:off x="604" y="3052"/>
              <a:ext cx="17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660033"/>
                  </a:solidFill>
                </a:rPr>
                <a:t>21  18  30  75</a:t>
              </a:r>
              <a:endParaRPr lang="en-US" altLang="zh-CN" sz="3600"/>
            </a:p>
          </p:txBody>
        </p:sp>
      </p:grpSp>
      <p:sp>
        <p:nvSpPr>
          <p:cNvPr id="484380" name="Text Box 28"/>
          <p:cNvSpPr txBox="1">
            <a:spLocks noChangeArrowheads="1"/>
          </p:cNvSpPr>
          <p:nvPr/>
        </p:nvSpPr>
        <p:spPr bwMode="auto">
          <a:xfrm>
            <a:off x="4724400" y="4229100"/>
            <a:ext cx="1304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2000" b="1">
                <a:solidFill>
                  <a:srgbClr val="CC0000"/>
                </a:solidFill>
              </a:rPr>
              <a:t>L.length-1</a:t>
            </a:r>
            <a:endParaRPr lang="en-US" altLang="zh-CN" sz="3600"/>
          </a:p>
        </p:txBody>
      </p:sp>
      <p:sp>
        <p:nvSpPr>
          <p:cNvPr id="484381" name="Text Box 29"/>
          <p:cNvSpPr txBox="1">
            <a:spLocks noChangeArrowheads="1"/>
          </p:cNvSpPr>
          <p:nvPr/>
        </p:nvSpPr>
        <p:spPr bwMode="auto">
          <a:xfrm>
            <a:off x="1111250" y="4229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b="1">
                <a:solidFill>
                  <a:srgbClr val="CC0000"/>
                </a:solidFill>
              </a:rPr>
              <a:t>0</a:t>
            </a:r>
            <a:endParaRPr lang="en-US" altLang="zh-CN" sz="3600"/>
          </a:p>
        </p:txBody>
      </p:sp>
      <p:grpSp>
        <p:nvGrpSpPr>
          <p:cNvPr id="6" name="Group 30"/>
          <p:cNvGrpSpPr/>
          <p:nvPr/>
        </p:nvGrpSpPr>
        <p:grpSpPr bwMode="auto">
          <a:xfrm>
            <a:off x="5181600" y="2800350"/>
            <a:ext cx="409575" cy="819150"/>
            <a:chOff x="3302" y="1644"/>
            <a:chExt cx="258" cy="516"/>
          </a:xfrm>
        </p:grpSpPr>
        <p:sp>
          <p:nvSpPr>
            <p:cNvPr id="70682" name="Line 31"/>
            <p:cNvSpPr>
              <a:spLocks noChangeShapeType="1"/>
            </p:cNvSpPr>
            <p:nvPr/>
          </p:nvSpPr>
          <p:spPr bwMode="auto">
            <a:xfrm>
              <a:off x="3312" y="1728"/>
              <a:ext cx="0" cy="432"/>
            </a:xfrm>
            <a:prstGeom prst="line">
              <a:avLst/>
            </a:prstGeom>
            <a:noFill/>
            <a:ln w="28575">
              <a:solidFill>
                <a:srgbClr val="00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3" name="Text Box 32"/>
            <p:cNvSpPr txBox="1">
              <a:spLocks noChangeArrowheads="1"/>
            </p:cNvSpPr>
            <p:nvPr/>
          </p:nvSpPr>
          <p:spPr bwMode="auto">
            <a:xfrm>
              <a:off x="3302" y="1644"/>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a:solidFill>
                    <a:srgbClr val="000099"/>
                  </a:solidFill>
                </a:rPr>
                <a:t>p</a:t>
              </a:r>
              <a:endParaRPr lang="en-US" altLang="zh-CN" sz="3600"/>
            </a:p>
          </p:txBody>
        </p:sp>
      </p:grpSp>
      <p:grpSp>
        <p:nvGrpSpPr>
          <p:cNvPr id="7" name="Group 33"/>
          <p:cNvGrpSpPr/>
          <p:nvPr/>
        </p:nvGrpSpPr>
        <p:grpSpPr bwMode="auto">
          <a:xfrm>
            <a:off x="4572000" y="2800350"/>
            <a:ext cx="409575" cy="819150"/>
            <a:chOff x="3302" y="1644"/>
            <a:chExt cx="258" cy="516"/>
          </a:xfrm>
        </p:grpSpPr>
        <p:sp>
          <p:nvSpPr>
            <p:cNvPr id="70680" name="Line 34"/>
            <p:cNvSpPr>
              <a:spLocks noChangeShapeType="1"/>
            </p:cNvSpPr>
            <p:nvPr/>
          </p:nvSpPr>
          <p:spPr bwMode="auto">
            <a:xfrm>
              <a:off x="3312" y="1728"/>
              <a:ext cx="0" cy="432"/>
            </a:xfrm>
            <a:prstGeom prst="line">
              <a:avLst/>
            </a:prstGeom>
            <a:noFill/>
            <a:ln w="28575">
              <a:solidFill>
                <a:srgbClr val="00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1" name="Text Box 35"/>
            <p:cNvSpPr txBox="1">
              <a:spLocks noChangeArrowheads="1"/>
            </p:cNvSpPr>
            <p:nvPr/>
          </p:nvSpPr>
          <p:spPr bwMode="auto">
            <a:xfrm>
              <a:off x="3302" y="1644"/>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a:solidFill>
                    <a:srgbClr val="000099"/>
                  </a:solidFill>
                </a:rPr>
                <a:t>p</a:t>
              </a:r>
              <a:endParaRPr lang="en-US" altLang="zh-CN" sz="3600"/>
            </a:p>
          </p:txBody>
        </p:sp>
      </p:grpSp>
      <p:grpSp>
        <p:nvGrpSpPr>
          <p:cNvPr id="8" name="Group 36"/>
          <p:cNvGrpSpPr/>
          <p:nvPr/>
        </p:nvGrpSpPr>
        <p:grpSpPr bwMode="auto">
          <a:xfrm>
            <a:off x="3933825" y="2781300"/>
            <a:ext cx="409575" cy="819150"/>
            <a:chOff x="3302" y="1644"/>
            <a:chExt cx="258" cy="516"/>
          </a:xfrm>
        </p:grpSpPr>
        <p:sp>
          <p:nvSpPr>
            <p:cNvPr id="70678" name="Line 37"/>
            <p:cNvSpPr>
              <a:spLocks noChangeShapeType="1"/>
            </p:cNvSpPr>
            <p:nvPr/>
          </p:nvSpPr>
          <p:spPr bwMode="auto">
            <a:xfrm>
              <a:off x="3312" y="1728"/>
              <a:ext cx="0" cy="432"/>
            </a:xfrm>
            <a:prstGeom prst="line">
              <a:avLst/>
            </a:prstGeom>
            <a:noFill/>
            <a:ln w="28575">
              <a:solidFill>
                <a:srgbClr val="00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9" name="Text Box 38"/>
            <p:cNvSpPr txBox="1">
              <a:spLocks noChangeArrowheads="1"/>
            </p:cNvSpPr>
            <p:nvPr/>
          </p:nvSpPr>
          <p:spPr bwMode="auto">
            <a:xfrm>
              <a:off x="3302" y="1644"/>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a:solidFill>
                    <a:srgbClr val="000099"/>
                  </a:solidFill>
                </a:rPr>
                <a:t>p</a:t>
              </a:r>
              <a:endParaRPr lang="en-US" altLang="zh-CN" sz="3600"/>
            </a:p>
          </p:txBody>
        </p:sp>
      </p:grpSp>
      <p:grpSp>
        <p:nvGrpSpPr>
          <p:cNvPr id="9" name="Group 39"/>
          <p:cNvGrpSpPr/>
          <p:nvPr/>
        </p:nvGrpSpPr>
        <p:grpSpPr bwMode="auto">
          <a:xfrm>
            <a:off x="5562600" y="2647950"/>
            <a:ext cx="409575" cy="971550"/>
            <a:chOff x="4224" y="2112"/>
            <a:chExt cx="258" cy="612"/>
          </a:xfrm>
        </p:grpSpPr>
        <p:sp>
          <p:nvSpPr>
            <p:cNvPr id="70676" name="Line 40"/>
            <p:cNvSpPr>
              <a:spLocks noChangeShapeType="1"/>
            </p:cNvSpPr>
            <p:nvPr/>
          </p:nvSpPr>
          <p:spPr bwMode="auto">
            <a:xfrm>
              <a:off x="4234" y="2244"/>
              <a:ext cx="0" cy="480"/>
            </a:xfrm>
            <a:prstGeom prst="line">
              <a:avLst/>
            </a:prstGeom>
            <a:noFill/>
            <a:ln w="38100">
              <a:solidFill>
                <a:schemeClr val="tx2"/>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7" name="Text Box 41"/>
            <p:cNvSpPr txBox="1">
              <a:spLocks noChangeArrowheads="1"/>
            </p:cNvSpPr>
            <p:nvPr/>
          </p:nvSpPr>
          <p:spPr bwMode="auto">
            <a:xfrm>
              <a:off x="4224" y="2112"/>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a:solidFill>
                    <a:schemeClr val="tx2"/>
                  </a:solidFill>
                </a:rPr>
                <a:t>q</a:t>
              </a:r>
              <a:endParaRPr lang="en-US" altLang="zh-CN" sz="3600"/>
            </a:p>
          </p:txBody>
        </p:sp>
      </p:grpSp>
      <p:sp useBgFill="1">
        <p:nvSpPr>
          <p:cNvPr id="484394" name="Rectangle 42"/>
          <p:cNvSpPr>
            <a:spLocks noChangeArrowheads="1"/>
          </p:cNvSpPr>
          <p:nvPr/>
        </p:nvSpPr>
        <p:spPr bwMode="auto">
          <a:xfrm>
            <a:off x="3810000" y="2857500"/>
            <a:ext cx="4572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useBgFill="1">
        <p:nvSpPr>
          <p:cNvPr id="484395" name="Rectangle 43"/>
          <p:cNvSpPr>
            <a:spLocks noChangeArrowheads="1"/>
          </p:cNvSpPr>
          <p:nvPr/>
        </p:nvSpPr>
        <p:spPr bwMode="auto">
          <a:xfrm>
            <a:off x="4419600" y="2857500"/>
            <a:ext cx="4572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484396" name="Text Box 44"/>
          <p:cNvSpPr txBox="1">
            <a:spLocks noChangeArrowheads="1"/>
          </p:cNvSpPr>
          <p:nvPr/>
        </p:nvSpPr>
        <p:spPr bwMode="auto">
          <a:xfrm>
            <a:off x="4387850" y="50355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990000"/>
                </a:solidFill>
              </a:rPr>
              <a:t>87</a:t>
            </a:r>
            <a:endParaRPr lang="en-US" altLang="zh-CN" sz="3600"/>
          </a:p>
        </p:txBody>
      </p:sp>
      <p:sp>
        <p:nvSpPr>
          <p:cNvPr id="484397" name="Text Box 45"/>
          <p:cNvSpPr txBox="1">
            <a:spLocks noChangeArrowheads="1"/>
          </p:cNvSpPr>
          <p:nvPr/>
        </p:nvSpPr>
        <p:spPr bwMode="auto">
          <a:xfrm>
            <a:off x="3702050" y="50355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990000"/>
                </a:solidFill>
              </a:rPr>
              <a:t>56</a:t>
            </a:r>
            <a:endParaRPr lang="en-US" altLang="zh-CN" sz="3600"/>
          </a:p>
        </p:txBody>
      </p:sp>
      <p:sp>
        <p:nvSpPr>
          <p:cNvPr id="484398" name="Rectangle 46"/>
          <p:cNvSpPr>
            <a:spLocks noChangeArrowheads="1"/>
          </p:cNvSpPr>
          <p:nvPr/>
        </p:nvSpPr>
        <p:spPr bwMode="auto">
          <a:xfrm>
            <a:off x="648717" y="1123110"/>
            <a:ext cx="5559535" cy="1578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2800" dirty="0">
                <a:solidFill>
                  <a:srgbClr val="993366"/>
                </a:solidFill>
              </a:rPr>
              <a:t>p = &amp;(</a:t>
            </a:r>
            <a:r>
              <a:rPr lang="en-US" altLang="zh-CN" sz="2800" dirty="0" err="1">
                <a:solidFill>
                  <a:srgbClr val="993366"/>
                </a:solidFill>
              </a:rPr>
              <a:t>L.elem</a:t>
            </a:r>
            <a:r>
              <a:rPr lang="en-US" altLang="zh-CN" sz="2800" dirty="0">
                <a:solidFill>
                  <a:srgbClr val="993366"/>
                </a:solidFill>
              </a:rPr>
              <a:t>[i-1</a:t>
            </a:r>
            <a:r>
              <a:rPr lang="en-US" altLang="zh-CN" sz="2800" dirty="0" smtClean="0">
                <a:solidFill>
                  <a:srgbClr val="993366"/>
                </a:solidFill>
              </a:rPr>
              <a:t>]); </a:t>
            </a:r>
            <a:r>
              <a:rPr lang="zh-CN" altLang="en-US" sz="2800" dirty="0">
                <a:solidFill>
                  <a:srgbClr val="993366"/>
                </a:solidFill>
              </a:rPr>
              <a:t> </a:t>
            </a:r>
            <a:r>
              <a:rPr lang="en-US" altLang="zh-CN" sz="2800" dirty="0" smtClean="0">
                <a:solidFill>
                  <a:srgbClr val="993366"/>
                </a:solidFill>
              </a:rPr>
              <a:t>e = *p;</a:t>
            </a:r>
            <a:endParaRPr lang="en-US" altLang="zh-CN" sz="2800" dirty="0">
              <a:solidFill>
                <a:srgbClr val="993366"/>
              </a:solidFill>
            </a:endParaRPr>
          </a:p>
          <a:p>
            <a:pPr algn="l" eaLnBrk="1" hangingPunct="1">
              <a:lnSpc>
                <a:spcPct val="115000"/>
              </a:lnSpc>
            </a:pPr>
            <a:r>
              <a:rPr lang="en-US" altLang="zh-CN" sz="2800" dirty="0">
                <a:solidFill>
                  <a:srgbClr val="993366"/>
                </a:solidFill>
              </a:rPr>
              <a:t>q = L.elem+L.length-1;</a:t>
            </a:r>
            <a:endParaRPr lang="en-US" altLang="zh-CN" sz="2800" dirty="0">
              <a:solidFill>
                <a:srgbClr val="993366"/>
              </a:solidFill>
            </a:endParaRPr>
          </a:p>
          <a:p>
            <a:pPr algn="l" eaLnBrk="1" hangingPunct="1">
              <a:lnSpc>
                <a:spcPct val="115000"/>
              </a:lnSpc>
            </a:pPr>
            <a:r>
              <a:rPr lang="en-US" altLang="zh-CN" sz="2800" b="1" dirty="0">
                <a:solidFill>
                  <a:srgbClr val="993366"/>
                </a:solidFill>
              </a:rPr>
              <a:t>for</a:t>
            </a:r>
            <a:r>
              <a:rPr lang="en-US" altLang="zh-CN" sz="2800" dirty="0">
                <a:solidFill>
                  <a:srgbClr val="993366"/>
                </a:solidFill>
              </a:rPr>
              <a:t> (++p; p &lt;= q; ++p)  *(p-1) = *p;  </a:t>
            </a:r>
            <a:endParaRPr lang="en-US" altLang="zh-CN" sz="2800" dirty="0">
              <a:solidFill>
                <a:srgbClr val="993366"/>
              </a:solidFill>
            </a:endParaRPr>
          </a:p>
        </p:txBody>
      </p:sp>
      <p:grpSp>
        <p:nvGrpSpPr>
          <p:cNvPr id="10" name="Group 48"/>
          <p:cNvGrpSpPr/>
          <p:nvPr/>
        </p:nvGrpSpPr>
        <p:grpSpPr bwMode="auto">
          <a:xfrm>
            <a:off x="6019800" y="2800350"/>
            <a:ext cx="409575" cy="819150"/>
            <a:chOff x="3302" y="1644"/>
            <a:chExt cx="258" cy="516"/>
          </a:xfrm>
        </p:grpSpPr>
        <p:sp>
          <p:nvSpPr>
            <p:cNvPr id="70674" name="Line 49"/>
            <p:cNvSpPr>
              <a:spLocks noChangeShapeType="1"/>
            </p:cNvSpPr>
            <p:nvPr/>
          </p:nvSpPr>
          <p:spPr bwMode="auto">
            <a:xfrm>
              <a:off x="3312" y="1728"/>
              <a:ext cx="0" cy="432"/>
            </a:xfrm>
            <a:prstGeom prst="line">
              <a:avLst/>
            </a:prstGeom>
            <a:noFill/>
            <a:ln w="28575">
              <a:solidFill>
                <a:srgbClr val="0000FF"/>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5" name="Text Box 50"/>
            <p:cNvSpPr txBox="1">
              <a:spLocks noChangeArrowheads="1"/>
            </p:cNvSpPr>
            <p:nvPr/>
          </p:nvSpPr>
          <p:spPr bwMode="auto">
            <a:xfrm>
              <a:off x="3302" y="1644"/>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a:solidFill>
                    <a:srgbClr val="000099"/>
                  </a:solidFill>
                </a:rPr>
                <a:t>p</a:t>
              </a:r>
              <a:endParaRPr lang="en-US" altLang="zh-CN" sz="3600"/>
            </a:p>
          </p:txBody>
        </p:sp>
      </p:grpSp>
      <p:sp useBgFill="1">
        <p:nvSpPr>
          <p:cNvPr id="484403" name="Rectangle 51"/>
          <p:cNvSpPr>
            <a:spLocks noChangeArrowheads="1"/>
          </p:cNvSpPr>
          <p:nvPr/>
        </p:nvSpPr>
        <p:spPr bwMode="auto">
          <a:xfrm>
            <a:off x="5029200" y="2857500"/>
            <a:ext cx="4572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52"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例：</a:t>
            </a:r>
            <a:r>
              <a:rPr lang="en-US" altLang="zh-CN" sz="3200" dirty="0">
                <a:solidFill>
                  <a:srgbClr val="660033"/>
                </a:solidFill>
              </a:rPr>
              <a:t> </a:t>
            </a:r>
            <a:r>
              <a:rPr lang="en-US" altLang="zh-CN" sz="3200" dirty="0" err="1">
                <a:solidFill>
                  <a:srgbClr val="660033"/>
                </a:solidFill>
              </a:rPr>
              <a:t>ListDelete_Sq</a:t>
            </a:r>
            <a:r>
              <a:rPr lang="en-US" altLang="zh-CN" sz="3200" dirty="0">
                <a:solidFill>
                  <a:srgbClr val="660033"/>
                </a:solidFill>
              </a:rPr>
              <a:t>(L, 5, &amp;e)</a:t>
            </a:r>
            <a:r>
              <a:rPr lang="en-US" altLang="zh-CN" sz="3200" dirty="0"/>
              <a:t> </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4381"/>
                                        </p:tgtEl>
                                        <p:attrNameLst>
                                          <p:attrName>style.visibility</p:attrName>
                                        </p:attrNameLst>
                                      </p:cBhvr>
                                      <p:to>
                                        <p:strVal val="visible"/>
                                      </p:to>
                                    </p:set>
                                    <p:animEffect transition="in" filter="wipe(left)">
                                      <p:cBhvr>
                                        <p:cTn id="12" dur="500"/>
                                        <p:tgtEl>
                                          <p:spTgt spid="4843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4380"/>
                                        </p:tgtEl>
                                        <p:attrNameLst>
                                          <p:attrName>style.visibility</p:attrName>
                                        </p:attrNameLst>
                                      </p:cBhvr>
                                      <p:to>
                                        <p:strVal val="visible"/>
                                      </p:to>
                                    </p:set>
                                    <p:animEffect transition="in" filter="wipe(left)">
                                      <p:cBhvr>
                                        <p:cTn id="17" dur="500"/>
                                        <p:tgtEl>
                                          <p:spTgt spid="4843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84398"/>
                                        </p:tgtEl>
                                        <p:attrNameLst>
                                          <p:attrName>style.visibility</p:attrName>
                                        </p:attrNameLst>
                                      </p:cBhvr>
                                      <p:to>
                                        <p:strVal val="visible"/>
                                      </p:to>
                                    </p:set>
                                    <p:animEffect transition="in" filter="blinds(vertical)">
                                      <p:cBhvr>
                                        <p:cTn id="22" dur="500"/>
                                        <p:tgtEl>
                                          <p:spTgt spid="484398"/>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84394"/>
                                        </p:tgtEl>
                                        <p:attrNameLst>
                                          <p:attrName>style.visibility</p:attrName>
                                        </p:attrNameLst>
                                      </p:cBhvr>
                                      <p:to>
                                        <p:strVal val="visible"/>
                                      </p:to>
                                    </p:set>
                                    <p:animEffect transition="in" filter="wipe(left)">
                                      <p:cBhvr>
                                        <p:cTn id="41" dur="500"/>
                                        <p:tgtEl>
                                          <p:spTgt spid="484394"/>
                                        </p:tgtEl>
                                      </p:cBhvr>
                                    </p:animEffect>
                                  </p:childTnLst>
                                </p:cTn>
                              </p:par>
                            </p:childTnLst>
                          </p:cTn>
                        </p:par>
                        <p:par>
                          <p:cTn id="42" fill="hold">
                            <p:stCondLst>
                              <p:cond delay="500"/>
                            </p:stCondLst>
                            <p:childTnLst>
                              <p:par>
                                <p:cTn id="43" presetID="12" presetClass="entr" presetSubtype="8"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slide(fromLef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84397"/>
                                        </p:tgtEl>
                                        <p:attrNameLst>
                                          <p:attrName>style.visibility</p:attrName>
                                        </p:attrNameLst>
                                      </p:cBhvr>
                                      <p:to>
                                        <p:strVal val="visible"/>
                                      </p:to>
                                    </p:set>
                                    <p:animEffect transition="in" filter="wipe(left)">
                                      <p:cBhvr>
                                        <p:cTn id="50" dur="500"/>
                                        <p:tgtEl>
                                          <p:spTgt spid="48439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84395"/>
                                        </p:tgtEl>
                                        <p:attrNameLst>
                                          <p:attrName>style.visibility</p:attrName>
                                        </p:attrNameLst>
                                      </p:cBhvr>
                                      <p:to>
                                        <p:strVal val="visible"/>
                                      </p:to>
                                    </p:set>
                                    <p:animEffect transition="in" filter="wipe(left)">
                                      <p:cBhvr>
                                        <p:cTn id="55" dur="500"/>
                                        <p:tgtEl>
                                          <p:spTgt spid="484395"/>
                                        </p:tgtEl>
                                      </p:cBhvr>
                                    </p:animEffect>
                                  </p:childTnLst>
                                </p:cTn>
                              </p:par>
                            </p:childTnLst>
                          </p:cTn>
                        </p:par>
                        <p:par>
                          <p:cTn id="56" fill="hold">
                            <p:stCondLst>
                              <p:cond delay="500"/>
                            </p:stCondLst>
                            <p:childTnLst>
                              <p:par>
                                <p:cTn id="57" presetID="12" presetClass="entr" presetSubtype="8"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slide(fromLeft)">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84396"/>
                                        </p:tgtEl>
                                        <p:attrNameLst>
                                          <p:attrName>style.visibility</p:attrName>
                                        </p:attrNameLst>
                                      </p:cBhvr>
                                      <p:to>
                                        <p:strVal val="visible"/>
                                      </p:to>
                                    </p:set>
                                    <p:animEffect transition="in" filter="wipe(left)">
                                      <p:cBhvr>
                                        <p:cTn id="64" dur="500"/>
                                        <p:tgtEl>
                                          <p:spTgt spid="48439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84403"/>
                                        </p:tgtEl>
                                        <p:attrNameLst>
                                          <p:attrName>style.visibility</p:attrName>
                                        </p:attrNameLst>
                                      </p:cBhvr>
                                      <p:to>
                                        <p:strVal val="visible"/>
                                      </p:to>
                                    </p:set>
                                    <p:animEffect transition="in" filter="wipe(left)">
                                      <p:cBhvr>
                                        <p:cTn id="69" dur="500"/>
                                        <p:tgtEl>
                                          <p:spTgt spid="484403"/>
                                        </p:tgtEl>
                                      </p:cBhvr>
                                    </p:animEffect>
                                  </p:childTnLst>
                                </p:cTn>
                              </p:par>
                            </p:childTnLst>
                          </p:cTn>
                        </p:par>
                        <p:par>
                          <p:cTn id="70" fill="hold">
                            <p:stCondLst>
                              <p:cond delay="500"/>
                            </p:stCondLst>
                            <p:childTnLst>
                              <p:par>
                                <p:cTn id="71" presetID="12" presetClass="entr" presetSubtype="8" fill="hold" nodeType="after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slide(fromLeft)">
                                      <p:cBhvr>
                                        <p:cTn id="7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80" grpId="0" autoUpdateAnimBg="0"/>
      <p:bldP spid="484381" grpId="0" autoUpdateAnimBg="0"/>
      <p:bldP spid="484394" grpId="0" animBg="1"/>
      <p:bldP spid="484395" grpId="0" animBg="1"/>
      <p:bldP spid="484396" grpId="0" autoUpdateAnimBg="0"/>
      <p:bldP spid="484397" grpId="0" autoUpdateAnimBg="0"/>
      <p:bldP spid="484398" grpId="0" autoUpdateAnimBg="0"/>
      <p:bldP spid="48440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4"/>
          <p:cNvSpPr txBox="1">
            <a:spLocks noChangeArrowheads="1"/>
          </p:cNvSpPr>
          <p:nvPr/>
        </p:nvSpPr>
        <p:spPr bwMode="auto">
          <a:xfrm>
            <a:off x="442298" y="1053955"/>
            <a:ext cx="81692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dirty="0" smtClean="0">
                <a:ea typeface="华文仿宋" panose="02010600040101010101" pitchFamily="2" charset="-122"/>
              </a:rPr>
              <a:t>假设删除第</a:t>
            </a:r>
            <a:r>
              <a:rPr lang="zh-CN" altLang="en-US" dirty="0" smtClean="0">
                <a:solidFill>
                  <a:srgbClr val="6600CC"/>
                </a:solidFill>
              </a:rPr>
              <a:t> </a:t>
            </a:r>
            <a:r>
              <a:rPr lang="en-US" altLang="zh-CN" dirty="0" err="1">
                <a:solidFill>
                  <a:srgbClr val="6600CC"/>
                </a:solidFill>
              </a:rPr>
              <a:t>i</a:t>
            </a:r>
            <a:r>
              <a:rPr lang="en-US" altLang="zh-CN" dirty="0">
                <a:solidFill>
                  <a:srgbClr val="6600CC"/>
                </a:solidFill>
              </a:rPr>
              <a:t> </a:t>
            </a:r>
            <a:r>
              <a:rPr lang="zh-CN" altLang="en-US" dirty="0">
                <a:ea typeface="华文仿宋" panose="02010600040101010101" pitchFamily="2" charset="-122"/>
              </a:rPr>
              <a:t>个</a:t>
            </a:r>
            <a:r>
              <a:rPr lang="zh-CN" altLang="en-US" dirty="0" smtClean="0">
                <a:ea typeface="华文仿宋" panose="02010600040101010101" pitchFamily="2" charset="-122"/>
              </a:rPr>
              <a:t>元素的</a:t>
            </a:r>
            <a:r>
              <a:rPr lang="zh-CN" altLang="en-US" dirty="0">
                <a:ea typeface="华文仿宋" panose="02010600040101010101" pitchFamily="2" charset="-122"/>
              </a:rPr>
              <a:t>概率为      </a:t>
            </a:r>
            <a:r>
              <a:rPr lang="zh-CN" altLang="en-US" dirty="0" smtClean="0">
                <a:ea typeface="华文仿宋" panose="02010600040101010101" pitchFamily="2" charset="-122"/>
              </a:rPr>
              <a:t>，则</a:t>
            </a:r>
            <a:r>
              <a:rPr lang="zh-CN" altLang="en-US" dirty="0">
                <a:ea typeface="华文仿宋" panose="02010600040101010101" pitchFamily="2" charset="-122"/>
              </a:rPr>
              <a:t>在长度为</a:t>
            </a:r>
            <a:r>
              <a:rPr lang="en-US" altLang="zh-CN" i="1" dirty="0">
                <a:solidFill>
                  <a:srgbClr val="6600CC"/>
                </a:solidFill>
              </a:rPr>
              <a:t>n </a:t>
            </a:r>
            <a:r>
              <a:rPr lang="zh-CN" altLang="en-US" dirty="0">
                <a:ea typeface="华文仿宋" panose="02010600040101010101" pitchFamily="2" charset="-122"/>
              </a:rPr>
              <a:t>的线性表</a:t>
            </a:r>
            <a:r>
              <a:rPr lang="zh-CN" altLang="en-US" dirty="0" smtClean="0">
                <a:ea typeface="华文仿宋" panose="02010600040101010101" pitchFamily="2" charset="-122"/>
              </a:rPr>
              <a:t>中</a:t>
            </a:r>
            <a:r>
              <a:rPr lang="zh-CN" altLang="en-US" b="1" dirty="0" smtClean="0">
                <a:solidFill>
                  <a:srgbClr val="990000"/>
                </a:solidFill>
                <a:ea typeface="华文仿宋" panose="02010600040101010101" pitchFamily="2" charset="-122"/>
              </a:rPr>
              <a:t>删除一</a:t>
            </a:r>
            <a:r>
              <a:rPr lang="zh-CN" altLang="en-US" b="1" dirty="0">
                <a:solidFill>
                  <a:srgbClr val="990000"/>
                </a:solidFill>
                <a:ea typeface="华文仿宋" panose="02010600040101010101" pitchFamily="2" charset="-122"/>
              </a:rPr>
              <a:t>个元素所需移动元素次数的期望值</a:t>
            </a:r>
            <a:r>
              <a:rPr lang="en-US" altLang="zh-CN" b="1" dirty="0">
                <a:solidFill>
                  <a:srgbClr val="0000CC"/>
                </a:solidFill>
              </a:rPr>
              <a:t>(</a:t>
            </a:r>
            <a:r>
              <a:rPr lang="zh-CN" altLang="en-US" b="1" dirty="0">
                <a:solidFill>
                  <a:schemeClr val="hlink"/>
                </a:solidFill>
                <a:ea typeface="华文仿宋" panose="02010600040101010101" pitchFamily="2" charset="-122"/>
              </a:rPr>
              <a:t>平均次数</a:t>
            </a:r>
            <a:r>
              <a:rPr lang="zh-CN" altLang="en-US" b="1" dirty="0">
                <a:solidFill>
                  <a:srgbClr val="0000CC"/>
                </a:solidFill>
              </a:rPr>
              <a:t>）</a:t>
            </a:r>
            <a:r>
              <a:rPr lang="zh-CN" altLang="en-US" dirty="0">
                <a:ea typeface="华文仿宋" panose="02010600040101010101" pitchFamily="2" charset="-122"/>
              </a:rPr>
              <a:t>为：</a:t>
            </a:r>
            <a:endParaRPr lang="zh-CN" altLang="en-US" dirty="0">
              <a:ea typeface="华文仿宋" panose="02010600040101010101" pitchFamily="2" charset="-122"/>
            </a:endParaRPr>
          </a:p>
        </p:txBody>
      </p:sp>
      <p:graphicFrame>
        <p:nvGraphicFramePr>
          <p:cNvPr id="477190" name="Object 6"/>
          <p:cNvGraphicFramePr>
            <a:graphicFrameLocks noChangeAspect="1"/>
          </p:cNvGraphicFramePr>
          <p:nvPr/>
        </p:nvGraphicFramePr>
        <p:xfrm>
          <a:off x="3147847" y="2127596"/>
          <a:ext cx="2265740" cy="939453"/>
        </p:xfrm>
        <a:graphic>
          <a:graphicData uri="http://schemas.openxmlformats.org/presentationml/2006/ole">
            <mc:AlternateContent xmlns:mc="http://schemas.openxmlformats.org/markup-compatibility/2006">
              <mc:Choice xmlns:v="urn:schemas-microsoft-com:vml" Requires="v">
                <p:oleObj spid="_x0000_s15075" name="Equation" r:id="rId1" imgW="24993600" imgH="10363200" progId="Equation.DSMT4">
                  <p:embed/>
                </p:oleObj>
              </mc:Choice>
              <mc:Fallback>
                <p:oleObj name="Equation" r:id="rId1" imgW="24993600" imgH="10363200" progId="Equation.DSMT4">
                  <p:embed/>
                  <p:pic>
                    <p:nvPicPr>
                      <p:cNvPr id="0" name="图片 15074"/>
                      <p:cNvPicPr>
                        <a:picLocks noChangeAspect="1" noChangeArrowheads="1"/>
                      </p:cNvPicPr>
                      <p:nvPr/>
                    </p:nvPicPr>
                    <p:blipFill>
                      <a:blip r:embed="rId2"/>
                      <a:srcRect/>
                      <a:stretch>
                        <a:fillRect/>
                      </a:stretch>
                    </p:blipFill>
                    <p:spPr bwMode="auto">
                      <a:xfrm>
                        <a:off x="3147847" y="2127596"/>
                        <a:ext cx="2265740" cy="939453"/>
                      </a:xfrm>
                      <a:prstGeom prst="rect">
                        <a:avLst/>
                      </a:prstGeom>
                      <a:noFill/>
                      <a:ln>
                        <a:noFill/>
                      </a:ln>
                      <a:effectLst/>
                    </p:spPr>
                  </p:pic>
                </p:oleObj>
              </mc:Fallback>
            </mc:AlternateContent>
          </a:graphicData>
        </a:graphic>
      </p:graphicFrame>
      <p:graphicFrame>
        <p:nvGraphicFramePr>
          <p:cNvPr id="477191" name="Object 7"/>
          <p:cNvGraphicFramePr>
            <a:graphicFrameLocks noChangeAspect="1"/>
          </p:cNvGraphicFramePr>
          <p:nvPr/>
        </p:nvGraphicFramePr>
        <p:xfrm>
          <a:off x="3110091" y="5223461"/>
          <a:ext cx="2833687" cy="845401"/>
        </p:xfrm>
        <a:graphic>
          <a:graphicData uri="http://schemas.openxmlformats.org/presentationml/2006/ole">
            <mc:AlternateContent xmlns:mc="http://schemas.openxmlformats.org/markup-compatibility/2006">
              <mc:Choice xmlns:v="urn:schemas-microsoft-com:vml" Requires="v">
                <p:oleObj spid="_x0000_s15076" name="Equation" r:id="rId3" imgW="34747200" imgH="10363200" progId="Equation.DSMT4">
                  <p:embed/>
                </p:oleObj>
              </mc:Choice>
              <mc:Fallback>
                <p:oleObj name="Equation" r:id="rId3" imgW="34747200" imgH="10363200" progId="Equation.DSMT4">
                  <p:embed/>
                  <p:pic>
                    <p:nvPicPr>
                      <p:cNvPr id="0" name="图片 15075"/>
                      <p:cNvPicPr>
                        <a:picLocks noChangeAspect="1" noChangeArrowheads="1"/>
                      </p:cNvPicPr>
                      <p:nvPr/>
                    </p:nvPicPr>
                    <p:blipFill>
                      <a:blip r:embed="rId4"/>
                      <a:srcRect/>
                      <a:stretch>
                        <a:fillRect/>
                      </a:stretch>
                    </p:blipFill>
                    <p:spPr bwMode="auto">
                      <a:xfrm>
                        <a:off x="3110091" y="5223461"/>
                        <a:ext cx="2833687" cy="845401"/>
                      </a:xfrm>
                      <a:prstGeom prst="rect">
                        <a:avLst/>
                      </a:prstGeom>
                      <a:noFill/>
                      <a:ln>
                        <a:noFill/>
                      </a:ln>
                      <a:effectLst/>
                    </p:spPr>
                  </p:pic>
                </p:oleObj>
              </mc:Fallback>
            </mc:AlternateContent>
          </a:graphicData>
        </a:graphic>
      </p:graphicFrame>
      <p:sp>
        <p:nvSpPr>
          <p:cNvPr id="477193" name="Text Box 9"/>
          <p:cNvSpPr txBox="1">
            <a:spLocks noChangeArrowheads="1"/>
          </p:cNvSpPr>
          <p:nvPr/>
        </p:nvSpPr>
        <p:spPr bwMode="auto">
          <a:xfrm>
            <a:off x="427038" y="3067049"/>
            <a:ext cx="853440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dirty="0" smtClean="0">
                <a:ea typeface="华文仿宋" panose="02010600040101010101" pitchFamily="2" charset="-122"/>
              </a:rPr>
              <a:t>若</a:t>
            </a:r>
            <a:r>
              <a:rPr lang="zh-CN" altLang="en-US" b="1" dirty="0">
                <a:ea typeface="华文仿宋" panose="02010600040101010101" pitchFamily="2" charset="-122"/>
              </a:rPr>
              <a:t>假定</a:t>
            </a:r>
            <a:r>
              <a:rPr lang="zh-CN" altLang="en-US" dirty="0">
                <a:ea typeface="华文仿宋" panose="02010600040101010101" pitchFamily="2" charset="-122"/>
              </a:rPr>
              <a:t>在</a:t>
            </a:r>
            <a:r>
              <a:rPr lang="zh-CN" altLang="en-US" sz="2800" dirty="0">
                <a:ea typeface="华文仿宋" panose="02010600040101010101" pitchFamily="2" charset="-122"/>
              </a:rPr>
              <a:t>线性表</a:t>
            </a:r>
            <a:r>
              <a:rPr lang="zh-CN" altLang="en-US" dirty="0">
                <a:ea typeface="华文仿宋" panose="02010600040101010101" pitchFamily="2" charset="-122"/>
              </a:rPr>
              <a:t>中任何一个位置上</a:t>
            </a:r>
            <a:r>
              <a:rPr lang="zh-CN" altLang="en-US" dirty="0" smtClean="0">
                <a:ea typeface="华文仿宋" panose="02010600040101010101" pitchFamily="2" charset="-122"/>
              </a:rPr>
              <a:t>进行</a:t>
            </a:r>
            <a:r>
              <a:rPr lang="zh-CN" altLang="en-US" b="1" dirty="0" smtClean="0">
                <a:solidFill>
                  <a:srgbClr val="990000"/>
                </a:solidFill>
                <a:ea typeface="华文仿宋" panose="02010600040101010101" pitchFamily="2" charset="-122"/>
              </a:rPr>
              <a:t>删除的</a:t>
            </a:r>
            <a:r>
              <a:rPr lang="zh-CN" altLang="en-US" b="1" dirty="0">
                <a:solidFill>
                  <a:srgbClr val="990000"/>
                </a:solidFill>
                <a:ea typeface="华文仿宋" panose="02010600040101010101" pitchFamily="2" charset="-122"/>
              </a:rPr>
              <a:t>概率</a:t>
            </a:r>
            <a:r>
              <a:rPr lang="zh-CN" altLang="en-US" dirty="0">
                <a:ea typeface="华文仿宋" panose="02010600040101010101" pitchFamily="2" charset="-122"/>
              </a:rPr>
              <a:t>都是</a:t>
            </a:r>
            <a:r>
              <a:rPr lang="zh-CN" altLang="en-US" b="1" dirty="0">
                <a:solidFill>
                  <a:srgbClr val="990000"/>
                </a:solidFill>
                <a:ea typeface="华文仿宋" panose="02010600040101010101" pitchFamily="2" charset="-122"/>
              </a:rPr>
              <a:t>相等</a:t>
            </a:r>
            <a:r>
              <a:rPr lang="zh-CN" altLang="en-US" dirty="0">
                <a:ea typeface="华文仿宋" panose="02010600040101010101" pitchFamily="2" charset="-122"/>
              </a:rPr>
              <a:t>的，</a:t>
            </a:r>
            <a:endParaRPr lang="zh-CN" altLang="en-US" dirty="0">
              <a:ea typeface="华文仿宋" panose="02010600040101010101" pitchFamily="2" charset="-122"/>
            </a:endParaRPr>
          </a:p>
        </p:txBody>
      </p:sp>
      <p:graphicFrame>
        <p:nvGraphicFramePr>
          <p:cNvPr id="477196" name="Object 12"/>
          <p:cNvGraphicFramePr>
            <a:graphicFrameLocks noChangeAspect="1"/>
          </p:cNvGraphicFramePr>
          <p:nvPr/>
        </p:nvGraphicFramePr>
        <p:xfrm>
          <a:off x="3776663" y="3825875"/>
          <a:ext cx="890587" cy="836613"/>
        </p:xfrm>
        <a:graphic>
          <a:graphicData uri="http://schemas.openxmlformats.org/presentationml/2006/ole">
            <mc:AlternateContent xmlns:mc="http://schemas.openxmlformats.org/markup-compatibility/2006">
              <mc:Choice xmlns:v="urn:schemas-microsoft-com:vml" Requires="v">
                <p:oleObj spid="_x0000_s15077" name="Equation" r:id="rId5" imgW="10058400" imgH="9448800" progId="Equation.DSMT4">
                  <p:embed/>
                </p:oleObj>
              </mc:Choice>
              <mc:Fallback>
                <p:oleObj name="Equation" r:id="rId5" imgW="10058400" imgH="9448800" progId="Equation.DSMT4">
                  <p:embed/>
                  <p:pic>
                    <p:nvPicPr>
                      <p:cNvPr id="0" name="图片 15076"/>
                      <p:cNvPicPr>
                        <a:picLocks noChangeAspect="1" noChangeArrowheads="1"/>
                      </p:cNvPicPr>
                      <p:nvPr/>
                    </p:nvPicPr>
                    <p:blipFill>
                      <a:blip r:embed="rId6"/>
                      <a:srcRect/>
                      <a:stretch>
                        <a:fillRect/>
                      </a:stretch>
                    </p:blipFill>
                    <p:spPr bwMode="auto">
                      <a:xfrm>
                        <a:off x="3776663" y="3825875"/>
                        <a:ext cx="890587" cy="836613"/>
                      </a:xfrm>
                      <a:prstGeom prst="rect">
                        <a:avLst/>
                      </a:prstGeom>
                      <a:noFill/>
                      <a:ln>
                        <a:noFill/>
                      </a:ln>
                      <a:effectLst/>
                    </p:spPr>
                  </p:pic>
                </p:oleObj>
              </mc:Fallback>
            </mc:AlternateContent>
          </a:graphicData>
        </a:graphic>
      </p:graphicFrame>
      <p:sp>
        <p:nvSpPr>
          <p:cNvPr id="477197" name="Rectangle 13"/>
          <p:cNvSpPr>
            <a:spLocks noChangeArrowheads="1"/>
          </p:cNvSpPr>
          <p:nvPr/>
        </p:nvSpPr>
        <p:spPr bwMode="auto">
          <a:xfrm>
            <a:off x="442298" y="4716014"/>
            <a:ext cx="3570208" cy="507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20000"/>
              </a:lnSpc>
            </a:pPr>
            <a:r>
              <a:rPr lang="zh-CN" altLang="en-US" dirty="0">
                <a:ea typeface="华文仿宋" panose="02010600040101010101" pitchFamily="2" charset="-122"/>
              </a:rPr>
              <a:t>则</a:t>
            </a:r>
            <a:r>
              <a:rPr lang="zh-CN" altLang="en-US" b="1" dirty="0">
                <a:solidFill>
                  <a:srgbClr val="990000"/>
                </a:solidFill>
                <a:ea typeface="华文仿宋" panose="02010600040101010101" pitchFamily="2" charset="-122"/>
              </a:rPr>
              <a:t>移动元素的期望值</a:t>
            </a:r>
            <a:r>
              <a:rPr lang="zh-CN" altLang="en-US" dirty="0">
                <a:ea typeface="华文仿宋" panose="02010600040101010101" pitchFamily="2" charset="-122"/>
              </a:rPr>
              <a:t>为：</a:t>
            </a:r>
            <a:endParaRPr lang="zh-CN" altLang="en-US" dirty="0">
              <a:ea typeface="华文仿宋" panose="02010600040101010101" pitchFamily="2" charset="-122"/>
            </a:endParaRPr>
          </a:p>
        </p:txBody>
      </p:sp>
      <p:sp>
        <p:nvSpPr>
          <p:cNvPr id="12"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考虑移动元素的平均情况</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graphicFrame>
        <p:nvGraphicFramePr>
          <p:cNvPr id="13" name="Object 5"/>
          <p:cNvGraphicFramePr>
            <a:graphicFrameLocks noChangeAspect="1"/>
          </p:cNvGraphicFramePr>
          <p:nvPr/>
        </p:nvGraphicFramePr>
        <p:xfrm>
          <a:off x="4495801" y="1084244"/>
          <a:ext cx="276224" cy="430396"/>
        </p:xfrm>
        <a:graphic>
          <a:graphicData uri="http://schemas.openxmlformats.org/presentationml/2006/ole">
            <mc:AlternateContent xmlns:mc="http://schemas.openxmlformats.org/markup-compatibility/2006">
              <mc:Choice xmlns:v="urn:schemas-microsoft-com:vml" Requires="v">
                <p:oleObj spid="_x0000_s15078" name="公式" r:id="rId7" imgW="342900" imgH="533400" progId="Equation.3">
                  <p:embed/>
                </p:oleObj>
              </mc:Choice>
              <mc:Fallback>
                <p:oleObj name="公式" r:id="rId7" imgW="342900" imgH="533400" progId="Equation.3">
                  <p:embed/>
                  <p:pic>
                    <p:nvPicPr>
                      <p:cNvPr id="0" name="图片 150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1" y="1084244"/>
                        <a:ext cx="276224" cy="430396"/>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77190"/>
                                        </p:tgtEl>
                                        <p:attrNameLst>
                                          <p:attrName>style.visibility</p:attrName>
                                        </p:attrNameLst>
                                      </p:cBhvr>
                                      <p:to>
                                        <p:strVal val="visible"/>
                                      </p:to>
                                    </p:set>
                                    <p:animEffect transition="in" filter="checkerboard(across)">
                                      <p:cBhvr>
                                        <p:cTn id="7" dur="500"/>
                                        <p:tgtEl>
                                          <p:spTgt spid="47719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77193"/>
                                        </p:tgtEl>
                                        <p:attrNameLst>
                                          <p:attrName>style.visibility</p:attrName>
                                        </p:attrNameLst>
                                      </p:cBhvr>
                                      <p:to>
                                        <p:strVal val="visible"/>
                                      </p:to>
                                    </p:set>
                                    <p:animEffect transition="in" filter="strips(downRight)">
                                      <p:cBhvr>
                                        <p:cTn id="12" dur="500"/>
                                        <p:tgtEl>
                                          <p:spTgt spid="4771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7196"/>
                                        </p:tgtEl>
                                        <p:attrNameLst>
                                          <p:attrName>style.visibility</p:attrName>
                                        </p:attrNameLst>
                                      </p:cBhvr>
                                      <p:to>
                                        <p:strVal val="visible"/>
                                      </p:to>
                                    </p:set>
                                    <p:animEffect transition="in" filter="wipe(left)">
                                      <p:cBhvr>
                                        <p:cTn id="17" dur="500"/>
                                        <p:tgtEl>
                                          <p:spTgt spid="4771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7197"/>
                                        </p:tgtEl>
                                        <p:attrNameLst>
                                          <p:attrName>style.visibility</p:attrName>
                                        </p:attrNameLst>
                                      </p:cBhvr>
                                      <p:to>
                                        <p:strVal val="visible"/>
                                      </p:to>
                                    </p:set>
                                    <p:animEffect transition="in" filter="wipe(left)">
                                      <p:cBhvr>
                                        <p:cTn id="22" dur="500"/>
                                        <p:tgtEl>
                                          <p:spTgt spid="4771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7191"/>
                                        </p:tgtEl>
                                        <p:attrNameLst>
                                          <p:attrName>style.visibility</p:attrName>
                                        </p:attrNameLst>
                                      </p:cBhvr>
                                      <p:to>
                                        <p:strVal val="visible"/>
                                      </p:to>
                                    </p:set>
                                    <p:animEffect transition="in" filter="wipe(left)">
                                      <p:cBhvr>
                                        <p:cTn id="27" dur="500"/>
                                        <p:tgtEl>
                                          <p:spTgt spid="477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3" grpId="0" autoUpdateAnimBg="0"/>
      <p:bldP spid="47719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495278" y="1266825"/>
            <a:ext cx="8162925" cy="445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342900" indent="-342900" algn="just" eaLnBrk="1" hangingPunct="1">
              <a:lnSpc>
                <a:spcPct val="130000"/>
              </a:lnSpc>
              <a:spcBef>
                <a:spcPct val="50000"/>
              </a:spcBef>
              <a:buFont typeface="Arial" panose="020B0604020202020204" pitchFamily="34" charset="0"/>
              <a:buChar char="•"/>
            </a:pPr>
            <a:r>
              <a:rPr lang="zh-CN" altLang="en-US" b="1" dirty="0" smtClean="0">
                <a:ea typeface="华文仿宋" panose="02010600040101010101" pitchFamily="2" charset="-122"/>
              </a:rPr>
              <a:t>在</a:t>
            </a:r>
            <a:r>
              <a:rPr lang="zh-CN" altLang="en-US" b="1" dirty="0">
                <a:ea typeface="华文仿宋" panose="02010600040101010101" pitchFamily="2" charset="-122"/>
              </a:rPr>
              <a:t>顺序存储结构的线性表中插入或删除一个数据元素时，其时间主要耗费在移动元素上，移动次数不仅依赖于线性表的长度</a:t>
            </a:r>
            <a:r>
              <a:rPr lang="en-US" altLang="zh-CN" b="1" dirty="0">
                <a:ea typeface="华文仿宋" panose="02010600040101010101" pitchFamily="2" charset="-122"/>
              </a:rPr>
              <a:t>L. </a:t>
            </a:r>
            <a:r>
              <a:rPr lang="en-US" altLang="zh-CN" b="1" dirty="0"/>
              <a:t>length</a:t>
            </a:r>
            <a:r>
              <a:rPr lang="zh-CN" altLang="en-US" b="1" dirty="0">
                <a:ea typeface="华文仿宋" panose="02010600040101010101" pitchFamily="2" charset="-122"/>
              </a:rPr>
              <a:t>，还依赖于元素插入或删除的位置</a:t>
            </a:r>
            <a:r>
              <a:rPr lang="en-US" altLang="zh-CN" b="1" dirty="0" err="1">
                <a:ea typeface="华文仿宋" panose="02010600040101010101" pitchFamily="2" charset="-122"/>
              </a:rPr>
              <a:t>i</a:t>
            </a:r>
            <a:r>
              <a:rPr lang="zh-CN" altLang="en-US" b="1" dirty="0">
                <a:ea typeface="华文仿宋" panose="02010600040101010101" pitchFamily="2" charset="-122"/>
              </a:rPr>
              <a:t>。</a:t>
            </a:r>
            <a:endParaRPr lang="zh-CN" altLang="en-US" b="1" dirty="0">
              <a:ea typeface="华文仿宋" panose="02010600040101010101" pitchFamily="2" charset="-122"/>
            </a:endParaRPr>
          </a:p>
          <a:p>
            <a:pPr marL="342900" indent="-342900" algn="just" eaLnBrk="1" hangingPunct="1">
              <a:lnSpc>
                <a:spcPct val="130000"/>
              </a:lnSpc>
              <a:spcBef>
                <a:spcPct val="50000"/>
              </a:spcBef>
              <a:buFont typeface="Arial" panose="020B0604020202020204" pitchFamily="34" charset="0"/>
              <a:buChar char="•"/>
            </a:pPr>
            <a:r>
              <a:rPr lang="zh-CN" altLang="en-US" b="1" dirty="0" smtClean="0">
                <a:ea typeface="华文仿宋" panose="02010600040101010101" pitchFamily="2" charset="-122"/>
              </a:rPr>
              <a:t>当</a:t>
            </a:r>
            <a:r>
              <a:rPr lang="en-US" altLang="zh-CN" b="1" dirty="0" err="1">
                <a:ea typeface="华文仿宋" panose="02010600040101010101" pitchFamily="2" charset="-122"/>
              </a:rPr>
              <a:t>i</a:t>
            </a:r>
            <a:r>
              <a:rPr lang="en-US" altLang="zh-CN" b="1" dirty="0">
                <a:ea typeface="华文仿宋" panose="02010600040101010101" pitchFamily="2" charset="-122"/>
              </a:rPr>
              <a:t>=1</a:t>
            </a:r>
            <a:r>
              <a:rPr lang="zh-CN" altLang="en-US" b="1" dirty="0">
                <a:ea typeface="华文仿宋" panose="02010600040101010101" pitchFamily="2" charset="-122"/>
              </a:rPr>
              <a:t>时，全部元素参加移动，移动次数为 </a:t>
            </a:r>
            <a:r>
              <a:rPr lang="en-US" altLang="zh-CN" b="1" dirty="0">
                <a:ea typeface="华文仿宋" panose="02010600040101010101" pitchFamily="2" charset="-122"/>
              </a:rPr>
              <a:t>n</a:t>
            </a:r>
            <a:r>
              <a:rPr lang="zh-CN" altLang="en-US" b="1" dirty="0">
                <a:ea typeface="华文仿宋" panose="02010600040101010101" pitchFamily="2" charset="-122"/>
              </a:rPr>
              <a:t>（插入）或 </a:t>
            </a:r>
            <a:r>
              <a:rPr lang="en-US" altLang="zh-CN" b="1" dirty="0">
                <a:ea typeface="华文仿宋" panose="02010600040101010101" pitchFamily="2" charset="-122"/>
              </a:rPr>
              <a:t>n-1</a:t>
            </a:r>
            <a:r>
              <a:rPr lang="zh-CN" altLang="en-US" b="1" dirty="0">
                <a:ea typeface="华文仿宋" panose="02010600040101010101" pitchFamily="2" charset="-122"/>
              </a:rPr>
              <a:t>（删除）</a:t>
            </a:r>
            <a:r>
              <a:rPr lang="en-US" altLang="zh-CN" b="1" dirty="0">
                <a:ea typeface="华文仿宋" panose="02010600040101010101" pitchFamily="2" charset="-122"/>
              </a:rPr>
              <a:t>;</a:t>
            </a:r>
            <a:endParaRPr lang="en-US" altLang="zh-CN" b="1" dirty="0">
              <a:ea typeface="华文仿宋" panose="02010600040101010101" pitchFamily="2" charset="-122"/>
            </a:endParaRPr>
          </a:p>
          <a:p>
            <a:pPr marL="342900" indent="-342900" algn="just" eaLnBrk="1" hangingPunct="1">
              <a:lnSpc>
                <a:spcPct val="130000"/>
              </a:lnSpc>
              <a:spcBef>
                <a:spcPct val="50000"/>
              </a:spcBef>
              <a:buFont typeface="Arial" panose="020B0604020202020204" pitchFamily="34" charset="0"/>
              <a:buChar char="•"/>
            </a:pPr>
            <a:r>
              <a:rPr lang="zh-CN" altLang="en-US" b="1" dirty="0" smtClean="0">
                <a:ea typeface="华文仿宋" panose="02010600040101010101" pitchFamily="2" charset="-122"/>
              </a:rPr>
              <a:t>当</a:t>
            </a:r>
            <a:r>
              <a:rPr lang="en-US" altLang="zh-CN" b="1" dirty="0" err="1">
                <a:ea typeface="华文仿宋" panose="02010600040101010101" pitchFamily="2" charset="-122"/>
              </a:rPr>
              <a:t>i</a:t>
            </a:r>
            <a:r>
              <a:rPr lang="en-US" altLang="zh-CN" b="1" dirty="0">
                <a:ea typeface="华文仿宋" panose="02010600040101010101" pitchFamily="2" charset="-122"/>
              </a:rPr>
              <a:t>= </a:t>
            </a:r>
            <a:r>
              <a:rPr lang="en-US" altLang="zh-CN" b="1" dirty="0" err="1"/>
              <a:t>L.length</a:t>
            </a:r>
            <a:r>
              <a:rPr lang="en-US" altLang="zh-CN" b="1" dirty="0">
                <a:ea typeface="华文仿宋" panose="02010600040101010101" pitchFamily="2" charset="-122"/>
              </a:rPr>
              <a:t> +1</a:t>
            </a:r>
            <a:r>
              <a:rPr lang="zh-CN" altLang="en-US" b="1" dirty="0">
                <a:ea typeface="华文仿宋" panose="02010600040101010101" pitchFamily="2" charset="-122"/>
              </a:rPr>
              <a:t>（插入）或</a:t>
            </a:r>
            <a:r>
              <a:rPr lang="en-US" altLang="zh-CN" b="1" dirty="0" err="1"/>
              <a:t>L.length</a:t>
            </a:r>
            <a:r>
              <a:rPr lang="en-US" altLang="zh-CN" dirty="0"/>
              <a:t> </a:t>
            </a:r>
            <a:r>
              <a:rPr lang="zh-CN" altLang="en-US" b="1" dirty="0">
                <a:ea typeface="华文仿宋" panose="02010600040101010101" pitchFamily="2" charset="-122"/>
              </a:rPr>
              <a:t>（删除）时，不需移动元素。</a:t>
            </a:r>
            <a:r>
              <a:rPr lang="zh-CN" altLang="en-US" b="1" dirty="0">
                <a:solidFill>
                  <a:schemeClr val="accent2"/>
                </a:solidFill>
                <a:ea typeface="华文仿宋" panose="02010600040101010101" pitchFamily="2" charset="-122"/>
              </a:rPr>
              <a:t>平均约移动线性表中一半元素</a:t>
            </a:r>
            <a:r>
              <a:rPr lang="zh-CN" altLang="en-US" b="1" dirty="0">
                <a:ea typeface="华文仿宋" panose="02010600040101010101" pitchFamily="2" charset="-122"/>
              </a:rPr>
              <a:t>。</a:t>
            </a:r>
            <a:endParaRPr lang="zh-CN" altLang="en-US" b="1" dirty="0">
              <a:ea typeface="华文仿宋" panose="02010600040101010101" pitchFamily="2" charset="-122"/>
            </a:endParaRPr>
          </a:p>
          <a:p>
            <a:pPr algn="just" eaLnBrk="1" hangingPunct="1">
              <a:lnSpc>
                <a:spcPct val="130000"/>
              </a:lnSpc>
              <a:spcBef>
                <a:spcPct val="50000"/>
              </a:spcBef>
            </a:pPr>
            <a:r>
              <a:rPr lang="zh-CN" altLang="en-US" b="1" dirty="0">
                <a:ea typeface="华文仿宋" panose="02010600040101010101" pitchFamily="2" charset="-122"/>
              </a:rPr>
              <a:t>        </a:t>
            </a:r>
            <a:r>
              <a:rPr lang="zh-CN" altLang="en-US" b="1" dirty="0" smtClean="0">
                <a:ea typeface="华文仿宋" panose="02010600040101010101" pitchFamily="2" charset="-122"/>
              </a:rPr>
              <a:t>                    算法</a:t>
            </a:r>
            <a:r>
              <a:rPr lang="zh-CN" altLang="en-US" b="1" dirty="0">
                <a:ea typeface="华文仿宋" panose="02010600040101010101" pitchFamily="2" charset="-122"/>
              </a:rPr>
              <a:t>的时间复杂度为</a:t>
            </a:r>
            <a:r>
              <a:rPr lang="en-US" altLang="zh-CN" b="1" dirty="0">
                <a:ea typeface="华文仿宋" panose="02010600040101010101" pitchFamily="2" charset="-122"/>
              </a:rPr>
              <a:t>O(n)</a:t>
            </a:r>
            <a:r>
              <a:rPr lang="zh-CN" altLang="en-US" b="1" dirty="0">
                <a:ea typeface="华文仿宋" panose="02010600040101010101" pitchFamily="2" charset="-122"/>
              </a:rPr>
              <a:t>。</a:t>
            </a:r>
            <a:endParaRPr lang="zh-CN" altLang="en-US" b="1" dirty="0">
              <a:ea typeface="华文仿宋" panose="02010600040101010101" pitchFamily="2" charset="-122"/>
            </a:endParaRPr>
          </a:p>
        </p:txBody>
      </p:sp>
      <p:sp>
        <p:nvSpPr>
          <p:cNvPr id="3"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插入与删除的算法复杂度</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4">
                                            <p:txEl>
                                              <p:pRg st="0" end="0"/>
                                            </p:txEl>
                                          </p:spTgt>
                                        </p:tgtEl>
                                        <p:attrNameLst>
                                          <p:attrName>style.visibility</p:attrName>
                                        </p:attrNameLst>
                                      </p:cBhvr>
                                      <p:to>
                                        <p:strVal val="visible"/>
                                      </p:to>
                                    </p:set>
                                    <p:animEffect transition="in" filter="dissolve">
                                      <p:cBhvr>
                                        <p:cTn id="7" dur="500"/>
                                        <p:tgtEl>
                                          <p:spTgt spid="71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4">
                                            <p:txEl>
                                              <p:pRg st="1" end="1"/>
                                            </p:txEl>
                                          </p:spTgt>
                                        </p:tgtEl>
                                        <p:attrNameLst>
                                          <p:attrName>style.visibility</p:attrName>
                                        </p:attrNameLst>
                                      </p:cBhvr>
                                      <p:to>
                                        <p:strVal val="visible"/>
                                      </p:to>
                                    </p:set>
                                    <p:animEffect transition="in" filter="dissolve">
                                      <p:cBhvr>
                                        <p:cTn id="12" dur="500"/>
                                        <p:tgtEl>
                                          <p:spTgt spid="71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4">
                                            <p:txEl>
                                              <p:pRg st="2" end="2"/>
                                            </p:txEl>
                                          </p:spTgt>
                                        </p:tgtEl>
                                        <p:attrNameLst>
                                          <p:attrName>style.visibility</p:attrName>
                                        </p:attrNameLst>
                                      </p:cBhvr>
                                      <p:to>
                                        <p:strVal val="visible"/>
                                      </p:to>
                                    </p:set>
                                    <p:animEffect transition="in" filter="dissolve">
                                      <p:cBhvr>
                                        <p:cTn id="17" dur="500"/>
                                        <p:tgtEl>
                                          <p:spTgt spid="71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74">
                                            <p:txEl>
                                              <p:pRg st="3" end="3"/>
                                            </p:txEl>
                                          </p:spTgt>
                                        </p:tgtEl>
                                        <p:attrNameLst>
                                          <p:attrName>style.visibility</p:attrName>
                                        </p:attrNameLst>
                                      </p:cBhvr>
                                      <p:to>
                                        <p:strVal val="visible"/>
                                      </p:to>
                                    </p:set>
                                    <p:animEffect transition="in" filter="dissolve">
                                      <p:cBhvr>
                                        <p:cTn id="22" dur="500"/>
                                        <p:tgtEl>
                                          <p:spTgt spid="71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Text Box 3"/>
          <p:cNvSpPr txBox="1">
            <a:spLocks noChangeArrowheads="1"/>
          </p:cNvSpPr>
          <p:nvPr/>
        </p:nvSpPr>
        <p:spPr bwMode="auto">
          <a:xfrm>
            <a:off x="806357" y="1003092"/>
            <a:ext cx="789038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ts val="4800"/>
              </a:lnSpc>
            </a:pPr>
            <a:r>
              <a:rPr lang="en-US" altLang="zh-CN" sz="3200" b="1" dirty="0">
                <a:solidFill>
                  <a:srgbClr val="0000CC"/>
                </a:solidFill>
                <a:ea typeface="华文仿宋" panose="02010600040101010101" pitchFamily="2" charset="-122"/>
              </a:rPr>
              <a:t>ADT </a:t>
            </a:r>
            <a:r>
              <a:rPr lang="en-US" altLang="zh-CN" sz="3200" b="1" dirty="0" smtClean="0">
                <a:solidFill>
                  <a:srgbClr val="0000CC"/>
                </a:solidFill>
                <a:ea typeface="华文仿宋" panose="02010600040101010101" pitchFamily="2" charset="-122"/>
              </a:rPr>
              <a:t>List </a:t>
            </a:r>
            <a:r>
              <a:rPr lang="en-US" altLang="zh-CN" sz="3200" dirty="0" smtClean="0">
                <a:solidFill>
                  <a:srgbClr val="0000CC"/>
                </a:solidFill>
                <a:ea typeface="华文仿宋" panose="02010600040101010101" pitchFamily="2" charset="-122"/>
              </a:rPr>
              <a:t>{</a:t>
            </a:r>
            <a:endParaRPr lang="en-US" altLang="zh-CN" sz="2800" dirty="0">
              <a:solidFill>
                <a:srgbClr val="0000CC"/>
              </a:solidFill>
              <a:ea typeface="华文仿宋" panose="02010600040101010101" pitchFamily="2" charset="-122"/>
            </a:endParaRPr>
          </a:p>
          <a:p>
            <a:pPr algn="l" eaLnBrk="1" hangingPunct="1">
              <a:lnSpc>
                <a:spcPts val="4800"/>
              </a:lnSpc>
            </a:pPr>
            <a:r>
              <a:rPr lang="en-US" altLang="zh-CN" b="1" dirty="0">
                <a:ea typeface="华文仿宋" panose="02010600040101010101" pitchFamily="2" charset="-122"/>
              </a:rPr>
              <a:t> </a:t>
            </a:r>
            <a:r>
              <a:rPr lang="en-US" altLang="zh-CN" b="1" dirty="0" smtClean="0">
                <a:ea typeface="华文仿宋" panose="02010600040101010101" pitchFamily="2" charset="-122"/>
              </a:rPr>
              <a:t>    </a:t>
            </a:r>
            <a:r>
              <a:rPr lang="zh-CN" altLang="en-US" b="1" dirty="0" smtClean="0">
                <a:solidFill>
                  <a:schemeClr val="hlink"/>
                </a:solidFill>
                <a:latin typeface="华文仿宋" panose="02010600040101010101" pitchFamily="2" charset="-122"/>
                <a:ea typeface="华文仿宋" panose="02010600040101010101" pitchFamily="2" charset="-122"/>
              </a:rPr>
              <a:t>数据</a:t>
            </a:r>
            <a:r>
              <a:rPr lang="zh-CN" altLang="en-US" b="1" dirty="0">
                <a:solidFill>
                  <a:schemeClr val="hlink"/>
                </a:solidFill>
                <a:latin typeface="华文仿宋" panose="02010600040101010101" pitchFamily="2" charset="-122"/>
                <a:ea typeface="华文仿宋" panose="02010600040101010101" pitchFamily="2" charset="-122"/>
              </a:rPr>
              <a:t>对象：</a:t>
            </a:r>
            <a:endParaRPr lang="zh-CN" altLang="en-US" b="1" dirty="0">
              <a:solidFill>
                <a:schemeClr val="hlink"/>
              </a:solidFill>
              <a:latin typeface="华文仿宋" panose="02010600040101010101" pitchFamily="2" charset="-122"/>
              <a:ea typeface="华文仿宋" panose="02010600040101010101" pitchFamily="2" charset="-122"/>
            </a:endParaRPr>
          </a:p>
          <a:p>
            <a:pPr algn="l" eaLnBrk="1" hangingPunct="1">
              <a:lnSpc>
                <a:spcPts val="4800"/>
              </a:lnSpc>
            </a:pPr>
            <a:r>
              <a:rPr lang="en-US" altLang="zh-CN" b="1" dirty="0" smtClean="0">
                <a:ea typeface="华文仿宋" panose="02010600040101010101" pitchFamily="2" charset="-122"/>
              </a:rPr>
              <a:t>          D</a:t>
            </a:r>
            <a:r>
              <a:rPr lang="zh-CN" altLang="en-US" b="1" dirty="0" smtClean="0">
                <a:ea typeface="华文仿宋" panose="02010600040101010101" pitchFamily="2" charset="-122"/>
              </a:rPr>
              <a:t>＝</a:t>
            </a:r>
            <a:r>
              <a:rPr lang="en-US" altLang="zh-CN" b="1" dirty="0" smtClean="0">
                <a:ea typeface="华文仿宋" panose="02010600040101010101" pitchFamily="2" charset="-122"/>
              </a:rPr>
              <a:t>{ </a:t>
            </a:r>
            <a:r>
              <a:rPr lang="en-US" altLang="zh-CN" b="1" dirty="0" err="1" smtClean="0">
                <a:ea typeface="华文仿宋" panose="02010600040101010101" pitchFamily="2" charset="-122"/>
              </a:rPr>
              <a:t>a</a:t>
            </a:r>
            <a:r>
              <a:rPr lang="en-US" altLang="zh-CN" b="1" baseline="-25000" dirty="0" err="1" smtClean="0">
                <a:ea typeface="华文仿宋" panose="02010600040101010101" pitchFamily="2" charset="-122"/>
              </a:rPr>
              <a:t>i</a:t>
            </a:r>
            <a:r>
              <a:rPr lang="en-US" altLang="zh-CN" b="1" dirty="0" smtClean="0">
                <a:ea typeface="华文仿宋" panose="02010600040101010101" pitchFamily="2" charset="-122"/>
              </a:rPr>
              <a:t> | </a:t>
            </a:r>
            <a:r>
              <a:rPr lang="en-US" altLang="zh-CN" b="1" dirty="0" err="1" smtClean="0">
                <a:ea typeface="华文仿宋" panose="02010600040101010101" pitchFamily="2" charset="-122"/>
              </a:rPr>
              <a:t>a</a:t>
            </a:r>
            <a:r>
              <a:rPr lang="en-US" altLang="zh-CN" b="1" baseline="-25000" dirty="0" err="1" smtClean="0">
                <a:ea typeface="华文仿宋" panose="02010600040101010101" pitchFamily="2" charset="-122"/>
              </a:rPr>
              <a:t>i</a:t>
            </a:r>
            <a:r>
              <a:rPr lang="en-US" altLang="zh-CN" b="1" dirty="0" smtClean="0">
                <a:ea typeface="华文仿宋" panose="02010600040101010101" pitchFamily="2" charset="-122"/>
              </a:rPr>
              <a:t> ∈</a:t>
            </a:r>
            <a:r>
              <a:rPr lang="en-US" altLang="zh-CN" b="1" dirty="0" err="1" smtClean="0">
                <a:ea typeface="华文仿宋" panose="02010600040101010101" pitchFamily="2" charset="-122"/>
              </a:rPr>
              <a:t>ElemSet</a:t>
            </a:r>
            <a:r>
              <a:rPr lang="en-US" altLang="zh-CN" b="1" dirty="0" smtClean="0">
                <a:ea typeface="华文仿宋" panose="02010600040101010101" pitchFamily="2" charset="-122"/>
              </a:rPr>
              <a:t>, </a:t>
            </a:r>
            <a:r>
              <a:rPr lang="en-US" altLang="zh-CN" b="1" dirty="0" err="1" smtClean="0">
                <a:ea typeface="华文仿宋" panose="02010600040101010101" pitchFamily="2" charset="-122"/>
              </a:rPr>
              <a:t>i</a:t>
            </a:r>
            <a:r>
              <a:rPr lang="en-US" altLang="zh-CN" b="1" dirty="0" smtClean="0">
                <a:ea typeface="华文仿宋" panose="02010600040101010101" pitchFamily="2" charset="-122"/>
              </a:rPr>
              <a:t>=1,2,...,n,  n≥0 }          </a:t>
            </a:r>
            <a:endParaRPr lang="en-US" altLang="zh-CN" b="1" dirty="0" smtClean="0">
              <a:ea typeface="华文仿宋" panose="02010600040101010101" pitchFamily="2" charset="-122"/>
            </a:endParaRPr>
          </a:p>
          <a:p>
            <a:pPr algn="l" eaLnBrk="1" hangingPunct="1">
              <a:lnSpc>
                <a:spcPts val="4800"/>
              </a:lnSpc>
            </a:pPr>
            <a:r>
              <a:rPr lang="zh-CN" altLang="en-US" b="1" dirty="0" smtClean="0">
                <a:solidFill>
                  <a:schemeClr val="hlink"/>
                </a:solidFill>
                <a:latin typeface="华文仿宋" panose="02010600040101010101" pitchFamily="2" charset="-122"/>
                <a:ea typeface="华文仿宋" panose="02010600040101010101" pitchFamily="2" charset="-122"/>
              </a:rPr>
              <a:t>     数据</a:t>
            </a:r>
            <a:r>
              <a:rPr lang="zh-CN" altLang="en-US" b="1" dirty="0">
                <a:solidFill>
                  <a:schemeClr val="hlink"/>
                </a:solidFill>
                <a:latin typeface="华文仿宋" panose="02010600040101010101" pitchFamily="2" charset="-122"/>
                <a:ea typeface="华文仿宋" panose="02010600040101010101" pitchFamily="2" charset="-122"/>
              </a:rPr>
              <a:t>关系：</a:t>
            </a:r>
            <a:endParaRPr lang="zh-CN" altLang="en-US" b="1" dirty="0">
              <a:solidFill>
                <a:schemeClr val="hlink"/>
              </a:solidFill>
              <a:latin typeface="华文仿宋" panose="02010600040101010101" pitchFamily="2" charset="-122"/>
              <a:ea typeface="华文仿宋" panose="02010600040101010101" pitchFamily="2" charset="-122"/>
            </a:endParaRPr>
          </a:p>
          <a:p>
            <a:pPr algn="l" eaLnBrk="1" hangingPunct="1">
              <a:lnSpc>
                <a:spcPts val="4800"/>
              </a:lnSpc>
            </a:pPr>
            <a:r>
              <a:rPr lang="en-US" altLang="zh-CN" b="1" dirty="0" smtClean="0">
                <a:ea typeface="华文仿宋" panose="02010600040101010101" pitchFamily="2" charset="-122"/>
              </a:rPr>
              <a:t>          R1</a:t>
            </a:r>
            <a:r>
              <a:rPr lang="zh-CN" altLang="en-US" b="1" dirty="0" smtClean="0">
                <a:ea typeface="华文仿宋" panose="02010600040101010101" pitchFamily="2" charset="-122"/>
              </a:rPr>
              <a:t>＝</a:t>
            </a:r>
            <a:r>
              <a:rPr lang="en-US" altLang="zh-CN" b="1" dirty="0" smtClean="0">
                <a:ea typeface="华文仿宋" panose="02010600040101010101" pitchFamily="2" charset="-122"/>
              </a:rPr>
              <a:t>{ &lt;a</a:t>
            </a:r>
            <a:r>
              <a:rPr lang="en-US" altLang="zh-CN" b="1" baseline="-25000" dirty="0" smtClean="0">
                <a:ea typeface="华文仿宋" panose="02010600040101010101" pitchFamily="2" charset="-122"/>
              </a:rPr>
              <a:t>i-1</a:t>
            </a:r>
            <a:r>
              <a:rPr lang="en-US" altLang="zh-CN" b="1" dirty="0" smtClean="0">
                <a:ea typeface="华文仿宋" panose="02010600040101010101" pitchFamily="2" charset="-122"/>
              </a:rPr>
              <a:t>, </a:t>
            </a:r>
            <a:r>
              <a:rPr lang="en-US" altLang="zh-CN" b="1" dirty="0" err="1" smtClean="0">
                <a:ea typeface="华文仿宋" panose="02010600040101010101" pitchFamily="2" charset="-122"/>
              </a:rPr>
              <a:t>a</a:t>
            </a:r>
            <a:r>
              <a:rPr lang="en-US" altLang="zh-CN" b="1" baseline="-25000" dirty="0" err="1" smtClean="0">
                <a:ea typeface="华文仿宋" panose="02010600040101010101" pitchFamily="2" charset="-122"/>
              </a:rPr>
              <a:t>i</a:t>
            </a:r>
            <a:r>
              <a:rPr lang="en-US" altLang="zh-CN" b="1" dirty="0" smtClean="0">
                <a:ea typeface="华文仿宋" panose="02010600040101010101" pitchFamily="2" charset="-122"/>
              </a:rPr>
              <a:t> &gt; | a</a:t>
            </a:r>
            <a:r>
              <a:rPr lang="en-US" altLang="zh-CN" b="1" baseline="-25000" dirty="0" smtClean="0">
                <a:ea typeface="华文仿宋" panose="02010600040101010101" pitchFamily="2" charset="-122"/>
              </a:rPr>
              <a:t>i-1</a:t>
            </a:r>
            <a:r>
              <a:rPr lang="en-US" altLang="zh-CN" b="1" dirty="0" smtClean="0">
                <a:ea typeface="华文仿宋" panose="02010600040101010101" pitchFamily="2" charset="-122"/>
              </a:rPr>
              <a:t>, </a:t>
            </a:r>
            <a:r>
              <a:rPr lang="en-US" altLang="zh-CN" b="1" dirty="0" err="1" smtClean="0">
                <a:ea typeface="华文仿宋" panose="02010600040101010101" pitchFamily="2" charset="-122"/>
              </a:rPr>
              <a:t>a</a:t>
            </a:r>
            <a:r>
              <a:rPr lang="en-US" altLang="zh-CN" b="1" baseline="-25000" dirty="0" err="1" smtClean="0">
                <a:ea typeface="华文仿宋" panose="02010600040101010101" pitchFamily="2" charset="-122"/>
              </a:rPr>
              <a:t>i</a:t>
            </a:r>
            <a:r>
              <a:rPr lang="en-US" altLang="zh-CN" b="1" dirty="0" err="1" smtClean="0">
                <a:ea typeface="华文仿宋" panose="02010600040101010101" pitchFamily="2" charset="-122"/>
              </a:rPr>
              <a:t>∈D</a:t>
            </a:r>
            <a:r>
              <a:rPr lang="en-US" altLang="zh-CN" b="1" dirty="0" smtClean="0">
                <a:ea typeface="华文仿宋" panose="02010600040101010101" pitchFamily="2" charset="-122"/>
              </a:rPr>
              <a:t>,  </a:t>
            </a:r>
            <a:r>
              <a:rPr lang="en-US" altLang="zh-CN" b="1" dirty="0" err="1" smtClean="0">
                <a:ea typeface="华文仿宋" panose="02010600040101010101" pitchFamily="2" charset="-122"/>
              </a:rPr>
              <a:t>i</a:t>
            </a:r>
            <a:r>
              <a:rPr lang="en-US" altLang="zh-CN" b="1" dirty="0" smtClean="0">
                <a:ea typeface="华文仿宋" panose="02010600040101010101" pitchFamily="2" charset="-122"/>
              </a:rPr>
              <a:t>=2,...,n }</a:t>
            </a:r>
            <a:endParaRPr lang="en-US" altLang="zh-CN" b="1" dirty="0" smtClean="0">
              <a:ea typeface="华文仿宋" panose="02010600040101010101" pitchFamily="2" charset="-122"/>
            </a:endParaRPr>
          </a:p>
          <a:p>
            <a:pPr marL="1978025" indent="-1978025" algn="l" eaLnBrk="1" hangingPunct="1">
              <a:lnSpc>
                <a:spcPts val="4800"/>
              </a:lnSpc>
            </a:pPr>
            <a:r>
              <a:rPr lang="en-US" altLang="zh-CN" b="1" dirty="0">
                <a:solidFill>
                  <a:schemeClr val="hlink"/>
                </a:solidFill>
                <a:latin typeface="华文仿宋" panose="02010600040101010101" pitchFamily="2" charset="-122"/>
                <a:ea typeface="华文仿宋" panose="02010600040101010101" pitchFamily="2" charset="-122"/>
              </a:rPr>
              <a:t>      </a:t>
            </a:r>
            <a:r>
              <a:rPr lang="zh-CN" altLang="en-US" b="1" dirty="0">
                <a:solidFill>
                  <a:schemeClr val="hlink"/>
                </a:solidFill>
                <a:latin typeface="华文仿宋" panose="02010600040101010101" pitchFamily="2" charset="-122"/>
                <a:ea typeface="华文仿宋" panose="02010600040101010101" pitchFamily="2" charset="-122"/>
              </a:rPr>
              <a:t>基本操作</a:t>
            </a:r>
            <a:r>
              <a:rPr lang="zh-CN" altLang="en-US" b="1" dirty="0" smtClean="0">
                <a:solidFill>
                  <a:schemeClr val="hlink"/>
                </a:solidFill>
                <a:latin typeface="华文仿宋" panose="02010600040101010101" pitchFamily="2" charset="-122"/>
                <a:ea typeface="华文仿宋" panose="02010600040101010101" pitchFamily="2" charset="-122"/>
              </a:rPr>
              <a:t>：包括</a:t>
            </a:r>
            <a:r>
              <a:rPr lang="zh-CN" altLang="en-US" b="1" dirty="0" smtClean="0">
                <a:ea typeface="华文仿宋" panose="02010600040101010101" pitchFamily="2" charset="-122"/>
              </a:rPr>
              <a:t>结构初始化操作、结构销毁操作、引用型操作、加工型操作</a:t>
            </a:r>
            <a:endParaRPr lang="en-US" altLang="zh-CN" b="1" dirty="0" smtClean="0">
              <a:ea typeface="华文仿宋" panose="02010600040101010101" pitchFamily="2" charset="-122"/>
            </a:endParaRPr>
          </a:p>
          <a:p>
            <a:pPr algn="l" eaLnBrk="1" hangingPunct="1">
              <a:lnSpc>
                <a:spcPts val="4800"/>
              </a:lnSpc>
            </a:pPr>
            <a:r>
              <a:rPr lang="en-US" altLang="zh-CN" sz="3200" b="1" dirty="0" smtClean="0">
                <a:solidFill>
                  <a:srgbClr val="0000CC"/>
                </a:solidFill>
                <a:ea typeface="华文仿宋" panose="02010600040101010101" pitchFamily="2" charset="-122"/>
              </a:rPr>
              <a:t>} ADT List </a:t>
            </a:r>
            <a:endParaRPr lang="en-US" altLang="zh-CN" sz="3200" b="1" dirty="0">
              <a:solidFill>
                <a:srgbClr val="0000CC"/>
              </a:solidFill>
              <a:ea typeface="华文仿宋" panose="02010600040101010101" pitchFamily="2" charset="-122"/>
            </a:endParaRPr>
          </a:p>
        </p:txBody>
      </p:sp>
      <p:sp>
        <p:nvSpPr>
          <p:cNvPr id="8"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2.1.2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抽象数据类型线性表的定义</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428035"/>
                                        </p:tgtEl>
                                        <p:attrNameLst>
                                          <p:attrName>style.visibility</p:attrName>
                                        </p:attrNameLst>
                                      </p:cBhvr>
                                      <p:to>
                                        <p:strVal val="visible"/>
                                      </p:to>
                                    </p:set>
                                    <p:anim calcmode="lin" valueType="num">
                                      <p:cBhvr>
                                        <p:cTn id="7" dur="500" fill="hold"/>
                                        <p:tgtEl>
                                          <p:spTgt spid="428035"/>
                                        </p:tgtEl>
                                        <p:attrNameLst>
                                          <p:attrName>ppt_x</p:attrName>
                                        </p:attrNameLst>
                                      </p:cBhvr>
                                      <p:tavLst>
                                        <p:tav tm="0">
                                          <p:val>
                                            <p:strVal val="#ppt_x+#ppt_w/2"/>
                                          </p:val>
                                        </p:tav>
                                        <p:tav tm="100000">
                                          <p:val>
                                            <p:strVal val="#ppt_x"/>
                                          </p:val>
                                        </p:tav>
                                      </p:tavLst>
                                    </p:anim>
                                    <p:anim calcmode="lin" valueType="num">
                                      <p:cBhvr>
                                        <p:cTn id="8" dur="500" fill="hold"/>
                                        <p:tgtEl>
                                          <p:spTgt spid="428035"/>
                                        </p:tgtEl>
                                        <p:attrNameLst>
                                          <p:attrName>ppt_y</p:attrName>
                                        </p:attrNameLst>
                                      </p:cBhvr>
                                      <p:tavLst>
                                        <p:tav tm="0">
                                          <p:val>
                                            <p:strVal val="#ppt_y"/>
                                          </p:val>
                                        </p:tav>
                                        <p:tav tm="100000">
                                          <p:val>
                                            <p:strVal val="#ppt_y"/>
                                          </p:val>
                                        </p:tav>
                                      </p:tavLst>
                                    </p:anim>
                                    <p:anim calcmode="lin" valueType="num">
                                      <p:cBhvr>
                                        <p:cTn id="9" dur="500" fill="hold"/>
                                        <p:tgtEl>
                                          <p:spTgt spid="428035"/>
                                        </p:tgtEl>
                                        <p:attrNameLst>
                                          <p:attrName>ppt_w</p:attrName>
                                        </p:attrNameLst>
                                      </p:cBhvr>
                                      <p:tavLst>
                                        <p:tav tm="0">
                                          <p:val>
                                            <p:fltVal val="0"/>
                                          </p:val>
                                        </p:tav>
                                        <p:tav tm="100000">
                                          <p:val>
                                            <p:strVal val="#ppt_w"/>
                                          </p:val>
                                        </p:tav>
                                      </p:tavLst>
                                    </p:anim>
                                    <p:anim calcmode="lin" valueType="num">
                                      <p:cBhvr>
                                        <p:cTn id="10" dur="500" fill="hold"/>
                                        <p:tgtEl>
                                          <p:spTgt spid="4280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646113" y="979488"/>
            <a:ext cx="7848600" cy="531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ct val="130000"/>
              </a:lnSpc>
              <a:spcBef>
                <a:spcPct val="50000"/>
              </a:spcBef>
            </a:pPr>
            <a:r>
              <a:rPr lang="zh-CN" altLang="en-US" b="1" dirty="0" smtClean="0">
                <a:latin typeface="华文仿宋" panose="02010600040101010101" pitchFamily="2" charset="-122"/>
                <a:ea typeface="华文仿宋" panose="02010600040101010101" pitchFamily="2" charset="-122"/>
              </a:rPr>
              <a:t>已知</a:t>
            </a:r>
            <a:r>
              <a:rPr lang="zh-CN" altLang="en-US" b="1" dirty="0">
                <a:latin typeface="华文仿宋" panose="02010600040101010101" pitchFamily="2" charset="-122"/>
                <a:ea typeface="华文仿宋" panose="02010600040101010101" pitchFamily="2" charset="-122"/>
              </a:rPr>
              <a:t>线性表</a:t>
            </a:r>
            <a:r>
              <a:rPr lang="en-US" altLang="zh-CN" b="1" dirty="0">
                <a:latin typeface="华文仿宋" panose="02010600040101010101" pitchFamily="2" charset="-122"/>
                <a:ea typeface="华文仿宋" panose="02010600040101010101" pitchFamily="2" charset="-122"/>
              </a:rPr>
              <a:t>LA</a:t>
            </a:r>
            <a:r>
              <a:rPr lang="zh-CN" altLang="en-US" b="1" dirty="0">
                <a:latin typeface="华文仿宋" panose="02010600040101010101" pitchFamily="2" charset="-122"/>
                <a:ea typeface="华文仿宋" panose="02010600040101010101" pitchFamily="2" charset="-122"/>
              </a:rPr>
              <a:t>和</a:t>
            </a:r>
            <a:r>
              <a:rPr lang="en-US" altLang="zh-CN" b="1" dirty="0">
                <a:latin typeface="华文仿宋" panose="02010600040101010101" pitchFamily="2" charset="-122"/>
                <a:ea typeface="华文仿宋" panose="02010600040101010101" pitchFamily="2" charset="-122"/>
              </a:rPr>
              <a:t>LB</a:t>
            </a:r>
            <a:r>
              <a:rPr lang="zh-CN" altLang="en-US" b="1" dirty="0">
                <a:latin typeface="华文仿宋" panose="02010600040101010101" pitchFamily="2" charset="-122"/>
                <a:ea typeface="华文仿宋" panose="02010600040101010101" pitchFamily="2" charset="-122"/>
              </a:rPr>
              <a:t>中的数据元素按值</a:t>
            </a:r>
            <a:r>
              <a:rPr lang="zh-CN" altLang="en-US" b="1" dirty="0">
                <a:solidFill>
                  <a:schemeClr val="hlink"/>
                </a:solidFill>
                <a:latin typeface="华文仿宋" panose="02010600040101010101" pitchFamily="2" charset="-122"/>
                <a:ea typeface="华文仿宋" panose="02010600040101010101" pitchFamily="2" charset="-122"/>
              </a:rPr>
              <a:t>非递减</a:t>
            </a:r>
            <a:r>
              <a:rPr lang="zh-CN" altLang="en-US" b="1" dirty="0">
                <a:latin typeface="华文仿宋" panose="02010600040101010101" pitchFamily="2" charset="-122"/>
                <a:ea typeface="华文仿宋" panose="02010600040101010101" pitchFamily="2" charset="-122"/>
              </a:rPr>
              <a:t>有序排列，现要求将</a:t>
            </a:r>
            <a:r>
              <a:rPr lang="en-US" altLang="zh-CN" b="1" dirty="0">
                <a:latin typeface="华文仿宋" panose="02010600040101010101" pitchFamily="2" charset="-122"/>
                <a:ea typeface="华文仿宋" panose="02010600040101010101" pitchFamily="2" charset="-122"/>
              </a:rPr>
              <a:t>LA</a:t>
            </a:r>
            <a:r>
              <a:rPr lang="zh-CN" altLang="en-US" b="1" dirty="0">
                <a:latin typeface="华文仿宋" panose="02010600040101010101" pitchFamily="2" charset="-122"/>
                <a:ea typeface="华文仿宋" panose="02010600040101010101" pitchFamily="2" charset="-122"/>
              </a:rPr>
              <a:t>和</a:t>
            </a:r>
            <a:r>
              <a:rPr lang="en-US" altLang="zh-CN" b="1" dirty="0">
                <a:latin typeface="华文仿宋" panose="02010600040101010101" pitchFamily="2" charset="-122"/>
                <a:ea typeface="华文仿宋" panose="02010600040101010101" pitchFamily="2" charset="-122"/>
              </a:rPr>
              <a:t>LB</a:t>
            </a:r>
            <a:r>
              <a:rPr lang="zh-CN" altLang="en-US" b="1" dirty="0">
                <a:latin typeface="华文仿宋" panose="02010600040101010101" pitchFamily="2" charset="-122"/>
                <a:ea typeface="华文仿宋" panose="02010600040101010101" pitchFamily="2" charset="-122"/>
              </a:rPr>
              <a:t>归并为一个新的线性表</a:t>
            </a:r>
            <a:r>
              <a:rPr lang="en-US" altLang="zh-CN" b="1" dirty="0">
                <a:latin typeface="华文仿宋" panose="02010600040101010101" pitchFamily="2" charset="-122"/>
                <a:ea typeface="华文仿宋" panose="02010600040101010101" pitchFamily="2" charset="-122"/>
              </a:rPr>
              <a:t>LC</a:t>
            </a:r>
            <a:r>
              <a:rPr lang="zh-CN" altLang="en-US" b="1" dirty="0">
                <a:latin typeface="华文仿宋" panose="02010600040101010101" pitchFamily="2" charset="-122"/>
                <a:ea typeface="华文仿宋" panose="02010600040101010101" pitchFamily="2" charset="-122"/>
              </a:rPr>
              <a:t>，且</a:t>
            </a:r>
            <a:r>
              <a:rPr lang="en-US" altLang="zh-CN" b="1" dirty="0">
                <a:latin typeface="华文仿宋" panose="02010600040101010101" pitchFamily="2" charset="-122"/>
                <a:ea typeface="华文仿宋" panose="02010600040101010101" pitchFamily="2" charset="-122"/>
              </a:rPr>
              <a:t>LC</a:t>
            </a:r>
            <a:r>
              <a:rPr lang="zh-CN" altLang="en-US" b="1" dirty="0">
                <a:latin typeface="华文仿宋" panose="02010600040101010101" pitchFamily="2" charset="-122"/>
                <a:ea typeface="华文仿宋" panose="02010600040101010101" pitchFamily="2" charset="-122"/>
              </a:rPr>
              <a:t>中的数据元素仍按值</a:t>
            </a:r>
            <a:r>
              <a:rPr lang="zh-CN" altLang="en-US" b="1" dirty="0">
                <a:solidFill>
                  <a:schemeClr val="hlink"/>
                </a:solidFill>
                <a:latin typeface="华文仿宋" panose="02010600040101010101" pitchFamily="2" charset="-122"/>
                <a:ea typeface="华文仿宋" panose="02010600040101010101" pitchFamily="2" charset="-122"/>
              </a:rPr>
              <a:t>非递减</a:t>
            </a:r>
            <a:r>
              <a:rPr lang="zh-CN" altLang="en-US" b="1" dirty="0">
                <a:latin typeface="华文仿宋" panose="02010600040101010101" pitchFamily="2" charset="-122"/>
                <a:ea typeface="华文仿宋" panose="02010600040101010101" pitchFamily="2" charset="-122"/>
              </a:rPr>
              <a:t>有序排列。</a:t>
            </a:r>
            <a:endParaRPr lang="zh-CN" altLang="en-US" b="1" dirty="0">
              <a:latin typeface="华文仿宋" panose="02010600040101010101" pitchFamily="2" charset="-122"/>
              <a:ea typeface="华文仿宋" panose="02010600040101010101" pitchFamily="2" charset="-122"/>
            </a:endParaRPr>
          </a:p>
          <a:p>
            <a:pPr algn="just" eaLnBrk="1" hangingPunct="1">
              <a:spcBef>
                <a:spcPct val="50000"/>
              </a:spcBef>
            </a:pPr>
            <a:r>
              <a:rPr lang="zh-CN" altLang="en-US" b="1" dirty="0">
                <a:latin typeface="华文仿宋" panose="02010600040101010101" pitchFamily="2" charset="-122"/>
                <a:ea typeface="华文仿宋" panose="02010600040101010101" pitchFamily="2" charset="-122"/>
              </a:rPr>
              <a:t>例如，设</a:t>
            </a:r>
            <a:endParaRPr lang="zh-CN" altLang="en-US" b="1" dirty="0">
              <a:latin typeface="华文仿宋" panose="02010600040101010101" pitchFamily="2" charset="-122"/>
              <a:ea typeface="华文仿宋" panose="02010600040101010101" pitchFamily="2" charset="-122"/>
            </a:endParaRPr>
          </a:p>
          <a:p>
            <a:pPr algn="just" eaLnBrk="1" hangingPunct="1">
              <a:spcBef>
                <a:spcPct val="50000"/>
              </a:spcBef>
            </a:pPr>
            <a:r>
              <a:rPr lang="zh-CN" altLang="en-US" b="1"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LA=(3,5,8,11)</a:t>
            </a:r>
            <a:endParaRPr lang="en-US" altLang="zh-CN" b="1" dirty="0">
              <a:latin typeface="华文仿宋" panose="02010600040101010101" pitchFamily="2" charset="-122"/>
              <a:ea typeface="华文仿宋" panose="02010600040101010101" pitchFamily="2" charset="-122"/>
            </a:endParaRPr>
          </a:p>
          <a:p>
            <a:pPr algn="just" eaLnBrk="1" hangingPunct="1">
              <a:lnSpc>
                <a:spcPct val="0"/>
              </a:lnSpc>
              <a:spcBef>
                <a:spcPct val="50000"/>
              </a:spcBef>
            </a:pPr>
            <a:r>
              <a:rPr lang="en-US" altLang="zh-CN" b="1" dirty="0">
                <a:latin typeface="华文仿宋" panose="02010600040101010101" pitchFamily="2" charset="-122"/>
                <a:ea typeface="华文仿宋" panose="02010600040101010101" pitchFamily="2" charset="-122"/>
              </a:rPr>
              <a:t>                          </a:t>
            </a:r>
            <a:r>
              <a:rPr lang="en-US" altLang="zh-CN" b="1" dirty="0">
                <a:solidFill>
                  <a:srgbClr val="0000CC"/>
                </a:solidFill>
                <a:latin typeface="华文仿宋" panose="02010600040101010101" pitchFamily="2" charset="-122"/>
                <a:ea typeface="华文仿宋" panose="02010600040101010101" pitchFamily="2" charset="-122"/>
              </a:rPr>
              <a:t>↑</a:t>
            </a:r>
            <a:endParaRPr lang="en-US" altLang="zh-CN" b="1" dirty="0">
              <a:solidFill>
                <a:srgbClr val="0000CC"/>
              </a:solidFill>
              <a:latin typeface="华文仿宋" panose="02010600040101010101" pitchFamily="2" charset="-122"/>
              <a:ea typeface="华文仿宋" panose="02010600040101010101" pitchFamily="2" charset="-122"/>
            </a:endParaRPr>
          </a:p>
          <a:p>
            <a:pPr algn="just" eaLnBrk="1" hangingPunct="1">
              <a:lnSpc>
                <a:spcPct val="80000"/>
              </a:lnSpc>
              <a:spcBef>
                <a:spcPct val="10000"/>
              </a:spcBef>
            </a:pPr>
            <a:r>
              <a:rPr lang="en-US" altLang="zh-CN" b="1" dirty="0">
                <a:solidFill>
                  <a:srgbClr val="0000CC"/>
                </a:solidFill>
                <a:latin typeface="华文仿宋" panose="02010600040101010101" pitchFamily="2" charset="-122"/>
                <a:ea typeface="华文仿宋" panose="02010600040101010101" pitchFamily="2" charset="-122"/>
              </a:rPr>
              <a:t>                            </a:t>
            </a:r>
            <a:r>
              <a:rPr lang="en-US" altLang="zh-CN" b="1" dirty="0" err="1">
                <a:solidFill>
                  <a:srgbClr val="0000CC"/>
                </a:solidFill>
                <a:latin typeface="华文仿宋" panose="02010600040101010101" pitchFamily="2" charset="-122"/>
                <a:ea typeface="华文仿宋" panose="02010600040101010101" pitchFamily="2" charset="-122"/>
              </a:rPr>
              <a:t>i</a:t>
            </a:r>
            <a:endParaRPr lang="en-US" altLang="zh-CN" sz="7200" b="1" dirty="0">
              <a:solidFill>
                <a:srgbClr val="0000CC"/>
              </a:solidFill>
              <a:latin typeface="华文仿宋" panose="02010600040101010101" pitchFamily="2" charset="-122"/>
              <a:ea typeface="华文仿宋" panose="02010600040101010101" pitchFamily="2" charset="-122"/>
            </a:endParaRPr>
          </a:p>
          <a:p>
            <a:pPr algn="just" eaLnBrk="1" hangingPunct="1">
              <a:spcBef>
                <a:spcPct val="50000"/>
              </a:spcBef>
            </a:pPr>
            <a:r>
              <a:rPr lang="en-US" altLang="zh-CN" b="1" dirty="0">
                <a:latin typeface="华文仿宋" panose="02010600040101010101" pitchFamily="2" charset="-122"/>
                <a:ea typeface="华文仿宋" panose="02010600040101010101" pitchFamily="2" charset="-122"/>
              </a:rPr>
              <a:t>                  LB=(2,6,8,9,11,15,20)</a:t>
            </a:r>
            <a:endParaRPr lang="en-US" altLang="zh-CN" b="1" dirty="0">
              <a:latin typeface="华文仿宋" panose="02010600040101010101" pitchFamily="2" charset="-122"/>
              <a:ea typeface="华文仿宋" panose="02010600040101010101" pitchFamily="2" charset="-122"/>
            </a:endParaRPr>
          </a:p>
          <a:p>
            <a:pPr algn="just" eaLnBrk="1" hangingPunct="1">
              <a:lnSpc>
                <a:spcPct val="0"/>
              </a:lnSpc>
              <a:spcBef>
                <a:spcPct val="50000"/>
              </a:spcBef>
            </a:pPr>
            <a:r>
              <a:rPr lang="en-US" altLang="zh-CN" b="1" dirty="0">
                <a:latin typeface="华文仿宋" panose="02010600040101010101" pitchFamily="2" charset="-122"/>
                <a:ea typeface="华文仿宋" panose="02010600040101010101" pitchFamily="2" charset="-122"/>
              </a:rPr>
              <a:t>                          </a:t>
            </a:r>
            <a:r>
              <a:rPr lang="en-US" altLang="zh-CN" b="1" dirty="0">
                <a:solidFill>
                  <a:srgbClr val="0000CC"/>
                </a:solidFill>
                <a:latin typeface="华文仿宋" panose="02010600040101010101" pitchFamily="2" charset="-122"/>
                <a:ea typeface="华文仿宋" panose="02010600040101010101" pitchFamily="2" charset="-122"/>
              </a:rPr>
              <a:t>↑</a:t>
            </a:r>
            <a:endParaRPr lang="en-US" altLang="zh-CN" b="1" dirty="0">
              <a:solidFill>
                <a:srgbClr val="0000CC"/>
              </a:solidFill>
              <a:latin typeface="华文仿宋" panose="02010600040101010101" pitchFamily="2" charset="-122"/>
              <a:ea typeface="华文仿宋" panose="02010600040101010101" pitchFamily="2" charset="-122"/>
            </a:endParaRPr>
          </a:p>
          <a:p>
            <a:pPr algn="just" eaLnBrk="1" hangingPunct="1">
              <a:lnSpc>
                <a:spcPct val="80000"/>
              </a:lnSpc>
              <a:spcBef>
                <a:spcPct val="10000"/>
              </a:spcBef>
            </a:pPr>
            <a:r>
              <a:rPr lang="en-US" altLang="zh-CN" b="1" dirty="0">
                <a:solidFill>
                  <a:srgbClr val="0000CC"/>
                </a:solidFill>
                <a:latin typeface="华文仿宋" panose="02010600040101010101" pitchFamily="2" charset="-122"/>
                <a:ea typeface="华文仿宋" panose="02010600040101010101" pitchFamily="2" charset="-122"/>
              </a:rPr>
              <a:t>                            j</a:t>
            </a:r>
            <a:endParaRPr lang="en-US" altLang="zh-CN" sz="7200" b="1" dirty="0">
              <a:solidFill>
                <a:srgbClr val="0000CC"/>
              </a:solidFill>
              <a:latin typeface="华文仿宋" panose="02010600040101010101" pitchFamily="2" charset="-122"/>
              <a:ea typeface="华文仿宋" panose="02010600040101010101" pitchFamily="2" charset="-122"/>
            </a:endParaRPr>
          </a:p>
          <a:p>
            <a:pPr algn="just" eaLnBrk="1" hangingPunct="1">
              <a:spcBef>
                <a:spcPct val="50000"/>
              </a:spcBef>
            </a:pPr>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则          </a:t>
            </a:r>
            <a:r>
              <a:rPr lang="en-US" altLang="zh-CN" b="1" dirty="0">
                <a:latin typeface="华文仿宋" panose="02010600040101010101" pitchFamily="2" charset="-122"/>
                <a:ea typeface="华文仿宋" panose="02010600040101010101" pitchFamily="2" charset="-122"/>
              </a:rPr>
              <a:t>LC=(2, 3, 5,6,8,8,9,11,11,15,20)</a:t>
            </a:r>
            <a:endParaRPr lang="en-US" altLang="zh-CN" b="1" dirty="0">
              <a:latin typeface="华文仿宋" panose="02010600040101010101" pitchFamily="2" charset="-122"/>
              <a:ea typeface="华文仿宋" panose="02010600040101010101" pitchFamily="2" charset="-122"/>
            </a:endParaRPr>
          </a:p>
          <a:p>
            <a:pPr algn="just" eaLnBrk="1" hangingPunct="1">
              <a:lnSpc>
                <a:spcPct val="0"/>
              </a:lnSpc>
              <a:spcBef>
                <a:spcPct val="50000"/>
              </a:spcBef>
            </a:pPr>
            <a:r>
              <a:rPr lang="en-US" altLang="zh-CN" b="1" dirty="0">
                <a:solidFill>
                  <a:srgbClr val="0000CC"/>
                </a:solidFill>
                <a:latin typeface="华文仿宋" panose="02010600040101010101" pitchFamily="2" charset="-122"/>
                <a:ea typeface="华文仿宋" panose="02010600040101010101" pitchFamily="2" charset="-122"/>
              </a:rPr>
              <a:t>                          ↑</a:t>
            </a:r>
            <a:endParaRPr lang="en-US" altLang="zh-CN" b="1" dirty="0">
              <a:solidFill>
                <a:srgbClr val="0000CC"/>
              </a:solidFill>
              <a:latin typeface="华文仿宋" panose="02010600040101010101" pitchFamily="2" charset="-122"/>
              <a:ea typeface="华文仿宋" panose="02010600040101010101" pitchFamily="2" charset="-122"/>
            </a:endParaRPr>
          </a:p>
          <a:p>
            <a:pPr algn="just" eaLnBrk="1" hangingPunct="1">
              <a:lnSpc>
                <a:spcPct val="80000"/>
              </a:lnSpc>
              <a:spcBef>
                <a:spcPct val="10000"/>
              </a:spcBef>
            </a:pPr>
            <a:r>
              <a:rPr lang="en-US" altLang="zh-CN" b="1" dirty="0">
                <a:solidFill>
                  <a:srgbClr val="0000CC"/>
                </a:solidFill>
                <a:latin typeface="华文仿宋" panose="02010600040101010101" pitchFamily="2" charset="-122"/>
                <a:ea typeface="华文仿宋" panose="02010600040101010101" pitchFamily="2" charset="-122"/>
              </a:rPr>
              <a:t>                           k</a:t>
            </a:r>
            <a:r>
              <a:rPr lang="en-US" altLang="zh-CN" dirty="0">
                <a:latin typeface="华文仿宋" panose="02010600040101010101" pitchFamily="2" charset="-122"/>
                <a:ea typeface="华文仿宋" panose="02010600040101010101" pitchFamily="2" charset="-122"/>
              </a:rPr>
              <a:t>                   </a:t>
            </a:r>
            <a:endParaRPr lang="en-US" altLang="zh-CN" dirty="0">
              <a:latin typeface="华文仿宋" panose="02010600040101010101" pitchFamily="2" charset="-122"/>
              <a:ea typeface="华文仿宋" panose="02010600040101010101" pitchFamily="2" charset="-122"/>
            </a:endParaRPr>
          </a:p>
        </p:txBody>
      </p:sp>
      <p:sp>
        <p:nvSpPr>
          <p:cNvPr id="4"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例</a:t>
            </a:r>
            <a:r>
              <a:rPr lang="en-US" altLang="zh-CN" sz="3100" dirty="0" smtClean="0">
                <a:solidFill>
                  <a:srgbClr val="000080"/>
                </a:solidFill>
                <a:latin typeface="黑体" panose="02010609060101010101" pitchFamily="49" charset="-122"/>
                <a:ea typeface="黑体" panose="02010609060101010101" pitchFamily="49" charset="-122"/>
                <a:cs typeface="MS PGothic" panose="020B0600070205080204" charset="-128"/>
              </a:rPr>
              <a:t>2-3 </a:t>
            </a: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顺序存储结构表示的实现方法</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571500" y="919163"/>
            <a:ext cx="8839200" cy="53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30000"/>
              </a:spcBef>
            </a:pPr>
            <a:r>
              <a:rPr lang="en-US" altLang="zh-CN" b="1" dirty="0"/>
              <a:t>v</a:t>
            </a:r>
            <a:r>
              <a:rPr lang="en-US" altLang="zh-CN" b="1" dirty="0" smtClean="0"/>
              <a:t>oid  </a:t>
            </a:r>
            <a:r>
              <a:rPr lang="en-US" altLang="zh-CN" b="1" dirty="0" err="1">
                <a:solidFill>
                  <a:srgbClr val="0000CC"/>
                </a:solidFill>
              </a:rPr>
              <a:t>MergeList</a:t>
            </a:r>
            <a:r>
              <a:rPr lang="en-US" altLang="zh-CN" b="1" dirty="0"/>
              <a:t> (List La , List </a:t>
            </a:r>
            <a:r>
              <a:rPr lang="en-US" altLang="zh-CN" b="1" dirty="0" err="1"/>
              <a:t>Lb</a:t>
            </a:r>
            <a:r>
              <a:rPr lang="en-US" altLang="zh-CN" b="1" dirty="0"/>
              <a:t>, List &amp;</a:t>
            </a:r>
            <a:r>
              <a:rPr lang="en-US" altLang="zh-CN" b="1" dirty="0" err="1"/>
              <a:t>Lc</a:t>
            </a:r>
            <a:r>
              <a:rPr lang="en-US" altLang="zh-CN" b="1" dirty="0"/>
              <a:t>)</a:t>
            </a:r>
            <a:endParaRPr lang="en-US" altLang="zh-CN" b="1" dirty="0"/>
          </a:p>
          <a:p>
            <a:pPr algn="l" eaLnBrk="1" hangingPunct="1">
              <a:spcBef>
                <a:spcPct val="30000"/>
              </a:spcBef>
            </a:pPr>
            <a:r>
              <a:rPr lang="en-US" altLang="zh-CN" sz="2000" b="1" dirty="0"/>
              <a:t>    {   </a:t>
            </a:r>
            <a:r>
              <a:rPr lang="en-US" altLang="zh-CN" sz="2000" b="1" dirty="0" err="1"/>
              <a:t>InitList</a:t>
            </a:r>
            <a:r>
              <a:rPr lang="en-US" altLang="zh-CN" sz="2000" b="1" dirty="0"/>
              <a:t>(</a:t>
            </a:r>
            <a:r>
              <a:rPr lang="en-US" altLang="zh-CN" sz="2000" b="1" dirty="0" err="1"/>
              <a:t>Lc</a:t>
            </a:r>
            <a:r>
              <a:rPr lang="en-US" altLang="zh-CN" sz="2000" b="1" dirty="0"/>
              <a:t>);</a:t>
            </a:r>
            <a:endParaRPr lang="en-US" altLang="zh-CN" sz="2000" b="1" dirty="0"/>
          </a:p>
          <a:p>
            <a:pPr algn="l" eaLnBrk="1" hangingPunct="1">
              <a:spcBef>
                <a:spcPct val="30000"/>
              </a:spcBef>
            </a:pPr>
            <a:r>
              <a:rPr lang="en-US" altLang="zh-CN" sz="2000" b="1" dirty="0"/>
              <a:t>         </a:t>
            </a:r>
            <a:r>
              <a:rPr lang="en-US" altLang="zh-CN" sz="2000" b="1" dirty="0" err="1"/>
              <a:t>i</a:t>
            </a:r>
            <a:r>
              <a:rPr lang="en-US" altLang="zh-CN" sz="2000" b="1" dirty="0"/>
              <a:t>=j=1; k=0;                                            </a:t>
            </a:r>
            <a:r>
              <a:rPr lang="en-US" altLang="zh-CN" sz="1800" b="1" dirty="0">
                <a:solidFill>
                  <a:srgbClr val="006600"/>
                </a:solidFill>
              </a:rPr>
              <a:t>//</a:t>
            </a:r>
            <a:r>
              <a:rPr lang="zh-CN" altLang="en-US" sz="1800" b="1" dirty="0">
                <a:solidFill>
                  <a:srgbClr val="006600"/>
                </a:solidFill>
              </a:rPr>
              <a:t>初始化</a:t>
            </a:r>
            <a:endParaRPr lang="zh-CN" altLang="en-US" sz="1800" b="1" dirty="0">
              <a:solidFill>
                <a:srgbClr val="006600"/>
              </a:solidFill>
            </a:endParaRPr>
          </a:p>
          <a:p>
            <a:pPr algn="l" eaLnBrk="1" hangingPunct="1">
              <a:spcBef>
                <a:spcPct val="30000"/>
              </a:spcBef>
            </a:pPr>
            <a:r>
              <a:rPr lang="zh-CN" altLang="en-US" sz="2000" b="1" dirty="0"/>
              <a:t>         </a:t>
            </a:r>
            <a:r>
              <a:rPr lang="en-US" altLang="zh-CN" sz="2000" b="1" dirty="0" err="1"/>
              <a:t>La_len</a:t>
            </a:r>
            <a:r>
              <a:rPr lang="en-US" altLang="zh-CN" sz="2000" b="1" dirty="0"/>
              <a:t>= </a:t>
            </a:r>
            <a:r>
              <a:rPr lang="en-US" altLang="zh-CN" sz="2000" b="1" dirty="0" err="1"/>
              <a:t>ListLength</a:t>
            </a:r>
            <a:r>
              <a:rPr lang="en-US" altLang="zh-CN" sz="2000" b="1" dirty="0"/>
              <a:t> (La) ;  </a:t>
            </a:r>
            <a:r>
              <a:rPr lang="en-US" altLang="zh-CN" sz="2000" b="1" dirty="0" err="1"/>
              <a:t>Lb_len</a:t>
            </a:r>
            <a:r>
              <a:rPr lang="en-US" altLang="zh-CN" sz="2000" b="1" dirty="0"/>
              <a:t>= </a:t>
            </a:r>
            <a:r>
              <a:rPr lang="en-US" altLang="zh-CN" sz="2000" b="1" dirty="0" err="1"/>
              <a:t>ListLength</a:t>
            </a:r>
            <a:r>
              <a:rPr lang="en-US" altLang="zh-CN" sz="2000" b="1" dirty="0"/>
              <a:t> (</a:t>
            </a:r>
            <a:r>
              <a:rPr lang="en-US" altLang="zh-CN" sz="2000" b="1" dirty="0" err="1"/>
              <a:t>Lb</a:t>
            </a:r>
            <a:r>
              <a:rPr lang="en-US" altLang="zh-CN" sz="2000" b="1" dirty="0"/>
              <a:t>) ;</a:t>
            </a:r>
            <a:endParaRPr lang="en-US" altLang="zh-CN" sz="2000" b="1" dirty="0"/>
          </a:p>
          <a:p>
            <a:pPr algn="l" eaLnBrk="1" hangingPunct="1">
              <a:spcBef>
                <a:spcPct val="30000"/>
              </a:spcBef>
            </a:pPr>
            <a:r>
              <a:rPr lang="en-US" altLang="zh-CN" sz="2000" b="1" dirty="0"/>
              <a:t>         </a:t>
            </a:r>
            <a:r>
              <a:rPr lang="en-US" altLang="zh-CN" sz="2000" b="1" dirty="0">
                <a:solidFill>
                  <a:srgbClr val="CC3300"/>
                </a:solidFill>
              </a:rPr>
              <a:t>while</a:t>
            </a:r>
            <a:r>
              <a:rPr lang="en-US" altLang="zh-CN" sz="2000" b="1" dirty="0"/>
              <a:t> ((</a:t>
            </a:r>
            <a:r>
              <a:rPr lang="en-US" altLang="zh-CN" sz="2000" b="1" dirty="0" err="1"/>
              <a:t>i</a:t>
            </a:r>
            <a:r>
              <a:rPr lang="en-US" altLang="zh-CN" sz="2000" b="1" dirty="0"/>
              <a:t>&lt;=</a:t>
            </a:r>
            <a:r>
              <a:rPr lang="en-US" altLang="zh-CN" sz="2000" b="1" dirty="0" err="1"/>
              <a:t>La_len</a:t>
            </a:r>
            <a:r>
              <a:rPr lang="en-US" altLang="zh-CN" sz="2000" b="1" dirty="0"/>
              <a:t>)&amp;&amp; (j&lt;=</a:t>
            </a:r>
            <a:r>
              <a:rPr lang="en-US" altLang="zh-CN" sz="2000" b="1" dirty="0" err="1"/>
              <a:t>Lb_len</a:t>
            </a:r>
            <a:r>
              <a:rPr lang="en-US" altLang="zh-CN" sz="2000" b="1" dirty="0"/>
              <a:t>)) </a:t>
            </a:r>
            <a:r>
              <a:rPr lang="en-US" altLang="zh-CN" sz="1800" b="1" dirty="0">
                <a:solidFill>
                  <a:srgbClr val="006600"/>
                </a:solidFill>
              </a:rPr>
              <a:t>//La</a:t>
            </a:r>
            <a:r>
              <a:rPr lang="zh-CN" altLang="en-US" sz="1800" b="1" dirty="0">
                <a:solidFill>
                  <a:srgbClr val="006600"/>
                </a:solidFill>
              </a:rPr>
              <a:t>和</a:t>
            </a:r>
            <a:r>
              <a:rPr lang="en-US" altLang="zh-CN" sz="1800" b="1" dirty="0" err="1">
                <a:solidFill>
                  <a:srgbClr val="006600"/>
                </a:solidFill>
              </a:rPr>
              <a:t>Lb</a:t>
            </a:r>
            <a:r>
              <a:rPr lang="zh-CN" altLang="en-US" sz="1800" b="1" dirty="0">
                <a:solidFill>
                  <a:srgbClr val="006600"/>
                </a:solidFill>
              </a:rPr>
              <a:t>均非空</a:t>
            </a:r>
            <a:endParaRPr lang="zh-CN" altLang="en-US" sz="1800" b="1" dirty="0">
              <a:solidFill>
                <a:srgbClr val="006600"/>
              </a:solidFill>
            </a:endParaRPr>
          </a:p>
          <a:p>
            <a:pPr algn="l" eaLnBrk="1" hangingPunct="1">
              <a:spcBef>
                <a:spcPct val="30000"/>
              </a:spcBef>
            </a:pPr>
            <a:r>
              <a:rPr lang="zh-CN" altLang="en-US" sz="2000" b="1" dirty="0"/>
              <a:t>              </a:t>
            </a:r>
            <a:r>
              <a:rPr lang="en-US" altLang="zh-CN" sz="2000" b="1" dirty="0"/>
              <a:t>{ </a:t>
            </a:r>
            <a:r>
              <a:rPr lang="en-US" altLang="zh-CN" sz="2000" b="1" dirty="0" err="1">
                <a:solidFill>
                  <a:schemeClr val="accent2"/>
                </a:solidFill>
              </a:rPr>
              <a:t>GetElem</a:t>
            </a:r>
            <a:r>
              <a:rPr lang="en-US" altLang="zh-CN" sz="2000" b="1" dirty="0"/>
              <a:t>(</a:t>
            </a:r>
            <a:r>
              <a:rPr lang="en-US" altLang="zh-CN" sz="2000" b="1" dirty="0" err="1"/>
              <a:t>La,i,ai</a:t>
            </a:r>
            <a:r>
              <a:rPr lang="en-US" altLang="zh-CN" sz="2000" b="1" dirty="0"/>
              <a:t>); </a:t>
            </a:r>
            <a:r>
              <a:rPr lang="en-US" altLang="zh-CN" sz="2000" b="1" dirty="0" err="1"/>
              <a:t>GetElem</a:t>
            </a:r>
            <a:r>
              <a:rPr lang="en-US" altLang="zh-CN" sz="2000" b="1" dirty="0"/>
              <a:t> (</a:t>
            </a:r>
            <a:r>
              <a:rPr lang="en-US" altLang="zh-CN" sz="2000" b="1" dirty="0" err="1"/>
              <a:t>Lb,j,bj</a:t>
            </a:r>
            <a:r>
              <a:rPr lang="en-US" altLang="zh-CN" sz="2000" b="1" dirty="0"/>
              <a:t>);</a:t>
            </a:r>
            <a:endParaRPr lang="en-US" altLang="zh-CN" sz="2000" b="1" dirty="0"/>
          </a:p>
          <a:p>
            <a:pPr algn="l" eaLnBrk="1" hangingPunct="1">
              <a:spcBef>
                <a:spcPct val="30000"/>
              </a:spcBef>
            </a:pPr>
            <a:r>
              <a:rPr lang="en-US" altLang="zh-CN" sz="2000" b="1" dirty="0"/>
              <a:t>                 if (</a:t>
            </a:r>
            <a:r>
              <a:rPr lang="en-US" altLang="zh-CN" sz="2000" b="1" dirty="0" err="1"/>
              <a:t>ai</a:t>
            </a:r>
            <a:r>
              <a:rPr lang="en-US" altLang="zh-CN" sz="2000" b="1" dirty="0"/>
              <a:t>&lt;=</a:t>
            </a:r>
            <a:r>
              <a:rPr lang="en-US" altLang="zh-CN" sz="2000" b="1" dirty="0" err="1"/>
              <a:t>bj</a:t>
            </a:r>
            <a:r>
              <a:rPr lang="en-US" altLang="zh-CN" sz="2000" b="1" dirty="0"/>
              <a:t>)   {</a:t>
            </a:r>
            <a:r>
              <a:rPr lang="en-US" altLang="zh-CN" sz="2000" b="1" dirty="0" err="1"/>
              <a:t>ListInsert</a:t>
            </a:r>
            <a:r>
              <a:rPr lang="en-US" altLang="zh-CN" sz="2000" b="1" dirty="0"/>
              <a:t>(</a:t>
            </a:r>
            <a:r>
              <a:rPr lang="en-US" altLang="zh-CN" sz="2000" b="1" dirty="0" err="1"/>
              <a:t>Lc</a:t>
            </a:r>
            <a:r>
              <a:rPr lang="en-US" altLang="zh-CN" sz="2000" b="1" dirty="0"/>
              <a:t>, ++</a:t>
            </a:r>
            <a:r>
              <a:rPr lang="en-US" altLang="zh-CN" sz="2000" b="1" dirty="0" err="1"/>
              <a:t>k,ai</a:t>
            </a:r>
            <a:r>
              <a:rPr lang="en-US" altLang="zh-CN" sz="2000" b="1" dirty="0"/>
              <a:t>); ++ </a:t>
            </a:r>
            <a:r>
              <a:rPr lang="en-US" altLang="zh-CN" sz="2000" b="1" dirty="0" err="1"/>
              <a:t>i</a:t>
            </a:r>
            <a:r>
              <a:rPr lang="en-US" altLang="zh-CN" sz="2000" b="1" dirty="0"/>
              <a:t>} </a:t>
            </a:r>
            <a:endParaRPr lang="en-US" altLang="zh-CN" sz="2000" b="1" dirty="0"/>
          </a:p>
          <a:p>
            <a:pPr algn="l" eaLnBrk="1" hangingPunct="1">
              <a:spcBef>
                <a:spcPct val="30000"/>
              </a:spcBef>
            </a:pPr>
            <a:r>
              <a:rPr lang="en-US" altLang="zh-CN" sz="2000" b="1" dirty="0"/>
              <a:t>                 else   {</a:t>
            </a:r>
            <a:r>
              <a:rPr lang="en-US" altLang="zh-CN" sz="2000" b="1" dirty="0" err="1">
                <a:solidFill>
                  <a:schemeClr val="accent2"/>
                </a:solidFill>
              </a:rPr>
              <a:t>ListInsert</a:t>
            </a:r>
            <a:r>
              <a:rPr lang="en-US" altLang="zh-CN" sz="2000" b="1" dirty="0"/>
              <a:t>(</a:t>
            </a:r>
            <a:r>
              <a:rPr lang="en-US" altLang="zh-CN" sz="2000" b="1" dirty="0" err="1"/>
              <a:t>Lc</a:t>
            </a:r>
            <a:r>
              <a:rPr lang="en-US" altLang="zh-CN" sz="2000" b="1" dirty="0"/>
              <a:t>,++</a:t>
            </a:r>
            <a:r>
              <a:rPr lang="en-US" altLang="zh-CN" sz="2000" b="1" dirty="0" err="1"/>
              <a:t>k,bj</a:t>
            </a:r>
            <a:r>
              <a:rPr lang="en-US" altLang="zh-CN" sz="2000" b="1" dirty="0"/>
              <a:t>); ++ j} ;</a:t>
            </a:r>
            <a:endParaRPr lang="en-US" altLang="zh-CN" sz="2000" b="1" dirty="0"/>
          </a:p>
          <a:p>
            <a:pPr algn="l" eaLnBrk="1" hangingPunct="1">
              <a:spcBef>
                <a:spcPct val="30000"/>
              </a:spcBef>
            </a:pPr>
            <a:r>
              <a:rPr lang="en-US" altLang="zh-CN" sz="2000" b="1" dirty="0"/>
              <a:t>         </a:t>
            </a:r>
            <a:r>
              <a:rPr lang="en-US" altLang="zh-CN" sz="2000" b="1" dirty="0">
                <a:solidFill>
                  <a:srgbClr val="CC3300"/>
                </a:solidFill>
              </a:rPr>
              <a:t>while</a:t>
            </a:r>
            <a:r>
              <a:rPr lang="en-US" altLang="zh-CN" sz="2000" b="1" dirty="0"/>
              <a:t> (</a:t>
            </a:r>
            <a:r>
              <a:rPr lang="en-US" altLang="zh-CN" sz="2000" b="1" dirty="0" err="1"/>
              <a:t>i</a:t>
            </a:r>
            <a:r>
              <a:rPr lang="en-US" altLang="zh-CN" sz="2000" b="1" dirty="0"/>
              <a:t>&lt;=</a:t>
            </a:r>
            <a:r>
              <a:rPr lang="en-US" altLang="zh-CN" sz="2000" b="1" dirty="0" err="1"/>
              <a:t>La_len</a:t>
            </a:r>
            <a:r>
              <a:rPr lang="en-US" altLang="zh-CN" sz="2000" b="1" dirty="0"/>
              <a:t>)                 </a:t>
            </a:r>
            <a:r>
              <a:rPr lang="en-US" altLang="zh-CN" sz="1800" b="1" dirty="0">
                <a:solidFill>
                  <a:srgbClr val="006600"/>
                </a:solidFill>
              </a:rPr>
              <a:t>// </a:t>
            </a:r>
            <a:r>
              <a:rPr lang="zh-CN" altLang="en-US" sz="1800" b="1" dirty="0">
                <a:solidFill>
                  <a:srgbClr val="006600"/>
                </a:solidFill>
              </a:rPr>
              <a:t>插入 </a:t>
            </a:r>
            <a:r>
              <a:rPr lang="en-US" altLang="zh-CN" sz="1800" b="1" dirty="0">
                <a:solidFill>
                  <a:srgbClr val="006600"/>
                </a:solidFill>
              </a:rPr>
              <a:t>La </a:t>
            </a:r>
            <a:r>
              <a:rPr lang="zh-CN" altLang="en-US" sz="1800" b="1" dirty="0">
                <a:solidFill>
                  <a:srgbClr val="006600"/>
                </a:solidFill>
              </a:rPr>
              <a:t>表中剩余元素</a:t>
            </a:r>
            <a:endParaRPr lang="zh-CN" altLang="en-US" sz="1800" b="1" dirty="0">
              <a:solidFill>
                <a:srgbClr val="006600"/>
              </a:solidFill>
            </a:endParaRPr>
          </a:p>
          <a:p>
            <a:pPr algn="l" eaLnBrk="1" hangingPunct="1">
              <a:spcBef>
                <a:spcPct val="30000"/>
              </a:spcBef>
            </a:pPr>
            <a:r>
              <a:rPr lang="zh-CN" altLang="en-US" sz="2000" b="1" dirty="0"/>
              <a:t>               </a:t>
            </a:r>
            <a:r>
              <a:rPr lang="en-US" altLang="zh-CN" sz="2000" b="1" dirty="0"/>
              <a:t>{</a:t>
            </a:r>
            <a:r>
              <a:rPr lang="en-US" altLang="zh-CN" sz="2000" b="1" dirty="0" err="1"/>
              <a:t>GetElem</a:t>
            </a:r>
            <a:r>
              <a:rPr lang="en-US" altLang="zh-CN" sz="2000" b="1" dirty="0"/>
              <a:t>(La, </a:t>
            </a:r>
            <a:r>
              <a:rPr lang="en-US" altLang="zh-CN" sz="2000" b="1" dirty="0" err="1"/>
              <a:t>i</a:t>
            </a:r>
            <a:r>
              <a:rPr lang="en-US" altLang="zh-CN" sz="2000" b="1" dirty="0"/>
              <a:t>++,</a:t>
            </a:r>
            <a:r>
              <a:rPr lang="en-US" altLang="zh-CN" sz="2000" b="1" dirty="0" err="1"/>
              <a:t>ai</a:t>
            </a:r>
            <a:r>
              <a:rPr lang="en-US" altLang="zh-CN" sz="2000" b="1" dirty="0"/>
              <a:t>); </a:t>
            </a:r>
            <a:r>
              <a:rPr lang="en-US" altLang="zh-CN" sz="2000" b="1" dirty="0" err="1"/>
              <a:t>ListInsert</a:t>
            </a:r>
            <a:r>
              <a:rPr lang="en-US" altLang="zh-CN" sz="2000" b="1" dirty="0"/>
              <a:t>(</a:t>
            </a:r>
            <a:r>
              <a:rPr lang="en-US" altLang="zh-CN" sz="2000" b="1" dirty="0" err="1"/>
              <a:t>Lc</a:t>
            </a:r>
            <a:r>
              <a:rPr lang="en-US" altLang="zh-CN" sz="2000" b="1" dirty="0"/>
              <a:t>,++</a:t>
            </a:r>
            <a:r>
              <a:rPr lang="en-US" altLang="zh-CN" sz="2000" b="1" dirty="0" err="1"/>
              <a:t>k,ai</a:t>
            </a:r>
            <a:r>
              <a:rPr lang="en-US" altLang="zh-CN" sz="2000" b="1" dirty="0"/>
              <a:t>)} ;</a:t>
            </a:r>
            <a:endParaRPr lang="en-US" altLang="zh-CN" sz="2000" b="1" dirty="0"/>
          </a:p>
          <a:p>
            <a:pPr algn="l" eaLnBrk="1" hangingPunct="1">
              <a:spcBef>
                <a:spcPct val="30000"/>
              </a:spcBef>
            </a:pPr>
            <a:r>
              <a:rPr lang="en-US" altLang="zh-CN" sz="2000" b="1" dirty="0"/>
              <a:t>         </a:t>
            </a:r>
            <a:r>
              <a:rPr lang="en-US" altLang="zh-CN" sz="2000" b="1" dirty="0">
                <a:solidFill>
                  <a:srgbClr val="CC3300"/>
                </a:solidFill>
              </a:rPr>
              <a:t>while</a:t>
            </a:r>
            <a:r>
              <a:rPr lang="en-US" altLang="zh-CN" sz="2000" b="1" dirty="0"/>
              <a:t> (j&lt;=</a:t>
            </a:r>
            <a:r>
              <a:rPr lang="en-US" altLang="zh-CN" sz="2000" b="1" dirty="0" err="1"/>
              <a:t>Lb_len</a:t>
            </a:r>
            <a:r>
              <a:rPr lang="en-US" altLang="zh-CN" sz="2000" b="1" dirty="0"/>
              <a:t>)                 </a:t>
            </a:r>
            <a:r>
              <a:rPr lang="en-US" altLang="zh-CN" sz="1800" b="1" dirty="0">
                <a:solidFill>
                  <a:srgbClr val="006600"/>
                </a:solidFill>
              </a:rPr>
              <a:t>// </a:t>
            </a:r>
            <a:r>
              <a:rPr lang="zh-CN" altLang="en-US" sz="1800" b="1" dirty="0">
                <a:solidFill>
                  <a:srgbClr val="006600"/>
                </a:solidFill>
              </a:rPr>
              <a:t>插入 </a:t>
            </a:r>
            <a:r>
              <a:rPr lang="en-US" altLang="zh-CN" sz="1800" b="1" dirty="0" err="1">
                <a:solidFill>
                  <a:srgbClr val="006600"/>
                </a:solidFill>
              </a:rPr>
              <a:t>Lb</a:t>
            </a:r>
            <a:r>
              <a:rPr lang="en-US" altLang="zh-CN" sz="1800" b="1" dirty="0">
                <a:solidFill>
                  <a:srgbClr val="006600"/>
                </a:solidFill>
              </a:rPr>
              <a:t> </a:t>
            </a:r>
            <a:r>
              <a:rPr lang="zh-CN" altLang="en-US" sz="1800" b="1" dirty="0">
                <a:solidFill>
                  <a:srgbClr val="006600"/>
                </a:solidFill>
              </a:rPr>
              <a:t>表中剩余元素</a:t>
            </a:r>
            <a:endParaRPr lang="zh-CN" altLang="en-US" sz="1800" b="1" dirty="0">
              <a:solidFill>
                <a:srgbClr val="006600"/>
              </a:solidFill>
            </a:endParaRPr>
          </a:p>
          <a:p>
            <a:pPr algn="l" eaLnBrk="1" hangingPunct="1">
              <a:spcBef>
                <a:spcPct val="30000"/>
              </a:spcBef>
            </a:pPr>
            <a:r>
              <a:rPr lang="zh-CN" altLang="en-US" sz="2000" b="1" dirty="0"/>
              <a:t>               </a:t>
            </a:r>
            <a:r>
              <a:rPr lang="en-US" altLang="zh-CN" sz="2000" b="1" dirty="0"/>
              <a:t>{</a:t>
            </a:r>
            <a:r>
              <a:rPr lang="en-US" altLang="zh-CN" sz="2000" b="1" dirty="0" err="1"/>
              <a:t>GetElem</a:t>
            </a:r>
            <a:r>
              <a:rPr lang="en-US" altLang="zh-CN" sz="2000" b="1" dirty="0"/>
              <a:t>(</a:t>
            </a:r>
            <a:r>
              <a:rPr lang="en-US" altLang="zh-CN" sz="2000" b="1" dirty="0" err="1"/>
              <a:t>Lb</a:t>
            </a:r>
            <a:r>
              <a:rPr lang="en-US" altLang="zh-CN" sz="2000" b="1" dirty="0"/>
              <a:t>, </a:t>
            </a:r>
            <a:r>
              <a:rPr lang="en-US" altLang="zh-CN" sz="2000" b="1" dirty="0" err="1"/>
              <a:t>j++</a:t>
            </a:r>
            <a:r>
              <a:rPr lang="en-US" altLang="zh-CN" sz="2000" b="1" dirty="0"/>
              <a:t>,</a:t>
            </a:r>
            <a:r>
              <a:rPr lang="en-US" altLang="zh-CN" sz="2000" b="1" dirty="0" err="1"/>
              <a:t>bj</a:t>
            </a:r>
            <a:r>
              <a:rPr lang="en-US" altLang="zh-CN" sz="2000" b="1" dirty="0"/>
              <a:t>); </a:t>
            </a:r>
            <a:r>
              <a:rPr lang="en-US" altLang="zh-CN" sz="2000" b="1" dirty="0" err="1"/>
              <a:t>ListInsert</a:t>
            </a:r>
            <a:r>
              <a:rPr lang="en-US" altLang="zh-CN" sz="2000" b="1" dirty="0"/>
              <a:t>(</a:t>
            </a:r>
            <a:r>
              <a:rPr lang="en-US" altLang="zh-CN" sz="2000" b="1" dirty="0" err="1"/>
              <a:t>Lc</a:t>
            </a:r>
            <a:r>
              <a:rPr lang="en-US" altLang="zh-CN" sz="2000" b="1" dirty="0"/>
              <a:t>,++</a:t>
            </a:r>
            <a:r>
              <a:rPr lang="en-US" altLang="zh-CN" sz="2000" b="1" dirty="0" err="1"/>
              <a:t>k,bj</a:t>
            </a:r>
            <a:r>
              <a:rPr lang="en-US" altLang="zh-CN" sz="2000" b="1" dirty="0"/>
              <a:t>} ;</a:t>
            </a:r>
            <a:endParaRPr lang="en-US" altLang="zh-CN" sz="2000" b="1" dirty="0"/>
          </a:p>
          <a:p>
            <a:pPr algn="l" eaLnBrk="1" hangingPunct="1">
              <a:spcBef>
                <a:spcPct val="30000"/>
              </a:spcBef>
            </a:pPr>
            <a:r>
              <a:rPr lang="en-US" altLang="zh-CN" sz="2000" b="1" dirty="0"/>
              <a:t>     </a:t>
            </a:r>
            <a:r>
              <a:rPr lang="en-US" altLang="zh-CN" b="1" dirty="0"/>
              <a:t>} // </a:t>
            </a:r>
            <a:r>
              <a:rPr lang="en-US" altLang="zh-CN" b="1" dirty="0" err="1">
                <a:solidFill>
                  <a:srgbClr val="0000CC"/>
                </a:solidFill>
              </a:rPr>
              <a:t>MergeList</a:t>
            </a:r>
            <a:endParaRPr lang="en-US" altLang="zh-CN" b="1" dirty="0">
              <a:solidFill>
                <a:srgbClr val="0000CC"/>
              </a:solidFill>
            </a:endParaRPr>
          </a:p>
        </p:txBody>
      </p:sp>
      <p:sp>
        <p:nvSpPr>
          <p:cNvPr id="73731" name="Line 3"/>
          <p:cNvSpPr>
            <a:spLocks noChangeShapeType="1"/>
          </p:cNvSpPr>
          <p:nvPr/>
        </p:nvSpPr>
        <p:spPr bwMode="auto">
          <a:xfrm>
            <a:off x="0" y="2187575"/>
            <a:ext cx="91440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3732" name="Line 4"/>
          <p:cNvSpPr>
            <a:spLocks noChangeShapeType="1"/>
          </p:cNvSpPr>
          <p:nvPr/>
        </p:nvSpPr>
        <p:spPr bwMode="auto">
          <a:xfrm>
            <a:off x="0" y="4140200"/>
            <a:ext cx="9144000" cy="0"/>
          </a:xfrm>
          <a:prstGeom prst="line">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原始实现代码</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571500" y="1136312"/>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b="1" dirty="0" smtClean="0">
                <a:latin typeface="华文仿宋" panose="02010600040101010101" pitchFamily="2" charset="-122"/>
                <a:ea typeface="华文仿宋" panose="02010600040101010101" pitchFamily="2" charset="-122"/>
              </a:rPr>
              <a:t>对于</a:t>
            </a:r>
            <a:r>
              <a:rPr lang="zh-CN" altLang="en-US" b="1" dirty="0">
                <a:latin typeface="华文仿宋" panose="02010600040101010101" pitchFamily="2" charset="-122"/>
                <a:ea typeface="华文仿宋" panose="02010600040101010101" pitchFamily="2" charset="-122"/>
              </a:rPr>
              <a:t>“顺序表的合并”，</a:t>
            </a:r>
            <a:r>
              <a:rPr lang="en-US" altLang="zh-CN" b="1" dirty="0">
                <a:latin typeface="华文仿宋" panose="02010600040101010101" pitchFamily="2" charset="-122"/>
                <a:ea typeface="华文仿宋" panose="02010600040101010101" pitchFamily="2" charset="-122"/>
              </a:rPr>
              <a:t>A</a:t>
            </a:r>
            <a:r>
              <a:rPr lang="zh-CN" altLang="en-US" b="1" dirty="0">
                <a:latin typeface="华文仿宋" panose="02010600040101010101" pitchFamily="2" charset="-122"/>
                <a:ea typeface="华文仿宋" panose="02010600040101010101" pitchFamily="2" charset="-122"/>
              </a:rPr>
              <a:t>、</a:t>
            </a:r>
            <a:r>
              <a:rPr lang="en-US" altLang="zh-CN" b="1" dirty="0">
                <a:latin typeface="华文仿宋" panose="02010600040101010101" pitchFamily="2" charset="-122"/>
                <a:ea typeface="华文仿宋" panose="02010600040101010101" pitchFamily="2" charset="-122"/>
              </a:rPr>
              <a:t>B</a:t>
            </a:r>
            <a:r>
              <a:rPr lang="zh-CN" altLang="en-US" b="1" dirty="0">
                <a:latin typeface="华文仿宋" panose="02010600040101010101" pitchFamily="2" charset="-122"/>
                <a:ea typeface="华文仿宋" panose="02010600040101010101" pitchFamily="2" charset="-122"/>
              </a:rPr>
              <a:t>的所有元素都放到</a:t>
            </a:r>
            <a:r>
              <a:rPr lang="en-US" altLang="zh-CN" b="1" dirty="0">
                <a:latin typeface="华文仿宋" panose="02010600040101010101" pitchFamily="2" charset="-122"/>
                <a:ea typeface="华文仿宋" panose="02010600040101010101" pitchFamily="2" charset="-122"/>
              </a:rPr>
              <a:t>C</a:t>
            </a:r>
            <a:r>
              <a:rPr lang="zh-CN" altLang="en-US" b="1" dirty="0">
                <a:latin typeface="华文仿宋" panose="02010600040101010101" pitchFamily="2" charset="-122"/>
                <a:ea typeface="华文仿宋" panose="02010600040101010101" pitchFamily="2" charset="-122"/>
              </a:rPr>
              <a:t>中。从上述算法可直接写出形式上极其相似的算法如下。</a:t>
            </a:r>
            <a:endParaRPr lang="zh-CN" altLang="en-US" b="1" dirty="0">
              <a:latin typeface="华文仿宋" panose="02010600040101010101" pitchFamily="2" charset="-122"/>
              <a:ea typeface="华文仿宋" panose="02010600040101010101" pitchFamily="2" charset="-122"/>
            </a:endParaRPr>
          </a:p>
        </p:txBody>
      </p:sp>
      <p:sp>
        <p:nvSpPr>
          <p:cNvPr id="74755" name="Rectangle 3"/>
          <p:cNvSpPr>
            <a:spLocks noChangeArrowheads="1"/>
          </p:cNvSpPr>
          <p:nvPr/>
        </p:nvSpPr>
        <p:spPr bwMode="auto">
          <a:xfrm>
            <a:off x="571500" y="2059850"/>
            <a:ext cx="8243888"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800" b="1" dirty="0">
                <a:latin typeface="华文仿宋" panose="02010600040101010101" pitchFamily="2" charset="-122"/>
                <a:ea typeface="华文仿宋" panose="02010600040101010101" pitchFamily="2" charset="-122"/>
              </a:rPr>
              <a:t>v</a:t>
            </a:r>
            <a:r>
              <a:rPr lang="en-US" altLang="zh-CN" sz="2800" b="1" dirty="0" smtClean="0">
                <a:latin typeface="华文仿宋" panose="02010600040101010101" pitchFamily="2" charset="-122"/>
                <a:ea typeface="华文仿宋" panose="02010600040101010101" pitchFamily="2" charset="-122"/>
              </a:rPr>
              <a:t>oid  </a:t>
            </a:r>
            <a:r>
              <a:rPr lang="en-US" altLang="zh-CN" sz="2800" b="1" dirty="0" err="1">
                <a:solidFill>
                  <a:srgbClr val="0000CC"/>
                </a:solidFill>
                <a:latin typeface="华文仿宋" panose="02010600040101010101" pitchFamily="2" charset="-122"/>
                <a:ea typeface="华文仿宋" panose="02010600040101010101" pitchFamily="2" charset="-122"/>
              </a:rPr>
              <a:t>MergeList-sq</a:t>
            </a:r>
            <a:r>
              <a:rPr lang="en-US" altLang="zh-CN" sz="2800" b="1"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SqList</a:t>
            </a:r>
            <a:r>
              <a:rPr lang="en-US" altLang="zh-CN" sz="2800" b="1" dirty="0">
                <a:latin typeface="华文仿宋" panose="02010600040101010101" pitchFamily="2" charset="-122"/>
                <a:ea typeface="华文仿宋" panose="02010600040101010101" pitchFamily="2" charset="-122"/>
              </a:rPr>
              <a:t> La , </a:t>
            </a:r>
            <a:r>
              <a:rPr lang="en-US" altLang="zh-CN" sz="2800" b="1" dirty="0" err="1">
                <a:latin typeface="华文仿宋" panose="02010600040101010101" pitchFamily="2" charset="-122"/>
                <a:ea typeface="华文仿宋" panose="02010600040101010101" pitchFamily="2" charset="-122"/>
              </a:rPr>
              <a:t>SqList</a:t>
            </a:r>
            <a:r>
              <a:rPr lang="en-US" altLang="zh-CN" sz="2800" b="1" dirty="0">
                <a:latin typeface="华文仿宋" panose="02010600040101010101" pitchFamily="2" charset="-122"/>
                <a:ea typeface="华文仿宋" panose="02010600040101010101" pitchFamily="2" charset="-122"/>
              </a:rPr>
              <a:t> </a:t>
            </a:r>
            <a:r>
              <a:rPr lang="en-US" altLang="zh-CN" sz="2800" b="1" dirty="0" err="1">
                <a:latin typeface="华文仿宋" panose="02010600040101010101" pitchFamily="2" charset="-122"/>
                <a:ea typeface="华文仿宋" panose="02010600040101010101" pitchFamily="2" charset="-122"/>
              </a:rPr>
              <a:t>Lb</a:t>
            </a:r>
            <a:r>
              <a:rPr lang="en-US" altLang="zh-CN" sz="2800" b="1" dirty="0">
                <a:latin typeface="华文仿宋" panose="02010600040101010101" pitchFamily="2" charset="-122"/>
                <a:ea typeface="华文仿宋" panose="02010600040101010101" pitchFamily="2" charset="-122"/>
              </a:rPr>
              <a:t>, </a:t>
            </a:r>
            <a:r>
              <a:rPr lang="en-US" altLang="zh-CN" sz="2800" b="1" dirty="0" err="1" smtClean="0">
                <a:latin typeface="华文仿宋" panose="02010600040101010101" pitchFamily="2" charset="-122"/>
                <a:ea typeface="华文仿宋" panose="02010600040101010101" pitchFamily="2" charset="-122"/>
              </a:rPr>
              <a:t>SqList</a:t>
            </a:r>
            <a:r>
              <a:rPr lang="en-US" altLang="zh-CN" sz="2800" b="1" dirty="0" smtClean="0">
                <a:latin typeface="华文仿宋" panose="02010600040101010101" pitchFamily="2" charset="-122"/>
                <a:ea typeface="华文仿宋" panose="02010600040101010101" pitchFamily="2" charset="-122"/>
              </a:rPr>
              <a:t> </a:t>
            </a:r>
            <a:r>
              <a:rPr lang="en-US" altLang="zh-CN" sz="2800" b="1" dirty="0">
                <a:latin typeface="华文仿宋" panose="02010600040101010101" pitchFamily="2" charset="-122"/>
                <a:ea typeface="华文仿宋" panose="02010600040101010101" pitchFamily="2" charset="-122"/>
              </a:rPr>
              <a:t>&amp;</a:t>
            </a:r>
            <a:r>
              <a:rPr lang="en-US" altLang="zh-CN" sz="2800" b="1" dirty="0" err="1">
                <a:latin typeface="华文仿宋" panose="02010600040101010101" pitchFamily="2" charset="-122"/>
                <a:ea typeface="华文仿宋" panose="02010600040101010101" pitchFamily="2" charset="-122"/>
              </a:rPr>
              <a:t>Lc</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a:p>
            <a:pPr algn="l" eaLnBrk="1" hangingPunct="1">
              <a:spcBef>
                <a:spcPct val="50000"/>
              </a:spcBef>
            </a:pPr>
            <a:r>
              <a:rPr lang="zh-CN" altLang="en-US" sz="2000" b="1" dirty="0">
                <a:solidFill>
                  <a:srgbClr val="006600"/>
                </a:solidFill>
                <a:latin typeface="华文仿宋" panose="02010600040101010101" pitchFamily="2" charset="-122"/>
                <a:ea typeface="华文仿宋" panose="02010600040101010101" pitchFamily="2" charset="-122"/>
              </a:rPr>
              <a:t>             </a:t>
            </a:r>
            <a:r>
              <a:rPr lang="en-US" altLang="zh-CN" sz="2000" b="1" dirty="0">
                <a:solidFill>
                  <a:srgbClr val="006600"/>
                </a:solidFill>
                <a:latin typeface="华文仿宋" panose="02010600040101010101" pitchFamily="2" charset="-122"/>
                <a:ea typeface="华文仿宋" panose="02010600040101010101" pitchFamily="2" charset="-122"/>
              </a:rPr>
              <a:t>//</a:t>
            </a:r>
            <a:r>
              <a:rPr lang="zh-CN" altLang="en-US" sz="2000" b="1" dirty="0">
                <a:solidFill>
                  <a:srgbClr val="006600"/>
                </a:solidFill>
                <a:latin typeface="华文仿宋" panose="02010600040101010101" pitchFamily="2" charset="-122"/>
                <a:ea typeface="华文仿宋" panose="02010600040101010101" pitchFamily="2" charset="-122"/>
              </a:rPr>
              <a:t>已知顺序线性表</a:t>
            </a:r>
            <a:r>
              <a:rPr lang="en-US" altLang="zh-CN" sz="2000" b="1" dirty="0">
                <a:solidFill>
                  <a:srgbClr val="006600"/>
                </a:solidFill>
                <a:latin typeface="华文仿宋" panose="02010600040101010101" pitchFamily="2" charset="-122"/>
                <a:ea typeface="华文仿宋" panose="02010600040101010101" pitchFamily="2" charset="-122"/>
              </a:rPr>
              <a:t>La</a:t>
            </a:r>
            <a:r>
              <a:rPr lang="zh-CN" altLang="en-US" sz="2000" b="1" dirty="0">
                <a:solidFill>
                  <a:srgbClr val="006600"/>
                </a:solidFill>
                <a:latin typeface="华文仿宋" panose="02010600040101010101" pitchFamily="2" charset="-122"/>
                <a:ea typeface="华文仿宋" panose="02010600040101010101" pitchFamily="2" charset="-122"/>
              </a:rPr>
              <a:t>和</a:t>
            </a:r>
            <a:r>
              <a:rPr lang="en-US" altLang="zh-CN" sz="2000" b="1" dirty="0" err="1">
                <a:solidFill>
                  <a:srgbClr val="006600"/>
                </a:solidFill>
                <a:latin typeface="华文仿宋" panose="02010600040101010101" pitchFamily="2" charset="-122"/>
                <a:ea typeface="华文仿宋" panose="02010600040101010101" pitchFamily="2" charset="-122"/>
              </a:rPr>
              <a:t>Lb</a:t>
            </a:r>
            <a:r>
              <a:rPr lang="zh-CN" altLang="en-US" sz="2000" b="1" dirty="0">
                <a:solidFill>
                  <a:srgbClr val="006600"/>
                </a:solidFill>
                <a:latin typeface="华文仿宋" panose="02010600040101010101" pitchFamily="2" charset="-122"/>
                <a:ea typeface="华文仿宋" panose="02010600040101010101" pitchFamily="2" charset="-122"/>
              </a:rPr>
              <a:t>的元素按值</a:t>
            </a:r>
            <a:r>
              <a:rPr lang="zh-CN" altLang="en-US" sz="2000" b="1" dirty="0">
                <a:solidFill>
                  <a:schemeClr val="accent2"/>
                </a:solidFill>
                <a:latin typeface="华文仿宋" panose="02010600040101010101" pitchFamily="2" charset="-122"/>
                <a:ea typeface="华文仿宋" panose="02010600040101010101" pitchFamily="2" charset="-122"/>
              </a:rPr>
              <a:t>非递减</a:t>
            </a:r>
            <a:r>
              <a:rPr lang="zh-CN" altLang="en-US" sz="2000" b="1" dirty="0">
                <a:solidFill>
                  <a:srgbClr val="006600"/>
                </a:solidFill>
                <a:latin typeface="华文仿宋" panose="02010600040101010101" pitchFamily="2" charset="-122"/>
                <a:ea typeface="华文仿宋" panose="02010600040101010101" pitchFamily="2" charset="-122"/>
              </a:rPr>
              <a:t>排列</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spcBef>
                <a:spcPct val="50000"/>
              </a:spcBef>
            </a:pPr>
            <a:r>
              <a:rPr lang="zh-CN" altLang="en-US" sz="2000" b="1" dirty="0">
                <a:solidFill>
                  <a:srgbClr val="006600"/>
                </a:solidFill>
                <a:latin typeface="华文仿宋" panose="02010600040101010101" pitchFamily="2" charset="-122"/>
                <a:ea typeface="华文仿宋" panose="02010600040101010101" pitchFamily="2" charset="-122"/>
              </a:rPr>
              <a:t>　　　 </a:t>
            </a:r>
            <a:r>
              <a:rPr lang="en-US" altLang="zh-CN" sz="2000" b="1" dirty="0">
                <a:solidFill>
                  <a:srgbClr val="006600"/>
                </a:solidFill>
                <a:latin typeface="华文仿宋" panose="02010600040101010101" pitchFamily="2" charset="-122"/>
                <a:ea typeface="华文仿宋" panose="02010600040101010101" pitchFamily="2" charset="-122"/>
              </a:rPr>
              <a:t>//</a:t>
            </a:r>
            <a:r>
              <a:rPr lang="zh-CN" altLang="en-US" sz="2000" b="1" dirty="0">
                <a:solidFill>
                  <a:srgbClr val="006600"/>
                </a:solidFill>
                <a:latin typeface="华文仿宋" panose="02010600040101010101" pitchFamily="2" charset="-122"/>
                <a:ea typeface="华文仿宋" panose="02010600040101010101" pitchFamily="2" charset="-122"/>
              </a:rPr>
              <a:t>归并</a:t>
            </a:r>
            <a:r>
              <a:rPr lang="en-US" altLang="zh-CN" sz="2000" b="1" dirty="0">
                <a:solidFill>
                  <a:srgbClr val="006600"/>
                </a:solidFill>
                <a:latin typeface="华文仿宋" panose="02010600040101010101" pitchFamily="2" charset="-122"/>
                <a:ea typeface="华文仿宋" panose="02010600040101010101" pitchFamily="2" charset="-122"/>
              </a:rPr>
              <a:t>La</a:t>
            </a:r>
            <a:r>
              <a:rPr lang="zh-CN" altLang="en-US" sz="2000" b="1" dirty="0">
                <a:solidFill>
                  <a:srgbClr val="006600"/>
                </a:solidFill>
                <a:latin typeface="华文仿宋" panose="02010600040101010101" pitchFamily="2" charset="-122"/>
                <a:ea typeface="华文仿宋" panose="02010600040101010101" pitchFamily="2" charset="-122"/>
              </a:rPr>
              <a:t>和</a:t>
            </a:r>
            <a:r>
              <a:rPr lang="en-US" altLang="zh-CN" sz="2000" b="1" dirty="0" err="1">
                <a:solidFill>
                  <a:srgbClr val="006600"/>
                </a:solidFill>
                <a:latin typeface="华文仿宋" panose="02010600040101010101" pitchFamily="2" charset="-122"/>
                <a:ea typeface="华文仿宋" panose="02010600040101010101" pitchFamily="2" charset="-122"/>
              </a:rPr>
              <a:t>Lb</a:t>
            </a:r>
            <a:r>
              <a:rPr lang="zh-CN" altLang="en-US" sz="2000" b="1" dirty="0">
                <a:solidFill>
                  <a:srgbClr val="006600"/>
                </a:solidFill>
                <a:latin typeface="华文仿宋" panose="02010600040101010101" pitchFamily="2" charset="-122"/>
                <a:ea typeface="华文仿宋" panose="02010600040101010101" pitchFamily="2" charset="-122"/>
              </a:rPr>
              <a:t>得到新的顺序表</a:t>
            </a:r>
            <a:r>
              <a:rPr lang="en-US" altLang="zh-CN" sz="2000" b="1" dirty="0" err="1">
                <a:solidFill>
                  <a:srgbClr val="006600"/>
                </a:solidFill>
                <a:latin typeface="华文仿宋" panose="02010600040101010101" pitchFamily="2" charset="-122"/>
                <a:ea typeface="华文仿宋" panose="02010600040101010101" pitchFamily="2" charset="-122"/>
              </a:rPr>
              <a:t>Lc</a:t>
            </a:r>
            <a:r>
              <a:rPr lang="zh-CN" altLang="en-US" sz="2000" b="1" dirty="0">
                <a:solidFill>
                  <a:srgbClr val="006600"/>
                </a:solidFill>
                <a:latin typeface="华文仿宋" panose="02010600040101010101" pitchFamily="2" charset="-122"/>
                <a:ea typeface="华文仿宋" panose="02010600040101010101" pitchFamily="2" charset="-122"/>
              </a:rPr>
              <a:t>，</a:t>
            </a:r>
            <a:r>
              <a:rPr lang="en-US" altLang="zh-CN" sz="2000" b="1" dirty="0" err="1">
                <a:solidFill>
                  <a:srgbClr val="006600"/>
                </a:solidFill>
                <a:latin typeface="华文仿宋" panose="02010600040101010101" pitchFamily="2" charset="-122"/>
                <a:ea typeface="华文仿宋" panose="02010600040101010101" pitchFamily="2" charset="-122"/>
              </a:rPr>
              <a:t>Lc</a:t>
            </a:r>
            <a:r>
              <a:rPr lang="zh-CN" altLang="en-US" sz="2000" b="1" dirty="0">
                <a:solidFill>
                  <a:srgbClr val="006600"/>
                </a:solidFill>
                <a:latin typeface="华文仿宋" panose="02010600040101010101" pitchFamily="2" charset="-122"/>
                <a:ea typeface="华文仿宋" panose="02010600040101010101" pitchFamily="2" charset="-122"/>
              </a:rPr>
              <a:t>的元素也按值</a:t>
            </a:r>
            <a:r>
              <a:rPr lang="zh-CN" altLang="en-US" sz="2000" b="1" dirty="0">
                <a:solidFill>
                  <a:schemeClr val="accent2"/>
                </a:solidFill>
                <a:latin typeface="华文仿宋" panose="02010600040101010101" pitchFamily="2" charset="-122"/>
                <a:ea typeface="华文仿宋" panose="02010600040101010101" pitchFamily="2" charset="-122"/>
              </a:rPr>
              <a:t>非递减</a:t>
            </a:r>
            <a:r>
              <a:rPr lang="zh-CN" altLang="en-US" sz="2000" b="1" dirty="0" smtClean="0">
                <a:solidFill>
                  <a:srgbClr val="006600"/>
                </a:solidFill>
                <a:latin typeface="华文仿宋" panose="02010600040101010101" pitchFamily="2" charset="-122"/>
                <a:ea typeface="华文仿宋" panose="02010600040101010101" pitchFamily="2" charset="-122"/>
              </a:rPr>
              <a:t>排列</a:t>
            </a:r>
            <a:endParaRPr lang="en-US" altLang="zh-CN" sz="2000" b="1" dirty="0" smtClean="0">
              <a:solidFill>
                <a:srgbClr val="006600"/>
              </a:solidFill>
              <a:latin typeface="华文仿宋" panose="02010600040101010101" pitchFamily="2" charset="-122"/>
              <a:ea typeface="华文仿宋" panose="02010600040101010101" pitchFamily="2" charset="-122"/>
            </a:endParaRPr>
          </a:p>
          <a:p>
            <a:pPr algn="l" eaLnBrk="1" hangingPunct="1">
              <a:spcBef>
                <a:spcPct val="50000"/>
              </a:spcBef>
            </a:pPr>
            <a:r>
              <a:rPr lang="en-US" altLang="zh-CN" sz="2000" b="1" dirty="0" smtClean="0">
                <a:solidFill>
                  <a:schemeClr val="accent2"/>
                </a:solidFill>
                <a:latin typeface="华文仿宋" panose="02010600040101010101" pitchFamily="2" charset="-122"/>
                <a:ea typeface="华文仿宋" panose="02010600040101010101" pitchFamily="2" charset="-122"/>
              </a:rPr>
              <a:t>       pa</a:t>
            </a:r>
            <a:r>
              <a:rPr lang="en-US" altLang="zh-CN" sz="2000" b="1" dirty="0" smtClean="0">
                <a:latin typeface="华文仿宋" panose="02010600040101010101" pitchFamily="2" charset="-122"/>
                <a:ea typeface="华文仿宋" panose="02010600040101010101" pitchFamily="2" charset="-122"/>
              </a:rPr>
              <a:t>=</a:t>
            </a:r>
            <a:r>
              <a:rPr lang="en-US" altLang="zh-CN" sz="2000" b="1" dirty="0" err="1" smtClean="0">
                <a:latin typeface="华文仿宋" panose="02010600040101010101" pitchFamily="2" charset="-122"/>
                <a:ea typeface="华文仿宋" panose="02010600040101010101" pitchFamily="2" charset="-122"/>
              </a:rPr>
              <a:t>La.elem</a:t>
            </a:r>
            <a:r>
              <a:rPr lang="en-US" altLang="zh-CN" sz="2000" b="1" dirty="0">
                <a:latin typeface="华文仿宋" panose="02010600040101010101" pitchFamily="2" charset="-122"/>
                <a:ea typeface="华文仿宋" panose="02010600040101010101" pitchFamily="2" charset="-122"/>
              </a:rPr>
              <a:t>; </a:t>
            </a:r>
            <a:r>
              <a:rPr lang="en-US" altLang="zh-CN" sz="2000" b="1" dirty="0" err="1">
                <a:solidFill>
                  <a:schemeClr val="accent2"/>
                </a:solidFill>
                <a:latin typeface="华文仿宋" panose="02010600040101010101" pitchFamily="2" charset="-122"/>
                <a:ea typeface="华文仿宋" panose="02010600040101010101" pitchFamily="2" charset="-122"/>
              </a:rPr>
              <a:t>pb</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Lb.elem</a:t>
            </a:r>
            <a:r>
              <a:rPr lang="en-US" altLang="zh-CN" sz="2000" b="1" dirty="0">
                <a:latin typeface="华文仿宋" panose="02010600040101010101" pitchFamily="2" charset="-122"/>
                <a:ea typeface="华文仿宋" panose="02010600040101010101" pitchFamily="2" charset="-122"/>
              </a:rPr>
              <a:t>; </a:t>
            </a:r>
            <a:r>
              <a:rPr lang="en-US" altLang="zh-CN" sz="1600" b="1" dirty="0">
                <a:solidFill>
                  <a:srgbClr val="006600"/>
                </a:solidFill>
                <a:latin typeface="华文仿宋" panose="02010600040101010101" pitchFamily="2" charset="-122"/>
                <a:ea typeface="华文仿宋" panose="02010600040101010101" pitchFamily="2" charset="-122"/>
              </a:rPr>
              <a:t>// pa, </a:t>
            </a:r>
            <a:r>
              <a:rPr lang="en-US" altLang="zh-CN" sz="1600" b="1" dirty="0" err="1">
                <a:solidFill>
                  <a:srgbClr val="006600"/>
                </a:solidFill>
                <a:latin typeface="华文仿宋" panose="02010600040101010101" pitchFamily="2" charset="-122"/>
                <a:ea typeface="华文仿宋" panose="02010600040101010101" pitchFamily="2" charset="-122"/>
              </a:rPr>
              <a:t>pb</a:t>
            </a:r>
            <a:r>
              <a:rPr lang="zh-CN" altLang="en-US" sz="1600" b="1" dirty="0">
                <a:solidFill>
                  <a:srgbClr val="006600"/>
                </a:solidFill>
                <a:latin typeface="华文仿宋" panose="02010600040101010101" pitchFamily="2" charset="-122"/>
                <a:ea typeface="华文仿宋" panose="02010600040101010101" pitchFamily="2" charset="-122"/>
              </a:rPr>
              <a:t>指示</a:t>
            </a:r>
            <a:r>
              <a:rPr lang="en-US" altLang="zh-CN" sz="1600" b="1" dirty="0">
                <a:solidFill>
                  <a:srgbClr val="006600"/>
                </a:solidFill>
                <a:latin typeface="华文仿宋" panose="02010600040101010101" pitchFamily="2" charset="-122"/>
                <a:ea typeface="华文仿宋" panose="02010600040101010101" pitchFamily="2" charset="-122"/>
              </a:rPr>
              <a:t>La</a:t>
            </a:r>
            <a:r>
              <a:rPr lang="zh-CN" altLang="en-US" sz="1600" b="1" dirty="0">
                <a:solidFill>
                  <a:srgbClr val="006600"/>
                </a:solidFill>
                <a:latin typeface="华文仿宋" panose="02010600040101010101" pitchFamily="2" charset="-122"/>
                <a:ea typeface="华文仿宋" panose="02010600040101010101" pitchFamily="2" charset="-122"/>
              </a:rPr>
              <a:t>表和</a:t>
            </a:r>
            <a:r>
              <a:rPr lang="en-US" altLang="zh-CN" sz="1600" b="1" dirty="0" err="1">
                <a:solidFill>
                  <a:srgbClr val="006600"/>
                </a:solidFill>
                <a:latin typeface="华文仿宋" panose="02010600040101010101" pitchFamily="2" charset="-122"/>
                <a:ea typeface="华文仿宋" panose="02010600040101010101" pitchFamily="2" charset="-122"/>
              </a:rPr>
              <a:t>Lb</a:t>
            </a:r>
            <a:r>
              <a:rPr lang="zh-CN" altLang="en-US" sz="1600" b="1" dirty="0">
                <a:solidFill>
                  <a:srgbClr val="006600"/>
                </a:solidFill>
                <a:latin typeface="华文仿宋" panose="02010600040101010101" pitchFamily="2" charset="-122"/>
                <a:ea typeface="华文仿宋" panose="02010600040101010101" pitchFamily="2" charset="-122"/>
              </a:rPr>
              <a:t>表第一个元素</a:t>
            </a:r>
            <a:endParaRPr lang="zh-CN" altLang="en-US" sz="1600" b="1" dirty="0">
              <a:latin typeface="华文仿宋" panose="02010600040101010101" pitchFamily="2" charset="-122"/>
              <a:ea typeface="华文仿宋" panose="02010600040101010101" pitchFamily="2" charset="-122"/>
            </a:endParaRPr>
          </a:p>
          <a:p>
            <a:pPr algn="l" eaLnBrk="1" hangingPunct="1">
              <a:spcBef>
                <a:spcPct val="50000"/>
              </a:spcBef>
            </a:pPr>
            <a:r>
              <a:rPr lang="en-US" altLang="zh-CN" sz="2000" b="1" dirty="0" smtClean="0">
                <a:latin typeface="华文仿宋" panose="02010600040101010101" pitchFamily="2" charset="-122"/>
                <a:ea typeface="华文仿宋" panose="02010600040101010101" pitchFamily="2" charset="-122"/>
              </a:rPr>
              <a:t>       </a:t>
            </a:r>
            <a:r>
              <a:rPr lang="en-US" altLang="zh-CN" sz="2000" b="1" dirty="0" err="1" smtClean="0">
                <a:latin typeface="华文仿宋" panose="02010600040101010101" pitchFamily="2" charset="-122"/>
                <a:ea typeface="华文仿宋" panose="02010600040101010101" pitchFamily="2" charset="-122"/>
              </a:rPr>
              <a:t>Lc.listsize</a:t>
            </a:r>
            <a:r>
              <a:rPr lang="en-US" altLang="zh-CN" sz="2000" b="1" dirty="0" smtClean="0">
                <a:latin typeface="华文仿宋" panose="02010600040101010101" pitchFamily="2" charset="-122"/>
                <a:ea typeface="华文仿宋" panose="02010600040101010101" pitchFamily="2" charset="-122"/>
              </a:rPr>
              <a:t>=</a:t>
            </a:r>
            <a:r>
              <a:rPr lang="en-US" altLang="zh-CN" sz="2000" b="1" dirty="0" err="1" smtClean="0">
                <a:latin typeface="华文仿宋" panose="02010600040101010101" pitchFamily="2" charset="-122"/>
                <a:ea typeface="华文仿宋" panose="02010600040101010101" pitchFamily="2" charset="-122"/>
              </a:rPr>
              <a:t>Lc.length</a:t>
            </a:r>
            <a:r>
              <a:rPr lang="en-US" altLang="zh-CN" sz="2000" b="1" dirty="0" smtClean="0">
                <a:latin typeface="华文仿宋" panose="02010600040101010101" pitchFamily="2" charset="-122"/>
                <a:ea typeface="华文仿宋" panose="02010600040101010101" pitchFamily="2" charset="-122"/>
              </a:rPr>
              <a:t>=</a:t>
            </a:r>
            <a:r>
              <a:rPr lang="en-US" altLang="zh-CN" sz="2000" b="1" dirty="0" err="1" smtClean="0">
                <a:latin typeface="华文仿宋" panose="02010600040101010101" pitchFamily="2" charset="-122"/>
                <a:ea typeface="华文仿宋" panose="02010600040101010101" pitchFamily="2" charset="-122"/>
              </a:rPr>
              <a:t>la.length+Lb.length</a:t>
            </a:r>
            <a:r>
              <a:rPr lang="en-US" altLang="zh-CN" sz="2000" b="1" dirty="0">
                <a:latin typeface="华文仿宋" panose="02010600040101010101" pitchFamily="2" charset="-122"/>
                <a:ea typeface="华文仿宋" panose="02010600040101010101" pitchFamily="2" charset="-122"/>
              </a:rPr>
              <a:t>;</a:t>
            </a:r>
            <a:endParaRPr lang="en-US" altLang="zh-CN" sz="2000" b="1" dirty="0">
              <a:solidFill>
                <a:srgbClr val="006600"/>
              </a:solidFill>
              <a:latin typeface="华文仿宋" panose="02010600040101010101" pitchFamily="2" charset="-122"/>
              <a:ea typeface="华文仿宋" panose="02010600040101010101" pitchFamily="2" charset="-122"/>
            </a:endParaRPr>
          </a:p>
          <a:p>
            <a:pPr algn="l" eaLnBrk="1" hangingPunct="1">
              <a:spcBef>
                <a:spcPct val="50000"/>
              </a:spcBef>
            </a:pPr>
            <a:r>
              <a:rPr lang="en-US" altLang="zh-CN" sz="2000" b="1" dirty="0" smtClean="0">
                <a:solidFill>
                  <a:schemeClr val="accent2"/>
                </a:solidFill>
                <a:latin typeface="华文仿宋" panose="02010600040101010101" pitchFamily="2" charset="-122"/>
                <a:ea typeface="华文仿宋" panose="02010600040101010101" pitchFamily="2" charset="-122"/>
              </a:rPr>
              <a:t>       pc</a:t>
            </a:r>
            <a:r>
              <a:rPr lang="en-US" altLang="zh-CN" sz="2000" b="1" dirty="0" smtClean="0">
                <a:latin typeface="华文仿宋" panose="02010600040101010101" pitchFamily="2" charset="-122"/>
                <a:ea typeface="华文仿宋" panose="02010600040101010101" pitchFamily="2" charset="-122"/>
              </a:rPr>
              <a:t>=</a:t>
            </a:r>
            <a:r>
              <a:rPr lang="en-US" altLang="zh-CN" sz="2000" b="1" dirty="0" err="1" smtClean="0">
                <a:latin typeface="华文仿宋" panose="02010600040101010101" pitchFamily="2" charset="-122"/>
                <a:ea typeface="华文仿宋" panose="02010600040101010101" pitchFamily="2" charset="-122"/>
              </a:rPr>
              <a:t>Lc.elem</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ElemType</a:t>
            </a:r>
            <a:r>
              <a:rPr lang="en-US" altLang="zh-CN" sz="2000" b="1" dirty="0">
                <a:latin typeface="华文仿宋" panose="02010600040101010101" pitchFamily="2" charset="-122"/>
                <a:ea typeface="华文仿宋" panose="02010600040101010101" pitchFamily="2" charset="-122"/>
              </a:rPr>
              <a:t>*)</a:t>
            </a:r>
            <a:r>
              <a:rPr lang="en-US" altLang="zh-CN" sz="2000" b="1" dirty="0" err="1" smtClean="0">
                <a:latin typeface="华文仿宋" panose="02010600040101010101" pitchFamily="2" charset="-122"/>
                <a:ea typeface="华文仿宋" panose="02010600040101010101" pitchFamily="2" charset="-122"/>
              </a:rPr>
              <a:t>malloc</a:t>
            </a:r>
            <a:r>
              <a:rPr lang="en-US" altLang="zh-CN" sz="2000" b="1" dirty="0" smtClean="0">
                <a:latin typeface="华文仿宋" panose="02010600040101010101" pitchFamily="2" charset="-122"/>
                <a:ea typeface="华文仿宋" panose="02010600040101010101" pitchFamily="2" charset="-122"/>
              </a:rPr>
              <a:t>(</a:t>
            </a:r>
            <a:r>
              <a:rPr lang="en-US" altLang="zh-CN" sz="2000" b="1" dirty="0" err="1" smtClean="0">
                <a:latin typeface="华文仿宋" panose="02010600040101010101" pitchFamily="2" charset="-122"/>
                <a:ea typeface="华文仿宋" panose="02010600040101010101" pitchFamily="2" charset="-122"/>
              </a:rPr>
              <a:t>Lc.listsize</a:t>
            </a:r>
            <a:r>
              <a:rPr lang="en-US" altLang="zh-CN" sz="2000" b="1" dirty="0" smtClean="0">
                <a:latin typeface="华文仿宋" panose="02010600040101010101" pitchFamily="2" charset="-122"/>
                <a:ea typeface="华文仿宋" panose="02010600040101010101" pitchFamily="2" charset="-122"/>
              </a:rPr>
              <a:t>*</a:t>
            </a:r>
            <a:r>
              <a:rPr lang="en-US" altLang="zh-CN" sz="2000" b="1" dirty="0" err="1" smtClean="0">
                <a:latin typeface="华文仿宋" panose="02010600040101010101" pitchFamily="2" charset="-122"/>
                <a:ea typeface="华文仿宋" panose="02010600040101010101" pitchFamily="2" charset="-122"/>
              </a:rPr>
              <a:t>sizeof</a:t>
            </a:r>
            <a:r>
              <a:rPr lang="en-US" altLang="zh-CN" sz="2000" b="1" dirty="0" smtClean="0">
                <a:latin typeface="华文仿宋" panose="02010600040101010101" pitchFamily="2" charset="-122"/>
                <a:ea typeface="华文仿宋" panose="02010600040101010101" pitchFamily="2" charset="-122"/>
              </a:rPr>
              <a:t>(</a:t>
            </a:r>
            <a:r>
              <a:rPr lang="en-US" altLang="zh-CN" sz="2000" b="1" dirty="0" err="1" smtClean="0">
                <a:latin typeface="华文仿宋" panose="02010600040101010101" pitchFamily="2" charset="-122"/>
                <a:ea typeface="华文仿宋" panose="02010600040101010101" pitchFamily="2" charset="-122"/>
              </a:rPr>
              <a:t>ElemType</a:t>
            </a:r>
            <a:r>
              <a:rPr lang="en-US" altLang="zh-CN" sz="2000" b="1" dirty="0" smtClean="0">
                <a:latin typeface="华文仿宋" panose="02010600040101010101" pitchFamily="2" charset="-122"/>
                <a:ea typeface="华文仿宋" panose="02010600040101010101" pitchFamily="2" charset="-122"/>
              </a:rPr>
              <a:t>));</a:t>
            </a:r>
            <a:endParaRPr lang="en-US" altLang="zh-CN" sz="2000" b="1" dirty="0" smtClean="0">
              <a:latin typeface="华文仿宋" panose="02010600040101010101" pitchFamily="2" charset="-122"/>
              <a:ea typeface="华文仿宋" panose="02010600040101010101" pitchFamily="2" charset="-122"/>
            </a:endParaRPr>
          </a:p>
          <a:p>
            <a:pPr algn="l" eaLnBrk="1" hangingPunct="1">
              <a:spcBef>
                <a:spcPct val="50000"/>
              </a:spcBef>
            </a:pPr>
            <a:r>
              <a:rPr lang="en-US" altLang="zh-CN" sz="2000" b="1" dirty="0">
                <a:solidFill>
                  <a:srgbClr val="006600"/>
                </a:solidFill>
                <a:latin typeface="华文仿宋" panose="02010600040101010101" pitchFamily="2" charset="-122"/>
                <a:ea typeface="华文仿宋" panose="02010600040101010101" pitchFamily="2" charset="-122"/>
              </a:rPr>
              <a:t> </a:t>
            </a:r>
            <a:r>
              <a:rPr lang="en-US" altLang="zh-CN" sz="2000" b="1" dirty="0" smtClean="0">
                <a:solidFill>
                  <a:srgbClr val="006600"/>
                </a:solidFill>
                <a:latin typeface="华文仿宋" panose="02010600040101010101" pitchFamily="2" charset="-122"/>
                <a:ea typeface="华文仿宋" panose="02010600040101010101" pitchFamily="2" charset="-122"/>
              </a:rPr>
              <a:t>             </a:t>
            </a:r>
            <a:r>
              <a:rPr lang="en-US" altLang="zh-CN" sz="1600" b="1" dirty="0">
                <a:solidFill>
                  <a:srgbClr val="006600"/>
                </a:solidFill>
                <a:latin typeface="华文仿宋" panose="02010600040101010101" pitchFamily="2" charset="-122"/>
                <a:ea typeface="华文仿宋" panose="02010600040101010101" pitchFamily="2" charset="-122"/>
              </a:rPr>
              <a:t>//</a:t>
            </a:r>
            <a:r>
              <a:rPr lang="zh-CN" altLang="en-US" sz="1600" b="1" dirty="0">
                <a:solidFill>
                  <a:srgbClr val="006600"/>
                </a:solidFill>
                <a:latin typeface="华文仿宋" panose="02010600040101010101" pitchFamily="2" charset="-122"/>
                <a:ea typeface="华文仿宋" panose="02010600040101010101" pitchFamily="2" charset="-122"/>
              </a:rPr>
              <a:t>为</a:t>
            </a:r>
            <a:r>
              <a:rPr lang="en-US" altLang="zh-CN" sz="1600" b="1" dirty="0" err="1">
                <a:solidFill>
                  <a:srgbClr val="006600"/>
                </a:solidFill>
                <a:latin typeface="华文仿宋" panose="02010600040101010101" pitchFamily="2" charset="-122"/>
                <a:ea typeface="华文仿宋" panose="02010600040101010101" pitchFamily="2" charset="-122"/>
              </a:rPr>
              <a:t>Lc</a:t>
            </a:r>
            <a:r>
              <a:rPr lang="zh-CN" altLang="en-US" sz="1600" b="1" dirty="0">
                <a:solidFill>
                  <a:srgbClr val="006600"/>
                </a:solidFill>
                <a:latin typeface="华文仿宋" panose="02010600040101010101" pitchFamily="2" charset="-122"/>
                <a:ea typeface="华文仿宋" panose="02010600040101010101" pitchFamily="2" charset="-122"/>
              </a:rPr>
              <a:t>表申请分配存储空间</a:t>
            </a:r>
            <a:endParaRPr lang="zh-CN" altLang="en-US" sz="1600" b="1" dirty="0">
              <a:solidFill>
                <a:srgbClr val="006600"/>
              </a:solidFill>
              <a:latin typeface="华文仿宋" panose="02010600040101010101" pitchFamily="2" charset="-122"/>
              <a:ea typeface="华文仿宋" panose="02010600040101010101" pitchFamily="2" charset="-122"/>
            </a:endParaRPr>
          </a:p>
          <a:p>
            <a:pPr algn="l" eaLnBrk="1" hangingPunct="1">
              <a:spcBef>
                <a:spcPct val="50000"/>
              </a:spcBef>
            </a:pPr>
            <a:r>
              <a:rPr lang="en-US" altLang="zh-CN" sz="2000" b="1" dirty="0" smtClean="0">
                <a:latin typeface="华文仿宋" panose="02010600040101010101" pitchFamily="2" charset="-122"/>
                <a:ea typeface="华文仿宋" panose="02010600040101010101" pitchFamily="2" charset="-122"/>
              </a:rPr>
              <a:t>       </a:t>
            </a:r>
            <a:r>
              <a:rPr lang="zh-CN" altLang="en-US" sz="2000" b="1" dirty="0" smtClean="0">
                <a:latin typeface="华文仿宋" panose="02010600040101010101" pitchFamily="2" charset="-122"/>
                <a:ea typeface="华文仿宋" panose="02010600040101010101" pitchFamily="2" charset="-122"/>
              </a:rPr>
              <a:t> </a:t>
            </a:r>
            <a:r>
              <a:rPr lang="en-US" altLang="zh-CN" sz="2000" b="1" dirty="0" smtClean="0">
                <a:latin typeface="华文仿宋" panose="02010600040101010101" pitchFamily="2" charset="-122"/>
                <a:ea typeface="华文仿宋" panose="02010600040101010101" pitchFamily="2" charset="-122"/>
              </a:rPr>
              <a:t>if  </a:t>
            </a:r>
            <a:r>
              <a:rPr lang="en-US" altLang="zh-CN" sz="2000" b="1" dirty="0">
                <a:latin typeface="华文仿宋" panose="02010600040101010101" pitchFamily="2" charset="-122"/>
                <a:ea typeface="华文仿宋" panose="02010600040101010101" pitchFamily="2" charset="-122"/>
              </a:rPr>
              <a:t>(!</a:t>
            </a:r>
            <a:r>
              <a:rPr lang="en-US" altLang="zh-CN" sz="2000" b="1" dirty="0" err="1">
                <a:latin typeface="华文仿宋" panose="02010600040101010101" pitchFamily="2" charset="-122"/>
                <a:ea typeface="华文仿宋" panose="02010600040101010101" pitchFamily="2" charset="-122"/>
              </a:rPr>
              <a:t>Lc.elem</a:t>
            </a:r>
            <a:r>
              <a:rPr lang="en-US" altLang="zh-CN" sz="2000" b="1" dirty="0">
                <a:latin typeface="华文仿宋" panose="02010600040101010101" pitchFamily="2" charset="-122"/>
                <a:ea typeface="华文仿宋" panose="02010600040101010101" pitchFamily="2" charset="-122"/>
              </a:rPr>
              <a:t>) exit (OVERFLOW);    </a:t>
            </a:r>
            <a:r>
              <a:rPr lang="en-US" altLang="zh-CN" sz="1600" b="1" dirty="0">
                <a:solidFill>
                  <a:srgbClr val="006600"/>
                </a:solidFill>
                <a:latin typeface="华文仿宋" panose="02010600040101010101" pitchFamily="2" charset="-122"/>
                <a:ea typeface="华文仿宋" panose="02010600040101010101" pitchFamily="2" charset="-122"/>
              </a:rPr>
              <a:t>//</a:t>
            </a:r>
            <a:r>
              <a:rPr lang="zh-CN" altLang="en-US" sz="1600" b="1" dirty="0">
                <a:solidFill>
                  <a:srgbClr val="006600"/>
                </a:solidFill>
                <a:latin typeface="华文仿宋" panose="02010600040101010101" pitchFamily="2" charset="-122"/>
                <a:ea typeface="华文仿宋" panose="02010600040101010101" pitchFamily="2" charset="-122"/>
              </a:rPr>
              <a:t>存储分配失败</a:t>
            </a:r>
            <a:endParaRPr lang="zh-CN" altLang="en-US" sz="1600" b="1" dirty="0">
              <a:solidFill>
                <a:srgbClr val="006600"/>
              </a:solidFill>
              <a:latin typeface="华文仿宋" panose="02010600040101010101" pitchFamily="2" charset="-122"/>
              <a:ea typeface="华文仿宋" panose="02010600040101010101" pitchFamily="2" charset="-122"/>
            </a:endParaRPr>
          </a:p>
          <a:p>
            <a:pPr algn="l" eaLnBrk="1" hangingPunct="1">
              <a:spcBef>
                <a:spcPct val="50000"/>
              </a:spcBef>
            </a:pPr>
            <a:endParaRPr lang="zh-CN" altLang="en-US" sz="2000" b="1" dirty="0">
              <a:solidFill>
                <a:srgbClr val="006600"/>
              </a:solidFill>
            </a:endParaRPr>
          </a:p>
        </p:txBody>
      </p:sp>
      <p:sp>
        <p:nvSpPr>
          <p:cNvPr id="74756" name="Rectangle 4"/>
          <p:cNvSpPr>
            <a:spLocks noChangeArrowheads="1"/>
          </p:cNvSpPr>
          <p:nvPr/>
        </p:nvSpPr>
        <p:spPr bwMode="auto">
          <a:xfrm>
            <a:off x="0" y="3644900"/>
            <a:ext cx="891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2800" b="1" dirty="0"/>
              <a:t>     </a:t>
            </a:r>
            <a:endParaRPr lang="en-US" altLang="zh-CN" sz="2800" b="1" dirty="0">
              <a:solidFill>
                <a:srgbClr val="006600"/>
              </a:solidFill>
            </a:endParaRPr>
          </a:p>
        </p:txBody>
      </p:sp>
      <p:sp>
        <p:nvSpPr>
          <p:cNvPr id="6"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100" dirty="0">
                <a:solidFill>
                  <a:srgbClr val="000080"/>
                </a:solidFill>
                <a:latin typeface="黑体" panose="02010609060101010101" pitchFamily="49" charset="-122"/>
                <a:ea typeface="黑体" panose="02010609060101010101" pitchFamily="49" charset="-122"/>
                <a:cs typeface="MS PGothic" panose="020B0600070205080204" charset="-128"/>
              </a:rPr>
              <a:t> </a:t>
            </a: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顺序表合并的实现代码</a:t>
            </a:r>
            <a:r>
              <a:rPr lang="en-US" altLang="zh-CN" sz="3100" dirty="0" smtClean="0">
                <a:solidFill>
                  <a:srgbClr val="000080"/>
                </a:solidFill>
                <a:latin typeface="黑体" panose="02010609060101010101" pitchFamily="49" charset="-122"/>
                <a:ea typeface="黑体" panose="02010609060101010101" pitchFamily="49" charset="-122"/>
                <a:cs typeface="MS PGothic" panose="020B0600070205080204" charset="-128"/>
              </a:rPr>
              <a:t>-1</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ext Box 5"/>
          <p:cNvSpPr txBox="1">
            <a:spLocks noChangeArrowheads="1"/>
          </p:cNvSpPr>
          <p:nvPr/>
        </p:nvSpPr>
        <p:spPr bwMode="auto">
          <a:xfrm>
            <a:off x="582613" y="2532301"/>
            <a:ext cx="8305800" cy="336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30000"/>
              </a:spcBef>
            </a:pPr>
            <a:r>
              <a:rPr lang="zh-CN" altLang="en-US" sz="2000" b="1" dirty="0">
                <a:latin typeface="华文仿宋" panose="02010600040101010101" pitchFamily="2" charset="-122"/>
                <a:ea typeface="华文仿宋" panose="02010600040101010101" pitchFamily="2" charset="-122"/>
              </a:rPr>
              <a:t>　 </a:t>
            </a:r>
            <a:r>
              <a:rPr lang="en-US" altLang="zh-CN" sz="2000" b="1" dirty="0">
                <a:solidFill>
                  <a:schemeClr val="accent2"/>
                </a:solidFill>
                <a:latin typeface="华文仿宋" panose="02010600040101010101" pitchFamily="2" charset="-122"/>
                <a:ea typeface="华文仿宋" panose="02010600040101010101" pitchFamily="2" charset="-122"/>
              </a:rPr>
              <a:t>while</a:t>
            </a:r>
            <a:r>
              <a:rPr lang="en-US" altLang="zh-CN" sz="2000" b="1" dirty="0">
                <a:latin typeface="华文仿宋" panose="02010600040101010101" pitchFamily="2" charset="-122"/>
                <a:ea typeface="华文仿宋" panose="02010600040101010101" pitchFamily="2" charset="-122"/>
              </a:rPr>
              <a:t> (pa&lt;=</a:t>
            </a:r>
            <a:r>
              <a:rPr lang="en-US" altLang="zh-CN" sz="2000" b="1" dirty="0" err="1">
                <a:latin typeface="华文仿宋" panose="02010600040101010101" pitchFamily="2" charset="-122"/>
                <a:ea typeface="华文仿宋" panose="02010600040101010101" pitchFamily="2" charset="-122"/>
              </a:rPr>
              <a:t>pa_last</a:t>
            </a:r>
            <a:r>
              <a:rPr lang="en-US" altLang="zh-CN" sz="2000" b="1" dirty="0">
                <a:latin typeface="华文仿宋" panose="02010600040101010101" pitchFamily="2" charset="-122"/>
                <a:ea typeface="华文仿宋" panose="02010600040101010101" pitchFamily="2" charset="-122"/>
              </a:rPr>
              <a:t> &amp;&amp; </a:t>
            </a:r>
            <a:r>
              <a:rPr lang="en-US" altLang="zh-CN" sz="2000" b="1" dirty="0" err="1">
                <a:latin typeface="华文仿宋" panose="02010600040101010101" pitchFamily="2" charset="-122"/>
                <a:ea typeface="华文仿宋" panose="02010600040101010101" pitchFamily="2" charset="-122"/>
              </a:rPr>
              <a:t>pb</a:t>
            </a:r>
            <a:r>
              <a:rPr lang="en-US" altLang="zh-CN" sz="2000" b="1" dirty="0">
                <a:latin typeface="华文仿宋" panose="02010600040101010101" pitchFamily="2" charset="-122"/>
                <a:ea typeface="华文仿宋" panose="02010600040101010101" pitchFamily="2" charset="-122"/>
              </a:rPr>
              <a:t>&lt;=</a:t>
            </a:r>
            <a:r>
              <a:rPr lang="en-US" altLang="zh-CN" sz="2000" b="1" dirty="0" err="1">
                <a:latin typeface="华文仿宋" panose="02010600040101010101" pitchFamily="2" charset="-122"/>
                <a:ea typeface="华文仿宋" panose="02010600040101010101" pitchFamily="2" charset="-122"/>
              </a:rPr>
              <a:t>pb_last</a:t>
            </a:r>
            <a:r>
              <a:rPr lang="en-US" altLang="zh-CN" sz="2000" b="1" dirty="0">
                <a:latin typeface="华文仿宋" panose="02010600040101010101" pitchFamily="2" charset="-122"/>
                <a:ea typeface="华文仿宋" panose="02010600040101010101" pitchFamily="2" charset="-122"/>
              </a:rPr>
              <a:t>)    </a:t>
            </a:r>
            <a:r>
              <a:rPr lang="en-US" altLang="zh-CN" sz="1800" b="1" dirty="0">
                <a:solidFill>
                  <a:srgbClr val="006600"/>
                </a:solidFill>
                <a:latin typeface="华文仿宋" panose="02010600040101010101" pitchFamily="2" charset="-122"/>
                <a:ea typeface="华文仿宋" panose="02010600040101010101" pitchFamily="2" charset="-122"/>
              </a:rPr>
              <a:t>//La</a:t>
            </a:r>
            <a:r>
              <a:rPr lang="zh-CN" altLang="en-US" sz="1800" b="1" dirty="0">
                <a:solidFill>
                  <a:srgbClr val="006600"/>
                </a:solidFill>
                <a:latin typeface="华文仿宋" panose="02010600040101010101" pitchFamily="2" charset="-122"/>
                <a:ea typeface="华文仿宋" panose="02010600040101010101" pitchFamily="2" charset="-122"/>
              </a:rPr>
              <a:t>与 </a:t>
            </a:r>
            <a:r>
              <a:rPr lang="en-US" altLang="zh-CN" sz="1800" b="1" dirty="0" err="1">
                <a:solidFill>
                  <a:srgbClr val="006600"/>
                </a:solidFill>
                <a:latin typeface="华文仿宋" panose="02010600040101010101" pitchFamily="2" charset="-122"/>
                <a:ea typeface="华文仿宋" panose="02010600040101010101" pitchFamily="2" charset="-122"/>
              </a:rPr>
              <a:t>Lb</a:t>
            </a:r>
            <a:r>
              <a:rPr lang="zh-CN" altLang="en-US" sz="1800" b="1" dirty="0">
                <a:solidFill>
                  <a:srgbClr val="006600"/>
                </a:solidFill>
                <a:latin typeface="华文仿宋" panose="02010600040101010101" pitchFamily="2" charset="-122"/>
                <a:ea typeface="华文仿宋" panose="02010600040101010101" pitchFamily="2" charset="-122"/>
              </a:rPr>
              <a:t>非空</a:t>
            </a:r>
            <a:endParaRPr lang="zh-CN" altLang="en-US" sz="1800" b="1" dirty="0">
              <a:solidFill>
                <a:srgbClr val="006600"/>
              </a:solidFill>
              <a:latin typeface="华文仿宋" panose="02010600040101010101" pitchFamily="2" charset="-122"/>
              <a:ea typeface="华文仿宋" panose="02010600040101010101" pitchFamily="2" charset="-122"/>
            </a:endParaRPr>
          </a:p>
          <a:p>
            <a:pPr algn="l" eaLnBrk="1" hangingPunct="1">
              <a:spcBef>
                <a:spcPct val="30000"/>
              </a:spcBef>
            </a:pPr>
            <a:r>
              <a:rPr lang="zh-CN" altLang="en-US" sz="2000" b="1" dirty="0">
                <a:latin typeface="华文仿宋" panose="02010600040101010101" pitchFamily="2" charset="-122"/>
                <a:ea typeface="华文仿宋" panose="02010600040101010101" pitchFamily="2" charset="-122"/>
              </a:rPr>
              <a:t>        </a:t>
            </a:r>
            <a:r>
              <a:rPr lang="en-US" altLang="zh-CN" sz="2000" b="1" dirty="0">
                <a:latin typeface="华文仿宋" panose="02010600040101010101" pitchFamily="2" charset="-122"/>
                <a:ea typeface="华文仿宋" panose="02010600040101010101" pitchFamily="2" charset="-122"/>
              </a:rPr>
              <a:t>{  if (*pa&lt;=*</a:t>
            </a:r>
            <a:r>
              <a:rPr lang="en-US" altLang="zh-CN" sz="2000" b="1" dirty="0" err="1">
                <a:latin typeface="华文仿宋" panose="02010600040101010101" pitchFamily="2" charset="-122"/>
                <a:ea typeface="华文仿宋" panose="02010600040101010101" pitchFamily="2" charset="-122"/>
              </a:rPr>
              <a:t>pb</a:t>
            </a:r>
            <a:r>
              <a:rPr lang="en-US" altLang="zh-CN" sz="2000" b="1" dirty="0">
                <a:latin typeface="华文仿宋" panose="02010600040101010101" pitchFamily="2" charset="-122"/>
                <a:ea typeface="华文仿宋" panose="02010600040101010101" pitchFamily="2" charset="-122"/>
              </a:rPr>
              <a:t>) *pc++=*pa++;</a:t>
            </a:r>
            <a:endParaRPr lang="en-US" altLang="zh-CN" sz="2000" b="1" dirty="0">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else *pc++=*</a:t>
            </a:r>
            <a:r>
              <a:rPr lang="en-US" altLang="zh-CN" sz="2000" b="1" dirty="0" err="1">
                <a:latin typeface="华文仿宋" panose="02010600040101010101" pitchFamily="2" charset="-122"/>
                <a:ea typeface="华文仿宋" panose="02010600040101010101" pitchFamily="2" charset="-122"/>
              </a:rPr>
              <a:t>pb</a:t>
            </a:r>
            <a:r>
              <a:rPr lang="en-US" altLang="zh-CN" sz="2000" b="1" dirty="0">
                <a:latin typeface="华文仿宋" panose="02010600040101010101" pitchFamily="2" charset="-122"/>
                <a:ea typeface="华文仿宋" panose="02010600040101010101" pitchFamily="2" charset="-122"/>
              </a:rPr>
              <a:t>++ ;}</a:t>
            </a:r>
            <a:endParaRPr lang="en-US" altLang="zh-CN" sz="2000" b="1" dirty="0">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a:t>
            </a:r>
            <a:r>
              <a:rPr lang="en-US" altLang="zh-CN" sz="2000" b="1" dirty="0">
                <a:solidFill>
                  <a:schemeClr val="accent2"/>
                </a:solidFill>
                <a:latin typeface="华文仿宋" panose="02010600040101010101" pitchFamily="2" charset="-122"/>
                <a:ea typeface="华文仿宋" panose="02010600040101010101" pitchFamily="2" charset="-122"/>
              </a:rPr>
              <a:t>while</a:t>
            </a:r>
            <a:r>
              <a:rPr lang="en-US" altLang="zh-CN" sz="2000" b="1" dirty="0">
                <a:latin typeface="华文仿宋" panose="02010600040101010101" pitchFamily="2" charset="-122"/>
                <a:ea typeface="华文仿宋" panose="02010600040101010101" pitchFamily="2" charset="-122"/>
              </a:rPr>
              <a:t> (pa&lt;=</a:t>
            </a:r>
            <a:r>
              <a:rPr lang="en-US" altLang="zh-CN" sz="2000" b="1" dirty="0" err="1">
                <a:latin typeface="华文仿宋" panose="02010600040101010101" pitchFamily="2" charset="-122"/>
                <a:ea typeface="华文仿宋" panose="02010600040101010101" pitchFamily="2" charset="-122"/>
              </a:rPr>
              <a:t>pa_last</a:t>
            </a:r>
            <a:r>
              <a:rPr lang="en-US" altLang="zh-CN" sz="2000" b="1" dirty="0">
                <a:latin typeface="华文仿宋" panose="02010600040101010101" pitchFamily="2" charset="-122"/>
                <a:ea typeface="华文仿宋" panose="02010600040101010101" pitchFamily="2" charset="-122"/>
              </a:rPr>
              <a:t>) </a:t>
            </a:r>
            <a:endParaRPr lang="en-US" altLang="zh-CN" sz="2000" b="1" dirty="0">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*pc++=*pa++ ;               </a:t>
            </a:r>
            <a:r>
              <a:rPr lang="en-US" altLang="zh-CN" sz="1800" b="1" dirty="0">
                <a:solidFill>
                  <a:srgbClr val="006600"/>
                </a:solidFill>
                <a:latin typeface="华文仿宋" panose="02010600040101010101" pitchFamily="2" charset="-122"/>
                <a:ea typeface="华文仿宋" panose="02010600040101010101" pitchFamily="2" charset="-122"/>
              </a:rPr>
              <a:t>// </a:t>
            </a:r>
            <a:r>
              <a:rPr lang="zh-CN" altLang="en-US" sz="1800" b="1" dirty="0">
                <a:solidFill>
                  <a:srgbClr val="006600"/>
                </a:solidFill>
                <a:latin typeface="华文仿宋" panose="02010600040101010101" pitchFamily="2" charset="-122"/>
                <a:ea typeface="华文仿宋" panose="02010600040101010101" pitchFamily="2" charset="-122"/>
              </a:rPr>
              <a:t>插入 </a:t>
            </a:r>
            <a:r>
              <a:rPr lang="en-US" altLang="zh-CN" sz="1800" b="1" dirty="0">
                <a:solidFill>
                  <a:srgbClr val="006600"/>
                </a:solidFill>
                <a:latin typeface="华文仿宋" panose="02010600040101010101" pitchFamily="2" charset="-122"/>
                <a:ea typeface="华文仿宋" panose="02010600040101010101" pitchFamily="2" charset="-122"/>
              </a:rPr>
              <a:t>La </a:t>
            </a:r>
            <a:r>
              <a:rPr lang="zh-CN" altLang="en-US" sz="1800" b="1" dirty="0">
                <a:solidFill>
                  <a:srgbClr val="006600"/>
                </a:solidFill>
                <a:latin typeface="华文仿宋" panose="02010600040101010101" pitchFamily="2" charset="-122"/>
                <a:ea typeface="华文仿宋" panose="02010600040101010101" pitchFamily="2" charset="-122"/>
              </a:rPr>
              <a:t>表中剩余元素</a:t>
            </a:r>
            <a:endParaRPr lang="zh-CN" altLang="en-US" sz="1800" b="1" dirty="0">
              <a:solidFill>
                <a:srgbClr val="006600"/>
              </a:solidFill>
              <a:latin typeface="华文仿宋" panose="02010600040101010101" pitchFamily="2" charset="-122"/>
              <a:ea typeface="华文仿宋" panose="02010600040101010101" pitchFamily="2" charset="-122"/>
            </a:endParaRPr>
          </a:p>
          <a:p>
            <a:pPr algn="l" eaLnBrk="1" hangingPunct="1">
              <a:spcBef>
                <a:spcPct val="30000"/>
              </a:spcBef>
            </a:pPr>
            <a:r>
              <a:rPr lang="zh-CN" altLang="en-US" sz="2000" b="1" dirty="0">
                <a:latin typeface="华文仿宋" panose="02010600040101010101" pitchFamily="2" charset="-122"/>
                <a:ea typeface="华文仿宋" panose="02010600040101010101" pitchFamily="2" charset="-122"/>
              </a:rPr>
              <a:t>     </a:t>
            </a:r>
            <a:r>
              <a:rPr lang="en-US" altLang="zh-CN" sz="2000" b="1" dirty="0">
                <a:solidFill>
                  <a:schemeClr val="accent2"/>
                </a:solidFill>
                <a:latin typeface="华文仿宋" panose="02010600040101010101" pitchFamily="2" charset="-122"/>
                <a:ea typeface="华文仿宋" panose="02010600040101010101" pitchFamily="2" charset="-122"/>
              </a:rPr>
              <a:t>while</a:t>
            </a:r>
            <a:r>
              <a:rPr lang="en-US" altLang="zh-CN" sz="2000" b="1" dirty="0">
                <a:latin typeface="华文仿宋" panose="02010600040101010101" pitchFamily="2" charset="-122"/>
                <a:ea typeface="华文仿宋" panose="02010600040101010101" pitchFamily="2" charset="-122"/>
              </a:rPr>
              <a:t> (</a:t>
            </a:r>
            <a:r>
              <a:rPr lang="en-US" altLang="zh-CN" sz="2000" b="1" dirty="0" err="1">
                <a:latin typeface="华文仿宋" panose="02010600040101010101" pitchFamily="2" charset="-122"/>
                <a:ea typeface="华文仿宋" panose="02010600040101010101" pitchFamily="2" charset="-122"/>
              </a:rPr>
              <a:t>pb</a:t>
            </a:r>
            <a:r>
              <a:rPr lang="en-US" altLang="zh-CN" sz="2000" b="1" dirty="0">
                <a:latin typeface="华文仿宋" panose="02010600040101010101" pitchFamily="2" charset="-122"/>
                <a:ea typeface="华文仿宋" panose="02010600040101010101" pitchFamily="2" charset="-122"/>
              </a:rPr>
              <a:t>&lt;=</a:t>
            </a:r>
            <a:r>
              <a:rPr lang="en-US" altLang="zh-CN" sz="2000" b="1" dirty="0" err="1">
                <a:latin typeface="华文仿宋" panose="02010600040101010101" pitchFamily="2" charset="-122"/>
                <a:ea typeface="华文仿宋" panose="02010600040101010101" pitchFamily="2" charset="-122"/>
              </a:rPr>
              <a:t>pb_last</a:t>
            </a:r>
            <a:r>
              <a:rPr lang="en-US" altLang="zh-CN" sz="2000" b="1" dirty="0">
                <a:latin typeface="华文仿宋" panose="02010600040101010101" pitchFamily="2" charset="-122"/>
                <a:ea typeface="华文仿宋" panose="02010600040101010101" pitchFamily="2" charset="-122"/>
              </a:rPr>
              <a:t>) </a:t>
            </a:r>
            <a:endParaRPr lang="en-US" altLang="zh-CN" sz="2000" b="1" dirty="0">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*pc++=*</a:t>
            </a:r>
            <a:r>
              <a:rPr lang="en-US" altLang="zh-CN" sz="2000" b="1" dirty="0" err="1">
                <a:latin typeface="华文仿宋" panose="02010600040101010101" pitchFamily="2" charset="-122"/>
                <a:ea typeface="华文仿宋" panose="02010600040101010101" pitchFamily="2" charset="-122"/>
              </a:rPr>
              <a:t>pb</a:t>
            </a:r>
            <a:r>
              <a:rPr lang="en-US" altLang="zh-CN" sz="2000" b="1" dirty="0">
                <a:latin typeface="华文仿宋" panose="02010600040101010101" pitchFamily="2" charset="-122"/>
                <a:ea typeface="华文仿宋" panose="02010600040101010101" pitchFamily="2" charset="-122"/>
              </a:rPr>
              <a:t>++ ;              </a:t>
            </a:r>
            <a:r>
              <a:rPr lang="en-US" altLang="zh-CN" sz="1800" b="1" dirty="0">
                <a:solidFill>
                  <a:srgbClr val="006600"/>
                </a:solidFill>
                <a:latin typeface="华文仿宋" panose="02010600040101010101" pitchFamily="2" charset="-122"/>
                <a:ea typeface="华文仿宋" panose="02010600040101010101" pitchFamily="2" charset="-122"/>
              </a:rPr>
              <a:t>// </a:t>
            </a:r>
            <a:r>
              <a:rPr lang="zh-CN" altLang="en-US" sz="1800" b="1" dirty="0">
                <a:solidFill>
                  <a:srgbClr val="006600"/>
                </a:solidFill>
                <a:latin typeface="华文仿宋" panose="02010600040101010101" pitchFamily="2" charset="-122"/>
                <a:ea typeface="华文仿宋" panose="02010600040101010101" pitchFamily="2" charset="-122"/>
              </a:rPr>
              <a:t>插入 </a:t>
            </a:r>
            <a:r>
              <a:rPr lang="en-US" altLang="zh-CN" sz="1800" b="1" dirty="0" err="1">
                <a:solidFill>
                  <a:srgbClr val="006600"/>
                </a:solidFill>
                <a:latin typeface="华文仿宋" panose="02010600040101010101" pitchFamily="2" charset="-122"/>
                <a:ea typeface="华文仿宋" panose="02010600040101010101" pitchFamily="2" charset="-122"/>
              </a:rPr>
              <a:t>Lb</a:t>
            </a:r>
            <a:r>
              <a:rPr lang="en-US" altLang="zh-CN" sz="1800" b="1" dirty="0">
                <a:solidFill>
                  <a:srgbClr val="006600"/>
                </a:solidFill>
                <a:latin typeface="华文仿宋" panose="02010600040101010101" pitchFamily="2" charset="-122"/>
                <a:ea typeface="华文仿宋" panose="02010600040101010101" pitchFamily="2" charset="-122"/>
              </a:rPr>
              <a:t> </a:t>
            </a:r>
            <a:r>
              <a:rPr lang="zh-CN" altLang="en-US" sz="1800" b="1" dirty="0">
                <a:solidFill>
                  <a:srgbClr val="006600"/>
                </a:solidFill>
                <a:latin typeface="华文仿宋" panose="02010600040101010101" pitchFamily="2" charset="-122"/>
                <a:ea typeface="华文仿宋" panose="02010600040101010101" pitchFamily="2" charset="-122"/>
              </a:rPr>
              <a:t>表中剩余元素</a:t>
            </a:r>
            <a:endParaRPr lang="zh-CN" altLang="en-US" sz="1800" b="1" dirty="0">
              <a:solidFill>
                <a:srgbClr val="006600"/>
              </a:solidFill>
              <a:latin typeface="华文仿宋" panose="02010600040101010101" pitchFamily="2" charset="-122"/>
              <a:ea typeface="华文仿宋" panose="02010600040101010101" pitchFamily="2" charset="-122"/>
            </a:endParaRPr>
          </a:p>
          <a:p>
            <a:pPr algn="l" eaLnBrk="1" hangingPunct="1">
              <a:spcBef>
                <a:spcPct val="30000"/>
              </a:spcBef>
            </a:pPr>
            <a:r>
              <a:rPr lang="en-US" altLang="zh-CN" b="1" dirty="0">
                <a:latin typeface="华文仿宋" panose="02010600040101010101" pitchFamily="2" charset="-122"/>
                <a:ea typeface="华文仿宋" panose="02010600040101010101" pitchFamily="2" charset="-122"/>
              </a:rPr>
              <a:t>} // </a:t>
            </a:r>
            <a:r>
              <a:rPr lang="en-US" altLang="zh-CN" b="1" dirty="0" err="1">
                <a:solidFill>
                  <a:srgbClr val="0000CC"/>
                </a:solidFill>
                <a:latin typeface="华文仿宋" panose="02010600040101010101" pitchFamily="2" charset="-122"/>
                <a:ea typeface="华文仿宋" panose="02010600040101010101" pitchFamily="2" charset="-122"/>
              </a:rPr>
              <a:t>MergeList_sq</a:t>
            </a:r>
            <a:endParaRPr lang="en-US" altLang="zh-CN" b="1" dirty="0">
              <a:solidFill>
                <a:srgbClr val="0000CC"/>
              </a:solidFill>
              <a:latin typeface="华文仿宋" panose="02010600040101010101" pitchFamily="2" charset="-122"/>
              <a:ea typeface="华文仿宋" panose="02010600040101010101" pitchFamily="2" charset="-122"/>
            </a:endParaRPr>
          </a:p>
        </p:txBody>
      </p:sp>
      <p:sp>
        <p:nvSpPr>
          <p:cNvPr id="75778" name="Text Box 2"/>
          <p:cNvSpPr txBox="1">
            <a:spLocks noChangeArrowheads="1"/>
          </p:cNvSpPr>
          <p:nvPr/>
        </p:nvSpPr>
        <p:spPr bwMode="auto">
          <a:xfrm>
            <a:off x="582613" y="931863"/>
            <a:ext cx="83058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30000"/>
              </a:spcBef>
            </a:pPr>
            <a:r>
              <a:rPr lang="zh-CN" altLang="en-US" sz="2000" b="1" dirty="0">
                <a:latin typeface="华文仿宋" panose="02010600040101010101" pitchFamily="2" charset="-122"/>
                <a:ea typeface="华文仿宋" panose="02010600040101010101" pitchFamily="2" charset="-122"/>
              </a:rPr>
              <a:t>　 </a:t>
            </a:r>
            <a:r>
              <a:rPr lang="en-US" altLang="zh-CN" sz="2000" b="1" dirty="0" err="1">
                <a:solidFill>
                  <a:schemeClr val="accent2"/>
                </a:solidFill>
                <a:latin typeface="华文仿宋" panose="02010600040101010101" pitchFamily="2" charset="-122"/>
                <a:ea typeface="华文仿宋" panose="02010600040101010101" pitchFamily="2" charset="-122"/>
              </a:rPr>
              <a:t>pa_last</a:t>
            </a:r>
            <a:r>
              <a:rPr lang="en-US" altLang="zh-CN" sz="2000" b="1" dirty="0">
                <a:latin typeface="华文仿宋" panose="02010600040101010101" pitchFamily="2" charset="-122"/>
                <a:ea typeface="华文仿宋" panose="02010600040101010101" pitchFamily="2" charset="-122"/>
              </a:rPr>
              <a:t>=La.elem+La.length-1; </a:t>
            </a:r>
            <a:endParaRPr lang="en-US" altLang="zh-CN" sz="2000" b="1" dirty="0">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a:t>
            </a:r>
            <a:r>
              <a:rPr lang="en-US" altLang="zh-CN" sz="1800" b="1" dirty="0">
                <a:solidFill>
                  <a:srgbClr val="006600"/>
                </a:solidFill>
                <a:latin typeface="华文仿宋" panose="02010600040101010101" pitchFamily="2" charset="-122"/>
                <a:ea typeface="华文仿宋" panose="02010600040101010101" pitchFamily="2" charset="-122"/>
              </a:rPr>
              <a:t>// </a:t>
            </a:r>
            <a:r>
              <a:rPr lang="en-US" altLang="zh-CN" sz="1800" b="1" dirty="0" err="1">
                <a:solidFill>
                  <a:srgbClr val="006600"/>
                </a:solidFill>
                <a:latin typeface="华文仿宋" panose="02010600040101010101" pitchFamily="2" charset="-122"/>
                <a:ea typeface="华文仿宋" panose="02010600040101010101" pitchFamily="2" charset="-122"/>
              </a:rPr>
              <a:t>pa_last</a:t>
            </a:r>
            <a:r>
              <a:rPr lang="zh-CN" altLang="en-US" sz="1800" b="1" dirty="0">
                <a:solidFill>
                  <a:srgbClr val="006600"/>
                </a:solidFill>
                <a:latin typeface="华文仿宋" panose="02010600040101010101" pitchFamily="2" charset="-122"/>
                <a:ea typeface="华文仿宋" panose="02010600040101010101" pitchFamily="2" charset="-122"/>
              </a:rPr>
              <a:t>指示</a:t>
            </a:r>
            <a:r>
              <a:rPr lang="en-US" altLang="zh-CN" sz="1800" b="1" dirty="0">
                <a:solidFill>
                  <a:srgbClr val="006600"/>
                </a:solidFill>
                <a:latin typeface="华文仿宋" panose="02010600040101010101" pitchFamily="2" charset="-122"/>
                <a:ea typeface="华文仿宋" panose="02010600040101010101" pitchFamily="2" charset="-122"/>
              </a:rPr>
              <a:t>La</a:t>
            </a:r>
            <a:r>
              <a:rPr lang="zh-CN" altLang="en-US" sz="1800" b="1" dirty="0">
                <a:solidFill>
                  <a:srgbClr val="006600"/>
                </a:solidFill>
                <a:latin typeface="华文仿宋" panose="02010600040101010101" pitchFamily="2" charset="-122"/>
                <a:ea typeface="华文仿宋" panose="02010600040101010101" pitchFamily="2" charset="-122"/>
              </a:rPr>
              <a:t>表最后一个元素</a:t>
            </a:r>
            <a:endParaRPr lang="zh-CN" altLang="en-US" sz="2000" b="1" dirty="0">
              <a:latin typeface="华文仿宋" panose="02010600040101010101" pitchFamily="2" charset="-122"/>
              <a:ea typeface="华文仿宋" panose="02010600040101010101" pitchFamily="2" charset="-122"/>
            </a:endParaRPr>
          </a:p>
          <a:p>
            <a:pPr algn="l" eaLnBrk="1" hangingPunct="1">
              <a:spcBef>
                <a:spcPct val="30000"/>
              </a:spcBef>
            </a:pPr>
            <a:r>
              <a:rPr lang="zh-CN" altLang="en-US" sz="2000" b="1" dirty="0">
                <a:latin typeface="华文仿宋" panose="02010600040101010101" pitchFamily="2" charset="-122"/>
                <a:ea typeface="华文仿宋" panose="02010600040101010101" pitchFamily="2" charset="-122"/>
              </a:rPr>
              <a:t>     </a:t>
            </a:r>
            <a:r>
              <a:rPr lang="en-US" altLang="zh-CN" sz="2000" b="1" dirty="0" err="1">
                <a:solidFill>
                  <a:schemeClr val="accent2"/>
                </a:solidFill>
                <a:latin typeface="华文仿宋" panose="02010600040101010101" pitchFamily="2" charset="-122"/>
                <a:ea typeface="华文仿宋" panose="02010600040101010101" pitchFamily="2" charset="-122"/>
              </a:rPr>
              <a:t>pb_last</a:t>
            </a:r>
            <a:r>
              <a:rPr lang="en-US" altLang="zh-CN" sz="2000" b="1" dirty="0">
                <a:latin typeface="华文仿宋" panose="02010600040101010101" pitchFamily="2" charset="-122"/>
                <a:ea typeface="华文仿宋" panose="02010600040101010101" pitchFamily="2" charset="-122"/>
              </a:rPr>
              <a:t>=Lb.elem+Lb.length-1;</a:t>
            </a:r>
            <a:endParaRPr lang="en-US" altLang="zh-CN" sz="2000" b="1" dirty="0">
              <a:latin typeface="华文仿宋" panose="02010600040101010101" pitchFamily="2" charset="-122"/>
              <a:ea typeface="华文仿宋" panose="02010600040101010101" pitchFamily="2" charset="-122"/>
            </a:endParaRPr>
          </a:p>
          <a:p>
            <a:pPr algn="l" eaLnBrk="1" hangingPunct="1">
              <a:spcBef>
                <a:spcPct val="30000"/>
              </a:spcBef>
            </a:pPr>
            <a:r>
              <a:rPr lang="en-US" altLang="zh-CN" sz="2000" b="1" dirty="0">
                <a:latin typeface="华文仿宋" panose="02010600040101010101" pitchFamily="2" charset="-122"/>
                <a:ea typeface="华文仿宋" panose="02010600040101010101" pitchFamily="2" charset="-122"/>
              </a:rPr>
              <a:t>                       </a:t>
            </a:r>
            <a:r>
              <a:rPr lang="en-US" altLang="zh-CN" sz="1800" b="1" dirty="0">
                <a:solidFill>
                  <a:srgbClr val="006600"/>
                </a:solidFill>
                <a:latin typeface="华文仿宋" panose="02010600040101010101" pitchFamily="2" charset="-122"/>
                <a:ea typeface="华文仿宋" panose="02010600040101010101" pitchFamily="2" charset="-122"/>
              </a:rPr>
              <a:t>// </a:t>
            </a:r>
            <a:r>
              <a:rPr lang="en-US" altLang="zh-CN" sz="1800" b="1" dirty="0" err="1">
                <a:solidFill>
                  <a:srgbClr val="006600"/>
                </a:solidFill>
                <a:latin typeface="华文仿宋" panose="02010600040101010101" pitchFamily="2" charset="-122"/>
                <a:ea typeface="华文仿宋" panose="02010600040101010101" pitchFamily="2" charset="-122"/>
              </a:rPr>
              <a:t>pb_last</a:t>
            </a:r>
            <a:r>
              <a:rPr lang="zh-CN" altLang="en-US" sz="1800" b="1" dirty="0">
                <a:solidFill>
                  <a:srgbClr val="006600"/>
                </a:solidFill>
                <a:latin typeface="华文仿宋" panose="02010600040101010101" pitchFamily="2" charset="-122"/>
                <a:ea typeface="华文仿宋" panose="02010600040101010101" pitchFamily="2" charset="-122"/>
              </a:rPr>
              <a:t>指示</a:t>
            </a:r>
            <a:r>
              <a:rPr lang="en-US" altLang="zh-CN" sz="1800" b="1" dirty="0" err="1">
                <a:solidFill>
                  <a:srgbClr val="006600"/>
                </a:solidFill>
                <a:latin typeface="华文仿宋" panose="02010600040101010101" pitchFamily="2" charset="-122"/>
                <a:ea typeface="华文仿宋" panose="02010600040101010101" pitchFamily="2" charset="-122"/>
              </a:rPr>
              <a:t>Lb</a:t>
            </a:r>
            <a:r>
              <a:rPr lang="zh-CN" altLang="en-US" sz="1800" b="1" dirty="0">
                <a:solidFill>
                  <a:srgbClr val="006600"/>
                </a:solidFill>
                <a:latin typeface="华文仿宋" panose="02010600040101010101" pitchFamily="2" charset="-122"/>
                <a:ea typeface="华文仿宋" panose="02010600040101010101" pitchFamily="2" charset="-122"/>
              </a:rPr>
              <a:t>表最后一个元素</a:t>
            </a:r>
            <a:endParaRPr lang="zh-CN" altLang="en-US" b="1" dirty="0">
              <a:solidFill>
                <a:srgbClr val="0000CC"/>
              </a:solidFill>
              <a:latin typeface="华文仿宋" panose="02010600040101010101" pitchFamily="2" charset="-122"/>
              <a:ea typeface="华文仿宋" panose="02010600040101010101" pitchFamily="2" charset="-122"/>
            </a:endParaRPr>
          </a:p>
        </p:txBody>
      </p:sp>
      <p:sp>
        <p:nvSpPr>
          <p:cNvPr id="496643" name="Text Box 3"/>
          <p:cNvSpPr txBox="1">
            <a:spLocks noChangeArrowheads="1"/>
          </p:cNvSpPr>
          <p:nvPr/>
        </p:nvSpPr>
        <p:spPr bwMode="auto">
          <a:xfrm>
            <a:off x="5169870" y="3588353"/>
            <a:ext cx="3642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dirty="0">
                <a:solidFill>
                  <a:srgbClr val="FF0000"/>
                </a:solidFill>
              </a:rPr>
              <a:t>  </a:t>
            </a:r>
            <a:r>
              <a:rPr lang="en-US" altLang="zh-CN" b="1" dirty="0">
                <a:solidFill>
                  <a:srgbClr val="FF0000"/>
                </a:solidFill>
              </a:rPr>
              <a:t>O( </a:t>
            </a:r>
            <a:r>
              <a:rPr lang="en-US" altLang="zh-CN" b="1" dirty="0" err="1">
                <a:solidFill>
                  <a:srgbClr val="FF0000"/>
                </a:solidFill>
              </a:rPr>
              <a:t>La.length+Lb.length</a:t>
            </a:r>
            <a:r>
              <a:rPr lang="en-US" altLang="zh-CN" b="1" dirty="0">
                <a:solidFill>
                  <a:srgbClr val="FF0000"/>
                </a:solidFill>
              </a:rPr>
              <a:t> )</a:t>
            </a:r>
            <a:endParaRPr lang="en-US" altLang="zh-CN" sz="3200" dirty="0">
              <a:solidFill>
                <a:srgbClr val="FF0000"/>
              </a:solidFill>
            </a:endParaRPr>
          </a:p>
        </p:txBody>
      </p:sp>
      <p:sp>
        <p:nvSpPr>
          <p:cNvPr id="496644" name="Text Box 4"/>
          <p:cNvSpPr txBox="1">
            <a:spLocks noChangeArrowheads="1"/>
          </p:cNvSpPr>
          <p:nvPr/>
        </p:nvSpPr>
        <p:spPr bwMode="auto">
          <a:xfrm>
            <a:off x="5512969" y="3060327"/>
            <a:ext cx="31085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sz="2000" b="1" dirty="0">
                <a:latin typeface="华文仿宋" panose="02010600040101010101" pitchFamily="2" charset="-122"/>
                <a:ea typeface="华文仿宋" panose="02010600040101010101" pitchFamily="2" charset="-122"/>
              </a:rPr>
              <a:t>算法的</a:t>
            </a:r>
            <a:r>
              <a:rPr lang="zh-CN" altLang="en-US" b="1" dirty="0">
                <a:solidFill>
                  <a:srgbClr val="FF0000"/>
                </a:solidFill>
                <a:latin typeface="华文仿宋" panose="02010600040101010101" pitchFamily="2" charset="-122"/>
                <a:ea typeface="华文仿宋" panose="02010600040101010101" pitchFamily="2" charset="-122"/>
              </a:rPr>
              <a:t>时间复杂度</a:t>
            </a:r>
            <a:r>
              <a:rPr lang="zh-CN" altLang="en-US" sz="2000" b="1" dirty="0">
                <a:latin typeface="华文仿宋" panose="02010600040101010101" pitchFamily="2" charset="-122"/>
                <a:ea typeface="华文仿宋" panose="02010600040101010101" pitchFamily="2" charset="-122"/>
              </a:rPr>
              <a:t>为：</a:t>
            </a:r>
            <a:endParaRPr lang="zh-CN" altLang="en-US" sz="1600" dirty="0">
              <a:latin typeface="华文仿宋" panose="02010600040101010101" pitchFamily="2" charset="-122"/>
              <a:ea typeface="华文仿宋" panose="02010600040101010101" pitchFamily="2" charset="-122"/>
            </a:endParaRPr>
          </a:p>
        </p:txBody>
      </p:sp>
      <p:sp>
        <p:nvSpPr>
          <p:cNvPr id="6" name="Rectangle 22"/>
          <p:cNvSpPr>
            <a:spLocks noChangeArrowheads="1"/>
          </p:cNvSpPr>
          <p:nvPr/>
        </p:nvSpPr>
        <p:spPr bwMode="auto">
          <a:xfrm>
            <a:off x="333398" y="206772"/>
            <a:ext cx="8324805" cy="64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100" dirty="0">
                <a:solidFill>
                  <a:srgbClr val="000080"/>
                </a:solidFill>
                <a:latin typeface="黑体" panose="02010609060101010101" pitchFamily="49" charset="-122"/>
                <a:ea typeface="黑体" panose="02010609060101010101" pitchFamily="49" charset="-122"/>
                <a:cs typeface="MS PGothic" panose="020B0600070205080204" charset="-128"/>
              </a:rPr>
              <a:t> </a:t>
            </a: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顺序表合并的实现代码</a:t>
            </a:r>
            <a:r>
              <a:rPr lang="en-US" altLang="zh-CN" sz="3100" dirty="0" smtClean="0">
                <a:solidFill>
                  <a:srgbClr val="000080"/>
                </a:solidFill>
                <a:latin typeface="黑体" panose="02010609060101010101" pitchFamily="49" charset="-122"/>
                <a:ea typeface="黑体" panose="02010609060101010101" pitchFamily="49" charset="-122"/>
                <a:cs typeface="MS PGothic" panose="020B0600070205080204" charset="-128"/>
              </a:rPr>
              <a:t>-2</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6644"/>
                                        </p:tgtEl>
                                        <p:attrNameLst>
                                          <p:attrName>style.visibility</p:attrName>
                                        </p:attrNameLst>
                                      </p:cBhvr>
                                      <p:to>
                                        <p:strVal val="visible"/>
                                      </p:to>
                                    </p:set>
                                    <p:anim calcmode="lin" valueType="num">
                                      <p:cBhvr additive="base">
                                        <p:cTn id="7" dur="500" fill="hold"/>
                                        <p:tgtEl>
                                          <p:spTgt spid="496644"/>
                                        </p:tgtEl>
                                        <p:attrNameLst>
                                          <p:attrName>ppt_x</p:attrName>
                                        </p:attrNameLst>
                                      </p:cBhvr>
                                      <p:tavLst>
                                        <p:tav tm="0">
                                          <p:val>
                                            <p:strVal val="1+#ppt_w/2"/>
                                          </p:val>
                                        </p:tav>
                                        <p:tav tm="100000">
                                          <p:val>
                                            <p:strVal val="#ppt_x"/>
                                          </p:val>
                                        </p:tav>
                                      </p:tavLst>
                                    </p:anim>
                                    <p:anim calcmode="lin" valueType="num">
                                      <p:cBhvr additive="base">
                                        <p:cTn id="8" dur="500" fill="hold"/>
                                        <p:tgtEl>
                                          <p:spTgt spid="4966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96643"/>
                                        </p:tgtEl>
                                        <p:attrNameLst>
                                          <p:attrName>style.visibility</p:attrName>
                                        </p:attrNameLst>
                                      </p:cBhvr>
                                      <p:to>
                                        <p:strVal val="visible"/>
                                      </p:to>
                                    </p:set>
                                    <p:animEffect transition="in" filter="wipe(left)">
                                      <p:cBhvr>
                                        <p:cTn id="13" dur="500"/>
                                        <p:tgtEl>
                                          <p:spTgt spid="496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autoUpdateAnimBg="0"/>
      <p:bldP spid="49664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508000" y="1155700"/>
            <a:ext cx="8424863"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spcBef>
                <a:spcPct val="50000"/>
              </a:spcBef>
              <a:buFont typeface="Arial" panose="020B0604020202020204" pitchFamily="34" charset="0"/>
              <a:buChar char="•"/>
            </a:pPr>
            <a:r>
              <a:rPr lang="zh-CN" altLang="en-US" sz="2800" b="1" dirty="0" smtClean="0">
                <a:ea typeface="华文仿宋" panose="02010600040101010101" pitchFamily="2" charset="-122"/>
              </a:rPr>
              <a:t>无需</a:t>
            </a:r>
            <a:r>
              <a:rPr lang="zh-CN" altLang="en-US" sz="2800" b="1" dirty="0">
                <a:ea typeface="华文仿宋" panose="02010600040101010101" pitchFamily="2" charset="-122"/>
              </a:rPr>
              <a:t>为表示数据元素之间的关系而增加额外存储空间，</a:t>
            </a:r>
            <a:r>
              <a:rPr lang="zh-CN" altLang="en-US" sz="2800" b="1" dirty="0">
                <a:solidFill>
                  <a:schemeClr val="accent2"/>
                </a:solidFill>
                <a:ea typeface="华文仿宋" panose="02010600040101010101" pitchFamily="2" charset="-122"/>
              </a:rPr>
              <a:t>存储密度高</a:t>
            </a:r>
            <a:r>
              <a:rPr lang="zh-CN" altLang="en-US" sz="2800" b="1" dirty="0">
                <a:ea typeface="华文仿宋" panose="02010600040101010101" pitchFamily="2" charset="-122"/>
              </a:rPr>
              <a:t>；</a:t>
            </a:r>
            <a:endParaRPr lang="zh-CN" altLang="en-US" sz="2800" b="1" dirty="0">
              <a:ea typeface="华文仿宋" panose="02010600040101010101" pitchFamily="2" charset="-122"/>
            </a:endParaRPr>
          </a:p>
          <a:p>
            <a:pPr marL="457200" indent="-457200" algn="l" eaLnBrk="1" hangingPunct="1">
              <a:lnSpc>
                <a:spcPct val="120000"/>
              </a:lnSpc>
              <a:spcBef>
                <a:spcPct val="20000"/>
              </a:spcBef>
              <a:buFont typeface="Arial" panose="020B0604020202020204" pitchFamily="34" charset="0"/>
              <a:buChar char="•"/>
            </a:pPr>
            <a:r>
              <a:rPr lang="zh-CN" altLang="en-US" sz="2800" b="1" dirty="0" smtClean="0">
                <a:ea typeface="华文仿宋" panose="02010600040101010101" pitchFamily="2" charset="-122"/>
              </a:rPr>
              <a:t>可以</a:t>
            </a:r>
            <a:r>
              <a:rPr lang="zh-CN" altLang="en-US" sz="2800" b="1" dirty="0">
                <a:solidFill>
                  <a:schemeClr val="accent2"/>
                </a:solidFill>
                <a:ea typeface="华文仿宋" panose="02010600040101010101" pitchFamily="2" charset="-122"/>
              </a:rPr>
              <a:t>随机存取</a:t>
            </a:r>
            <a:r>
              <a:rPr lang="zh-CN" altLang="en-US" sz="2800" b="1" dirty="0">
                <a:ea typeface="华文仿宋" panose="02010600040101010101" pitchFamily="2" charset="-122"/>
              </a:rPr>
              <a:t>表中任一元素，它的存储位置可用一个简单直观的公式来表示；</a:t>
            </a:r>
            <a:endParaRPr lang="zh-CN" altLang="en-US" sz="2800" b="1" dirty="0">
              <a:ea typeface="华文仿宋" panose="02010600040101010101" pitchFamily="2" charset="-122"/>
            </a:endParaRPr>
          </a:p>
          <a:p>
            <a:pPr marL="457200" indent="-457200" algn="l" eaLnBrk="1" hangingPunct="1">
              <a:lnSpc>
                <a:spcPct val="120000"/>
              </a:lnSpc>
              <a:spcBef>
                <a:spcPct val="20000"/>
              </a:spcBef>
              <a:buFont typeface="Arial" panose="020B0604020202020204" pitchFamily="34" charset="0"/>
              <a:buChar char="•"/>
            </a:pPr>
            <a:r>
              <a:rPr lang="zh-CN" altLang="en-US" sz="2800" b="1" dirty="0" smtClean="0">
                <a:ea typeface="华文仿宋" panose="02010600040101010101" pitchFamily="2" charset="-122"/>
              </a:rPr>
              <a:t>插入</a:t>
            </a:r>
            <a:r>
              <a:rPr lang="zh-CN" altLang="en-US" sz="2800" b="1" dirty="0">
                <a:ea typeface="华文仿宋" panose="02010600040101010101" pitchFamily="2" charset="-122"/>
              </a:rPr>
              <a:t>和删除运算时，必须</a:t>
            </a:r>
            <a:r>
              <a:rPr lang="zh-CN" altLang="en-US" sz="2800" b="1" dirty="0">
                <a:solidFill>
                  <a:schemeClr val="accent2"/>
                </a:solidFill>
                <a:ea typeface="华文仿宋" panose="02010600040101010101" pitchFamily="2" charset="-122"/>
              </a:rPr>
              <a:t>移动大量元素</a:t>
            </a:r>
            <a:r>
              <a:rPr lang="zh-CN" altLang="en-US" sz="2800" b="1" dirty="0">
                <a:ea typeface="华文仿宋" panose="02010600040101010101" pitchFamily="2" charset="-122"/>
              </a:rPr>
              <a:t>，</a:t>
            </a:r>
            <a:r>
              <a:rPr lang="zh-CN" altLang="en-US" sz="2800" b="1" dirty="0">
                <a:solidFill>
                  <a:schemeClr val="accent2"/>
                </a:solidFill>
                <a:ea typeface="华文仿宋" panose="02010600040101010101" pitchFamily="2" charset="-122"/>
              </a:rPr>
              <a:t>效率较低</a:t>
            </a:r>
            <a:r>
              <a:rPr lang="zh-CN" altLang="en-US" sz="2800" b="1" dirty="0">
                <a:ea typeface="华文仿宋" panose="02010600040101010101" pitchFamily="2" charset="-122"/>
              </a:rPr>
              <a:t>；</a:t>
            </a:r>
            <a:endParaRPr lang="zh-CN" altLang="en-US" sz="2800" b="1" dirty="0">
              <a:ea typeface="华文仿宋" panose="02010600040101010101" pitchFamily="2" charset="-122"/>
            </a:endParaRPr>
          </a:p>
          <a:p>
            <a:pPr marL="457200" indent="-457200" algn="l" eaLnBrk="1" hangingPunct="1">
              <a:lnSpc>
                <a:spcPct val="120000"/>
              </a:lnSpc>
              <a:spcBef>
                <a:spcPct val="20000"/>
              </a:spcBef>
              <a:buFont typeface="Arial" panose="020B0604020202020204" pitchFamily="34" charset="0"/>
              <a:buChar char="•"/>
            </a:pPr>
            <a:r>
              <a:rPr lang="zh-CN" altLang="en-US" sz="2800" b="1" dirty="0" smtClean="0">
                <a:ea typeface="华文仿宋" panose="02010600040101010101" pitchFamily="2" charset="-122"/>
              </a:rPr>
              <a:t>必须</a:t>
            </a:r>
            <a:r>
              <a:rPr lang="zh-CN" altLang="en-US" sz="2800" b="1" dirty="0">
                <a:solidFill>
                  <a:srgbClr val="FF0000"/>
                </a:solidFill>
                <a:ea typeface="华文仿宋" panose="02010600040101010101" pitchFamily="2" charset="-122"/>
              </a:rPr>
              <a:t>预先</a:t>
            </a:r>
            <a:r>
              <a:rPr lang="zh-CN" altLang="en-US" sz="2800" b="1" dirty="0">
                <a:ea typeface="华文仿宋" panose="02010600040101010101" pitchFamily="2" charset="-122"/>
              </a:rPr>
              <a:t>为线性表</a:t>
            </a:r>
            <a:r>
              <a:rPr lang="zh-CN" altLang="en-US" sz="2800" b="1" dirty="0">
                <a:solidFill>
                  <a:srgbClr val="FF0000"/>
                </a:solidFill>
                <a:ea typeface="华文仿宋" panose="02010600040101010101" pitchFamily="2" charset="-122"/>
              </a:rPr>
              <a:t>分配连续空间</a:t>
            </a:r>
            <a:r>
              <a:rPr lang="zh-CN" altLang="en-US" sz="2800" b="1" dirty="0">
                <a:ea typeface="华文仿宋" panose="02010600040101010101" pitchFamily="2" charset="-122"/>
              </a:rPr>
              <a:t>。难以准确估计线性表最大长度，估计过小导致溢出，估计过大又会造成存储空间浪费。</a:t>
            </a:r>
            <a:endParaRPr lang="zh-CN" altLang="en-US" sz="2800" b="1" dirty="0">
              <a:ea typeface="华文仿宋" panose="02010600040101010101" pitchFamily="2" charset="-122"/>
            </a:endParaRPr>
          </a:p>
        </p:txBody>
      </p:sp>
      <p:sp>
        <p:nvSpPr>
          <p:cNvPr id="3" name="Rectangle 22"/>
          <p:cNvSpPr>
            <a:spLocks noChangeArrowheads="1"/>
          </p:cNvSpPr>
          <p:nvPr/>
        </p:nvSpPr>
        <p:spPr bwMode="auto">
          <a:xfrm>
            <a:off x="276269" y="169069"/>
            <a:ext cx="8324805" cy="65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100" dirty="0" smtClean="0">
                <a:solidFill>
                  <a:srgbClr val="000080"/>
                </a:solidFill>
                <a:latin typeface="黑体" panose="02010609060101010101" pitchFamily="49" charset="-122"/>
                <a:ea typeface="黑体" panose="02010609060101010101" pitchFamily="49" charset="-122"/>
                <a:cs typeface="MS PGothic" panose="020B0600070205080204" charset="-128"/>
              </a:rPr>
              <a:t>2.2.4 </a:t>
            </a:r>
            <a:r>
              <a:rPr lang="zh-CN" altLang="en-US" sz="3100" dirty="0" smtClean="0">
                <a:solidFill>
                  <a:srgbClr val="000080"/>
                </a:solidFill>
                <a:latin typeface="黑体" panose="02010609060101010101" pitchFamily="49" charset="-122"/>
                <a:ea typeface="黑体" panose="02010609060101010101" pitchFamily="49" charset="-122"/>
                <a:cs typeface="MS PGothic" panose="020B0600070205080204" charset="-128"/>
              </a:rPr>
              <a:t>顺序存储结构的优缺点</a:t>
            </a:r>
            <a:endParaRPr lang="zh-CN" altLang="en-US" sz="31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4">
                                            <p:txEl>
                                              <p:pRg st="0" end="0"/>
                                            </p:txEl>
                                          </p:spTgt>
                                        </p:tgtEl>
                                        <p:attrNameLst>
                                          <p:attrName>style.visibility</p:attrName>
                                        </p:attrNameLst>
                                      </p:cBhvr>
                                      <p:to>
                                        <p:strVal val="visible"/>
                                      </p:to>
                                    </p:set>
                                    <p:animEffect transition="in" filter="wipe(left)">
                                      <p:cBhvr>
                                        <p:cTn id="7" dur="500"/>
                                        <p:tgtEl>
                                          <p:spTgt spid="2232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4">
                                            <p:txEl>
                                              <p:pRg st="1" end="1"/>
                                            </p:txEl>
                                          </p:spTgt>
                                        </p:tgtEl>
                                        <p:attrNameLst>
                                          <p:attrName>style.visibility</p:attrName>
                                        </p:attrNameLst>
                                      </p:cBhvr>
                                      <p:to>
                                        <p:strVal val="visible"/>
                                      </p:to>
                                    </p:set>
                                    <p:animEffect transition="in" filter="wipe(left)">
                                      <p:cBhvr>
                                        <p:cTn id="12" dur="500"/>
                                        <p:tgtEl>
                                          <p:spTgt spid="2232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4">
                                            <p:txEl>
                                              <p:pRg st="2" end="2"/>
                                            </p:txEl>
                                          </p:spTgt>
                                        </p:tgtEl>
                                        <p:attrNameLst>
                                          <p:attrName>style.visibility</p:attrName>
                                        </p:attrNameLst>
                                      </p:cBhvr>
                                      <p:to>
                                        <p:strVal val="visible"/>
                                      </p:to>
                                    </p:set>
                                    <p:animEffect transition="in" filter="wipe(left)">
                                      <p:cBhvr>
                                        <p:cTn id="17" dur="500"/>
                                        <p:tgtEl>
                                          <p:spTgt spid="2232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3234">
                                            <p:txEl>
                                              <p:pRg st="3" end="3"/>
                                            </p:txEl>
                                          </p:spTgt>
                                        </p:tgtEl>
                                        <p:attrNameLst>
                                          <p:attrName>style.visibility</p:attrName>
                                        </p:attrNameLst>
                                      </p:cBhvr>
                                      <p:to>
                                        <p:strVal val="visible"/>
                                      </p:to>
                                    </p:set>
                                    <p:animEffect transition="in" filter="wipe(left)">
                                      <p:cBhvr>
                                        <p:cTn id="22" dur="500"/>
                                        <p:tgtEl>
                                          <p:spTgt spid="2232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hlinkClick r:id="" action="ppaction://hlinkshowjump?jump=nextslide"/>
          </p:cNvPr>
          <p:cNvSpPr txBox="1">
            <a:spLocks noChangeArrowheads="1"/>
          </p:cNvSpPr>
          <p:nvPr/>
        </p:nvSpPr>
        <p:spPr bwMode="auto">
          <a:xfrm>
            <a:off x="496888" y="1455738"/>
            <a:ext cx="7925217"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571500" indent="-5715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单链表</a:t>
            </a:r>
            <a:endParaRPr lang="zh-CN" altLang="en-US" sz="3200" b="1" dirty="0" smtClean="0">
              <a:latin typeface="华文仿宋" panose="02010600040101010101" pitchFamily="2" charset="-122"/>
              <a:ea typeface="华文仿宋" panose="02010600040101010101" pitchFamily="2" charset="-122"/>
            </a:endParaRPr>
          </a:p>
          <a:p>
            <a:pPr marL="571500" indent="-5715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结点和单链表的 </a:t>
            </a:r>
            <a:r>
              <a:rPr lang="en-US" altLang="zh-CN" sz="3200" b="1" dirty="0" smtClean="0">
                <a:latin typeface="华文仿宋" panose="02010600040101010101" pitchFamily="2" charset="-122"/>
                <a:ea typeface="华文仿宋" panose="02010600040101010101" pitchFamily="2" charset="-122"/>
              </a:rPr>
              <a:t>C </a:t>
            </a:r>
            <a:r>
              <a:rPr lang="zh-CN" altLang="en-US" sz="3200" b="1" dirty="0" smtClean="0">
                <a:latin typeface="华文仿宋" panose="02010600040101010101" pitchFamily="2" charset="-122"/>
                <a:ea typeface="华文仿宋" panose="02010600040101010101" pitchFamily="2" charset="-122"/>
              </a:rPr>
              <a:t>语言描述</a:t>
            </a:r>
            <a:endParaRPr lang="zh-CN" altLang="en-US" sz="3200" b="1" dirty="0" smtClean="0">
              <a:latin typeface="华文仿宋" panose="02010600040101010101" pitchFamily="2" charset="-122"/>
              <a:ea typeface="华文仿宋" panose="02010600040101010101" pitchFamily="2" charset="-122"/>
            </a:endParaRPr>
          </a:p>
          <a:p>
            <a:pPr marL="571500" indent="-5715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线性表的操作在单链表中的实现</a:t>
            </a:r>
            <a:endParaRPr lang="zh-CN" altLang="en-US" sz="3200" b="1" dirty="0" smtClean="0">
              <a:latin typeface="华文仿宋" panose="02010600040101010101" pitchFamily="2" charset="-122"/>
              <a:ea typeface="华文仿宋" panose="02010600040101010101" pitchFamily="2" charset="-122"/>
            </a:endParaRPr>
          </a:p>
          <a:p>
            <a:pPr marL="571500" indent="-5715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其它形式的链表</a:t>
            </a:r>
            <a:endParaRPr lang="zh-CN" altLang="en-US" sz="3200" b="1" dirty="0" smtClean="0">
              <a:latin typeface="华文仿宋" panose="02010600040101010101" pitchFamily="2" charset="-122"/>
              <a:ea typeface="华文仿宋" panose="02010600040101010101" pitchFamily="2" charset="-122"/>
            </a:endParaRPr>
          </a:p>
          <a:p>
            <a:pPr marL="571500" indent="-5715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有序表类型</a:t>
            </a:r>
            <a:endParaRPr lang="en-US" altLang="zh-CN" sz="3200" b="1" dirty="0" smtClean="0">
              <a:latin typeface="华文仿宋" panose="02010600040101010101" pitchFamily="2" charset="-122"/>
              <a:ea typeface="华文仿宋" panose="02010600040101010101" pitchFamily="2" charset="-122"/>
            </a:endParaRPr>
          </a:p>
          <a:p>
            <a:pPr marL="571500" indent="-571500" algn="l" eaLnBrk="1" hangingPunct="1">
              <a:lnSpc>
                <a:spcPts val="5000"/>
              </a:lnSpc>
              <a:buFont typeface="Arial" panose="020B0604020202020204" pitchFamily="34" charset="0"/>
              <a:buChar char="•"/>
            </a:pPr>
            <a:r>
              <a:rPr lang="zh-CN" altLang="en-US" sz="3200" b="1" dirty="0" smtClean="0">
                <a:latin typeface="华文仿宋" panose="02010600040101010101" pitchFamily="2" charset="-122"/>
                <a:ea typeface="华文仿宋" panose="02010600040101010101" pitchFamily="2" charset="-122"/>
              </a:rPr>
              <a:t>链式存储结构的优缺点</a:t>
            </a:r>
            <a:endParaRPr lang="zh-CN" altLang="en-US" sz="3200" b="1" dirty="0">
              <a:latin typeface="华文仿宋" panose="02010600040101010101" pitchFamily="2" charset="-122"/>
              <a:ea typeface="华文仿宋" panose="02010600040101010101" pitchFamily="2" charset="-122"/>
            </a:endParaRPr>
          </a:p>
        </p:txBody>
      </p:sp>
      <p:sp>
        <p:nvSpPr>
          <p:cNvPr id="9"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2.3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线性表的链式表示和实现</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414383" y="1094184"/>
            <a:ext cx="8147050"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342900" indent="-342900" algn="just" eaLnBrk="1" hangingPunct="1">
              <a:lnSpc>
                <a:spcPts val="3600"/>
              </a:lnSpc>
              <a:spcBef>
                <a:spcPct val="500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线性表</a:t>
            </a:r>
            <a:r>
              <a:rPr lang="zh-CN" altLang="en-US" b="1" dirty="0">
                <a:latin typeface="华文仿宋" panose="02010600040101010101" pitchFamily="2" charset="-122"/>
                <a:ea typeface="华文仿宋" panose="02010600040101010101" pitchFamily="2" charset="-122"/>
              </a:rPr>
              <a:t>的链式存储结构的</a:t>
            </a:r>
            <a:r>
              <a:rPr lang="zh-CN" altLang="en-US" b="1" dirty="0">
                <a:solidFill>
                  <a:schemeClr val="accent2"/>
                </a:solidFill>
                <a:latin typeface="华文仿宋" panose="02010600040101010101" pitchFamily="2" charset="-122"/>
                <a:ea typeface="华文仿宋" panose="02010600040101010101" pitchFamily="2" charset="-122"/>
              </a:rPr>
              <a:t>特点</a:t>
            </a:r>
            <a:r>
              <a:rPr lang="zh-CN" altLang="en-US" b="1" dirty="0">
                <a:latin typeface="华文仿宋" panose="02010600040101010101" pitchFamily="2" charset="-122"/>
                <a:ea typeface="华文仿宋" panose="02010600040101010101" pitchFamily="2" charset="-122"/>
              </a:rPr>
              <a:t>：用一组任意的存储单元存储线性表中的数据元素（这组存储单元可以是连续的，也可以是不连续的）。</a:t>
            </a:r>
            <a:endParaRPr lang="zh-CN" altLang="en-US" b="1" dirty="0">
              <a:latin typeface="华文仿宋" panose="02010600040101010101" pitchFamily="2" charset="-122"/>
              <a:ea typeface="华文仿宋" panose="02010600040101010101" pitchFamily="2" charset="-122"/>
            </a:endParaRPr>
          </a:p>
          <a:p>
            <a:pPr marL="342900" indent="-342900" algn="just" eaLnBrk="1" hangingPunct="1">
              <a:lnSpc>
                <a:spcPts val="3600"/>
              </a:lnSpc>
              <a:spcBef>
                <a:spcPct val="50000"/>
              </a:spcBef>
              <a:buFont typeface="Arial" panose="020B0604020202020204" pitchFamily="34" charset="0"/>
              <a:buChar char="•"/>
            </a:pPr>
            <a:r>
              <a:rPr lang="zh-CN" altLang="en-US" b="1" dirty="0" smtClean="0">
                <a:latin typeface="华文仿宋" panose="02010600040101010101" pitchFamily="2" charset="-122"/>
                <a:ea typeface="华文仿宋" panose="02010600040101010101" pitchFamily="2" charset="-122"/>
              </a:rPr>
              <a:t>为了</a:t>
            </a:r>
            <a:r>
              <a:rPr lang="zh-CN" altLang="en-US" b="1" dirty="0">
                <a:latin typeface="华文仿宋" panose="02010600040101010101" pitchFamily="2" charset="-122"/>
                <a:ea typeface="华文仿宋" panose="02010600040101010101" pitchFamily="2" charset="-122"/>
              </a:rPr>
              <a:t>表示每个元素</a:t>
            </a:r>
            <a:r>
              <a:rPr lang="en-US" altLang="zh-CN" b="1" dirty="0" err="1">
                <a:latin typeface="华文仿宋" panose="02010600040101010101" pitchFamily="2" charset="-122"/>
                <a:ea typeface="华文仿宋" panose="02010600040101010101" pitchFamily="2" charset="-122"/>
              </a:rPr>
              <a:t>a</a:t>
            </a:r>
            <a:r>
              <a:rPr lang="en-US" altLang="zh-CN" sz="1600" b="1" dirty="0" err="1">
                <a:latin typeface="华文仿宋" panose="02010600040101010101" pitchFamily="2" charset="-122"/>
                <a:ea typeface="华文仿宋" panose="02010600040101010101" pitchFamily="2" charset="-122"/>
              </a:rPr>
              <a:t>i</a:t>
            </a:r>
            <a:r>
              <a:rPr lang="en-US" altLang="zh-CN" sz="1600"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与其直接后继元素</a:t>
            </a:r>
            <a:r>
              <a:rPr lang="en-US" altLang="zh-CN" sz="3200" b="1" dirty="0">
                <a:latin typeface="华文仿宋" panose="02010600040101010101" pitchFamily="2" charset="-122"/>
                <a:ea typeface="华文仿宋" panose="02010600040101010101" pitchFamily="2" charset="-122"/>
              </a:rPr>
              <a:t>a</a:t>
            </a:r>
            <a:r>
              <a:rPr lang="en-US" altLang="zh-CN" sz="1600" b="1" dirty="0">
                <a:latin typeface="华文仿宋" panose="02010600040101010101" pitchFamily="2" charset="-122"/>
                <a:ea typeface="华文仿宋" panose="02010600040101010101" pitchFamily="2" charset="-122"/>
              </a:rPr>
              <a:t>i+1 </a:t>
            </a:r>
            <a:r>
              <a:rPr lang="zh-CN" altLang="en-US" b="1" dirty="0">
                <a:latin typeface="华文仿宋" panose="02010600040101010101" pitchFamily="2" charset="-122"/>
                <a:ea typeface="华文仿宋" panose="02010600040101010101" pitchFamily="2" charset="-122"/>
              </a:rPr>
              <a:t>之间的逻辑关系，一个结点包括两部分，数据域</a:t>
            </a:r>
            <a:r>
              <a:rPr lang="en-US" altLang="zh-CN" b="1" dirty="0">
                <a:latin typeface="华文仿宋" panose="02010600040101010101" pitchFamily="2" charset="-122"/>
                <a:ea typeface="华文仿宋" panose="02010600040101010101" pitchFamily="2" charset="-122"/>
              </a:rPr>
              <a:t>data</a:t>
            </a:r>
            <a:r>
              <a:rPr lang="zh-CN" altLang="en-US" b="1" dirty="0">
                <a:latin typeface="华文仿宋" panose="02010600040101010101" pitchFamily="2" charset="-122"/>
                <a:ea typeface="华文仿宋" panose="02010600040101010101" pitchFamily="2" charset="-122"/>
              </a:rPr>
              <a:t>存放元素</a:t>
            </a:r>
            <a:r>
              <a:rPr lang="en-US" altLang="zh-CN" sz="3200" b="1" dirty="0" err="1">
                <a:latin typeface="华文仿宋" panose="02010600040101010101" pitchFamily="2" charset="-122"/>
                <a:ea typeface="华文仿宋" panose="02010600040101010101" pitchFamily="2" charset="-122"/>
              </a:rPr>
              <a:t>a</a:t>
            </a:r>
            <a:r>
              <a:rPr lang="en-US" altLang="zh-CN" sz="1800" b="1" dirty="0" err="1">
                <a:latin typeface="华文仿宋" panose="02010600040101010101" pitchFamily="2" charset="-122"/>
                <a:ea typeface="华文仿宋" panose="02010600040101010101" pitchFamily="2" charset="-122"/>
              </a:rPr>
              <a:t>i</a:t>
            </a:r>
            <a:r>
              <a:rPr lang="en-US" altLang="zh-CN" sz="1800"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，指针域</a:t>
            </a:r>
            <a:r>
              <a:rPr lang="en-US" altLang="zh-CN" b="1" dirty="0">
                <a:latin typeface="华文仿宋" panose="02010600040101010101" pitchFamily="2" charset="-122"/>
                <a:ea typeface="华文仿宋" panose="02010600040101010101" pitchFamily="2" charset="-122"/>
              </a:rPr>
              <a:t>next</a:t>
            </a:r>
            <a:r>
              <a:rPr lang="zh-CN" altLang="en-US" b="1" dirty="0">
                <a:latin typeface="华文仿宋" panose="02010600040101010101" pitchFamily="2" charset="-122"/>
                <a:ea typeface="华文仿宋" panose="02010600040101010101" pitchFamily="2" charset="-122"/>
              </a:rPr>
              <a:t>存放一个</a:t>
            </a:r>
            <a:r>
              <a:rPr lang="zh-CN" altLang="en-US" b="1" dirty="0">
                <a:solidFill>
                  <a:srgbClr val="FF0000"/>
                </a:solidFill>
                <a:latin typeface="华文仿宋" panose="02010600040101010101" pitchFamily="2" charset="-122"/>
                <a:ea typeface="华文仿宋" panose="02010600040101010101" pitchFamily="2" charset="-122"/>
              </a:rPr>
              <a:t>指针</a:t>
            </a:r>
            <a:r>
              <a:rPr lang="zh-CN" altLang="en-US" b="1" dirty="0">
                <a:latin typeface="华文仿宋" panose="02010600040101010101" pitchFamily="2" charset="-122"/>
                <a:ea typeface="华文仿宋" panose="02010600040101010101" pitchFamily="2" charset="-122"/>
              </a:rPr>
              <a:t>，它</a:t>
            </a:r>
            <a:r>
              <a:rPr lang="zh-CN" altLang="en-US" b="1" dirty="0">
                <a:solidFill>
                  <a:srgbClr val="FF0000"/>
                </a:solidFill>
                <a:latin typeface="华文仿宋" panose="02010600040101010101" pitchFamily="2" charset="-122"/>
                <a:ea typeface="华文仿宋" panose="02010600040101010101" pitchFamily="2" charset="-122"/>
              </a:rPr>
              <a:t>指向直接后继元素</a:t>
            </a:r>
            <a:r>
              <a:rPr lang="en-US" altLang="zh-CN" sz="3200" b="1" dirty="0">
                <a:latin typeface="华文仿宋" panose="02010600040101010101" pitchFamily="2" charset="-122"/>
                <a:ea typeface="华文仿宋" panose="02010600040101010101" pitchFamily="2" charset="-122"/>
              </a:rPr>
              <a:t>a</a:t>
            </a:r>
            <a:r>
              <a:rPr lang="en-US" altLang="zh-CN" sz="1600" b="1" dirty="0">
                <a:latin typeface="华文仿宋" panose="02010600040101010101" pitchFamily="2" charset="-122"/>
                <a:ea typeface="华文仿宋" panose="02010600040101010101" pitchFamily="2" charset="-122"/>
              </a:rPr>
              <a:t>i+1</a:t>
            </a:r>
            <a:r>
              <a:rPr lang="zh-CN" altLang="en-US" b="1" dirty="0">
                <a:solidFill>
                  <a:srgbClr val="FF0000"/>
                </a:solidFill>
                <a:latin typeface="华文仿宋" panose="02010600040101010101" pitchFamily="2" charset="-122"/>
                <a:ea typeface="华文仿宋" panose="02010600040101010101" pitchFamily="2" charset="-122"/>
              </a:rPr>
              <a:t>所在的结点</a:t>
            </a:r>
            <a:r>
              <a:rPr lang="zh-CN" altLang="en-US" b="1" dirty="0">
                <a:latin typeface="华文仿宋" panose="02010600040101010101" pitchFamily="2" charset="-122"/>
                <a:ea typeface="华文仿宋" panose="02010600040101010101" pitchFamily="2" charset="-122"/>
              </a:rPr>
              <a:t>。这两部分信息组成数据元素</a:t>
            </a:r>
            <a:r>
              <a:rPr lang="en-US" altLang="zh-CN" b="1" dirty="0" err="1">
                <a:latin typeface="华文仿宋" panose="02010600040101010101" pitchFamily="2" charset="-122"/>
                <a:ea typeface="华文仿宋" panose="02010600040101010101" pitchFamily="2" charset="-122"/>
              </a:rPr>
              <a:t>ai</a:t>
            </a:r>
            <a:r>
              <a:rPr lang="en-US" altLang="zh-CN" b="1" dirty="0">
                <a:latin typeface="华文仿宋" panose="02010600040101010101" pitchFamily="2" charset="-122"/>
                <a:ea typeface="华文仿宋" panose="02010600040101010101" pitchFamily="2" charset="-122"/>
              </a:rPr>
              <a:t> </a:t>
            </a:r>
            <a:r>
              <a:rPr lang="zh-CN" altLang="en-US" b="1" dirty="0">
                <a:latin typeface="华文仿宋" panose="02010600040101010101" pitchFamily="2" charset="-122"/>
                <a:ea typeface="华文仿宋" panose="02010600040101010101" pitchFamily="2" charset="-122"/>
              </a:rPr>
              <a:t>的存储映象，称为结点。</a:t>
            </a:r>
            <a:endParaRPr lang="zh-CN" altLang="en-US" b="1" dirty="0">
              <a:latin typeface="华文仿宋" panose="02010600040101010101" pitchFamily="2" charset="-122"/>
              <a:ea typeface="华文仿宋" panose="02010600040101010101" pitchFamily="2" charset="-122"/>
            </a:endParaRPr>
          </a:p>
          <a:p>
            <a:pPr algn="l" eaLnBrk="1" hangingPunct="1">
              <a:spcBef>
                <a:spcPct val="50000"/>
              </a:spcBef>
            </a:pPr>
            <a:endParaRPr lang="en-US" altLang="zh-CN" b="1" dirty="0">
              <a:latin typeface="华文仿宋" panose="02010600040101010101" pitchFamily="2" charset="-122"/>
              <a:ea typeface="华文仿宋" panose="02010600040101010101" pitchFamily="2" charset="-122"/>
            </a:endParaRPr>
          </a:p>
        </p:txBody>
      </p:sp>
      <p:grpSp>
        <p:nvGrpSpPr>
          <p:cNvPr id="2" name="Group 12"/>
          <p:cNvGrpSpPr/>
          <p:nvPr/>
        </p:nvGrpSpPr>
        <p:grpSpPr bwMode="auto">
          <a:xfrm>
            <a:off x="1304970" y="4951690"/>
            <a:ext cx="5715000" cy="1066800"/>
            <a:chOff x="912" y="2896"/>
            <a:chExt cx="3600" cy="672"/>
          </a:xfrm>
        </p:grpSpPr>
        <p:sp>
          <p:nvSpPr>
            <p:cNvPr id="78853" name="Rectangle 13"/>
            <p:cNvSpPr>
              <a:spLocks noChangeArrowheads="1"/>
            </p:cNvSpPr>
            <p:nvPr/>
          </p:nvSpPr>
          <p:spPr bwMode="auto">
            <a:xfrm>
              <a:off x="1968" y="2896"/>
              <a:ext cx="2544" cy="336"/>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78854" name="Line 14"/>
            <p:cNvSpPr>
              <a:spLocks noChangeShapeType="1"/>
            </p:cNvSpPr>
            <p:nvPr/>
          </p:nvSpPr>
          <p:spPr bwMode="auto">
            <a:xfrm>
              <a:off x="3120" y="2896"/>
              <a:ext cx="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78855" name="Text Box 15"/>
            <p:cNvSpPr txBox="1">
              <a:spLocks noChangeArrowheads="1"/>
            </p:cNvSpPr>
            <p:nvPr/>
          </p:nvSpPr>
          <p:spPr bwMode="auto">
            <a:xfrm>
              <a:off x="2285" y="291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latin typeface="华文仿宋" panose="02010600040101010101" pitchFamily="2" charset="-122"/>
                  <a:ea typeface="华文仿宋" panose="02010600040101010101" pitchFamily="2" charset="-122"/>
                </a:rPr>
                <a:t>data</a:t>
              </a:r>
              <a:endParaRPr lang="en-US" altLang="zh-CN" dirty="0">
                <a:latin typeface="华文仿宋" panose="02010600040101010101" pitchFamily="2" charset="-122"/>
                <a:ea typeface="华文仿宋" panose="02010600040101010101" pitchFamily="2" charset="-122"/>
              </a:endParaRPr>
            </a:p>
          </p:txBody>
        </p:sp>
        <p:sp>
          <p:nvSpPr>
            <p:cNvPr id="78856" name="Text Box 16"/>
            <p:cNvSpPr txBox="1">
              <a:spLocks noChangeArrowheads="1"/>
            </p:cNvSpPr>
            <p:nvPr/>
          </p:nvSpPr>
          <p:spPr bwMode="auto">
            <a:xfrm>
              <a:off x="3408" y="2904"/>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latin typeface="华文仿宋" panose="02010600040101010101" pitchFamily="2" charset="-122"/>
                  <a:ea typeface="华文仿宋" panose="02010600040101010101" pitchFamily="2" charset="-122"/>
                </a:rPr>
                <a:t>next</a:t>
              </a:r>
              <a:endParaRPr lang="en-US" altLang="zh-CN" dirty="0">
                <a:latin typeface="华文仿宋" panose="02010600040101010101" pitchFamily="2" charset="-122"/>
                <a:ea typeface="华文仿宋" panose="02010600040101010101" pitchFamily="2" charset="-122"/>
              </a:endParaRPr>
            </a:p>
          </p:txBody>
        </p:sp>
        <p:sp>
          <p:nvSpPr>
            <p:cNvPr id="78857" name="Text Box 17"/>
            <p:cNvSpPr txBox="1">
              <a:spLocks noChangeArrowheads="1"/>
            </p:cNvSpPr>
            <p:nvPr/>
          </p:nvSpPr>
          <p:spPr bwMode="auto">
            <a:xfrm>
              <a:off x="912" y="2896"/>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2800" b="1" dirty="0">
                  <a:latin typeface="华文仿宋" panose="02010600040101010101" pitchFamily="2" charset="-122"/>
                  <a:ea typeface="华文仿宋" panose="02010600040101010101" pitchFamily="2" charset="-122"/>
                </a:rPr>
                <a:t>结点</a:t>
              </a:r>
              <a:endParaRPr lang="zh-CN" altLang="en-US" sz="2800" b="1" dirty="0">
                <a:latin typeface="华文仿宋" panose="02010600040101010101" pitchFamily="2" charset="-122"/>
                <a:ea typeface="华文仿宋" panose="02010600040101010101" pitchFamily="2" charset="-122"/>
              </a:endParaRPr>
            </a:p>
          </p:txBody>
        </p:sp>
        <p:sp>
          <p:nvSpPr>
            <p:cNvPr id="78858" name="Text Box 18"/>
            <p:cNvSpPr txBox="1">
              <a:spLocks noChangeArrowheads="1"/>
            </p:cNvSpPr>
            <p:nvPr/>
          </p:nvSpPr>
          <p:spPr bwMode="auto">
            <a:xfrm>
              <a:off x="2016" y="3280"/>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a:latin typeface="华文仿宋" panose="02010600040101010101" pitchFamily="2" charset="-122"/>
                  <a:ea typeface="华文仿宋" panose="02010600040101010101" pitchFamily="2" charset="-122"/>
                </a:rPr>
                <a:t>    </a:t>
              </a:r>
              <a:r>
                <a:rPr lang="zh-CN" altLang="en-US" b="1">
                  <a:latin typeface="华文仿宋" panose="02010600040101010101" pitchFamily="2" charset="-122"/>
                  <a:ea typeface="华文仿宋" panose="02010600040101010101" pitchFamily="2" charset="-122"/>
                </a:rPr>
                <a:t>数据域            指针域</a:t>
              </a:r>
              <a:endParaRPr lang="zh-CN" altLang="en-US" b="1">
                <a:latin typeface="华文仿宋" panose="02010600040101010101" pitchFamily="2" charset="-122"/>
                <a:ea typeface="华文仿宋" panose="02010600040101010101" pitchFamily="2" charset="-122"/>
              </a:endParaRPr>
            </a:p>
          </p:txBody>
        </p:sp>
      </p:grpSp>
      <p:sp>
        <p:nvSpPr>
          <p:cNvPr id="11"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2.3.1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单链表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dissolve">
                                      <p:cBhvr>
                                        <p:cTn id="7" dur="500"/>
                                        <p:tgtEl>
                                          <p:spTgt spid="225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dissolve">
                                      <p:cBhvr>
                                        <p:cTn id="12" dur="500"/>
                                        <p:tgtEl>
                                          <p:spTgt spid="225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719292" y="1229837"/>
            <a:ext cx="7687723"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342900" indent="-342900" algn="l" eaLnBrk="1" hangingPunct="1">
              <a:lnSpc>
                <a:spcPct val="125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结点</a:t>
            </a:r>
            <a:r>
              <a:rPr lang="en-US" altLang="zh-CN" sz="2800" b="1" dirty="0" smtClean="0">
                <a:latin typeface="华文仿宋" panose="02010600040101010101" pitchFamily="2" charset="-122"/>
                <a:ea typeface="华文仿宋" panose="02010600040101010101" pitchFamily="2" charset="-122"/>
              </a:rPr>
              <a:t>=</a:t>
            </a:r>
            <a:r>
              <a:rPr lang="zh-CN" altLang="en-US" sz="2800" b="1" dirty="0" smtClean="0">
                <a:latin typeface="华文仿宋" panose="02010600040101010101" pitchFamily="2" charset="-122"/>
                <a:ea typeface="华文仿宋" panose="02010600040101010101" pitchFamily="2" charset="-122"/>
              </a:rPr>
              <a:t>元素</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数据元素的映象</a:t>
            </a:r>
            <a:r>
              <a:rPr lang="en-US" altLang="zh-CN" sz="2800" b="1" dirty="0">
                <a:latin typeface="华文仿宋" panose="02010600040101010101" pitchFamily="2" charset="-122"/>
                <a:ea typeface="华文仿宋" panose="02010600040101010101" pitchFamily="2" charset="-122"/>
              </a:rPr>
              <a:t>) </a:t>
            </a:r>
            <a:r>
              <a:rPr lang="en-US" altLang="zh-CN" sz="2800" b="1" dirty="0" smtClean="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指针</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指示后继元素存储位置</a:t>
            </a:r>
            <a:r>
              <a:rPr lang="en-US" altLang="zh-CN" sz="2800" b="1" dirty="0" smtClean="0">
                <a:latin typeface="华文仿宋" panose="02010600040101010101" pitchFamily="2" charset="-122"/>
                <a:ea typeface="华文仿宋" panose="02010600040101010101" pitchFamily="2" charset="-122"/>
              </a:rPr>
              <a:t>)</a:t>
            </a:r>
            <a:endParaRPr lang="en-US" altLang="zh-CN" sz="2800" b="1" dirty="0" smtClean="0">
              <a:latin typeface="华文仿宋" panose="02010600040101010101" pitchFamily="2" charset="-122"/>
              <a:ea typeface="华文仿宋" panose="02010600040101010101" pitchFamily="2" charset="-122"/>
            </a:endParaRPr>
          </a:p>
          <a:p>
            <a:pPr marL="342900" indent="-342900" algn="l" eaLnBrk="1" hangingPunct="1">
              <a:lnSpc>
                <a:spcPct val="125000"/>
              </a:lnSpc>
              <a:buFont typeface="Arial" panose="020B0604020202020204" pitchFamily="34" charset="0"/>
              <a:buChar char="•"/>
            </a:pPr>
            <a:r>
              <a:rPr lang="en-US" altLang="zh-CN" sz="2800" b="1" dirty="0">
                <a:latin typeface="华文仿宋" panose="02010600040101010101" pitchFamily="2" charset="-122"/>
                <a:ea typeface="华文仿宋" panose="02010600040101010101" pitchFamily="2" charset="-122"/>
              </a:rPr>
              <a:t>n </a:t>
            </a:r>
            <a:r>
              <a:rPr lang="zh-CN" altLang="en-US" sz="2800" b="1" dirty="0">
                <a:latin typeface="华文仿宋" panose="02010600040101010101" pitchFamily="2" charset="-122"/>
                <a:ea typeface="华文仿宋" panose="02010600040101010101" pitchFamily="2" charset="-122"/>
              </a:rPr>
              <a:t>个结点（</a:t>
            </a:r>
            <a:r>
              <a:rPr lang="en-US" altLang="zh-CN" sz="2800" b="1" dirty="0" err="1">
                <a:latin typeface="华文仿宋" panose="02010600040101010101" pitchFamily="2" charset="-122"/>
                <a:ea typeface="华文仿宋" panose="02010600040101010101" pitchFamily="2" charset="-122"/>
              </a:rPr>
              <a:t>a</a:t>
            </a:r>
            <a:r>
              <a:rPr lang="en-US" altLang="zh-CN" sz="2800" b="1" baseline="-25000"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(1 ≤ </a:t>
            </a:r>
            <a:r>
              <a:rPr lang="en-US" altLang="zh-CN" sz="28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 ≤ n)</a:t>
            </a:r>
            <a:r>
              <a:rPr lang="zh-CN" altLang="en-US" sz="2800" b="1" dirty="0">
                <a:latin typeface="华文仿宋" panose="02010600040101010101" pitchFamily="2" charset="-122"/>
                <a:ea typeface="华文仿宋" panose="02010600040101010101" pitchFamily="2" charset="-122"/>
              </a:rPr>
              <a:t>的存储映象）通过指针链结成一个链表</a:t>
            </a:r>
            <a:r>
              <a:rPr lang="zh-CN" altLang="en-US" sz="2800" dirty="0">
                <a:solidFill>
                  <a:srgbClr val="000099"/>
                </a:solidFill>
                <a:ea typeface="华文仿宋" panose="02010600040101010101" pitchFamily="2" charset="-122"/>
              </a:rPr>
              <a:t>称作</a:t>
            </a:r>
            <a:r>
              <a:rPr lang="zh-CN" altLang="en-US" sz="3200" b="1" dirty="0">
                <a:solidFill>
                  <a:srgbClr val="FF0000"/>
                </a:solidFill>
                <a:ea typeface="华文仿宋" panose="02010600040101010101" pitchFamily="2" charset="-122"/>
              </a:rPr>
              <a:t>单</a:t>
            </a:r>
            <a:r>
              <a:rPr lang="zh-CN" altLang="en-US" sz="3200" b="1" dirty="0" smtClean="0">
                <a:solidFill>
                  <a:srgbClr val="FF0000"/>
                </a:solidFill>
                <a:ea typeface="华文仿宋" panose="02010600040101010101" pitchFamily="2" charset="-122"/>
              </a:rPr>
              <a:t>链表</a:t>
            </a:r>
            <a:endParaRPr lang="en-US" altLang="zh-CN" sz="3200" b="1" dirty="0" smtClean="0">
              <a:solidFill>
                <a:srgbClr val="FF0000"/>
              </a:solidFill>
              <a:ea typeface="华文仿宋" panose="02010600040101010101" pitchFamily="2" charset="-122"/>
            </a:endParaRPr>
          </a:p>
          <a:p>
            <a:pPr marL="342900" indent="-342900" algn="l" eaLnBrk="1" hangingPunct="1">
              <a:lnSpc>
                <a:spcPct val="125000"/>
              </a:lnSpc>
              <a:buFont typeface="Arial" panose="020B0604020202020204" pitchFamily="34" charset="0"/>
              <a:buChar char="•"/>
            </a:pPr>
            <a:r>
              <a:rPr lang="zh-CN" altLang="en-US" sz="2800" b="1" dirty="0">
                <a:ea typeface="华文仿宋" panose="02010600040101010101" pitchFamily="2" charset="-122"/>
              </a:rPr>
              <a:t>头指针指示链表的第一个结点的存储位置，由于最后一个元素没有直接后继，所以链表最后一个节点的指针为</a:t>
            </a:r>
            <a:r>
              <a:rPr lang="zh-CN" altLang="en-US" sz="2800" b="1" dirty="0" smtClean="0">
                <a:ea typeface="华文仿宋" panose="02010600040101010101" pitchFamily="2" charset="-122"/>
              </a:rPr>
              <a:t>空。</a:t>
            </a:r>
            <a:endParaRPr lang="zh-CN" altLang="en-US" sz="2800" b="1" dirty="0">
              <a:ea typeface="华文仿宋" panose="02010600040101010101" pitchFamily="2" charset="-122"/>
            </a:endParaRPr>
          </a:p>
        </p:txBody>
      </p:sp>
      <p:sp>
        <p:nvSpPr>
          <p:cNvPr id="4" name="Text Box 5"/>
          <p:cNvSpPr txBox="1">
            <a:spLocks noChangeArrowheads="1"/>
          </p:cNvSpPr>
          <p:nvPr/>
        </p:nvSpPr>
        <p:spPr bwMode="auto">
          <a:xfrm>
            <a:off x="276270" y="4955493"/>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b="1" dirty="0"/>
              <a:t>    </a:t>
            </a:r>
            <a:endParaRPr lang="zh-CN" altLang="en-US" b="1" dirty="0">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单链表的定义</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76270" y="909899"/>
            <a:ext cx="8458200" cy="53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zh-CN" altLang="en-US" sz="2800" b="1" dirty="0" smtClean="0">
                <a:latin typeface="华文仿宋" panose="02010600040101010101" pitchFamily="2" charset="-122"/>
                <a:ea typeface="华文仿宋" panose="02010600040101010101" pitchFamily="2" charset="-122"/>
              </a:rPr>
              <a:t>（</a:t>
            </a:r>
            <a:r>
              <a:rPr lang="en-US" altLang="zh-CN" sz="2800" b="1" dirty="0">
                <a:latin typeface="华文仿宋" panose="02010600040101010101" pitchFamily="2" charset="-122"/>
                <a:ea typeface="华文仿宋" panose="02010600040101010101" pitchFamily="2" charset="-122"/>
              </a:rPr>
              <a:t>ZHAO</a:t>
            </a:r>
            <a:r>
              <a:rPr lang="en-US" altLang="zh-CN" sz="2800" b="1" dirty="0" smtClean="0">
                <a:latin typeface="华文仿宋" panose="02010600040101010101" pitchFamily="2" charset="-122"/>
                <a:ea typeface="华文仿宋" panose="02010600040101010101" pitchFamily="2" charset="-122"/>
              </a:rPr>
              <a:t>, QIAN, SUN, LI, ZHOU,WU,ZHENG,WANG</a:t>
            </a:r>
            <a:r>
              <a:rPr lang="en-US" altLang="zh-CN" sz="2800" b="1" dirty="0">
                <a:latin typeface="华文仿宋" panose="02010600040101010101" pitchFamily="2" charset="-122"/>
                <a:ea typeface="华文仿宋" panose="02010600040101010101" pitchFamily="2" charset="-122"/>
              </a:rPr>
              <a:t>)</a:t>
            </a:r>
            <a:endParaRPr lang="en-US" altLang="zh-CN" sz="2800" b="1" dirty="0">
              <a:latin typeface="华文仿宋" panose="02010600040101010101" pitchFamily="2" charset="-122"/>
              <a:ea typeface="华文仿宋" panose="02010600040101010101" pitchFamily="2" charset="-122"/>
            </a:endParaRPr>
          </a:p>
          <a:p>
            <a:pPr algn="l" eaLnBrk="1" hangingPunct="1">
              <a:spcBef>
                <a:spcPct val="50000"/>
              </a:spcBef>
            </a:pPr>
            <a:r>
              <a:rPr lang="zh-CN" altLang="en-US" sz="2800" b="1" dirty="0">
                <a:latin typeface="华文仿宋" panose="02010600040101010101" pitchFamily="2" charset="-122"/>
                <a:ea typeface="华文仿宋" panose="02010600040101010101" pitchFamily="2" charset="-122"/>
              </a:rPr>
              <a:t>的线性链表存储结构：</a:t>
            </a:r>
            <a:endParaRPr lang="zh-CN" altLang="en-US" sz="2800" b="1" dirty="0">
              <a:latin typeface="华文仿宋" panose="02010600040101010101" pitchFamily="2" charset="-122"/>
              <a:ea typeface="华文仿宋" panose="02010600040101010101" pitchFamily="2" charset="-122"/>
            </a:endParaRPr>
          </a:p>
          <a:p>
            <a:pPr algn="l" eaLnBrk="1" hangingPunct="1">
              <a:spcBef>
                <a:spcPct val="50000"/>
              </a:spcBef>
            </a:pPr>
            <a:r>
              <a:rPr lang="zh-CN" altLang="en-US" b="1" dirty="0">
                <a:latin typeface="华文仿宋" panose="02010600040101010101" pitchFamily="2" charset="-122"/>
                <a:ea typeface="华文仿宋" panose="02010600040101010101" pitchFamily="2" charset="-122"/>
              </a:rPr>
              <a:t>                            存储地址       数据域         指针域</a:t>
            </a:r>
            <a:endParaRPr lang="zh-CN" altLang="en-US" b="1" dirty="0">
              <a:latin typeface="华文仿宋" panose="02010600040101010101" pitchFamily="2" charset="-122"/>
              <a:ea typeface="华文仿宋" panose="02010600040101010101" pitchFamily="2" charset="-122"/>
            </a:endParaRPr>
          </a:p>
          <a:p>
            <a:pPr algn="l" eaLnBrk="1" hangingPunct="1">
              <a:spcBef>
                <a:spcPct val="20000"/>
              </a:spcBef>
            </a:pPr>
            <a:r>
              <a:rPr lang="zh-CN" altLang="en-US" b="1"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1                   LI                43</a:t>
            </a:r>
            <a:endParaRPr lang="en-US" altLang="zh-CN"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sz="2800" b="1"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7                   QIAN          13</a:t>
            </a:r>
            <a:endParaRPr lang="en-US" altLang="zh-CN"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b="1" dirty="0">
                <a:latin typeface="华文仿宋" panose="02010600040101010101" pitchFamily="2" charset="-122"/>
                <a:ea typeface="华文仿宋" panose="02010600040101010101" pitchFamily="2" charset="-122"/>
              </a:rPr>
              <a:t>                               13                  SUN            1</a:t>
            </a:r>
            <a:endParaRPr lang="en-US" altLang="zh-CN"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b="1" dirty="0">
                <a:latin typeface="华文仿宋" panose="02010600040101010101" pitchFamily="2" charset="-122"/>
                <a:ea typeface="华文仿宋" panose="02010600040101010101" pitchFamily="2" charset="-122"/>
              </a:rPr>
              <a:t>                               19                  WANG       Null</a:t>
            </a:r>
            <a:endParaRPr lang="en-US" altLang="zh-CN"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b="1" dirty="0">
                <a:latin typeface="华文仿宋" panose="02010600040101010101" pitchFamily="2" charset="-122"/>
                <a:ea typeface="华文仿宋" panose="02010600040101010101" pitchFamily="2" charset="-122"/>
              </a:rPr>
              <a:t>                               25                  WU              37</a:t>
            </a:r>
            <a:endParaRPr lang="en-US" altLang="zh-CN"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b="1" dirty="0">
                <a:latin typeface="华文仿宋" panose="02010600040101010101" pitchFamily="2" charset="-122"/>
                <a:ea typeface="华文仿宋" panose="02010600040101010101" pitchFamily="2" charset="-122"/>
              </a:rPr>
              <a:t>                               31                  ZHAO         7</a:t>
            </a:r>
            <a:endParaRPr lang="en-US" altLang="zh-CN"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b="1" dirty="0">
                <a:latin typeface="华文仿宋" panose="02010600040101010101" pitchFamily="2" charset="-122"/>
                <a:ea typeface="华文仿宋" panose="02010600040101010101" pitchFamily="2" charset="-122"/>
              </a:rPr>
              <a:t>                               37                  ZHENG      19</a:t>
            </a:r>
            <a:endParaRPr lang="en-US" altLang="zh-CN" b="1" dirty="0">
              <a:latin typeface="华文仿宋" panose="02010600040101010101" pitchFamily="2" charset="-122"/>
              <a:ea typeface="华文仿宋" panose="02010600040101010101" pitchFamily="2" charset="-122"/>
            </a:endParaRPr>
          </a:p>
          <a:p>
            <a:pPr algn="l" eaLnBrk="1" hangingPunct="1">
              <a:spcBef>
                <a:spcPct val="20000"/>
              </a:spcBef>
            </a:pPr>
            <a:r>
              <a:rPr lang="en-US" altLang="zh-CN" b="1" dirty="0">
                <a:latin typeface="华文仿宋" panose="02010600040101010101" pitchFamily="2" charset="-122"/>
                <a:ea typeface="华文仿宋" panose="02010600040101010101" pitchFamily="2" charset="-122"/>
              </a:rPr>
              <a:t>                               43                  ZHOU         25</a:t>
            </a:r>
            <a:endParaRPr lang="en-US" altLang="zh-CN" b="1" dirty="0">
              <a:latin typeface="华文仿宋" panose="02010600040101010101" pitchFamily="2" charset="-122"/>
              <a:ea typeface="华文仿宋" panose="02010600040101010101" pitchFamily="2" charset="-122"/>
            </a:endParaRPr>
          </a:p>
        </p:txBody>
      </p:sp>
      <p:sp>
        <p:nvSpPr>
          <p:cNvPr id="80899" name="Text Box 3"/>
          <p:cNvSpPr txBox="1">
            <a:spLocks noChangeArrowheads="1"/>
          </p:cNvSpPr>
          <p:nvPr/>
        </p:nvSpPr>
        <p:spPr bwMode="auto">
          <a:xfrm>
            <a:off x="657309" y="2638958"/>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zh-CN" altLang="en-US" b="1" dirty="0">
                <a:latin typeface="华文仿宋" panose="02010600040101010101" pitchFamily="2" charset="-122"/>
                <a:ea typeface="华文仿宋" panose="02010600040101010101" pitchFamily="2" charset="-122"/>
              </a:rPr>
              <a:t>头指针</a:t>
            </a:r>
            <a:r>
              <a:rPr lang="en-US" altLang="zh-CN" b="1" dirty="0">
                <a:latin typeface="华文仿宋" panose="02010600040101010101" pitchFamily="2" charset="-122"/>
                <a:ea typeface="华文仿宋" panose="02010600040101010101" pitchFamily="2" charset="-122"/>
              </a:rPr>
              <a:t>H(head)</a:t>
            </a:r>
            <a:endParaRPr lang="en-US" altLang="zh-CN" b="1" dirty="0">
              <a:latin typeface="华文仿宋" panose="02010600040101010101" pitchFamily="2" charset="-122"/>
              <a:ea typeface="华文仿宋" panose="02010600040101010101" pitchFamily="2" charset="-122"/>
            </a:endParaRPr>
          </a:p>
        </p:txBody>
      </p:sp>
      <p:sp>
        <p:nvSpPr>
          <p:cNvPr id="80900" name="Rectangle 4"/>
          <p:cNvSpPr>
            <a:spLocks noChangeArrowheads="1"/>
          </p:cNvSpPr>
          <p:nvPr/>
        </p:nvSpPr>
        <p:spPr bwMode="auto">
          <a:xfrm>
            <a:off x="1126958" y="3607831"/>
            <a:ext cx="762000" cy="304800"/>
          </a:xfrm>
          <a:prstGeom prst="rect">
            <a:avLst/>
          </a:prstGeom>
          <a:solidFill>
            <a:srgbClr val="FCFDF9"/>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b="1" dirty="0"/>
              <a:t>31</a:t>
            </a:r>
            <a:endParaRPr lang="en-US" altLang="zh-CN" b="1" dirty="0"/>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单链表的例子</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80898">
                                            <p:txEl>
                                              <p:pRg st="8" end="8"/>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80898">
                                            <p:txEl>
                                              <p:pRg st="4" end="4"/>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80898">
                                            <p:txEl>
                                              <p:pRg st="5" end="5"/>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80898">
                                            <p:txEl>
                                              <p:pRg st="3" end="3"/>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80898">
                                            <p:txEl>
                                              <p:pRg st="10" end="10"/>
                                            </p:txEl>
                                          </p:spTgt>
                                        </p:tgtEl>
                                        <p:attrNameLst>
                                          <p:attrName>style.color</p:attrName>
                                        </p:attrNameLst>
                                      </p:cBhvr>
                                      <p:to>
                                        <a:schemeClr val="accent2"/>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80898">
                                            <p:txEl>
                                              <p:pRg st="7" end="7"/>
                                            </p:txEl>
                                          </p:spTgt>
                                        </p:tgtEl>
                                        <p:attrNameLst>
                                          <p:attrName>style.color</p:attrName>
                                        </p:attrNameLst>
                                      </p:cBhvr>
                                      <p:to>
                                        <a:schemeClr val="accent2"/>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2000" fill="hold"/>
                                        <p:tgtEl>
                                          <p:spTgt spid="80898">
                                            <p:txEl>
                                              <p:pRg st="9" end="9"/>
                                            </p:txEl>
                                          </p:spTgt>
                                        </p:tgtEl>
                                        <p:attrNameLst>
                                          <p:attrName>style.color</p:attrName>
                                        </p:attrNameLst>
                                      </p:cBhvr>
                                      <p:to>
                                        <a:schemeClr val="accent2"/>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2000" fill="hold"/>
                                        <p:tgtEl>
                                          <p:spTgt spid="80898">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1664043" y="1797050"/>
            <a:ext cx="1066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1800" b="1"/>
              <a:t>ZHAO</a:t>
            </a:r>
            <a:endParaRPr lang="en-US" altLang="zh-CN" sz="1800" b="1"/>
          </a:p>
        </p:txBody>
      </p:sp>
      <p:sp>
        <p:nvSpPr>
          <p:cNvPr id="81924" name="Rectangle 4"/>
          <p:cNvSpPr>
            <a:spLocks noChangeArrowheads="1"/>
          </p:cNvSpPr>
          <p:nvPr/>
        </p:nvSpPr>
        <p:spPr bwMode="auto">
          <a:xfrm>
            <a:off x="2730843" y="1797050"/>
            <a:ext cx="304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81925" name="Line 5"/>
          <p:cNvSpPr>
            <a:spLocks noChangeShapeType="1"/>
          </p:cNvSpPr>
          <p:nvPr/>
        </p:nvSpPr>
        <p:spPr bwMode="auto">
          <a:xfrm>
            <a:off x="2807043" y="2025650"/>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6" name="Rectangle 6"/>
          <p:cNvSpPr>
            <a:spLocks noChangeArrowheads="1"/>
          </p:cNvSpPr>
          <p:nvPr/>
        </p:nvSpPr>
        <p:spPr bwMode="auto">
          <a:xfrm>
            <a:off x="3416643" y="1797050"/>
            <a:ext cx="1066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1800" b="1"/>
              <a:t>QIAN</a:t>
            </a:r>
            <a:endParaRPr lang="en-US" altLang="zh-CN" sz="1800" b="1"/>
          </a:p>
        </p:txBody>
      </p:sp>
      <p:sp>
        <p:nvSpPr>
          <p:cNvPr id="81927" name="Rectangle 7"/>
          <p:cNvSpPr>
            <a:spLocks noChangeArrowheads="1"/>
          </p:cNvSpPr>
          <p:nvPr/>
        </p:nvSpPr>
        <p:spPr bwMode="auto">
          <a:xfrm>
            <a:off x="4483443" y="1797050"/>
            <a:ext cx="304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81928" name="Line 8"/>
          <p:cNvSpPr>
            <a:spLocks noChangeShapeType="1"/>
          </p:cNvSpPr>
          <p:nvPr/>
        </p:nvSpPr>
        <p:spPr bwMode="auto">
          <a:xfrm>
            <a:off x="4559643" y="2025650"/>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9" name="Rectangle 9"/>
          <p:cNvSpPr>
            <a:spLocks noChangeArrowheads="1"/>
          </p:cNvSpPr>
          <p:nvPr/>
        </p:nvSpPr>
        <p:spPr bwMode="auto">
          <a:xfrm>
            <a:off x="5169243" y="1797050"/>
            <a:ext cx="1066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1800" b="1"/>
              <a:t>SUN</a:t>
            </a:r>
            <a:endParaRPr lang="en-US" altLang="zh-CN" sz="1800" b="1"/>
          </a:p>
        </p:txBody>
      </p:sp>
      <p:sp>
        <p:nvSpPr>
          <p:cNvPr id="81930" name="Rectangle 10"/>
          <p:cNvSpPr>
            <a:spLocks noChangeArrowheads="1"/>
          </p:cNvSpPr>
          <p:nvPr/>
        </p:nvSpPr>
        <p:spPr bwMode="auto">
          <a:xfrm>
            <a:off x="6236043" y="1797050"/>
            <a:ext cx="304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81931" name="Line 11"/>
          <p:cNvSpPr>
            <a:spLocks noChangeShapeType="1"/>
          </p:cNvSpPr>
          <p:nvPr/>
        </p:nvSpPr>
        <p:spPr bwMode="auto">
          <a:xfrm>
            <a:off x="6312243" y="2025650"/>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2" name="Rectangle 12"/>
          <p:cNvSpPr>
            <a:spLocks noChangeArrowheads="1"/>
          </p:cNvSpPr>
          <p:nvPr/>
        </p:nvSpPr>
        <p:spPr bwMode="auto">
          <a:xfrm>
            <a:off x="6921843" y="1797050"/>
            <a:ext cx="1066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1800" b="1"/>
              <a:t>LI</a:t>
            </a:r>
            <a:endParaRPr lang="en-US" altLang="zh-CN" sz="1800" b="1"/>
          </a:p>
        </p:txBody>
      </p:sp>
      <p:sp>
        <p:nvSpPr>
          <p:cNvPr id="81933" name="Rectangle 13"/>
          <p:cNvSpPr>
            <a:spLocks noChangeArrowheads="1"/>
          </p:cNvSpPr>
          <p:nvPr/>
        </p:nvSpPr>
        <p:spPr bwMode="auto">
          <a:xfrm>
            <a:off x="7988643" y="1797050"/>
            <a:ext cx="304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81934" name="Rectangle 14"/>
          <p:cNvSpPr>
            <a:spLocks noChangeArrowheads="1"/>
          </p:cNvSpPr>
          <p:nvPr/>
        </p:nvSpPr>
        <p:spPr bwMode="auto">
          <a:xfrm>
            <a:off x="1664043" y="2844800"/>
            <a:ext cx="1066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1800" b="1"/>
              <a:t>ZHOU</a:t>
            </a:r>
            <a:endParaRPr lang="en-US" altLang="zh-CN" sz="1800" b="1"/>
          </a:p>
        </p:txBody>
      </p:sp>
      <p:sp>
        <p:nvSpPr>
          <p:cNvPr id="81935" name="Rectangle 15"/>
          <p:cNvSpPr>
            <a:spLocks noChangeArrowheads="1"/>
          </p:cNvSpPr>
          <p:nvPr/>
        </p:nvSpPr>
        <p:spPr bwMode="auto">
          <a:xfrm>
            <a:off x="2730843" y="2844800"/>
            <a:ext cx="304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81936" name="Line 16"/>
          <p:cNvSpPr>
            <a:spLocks noChangeShapeType="1"/>
          </p:cNvSpPr>
          <p:nvPr/>
        </p:nvSpPr>
        <p:spPr bwMode="auto">
          <a:xfrm>
            <a:off x="2807043" y="3073400"/>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7" name="Rectangle 17"/>
          <p:cNvSpPr>
            <a:spLocks noChangeArrowheads="1"/>
          </p:cNvSpPr>
          <p:nvPr/>
        </p:nvSpPr>
        <p:spPr bwMode="auto">
          <a:xfrm>
            <a:off x="3416643" y="2844800"/>
            <a:ext cx="1066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1800" b="1"/>
              <a:t>WU</a:t>
            </a:r>
            <a:endParaRPr lang="en-US" altLang="zh-CN" sz="1800" b="1"/>
          </a:p>
        </p:txBody>
      </p:sp>
      <p:sp>
        <p:nvSpPr>
          <p:cNvPr id="81938" name="Rectangle 18"/>
          <p:cNvSpPr>
            <a:spLocks noChangeArrowheads="1"/>
          </p:cNvSpPr>
          <p:nvPr/>
        </p:nvSpPr>
        <p:spPr bwMode="auto">
          <a:xfrm>
            <a:off x="4483443" y="2844800"/>
            <a:ext cx="304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81939" name="Line 19"/>
          <p:cNvSpPr>
            <a:spLocks noChangeShapeType="1"/>
          </p:cNvSpPr>
          <p:nvPr/>
        </p:nvSpPr>
        <p:spPr bwMode="auto">
          <a:xfrm>
            <a:off x="4559643" y="3073400"/>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0" name="Rectangle 20"/>
          <p:cNvSpPr>
            <a:spLocks noChangeArrowheads="1"/>
          </p:cNvSpPr>
          <p:nvPr/>
        </p:nvSpPr>
        <p:spPr bwMode="auto">
          <a:xfrm>
            <a:off x="5169243" y="2844800"/>
            <a:ext cx="1066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1800" b="1"/>
              <a:t>ZHENG</a:t>
            </a:r>
            <a:endParaRPr lang="en-US" altLang="zh-CN" sz="1800" b="1"/>
          </a:p>
        </p:txBody>
      </p:sp>
      <p:sp>
        <p:nvSpPr>
          <p:cNvPr id="81941" name="Rectangle 21"/>
          <p:cNvSpPr>
            <a:spLocks noChangeArrowheads="1"/>
          </p:cNvSpPr>
          <p:nvPr/>
        </p:nvSpPr>
        <p:spPr bwMode="auto">
          <a:xfrm>
            <a:off x="6236043" y="2844800"/>
            <a:ext cx="304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81942" name="Line 22"/>
          <p:cNvSpPr>
            <a:spLocks noChangeShapeType="1"/>
          </p:cNvSpPr>
          <p:nvPr/>
        </p:nvSpPr>
        <p:spPr bwMode="auto">
          <a:xfrm>
            <a:off x="6312243" y="3073400"/>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3" name="Rectangle 23"/>
          <p:cNvSpPr>
            <a:spLocks noChangeArrowheads="1"/>
          </p:cNvSpPr>
          <p:nvPr/>
        </p:nvSpPr>
        <p:spPr bwMode="auto">
          <a:xfrm>
            <a:off x="6921843" y="2844800"/>
            <a:ext cx="1066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1800" b="1"/>
              <a:t>WANG</a:t>
            </a:r>
            <a:endParaRPr lang="en-US" altLang="zh-CN" sz="1800" b="1"/>
          </a:p>
        </p:txBody>
      </p:sp>
      <p:sp>
        <p:nvSpPr>
          <p:cNvPr id="81944" name="Rectangle 24"/>
          <p:cNvSpPr>
            <a:spLocks noChangeArrowheads="1"/>
          </p:cNvSpPr>
          <p:nvPr/>
        </p:nvSpPr>
        <p:spPr bwMode="auto">
          <a:xfrm>
            <a:off x="7988643" y="2844800"/>
            <a:ext cx="3048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sz="1400"/>
              <a:t>∧</a:t>
            </a:r>
            <a:endParaRPr lang="en-US" altLang="zh-CN" sz="1400"/>
          </a:p>
        </p:txBody>
      </p:sp>
      <p:sp>
        <p:nvSpPr>
          <p:cNvPr id="81945" name="Rectangle 25"/>
          <p:cNvSpPr>
            <a:spLocks noChangeArrowheads="1"/>
          </p:cNvSpPr>
          <p:nvPr/>
        </p:nvSpPr>
        <p:spPr bwMode="auto">
          <a:xfrm>
            <a:off x="1130643" y="1209675"/>
            <a:ext cx="381000" cy="381000"/>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81946" name="Line 26"/>
          <p:cNvSpPr>
            <a:spLocks noChangeShapeType="1"/>
          </p:cNvSpPr>
          <p:nvPr/>
        </p:nvSpPr>
        <p:spPr bwMode="auto">
          <a:xfrm>
            <a:off x="1283043" y="1397000"/>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1947" name="Line 27"/>
          <p:cNvSpPr>
            <a:spLocks noChangeShapeType="1"/>
          </p:cNvSpPr>
          <p:nvPr/>
        </p:nvSpPr>
        <p:spPr bwMode="auto">
          <a:xfrm>
            <a:off x="1283043" y="2009775"/>
            <a:ext cx="381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1948" name="Line 28"/>
          <p:cNvSpPr>
            <a:spLocks noChangeShapeType="1"/>
          </p:cNvSpPr>
          <p:nvPr/>
        </p:nvSpPr>
        <p:spPr bwMode="auto">
          <a:xfrm>
            <a:off x="8141043" y="20066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1949" name="Line 29"/>
          <p:cNvSpPr>
            <a:spLocks noChangeShapeType="1"/>
          </p:cNvSpPr>
          <p:nvPr/>
        </p:nvSpPr>
        <p:spPr bwMode="auto">
          <a:xfrm flipH="1">
            <a:off x="1435443" y="2540000"/>
            <a:ext cx="6705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1950" name="Line 30"/>
          <p:cNvSpPr>
            <a:spLocks noChangeShapeType="1"/>
          </p:cNvSpPr>
          <p:nvPr/>
        </p:nvSpPr>
        <p:spPr bwMode="auto">
          <a:xfrm>
            <a:off x="1435443" y="2540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81951" name="Line 31"/>
          <p:cNvSpPr>
            <a:spLocks noChangeShapeType="1"/>
          </p:cNvSpPr>
          <p:nvPr/>
        </p:nvSpPr>
        <p:spPr bwMode="auto">
          <a:xfrm>
            <a:off x="1435443" y="2997200"/>
            <a:ext cx="228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1952" name="Text Box 32"/>
          <p:cNvSpPr txBox="1">
            <a:spLocks noChangeArrowheads="1"/>
          </p:cNvSpPr>
          <p:nvPr/>
        </p:nvSpPr>
        <p:spPr bwMode="auto">
          <a:xfrm>
            <a:off x="749643" y="11493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a:t>H</a:t>
            </a:r>
            <a:endParaRPr lang="en-US" altLang="zh-CN"/>
          </a:p>
        </p:txBody>
      </p:sp>
      <p:sp>
        <p:nvSpPr>
          <p:cNvPr id="228385" name="Text Box 33"/>
          <p:cNvSpPr txBox="1">
            <a:spLocks noChangeArrowheads="1"/>
          </p:cNvSpPr>
          <p:nvPr/>
        </p:nvSpPr>
        <p:spPr bwMode="auto">
          <a:xfrm>
            <a:off x="444843" y="3530599"/>
            <a:ext cx="8686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spcBef>
                <a:spcPct val="50000"/>
              </a:spcBef>
            </a:pPr>
            <a:r>
              <a:rPr lang="zh-CN" altLang="en-US" sz="2800" b="1" dirty="0" smtClean="0">
                <a:ea typeface="华文仿宋" panose="02010600040101010101" pitchFamily="2" charset="-122"/>
              </a:rPr>
              <a:t>用</a:t>
            </a:r>
            <a:r>
              <a:rPr lang="zh-CN" altLang="en-US" sz="2800" b="1" dirty="0">
                <a:ea typeface="华文仿宋" panose="02010600040101010101" pitchFamily="2" charset="-122"/>
              </a:rPr>
              <a:t>线性链表表示线性表时，数据元素之间的逻辑关系是由结点中的指针来指示的，逻辑上相邻的两元素其物理位置不要求紧邻。通常把链表画成用箭头相连接的结点的序列，结点之间的箭头表示链域中的指针。由此可见，</a:t>
            </a:r>
            <a:r>
              <a:rPr lang="zh-CN" altLang="en-US" sz="2800" b="1" dirty="0">
                <a:solidFill>
                  <a:srgbClr val="FF0000"/>
                </a:solidFill>
                <a:ea typeface="华文仿宋" panose="02010600040101010101" pitchFamily="2" charset="-122"/>
              </a:rPr>
              <a:t>单链表可由头指针唯一确定</a:t>
            </a:r>
            <a:r>
              <a:rPr lang="zh-CN" altLang="en-US" sz="2800" b="1" dirty="0">
                <a:ea typeface="华文仿宋" panose="02010600040101010101" pitchFamily="2" charset="-122"/>
              </a:rPr>
              <a:t>。</a:t>
            </a:r>
            <a:endParaRPr lang="zh-CN" altLang="en-US" sz="2800" b="1" dirty="0">
              <a:ea typeface="华文仿宋" panose="02010600040101010101" pitchFamily="2" charset="-122"/>
            </a:endParaRPr>
          </a:p>
        </p:txBody>
      </p:sp>
      <p:sp>
        <p:nvSpPr>
          <p:cNvPr id="3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线性链表的逻辑状态</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8385"/>
                                        </p:tgtEl>
                                        <p:attrNameLst>
                                          <p:attrName>style.visibility</p:attrName>
                                        </p:attrNameLst>
                                      </p:cBhvr>
                                      <p:to>
                                        <p:strVal val="visible"/>
                                      </p:to>
                                    </p:set>
                                    <p:animEffect transition="in" filter="dissolve">
                                      <p:cBhvr>
                                        <p:cTn id="7" dur="500"/>
                                        <p:tgtEl>
                                          <p:spTgt spid="228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5"/>
          <p:cNvSpPr txBox="1">
            <a:spLocks noChangeArrowheads="1"/>
          </p:cNvSpPr>
          <p:nvPr/>
        </p:nvSpPr>
        <p:spPr bwMode="auto">
          <a:xfrm>
            <a:off x="619330" y="1252330"/>
            <a:ext cx="7659966" cy="5022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buFont typeface="Arial" panose="020B0604020202020204" pitchFamily="34" charset="0"/>
              <a:buChar char="•"/>
            </a:pPr>
            <a:r>
              <a:rPr lang="zh-CN" altLang="en-US" sz="3200" b="1" dirty="0" smtClean="0">
                <a:solidFill>
                  <a:srgbClr val="000080"/>
                </a:solidFill>
                <a:latin typeface="华文仿宋" panose="02010600040101010101" pitchFamily="2" charset="-122"/>
                <a:ea typeface="华文仿宋" panose="02010600040101010101" pitchFamily="2" charset="-122"/>
              </a:rPr>
              <a:t>结构初始化</a:t>
            </a:r>
            <a:r>
              <a:rPr lang="zh-CN" altLang="en-US" sz="3200" b="1" dirty="0">
                <a:solidFill>
                  <a:srgbClr val="000080"/>
                </a:solidFill>
                <a:latin typeface="华文仿宋" panose="02010600040101010101" pitchFamily="2" charset="-122"/>
                <a:ea typeface="华文仿宋" panose="02010600040101010101" pitchFamily="2" charset="-122"/>
              </a:rPr>
              <a:t>操作</a:t>
            </a:r>
            <a:endParaRPr lang="zh-CN" altLang="en-US" sz="3200" b="1" dirty="0">
              <a:solidFill>
                <a:srgbClr val="000080"/>
              </a:solidFill>
              <a:latin typeface="华文仿宋" panose="02010600040101010101" pitchFamily="2" charset="-122"/>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InitList</a:t>
            </a:r>
            <a:r>
              <a:rPr lang="en-US" altLang="zh-CN" sz="2800" b="1" dirty="0">
                <a:solidFill>
                  <a:srgbClr val="C00000"/>
                </a:solidFill>
                <a:ea typeface="华文仿宋" panose="02010600040101010101" pitchFamily="2" charset="-122"/>
              </a:rPr>
              <a:t>( &amp;L </a:t>
            </a:r>
            <a:r>
              <a:rPr lang="en-US" altLang="zh-CN" sz="2800" b="1" dirty="0" smtClean="0">
                <a:solidFill>
                  <a:srgbClr val="C00000"/>
                </a:solidFill>
                <a:ea typeface="华文仿宋" panose="02010600040101010101" pitchFamily="2" charset="-122"/>
              </a:rPr>
              <a:t>)</a:t>
            </a:r>
            <a:endParaRPr lang="en-US" altLang="zh-CN" sz="2800" b="1" dirty="0" smtClean="0">
              <a:solidFill>
                <a:srgbClr val="C00000"/>
              </a:solidFill>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a:t>
            </a:r>
            <a:r>
              <a:rPr lang="zh-CN" altLang="en-US" b="1" dirty="0">
                <a:solidFill>
                  <a:srgbClr val="000000"/>
                </a:solidFill>
                <a:latin typeface="华文仿宋" panose="02010600040101010101" pitchFamily="2" charset="-122"/>
                <a:ea typeface="华文仿宋" panose="02010600040101010101" pitchFamily="2" charset="-122"/>
              </a:rPr>
              <a:t>结果</a:t>
            </a:r>
            <a:r>
              <a:rPr lang="zh-CN" altLang="en-US" b="1" dirty="0" smtClean="0">
                <a:solidFill>
                  <a:srgbClr val="000000"/>
                </a:solidFill>
                <a:latin typeface="华文仿宋" panose="02010600040101010101" pitchFamily="2" charset="-122"/>
                <a:ea typeface="华文仿宋" panose="02010600040101010101" pitchFamily="2" charset="-122"/>
              </a:rPr>
              <a:t>：构造</a:t>
            </a:r>
            <a:r>
              <a:rPr lang="zh-CN" altLang="en-US" b="1" dirty="0">
                <a:solidFill>
                  <a:srgbClr val="000000"/>
                </a:solidFill>
                <a:latin typeface="华文仿宋" panose="02010600040101010101" pitchFamily="2" charset="-122"/>
                <a:ea typeface="华文仿宋" panose="02010600040101010101" pitchFamily="2" charset="-122"/>
              </a:rPr>
              <a:t>一个空的线性表</a:t>
            </a:r>
            <a:r>
              <a:rPr lang="en-US" altLang="zh-CN" b="1" dirty="0">
                <a:solidFill>
                  <a:srgbClr val="000000"/>
                </a:solidFill>
                <a:latin typeface="华文仿宋" panose="02010600040101010101" pitchFamily="2" charset="-122"/>
                <a:ea typeface="华文仿宋" panose="02010600040101010101" pitchFamily="2" charset="-122"/>
              </a:rPr>
              <a:t>L</a:t>
            </a:r>
            <a:r>
              <a:rPr lang="zh-CN" altLang="en-US" b="1" dirty="0" smtClean="0">
                <a:solidFill>
                  <a:srgbClr val="000000"/>
                </a:solidFill>
                <a:latin typeface="华文仿宋" panose="02010600040101010101" pitchFamily="2" charset="-122"/>
                <a:ea typeface="华文仿宋" panose="02010600040101010101" pitchFamily="2" charset="-122"/>
              </a:rPr>
              <a:t>。</a:t>
            </a:r>
            <a:endParaRPr lang="en-US" altLang="zh-CN" b="1" dirty="0" smtClean="0">
              <a:solidFill>
                <a:srgbClr val="000000"/>
              </a:solidFill>
              <a:latin typeface="华文仿宋" panose="02010600040101010101" pitchFamily="2" charset="-122"/>
              <a:ea typeface="华文仿宋" panose="02010600040101010101" pitchFamily="2" charset="-122"/>
            </a:endParaRPr>
          </a:p>
          <a:p>
            <a:pPr marL="457200" indent="-457200" algn="l" eaLnBrk="1" hangingPunct="1">
              <a:spcBef>
                <a:spcPts val="1200"/>
              </a:spcBef>
              <a:buFont typeface="Arial" panose="020B0604020202020204" pitchFamily="34" charset="0"/>
              <a:buChar char="•"/>
            </a:pPr>
            <a:r>
              <a:rPr lang="zh-CN" altLang="en-US" sz="3200" b="1" dirty="0">
                <a:solidFill>
                  <a:srgbClr val="000080"/>
                </a:solidFill>
                <a:latin typeface="华文仿宋" panose="02010600040101010101" pitchFamily="2" charset="-122"/>
                <a:ea typeface="华文仿宋" panose="02010600040101010101" pitchFamily="2" charset="-122"/>
              </a:rPr>
              <a:t>结构销毁操作</a:t>
            </a:r>
            <a:endParaRPr lang="zh-CN" altLang="en-US" sz="3200" b="1" dirty="0">
              <a:solidFill>
                <a:srgbClr val="000080"/>
              </a:solidFill>
              <a:latin typeface="华文仿宋" panose="02010600040101010101" pitchFamily="2" charset="-122"/>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a:solidFill>
                  <a:srgbClr val="C00000"/>
                </a:solidFill>
                <a:ea typeface="华文仿宋" panose="02010600040101010101" pitchFamily="2" charset="-122"/>
              </a:rPr>
              <a:t>DestroyList</a:t>
            </a:r>
            <a:r>
              <a:rPr lang="en-US" altLang="zh-CN" sz="2800" b="1" dirty="0">
                <a:solidFill>
                  <a:srgbClr val="C00000"/>
                </a:solidFill>
                <a:ea typeface="华文仿宋" panose="02010600040101010101" pitchFamily="2" charset="-122"/>
              </a:rPr>
              <a:t>( &amp;L )</a:t>
            </a:r>
            <a:endParaRPr lang="en-US" altLang="zh-CN" sz="2800" b="1" dirty="0">
              <a:solidFill>
                <a:srgbClr val="C00000"/>
              </a:solidFill>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a:solidFill>
                  <a:srgbClr val="000000"/>
                </a:solidFill>
                <a:latin typeface="华文仿宋" panose="02010600040101010101" pitchFamily="2" charset="-122"/>
                <a:ea typeface="华文仿宋" panose="02010600040101010101" pitchFamily="2" charset="-122"/>
              </a:rPr>
              <a:t>初始条件</a:t>
            </a:r>
            <a:r>
              <a:rPr lang="zh-CN" altLang="en-US" b="1" dirty="0" smtClean="0">
                <a:solidFill>
                  <a:srgbClr val="000000"/>
                </a:solidFill>
                <a:latin typeface="华文仿宋" panose="02010600040101010101" pitchFamily="2" charset="-122"/>
                <a:ea typeface="华文仿宋" panose="02010600040101010101" pitchFamily="2" charset="-122"/>
              </a:rPr>
              <a:t>：</a:t>
            </a:r>
            <a:r>
              <a:rPr lang="zh-CN" altLang="en-US" b="1" dirty="0">
                <a:solidFill>
                  <a:srgbClr val="000000"/>
                </a:solidFill>
                <a:latin typeface="华文仿宋" panose="02010600040101010101" pitchFamily="2" charset="-122"/>
                <a:ea typeface="华文仿宋" panose="02010600040101010101" pitchFamily="2" charset="-122"/>
              </a:rPr>
              <a:t>线性表 </a:t>
            </a:r>
            <a:r>
              <a:rPr lang="en-US" altLang="zh-CN" b="1" dirty="0">
                <a:solidFill>
                  <a:srgbClr val="000000"/>
                </a:solidFill>
                <a:latin typeface="华文仿宋" panose="02010600040101010101" pitchFamily="2" charset="-122"/>
                <a:ea typeface="华文仿宋" panose="02010600040101010101" pitchFamily="2" charset="-122"/>
              </a:rPr>
              <a:t>L </a:t>
            </a:r>
            <a:r>
              <a:rPr lang="zh-CN" altLang="en-US" b="1" dirty="0">
                <a:solidFill>
                  <a:srgbClr val="000000"/>
                </a:solidFill>
                <a:latin typeface="华文仿宋" panose="02010600040101010101" pitchFamily="2" charset="-122"/>
                <a:ea typeface="华文仿宋" panose="02010600040101010101" pitchFamily="2" charset="-122"/>
              </a:rPr>
              <a:t>已存在。</a:t>
            </a:r>
            <a:endParaRPr lang="zh-CN" altLang="en-US" b="1" dirty="0">
              <a:solidFill>
                <a:srgbClr val="000000"/>
              </a:solidFill>
              <a:latin typeface="华文仿宋" panose="02010600040101010101" pitchFamily="2" charset="-122"/>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a:t>
            </a:r>
            <a:r>
              <a:rPr lang="zh-CN" altLang="en-US" b="1" dirty="0">
                <a:solidFill>
                  <a:srgbClr val="000000"/>
                </a:solidFill>
                <a:latin typeface="华文仿宋" panose="02010600040101010101" pitchFamily="2" charset="-122"/>
                <a:ea typeface="华文仿宋" panose="02010600040101010101" pitchFamily="2" charset="-122"/>
              </a:rPr>
              <a:t>结果</a:t>
            </a:r>
            <a:r>
              <a:rPr lang="zh-CN" altLang="en-US" b="1" dirty="0" smtClean="0">
                <a:solidFill>
                  <a:srgbClr val="000000"/>
                </a:solidFill>
                <a:latin typeface="华文仿宋" panose="02010600040101010101" pitchFamily="2" charset="-122"/>
                <a:ea typeface="华文仿宋" panose="02010600040101010101" pitchFamily="2" charset="-122"/>
              </a:rPr>
              <a:t>：</a:t>
            </a:r>
            <a:r>
              <a:rPr lang="zh-CN" altLang="en-US" b="1" dirty="0">
                <a:solidFill>
                  <a:srgbClr val="000000"/>
                </a:solidFill>
                <a:latin typeface="华文仿宋" panose="02010600040101010101" pitchFamily="2" charset="-122"/>
                <a:ea typeface="华文仿宋" panose="02010600040101010101" pitchFamily="2" charset="-122"/>
              </a:rPr>
              <a:t>销毁线性表 </a:t>
            </a:r>
            <a:r>
              <a:rPr lang="en-US" altLang="zh-CN" b="1" dirty="0">
                <a:solidFill>
                  <a:srgbClr val="000000"/>
                </a:solidFill>
                <a:latin typeface="华文仿宋" panose="02010600040101010101" pitchFamily="2" charset="-122"/>
                <a:ea typeface="华文仿宋" panose="02010600040101010101" pitchFamily="2" charset="-122"/>
              </a:rPr>
              <a:t>L</a:t>
            </a:r>
            <a:r>
              <a:rPr lang="zh-CN" altLang="en-US" b="1" dirty="0">
                <a:solidFill>
                  <a:srgbClr val="000000"/>
                </a:solidFill>
                <a:latin typeface="华文仿宋" panose="02010600040101010101" pitchFamily="2" charset="-122"/>
                <a:ea typeface="华文仿宋" panose="02010600040101010101" pitchFamily="2" charset="-122"/>
              </a:rPr>
              <a:t>。</a:t>
            </a:r>
            <a:endParaRPr lang="zh-CN" altLang="en-US" b="1" dirty="0">
              <a:solidFill>
                <a:srgbClr val="000000"/>
              </a:solidFill>
              <a:latin typeface="华文仿宋" panose="02010600040101010101" pitchFamily="2" charset="-122"/>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endParaRPr lang="zh-CN" altLang="en-US" b="1" dirty="0">
              <a:solidFill>
                <a:srgbClr val="000000"/>
              </a:solidFill>
              <a:latin typeface="华文仿宋" panose="02010600040101010101" pitchFamily="2" charset="-122"/>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endParaRPr lang="zh-CN" altLang="en-US" b="1" dirty="0">
              <a:solidFill>
                <a:srgbClr val="000000"/>
              </a:solidFill>
              <a:latin typeface="华文仿宋" panose="02010600040101010101" pitchFamily="2" charset="-122"/>
              <a:ea typeface="华文仿宋" panose="02010600040101010101" pitchFamily="2" charset="-122"/>
            </a:endParaRPr>
          </a:p>
        </p:txBody>
      </p:sp>
      <p:sp>
        <p:nvSpPr>
          <p:cNvPr id="6"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结构初始化和销毁操作</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58344" y="1297721"/>
            <a:ext cx="762000" cy="790575"/>
            <a:chOff x="288" y="720"/>
            <a:chExt cx="480" cy="498"/>
          </a:xfrm>
        </p:grpSpPr>
        <p:sp>
          <p:nvSpPr>
            <p:cNvPr id="82975" name="Line 3"/>
            <p:cNvSpPr>
              <a:spLocks noChangeShapeType="1"/>
            </p:cNvSpPr>
            <p:nvPr/>
          </p:nvSpPr>
          <p:spPr bwMode="auto">
            <a:xfrm>
              <a:off x="288" y="1218"/>
              <a:ext cx="48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82976" name="Line 4"/>
            <p:cNvSpPr>
              <a:spLocks noChangeShapeType="1"/>
            </p:cNvSpPr>
            <p:nvPr/>
          </p:nvSpPr>
          <p:spPr bwMode="auto">
            <a:xfrm>
              <a:off x="288" y="720"/>
              <a:ext cx="0" cy="498"/>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grpSp>
      <p:sp>
        <p:nvSpPr>
          <p:cNvPr id="229381" name="Text Box 5"/>
          <p:cNvSpPr txBox="1">
            <a:spLocks noChangeArrowheads="1"/>
          </p:cNvSpPr>
          <p:nvPr/>
        </p:nvSpPr>
        <p:spPr bwMode="auto">
          <a:xfrm>
            <a:off x="457200" y="2940908"/>
            <a:ext cx="83216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以</a:t>
            </a:r>
            <a:r>
              <a:rPr lang="zh-CN" altLang="en-US" sz="2800" b="1" dirty="0">
                <a:latin typeface="华文仿宋" panose="02010600040101010101" pitchFamily="2" charset="-122"/>
                <a:ea typeface="华文仿宋" panose="02010600040101010101" pitchFamily="2" charset="-122"/>
              </a:rPr>
              <a:t>线性表中第一个数据元素 </a:t>
            </a:r>
            <a:r>
              <a:rPr lang="en-US" altLang="zh-CN" sz="2800" b="1" dirty="0">
                <a:solidFill>
                  <a:schemeClr val="accent2"/>
                </a:solidFill>
                <a:latin typeface="华文仿宋" panose="02010600040101010101" pitchFamily="2" charset="-122"/>
                <a:ea typeface="华文仿宋" panose="02010600040101010101" pitchFamily="2" charset="-122"/>
              </a:rPr>
              <a:t>a</a:t>
            </a:r>
            <a:r>
              <a:rPr lang="en-US" altLang="zh-CN" sz="2800" b="1" baseline="-25000" dirty="0">
                <a:solidFill>
                  <a:schemeClr val="accent2"/>
                </a:solidFill>
                <a:latin typeface="华文仿宋" panose="02010600040101010101" pitchFamily="2" charset="-122"/>
                <a:ea typeface="华文仿宋" panose="02010600040101010101" pitchFamily="2" charset="-122"/>
              </a:rPr>
              <a:t>1</a:t>
            </a:r>
            <a:r>
              <a:rPr lang="zh-CN" altLang="en-US" sz="2800" b="1" dirty="0">
                <a:solidFill>
                  <a:srgbClr val="CC0000"/>
                </a:solidFill>
                <a:latin typeface="华文仿宋" panose="02010600040101010101" pitchFamily="2" charset="-122"/>
                <a:ea typeface="华文仿宋" panose="02010600040101010101" pitchFamily="2" charset="-122"/>
              </a:rPr>
              <a:t>的存储地址</a:t>
            </a:r>
            <a:r>
              <a:rPr lang="zh-CN" altLang="en-US" sz="2800" b="1" dirty="0">
                <a:latin typeface="华文仿宋" panose="02010600040101010101" pitchFamily="2" charset="-122"/>
                <a:ea typeface="华文仿宋" panose="02010600040101010101" pitchFamily="2" charset="-122"/>
              </a:rPr>
              <a:t>作为线性表的地址，称作线性表的</a:t>
            </a:r>
            <a:r>
              <a:rPr lang="zh-CN" altLang="en-US" sz="2800" b="1" dirty="0">
                <a:solidFill>
                  <a:srgbClr val="CC0000"/>
                </a:solidFill>
                <a:latin typeface="华文仿宋" panose="02010600040101010101" pitchFamily="2" charset="-122"/>
                <a:ea typeface="华文仿宋" panose="02010600040101010101" pitchFamily="2" charset="-122"/>
              </a:rPr>
              <a:t>头指针</a:t>
            </a:r>
            <a:r>
              <a:rPr lang="zh-CN" altLang="en-US" sz="2800" b="1" dirty="0">
                <a:latin typeface="华文仿宋" panose="02010600040101010101" pitchFamily="2" charset="-122"/>
                <a:ea typeface="华文仿宋" panose="02010600040101010101" pitchFamily="2" charset="-122"/>
              </a:rPr>
              <a:t>。当线性表为空时，头指针为空。</a:t>
            </a:r>
            <a:endParaRPr lang="zh-CN" altLang="en-US" sz="2800" b="1" dirty="0">
              <a:latin typeface="华文仿宋" panose="02010600040101010101" pitchFamily="2" charset="-122"/>
              <a:ea typeface="华文仿宋" panose="02010600040101010101" pitchFamily="2" charset="-122"/>
            </a:endParaRPr>
          </a:p>
        </p:txBody>
      </p:sp>
      <p:sp>
        <p:nvSpPr>
          <p:cNvPr id="229382" name="Text Box 6"/>
          <p:cNvSpPr txBox="1">
            <a:spLocks noChangeArrowheads="1"/>
          </p:cNvSpPr>
          <p:nvPr/>
        </p:nvSpPr>
        <p:spPr bwMode="auto">
          <a:xfrm>
            <a:off x="1002869" y="1204059"/>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2800" b="1" dirty="0">
                <a:solidFill>
                  <a:srgbClr val="FF0000"/>
                </a:solidFill>
                <a:latin typeface="华文仿宋" panose="02010600040101010101" pitchFamily="2" charset="-122"/>
                <a:ea typeface="华文仿宋" panose="02010600040101010101" pitchFamily="2" charset="-122"/>
              </a:rPr>
              <a:t>头结点</a:t>
            </a:r>
            <a:endParaRPr lang="zh-CN" altLang="en-US" sz="2000" dirty="0">
              <a:latin typeface="华文仿宋" panose="02010600040101010101" pitchFamily="2" charset="-122"/>
              <a:ea typeface="华文仿宋" panose="02010600040101010101" pitchFamily="2" charset="-122"/>
            </a:endParaRPr>
          </a:p>
        </p:txBody>
      </p:sp>
      <p:grpSp>
        <p:nvGrpSpPr>
          <p:cNvPr id="3" name="Group 7"/>
          <p:cNvGrpSpPr/>
          <p:nvPr/>
        </p:nvGrpSpPr>
        <p:grpSpPr bwMode="auto">
          <a:xfrm>
            <a:off x="2491944" y="1579205"/>
            <a:ext cx="6553200" cy="1077912"/>
            <a:chOff x="1632" y="835"/>
            <a:chExt cx="4128" cy="679"/>
          </a:xfrm>
        </p:grpSpPr>
        <p:sp>
          <p:nvSpPr>
            <p:cNvPr id="82965" name="Text Box 8"/>
            <p:cNvSpPr txBox="1">
              <a:spLocks noChangeArrowheads="1"/>
            </p:cNvSpPr>
            <p:nvPr/>
          </p:nvSpPr>
          <p:spPr bwMode="auto">
            <a:xfrm>
              <a:off x="1632" y="835"/>
              <a:ext cx="412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4400" dirty="0">
                  <a:ea typeface="华文仿宋" panose="02010600040101010101" pitchFamily="2" charset="-122"/>
                </a:rPr>
                <a:t>   </a:t>
              </a:r>
              <a:r>
                <a:rPr lang="en-US" altLang="zh-CN" sz="3600" dirty="0">
                  <a:solidFill>
                    <a:srgbClr val="000099"/>
                  </a:solidFill>
                  <a:ea typeface="华文仿宋" panose="02010600040101010101" pitchFamily="2" charset="-122"/>
                </a:rPr>
                <a:t>a</a:t>
              </a:r>
              <a:r>
                <a:rPr lang="en-US" altLang="zh-CN" sz="3600" baseline="-25000" dirty="0">
                  <a:solidFill>
                    <a:srgbClr val="000099"/>
                  </a:solidFill>
                  <a:ea typeface="华文仿宋" panose="02010600040101010101" pitchFamily="2" charset="-122"/>
                </a:rPr>
                <a:t>1</a:t>
              </a:r>
              <a:r>
                <a:rPr lang="en-US" altLang="zh-CN" sz="4400" dirty="0">
                  <a:solidFill>
                    <a:srgbClr val="000099"/>
                  </a:solidFill>
                  <a:ea typeface="华文仿宋" panose="02010600040101010101" pitchFamily="2" charset="-122"/>
                </a:rPr>
                <a:t>       </a:t>
              </a:r>
              <a:r>
                <a:rPr lang="en-US" altLang="zh-CN" sz="4400" dirty="0" smtClean="0">
                  <a:solidFill>
                    <a:srgbClr val="000099"/>
                  </a:solidFill>
                  <a:ea typeface="华文仿宋" panose="02010600040101010101" pitchFamily="2" charset="-122"/>
                </a:rPr>
                <a:t>  </a:t>
              </a:r>
              <a:r>
                <a:rPr lang="en-US" altLang="zh-CN" sz="3600" dirty="0" smtClean="0">
                  <a:solidFill>
                    <a:srgbClr val="000099"/>
                  </a:solidFill>
                  <a:ea typeface="华文仿宋" panose="02010600040101010101" pitchFamily="2" charset="-122"/>
                </a:rPr>
                <a:t>a</a:t>
              </a:r>
              <a:r>
                <a:rPr lang="en-US" altLang="zh-CN" sz="3600" baseline="-25000" dirty="0" smtClean="0">
                  <a:solidFill>
                    <a:srgbClr val="000099"/>
                  </a:solidFill>
                  <a:ea typeface="华文仿宋" panose="02010600040101010101" pitchFamily="2" charset="-122"/>
                </a:rPr>
                <a:t>2</a:t>
              </a:r>
              <a:r>
                <a:rPr lang="en-US" altLang="zh-CN" sz="4400" dirty="0" smtClean="0">
                  <a:solidFill>
                    <a:srgbClr val="000099"/>
                  </a:solidFill>
                  <a:ea typeface="华文仿宋" panose="02010600040101010101" pitchFamily="2" charset="-122"/>
                </a:rPr>
                <a:t>          ...       </a:t>
              </a:r>
              <a:r>
                <a:rPr lang="en-US" altLang="zh-CN" sz="3600" dirty="0" smtClean="0">
                  <a:solidFill>
                    <a:srgbClr val="000099"/>
                  </a:solidFill>
                  <a:ea typeface="华文仿宋" panose="02010600040101010101" pitchFamily="2" charset="-122"/>
                </a:rPr>
                <a:t>a</a:t>
              </a:r>
              <a:r>
                <a:rPr lang="en-US" altLang="zh-CN" sz="3600" baseline="-25000" dirty="0" smtClean="0">
                  <a:solidFill>
                    <a:srgbClr val="000099"/>
                  </a:solidFill>
                  <a:ea typeface="华文仿宋" panose="02010600040101010101" pitchFamily="2" charset="-122"/>
                </a:rPr>
                <a:t>n</a:t>
              </a:r>
              <a:r>
                <a:rPr lang="en-US" altLang="zh-CN" sz="4400" baseline="-25000" dirty="0" smtClean="0">
                  <a:solidFill>
                    <a:srgbClr val="000099"/>
                  </a:solidFill>
                  <a:ea typeface="华文仿宋" panose="02010600040101010101" pitchFamily="2" charset="-122"/>
                </a:rPr>
                <a:t> </a:t>
              </a:r>
              <a:r>
                <a:rPr lang="en-US" altLang="zh-CN" sz="5400" b="1" baseline="-25000" dirty="0">
                  <a:solidFill>
                    <a:srgbClr val="000099"/>
                  </a:solidFill>
                  <a:ea typeface="华文仿宋" panose="02010600040101010101" pitchFamily="2" charset="-122"/>
                </a:rPr>
                <a:t>^</a:t>
              </a:r>
              <a:endParaRPr lang="en-US" altLang="zh-CN" sz="4400" baseline="-25000" dirty="0">
                <a:solidFill>
                  <a:srgbClr val="000099"/>
                </a:solidFill>
                <a:ea typeface="华文仿宋" panose="02010600040101010101" pitchFamily="2" charset="-122"/>
              </a:endParaRPr>
            </a:p>
            <a:p>
              <a:pPr eaLnBrk="1" hangingPunct="1"/>
              <a:endParaRPr lang="en-US" altLang="zh-CN" sz="2000" dirty="0"/>
            </a:p>
          </p:txBody>
        </p:sp>
        <p:sp>
          <p:nvSpPr>
            <p:cNvPr id="82966" name="Line 9"/>
            <p:cNvSpPr>
              <a:spLocks noChangeShapeType="1"/>
            </p:cNvSpPr>
            <p:nvPr/>
          </p:nvSpPr>
          <p:spPr bwMode="auto">
            <a:xfrm>
              <a:off x="2400" y="97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2967" name="Line 10"/>
            <p:cNvSpPr>
              <a:spLocks noChangeShapeType="1"/>
            </p:cNvSpPr>
            <p:nvPr/>
          </p:nvSpPr>
          <p:spPr bwMode="auto">
            <a:xfrm>
              <a:off x="2496" y="1152"/>
              <a:ext cx="384"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2968" name="Line 11"/>
            <p:cNvSpPr>
              <a:spLocks noChangeShapeType="1"/>
            </p:cNvSpPr>
            <p:nvPr/>
          </p:nvSpPr>
          <p:spPr bwMode="auto">
            <a:xfrm>
              <a:off x="3408" y="97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2969" name="Line 12"/>
            <p:cNvSpPr>
              <a:spLocks noChangeShapeType="1"/>
            </p:cNvSpPr>
            <p:nvPr/>
          </p:nvSpPr>
          <p:spPr bwMode="auto">
            <a:xfrm>
              <a:off x="3504" y="1152"/>
              <a:ext cx="288"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2970" name="Line 13"/>
            <p:cNvSpPr>
              <a:spLocks noChangeShapeType="1"/>
            </p:cNvSpPr>
            <p:nvPr/>
          </p:nvSpPr>
          <p:spPr bwMode="auto">
            <a:xfrm>
              <a:off x="5236" y="97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2971" name="Line 14"/>
            <p:cNvSpPr>
              <a:spLocks noChangeShapeType="1"/>
            </p:cNvSpPr>
            <p:nvPr/>
          </p:nvSpPr>
          <p:spPr bwMode="auto">
            <a:xfrm>
              <a:off x="4656" y="1152"/>
              <a:ext cx="240"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200"/>
            </a:p>
          </p:txBody>
        </p:sp>
        <p:sp>
          <p:nvSpPr>
            <p:cNvPr id="82972" name="Rectangle 15"/>
            <p:cNvSpPr>
              <a:spLocks noChangeArrowheads="1"/>
            </p:cNvSpPr>
            <p:nvPr/>
          </p:nvSpPr>
          <p:spPr bwMode="auto">
            <a:xfrm>
              <a:off x="1872" y="960"/>
              <a:ext cx="720" cy="38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sz="2000"/>
            </a:p>
          </p:txBody>
        </p:sp>
        <p:sp>
          <p:nvSpPr>
            <p:cNvPr id="82973" name="Rectangle 16"/>
            <p:cNvSpPr>
              <a:spLocks noChangeArrowheads="1"/>
            </p:cNvSpPr>
            <p:nvPr/>
          </p:nvSpPr>
          <p:spPr bwMode="auto">
            <a:xfrm>
              <a:off x="2880" y="960"/>
              <a:ext cx="720" cy="38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sz="2000"/>
            </a:p>
          </p:txBody>
        </p:sp>
        <p:sp>
          <p:nvSpPr>
            <p:cNvPr id="82974" name="Rectangle 17"/>
            <p:cNvSpPr>
              <a:spLocks noChangeArrowheads="1"/>
            </p:cNvSpPr>
            <p:nvPr/>
          </p:nvSpPr>
          <p:spPr bwMode="auto">
            <a:xfrm>
              <a:off x="4896" y="960"/>
              <a:ext cx="720" cy="38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sz="2000"/>
            </a:p>
          </p:txBody>
        </p:sp>
      </p:grpSp>
      <p:grpSp>
        <p:nvGrpSpPr>
          <p:cNvPr id="4" name="Group 18"/>
          <p:cNvGrpSpPr/>
          <p:nvPr/>
        </p:nvGrpSpPr>
        <p:grpSpPr bwMode="auto">
          <a:xfrm>
            <a:off x="1120344" y="1783496"/>
            <a:ext cx="1143000" cy="609600"/>
            <a:chOff x="768" y="960"/>
            <a:chExt cx="720" cy="384"/>
          </a:xfrm>
        </p:grpSpPr>
        <p:sp>
          <p:nvSpPr>
            <p:cNvPr id="82963" name="Rectangle 19"/>
            <p:cNvSpPr>
              <a:spLocks noChangeArrowheads="1"/>
            </p:cNvSpPr>
            <p:nvPr/>
          </p:nvSpPr>
          <p:spPr bwMode="auto">
            <a:xfrm>
              <a:off x="768" y="960"/>
              <a:ext cx="720" cy="384"/>
            </a:xfrm>
            <a:prstGeom prst="rect">
              <a:avLst/>
            </a:prstGeom>
            <a:solidFill>
              <a:schemeClr val="bg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82964" name="Line 20"/>
            <p:cNvSpPr>
              <a:spLocks noChangeShapeType="1"/>
            </p:cNvSpPr>
            <p:nvPr/>
          </p:nvSpPr>
          <p:spPr bwMode="auto">
            <a:xfrm>
              <a:off x="1296" y="96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grpSp>
      <p:sp>
        <p:nvSpPr>
          <p:cNvPr id="229397" name="Line 21"/>
          <p:cNvSpPr>
            <a:spLocks noChangeShapeType="1"/>
          </p:cNvSpPr>
          <p:nvPr/>
        </p:nvSpPr>
        <p:spPr bwMode="auto">
          <a:xfrm>
            <a:off x="2110944" y="2088296"/>
            <a:ext cx="762000" cy="0"/>
          </a:xfrm>
          <a:prstGeom prst="line">
            <a:avLst/>
          </a:prstGeom>
          <a:noFill/>
          <a:ln w="25400">
            <a:solidFill>
              <a:srgbClr val="660033"/>
            </a:solidFill>
            <a:round/>
            <a:tailEnd type="triangle" w="sm"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229398" name="AutoShape 22"/>
          <p:cNvSpPr>
            <a:spLocks noChangeArrowheads="1"/>
          </p:cNvSpPr>
          <p:nvPr/>
        </p:nvSpPr>
        <p:spPr bwMode="auto">
          <a:xfrm>
            <a:off x="2644344" y="640496"/>
            <a:ext cx="1600200" cy="457200"/>
          </a:xfrm>
          <a:prstGeom prst="wedgeRoundRectCallout">
            <a:avLst>
              <a:gd name="adj1" fmla="val -53870"/>
              <a:gd name="adj2" fmla="val 212500"/>
              <a:gd name="adj3" fmla="val 16667"/>
            </a:avLst>
          </a:prstGeom>
          <a:solidFill>
            <a:srgbClr val="CCFFCC">
              <a:alpha val="50195"/>
            </a:srgbClr>
          </a:solidFill>
          <a:ln w="19050">
            <a:solidFill>
              <a:srgbClr val="00800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3200">
                <a:solidFill>
                  <a:schemeClr val="tx2"/>
                </a:solidFill>
                <a:latin typeface="华文仿宋" panose="02010600040101010101" pitchFamily="2" charset="-122"/>
                <a:ea typeface="华文仿宋" panose="02010600040101010101" pitchFamily="2" charset="-122"/>
              </a:rPr>
              <a:t>头指针</a:t>
            </a:r>
            <a:endParaRPr lang="zh-CN" altLang="en-US" sz="3200">
              <a:latin typeface="华文仿宋" panose="02010600040101010101" pitchFamily="2" charset="-122"/>
              <a:ea typeface="华文仿宋" panose="02010600040101010101" pitchFamily="2" charset="-122"/>
            </a:endParaRPr>
          </a:p>
        </p:txBody>
      </p:sp>
      <p:sp>
        <p:nvSpPr>
          <p:cNvPr id="229399" name="AutoShape 23"/>
          <p:cNvSpPr>
            <a:spLocks noChangeArrowheads="1"/>
          </p:cNvSpPr>
          <p:nvPr/>
        </p:nvSpPr>
        <p:spPr bwMode="auto">
          <a:xfrm>
            <a:off x="586944" y="488096"/>
            <a:ext cx="1600200" cy="518988"/>
          </a:xfrm>
          <a:prstGeom prst="wedgeRoundRectCallout">
            <a:avLst>
              <a:gd name="adj1" fmla="val -61014"/>
              <a:gd name="adj2" fmla="val 195833"/>
              <a:gd name="adj3" fmla="val 16667"/>
            </a:avLst>
          </a:prstGeom>
          <a:solidFill>
            <a:srgbClr val="CCFFCC"/>
          </a:solidFill>
          <a:ln w="19050">
            <a:solidFill>
              <a:srgbClr val="00800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chemeClr val="tx2"/>
                </a:solidFill>
                <a:latin typeface="华文仿宋" panose="02010600040101010101" pitchFamily="2" charset="-122"/>
                <a:ea typeface="华文仿宋" panose="02010600040101010101" pitchFamily="2" charset="-122"/>
              </a:rPr>
              <a:t>头指针</a:t>
            </a:r>
            <a:endParaRPr lang="zh-CN" altLang="en-US" sz="3200" dirty="0">
              <a:latin typeface="华文仿宋" panose="02010600040101010101" pitchFamily="2" charset="-122"/>
              <a:ea typeface="华文仿宋" panose="02010600040101010101" pitchFamily="2" charset="-122"/>
            </a:endParaRPr>
          </a:p>
        </p:txBody>
      </p:sp>
      <p:sp useBgFill="1">
        <p:nvSpPr>
          <p:cNvPr id="229400" name="AutoShape 24"/>
          <p:cNvSpPr>
            <a:spLocks noChangeArrowheads="1"/>
          </p:cNvSpPr>
          <p:nvPr/>
        </p:nvSpPr>
        <p:spPr bwMode="auto">
          <a:xfrm>
            <a:off x="2263344" y="564296"/>
            <a:ext cx="2057400" cy="762000"/>
          </a:xfrm>
          <a:prstGeom prst="wedgeRoundRectCallout">
            <a:avLst>
              <a:gd name="adj1" fmla="val -35417"/>
              <a:gd name="adj2" fmla="val 142500"/>
              <a:gd name="adj3" fmla="val 16667"/>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zh-CN" sz="3200">
              <a:latin typeface="华文仿宋" panose="02010600040101010101" pitchFamily="2" charset="-122"/>
              <a:ea typeface="华文仿宋" panose="02010600040101010101" pitchFamily="2" charset="-122"/>
            </a:endParaRPr>
          </a:p>
        </p:txBody>
      </p:sp>
      <p:sp>
        <p:nvSpPr>
          <p:cNvPr id="229401" name="Text Box 25"/>
          <p:cNvSpPr txBox="1">
            <a:spLocks noChangeArrowheads="1"/>
          </p:cNvSpPr>
          <p:nvPr/>
        </p:nvSpPr>
        <p:spPr bwMode="auto">
          <a:xfrm>
            <a:off x="457200" y="4541108"/>
            <a:ext cx="832167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有时</a:t>
            </a:r>
            <a:r>
              <a:rPr lang="zh-CN" altLang="en-US" sz="2800" b="1" dirty="0">
                <a:latin typeface="华文仿宋" panose="02010600040101010101" pitchFamily="2" charset="-122"/>
                <a:ea typeface="华文仿宋" panose="02010600040101010101" pitchFamily="2" charset="-122"/>
              </a:rPr>
              <a:t>为了操作方便，在第一个结点之前虚加一个“</a:t>
            </a:r>
            <a:r>
              <a:rPr lang="zh-CN" altLang="en-US" sz="2800" b="1" dirty="0">
                <a:solidFill>
                  <a:schemeClr val="accent2"/>
                </a:solidFill>
                <a:latin typeface="华文仿宋" panose="02010600040101010101" pitchFamily="2" charset="-122"/>
                <a:ea typeface="华文仿宋" panose="02010600040101010101" pitchFamily="2" charset="-122"/>
              </a:rPr>
              <a:t>头结点</a:t>
            </a:r>
            <a:r>
              <a:rPr lang="zh-CN" altLang="en-US" sz="2800" b="1" dirty="0">
                <a:latin typeface="华文仿宋" panose="02010600040101010101" pitchFamily="2" charset="-122"/>
                <a:ea typeface="华文仿宋" panose="02010600040101010101" pitchFamily="2" charset="-122"/>
              </a:rPr>
              <a:t>”，头结点的指针域指向第一个结点的存储位置；以</a:t>
            </a:r>
            <a:r>
              <a:rPr lang="zh-CN" altLang="en-US" sz="2800" b="1" dirty="0">
                <a:solidFill>
                  <a:srgbClr val="FF0000"/>
                </a:solidFill>
                <a:latin typeface="华文仿宋" panose="02010600040101010101" pitchFamily="2" charset="-122"/>
                <a:ea typeface="华文仿宋" panose="02010600040101010101" pitchFamily="2" charset="-122"/>
              </a:rPr>
              <a:t>指向头结点的指针</a:t>
            </a:r>
            <a:r>
              <a:rPr lang="zh-CN" altLang="en-US" sz="2800" b="1" dirty="0">
                <a:latin typeface="华文仿宋" panose="02010600040101010101" pitchFamily="2" charset="-122"/>
                <a:ea typeface="华文仿宋" panose="02010600040101010101" pitchFamily="2" charset="-122"/>
              </a:rPr>
              <a:t>为链表的</a:t>
            </a:r>
            <a:r>
              <a:rPr lang="zh-CN" altLang="en-US" sz="2800" b="1" dirty="0">
                <a:solidFill>
                  <a:srgbClr val="FF0000"/>
                </a:solidFill>
                <a:latin typeface="华文仿宋" panose="02010600040101010101" pitchFamily="2" charset="-122"/>
                <a:ea typeface="华文仿宋" panose="02010600040101010101" pitchFamily="2" charset="-122"/>
              </a:rPr>
              <a:t>头指针</a:t>
            </a:r>
            <a:r>
              <a:rPr lang="zh-CN" altLang="en-US" sz="3200" b="1" dirty="0">
                <a:latin typeface="华文仿宋" panose="02010600040101010101" pitchFamily="2" charset="-122"/>
                <a:ea typeface="华文仿宋" panose="02010600040101010101" pitchFamily="2" charset="-122"/>
              </a:rPr>
              <a:t>。</a:t>
            </a:r>
            <a:endParaRPr lang="zh-CN" altLang="en-US" sz="2800" b="1" dirty="0">
              <a:latin typeface="华文仿宋" panose="02010600040101010101" pitchFamily="2" charset="-122"/>
              <a:ea typeface="华文仿宋" panose="02010600040101010101" pitchFamily="2" charset="-122"/>
            </a:endParaRPr>
          </a:p>
        </p:txBody>
      </p:sp>
      <p:sp>
        <p:nvSpPr>
          <p:cNvPr id="229402" name="AutoShape 26"/>
          <p:cNvSpPr>
            <a:spLocks noChangeArrowheads="1"/>
          </p:cNvSpPr>
          <p:nvPr/>
        </p:nvSpPr>
        <p:spPr bwMode="auto">
          <a:xfrm>
            <a:off x="6327310" y="574597"/>
            <a:ext cx="1447800" cy="533400"/>
          </a:xfrm>
          <a:prstGeom prst="wedgeRoundRectCallout">
            <a:avLst>
              <a:gd name="adj1" fmla="val 80540"/>
              <a:gd name="adj2" fmla="val 162796"/>
              <a:gd name="adj3" fmla="val 16667"/>
            </a:avLst>
          </a:prstGeom>
          <a:solidFill>
            <a:srgbClr val="CCFFFF"/>
          </a:solidFill>
          <a:ln w="19050">
            <a:solidFill>
              <a:srgbClr val="003366"/>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3200" dirty="0">
                <a:solidFill>
                  <a:srgbClr val="000099"/>
                </a:solidFill>
                <a:latin typeface="华文仿宋" panose="02010600040101010101" pitchFamily="2" charset="-122"/>
                <a:ea typeface="华文仿宋" panose="02010600040101010101" pitchFamily="2" charset="-122"/>
              </a:rPr>
              <a:t>空指针</a:t>
            </a:r>
            <a:endParaRPr lang="zh-CN" altLang="en-US" sz="3200" dirty="0">
              <a:latin typeface="华文仿宋" panose="02010600040101010101" pitchFamily="2" charset="-122"/>
              <a:ea typeface="华文仿宋" panose="02010600040101010101" pitchFamily="2" charset="-122"/>
            </a:endParaRPr>
          </a:p>
        </p:txBody>
      </p:sp>
      <p:sp>
        <p:nvSpPr>
          <p:cNvPr id="229403" name="AutoShape 27"/>
          <p:cNvSpPr>
            <a:spLocks noChangeArrowheads="1"/>
          </p:cNvSpPr>
          <p:nvPr/>
        </p:nvSpPr>
        <p:spPr bwMode="auto">
          <a:xfrm>
            <a:off x="2796744" y="488096"/>
            <a:ext cx="2998575" cy="762000"/>
          </a:xfrm>
          <a:prstGeom prst="wedgeRoundRectCallout">
            <a:avLst>
              <a:gd name="adj1" fmla="val -64861"/>
              <a:gd name="adj2" fmla="val 121042"/>
              <a:gd name="adj3" fmla="val 16667"/>
            </a:avLst>
          </a:prstGeom>
          <a:solidFill>
            <a:srgbClr val="FFFF99"/>
          </a:solidFill>
          <a:ln w="9525">
            <a:solidFill>
              <a:srgbClr val="660033"/>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dirty="0">
                <a:solidFill>
                  <a:srgbClr val="660033"/>
                </a:solidFill>
                <a:latin typeface="华文仿宋" panose="02010600040101010101" pitchFamily="2" charset="-122"/>
                <a:ea typeface="华文仿宋" panose="02010600040101010101" pitchFamily="2" charset="-122"/>
              </a:rPr>
              <a:t>线性表为空表时，</a:t>
            </a:r>
            <a:endParaRPr lang="zh-CN" altLang="en-US" dirty="0">
              <a:solidFill>
                <a:srgbClr val="660033"/>
              </a:solidFill>
              <a:latin typeface="华文仿宋" panose="02010600040101010101" pitchFamily="2" charset="-122"/>
              <a:ea typeface="华文仿宋" panose="02010600040101010101" pitchFamily="2" charset="-122"/>
            </a:endParaRPr>
          </a:p>
          <a:p>
            <a:pPr algn="l" eaLnBrk="1" hangingPunct="1"/>
            <a:r>
              <a:rPr lang="zh-CN" altLang="en-US" dirty="0">
                <a:solidFill>
                  <a:srgbClr val="660033"/>
                </a:solidFill>
                <a:latin typeface="华文仿宋" panose="02010600040101010101" pitchFamily="2" charset="-122"/>
                <a:ea typeface="华文仿宋" panose="02010600040101010101" pitchFamily="2" charset="-122"/>
              </a:rPr>
              <a:t>头结点的指针域为空</a:t>
            </a:r>
            <a:endParaRPr lang="zh-CN" altLang="en-US" sz="3200" dirty="0">
              <a:latin typeface="华文仿宋" panose="02010600040101010101" pitchFamily="2" charset="-122"/>
              <a:ea typeface="华文仿宋" panose="02010600040101010101" pitchFamily="2" charset="-122"/>
            </a:endParaRPr>
          </a:p>
        </p:txBody>
      </p:sp>
      <p:sp useBgFill="1">
        <p:nvSpPr>
          <p:cNvPr id="229404" name="Rectangle 28"/>
          <p:cNvSpPr>
            <a:spLocks noChangeArrowheads="1"/>
          </p:cNvSpPr>
          <p:nvPr/>
        </p:nvSpPr>
        <p:spPr bwMode="auto">
          <a:xfrm>
            <a:off x="2034744" y="2012096"/>
            <a:ext cx="838200" cy="152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grpSp>
        <p:nvGrpSpPr>
          <p:cNvPr id="5" name="Group 29"/>
          <p:cNvGrpSpPr/>
          <p:nvPr/>
        </p:nvGrpSpPr>
        <p:grpSpPr bwMode="auto">
          <a:xfrm>
            <a:off x="1120344" y="1783496"/>
            <a:ext cx="1143000" cy="609600"/>
            <a:chOff x="768" y="960"/>
            <a:chExt cx="720" cy="384"/>
          </a:xfrm>
        </p:grpSpPr>
        <p:sp>
          <p:nvSpPr>
            <p:cNvPr id="82961" name="Rectangle 30"/>
            <p:cNvSpPr>
              <a:spLocks noChangeArrowheads="1"/>
            </p:cNvSpPr>
            <p:nvPr/>
          </p:nvSpPr>
          <p:spPr bwMode="auto">
            <a:xfrm>
              <a:off x="768" y="960"/>
              <a:ext cx="720" cy="384"/>
            </a:xfrm>
            <a:prstGeom prst="rect">
              <a:avLst/>
            </a:prstGeom>
            <a:solidFill>
              <a:schemeClr val="bg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82962" name="Line 31"/>
            <p:cNvSpPr>
              <a:spLocks noChangeShapeType="1"/>
            </p:cNvSpPr>
            <p:nvPr/>
          </p:nvSpPr>
          <p:spPr bwMode="auto">
            <a:xfrm>
              <a:off x="1296" y="96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grpSp>
      <p:sp>
        <p:nvSpPr>
          <p:cNvPr id="229408" name="Text Box 32"/>
          <p:cNvSpPr txBox="1">
            <a:spLocks noChangeArrowheads="1"/>
          </p:cNvSpPr>
          <p:nvPr/>
        </p:nvSpPr>
        <p:spPr bwMode="auto">
          <a:xfrm>
            <a:off x="1866469" y="1667609"/>
            <a:ext cx="4331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b="1">
                <a:latin typeface="华文仿宋" panose="02010600040101010101" pitchFamily="2" charset="-122"/>
                <a:ea typeface="华文仿宋" panose="02010600040101010101" pitchFamily="2" charset="-122"/>
                <a:sym typeface="Symbol" panose="05050102010706020507" pitchFamily="18" charset="2"/>
              </a:rPr>
              <a:t></a:t>
            </a:r>
            <a:endParaRPr lang="en-US" altLang="zh-CN" sz="3200">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29402"/>
                                        </p:tgtEl>
                                        <p:attrNameLst>
                                          <p:attrName>style.visibility</p:attrName>
                                        </p:attrNameLst>
                                      </p:cBhvr>
                                      <p:to>
                                        <p:strVal val="visible"/>
                                      </p:to>
                                    </p:set>
                                    <p:anim calcmode="lin" valueType="num">
                                      <p:cBhvr additive="base">
                                        <p:cTn id="12" dur="500" fill="hold"/>
                                        <p:tgtEl>
                                          <p:spTgt spid="229402"/>
                                        </p:tgtEl>
                                        <p:attrNameLst>
                                          <p:attrName>ppt_x</p:attrName>
                                        </p:attrNameLst>
                                      </p:cBhvr>
                                      <p:tavLst>
                                        <p:tav tm="0">
                                          <p:val>
                                            <p:strVal val="#ppt_x"/>
                                          </p:val>
                                        </p:tav>
                                        <p:tav tm="100000">
                                          <p:val>
                                            <p:strVal val="#ppt_x"/>
                                          </p:val>
                                        </p:tav>
                                      </p:tavLst>
                                    </p:anim>
                                    <p:anim calcmode="lin" valueType="num">
                                      <p:cBhvr additive="base">
                                        <p:cTn id="13" dur="500" fill="hold"/>
                                        <p:tgtEl>
                                          <p:spTgt spid="22940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2938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229398"/>
                                        </p:tgtEl>
                                        <p:attrNameLst>
                                          <p:attrName>style.visibility</p:attrName>
                                        </p:attrNameLst>
                                      </p:cBhvr>
                                      <p:to>
                                        <p:strVal val="visible"/>
                                      </p:to>
                                    </p:set>
                                    <p:anim calcmode="lin" valueType="num">
                                      <p:cBhvr additive="base">
                                        <p:cTn id="22" dur="500" fill="hold"/>
                                        <p:tgtEl>
                                          <p:spTgt spid="229398"/>
                                        </p:tgtEl>
                                        <p:attrNameLst>
                                          <p:attrName>ppt_x</p:attrName>
                                        </p:attrNameLst>
                                      </p:cBhvr>
                                      <p:tavLst>
                                        <p:tav tm="0">
                                          <p:val>
                                            <p:strVal val="#ppt_x"/>
                                          </p:val>
                                        </p:tav>
                                        <p:tav tm="100000">
                                          <p:val>
                                            <p:strVal val="#ppt_x"/>
                                          </p:val>
                                        </p:tav>
                                      </p:tavLst>
                                    </p:anim>
                                    <p:anim calcmode="lin" valueType="num">
                                      <p:cBhvr additive="base">
                                        <p:cTn id="23" dur="500" fill="hold"/>
                                        <p:tgtEl>
                                          <p:spTgt spid="229398"/>
                                        </p:tgtEl>
                                        <p:attrNameLst>
                                          <p:attrName>ppt_y</p:attrName>
                                        </p:attrNameLst>
                                      </p:cBhvr>
                                      <p:tavLst>
                                        <p:tav tm="0">
                                          <p:val>
                                            <p:strVal val="0-#ppt_h/2"/>
                                          </p:val>
                                        </p:tav>
                                        <p:tav tm="100000">
                                          <p:val>
                                            <p:strVal val="#ppt_y"/>
                                          </p:val>
                                        </p:tav>
                                      </p:tavLst>
                                    </p:anim>
                                  </p:childTnLst>
                                </p:cTn>
                              </p:par>
                            </p:childTnLst>
                          </p:cTn>
                        </p:par>
                        <p:par>
                          <p:cTn id="24" fill="hold">
                            <p:stCondLst>
                              <p:cond delay="500"/>
                            </p:stCondLst>
                            <p:childTnLst>
                              <p:par>
                                <p:cTn id="25" presetID="17" presetClass="entr" presetSubtype="8" fill="hold" grpId="0" nodeType="afterEffect">
                                  <p:stCondLst>
                                    <p:cond delay="0"/>
                                  </p:stCondLst>
                                  <p:childTnLst>
                                    <p:set>
                                      <p:cBhvr>
                                        <p:cTn id="26" dur="1" fill="hold">
                                          <p:stCondLst>
                                            <p:cond delay="0"/>
                                          </p:stCondLst>
                                        </p:cTn>
                                        <p:tgtEl>
                                          <p:spTgt spid="229397"/>
                                        </p:tgtEl>
                                        <p:attrNameLst>
                                          <p:attrName>style.visibility</p:attrName>
                                        </p:attrNameLst>
                                      </p:cBhvr>
                                      <p:to>
                                        <p:strVal val="visible"/>
                                      </p:to>
                                    </p:set>
                                    <p:anim calcmode="lin" valueType="num">
                                      <p:cBhvr>
                                        <p:cTn id="27" dur="500" fill="hold"/>
                                        <p:tgtEl>
                                          <p:spTgt spid="229397"/>
                                        </p:tgtEl>
                                        <p:attrNameLst>
                                          <p:attrName>ppt_x</p:attrName>
                                        </p:attrNameLst>
                                      </p:cBhvr>
                                      <p:tavLst>
                                        <p:tav tm="0">
                                          <p:val>
                                            <p:strVal val="#ppt_x-#ppt_w/2"/>
                                          </p:val>
                                        </p:tav>
                                        <p:tav tm="100000">
                                          <p:val>
                                            <p:strVal val="#ppt_x"/>
                                          </p:val>
                                        </p:tav>
                                      </p:tavLst>
                                    </p:anim>
                                    <p:anim calcmode="lin" valueType="num">
                                      <p:cBhvr>
                                        <p:cTn id="28" dur="500" fill="hold"/>
                                        <p:tgtEl>
                                          <p:spTgt spid="229397"/>
                                        </p:tgtEl>
                                        <p:attrNameLst>
                                          <p:attrName>ppt_y</p:attrName>
                                        </p:attrNameLst>
                                      </p:cBhvr>
                                      <p:tavLst>
                                        <p:tav tm="0">
                                          <p:val>
                                            <p:strVal val="#ppt_y"/>
                                          </p:val>
                                        </p:tav>
                                        <p:tav tm="100000">
                                          <p:val>
                                            <p:strVal val="#ppt_y"/>
                                          </p:val>
                                        </p:tav>
                                      </p:tavLst>
                                    </p:anim>
                                    <p:anim calcmode="lin" valueType="num">
                                      <p:cBhvr>
                                        <p:cTn id="29" dur="500" fill="hold"/>
                                        <p:tgtEl>
                                          <p:spTgt spid="229397"/>
                                        </p:tgtEl>
                                        <p:attrNameLst>
                                          <p:attrName>ppt_w</p:attrName>
                                        </p:attrNameLst>
                                      </p:cBhvr>
                                      <p:tavLst>
                                        <p:tav tm="0">
                                          <p:val>
                                            <p:fltVal val="0"/>
                                          </p:val>
                                        </p:tav>
                                        <p:tav tm="100000">
                                          <p:val>
                                            <p:strVal val="#ppt_w"/>
                                          </p:val>
                                        </p:tav>
                                      </p:tavLst>
                                    </p:anim>
                                    <p:anim calcmode="lin" valueType="num">
                                      <p:cBhvr>
                                        <p:cTn id="30" dur="500" fill="hold"/>
                                        <p:tgtEl>
                                          <p:spTgt spid="229397"/>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9401"/>
                                        </p:tgtEl>
                                        <p:attrNameLst>
                                          <p:attrName>style.visibility</p:attrName>
                                        </p:attrNameLst>
                                      </p:cBhvr>
                                      <p:to>
                                        <p:strVal val="visible"/>
                                      </p:to>
                                    </p:set>
                                    <p:animEffect transition="in" filter="wipe(left)">
                                      <p:cBhvr>
                                        <p:cTn id="35" dur="500"/>
                                        <p:tgtEl>
                                          <p:spTgt spid="229401"/>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slide(fromLeft)">
                                      <p:cBhvr>
                                        <p:cTn id="40" dur="500"/>
                                        <p:tgtEl>
                                          <p:spTgt spid="4"/>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29382"/>
                                        </p:tgtEl>
                                        <p:attrNameLst>
                                          <p:attrName>style.visibility</p:attrName>
                                        </p:attrNameLst>
                                      </p:cBhvr>
                                      <p:to>
                                        <p:strVal val="visible"/>
                                      </p:to>
                                    </p:set>
                                    <p:animEffect transition="in" filter="wipe(left)">
                                      <p:cBhvr>
                                        <p:cTn id="44" dur="500"/>
                                        <p:tgtEl>
                                          <p:spTgt spid="229382"/>
                                        </p:tgtEl>
                                      </p:cBhvr>
                                    </p:animEffect>
                                  </p:childTnLst>
                                </p:cTn>
                              </p:par>
                            </p:childTnLst>
                          </p:cTn>
                        </p:par>
                        <p:par>
                          <p:cTn id="45" fill="hold">
                            <p:stCondLst>
                              <p:cond delay="1000"/>
                            </p:stCondLst>
                            <p:childTnLst>
                              <p:par>
                                <p:cTn id="46" presetID="22" presetClass="entr" presetSubtype="1"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up)">
                                      <p:cBhvr>
                                        <p:cTn id="48" dur="500"/>
                                        <p:tgtEl>
                                          <p:spTgt spid="2"/>
                                        </p:tgtEl>
                                      </p:cBhvr>
                                    </p:animEffect>
                                  </p:childTnLst>
                                </p:cTn>
                              </p:par>
                            </p:childTnLst>
                          </p:cTn>
                        </p:par>
                        <p:par>
                          <p:cTn id="49" fill="hold">
                            <p:stCondLst>
                              <p:cond delay="1500"/>
                            </p:stCondLst>
                            <p:childTnLst>
                              <p:par>
                                <p:cTn id="50" presetID="22" presetClass="entr" presetSubtype="2" fill="hold" grpId="0" nodeType="afterEffect">
                                  <p:stCondLst>
                                    <p:cond delay="0"/>
                                  </p:stCondLst>
                                  <p:childTnLst>
                                    <p:set>
                                      <p:cBhvr>
                                        <p:cTn id="51" dur="1" fill="hold">
                                          <p:stCondLst>
                                            <p:cond delay="0"/>
                                          </p:stCondLst>
                                        </p:cTn>
                                        <p:tgtEl>
                                          <p:spTgt spid="229400"/>
                                        </p:tgtEl>
                                        <p:attrNameLst>
                                          <p:attrName>style.visibility</p:attrName>
                                        </p:attrNameLst>
                                      </p:cBhvr>
                                      <p:to>
                                        <p:strVal val="visible"/>
                                      </p:to>
                                    </p:set>
                                    <p:animEffect transition="in" filter="wipe(right)">
                                      <p:cBhvr>
                                        <p:cTn id="52" dur="500"/>
                                        <p:tgtEl>
                                          <p:spTgt spid="229400"/>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229399"/>
                                        </p:tgtEl>
                                        <p:attrNameLst>
                                          <p:attrName>style.visibility</p:attrName>
                                        </p:attrNameLst>
                                      </p:cBhvr>
                                      <p:to>
                                        <p:strVal val="visible"/>
                                      </p:to>
                                    </p:set>
                                    <p:animEffect transition="in" filter="wipe(right)">
                                      <p:cBhvr>
                                        <p:cTn id="56" dur="500"/>
                                        <p:tgtEl>
                                          <p:spTgt spid="22939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229403"/>
                                        </p:tgtEl>
                                        <p:attrNameLst>
                                          <p:attrName>style.visibility</p:attrName>
                                        </p:attrNameLst>
                                      </p:cBhvr>
                                      <p:to>
                                        <p:strVal val="visible"/>
                                      </p:to>
                                    </p:set>
                                    <p:anim calcmode="lin" valueType="num">
                                      <p:cBhvr additive="base">
                                        <p:cTn id="61" dur="500" fill="hold"/>
                                        <p:tgtEl>
                                          <p:spTgt spid="229403"/>
                                        </p:tgtEl>
                                        <p:attrNameLst>
                                          <p:attrName>ppt_x</p:attrName>
                                        </p:attrNameLst>
                                      </p:cBhvr>
                                      <p:tavLst>
                                        <p:tav tm="0">
                                          <p:val>
                                            <p:strVal val="#ppt_x"/>
                                          </p:val>
                                        </p:tav>
                                        <p:tav tm="100000">
                                          <p:val>
                                            <p:strVal val="#ppt_x"/>
                                          </p:val>
                                        </p:tav>
                                      </p:tavLst>
                                    </p:anim>
                                    <p:anim calcmode="lin" valueType="num">
                                      <p:cBhvr additive="base">
                                        <p:cTn id="62" dur="500" fill="hold"/>
                                        <p:tgtEl>
                                          <p:spTgt spid="229403"/>
                                        </p:tgtEl>
                                        <p:attrNameLst>
                                          <p:attrName>ppt_y</p:attrName>
                                        </p:attrNameLst>
                                      </p:cBhvr>
                                      <p:tavLst>
                                        <p:tav tm="0">
                                          <p:val>
                                            <p:strVal val="0-#ppt_h/2"/>
                                          </p:val>
                                        </p:tav>
                                        <p:tav tm="100000">
                                          <p:val>
                                            <p:strVal val="#ppt_y"/>
                                          </p:val>
                                        </p:tav>
                                      </p:tavLst>
                                    </p:anim>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229404"/>
                                        </p:tgtEl>
                                        <p:attrNameLst>
                                          <p:attrName>style.visibility</p:attrName>
                                        </p:attrNameLst>
                                      </p:cBhvr>
                                      <p:to>
                                        <p:strVal val="visible"/>
                                      </p:to>
                                    </p:set>
                                    <p:animEffect transition="in" filter="wipe(up)">
                                      <p:cBhvr>
                                        <p:cTn id="66" dur="500"/>
                                        <p:tgtEl>
                                          <p:spTgt spid="229404"/>
                                        </p:tgtEl>
                                      </p:cBhvr>
                                    </p:animEffect>
                                  </p:childTnLst>
                                </p:cTn>
                              </p:par>
                            </p:childTnLst>
                          </p:cTn>
                        </p:par>
                        <p:par>
                          <p:cTn id="67" fill="hold">
                            <p:stCondLst>
                              <p:cond delay="1000"/>
                            </p:stCondLst>
                            <p:childTnLst>
                              <p:par>
                                <p:cTn id="68" presetID="1" presetClass="entr" presetSubtype="0" fill="hold" nodeType="afterEffect">
                                  <p:stCondLst>
                                    <p:cond delay="0"/>
                                  </p:stCondLst>
                                  <p:childTnLst>
                                    <p:set>
                                      <p:cBhvr>
                                        <p:cTn id="69" dur="1" fill="hold">
                                          <p:stCondLst>
                                            <p:cond delay="499"/>
                                          </p:stCondLst>
                                        </p:cTn>
                                        <p:tgtEl>
                                          <p:spTgt spid="5"/>
                                        </p:tgtEl>
                                        <p:attrNameLst>
                                          <p:attrName>style.visibility</p:attrName>
                                        </p:attrNameLst>
                                      </p:cBhvr>
                                      <p:to>
                                        <p:strVal val="visible"/>
                                      </p:to>
                                    </p:set>
                                  </p:childTnLst>
                                </p:cTn>
                              </p:par>
                            </p:childTnLst>
                          </p:cTn>
                        </p:par>
                        <p:par>
                          <p:cTn id="70" fill="hold">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229408"/>
                                        </p:tgtEl>
                                        <p:attrNameLst>
                                          <p:attrName>style.visibility</p:attrName>
                                        </p:attrNameLst>
                                      </p:cBhvr>
                                      <p:to>
                                        <p:strVal val="visible"/>
                                      </p:to>
                                    </p:set>
                                    <p:animEffect transition="in" filter="wipe(up)">
                                      <p:cBhvr>
                                        <p:cTn id="73" dur="500"/>
                                        <p:tgtEl>
                                          <p:spTgt spid="229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autoUpdateAnimBg="0"/>
      <p:bldP spid="229382" grpId="0" autoUpdateAnimBg="0"/>
      <p:bldP spid="229397" grpId="0" animBg="1"/>
      <p:bldP spid="229398" grpId="0" animBg="1" autoUpdateAnimBg="0"/>
      <p:bldP spid="229399" grpId="0" animBg="1" autoUpdateAnimBg="0"/>
      <p:bldP spid="229400" grpId="0" animBg="1" autoUpdateAnimBg="0"/>
      <p:bldP spid="229401" grpId="0" autoUpdateAnimBg="0"/>
      <p:bldP spid="229402" grpId="0" animBg="1" autoUpdateAnimBg="0"/>
      <p:bldP spid="229403" grpId="0" animBg="1" autoUpdateAnimBg="0"/>
      <p:bldP spid="229404" grpId="0" animBg="1"/>
      <p:bldP spid="22940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19" name="Text Box 1043"/>
          <p:cNvSpPr txBox="1">
            <a:spLocks noChangeArrowheads="1"/>
          </p:cNvSpPr>
          <p:nvPr/>
        </p:nvSpPr>
        <p:spPr bwMode="auto">
          <a:xfrm>
            <a:off x="693618" y="1421820"/>
            <a:ext cx="6813084" cy="273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b="1" dirty="0">
                <a:latin typeface="华文仿宋" panose="02010600040101010101" pitchFamily="2" charset="-122"/>
                <a:ea typeface="华文仿宋" panose="02010600040101010101" pitchFamily="2" charset="-122"/>
              </a:rPr>
              <a:t>   </a:t>
            </a:r>
            <a:r>
              <a:rPr lang="en-US" altLang="zh-CN" sz="48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Typedef</a:t>
            </a:r>
            <a:r>
              <a:rPr lang="en-US" altLang="zh-CN" sz="32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struct</a:t>
            </a:r>
            <a:r>
              <a:rPr lang="en-US" altLang="zh-CN" sz="32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LNode</a:t>
            </a:r>
            <a:r>
              <a:rPr lang="en-US" altLang="zh-CN" sz="3200" b="1" dirty="0">
                <a:latin typeface="华文仿宋" panose="02010600040101010101" pitchFamily="2" charset="-122"/>
                <a:ea typeface="华文仿宋" panose="02010600040101010101" pitchFamily="2" charset="-122"/>
              </a:rPr>
              <a:t> {</a:t>
            </a:r>
            <a:endParaRPr lang="en-US" altLang="zh-CN" sz="3200" b="1" dirty="0">
              <a:latin typeface="华文仿宋" panose="02010600040101010101" pitchFamily="2" charset="-122"/>
              <a:ea typeface="华文仿宋" panose="02010600040101010101" pitchFamily="2" charset="-122"/>
            </a:endParaRPr>
          </a:p>
          <a:p>
            <a:pPr algn="l" eaLnBrk="1" hangingPunct="1">
              <a:lnSpc>
                <a:spcPct val="110000"/>
              </a:lnSpc>
            </a:pPr>
            <a:r>
              <a:rPr lang="en-US" altLang="zh-CN" sz="32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ElemType</a:t>
            </a:r>
            <a:r>
              <a:rPr lang="en-US" altLang="zh-CN" sz="3200" b="1" dirty="0">
                <a:latin typeface="华文仿宋" panose="02010600040101010101" pitchFamily="2" charset="-122"/>
                <a:ea typeface="华文仿宋" panose="02010600040101010101" pitchFamily="2" charset="-122"/>
              </a:rPr>
              <a:t>      data;      </a:t>
            </a:r>
            <a:r>
              <a:rPr lang="en-US" altLang="zh-CN" sz="2800" b="1" dirty="0">
                <a:solidFill>
                  <a:srgbClr val="004A00"/>
                </a:solidFill>
                <a:latin typeface="华文仿宋" panose="02010600040101010101" pitchFamily="2" charset="-122"/>
                <a:ea typeface="华文仿宋" panose="02010600040101010101" pitchFamily="2" charset="-122"/>
              </a:rPr>
              <a:t>// </a:t>
            </a:r>
            <a:r>
              <a:rPr lang="zh-CN" altLang="en-US" sz="2800" b="1" dirty="0">
                <a:solidFill>
                  <a:srgbClr val="004A00"/>
                </a:solidFill>
                <a:latin typeface="华文仿宋" panose="02010600040101010101" pitchFamily="2" charset="-122"/>
                <a:ea typeface="华文仿宋" panose="02010600040101010101" pitchFamily="2" charset="-122"/>
              </a:rPr>
              <a:t>数据域</a:t>
            </a:r>
            <a:endParaRPr lang="zh-CN" altLang="en-US" sz="2800" b="1" dirty="0">
              <a:solidFill>
                <a:srgbClr val="004A00"/>
              </a:solidFill>
              <a:latin typeface="华文仿宋" panose="02010600040101010101" pitchFamily="2" charset="-122"/>
              <a:ea typeface="华文仿宋" panose="02010600040101010101" pitchFamily="2" charset="-122"/>
            </a:endParaRPr>
          </a:p>
          <a:p>
            <a:pPr algn="l" eaLnBrk="1" hangingPunct="1">
              <a:lnSpc>
                <a:spcPct val="110000"/>
              </a:lnSpc>
            </a:pPr>
            <a:r>
              <a:rPr lang="zh-CN" altLang="en-US" sz="32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struct</a:t>
            </a:r>
            <a:r>
              <a:rPr lang="en-US" altLang="zh-CN" sz="32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Lnode</a:t>
            </a:r>
            <a:r>
              <a:rPr lang="en-US" altLang="zh-CN" sz="3200" b="1" dirty="0">
                <a:latin typeface="华文仿宋" panose="02010600040101010101" pitchFamily="2" charset="-122"/>
                <a:ea typeface="华文仿宋" panose="02010600040101010101" pitchFamily="2" charset="-122"/>
              </a:rPr>
              <a:t>   *next;  </a:t>
            </a:r>
            <a:r>
              <a:rPr lang="en-US" altLang="zh-CN" sz="2800" b="1" dirty="0">
                <a:solidFill>
                  <a:srgbClr val="004A00"/>
                </a:solidFill>
                <a:latin typeface="华文仿宋" panose="02010600040101010101" pitchFamily="2" charset="-122"/>
                <a:ea typeface="华文仿宋" panose="02010600040101010101" pitchFamily="2" charset="-122"/>
              </a:rPr>
              <a:t>// </a:t>
            </a:r>
            <a:r>
              <a:rPr lang="zh-CN" altLang="en-US" sz="2800" b="1" dirty="0">
                <a:solidFill>
                  <a:srgbClr val="004A00"/>
                </a:solidFill>
                <a:latin typeface="华文仿宋" panose="02010600040101010101" pitchFamily="2" charset="-122"/>
                <a:ea typeface="华文仿宋" panose="02010600040101010101" pitchFamily="2" charset="-122"/>
              </a:rPr>
              <a:t>指针域</a:t>
            </a:r>
            <a:endParaRPr lang="zh-CN" altLang="en-US" sz="2800" b="1" dirty="0">
              <a:solidFill>
                <a:srgbClr val="004A00"/>
              </a:solidFill>
              <a:latin typeface="华文仿宋" panose="02010600040101010101" pitchFamily="2" charset="-122"/>
              <a:ea typeface="华文仿宋" panose="02010600040101010101" pitchFamily="2" charset="-122"/>
            </a:endParaRPr>
          </a:p>
          <a:p>
            <a:pPr algn="l" eaLnBrk="1" hangingPunct="1">
              <a:lnSpc>
                <a:spcPct val="110000"/>
              </a:lnSpc>
            </a:pPr>
            <a:r>
              <a:rPr lang="zh-CN" altLang="en-US" sz="3200" b="1" dirty="0">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 </a:t>
            </a:r>
            <a:r>
              <a:rPr lang="en-US" altLang="zh-CN" sz="3200" b="1" dirty="0" err="1">
                <a:latin typeface="华文仿宋" panose="02010600040101010101" pitchFamily="2" charset="-122"/>
                <a:ea typeface="华文仿宋" panose="02010600040101010101" pitchFamily="2" charset="-122"/>
              </a:rPr>
              <a:t>LNode</a:t>
            </a:r>
            <a:r>
              <a:rPr lang="en-US" altLang="zh-CN" sz="3200" b="1" dirty="0">
                <a:latin typeface="华文仿宋" panose="02010600040101010101" pitchFamily="2" charset="-122"/>
                <a:ea typeface="华文仿宋" panose="02010600040101010101" pitchFamily="2" charset="-122"/>
              </a:rPr>
              <a:t>, </a:t>
            </a:r>
            <a:r>
              <a:rPr lang="en-US" altLang="zh-CN" sz="3200" b="1" dirty="0">
                <a:solidFill>
                  <a:srgbClr val="660033"/>
                </a:solidFill>
                <a:latin typeface="华文仿宋" panose="02010600040101010101" pitchFamily="2" charset="-122"/>
                <a:ea typeface="华文仿宋" panose="02010600040101010101" pitchFamily="2" charset="-122"/>
              </a:rPr>
              <a:t>*</a:t>
            </a:r>
            <a:r>
              <a:rPr lang="en-US" altLang="zh-CN" sz="3200" b="1" dirty="0" err="1">
                <a:solidFill>
                  <a:srgbClr val="660033"/>
                </a:solidFill>
                <a:latin typeface="华文仿宋" panose="02010600040101010101" pitchFamily="2" charset="-122"/>
                <a:ea typeface="华文仿宋" panose="02010600040101010101" pitchFamily="2" charset="-122"/>
              </a:rPr>
              <a:t>LinkList</a:t>
            </a:r>
            <a:r>
              <a:rPr lang="en-US" altLang="zh-CN" sz="3200" b="1" dirty="0">
                <a:solidFill>
                  <a:srgbClr val="660033"/>
                </a:solidFill>
                <a:latin typeface="华文仿宋" panose="02010600040101010101" pitchFamily="2" charset="-122"/>
                <a:ea typeface="华文仿宋" panose="02010600040101010101" pitchFamily="2" charset="-122"/>
              </a:rPr>
              <a:t>;</a:t>
            </a:r>
            <a:r>
              <a:rPr lang="en-US" altLang="zh-CN" sz="4400" b="1"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（结构指针）</a:t>
            </a:r>
            <a:endParaRPr lang="zh-CN" altLang="en-US" sz="3200" b="1" dirty="0">
              <a:latin typeface="华文仿宋" panose="02010600040101010101" pitchFamily="2" charset="-122"/>
              <a:ea typeface="华文仿宋" panose="02010600040101010101" pitchFamily="2" charset="-122"/>
            </a:endParaRPr>
          </a:p>
        </p:txBody>
      </p:sp>
      <p:sp>
        <p:nvSpPr>
          <p:cNvPr id="230421" name="Text Box 1045"/>
          <p:cNvSpPr txBox="1">
            <a:spLocks noChangeArrowheads="1"/>
          </p:cNvSpPr>
          <p:nvPr/>
        </p:nvSpPr>
        <p:spPr bwMode="auto">
          <a:xfrm>
            <a:off x="1209786" y="4786914"/>
            <a:ext cx="7271541"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90000"/>
              </a:lnSpc>
            </a:pPr>
            <a:r>
              <a:rPr lang="en-US" altLang="zh-CN" sz="3600" b="1" dirty="0" err="1">
                <a:latin typeface="华文仿宋" panose="02010600040101010101" pitchFamily="2" charset="-122"/>
                <a:ea typeface="华文仿宋" panose="02010600040101010101" pitchFamily="2" charset="-122"/>
              </a:rPr>
              <a:t>LinkList</a:t>
            </a:r>
            <a:r>
              <a:rPr lang="en-US" altLang="zh-CN" sz="3600" b="1" dirty="0">
                <a:latin typeface="华文仿宋" panose="02010600040101010101" pitchFamily="2" charset="-122"/>
                <a:ea typeface="华文仿宋" panose="02010600040101010101" pitchFamily="2" charset="-122"/>
              </a:rPr>
              <a:t>  L</a:t>
            </a:r>
            <a:r>
              <a:rPr lang="zh-CN" altLang="en-US" sz="3600" b="1" dirty="0">
                <a:latin typeface="华文仿宋" panose="02010600040101010101" pitchFamily="2" charset="-122"/>
                <a:ea typeface="华文仿宋" panose="02010600040101010101" pitchFamily="2" charset="-122"/>
              </a:rPr>
              <a:t>；</a:t>
            </a:r>
            <a:r>
              <a:rPr lang="zh-CN" altLang="en-US" sz="3200" b="1" dirty="0">
                <a:solidFill>
                  <a:srgbClr val="660033"/>
                </a:solidFill>
                <a:latin typeface="华文仿宋" panose="02010600040101010101" pitchFamily="2" charset="-122"/>
                <a:ea typeface="华文仿宋" panose="02010600040101010101" pitchFamily="2" charset="-122"/>
              </a:rPr>
              <a:t>     </a:t>
            </a:r>
            <a:r>
              <a:rPr lang="en-US" altLang="zh-CN" sz="3200" b="1" dirty="0">
                <a:latin typeface="华文仿宋" panose="02010600040101010101" pitchFamily="2" charset="-122"/>
                <a:ea typeface="华文仿宋" panose="02010600040101010101" pitchFamily="2" charset="-122"/>
              </a:rPr>
              <a:t>//</a:t>
            </a:r>
            <a:r>
              <a:rPr lang="en-US" altLang="zh-CN" sz="2800" b="1" dirty="0">
                <a:solidFill>
                  <a:srgbClr val="660033"/>
                </a:solidFill>
                <a:latin typeface="华文仿宋" panose="02010600040101010101" pitchFamily="2" charset="-122"/>
                <a:ea typeface="华文仿宋" panose="02010600040101010101" pitchFamily="2" charset="-122"/>
              </a:rPr>
              <a:t> </a:t>
            </a:r>
            <a:r>
              <a:rPr lang="en-US" altLang="zh-CN" sz="3200" b="1" dirty="0">
                <a:solidFill>
                  <a:srgbClr val="004A00"/>
                </a:solidFill>
                <a:latin typeface="华文仿宋" panose="02010600040101010101" pitchFamily="2" charset="-122"/>
                <a:ea typeface="华文仿宋" panose="02010600040101010101" pitchFamily="2" charset="-122"/>
              </a:rPr>
              <a:t>L </a:t>
            </a:r>
            <a:r>
              <a:rPr lang="zh-CN" altLang="en-US" sz="3200" b="1" dirty="0">
                <a:solidFill>
                  <a:srgbClr val="004A00"/>
                </a:solidFill>
                <a:latin typeface="华文仿宋" panose="02010600040101010101" pitchFamily="2" charset="-122"/>
                <a:ea typeface="华文仿宋" panose="02010600040101010101" pitchFamily="2" charset="-122"/>
              </a:rPr>
              <a:t>为单链表的头指针</a:t>
            </a:r>
            <a:endParaRPr lang="zh-CN" altLang="en-US" sz="3200" b="1" dirty="0">
              <a:solidFill>
                <a:srgbClr val="004A00"/>
              </a:solidFill>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2.3.2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结点和单链表的</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C</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语言描述</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419">
                                            <p:txEl>
                                              <p:pRg st="0" end="0"/>
                                            </p:txEl>
                                          </p:spTgt>
                                        </p:tgtEl>
                                        <p:attrNameLst>
                                          <p:attrName>style.visibility</p:attrName>
                                        </p:attrNameLst>
                                      </p:cBhvr>
                                      <p:to>
                                        <p:strVal val="visible"/>
                                      </p:to>
                                    </p:set>
                                    <p:anim calcmode="lin" valueType="num">
                                      <p:cBhvr additive="base">
                                        <p:cTn id="7" dur="500" fill="hold"/>
                                        <p:tgtEl>
                                          <p:spTgt spid="23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0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0419">
                                            <p:txEl>
                                              <p:pRg st="1" end="1"/>
                                            </p:txEl>
                                          </p:spTgt>
                                        </p:tgtEl>
                                        <p:attrNameLst>
                                          <p:attrName>style.visibility</p:attrName>
                                        </p:attrNameLst>
                                      </p:cBhvr>
                                      <p:to>
                                        <p:strVal val="visible"/>
                                      </p:to>
                                    </p:set>
                                    <p:anim calcmode="lin" valueType="num">
                                      <p:cBhvr additive="base">
                                        <p:cTn id="13" dur="500" fill="hold"/>
                                        <p:tgtEl>
                                          <p:spTgt spid="23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04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0419">
                                            <p:txEl>
                                              <p:pRg st="2" end="2"/>
                                            </p:txEl>
                                          </p:spTgt>
                                        </p:tgtEl>
                                        <p:attrNameLst>
                                          <p:attrName>style.visibility</p:attrName>
                                        </p:attrNameLst>
                                      </p:cBhvr>
                                      <p:to>
                                        <p:strVal val="visible"/>
                                      </p:to>
                                    </p:set>
                                    <p:anim calcmode="lin" valueType="num">
                                      <p:cBhvr additive="base">
                                        <p:cTn id="19" dur="500" fill="hold"/>
                                        <p:tgtEl>
                                          <p:spTgt spid="230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04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0419">
                                            <p:txEl>
                                              <p:pRg st="3" end="3"/>
                                            </p:txEl>
                                          </p:spTgt>
                                        </p:tgtEl>
                                        <p:attrNameLst>
                                          <p:attrName>style.visibility</p:attrName>
                                        </p:attrNameLst>
                                      </p:cBhvr>
                                      <p:to>
                                        <p:strVal val="visible"/>
                                      </p:to>
                                    </p:set>
                                    <p:anim calcmode="lin" valueType="num">
                                      <p:cBhvr additive="base">
                                        <p:cTn id="25" dur="500" fill="hold"/>
                                        <p:tgtEl>
                                          <p:spTgt spid="230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04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0421">
                                            <p:txEl>
                                              <p:pRg st="0" end="0"/>
                                            </p:txEl>
                                          </p:spTgt>
                                        </p:tgtEl>
                                        <p:attrNameLst>
                                          <p:attrName>style.visibility</p:attrName>
                                        </p:attrNameLst>
                                      </p:cBhvr>
                                      <p:to>
                                        <p:strVal val="visible"/>
                                      </p:to>
                                    </p:set>
                                    <p:anim calcmode="lin" valueType="num">
                                      <p:cBhvr additive="base">
                                        <p:cTn id="31" dur="500" fill="hold"/>
                                        <p:tgtEl>
                                          <p:spTgt spid="230421">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04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9" grpId="0" autoUpdateAnimBg="0" build="p"/>
      <p:bldP spid="230421" grpId="0" autoUpdateAnimBg="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Text Box 3">
            <a:hlinkClick r:id="" action="ppaction://hlinkshowjump?jump=nextslide"/>
          </p:cNvPr>
          <p:cNvSpPr txBox="1">
            <a:spLocks noChangeArrowheads="1"/>
          </p:cNvSpPr>
          <p:nvPr/>
        </p:nvSpPr>
        <p:spPr bwMode="auto">
          <a:xfrm>
            <a:off x="542258" y="1315995"/>
            <a:ext cx="8254183" cy="368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ts val="5600"/>
              </a:lnSpc>
              <a:buFont typeface="Arial" panose="020B0604020202020204" pitchFamily="34" charset="0"/>
              <a:buChar char="•"/>
            </a:pPr>
            <a:r>
              <a:rPr lang="en-US" altLang="zh-CN" sz="3200" b="1" dirty="0" err="1" smtClean="0">
                <a:solidFill>
                  <a:srgbClr val="C00000"/>
                </a:solidFill>
                <a:latin typeface="华文仿宋" panose="02010600040101010101" pitchFamily="2" charset="-122"/>
                <a:ea typeface="华文仿宋" panose="02010600040101010101" pitchFamily="2" charset="-122"/>
              </a:rPr>
              <a:t>GetElem</a:t>
            </a:r>
            <a:r>
              <a:rPr lang="en-US" altLang="zh-CN" sz="3200" b="1" dirty="0" smtClean="0">
                <a:solidFill>
                  <a:srgbClr val="C00000"/>
                </a:solidFill>
                <a:latin typeface="华文仿宋" panose="02010600040101010101" pitchFamily="2" charset="-122"/>
                <a:ea typeface="华文仿宋" panose="02010600040101010101" pitchFamily="2" charset="-122"/>
              </a:rPr>
              <a:t>(L, </a:t>
            </a:r>
            <a:r>
              <a:rPr lang="en-US" altLang="zh-CN" sz="3200" b="1" dirty="0" err="1" smtClean="0">
                <a:solidFill>
                  <a:srgbClr val="C00000"/>
                </a:solidFill>
                <a:latin typeface="华文仿宋" panose="02010600040101010101" pitchFamily="2" charset="-122"/>
                <a:ea typeface="华文仿宋" panose="02010600040101010101" pitchFamily="2" charset="-122"/>
              </a:rPr>
              <a:t>i</a:t>
            </a:r>
            <a:r>
              <a:rPr lang="en-US" altLang="zh-CN" sz="3200" b="1" dirty="0" smtClean="0">
                <a:solidFill>
                  <a:srgbClr val="C00000"/>
                </a:solidFill>
                <a:latin typeface="华文仿宋" panose="02010600040101010101" pitchFamily="2" charset="-122"/>
                <a:ea typeface="华文仿宋" panose="02010600040101010101" pitchFamily="2" charset="-122"/>
              </a:rPr>
              <a:t>, &amp;e)</a:t>
            </a:r>
            <a:r>
              <a:rPr lang="en-US" altLang="zh-CN" sz="3200" b="1" dirty="0" smtClean="0">
                <a:latin typeface="华文仿宋" panose="02010600040101010101" pitchFamily="2" charset="-122"/>
                <a:ea typeface="华文仿宋" panose="02010600040101010101" pitchFamily="2" charset="-122"/>
              </a:rPr>
              <a:t>       </a:t>
            </a:r>
            <a:r>
              <a:rPr lang="en-US" altLang="zh-CN" sz="2800" b="1" dirty="0" smtClean="0">
                <a:solidFill>
                  <a:srgbClr val="004A00"/>
                </a:solidFill>
                <a:latin typeface="华文仿宋" panose="02010600040101010101" pitchFamily="2" charset="-122"/>
                <a:ea typeface="华文仿宋" panose="02010600040101010101" pitchFamily="2" charset="-122"/>
              </a:rPr>
              <a:t>// </a:t>
            </a:r>
            <a:r>
              <a:rPr lang="zh-CN" altLang="en-US" sz="2800" b="1" dirty="0" smtClean="0">
                <a:solidFill>
                  <a:srgbClr val="004A00"/>
                </a:solidFill>
                <a:latin typeface="华文仿宋" panose="02010600040101010101" pitchFamily="2" charset="-122"/>
                <a:ea typeface="华文仿宋" panose="02010600040101010101" pitchFamily="2" charset="-122"/>
              </a:rPr>
              <a:t>取第</a:t>
            </a:r>
            <a:r>
              <a:rPr lang="en-US" altLang="zh-CN" sz="2800" b="1" dirty="0" err="1" smtClean="0">
                <a:solidFill>
                  <a:srgbClr val="004A00"/>
                </a:solidFill>
                <a:latin typeface="华文仿宋" panose="02010600040101010101" pitchFamily="2" charset="-122"/>
                <a:ea typeface="华文仿宋" panose="02010600040101010101" pitchFamily="2" charset="-122"/>
              </a:rPr>
              <a:t>i</a:t>
            </a:r>
            <a:r>
              <a:rPr lang="zh-CN" altLang="en-US" sz="2800" b="1" dirty="0" smtClean="0">
                <a:solidFill>
                  <a:srgbClr val="004A00"/>
                </a:solidFill>
                <a:latin typeface="华文仿宋" panose="02010600040101010101" pitchFamily="2" charset="-122"/>
                <a:ea typeface="华文仿宋" panose="02010600040101010101" pitchFamily="2" charset="-122"/>
              </a:rPr>
              <a:t>个数据元素</a:t>
            </a:r>
            <a:endParaRPr lang="zh-CN" altLang="en-US" sz="3200" b="1" dirty="0" smtClean="0">
              <a:solidFill>
                <a:srgbClr val="004A00"/>
              </a:solidFill>
              <a:latin typeface="华文仿宋" panose="02010600040101010101" pitchFamily="2" charset="-122"/>
              <a:ea typeface="华文仿宋" panose="02010600040101010101" pitchFamily="2" charset="-122"/>
            </a:endParaRPr>
          </a:p>
          <a:p>
            <a:pPr marL="457200" indent="-457200" algn="l" eaLnBrk="1" hangingPunct="1">
              <a:lnSpc>
                <a:spcPts val="5600"/>
              </a:lnSpc>
              <a:buFont typeface="Arial" panose="020B0604020202020204" pitchFamily="34" charset="0"/>
              <a:buChar char="•"/>
            </a:pPr>
            <a:r>
              <a:rPr lang="en-US" altLang="zh-CN" sz="3200" b="1" dirty="0" err="1">
                <a:solidFill>
                  <a:srgbClr val="C00000"/>
                </a:solidFill>
                <a:latin typeface="华文仿宋" panose="02010600040101010101" pitchFamily="2" charset="-122"/>
                <a:ea typeface="华文仿宋" panose="02010600040101010101" pitchFamily="2" charset="-122"/>
              </a:rPr>
              <a:t>ListInsert</a:t>
            </a:r>
            <a:r>
              <a:rPr lang="en-US" altLang="zh-CN" sz="3200" b="1" dirty="0">
                <a:solidFill>
                  <a:srgbClr val="C00000"/>
                </a:solidFill>
                <a:latin typeface="华文仿宋" panose="02010600040101010101" pitchFamily="2" charset="-122"/>
                <a:ea typeface="华文仿宋" panose="02010600040101010101" pitchFamily="2" charset="-122"/>
              </a:rPr>
              <a:t>(&amp;L, </a:t>
            </a:r>
            <a:r>
              <a:rPr lang="en-US" altLang="zh-CN" sz="3200" b="1" dirty="0" err="1">
                <a:solidFill>
                  <a:srgbClr val="C00000"/>
                </a:solidFill>
                <a:latin typeface="华文仿宋" panose="02010600040101010101" pitchFamily="2" charset="-122"/>
                <a:ea typeface="华文仿宋" panose="02010600040101010101" pitchFamily="2" charset="-122"/>
              </a:rPr>
              <a:t>i</a:t>
            </a:r>
            <a:r>
              <a:rPr lang="en-US" altLang="zh-CN" sz="3200" b="1" dirty="0">
                <a:solidFill>
                  <a:srgbClr val="C00000"/>
                </a:solidFill>
                <a:latin typeface="华文仿宋" panose="02010600040101010101" pitchFamily="2" charset="-122"/>
                <a:ea typeface="华文仿宋" panose="02010600040101010101" pitchFamily="2" charset="-122"/>
              </a:rPr>
              <a:t>, e)  </a:t>
            </a:r>
            <a:r>
              <a:rPr lang="en-US" altLang="zh-CN" sz="2800" b="1" dirty="0">
                <a:solidFill>
                  <a:srgbClr val="004A00"/>
                </a:solidFill>
                <a:latin typeface="华文仿宋" panose="02010600040101010101" pitchFamily="2" charset="-122"/>
                <a:ea typeface="华文仿宋" panose="02010600040101010101" pitchFamily="2" charset="-122"/>
              </a:rPr>
              <a:t>//</a:t>
            </a:r>
            <a:r>
              <a:rPr lang="zh-CN" altLang="en-US" sz="2800" b="1" dirty="0">
                <a:solidFill>
                  <a:srgbClr val="004A00"/>
                </a:solidFill>
                <a:latin typeface="华文仿宋" panose="02010600040101010101" pitchFamily="2" charset="-122"/>
                <a:ea typeface="华文仿宋" panose="02010600040101010101" pitchFamily="2" charset="-122"/>
              </a:rPr>
              <a:t>插入数据元素</a:t>
            </a:r>
            <a:endParaRPr lang="zh-CN" altLang="en-US" sz="3200" b="1" dirty="0">
              <a:solidFill>
                <a:srgbClr val="004A00"/>
              </a:solidFill>
              <a:latin typeface="华文仿宋" panose="02010600040101010101" pitchFamily="2" charset="-122"/>
              <a:ea typeface="华文仿宋" panose="02010600040101010101" pitchFamily="2" charset="-122"/>
            </a:endParaRPr>
          </a:p>
          <a:p>
            <a:pPr marL="457200" indent="-457200" algn="l" eaLnBrk="1" hangingPunct="1">
              <a:lnSpc>
                <a:spcPts val="5600"/>
              </a:lnSpc>
              <a:buFont typeface="Arial" panose="020B0604020202020204" pitchFamily="34" charset="0"/>
              <a:buChar char="•"/>
            </a:pPr>
            <a:r>
              <a:rPr lang="en-US" altLang="zh-CN" sz="3200" b="1" dirty="0" err="1">
                <a:solidFill>
                  <a:srgbClr val="C00000"/>
                </a:solidFill>
                <a:latin typeface="华文仿宋" panose="02010600040101010101" pitchFamily="2" charset="-122"/>
                <a:ea typeface="华文仿宋" panose="02010600040101010101" pitchFamily="2" charset="-122"/>
              </a:rPr>
              <a:t>ListDelete</a:t>
            </a:r>
            <a:r>
              <a:rPr lang="en-US" altLang="zh-CN" sz="3200" b="1" dirty="0">
                <a:solidFill>
                  <a:srgbClr val="C00000"/>
                </a:solidFill>
                <a:latin typeface="华文仿宋" panose="02010600040101010101" pitchFamily="2" charset="-122"/>
                <a:ea typeface="华文仿宋" panose="02010600040101010101" pitchFamily="2" charset="-122"/>
              </a:rPr>
              <a:t>(&amp;L, </a:t>
            </a:r>
            <a:r>
              <a:rPr lang="en-US" altLang="zh-CN" sz="3200" b="1" dirty="0" err="1">
                <a:solidFill>
                  <a:srgbClr val="C00000"/>
                </a:solidFill>
                <a:latin typeface="华文仿宋" panose="02010600040101010101" pitchFamily="2" charset="-122"/>
                <a:ea typeface="华文仿宋" panose="02010600040101010101" pitchFamily="2" charset="-122"/>
              </a:rPr>
              <a:t>i</a:t>
            </a:r>
            <a:r>
              <a:rPr lang="en-US" altLang="zh-CN" sz="3200" b="1" dirty="0">
                <a:solidFill>
                  <a:srgbClr val="C00000"/>
                </a:solidFill>
                <a:latin typeface="华文仿宋" panose="02010600040101010101" pitchFamily="2" charset="-122"/>
                <a:ea typeface="华文仿宋" panose="02010600040101010101" pitchFamily="2" charset="-122"/>
              </a:rPr>
              <a:t>, &amp;e) </a:t>
            </a:r>
            <a:r>
              <a:rPr lang="en-US" altLang="zh-CN" sz="2800" b="1" dirty="0">
                <a:solidFill>
                  <a:srgbClr val="004A00"/>
                </a:solidFill>
                <a:latin typeface="华文仿宋" panose="02010600040101010101" pitchFamily="2" charset="-122"/>
                <a:ea typeface="华文仿宋" panose="02010600040101010101" pitchFamily="2" charset="-122"/>
              </a:rPr>
              <a:t>//</a:t>
            </a:r>
            <a:r>
              <a:rPr lang="zh-CN" altLang="en-US" sz="2800" b="1" dirty="0">
                <a:solidFill>
                  <a:srgbClr val="004A00"/>
                </a:solidFill>
                <a:latin typeface="华文仿宋" panose="02010600040101010101" pitchFamily="2" charset="-122"/>
                <a:ea typeface="华文仿宋" panose="02010600040101010101" pitchFamily="2" charset="-122"/>
              </a:rPr>
              <a:t>删除数据元素</a:t>
            </a:r>
            <a:endParaRPr lang="zh-CN" altLang="en-US" sz="2800" b="1" dirty="0">
              <a:solidFill>
                <a:srgbClr val="004A00"/>
              </a:solidFill>
              <a:latin typeface="华文仿宋" panose="02010600040101010101" pitchFamily="2" charset="-122"/>
              <a:ea typeface="华文仿宋" panose="02010600040101010101" pitchFamily="2" charset="-122"/>
            </a:endParaRPr>
          </a:p>
          <a:p>
            <a:pPr marL="457200" indent="-457200" algn="l" eaLnBrk="1" hangingPunct="1">
              <a:lnSpc>
                <a:spcPts val="5600"/>
              </a:lnSpc>
              <a:buFont typeface="Arial" panose="020B0604020202020204" pitchFamily="34" charset="0"/>
              <a:buChar char="•"/>
            </a:pPr>
            <a:r>
              <a:rPr lang="en-US" altLang="zh-CN" sz="3200" b="1" dirty="0" err="1">
                <a:solidFill>
                  <a:srgbClr val="C00000"/>
                </a:solidFill>
                <a:latin typeface="华文仿宋" panose="02010600040101010101" pitchFamily="2" charset="-122"/>
                <a:ea typeface="华文仿宋" panose="02010600040101010101" pitchFamily="2" charset="-122"/>
              </a:rPr>
              <a:t>ClearList</a:t>
            </a:r>
            <a:r>
              <a:rPr lang="en-US" altLang="zh-CN" sz="3200" b="1" dirty="0">
                <a:solidFill>
                  <a:srgbClr val="C00000"/>
                </a:solidFill>
                <a:latin typeface="华文仿宋" panose="02010600040101010101" pitchFamily="2" charset="-122"/>
                <a:ea typeface="华文仿宋" panose="02010600040101010101" pitchFamily="2" charset="-122"/>
              </a:rPr>
              <a:t>(&amp;L)         </a:t>
            </a:r>
            <a:r>
              <a:rPr lang="en-US" altLang="zh-CN" sz="2800" b="1" dirty="0">
                <a:solidFill>
                  <a:srgbClr val="004A00"/>
                </a:solidFill>
                <a:latin typeface="华文仿宋" panose="02010600040101010101" pitchFamily="2" charset="-122"/>
                <a:ea typeface="华文仿宋" panose="02010600040101010101" pitchFamily="2" charset="-122"/>
              </a:rPr>
              <a:t>//</a:t>
            </a:r>
            <a:r>
              <a:rPr lang="zh-CN" altLang="en-US" sz="2800" b="1" dirty="0">
                <a:solidFill>
                  <a:srgbClr val="004A00"/>
                </a:solidFill>
                <a:latin typeface="华文仿宋" panose="02010600040101010101" pitchFamily="2" charset="-122"/>
                <a:ea typeface="华文仿宋" panose="02010600040101010101" pitchFamily="2" charset="-122"/>
              </a:rPr>
              <a:t>重置线性表为空表</a:t>
            </a:r>
            <a:endParaRPr lang="zh-CN" altLang="en-US" sz="2800" b="1" dirty="0">
              <a:solidFill>
                <a:srgbClr val="004A00"/>
              </a:solidFill>
              <a:latin typeface="华文仿宋" panose="02010600040101010101" pitchFamily="2" charset="-122"/>
              <a:ea typeface="华文仿宋" panose="02010600040101010101" pitchFamily="2" charset="-122"/>
            </a:endParaRPr>
          </a:p>
          <a:p>
            <a:pPr marL="457200" indent="-457200" algn="l" eaLnBrk="1" hangingPunct="1">
              <a:lnSpc>
                <a:spcPts val="5600"/>
              </a:lnSpc>
              <a:buFont typeface="Arial" panose="020B0604020202020204" pitchFamily="34" charset="0"/>
              <a:buChar char="•"/>
            </a:pPr>
            <a:r>
              <a:rPr lang="en-US" altLang="zh-CN" sz="3200" b="1" dirty="0" err="1">
                <a:solidFill>
                  <a:srgbClr val="C00000"/>
                </a:solidFill>
                <a:latin typeface="华文仿宋" panose="02010600040101010101" pitchFamily="2" charset="-122"/>
                <a:ea typeface="华文仿宋" panose="02010600040101010101" pitchFamily="2" charset="-122"/>
              </a:rPr>
              <a:t>CreateList</a:t>
            </a:r>
            <a:r>
              <a:rPr lang="en-US" altLang="zh-CN" sz="3200" b="1" dirty="0">
                <a:solidFill>
                  <a:srgbClr val="C00000"/>
                </a:solidFill>
                <a:latin typeface="华文仿宋" panose="02010600040101010101" pitchFamily="2" charset="-122"/>
                <a:ea typeface="华文仿宋" panose="02010600040101010101" pitchFamily="2" charset="-122"/>
              </a:rPr>
              <a:t>(&amp;L, n)   </a:t>
            </a:r>
            <a:r>
              <a:rPr lang="en-US" altLang="zh-CN" sz="2800" b="1" dirty="0">
                <a:solidFill>
                  <a:srgbClr val="004A00"/>
                </a:solidFill>
                <a:latin typeface="华文仿宋" panose="02010600040101010101" pitchFamily="2" charset="-122"/>
                <a:ea typeface="华文仿宋" panose="02010600040101010101" pitchFamily="2" charset="-122"/>
              </a:rPr>
              <a:t>//</a:t>
            </a:r>
            <a:r>
              <a:rPr lang="zh-CN" altLang="en-US" sz="2800" b="1" dirty="0">
                <a:solidFill>
                  <a:srgbClr val="004A00"/>
                </a:solidFill>
                <a:latin typeface="华文仿宋" panose="02010600040101010101" pitchFamily="2" charset="-122"/>
                <a:ea typeface="华文仿宋" panose="02010600040101010101" pitchFamily="2" charset="-122"/>
              </a:rPr>
              <a:t>生成含</a:t>
            </a:r>
            <a:r>
              <a:rPr lang="en-US" altLang="zh-CN" sz="2800" b="1" dirty="0">
                <a:solidFill>
                  <a:srgbClr val="004A00"/>
                </a:solidFill>
                <a:latin typeface="华文仿宋" panose="02010600040101010101" pitchFamily="2" charset="-122"/>
                <a:ea typeface="华文仿宋" panose="02010600040101010101" pitchFamily="2" charset="-122"/>
              </a:rPr>
              <a:t>n</a:t>
            </a:r>
            <a:r>
              <a:rPr lang="zh-CN" altLang="en-US" sz="2800" b="1" dirty="0">
                <a:solidFill>
                  <a:srgbClr val="004A00"/>
                </a:solidFill>
                <a:latin typeface="华文仿宋" panose="02010600040101010101" pitchFamily="2" charset="-122"/>
                <a:ea typeface="华文仿宋" panose="02010600040101010101" pitchFamily="2" charset="-122"/>
              </a:rPr>
              <a:t>个数据元素的链表</a:t>
            </a:r>
            <a:endParaRPr lang="zh-CN" altLang="en-US" sz="2800" b="1" dirty="0">
              <a:solidFill>
                <a:srgbClr val="004A00"/>
              </a:solidFill>
              <a:latin typeface="华文仿宋" panose="02010600040101010101" pitchFamily="2" charset="-122"/>
              <a:ea typeface="华文仿宋" panose="02010600040101010101" pitchFamily="2" charset="-122"/>
            </a:endParaRPr>
          </a:p>
        </p:txBody>
      </p:sp>
      <p:sp>
        <p:nvSpPr>
          <p:cNvPr id="8"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2.3.3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单链表操作的实现</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05859"/>
                                        </p:tgtEl>
                                        <p:attrNameLst>
                                          <p:attrName>style.visibility</p:attrName>
                                        </p:attrNameLst>
                                      </p:cBhvr>
                                      <p:to>
                                        <p:strVal val="visible"/>
                                      </p:to>
                                    </p:set>
                                    <p:animEffect transition="in" filter="diamond(in)">
                                      <p:cBhvr>
                                        <p:cTn id="7" dur="1000"/>
                                        <p:tgtEl>
                                          <p:spTgt spid="505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0" y="3334264"/>
            <a:ext cx="1371600" cy="1219200"/>
            <a:chOff x="0" y="2256"/>
            <a:chExt cx="864" cy="768"/>
          </a:xfrm>
        </p:grpSpPr>
        <p:sp>
          <p:nvSpPr>
            <p:cNvPr id="86061" name="Text Box 3"/>
            <p:cNvSpPr txBox="1">
              <a:spLocks noChangeArrowheads="1"/>
            </p:cNvSpPr>
            <p:nvPr/>
          </p:nvSpPr>
          <p:spPr bwMode="auto">
            <a:xfrm>
              <a:off x="0" y="2256"/>
              <a:ext cx="28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dirty="0">
                  <a:solidFill>
                    <a:srgbClr val="000099"/>
                  </a:solidFill>
                  <a:latin typeface="华文仿宋" panose="02010600040101010101" pitchFamily="2" charset="-122"/>
                  <a:ea typeface="华文仿宋" panose="02010600040101010101" pitchFamily="2" charset="-122"/>
                </a:rPr>
                <a:t>L</a:t>
              </a:r>
              <a:endParaRPr lang="en-US" altLang="zh-CN" sz="3600" dirty="0">
                <a:latin typeface="华文仿宋" panose="02010600040101010101" pitchFamily="2" charset="-122"/>
                <a:ea typeface="华文仿宋" panose="02010600040101010101" pitchFamily="2" charset="-122"/>
              </a:endParaRPr>
            </a:p>
          </p:txBody>
        </p:sp>
        <p:grpSp>
          <p:nvGrpSpPr>
            <p:cNvPr id="86062" name="Group 4"/>
            <p:cNvGrpSpPr/>
            <p:nvPr/>
          </p:nvGrpSpPr>
          <p:grpSpPr bwMode="auto">
            <a:xfrm>
              <a:off x="150" y="2503"/>
              <a:ext cx="714" cy="521"/>
              <a:chOff x="150" y="2503"/>
              <a:chExt cx="714" cy="521"/>
            </a:xfrm>
          </p:grpSpPr>
          <p:sp>
            <p:nvSpPr>
              <p:cNvPr id="86063" name="Rectangle 5"/>
              <p:cNvSpPr>
                <a:spLocks noChangeArrowheads="1"/>
              </p:cNvSpPr>
              <p:nvPr/>
            </p:nvSpPr>
            <p:spPr bwMode="auto">
              <a:xfrm>
                <a:off x="288" y="2688"/>
                <a:ext cx="576" cy="336"/>
              </a:xfrm>
              <a:prstGeom prst="rect">
                <a:avLst/>
              </a:prstGeom>
              <a:solidFill>
                <a:srgbClr val="CCFFFF">
                  <a:alpha val="50195"/>
                </a:srgbClr>
              </a:solidFill>
              <a:ln w="25400">
                <a:solidFill>
                  <a:srgbClr val="008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zh-CN" sz="3600">
                  <a:latin typeface="华文仿宋" panose="02010600040101010101" pitchFamily="2" charset="-122"/>
                  <a:ea typeface="华文仿宋" panose="02010600040101010101" pitchFamily="2" charset="-122"/>
                </a:endParaRPr>
              </a:p>
            </p:txBody>
          </p:sp>
          <p:sp>
            <p:nvSpPr>
              <p:cNvPr id="86064" name="Line 6"/>
              <p:cNvSpPr>
                <a:spLocks noChangeShapeType="1"/>
              </p:cNvSpPr>
              <p:nvPr/>
            </p:nvSpPr>
            <p:spPr bwMode="auto">
              <a:xfrm>
                <a:off x="672" y="2688"/>
                <a:ext cx="0" cy="336"/>
              </a:xfrm>
              <a:prstGeom prst="line">
                <a:avLst/>
              </a:prstGeom>
              <a:noFill/>
              <a:ln w="9525">
                <a:solidFill>
                  <a:srgbClr val="008080"/>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6065" name="Arc 7"/>
              <p:cNvSpPr/>
              <p:nvPr/>
            </p:nvSpPr>
            <p:spPr bwMode="auto">
              <a:xfrm rot="-10459146">
                <a:off x="150" y="2503"/>
                <a:ext cx="369" cy="373"/>
              </a:xfrm>
              <a:custGeom>
                <a:avLst/>
                <a:gdLst>
                  <a:gd name="T0" fmla="*/ 171 w 20798"/>
                  <a:gd name="T1" fmla="*/ 0 h 19336"/>
                  <a:gd name="T2" fmla="*/ 369 w 20798"/>
                  <a:gd name="T3" fmla="*/ 261 h 19336"/>
                  <a:gd name="T4" fmla="*/ 0 w 20798"/>
                  <a:gd name="T5" fmla="*/ 373 h 19336"/>
                  <a:gd name="T6" fmla="*/ 0 60000 65536"/>
                  <a:gd name="T7" fmla="*/ 0 60000 65536"/>
                  <a:gd name="T8" fmla="*/ 0 60000 65536"/>
                  <a:gd name="T9" fmla="*/ 0 w 20798"/>
                  <a:gd name="T10" fmla="*/ 0 h 19336"/>
                  <a:gd name="T11" fmla="*/ 20798 w 20798"/>
                  <a:gd name="T12" fmla="*/ 19336 h 19336"/>
                </a:gdLst>
                <a:ahLst/>
                <a:cxnLst>
                  <a:cxn ang="T6">
                    <a:pos x="T0" y="T1"/>
                  </a:cxn>
                  <a:cxn ang="T7">
                    <a:pos x="T2" y="T3"/>
                  </a:cxn>
                  <a:cxn ang="T8">
                    <a:pos x="T4" y="T5"/>
                  </a:cxn>
                </a:cxnLst>
                <a:rect l="T9" t="T10" r="T11" b="T12"/>
                <a:pathLst>
                  <a:path w="20798" h="19336" fill="none" extrusionOk="0">
                    <a:moveTo>
                      <a:pt x="9627" y="0"/>
                    </a:moveTo>
                    <a:cubicBezTo>
                      <a:pt x="15092" y="2721"/>
                      <a:pt x="19150" y="7627"/>
                      <a:pt x="20798" y="13504"/>
                    </a:cubicBezTo>
                  </a:path>
                  <a:path w="20798" h="19336" stroke="0" extrusionOk="0">
                    <a:moveTo>
                      <a:pt x="9627" y="0"/>
                    </a:moveTo>
                    <a:cubicBezTo>
                      <a:pt x="15092" y="2721"/>
                      <a:pt x="19150" y="7627"/>
                      <a:pt x="20798" y="13504"/>
                    </a:cubicBezTo>
                    <a:lnTo>
                      <a:pt x="0" y="19336"/>
                    </a:lnTo>
                    <a:close/>
                  </a:path>
                </a:pathLst>
              </a:custGeom>
              <a:noFill/>
              <a:ln w="31750">
                <a:solidFill>
                  <a:srgbClr val="000099"/>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grpSp>
      </p:grpSp>
      <p:grpSp>
        <p:nvGrpSpPr>
          <p:cNvPr id="4" name="Group 9"/>
          <p:cNvGrpSpPr/>
          <p:nvPr/>
        </p:nvGrpSpPr>
        <p:grpSpPr bwMode="auto">
          <a:xfrm>
            <a:off x="1219200" y="4020064"/>
            <a:ext cx="1371600" cy="533400"/>
            <a:chOff x="768" y="2544"/>
            <a:chExt cx="864" cy="336"/>
          </a:xfrm>
        </p:grpSpPr>
        <p:sp>
          <p:nvSpPr>
            <p:cNvPr id="86058" name="Rectangle 10"/>
            <p:cNvSpPr>
              <a:spLocks noChangeArrowheads="1"/>
            </p:cNvSpPr>
            <p:nvPr/>
          </p:nvSpPr>
          <p:spPr bwMode="auto">
            <a:xfrm>
              <a:off x="1056" y="2544"/>
              <a:ext cx="576" cy="336"/>
            </a:xfrm>
            <a:prstGeom prst="rect">
              <a:avLst/>
            </a:prstGeom>
            <a:solidFill>
              <a:srgbClr val="CCFFFF">
                <a:alpha val="50195"/>
              </a:srgbClr>
            </a:solidFill>
            <a:ln w="25400">
              <a:solidFill>
                <a:srgbClr val="008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8080"/>
                  </a:solidFill>
                  <a:latin typeface="华文仿宋" panose="02010600040101010101" pitchFamily="2" charset="-122"/>
                  <a:ea typeface="华文仿宋" panose="02010600040101010101" pitchFamily="2" charset="-122"/>
                </a:rPr>
                <a:t>21</a:t>
              </a:r>
              <a:endParaRPr lang="en-US" altLang="zh-CN" sz="3600">
                <a:latin typeface="华文仿宋" panose="02010600040101010101" pitchFamily="2" charset="-122"/>
                <a:ea typeface="华文仿宋" panose="02010600040101010101" pitchFamily="2" charset="-122"/>
              </a:endParaRPr>
            </a:p>
          </p:txBody>
        </p:sp>
        <p:sp>
          <p:nvSpPr>
            <p:cNvPr id="86059" name="Line 11"/>
            <p:cNvSpPr>
              <a:spLocks noChangeShapeType="1"/>
            </p:cNvSpPr>
            <p:nvPr/>
          </p:nvSpPr>
          <p:spPr bwMode="auto">
            <a:xfrm>
              <a:off x="1440" y="2544"/>
              <a:ext cx="0" cy="336"/>
            </a:xfrm>
            <a:prstGeom prst="line">
              <a:avLst/>
            </a:prstGeom>
            <a:noFill/>
            <a:ln w="9525">
              <a:solidFill>
                <a:srgbClr val="008080"/>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6060" name="Line 12"/>
            <p:cNvSpPr>
              <a:spLocks noChangeShapeType="1"/>
            </p:cNvSpPr>
            <p:nvPr/>
          </p:nvSpPr>
          <p:spPr bwMode="auto">
            <a:xfrm>
              <a:off x="768"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grpSp>
      <p:grpSp>
        <p:nvGrpSpPr>
          <p:cNvPr id="5" name="Group 13"/>
          <p:cNvGrpSpPr/>
          <p:nvPr/>
        </p:nvGrpSpPr>
        <p:grpSpPr bwMode="auto">
          <a:xfrm>
            <a:off x="2438400" y="4020064"/>
            <a:ext cx="1371600" cy="533400"/>
            <a:chOff x="1536" y="2544"/>
            <a:chExt cx="864" cy="336"/>
          </a:xfrm>
        </p:grpSpPr>
        <p:sp>
          <p:nvSpPr>
            <p:cNvPr id="86055" name="Rectangle 14"/>
            <p:cNvSpPr>
              <a:spLocks noChangeArrowheads="1"/>
            </p:cNvSpPr>
            <p:nvPr/>
          </p:nvSpPr>
          <p:spPr bwMode="auto">
            <a:xfrm>
              <a:off x="1824" y="2544"/>
              <a:ext cx="576" cy="336"/>
            </a:xfrm>
            <a:prstGeom prst="rect">
              <a:avLst/>
            </a:prstGeom>
            <a:solidFill>
              <a:srgbClr val="CCFFFF">
                <a:alpha val="50195"/>
              </a:srgbClr>
            </a:solidFill>
            <a:ln w="25400">
              <a:solidFill>
                <a:srgbClr val="008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8080"/>
                  </a:solidFill>
                  <a:latin typeface="华文仿宋" panose="02010600040101010101" pitchFamily="2" charset="-122"/>
                  <a:ea typeface="华文仿宋" panose="02010600040101010101" pitchFamily="2" charset="-122"/>
                </a:rPr>
                <a:t>18</a:t>
              </a:r>
              <a:endParaRPr lang="en-US" altLang="zh-CN" sz="3600">
                <a:latin typeface="华文仿宋" panose="02010600040101010101" pitchFamily="2" charset="-122"/>
                <a:ea typeface="华文仿宋" panose="02010600040101010101" pitchFamily="2" charset="-122"/>
              </a:endParaRPr>
            </a:p>
          </p:txBody>
        </p:sp>
        <p:sp>
          <p:nvSpPr>
            <p:cNvPr id="86056" name="Line 15"/>
            <p:cNvSpPr>
              <a:spLocks noChangeShapeType="1"/>
            </p:cNvSpPr>
            <p:nvPr/>
          </p:nvSpPr>
          <p:spPr bwMode="auto">
            <a:xfrm>
              <a:off x="2208" y="2544"/>
              <a:ext cx="0" cy="336"/>
            </a:xfrm>
            <a:prstGeom prst="line">
              <a:avLst/>
            </a:prstGeom>
            <a:noFill/>
            <a:ln w="9525">
              <a:solidFill>
                <a:srgbClr val="008080"/>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6057" name="Line 16"/>
            <p:cNvSpPr>
              <a:spLocks noChangeShapeType="1"/>
            </p:cNvSpPr>
            <p:nvPr/>
          </p:nvSpPr>
          <p:spPr bwMode="auto">
            <a:xfrm>
              <a:off x="1536"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grpSp>
      <p:grpSp>
        <p:nvGrpSpPr>
          <p:cNvPr id="6" name="Group 17"/>
          <p:cNvGrpSpPr/>
          <p:nvPr/>
        </p:nvGrpSpPr>
        <p:grpSpPr bwMode="auto">
          <a:xfrm>
            <a:off x="3657600" y="4020064"/>
            <a:ext cx="1371600" cy="533400"/>
            <a:chOff x="2304" y="2544"/>
            <a:chExt cx="864" cy="336"/>
          </a:xfrm>
        </p:grpSpPr>
        <p:sp>
          <p:nvSpPr>
            <p:cNvPr id="86052" name="Rectangle 18"/>
            <p:cNvSpPr>
              <a:spLocks noChangeArrowheads="1"/>
            </p:cNvSpPr>
            <p:nvPr/>
          </p:nvSpPr>
          <p:spPr bwMode="auto">
            <a:xfrm>
              <a:off x="2592" y="2544"/>
              <a:ext cx="576" cy="336"/>
            </a:xfrm>
            <a:prstGeom prst="rect">
              <a:avLst/>
            </a:prstGeom>
            <a:solidFill>
              <a:srgbClr val="CCFFFF">
                <a:alpha val="50195"/>
              </a:srgbClr>
            </a:solidFill>
            <a:ln w="25400">
              <a:solidFill>
                <a:srgbClr val="008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8080"/>
                  </a:solidFill>
                  <a:latin typeface="华文仿宋" panose="02010600040101010101" pitchFamily="2" charset="-122"/>
                  <a:ea typeface="华文仿宋" panose="02010600040101010101" pitchFamily="2" charset="-122"/>
                </a:rPr>
                <a:t>30</a:t>
              </a:r>
              <a:endParaRPr lang="en-US" altLang="zh-CN" sz="3600">
                <a:latin typeface="华文仿宋" panose="02010600040101010101" pitchFamily="2" charset="-122"/>
                <a:ea typeface="华文仿宋" panose="02010600040101010101" pitchFamily="2" charset="-122"/>
              </a:endParaRPr>
            </a:p>
          </p:txBody>
        </p:sp>
        <p:sp>
          <p:nvSpPr>
            <p:cNvPr id="86053" name="Line 19"/>
            <p:cNvSpPr>
              <a:spLocks noChangeShapeType="1"/>
            </p:cNvSpPr>
            <p:nvPr/>
          </p:nvSpPr>
          <p:spPr bwMode="auto">
            <a:xfrm>
              <a:off x="2976" y="2544"/>
              <a:ext cx="0" cy="336"/>
            </a:xfrm>
            <a:prstGeom prst="line">
              <a:avLst/>
            </a:prstGeom>
            <a:noFill/>
            <a:ln w="9525">
              <a:solidFill>
                <a:srgbClr val="008080"/>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6054" name="Line 20"/>
            <p:cNvSpPr>
              <a:spLocks noChangeShapeType="1"/>
            </p:cNvSpPr>
            <p:nvPr/>
          </p:nvSpPr>
          <p:spPr bwMode="auto">
            <a:xfrm>
              <a:off x="2304"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grpSp>
      <p:grpSp>
        <p:nvGrpSpPr>
          <p:cNvPr id="7" name="Group 21"/>
          <p:cNvGrpSpPr/>
          <p:nvPr/>
        </p:nvGrpSpPr>
        <p:grpSpPr bwMode="auto">
          <a:xfrm>
            <a:off x="4876800" y="4020064"/>
            <a:ext cx="1371600" cy="533400"/>
            <a:chOff x="3072" y="2544"/>
            <a:chExt cx="864" cy="336"/>
          </a:xfrm>
        </p:grpSpPr>
        <p:sp>
          <p:nvSpPr>
            <p:cNvPr id="86049" name="Rectangle 22"/>
            <p:cNvSpPr>
              <a:spLocks noChangeArrowheads="1"/>
            </p:cNvSpPr>
            <p:nvPr/>
          </p:nvSpPr>
          <p:spPr bwMode="auto">
            <a:xfrm>
              <a:off x="3360" y="2544"/>
              <a:ext cx="576" cy="336"/>
            </a:xfrm>
            <a:prstGeom prst="rect">
              <a:avLst/>
            </a:prstGeom>
            <a:solidFill>
              <a:srgbClr val="CCFFFF">
                <a:alpha val="50195"/>
              </a:srgbClr>
            </a:solidFill>
            <a:ln w="25400">
              <a:solidFill>
                <a:srgbClr val="008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8080"/>
                  </a:solidFill>
                  <a:latin typeface="华文仿宋" panose="02010600040101010101" pitchFamily="2" charset="-122"/>
                  <a:ea typeface="华文仿宋" panose="02010600040101010101" pitchFamily="2" charset="-122"/>
                </a:rPr>
                <a:t>75</a:t>
              </a:r>
              <a:endParaRPr lang="en-US" altLang="zh-CN" sz="3600">
                <a:latin typeface="华文仿宋" panose="02010600040101010101" pitchFamily="2" charset="-122"/>
                <a:ea typeface="华文仿宋" panose="02010600040101010101" pitchFamily="2" charset="-122"/>
              </a:endParaRPr>
            </a:p>
          </p:txBody>
        </p:sp>
        <p:sp>
          <p:nvSpPr>
            <p:cNvPr id="86050" name="Line 23"/>
            <p:cNvSpPr>
              <a:spLocks noChangeShapeType="1"/>
            </p:cNvSpPr>
            <p:nvPr/>
          </p:nvSpPr>
          <p:spPr bwMode="auto">
            <a:xfrm>
              <a:off x="3744" y="2544"/>
              <a:ext cx="0" cy="336"/>
            </a:xfrm>
            <a:prstGeom prst="line">
              <a:avLst/>
            </a:prstGeom>
            <a:noFill/>
            <a:ln w="9525">
              <a:solidFill>
                <a:srgbClr val="008080"/>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6051" name="Line 24"/>
            <p:cNvSpPr>
              <a:spLocks noChangeShapeType="1"/>
            </p:cNvSpPr>
            <p:nvPr/>
          </p:nvSpPr>
          <p:spPr bwMode="auto">
            <a:xfrm>
              <a:off x="3072"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grpSp>
      <p:grpSp>
        <p:nvGrpSpPr>
          <p:cNvPr id="8" name="Group 25"/>
          <p:cNvGrpSpPr/>
          <p:nvPr/>
        </p:nvGrpSpPr>
        <p:grpSpPr bwMode="auto">
          <a:xfrm>
            <a:off x="6096000" y="4020064"/>
            <a:ext cx="1371600" cy="533400"/>
            <a:chOff x="3840" y="2544"/>
            <a:chExt cx="864" cy="336"/>
          </a:xfrm>
        </p:grpSpPr>
        <p:sp>
          <p:nvSpPr>
            <p:cNvPr id="86046" name="Rectangle 26"/>
            <p:cNvSpPr>
              <a:spLocks noChangeArrowheads="1"/>
            </p:cNvSpPr>
            <p:nvPr/>
          </p:nvSpPr>
          <p:spPr bwMode="auto">
            <a:xfrm>
              <a:off x="4128" y="2544"/>
              <a:ext cx="576" cy="336"/>
            </a:xfrm>
            <a:prstGeom prst="rect">
              <a:avLst/>
            </a:prstGeom>
            <a:solidFill>
              <a:srgbClr val="CCFFFF">
                <a:alpha val="50195"/>
              </a:srgbClr>
            </a:solidFill>
            <a:ln w="25400">
              <a:solidFill>
                <a:srgbClr val="008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8080"/>
                  </a:solidFill>
                  <a:latin typeface="华文仿宋" panose="02010600040101010101" pitchFamily="2" charset="-122"/>
                  <a:ea typeface="华文仿宋" panose="02010600040101010101" pitchFamily="2" charset="-122"/>
                </a:rPr>
                <a:t>42</a:t>
              </a:r>
              <a:endParaRPr lang="en-US" altLang="zh-CN" sz="3600">
                <a:latin typeface="华文仿宋" panose="02010600040101010101" pitchFamily="2" charset="-122"/>
                <a:ea typeface="华文仿宋" panose="02010600040101010101" pitchFamily="2" charset="-122"/>
              </a:endParaRPr>
            </a:p>
          </p:txBody>
        </p:sp>
        <p:sp>
          <p:nvSpPr>
            <p:cNvPr id="86047" name="Line 27"/>
            <p:cNvSpPr>
              <a:spLocks noChangeShapeType="1"/>
            </p:cNvSpPr>
            <p:nvPr/>
          </p:nvSpPr>
          <p:spPr bwMode="auto">
            <a:xfrm>
              <a:off x="4512" y="2544"/>
              <a:ext cx="0" cy="336"/>
            </a:xfrm>
            <a:prstGeom prst="line">
              <a:avLst/>
            </a:prstGeom>
            <a:noFill/>
            <a:ln w="9525">
              <a:solidFill>
                <a:srgbClr val="008080"/>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6048" name="Line 28"/>
            <p:cNvSpPr>
              <a:spLocks noChangeShapeType="1"/>
            </p:cNvSpPr>
            <p:nvPr/>
          </p:nvSpPr>
          <p:spPr bwMode="auto">
            <a:xfrm>
              <a:off x="3840"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grpSp>
      <p:grpSp>
        <p:nvGrpSpPr>
          <p:cNvPr id="9" name="Group 29"/>
          <p:cNvGrpSpPr/>
          <p:nvPr/>
        </p:nvGrpSpPr>
        <p:grpSpPr bwMode="auto">
          <a:xfrm>
            <a:off x="7315200" y="4020064"/>
            <a:ext cx="1522413" cy="533400"/>
            <a:chOff x="4608" y="2544"/>
            <a:chExt cx="959" cy="336"/>
          </a:xfrm>
        </p:grpSpPr>
        <p:sp>
          <p:nvSpPr>
            <p:cNvPr id="86042" name="Rectangle 30"/>
            <p:cNvSpPr>
              <a:spLocks noChangeArrowheads="1"/>
            </p:cNvSpPr>
            <p:nvPr/>
          </p:nvSpPr>
          <p:spPr bwMode="auto">
            <a:xfrm>
              <a:off x="4896" y="2544"/>
              <a:ext cx="576" cy="336"/>
            </a:xfrm>
            <a:prstGeom prst="rect">
              <a:avLst/>
            </a:prstGeom>
            <a:solidFill>
              <a:srgbClr val="CCFFFF">
                <a:alpha val="50195"/>
              </a:srgbClr>
            </a:solidFill>
            <a:ln w="25400">
              <a:solidFill>
                <a:srgbClr val="008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8080"/>
                  </a:solidFill>
                  <a:latin typeface="华文仿宋" panose="02010600040101010101" pitchFamily="2" charset="-122"/>
                  <a:ea typeface="华文仿宋" panose="02010600040101010101" pitchFamily="2" charset="-122"/>
                </a:rPr>
                <a:t>56</a:t>
              </a:r>
              <a:endParaRPr lang="en-US" altLang="zh-CN" sz="3600">
                <a:latin typeface="华文仿宋" panose="02010600040101010101" pitchFamily="2" charset="-122"/>
                <a:ea typeface="华文仿宋" panose="02010600040101010101" pitchFamily="2" charset="-122"/>
              </a:endParaRPr>
            </a:p>
          </p:txBody>
        </p:sp>
        <p:sp>
          <p:nvSpPr>
            <p:cNvPr id="86043" name="Line 31"/>
            <p:cNvSpPr>
              <a:spLocks noChangeShapeType="1"/>
            </p:cNvSpPr>
            <p:nvPr/>
          </p:nvSpPr>
          <p:spPr bwMode="auto">
            <a:xfrm>
              <a:off x="5280" y="2544"/>
              <a:ext cx="0" cy="336"/>
            </a:xfrm>
            <a:prstGeom prst="line">
              <a:avLst/>
            </a:prstGeom>
            <a:noFill/>
            <a:ln w="9525">
              <a:solidFill>
                <a:srgbClr val="008080"/>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6044" name="Text Box 32"/>
            <p:cNvSpPr txBox="1">
              <a:spLocks noChangeArrowheads="1"/>
            </p:cNvSpPr>
            <p:nvPr/>
          </p:nvSpPr>
          <p:spPr bwMode="auto">
            <a:xfrm>
              <a:off x="5226" y="2553"/>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a:solidFill>
                    <a:srgbClr val="008080"/>
                  </a:solidFill>
                  <a:latin typeface="华文仿宋" panose="02010600040101010101" pitchFamily="2" charset="-122"/>
                  <a:ea typeface="华文仿宋" panose="02010600040101010101" pitchFamily="2" charset="-122"/>
                </a:rPr>
                <a:t>∧</a:t>
              </a:r>
              <a:endParaRPr lang="en-US" altLang="zh-CN" sz="3600">
                <a:latin typeface="华文仿宋" panose="02010600040101010101" pitchFamily="2" charset="-122"/>
                <a:ea typeface="华文仿宋" panose="02010600040101010101" pitchFamily="2" charset="-122"/>
              </a:endParaRPr>
            </a:p>
          </p:txBody>
        </p:sp>
        <p:sp>
          <p:nvSpPr>
            <p:cNvPr id="86045" name="Line 33"/>
            <p:cNvSpPr>
              <a:spLocks noChangeShapeType="1"/>
            </p:cNvSpPr>
            <p:nvPr/>
          </p:nvSpPr>
          <p:spPr bwMode="auto">
            <a:xfrm>
              <a:off x="4608" y="2736"/>
              <a:ext cx="288" cy="0"/>
            </a:xfrm>
            <a:prstGeom prst="line">
              <a:avLst/>
            </a:prstGeom>
            <a:noFill/>
            <a:ln w="25400">
              <a:solidFill>
                <a:srgbClr val="008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grpSp>
      <p:grpSp>
        <p:nvGrpSpPr>
          <p:cNvPr id="10" name="Group 34"/>
          <p:cNvGrpSpPr/>
          <p:nvPr/>
        </p:nvGrpSpPr>
        <p:grpSpPr bwMode="auto">
          <a:xfrm>
            <a:off x="1924052" y="4629664"/>
            <a:ext cx="420688" cy="990600"/>
            <a:chOff x="1212" y="2880"/>
            <a:chExt cx="265" cy="624"/>
          </a:xfrm>
        </p:grpSpPr>
        <p:sp>
          <p:nvSpPr>
            <p:cNvPr id="86040" name="Line 35"/>
            <p:cNvSpPr>
              <a:spLocks noChangeShapeType="1"/>
            </p:cNvSpPr>
            <p:nvPr/>
          </p:nvSpPr>
          <p:spPr bwMode="auto">
            <a:xfrm>
              <a:off x="1248" y="2880"/>
              <a:ext cx="0" cy="624"/>
            </a:xfrm>
            <a:prstGeom prst="line">
              <a:avLst/>
            </a:prstGeom>
            <a:noFill/>
            <a:ln w="31750">
              <a:solidFill>
                <a:srgbClr val="990000"/>
              </a:solidFill>
              <a:round/>
              <a:head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6041" name="Text Box 36"/>
            <p:cNvSpPr txBox="1">
              <a:spLocks noChangeArrowheads="1"/>
            </p:cNvSpPr>
            <p:nvPr/>
          </p:nvSpPr>
          <p:spPr bwMode="auto">
            <a:xfrm>
              <a:off x="1212" y="3052"/>
              <a:ext cx="2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990000"/>
                  </a:solidFill>
                  <a:latin typeface="华文仿宋" panose="02010600040101010101" pitchFamily="2" charset="-122"/>
                  <a:ea typeface="华文仿宋" panose="02010600040101010101" pitchFamily="2" charset="-122"/>
                </a:rPr>
                <a:t>p</a:t>
              </a:r>
              <a:endParaRPr lang="en-US" altLang="zh-CN" sz="3600">
                <a:latin typeface="华文仿宋" panose="02010600040101010101" pitchFamily="2" charset="-122"/>
                <a:ea typeface="华文仿宋" panose="02010600040101010101" pitchFamily="2" charset="-122"/>
              </a:endParaRPr>
            </a:p>
          </p:txBody>
        </p:sp>
      </p:grpSp>
      <p:grpSp>
        <p:nvGrpSpPr>
          <p:cNvPr id="11" name="Group 37"/>
          <p:cNvGrpSpPr/>
          <p:nvPr/>
        </p:nvGrpSpPr>
        <p:grpSpPr bwMode="auto">
          <a:xfrm>
            <a:off x="3124202" y="4629664"/>
            <a:ext cx="420688" cy="990600"/>
            <a:chOff x="1212" y="2880"/>
            <a:chExt cx="265" cy="624"/>
          </a:xfrm>
        </p:grpSpPr>
        <p:sp>
          <p:nvSpPr>
            <p:cNvPr id="86038" name="Line 38"/>
            <p:cNvSpPr>
              <a:spLocks noChangeShapeType="1"/>
            </p:cNvSpPr>
            <p:nvPr/>
          </p:nvSpPr>
          <p:spPr bwMode="auto">
            <a:xfrm>
              <a:off x="1248" y="2880"/>
              <a:ext cx="0" cy="624"/>
            </a:xfrm>
            <a:prstGeom prst="line">
              <a:avLst/>
            </a:prstGeom>
            <a:noFill/>
            <a:ln w="31750">
              <a:solidFill>
                <a:srgbClr val="990000"/>
              </a:solidFill>
              <a:round/>
              <a:head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6039" name="Text Box 39"/>
            <p:cNvSpPr txBox="1">
              <a:spLocks noChangeArrowheads="1"/>
            </p:cNvSpPr>
            <p:nvPr/>
          </p:nvSpPr>
          <p:spPr bwMode="auto">
            <a:xfrm>
              <a:off x="1212" y="3052"/>
              <a:ext cx="2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990000"/>
                  </a:solidFill>
                  <a:latin typeface="华文仿宋" panose="02010600040101010101" pitchFamily="2" charset="-122"/>
                  <a:ea typeface="华文仿宋" panose="02010600040101010101" pitchFamily="2" charset="-122"/>
                </a:rPr>
                <a:t>p</a:t>
              </a:r>
              <a:endParaRPr lang="en-US" altLang="zh-CN" sz="3600">
                <a:latin typeface="华文仿宋" panose="02010600040101010101" pitchFamily="2" charset="-122"/>
                <a:ea typeface="华文仿宋" panose="02010600040101010101" pitchFamily="2" charset="-122"/>
              </a:endParaRPr>
            </a:p>
          </p:txBody>
        </p:sp>
      </p:grpSp>
      <p:grpSp>
        <p:nvGrpSpPr>
          <p:cNvPr id="12" name="Group 40"/>
          <p:cNvGrpSpPr/>
          <p:nvPr/>
        </p:nvGrpSpPr>
        <p:grpSpPr bwMode="auto">
          <a:xfrm>
            <a:off x="4326411" y="4629664"/>
            <a:ext cx="419203" cy="981075"/>
            <a:chOff x="1237" y="2880"/>
            <a:chExt cx="177" cy="624"/>
          </a:xfrm>
        </p:grpSpPr>
        <p:sp>
          <p:nvSpPr>
            <p:cNvPr id="86036" name="Line 41"/>
            <p:cNvSpPr>
              <a:spLocks noChangeShapeType="1"/>
            </p:cNvSpPr>
            <p:nvPr/>
          </p:nvSpPr>
          <p:spPr bwMode="auto">
            <a:xfrm>
              <a:off x="1248" y="2880"/>
              <a:ext cx="0" cy="624"/>
            </a:xfrm>
            <a:prstGeom prst="line">
              <a:avLst/>
            </a:prstGeom>
            <a:noFill/>
            <a:ln w="31750">
              <a:solidFill>
                <a:srgbClr val="990000"/>
              </a:solidFill>
              <a:round/>
              <a:head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86037" name="Text Box 42"/>
            <p:cNvSpPr txBox="1">
              <a:spLocks noChangeArrowheads="1"/>
            </p:cNvSpPr>
            <p:nvPr/>
          </p:nvSpPr>
          <p:spPr bwMode="auto">
            <a:xfrm>
              <a:off x="1237" y="3053"/>
              <a:ext cx="17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dirty="0">
                  <a:solidFill>
                    <a:srgbClr val="990000"/>
                  </a:solidFill>
                  <a:latin typeface="华文仿宋" panose="02010600040101010101" pitchFamily="2" charset="-122"/>
                  <a:ea typeface="华文仿宋" panose="02010600040101010101" pitchFamily="2" charset="-122"/>
                </a:rPr>
                <a:t>p</a:t>
              </a:r>
              <a:endParaRPr lang="en-US" altLang="zh-CN" sz="3600" dirty="0">
                <a:latin typeface="华文仿宋" panose="02010600040101010101" pitchFamily="2" charset="-122"/>
                <a:ea typeface="华文仿宋" panose="02010600040101010101" pitchFamily="2" charset="-122"/>
              </a:endParaRPr>
            </a:p>
          </p:txBody>
        </p:sp>
      </p:grpSp>
      <p:sp>
        <p:nvSpPr>
          <p:cNvPr id="506923" name="Text Box 43"/>
          <p:cNvSpPr txBox="1">
            <a:spLocks noChangeArrowheads="1"/>
          </p:cNvSpPr>
          <p:nvPr/>
        </p:nvSpPr>
        <p:spPr bwMode="auto">
          <a:xfrm>
            <a:off x="5638800" y="4924939"/>
            <a:ext cx="2904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FF0000"/>
                </a:solidFill>
                <a:latin typeface="华文仿宋" panose="02010600040101010101" pitchFamily="2" charset="-122"/>
                <a:ea typeface="华文仿宋" panose="02010600040101010101" pitchFamily="2" charset="-122"/>
              </a:rPr>
              <a:t>j</a:t>
            </a:r>
            <a:endParaRPr lang="en-US" altLang="zh-CN" sz="3600">
              <a:latin typeface="华文仿宋" panose="02010600040101010101" pitchFamily="2" charset="-122"/>
              <a:ea typeface="华文仿宋" panose="02010600040101010101" pitchFamily="2" charset="-122"/>
            </a:endParaRPr>
          </a:p>
        </p:txBody>
      </p:sp>
      <p:sp>
        <p:nvSpPr>
          <p:cNvPr id="506924" name="Text Box 44"/>
          <p:cNvSpPr txBox="1">
            <a:spLocks noChangeArrowheads="1"/>
          </p:cNvSpPr>
          <p:nvPr/>
        </p:nvSpPr>
        <p:spPr bwMode="auto">
          <a:xfrm>
            <a:off x="6096000" y="4959864"/>
            <a:ext cx="641350" cy="650875"/>
          </a:xfrm>
          <a:prstGeom prst="rect">
            <a:avLst/>
          </a:prstGeom>
          <a:solidFill>
            <a:srgbClr val="FFFF99">
              <a:alpha val="50195"/>
            </a:srgbClr>
          </a:solidFill>
          <a:ln w="9525">
            <a:solidFill>
              <a:srgbClr val="99000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660033"/>
                </a:solidFill>
                <a:latin typeface="华文仿宋" panose="02010600040101010101" pitchFamily="2" charset="-122"/>
                <a:ea typeface="华文仿宋" panose="02010600040101010101" pitchFamily="2" charset="-122"/>
              </a:rPr>
              <a:t>1</a:t>
            </a:r>
            <a:endParaRPr lang="en-US" altLang="zh-CN" sz="3600">
              <a:latin typeface="华文仿宋" panose="02010600040101010101" pitchFamily="2" charset="-122"/>
              <a:ea typeface="华文仿宋" panose="02010600040101010101" pitchFamily="2" charset="-122"/>
            </a:endParaRPr>
          </a:p>
        </p:txBody>
      </p:sp>
      <p:sp>
        <p:nvSpPr>
          <p:cNvPr id="506925" name="Text Box 45"/>
          <p:cNvSpPr txBox="1">
            <a:spLocks noChangeArrowheads="1"/>
          </p:cNvSpPr>
          <p:nvPr/>
        </p:nvSpPr>
        <p:spPr bwMode="auto">
          <a:xfrm>
            <a:off x="6096000" y="4959864"/>
            <a:ext cx="641350" cy="650875"/>
          </a:xfrm>
          <a:prstGeom prst="rect">
            <a:avLst/>
          </a:prstGeom>
          <a:solidFill>
            <a:srgbClr val="FFFF99"/>
          </a:solidFill>
          <a:ln w="9525">
            <a:solidFill>
              <a:srgbClr val="99000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660033"/>
                </a:solidFill>
                <a:latin typeface="华文仿宋" panose="02010600040101010101" pitchFamily="2" charset="-122"/>
                <a:ea typeface="华文仿宋" panose="02010600040101010101" pitchFamily="2" charset="-122"/>
              </a:rPr>
              <a:t>2</a:t>
            </a:r>
            <a:endParaRPr lang="en-US" altLang="zh-CN" sz="3600">
              <a:latin typeface="华文仿宋" panose="02010600040101010101" pitchFamily="2" charset="-122"/>
              <a:ea typeface="华文仿宋" panose="02010600040101010101" pitchFamily="2" charset="-122"/>
            </a:endParaRPr>
          </a:p>
        </p:txBody>
      </p:sp>
      <p:sp>
        <p:nvSpPr>
          <p:cNvPr id="506926" name="Text Box 46"/>
          <p:cNvSpPr txBox="1">
            <a:spLocks noChangeArrowheads="1"/>
          </p:cNvSpPr>
          <p:nvPr/>
        </p:nvSpPr>
        <p:spPr bwMode="auto">
          <a:xfrm>
            <a:off x="6096000" y="4959864"/>
            <a:ext cx="641350" cy="650875"/>
          </a:xfrm>
          <a:prstGeom prst="rect">
            <a:avLst/>
          </a:prstGeom>
          <a:solidFill>
            <a:srgbClr val="FFFF99"/>
          </a:solidFill>
          <a:ln w="9525">
            <a:solidFill>
              <a:srgbClr val="990000"/>
            </a:solidFill>
            <a:miter lim="800000"/>
          </a:ln>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dirty="0">
                <a:solidFill>
                  <a:srgbClr val="660033"/>
                </a:solidFill>
                <a:latin typeface="华文仿宋" panose="02010600040101010101" pitchFamily="2" charset="-122"/>
                <a:ea typeface="华文仿宋" panose="02010600040101010101" pitchFamily="2" charset="-122"/>
              </a:rPr>
              <a:t>3</a:t>
            </a:r>
            <a:endParaRPr lang="en-US" altLang="zh-CN" sz="3600" dirty="0">
              <a:latin typeface="华文仿宋" panose="02010600040101010101" pitchFamily="2" charset="-122"/>
              <a:ea typeface="华文仿宋" panose="02010600040101010101" pitchFamily="2" charset="-122"/>
            </a:endParaRPr>
          </a:p>
        </p:txBody>
      </p:sp>
      <p:sp useBgFill="1">
        <p:nvSpPr>
          <p:cNvPr id="506927" name="Rectangle 47"/>
          <p:cNvSpPr>
            <a:spLocks noChangeArrowheads="1"/>
          </p:cNvSpPr>
          <p:nvPr/>
        </p:nvSpPr>
        <p:spPr bwMode="auto">
          <a:xfrm>
            <a:off x="1828800" y="4629664"/>
            <a:ext cx="457200" cy="1143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useBgFill="1">
        <p:nvSpPr>
          <p:cNvPr id="506928" name="Rectangle 48"/>
          <p:cNvSpPr>
            <a:spLocks noChangeArrowheads="1"/>
          </p:cNvSpPr>
          <p:nvPr/>
        </p:nvSpPr>
        <p:spPr bwMode="auto">
          <a:xfrm>
            <a:off x="3048000" y="4629664"/>
            <a:ext cx="457200" cy="990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506929" name="Text Box 49"/>
          <p:cNvSpPr txBox="1">
            <a:spLocks noChangeArrowheads="1"/>
          </p:cNvSpPr>
          <p:nvPr/>
        </p:nvSpPr>
        <p:spPr bwMode="auto">
          <a:xfrm>
            <a:off x="440724" y="1225550"/>
            <a:ext cx="8305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spcBef>
                <a:spcPct val="50000"/>
              </a:spcBef>
            </a:pPr>
            <a:r>
              <a:rPr lang="zh-CN" altLang="en-US" sz="2800" b="1" dirty="0" smtClean="0">
                <a:latin typeface="华文仿宋" panose="02010600040101010101" pitchFamily="2" charset="-122"/>
                <a:ea typeface="华文仿宋" panose="02010600040101010101" pitchFamily="2" charset="-122"/>
              </a:rPr>
              <a:t>在</a:t>
            </a:r>
            <a:r>
              <a:rPr lang="zh-CN" altLang="en-US" sz="2800" b="1" dirty="0">
                <a:latin typeface="华文仿宋" panose="02010600040101010101" pitchFamily="2" charset="-122"/>
                <a:ea typeface="华文仿宋" panose="02010600040101010101" pitchFamily="2" charset="-122"/>
              </a:rPr>
              <a:t>单链表中，任何两个元素的存储位置之间没有固定的联系，然而每个元素的存储位置都包含在其直接前趋结点的信息中。</a:t>
            </a:r>
            <a:r>
              <a:rPr lang="zh-CN" altLang="en-US" sz="2800" b="1" dirty="0">
                <a:solidFill>
                  <a:srgbClr val="660033"/>
                </a:solidFill>
                <a:latin typeface="华文仿宋" panose="02010600040101010101" pitchFamily="2" charset="-122"/>
                <a:ea typeface="华文仿宋" panose="02010600040101010101" pitchFamily="2" charset="-122"/>
              </a:rPr>
              <a:t>在单链表中，取得第</a:t>
            </a:r>
            <a:r>
              <a:rPr lang="en-US" altLang="zh-CN" sz="2800" b="1" dirty="0" err="1">
                <a:solidFill>
                  <a:srgbClr val="660033"/>
                </a:solidFill>
                <a:latin typeface="华文仿宋" panose="02010600040101010101" pitchFamily="2" charset="-122"/>
                <a:ea typeface="华文仿宋" panose="02010600040101010101" pitchFamily="2" charset="-122"/>
              </a:rPr>
              <a:t>i</a:t>
            </a:r>
            <a:r>
              <a:rPr lang="zh-CN" altLang="en-US" sz="2800" b="1" dirty="0">
                <a:solidFill>
                  <a:srgbClr val="660033"/>
                </a:solidFill>
                <a:latin typeface="华文仿宋" panose="02010600040101010101" pitchFamily="2" charset="-122"/>
                <a:ea typeface="华文仿宋" panose="02010600040101010101" pitchFamily="2" charset="-122"/>
              </a:rPr>
              <a:t>个数据元素必须从头指针出发寻找。</a:t>
            </a:r>
            <a:r>
              <a:rPr lang="zh-CN" altLang="en-US" sz="2800" b="1" dirty="0">
                <a:latin typeface="华文仿宋" panose="02010600040101010101" pitchFamily="2" charset="-122"/>
                <a:ea typeface="华文仿宋" panose="02010600040101010101" pitchFamily="2" charset="-122"/>
              </a:rPr>
              <a:t>因此，</a:t>
            </a:r>
            <a:r>
              <a:rPr lang="zh-CN" altLang="en-US" sz="2800" b="1" dirty="0">
                <a:solidFill>
                  <a:srgbClr val="FF0000"/>
                </a:solidFill>
                <a:latin typeface="华文仿宋" panose="02010600040101010101" pitchFamily="2" charset="-122"/>
                <a:ea typeface="华文仿宋" panose="02010600040101010101" pitchFamily="2" charset="-122"/>
              </a:rPr>
              <a:t>单链表是非随机存取的存储结构。</a:t>
            </a:r>
            <a:endParaRPr lang="zh-CN" altLang="en-US" sz="2800" b="1" dirty="0">
              <a:solidFill>
                <a:srgbClr val="FF0000"/>
              </a:solidFill>
              <a:latin typeface="华文仿宋" panose="02010600040101010101" pitchFamily="2" charset="-122"/>
              <a:ea typeface="华文仿宋" panose="02010600040101010101" pitchFamily="2" charset="-122"/>
            </a:endParaRPr>
          </a:p>
        </p:txBody>
      </p:sp>
      <p:sp>
        <p:nvSpPr>
          <p:cNvPr id="51"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err="1">
                <a:solidFill>
                  <a:srgbClr val="003399"/>
                </a:solidFill>
              </a:rPr>
              <a:t>GetElem</a:t>
            </a:r>
            <a:r>
              <a:rPr lang="en-US" altLang="zh-CN" sz="3200" dirty="0">
                <a:solidFill>
                  <a:srgbClr val="003399"/>
                </a:solidFill>
              </a:rPr>
              <a:t>(L, </a:t>
            </a:r>
            <a:r>
              <a:rPr lang="en-US" altLang="zh-CN" sz="3200" dirty="0" err="1">
                <a:solidFill>
                  <a:srgbClr val="003399"/>
                </a:solidFill>
              </a:rPr>
              <a:t>i</a:t>
            </a:r>
            <a:r>
              <a:rPr lang="en-US" altLang="zh-CN" sz="3200" dirty="0">
                <a:solidFill>
                  <a:srgbClr val="003399"/>
                </a:solidFill>
              </a:rPr>
              <a:t>, &amp;e</a:t>
            </a:r>
            <a:r>
              <a:rPr lang="en-US" altLang="zh-CN" sz="3200" dirty="0" smtClean="0">
                <a:solidFill>
                  <a:srgbClr val="003399"/>
                </a:solidFill>
              </a:rPr>
              <a:t>)</a:t>
            </a:r>
            <a:r>
              <a:rPr lang="zh-CN" altLang="en-US" sz="3200" dirty="0" smtClean="0">
                <a:solidFill>
                  <a:srgbClr val="003399"/>
                </a:solidFill>
                <a:latin typeface="黑体" panose="02010609060101010101" pitchFamily="49" charset="-122"/>
                <a:ea typeface="黑体" panose="02010609060101010101" pitchFamily="49" charset="-122"/>
              </a:rPr>
              <a:t>的实现</a:t>
            </a:r>
            <a:endParaRPr lang="en-US" altLang="zh-CN" sz="3200" dirty="0">
              <a:latin typeface="黑体" panose="02010609060101010101" pitchFamily="49" charset="-122"/>
              <a:ea typeface="黑体" panose="02010609060101010101"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6929"/>
                                        </p:tgtEl>
                                        <p:attrNameLst>
                                          <p:attrName>style.visibility</p:attrName>
                                        </p:attrNameLst>
                                      </p:cBhvr>
                                      <p:to>
                                        <p:strVal val="visible"/>
                                      </p:to>
                                    </p:set>
                                    <p:animEffect transition="in" filter="box(in)">
                                      <p:cBhvr>
                                        <p:cTn id="7" dur="500"/>
                                        <p:tgtEl>
                                          <p:spTgt spid="5069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6923"/>
                                        </p:tgtEl>
                                        <p:attrNameLst>
                                          <p:attrName>style.visibility</p:attrName>
                                        </p:attrNameLst>
                                      </p:cBhvr>
                                      <p:to>
                                        <p:strVal val="visible"/>
                                      </p:to>
                                    </p:set>
                                    <p:animEffect transition="in" filter="wipe(left)">
                                      <p:cBhvr>
                                        <p:cTn id="47" dur="500"/>
                                        <p:tgtEl>
                                          <p:spTgt spid="506923"/>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506924"/>
                                        </p:tgtEl>
                                        <p:attrNameLst>
                                          <p:attrName>style.visibility</p:attrName>
                                        </p:attrNameLst>
                                      </p:cBhvr>
                                      <p:to>
                                        <p:strVal val="visible"/>
                                      </p:to>
                                    </p:set>
                                    <p:animEffect transition="in" filter="wipe(left)">
                                      <p:cBhvr>
                                        <p:cTn id="51" dur="500"/>
                                        <p:tgtEl>
                                          <p:spTgt spid="5069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06927"/>
                                        </p:tgtEl>
                                        <p:attrNameLst>
                                          <p:attrName>style.visibility</p:attrName>
                                        </p:attrNameLst>
                                      </p:cBhvr>
                                      <p:to>
                                        <p:strVal val="visible"/>
                                      </p:to>
                                    </p:set>
                                    <p:animEffect transition="in" filter="wipe(left)">
                                      <p:cBhvr>
                                        <p:cTn id="56" dur="500"/>
                                        <p:tgtEl>
                                          <p:spTgt spid="506927"/>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506925"/>
                                        </p:tgtEl>
                                        <p:attrNameLst>
                                          <p:attrName>style.visibility</p:attrName>
                                        </p:attrNameLst>
                                      </p:cBhvr>
                                      <p:to>
                                        <p:strVal val="visible"/>
                                      </p:to>
                                    </p:set>
                                    <p:animEffect transition="in" filter="wipe(left)">
                                      <p:cBhvr>
                                        <p:cTn id="64" dur="500"/>
                                        <p:tgtEl>
                                          <p:spTgt spid="50692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06928"/>
                                        </p:tgtEl>
                                        <p:attrNameLst>
                                          <p:attrName>style.visibility</p:attrName>
                                        </p:attrNameLst>
                                      </p:cBhvr>
                                      <p:to>
                                        <p:strVal val="visible"/>
                                      </p:to>
                                    </p:set>
                                    <p:animEffect transition="in" filter="wipe(left)">
                                      <p:cBhvr>
                                        <p:cTn id="69" dur="500"/>
                                        <p:tgtEl>
                                          <p:spTgt spid="506928"/>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left)">
                                      <p:cBhvr>
                                        <p:cTn id="73" dur="500"/>
                                        <p:tgtEl>
                                          <p:spTgt spid="12"/>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506926"/>
                                        </p:tgtEl>
                                        <p:attrNameLst>
                                          <p:attrName>style.visibility</p:attrName>
                                        </p:attrNameLst>
                                      </p:cBhvr>
                                      <p:to>
                                        <p:strVal val="visible"/>
                                      </p:to>
                                    </p:set>
                                    <p:animEffect transition="in" filter="wipe(left)">
                                      <p:cBhvr>
                                        <p:cTn id="77" dur="500"/>
                                        <p:tgtEl>
                                          <p:spTgt spid="506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23" grpId="0" autoUpdateAnimBg="0"/>
      <p:bldP spid="506924" grpId="0" animBg="1" autoUpdateAnimBg="0"/>
      <p:bldP spid="506925" grpId="0" animBg="1" autoUpdateAnimBg="0"/>
      <p:bldP spid="506926" grpId="0" animBg="1" autoUpdateAnimBg="0"/>
      <p:bldP spid="506927" grpId="0" animBg="1"/>
      <p:bldP spid="506928" grpId="0" animBg="1"/>
      <p:bldP spid="50692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579439" y="2842336"/>
            <a:ext cx="7847870" cy="183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ct val="105000"/>
              </a:lnSpc>
            </a:pPr>
            <a:r>
              <a:rPr lang="zh-CN" altLang="en-US" sz="3200" b="1" dirty="0" smtClean="0">
                <a:latin typeface="华文仿宋" panose="02010600040101010101" pitchFamily="2" charset="-122"/>
                <a:ea typeface="华文仿宋" panose="02010600040101010101" pitchFamily="2" charset="-122"/>
              </a:rPr>
              <a:t>因此</a:t>
            </a:r>
            <a:r>
              <a:rPr lang="zh-CN" altLang="en-US" sz="3200" b="1" dirty="0">
                <a:latin typeface="华文仿宋" panose="02010600040101010101" pitchFamily="2" charset="-122"/>
                <a:ea typeface="华文仿宋" panose="02010600040101010101" pitchFamily="2" charset="-122"/>
              </a:rPr>
              <a:t>，查找第 </a:t>
            </a:r>
            <a:r>
              <a:rPr lang="en-US" altLang="zh-CN" sz="3200" b="1" dirty="0" err="1">
                <a:latin typeface="华文仿宋" panose="02010600040101010101" pitchFamily="2" charset="-122"/>
                <a:ea typeface="华文仿宋" panose="02010600040101010101" pitchFamily="2" charset="-122"/>
              </a:rPr>
              <a:t>i</a:t>
            </a:r>
            <a:r>
              <a:rPr lang="en-US" altLang="zh-CN" sz="3200" b="1" dirty="0">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个数据元素的基本操作为：</a:t>
            </a:r>
            <a:r>
              <a:rPr lang="zh-CN" altLang="en-US" sz="3200" b="1" dirty="0">
                <a:solidFill>
                  <a:srgbClr val="CC0000"/>
                </a:solidFill>
                <a:latin typeface="华文仿宋" panose="02010600040101010101" pitchFamily="2" charset="-122"/>
                <a:ea typeface="华文仿宋" panose="02010600040101010101" pitchFamily="2" charset="-122"/>
              </a:rPr>
              <a:t>移动指针，比较 </a:t>
            </a:r>
            <a:r>
              <a:rPr lang="en-US" altLang="zh-CN" sz="3200" b="1" dirty="0">
                <a:solidFill>
                  <a:srgbClr val="CC0000"/>
                </a:solidFill>
                <a:latin typeface="华文仿宋" panose="02010600040101010101" pitchFamily="2" charset="-122"/>
                <a:ea typeface="华文仿宋" panose="02010600040101010101" pitchFamily="2" charset="-122"/>
              </a:rPr>
              <a:t>j </a:t>
            </a:r>
            <a:r>
              <a:rPr lang="zh-CN" altLang="en-US" sz="3200" b="1" dirty="0">
                <a:latin typeface="华文仿宋" panose="02010600040101010101" pitchFamily="2" charset="-122"/>
                <a:ea typeface="华文仿宋" panose="02010600040101010101" pitchFamily="2" charset="-122"/>
              </a:rPr>
              <a:t>（当前指针指向的数据元素的位置）</a:t>
            </a:r>
            <a:r>
              <a:rPr lang="zh-CN" altLang="en-US" sz="3200" b="1" dirty="0">
                <a:solidFill>
                  <a:srgbClr val="CC0000"/>
                </a:solidFill>
                <a:latin typeface="华文仿宋" panose="02010600040101010101" pitchFamily="2" charset="-122"/>
                <a:ea typeface="华文仿宋" panose="02010600040101010101" pitchFamily="2" charset="-122"/>
              </a:rPr>
              <a:t>和 </a:t>
            </a:r>
            <a:r>
              <a:rPr lang="en-US" altLang="zh-CN" sz="3200" b="1" dirty="0" err="1">
                <a:solidFill>
                  <a:srgbClr val="CC0000"/>
                </a:solidFill>
                <a:latin typeface="华文仿宋" panose="02010600040101010101" pitchFamily="2" charset="-122"/>
                <a:ea typeface="华文仿宋" panose="02010600040101010101" pitchFamily="2" charset="-122"/>
              </a:rPr>
              <a:t>i</a:t>
            </a:r>
            <a:r>
              <a:rPr lang="en-US" altLang="zh-CN" sz="3200" b="1" dirty="0">
                <a:solidFill>
                  <a:srgbClr val="CC0000"/>
                </a:solidFill>
                <a:latin typeface="华文仿宋" panose="02010600040101010101" pitchFamily="2" charset="-122"/>
                <a:ea typeface="华文仿宋" panose="02010600040101010101" pitchFamily="2" charset="-122"/>
              </a:rPr>
              <a:t> </a:t>
            </a:r>
            <a:r>
              <a:rPr lang="zh-CN" altLang="en-US" sz="3200" b="1" dirty="0">
                <a:solidFill>
                  <a:srgbClr val="CC0000"/>
                </a:solidFill>
                <a:latin typeface="华文仿宋" panose="02010600040101010101" pitchFamily="2" charset="-122"/>
                <a:ea typeface="华文仿宋" panose="02010600040101010101" pitchFamily="2" charset="-122"/>
              </a:rPr>
              <a:t>。</a:t>
            </a:r>
            <a:r>
              <a:rPr lang="zh-CN" altLang="en-US" sz="4400" dirty="0"/>
              <a:t> </a:t>
            </a:r>
            <a:endParaRPr lang="zh-CN" altLang="en-US" sz="4400" dirty="0"/>
          </a:p>
        </p:txBody>
      </p:sp>
      <p:sp>
        <p:nvSpPr>
          <p:cNvPr id="87043" name="Text Box 3"/>
          <p:cNvSpPr txBox="1">
            <a:spLocks noChangeArrowheads="1"/>
          </p:cNvSpPr>
          <p:nvPr/>
        </p:nvSpPr>
        <p:spPr bwMode="auto">
          <a:xfrm>
            <a:off x="579438" y="1263346"/>
            <a:ext cx="7761373"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ct val="135000"/>
              </a:lnSpc>
            </a:pPr>
            <a:r>
              <a:rPr lang="zh-CN" altLang="en-US" sz="3200" b="1" dirty="0">
                <a:latin typeface="华文仿宋" panose="02010600040101010101" pitchFamily="2" charset="-122"/>
                <a:ea typeface="华文仿宋" panose="02010600040101010101" pitchFamily="2" charset="-122"/>
              </a:rPr>
              <a:t>单链表是一种顺序存取的结构，为找第</a:t>
            </a:r>
            <a:r>
              <a:rPr lang="en-US" altLang="zh-CN" sz="3200" b="1" dirty="0" err="1">
                <a:latin typeface="华文仿宋" panose="02010600040101010101" pitchFamily="2" charset="-122"/>
                <a:ea typeface="华文仿宋" panose="02010600040101010101" pitchFamily="2" charset="-122"/>
              </a:rPr>
              <a:t>i</a:t>
            </a:r>
            <a:r>
              <a:rPr lang="zh-CN" altLang="en-US" sz="3200" b="1" dirty="0">
                <a:latin typeface="华文仿宋" panose="02010600040101010101" pitchFamily="2" charset="-122"/>
                <a:ea typeface="华文仿宋" panose="02010600040101010101" pitchFamily="2" charset="-122"/>
              </a:rPr>
              <a:t>个数据元素，必须先找到第 </a:t>
            </a:r>
            <a:r>
              <a:rPr lang="en-US" altLang="zh-CN" sz="3200" b="1" dirty="0">
                <a:latin typeface="华文仿宋" panose="02010600040101010101" pitchFamily="2" charset="-122"/>
                <a:ea typeface="华文仿宋" panose="02010600040101010101" pitchFamily="2" charset="-122"/>
              </a:rPr>
              <a:t>i-1 </a:t>
            </a:r>
            <a:r>
              <a:rPr lang="zh-CN" altLang="en-US" sz="3200" b="1" dirty="0">
                <a:latin typeface="华文仿宋" panose="02010600040101010101" pitchFamily="2" charset="-122"/>
                <a:ea typeface="华文仿宋" panose="02010600040101010101" pitchFamily="2" charset="-122"/>
              </a:rPr>
              <a:t>个数据元素。</a:t>
            </a:r>
            <a:endParaRPr lang="zh-CN" altLang="en-US" sz="3200" b="1" dirty="0">
              <a:latin typeface="华文仿宋" panose="02010600040101010101" pitchFamily="2" charset="-122"/>
              <a:ea typeface="华文仿宋" panose="02010600040101010101" pitchFamily="2" charset="-122"/>
            </a:endParaRPr>
          </a:p>
        </p:txBody>
      </p:sp>
      <p:sp>
        <p:nvSpPr>
          <p:cNvPr id="507908" name="Rectangle 4"/>
          <p:cNvSpPr>
            <a:spLocks noChangeArrowheads="1"/>
          </p:cNvSpPr>
          <p:nvPr/>
        </p:nvSpPr>
        <p:spPr bwMode="auto">
          <a:xfrm>
            <a:off x="610394" y="4847276"/>
            <a:ext cx="78169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zh-CN" altLang="en-US" sz="3200" b="1" dirty="0" smtClean="0">
                <a:latin typeface="华文仿宋" panose="02010600040101010101" pitchFamily="2" charset="-122"/>
                <a:ea typeface="华文仿宋" panose="02010600040101010101" pitchFamily="2" charset="-122"/>
              </a:rPr>
              <a:t>令</a:t>
            </a:r>
            <a:r>
              <a:rPr lang="zh-CN" altLang="en-US" sz="3200" b="1" dirty="0">
                <a:latin typeface="华文仿宋" panose="02010600040101010101" pitchFamily="2" charset="-122"/>
                <a:ea typeface="华文仿宋" panose="02010600040101010101" pitchFamily="2" charset="-122"/>
              </a:rPr>
              <a:t>指针</a:t>
            </a:r>
            <a:r>
              <a:rPr lang="zh-CN" altLang="en-US" sz="3200" b="1" dirty="0">
                <a:solidFill>
                  <a:srgbClr val="993366"/>
                </a:solidFill>
                <a:latin typeface="华文仿宋" panose="02010600040101010101" pitchFamily="2" charset="-122"/>
                <a:ea typeface="华文仿宋" panose="02010600040101010101" pitchFamily="2" charset="-122"/>
              </a:rPr>
              <a:t> </a:t>
            </a:r>
            <a:r>
              <a:rPr lang="en-US" altLang="zh-CN" sz="3200" b="1" dirty="0">
                <a:solidFill>
                  <a:srgbClr val="CC0000"/>
                </a:solidFill>
                <a:latin typeface="华文仿宋" panose="02010600040101010101" pitchFamily="2" charset="-122"/>
                <a:ea typeface="华文仿宋" panose="02010600040101010101" pitchFamily="2" charset="-122"/>
              </a:rPr>
              <a:t>p</a:t>
            </a:r>
            <a:r>
              <a:rPr lang="en-US" altLang="zh-CN" sz="3200" b="1" dirty="0">
                <a:solidFill>
                  <a:srgbClr val="993366"/>
                </a:solidFill>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始终</a:t>
            </a:r>
            <a:r>
              <a:rPr lang="zh-CN" altLang="en-US" sz="3200" b="1" dirty="0">
                <a:solidFill>
                  <a:srgbClr val="CC0000"/>
                </a:solidFill>
                <a:latin typeface="华文仿宋" panose="02010600040101010101" pitchFamily="2" charset="-122"/>
                <a:ea typeface="华文仿宋" panose="02010600040101010101" pitchFamily="2" charset="-122"/>
              </a:rPr>
              <a:t>指向</a:t>
            </a:r>
            <a:r>
              <a:rPr lang="zh-CN" altLang="en-US" sz="3200" b="1" dirty="0">
                <a:latin typeface="华文仿宋" panose="02010600040101010101" pitchFamily="2" charset="-122"/>
                <a:ea typeface="华文仿宋" panose="02010600040101010101" pitchFamily="2" charset="-122"/>
              </a:rPr>
              <a:t>线性表中第</a:t>
            </a:r>
            <a:r>
              <a:rPr lang="zh-CN" altLang="en-US" sz="3200" b="1" dirty="0">
                <a:solidFill>
                  <a:srgbClr val="993366"/>
                </a:solidFill>
                <a:latin typeface="华文仿宋" panose="02010600040101010101" pitchFamily="2" charset="-122"/>
                <a:ea typeface="华文仿宋" panose="02010600040101010101" pitchFamily="2" charset="-122"/>
              </a:rPr>
              <a:t> </a:t>
            </a:r>
            <a:r>
              <a:rPr lang="en-US" altLang="zh-CN" sz="3200" b="1" dirty="0">
                <a:solidFill>
                  <a:srgbClr val="CC0000"/>
                </a:solidFill>
                <a:latin typeface="华文仿宋" panose="02010600040101010101" pitchFamily="2" charset="-122"/>
                <a:ea typeface="华文仿宋" panose="02010600040101010101" pitchFamily="2" charset="-122"/>
              </a:rPr>
              <a:t>j</a:t>
            </a:r>
            <a:r>
              <a:rPr lang="en-US" altLang="zh-CN" sz="3200" b="1" dirty="0">
                <a:solidFill>
                  <a:srgbClr val="993366"/>
                </a:solidFill>
                <a:latin typeface="华文仿宋" panose="02010600040101010101" pitchFamily="2" charset="-122"/>
                <a:ea typeface="华文仿宋" panose="02010600040101010101" pitchFamily="2" charset="-122"/>
              </a:rPr>
              <a:t> </a:t>
            </a:r>
            <a:r>
              <a:rPr lang="zh-CN" altLang="en-US" sz="3200" b="1" dirty="0">
                <a:latin typeface="华文仿宋" panose="02010600040101010101" pitchFamily="2" charset="-122"/>
                <a:ea typeface="华文仿宋" panose="02010600040101010101" pitchFamily="2" charset="-122"/>
              </a:rPr>
              <a:t>个数据元素。</a:t>
            </a:r>
            <a:endParaRPr lang="zh-CN" altLang="en-US" sz="3200" b="1" dirty="0">
              <a:latin typeface="华文仿宋" panose="02010600040101010101" pitchFamily="2" charset="-122"/>
              <a:ea typeface="华文仿宋" panose="02010600040101010101" pitchFamily="2" charset="-122"/>
            </a:endParaRPr>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实现思想</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07906"/>
                                        </p:tgtEl>
                                        <p:attrNameLst>
                                          <p:attrName>style.visibility</p:attrName>
                                        </p:attrNameLst>
                                      </p:cBhvr>
                                      <p:to>
                                        <p:strVal val="visible"/>
                                      </p:to>
                                    </p:set>
                                    <p:animEffect transition="in" filter="diamond(in)">
                                      <p:cBhvr>
                                        <p:cTn id="7" dur="500"/>
                                        <p:tgtEl>
                                          <p:spTgt spid="5079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07908"/>
                                        </p:tgtEl>
                                        <p:attrNameLst>
                                          <p:attrName>style.visibility</p:attrName>
                                        </p:attrNameLst>
                                      </p:cBhvr>
                                      <p:to>
                                        <p:strVal val="visible"/>
                                      </p:to>
                                    </p:set>
                                    <p:animEffect transition="in" filter="checkerboard(across)">
                                      <p:cBhvr>
                                        <p:cTn id="12" dur="500"/>
                                        <p:tgtEl>
                                          <p:spTgt spid="507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6" grpId="0"/>
      <p:bldP spid="50790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20132" y="1094064"/>
            <a:ext cx="8458200"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05000"/>
              </a:lnSpc>
            </a:pPr>
            <a:r>
              <a:rPr lang="en-US" altLang="zh-CN" sz="2000" b="1" dirty="0"/>
              <a:t> </a:t>
            </a:r>
            <a:r>
              <a:rPr lang="en-US" altLang="zh-CN" sz="2800" b="1" dirty="0">
                <a:solidFill>
                  <a:srgbClr val="000099"/>
                </a:solidFill>
              </a:rPr>
              <a:t>Status</a:t>
            </a:r>
            <a:r>
              <a:rPr lang="en-US" altLang="zh-CN" sz="2800" dirty="0">
                <a:solidFill>
                  <a:srgbClr val="000099"/>
                </a:solidFill>
              </a:rPr>
              <a:t> </a:t>
            </a:r>
            <a:r>
              <a:rPr lang="en-US" altLang="zh-CN" sz="2800" dirty="0" err="1">
                <a:solidFill>
                  <a:srgbClr val="000099"/>
                </a:solidFill>
              </a:rPr>
              <a:t>GetElem_L</a:t>
            </a:r>
            <a:r>
              <a:rPr lang="en-US" altLang="zh-CN" sz="2800" dirty="0">
                <a:solidFill>
                  <a:srgbClr val="000099"/>
                </a:solidFill>
              </a:rPr>
              <a:t>(</a:t>
            </a:r>
            <a:r>
              <a:rPr lang="en-US" altLang="zh-CN" sz="2800" dirty="0" err="1">
                <a:solidFill>
                  <a:srgbClr val="000099"/>
                </a:solidFill>
              </a:rPr>
              <a:t>LinkList</a:t>
            </a:r>
            <a:r>
              <a:rPr lang="en-US" altLang="zh-CN" sz="2800" dirty="0">
                <a:solidFill>
                  <a:srgbClr val="000099"/>
                </a:solidFill>
              </a:rPr>
              <a:t> L, </a:t>
            </a:r>
            <a:r>
              <a:rPr lang="en-US" altLang="zh-CN" sz="2800" b="1" dirty="0" err="1">
                <a:solidFill>
                  <a:srgbClr val="000099"/>
                </a:solidFill>
              </a:rPr>
              <a:t>int</a:t>
            </a:r>
            <a:r>
              <a:rPr lang="en-US" altLang="zh-CN" sz="2800" dirty="0">
                <a:solidFill>
                  <a:srgbClr val="000099"/>
                </a:solidFill>
              </a:rPr>
              <a:t> </a:t>
            </a:r>
            <a:r>
              <a:rPr lang="en-US" altLang="zh-CN" sz="2800" dirty="0" err="1">
                <a:solidFill>
                  <a:srgbClr val="000099"/>
                </a:solidFill>
              </a:rPr>
              <a:t>i</a:t>
            </a:r>
            <a:r>
              <a:rPr lang="en-US" altLang="zh-CN" sz="2800" dirty="0">
                <a:solidFill>
                  <a:srgbClr val="000099"/>
                </a:solidFill>
              </a:rPr>
              <a:t>, </a:t>
            </a:r>
            <a:r>
              <a:rPr lang="en-US" altLang="zh-CN" sz="2800" dirty="0" err="1">
                <a:solidFill>
                  <a:srgbClr val="000099"/>
                </a:solidFill>
              </a:rPr>
              <a:t>ElemType</a:t>
            </a:r>
            <a:r>
              <a:rPr lang="en-US" altLang="zh-CN" sz="2800" dirty="0">
                <a:solidFill>
                  <a:srgbClr val="000099"/>
                </a:solidFill>
              </a:rPr>
              <a:t> </a:t>
            </a:r>
            <a:r>
              <a:rPr lang="en-US" altLang="zh-CN" sz="2800" b="1" dirty="0">
                <a:solidFill>
                  <a:srgbClr val="000099"/>
                </a:solidFill>
              </a:rPr>
              <a:t>&amp;</a:t>
            </a:r>
            <a:r>
              <a:rPr lang="en-US" altLang="zh-CN" sz="2800" dirty="0">
                <a:solidFill>
                  <a:srgbClr val="000099"/>
                </a:solidFill>
              </a:rPr>
              <a:t>e) </a:t>
            </a:r>
            <a:r>
              <a:rPr lang="en-US" altLang="zh-CN" sz="2800" b="1" dirty="0">
                <a:solidFill>
                  <a:srgbClr val="000099"/>
                </a:solidFill>
              </a:rPr>
              <a:t>{    </a:t>
            </a:r>
            <a:endParaRPr lang="en-US" altLang="zh-CN" sz="2800" b="1" dirty="0">
              <a:solidFill>
                <a:srgbClr val="000099"/>
              </a:solidFill>
            </a:endParaRPr>
          </a:p>
          <a:p>
            <a:pPr algn="l" eaLnBrk="1" hangingPunct="1">
              <a:lnSpc>
                <a:spcPct val="105000"/>
              </a:lnSpc>
            </a:pPr>
            <a:r>
              <a:rPr lang="en-US" altLang="zh-CN" sz="2800" b="1" dirty="0">
                <a:solidFill>
                  <a:srgbClr val="000099"/>
                </a:solidFill>
              </a:rPr>
              <a:t>         </a:t>
            </a:r>
            <a:r>
              <a:rPr lang="en-US" altLang="zh-CN" b="1" dirty="0">
                <a:solidFill>
                  <a:srgbClr val="006600"/>
                </a:solidFill>
                <a:ea typeface="华文仿宋" panose="02010600040101010101" pitchFamily="2" charset="-122"/>
              </a:rPr>
              <a:t>// L</a:t>
            </a:r>
            <a:r>
              <a:rPr lang="zh-CN" altLang="en-US" b="1" dirty="0">
                <a:solidFill>
                  <a:srgbClr val="006600"/>
                </a:solidFill>
                <a:ea typeface="华文仿宋" panose="02010600040101010101" pitchFamily="2" charset="-122"/>
              </a:rPr>
              <a:t>是带头结点的链表的头指针，以 </a:t>
            </a:r>
            <a:r>
              <a:rPr lang="en-US" altLang="zh-CN" b="1" dirty="0">
                <a:solidFill>
                  <a:srgbClr val="006600"/>
                </a:solidFill>
                <a:ea typeface="华文仿宋" panose="02010600040101010101" pitchFamily="2" charset="-122"/>
              </a:rPr>
              <a:t>e </a:t>
            </a:r>
            <a:r>
              <a:rPr lang="zh-CN" altLang="en-US" b="1" dirty="0">
                <a:solidFill>
                  <a:srgbClr val="006600"/>
                </a:solidFill>
                <a:ea typeface="华文仿宋" panose="02010600040101010101" pitchFamily="2" charset="-122"/>
              </a:rPr>
              <a:t>返回第 </a:t>
            </a:r>
            <a:r>
              <a:rPr lang="en-US" altLang="zh-CN" b="1" dirty="0" err="1">
                <a:solidFill>
                  <a:srgbClr val="006600"/>
                </a:solidFill>
                <a:ea typeface="华文仿宋" panose="02010600040101010101" pitchFamily="2" charset="-122"/>
              </a:rPr>
              <a:t>i</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个元素</a:t>
            </a:r>
            <a:endParaRPr lang="zh-CN" altLang="en-US" b="1" dirty="0">
              <a:solidFill>
                <a:srgbClr val="006600"/>
              </a:solidFill>
              <a:ea typeface="华文仿宋" panose="02010600040101010101" pitchFamily="2" charset="-122"/>
            </a:endParaRPr>
          </a:p>
          <a:p>
            <a:pPr algn="l" eaLnBrk="1" hangingPunct="1">
              <a:lnSpc>
                <a:spcPct val="105000"/>
              </a:lnSpc>
            </a:pPr>
            <a:r>
              <a:rPr lang="en-US" altLang="zh-CN" dirty="0" smtClean="0">
                <a:solidFill>
                  <a:srgbClr val="660033"/>
                </a:solidFill>
              </a:rPr>
              <a:t>       p </a:t>
            </a:r>
            <a:r>
              <a:rPr lang="en-US" altLang="zh-CN" dirty="0">
                <a:solidFill>
                  <a:srgbClr val="660033"/>
                </a:solidFill>
              </a:rPr>
              <a:t>= L-&gt;next;   j = 1;   </a:t>
            </a:r>
            <a:r>
              <a:rPr lang="en-US" altLang="zh-CN" b="1" dirty="0">
                <a:solidFill>
                  <a:srgbClr val="006600"/>
                </a:solidFill>
                <a:ea typeface="华文仿宋" panose="02010600040101010101" pitchFamily="2" charset="-122"/>
              </a:rPr>
              <a:t>//</a:t>
            </a:r>
            <a:r>
              <a:rPr lang="en-US" altLang="zh-CN" sz="1600" dirty="0">
                <a:solidFill>
                  <a:srgbClr val="660033"/>
                </a:solidFill>
              </a:rPr>
              <a:t> </a:t>
            </a:r>
            <a:r>
              <a:rPr lang="en-US" altLang="zh-CN" b="1" dirty="0">
                <a:solidFill>
                  <a:srgbClr val="006600"/>
                </a:solidFill>
                <a:ea typeface="华文仿宋" panose="02010600040101010101" pitchFamily="2" charset="-122"/>
              </a:rPr>
              <a:t>p</a:t>
            </a:r>
            <a:r>
              <a:rPr lang="zh-CN" altLang="en-US" b="1" dirty="0">
                <a:solidFill>
                  <a:srgbClr val="006600"/>
                </a:solidFill>
                <a:ea typeface="华文仿宋" panose="02010600040101010101" pitchFamily="2" charset="-122"/>
              </a:rPr>
              <a:t>指向第一个结点，</a:t>
            </a:r>
            <a:r>
              <a:rPr lang="en-US" altLang="zh-CN" b="1" dirty="0">
                <a:solidFill>
                  <a:srgbClr val="006600"/>
                </a:solidFill>
                <a:ea typeface="华文仿宋" panose="02010600040101010101" pitchFamily="2" charset="-122"/>
              </a:rPr>
              <a:t>j</a:t>
            </a:r>
            <a:r>
              <a:rPr lang="zh-CN" altLang="en-US" b="1" dirty="0">
                <a:solidFill>
                  <a:srgbClr val="006600"/>
                </a:solidFill>
                <a:ea typeface="华文仿宋" panose="02010600040101010101" pitchFamily="2" charset="-122"/>
              </a:rPr>
              <a:t>为计数器</a:t>
            </a:r>
            <a:endParaRPr lang="zh-CN" altLang="en-US" b="1" dirty="0">
              <a:solidFill>
                <a:srgbClr val="006600"/>
              </a:solidFill>
              <a:ea typeface="华文仿宋" panose="02010600040101010101" pitchFamily="2" charset="-122"/>
            </a:endParaRPr>
          </a:p>
          <a:p>
            <a:pPr algn="l" eaLnBrk="1" hangingPunct="1">
              <a:lnSpc>
                <a:spcPct val="120000"/>
              </a:lnSpc>
            </a:pPr>
            <a:r>
              <a:rPr lang="en-US" altLang="zh-CN" sz="2800" b="1" dirty="0" smtClean="0"/>
              <a:t>      while </a:t>
            </a:r>
            <a:r>
              <a:rPr lang="en-US" altLang="zh-CN" sz="2800" b="1" dirty="0"/>
              <a:t>(p &amp;&amp; j&lt;</a:t>
            </a:r>
            <a:r>
              <a:rPr lang="en-US" altLang="zh-CN" sz="2800" b="1" dirty="0" err="1"/>
              <a:t>i</a:t>
            </a:r>
            <a:r>
              <a:rPr lang="en-US" altLang="zh-CN" sz="2800" b="1" dirty="0"/>
              <a:t>)  { p = p-&gt;next;  ++j;  }</a:t>
            </a:r>
            <a:endParaRPr lang="en-US" altLang="zh-CN" sz="2800" b="1" dirty="0"/>
          </a:p>
          <a:p>
            <a:pPr algn="l" eaLnBrk="1" hangingPunct="1">
              <a:lnSpc>
                <a:spcPct val="120000"/>
              </a:lnSpc>
            </a:pPr>
            <a:r>
              <a:rPr lang="en-US" altLang="zh-CN" dirty="0">
                <a:solidFill>
                  <a:srgbClr val="000099"/>
                </a:solidFill>
                <a:ea typeface="华文仿宋" panose="02010600040101010101" pitchFamily="2" charset="-122"/>
              </a:rPr>
              <a:t>    </a:t>
            </a:r>
            <a:r>
              <a:rPr lang="en-US" altLang="zh-CN" dirty="0" smtClean="0">
                <a:solidFill>
                  <a:srgbClr val="000099"/>
                </a:solidFill>
                <a:ea typeface="华文仿宋" panose="02010600040101010101" pitchFamily="2" charset="-122"/>
              </a:rPr>
              <a:t>   </a:t>
            </a:r>
            <a:r>
              <a:rPr lang="en-US" altLang="zh-CN" b="1" dirty="0" smtClean="0">
                <a:solidFill>
                  <a:srgbClr val="006600"/>
                </a:solidFill>
                <a:ea typeface="华文仿宋" panose="02010600040101010101" pitchFamily="2" charset="-122"/>
              </a:rPr>
              <a:t>//</a:t>
            </a:r>
            <a:r>
              <a:rPr lang="en-US" altLang="zh-CN" dirty="0" smtClean="0">
                <a:solidFill>
                  <a:srgbClr val="000099"/>
                </a:solidFill>
                <a:latin typeface="华文仿宋" panose="02010600040101010101" pitchFamily="2" charset="-122"/>
                <a:ea typeface="华文仿宋" panose="02010600040101010101" pitchFamily="2" charset="-122"/>
              </a:rPr>
              <a:t> </a:t>
            </a:r>
            <a:r>
              <a:rPr lang="zh-CN" altLang="en-US" b="1" dirty="0">
                <a:solidFill>
                  <a:srgbClr val="006600"/>
                </a:solidFill>
                <a:ea typeface="华文仿宋" panose="02010600040101010101" pitchFamily="2" charset="-122"/>
              </a:rPr>
              <a:t>顺指针向后查找，直到 </a:t>
            </a:r>
            <a:r>
              <a:rPr lang="en-US" altLang="zh-CN" b="1" dirty="0">
                <a:solidFill>
                  <a:srgbClr val="006600"/>
                </a:solidFill>
                <a:ea typeface="华文仿宋" panose="02010600040101010101" pitchFamily="2" charset="-122"/>
              </a:rPr>
              <a:t>p </a:t>
            </a:r>
            <a:r>
              <a:rPr lang="zh-CN" altLang="en-US" b="1" dirty="0">
                <a:solidFill>
                  <a:srgbClr val="006600"/>
                </a:solidFill>
                <a:ea typeface="华文仿宋" panose="02010600040101010101" pitchFamily="2" charset="-122"/>
              </a:rPr>
              <a:t>指向第 </a:t>
            </a:r>
            <a:r>
              <a:rPr lang="en-US" altLang="zh-CN" b="1" dirty="0" err="1">
                <a:solidFill>
                  <a:srgbClr val="006600"/>
                </a:solidFill>
                <a:ea typeface="华文仿宋" panose="02010600040101010101" pitchFamily="2" charset="-122"/>
              </a:rPr>
              <a:t>i</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个元素或 </a:t>
            </a:r>
            <a:r>
              <a:rPr lang="en-US" altLang="zh-CN" b="1" dirty="0">
                <a:solidFill>
                  <a:srgbClr val="006600"/>
                </a:solidFill>
                <a:ea typeface="华文仿宋" panose="02010600040101010101" pitchFamily="2" charset="-122"/>
              </a:rPr>
              <a:t>p </a:t>
            </a:r>
            <a:r>
              <a:rPr lang="zh-CN" altLang="en-US" b="1" dirty="0">
                <a:solidFill>
                  <a:srgbClr val="006600"/>
                </a:solidFill>
                <a:ea typeface="华文仿宋" panose="02010600040101010101" pitchFamily="2" charset="-122"/>
              </a:rPr>
              <a:t>为空 </a:t>
            </a:r>
            <a:endParaRPr lang="zh-CN" altLang="en-US" b="1" dirty="0">
              <a:solidFill>
                <a:srgbClr val="006600"/>
              </a:solidFill>
              <a:ea typeface="华文仿宋" panose="02010600040101010101" pitchFamily="2" charset="-122"/>
            </a:endParaRPr>
          </a:p>
          <a:p>
            <a:pPr algn="l" eaLnBrk="1" hangingPunct="1">
              <a:lnSpc>
                <a:spcPct val="120000"/>
              </a:lnSpc>
            </a:pPr>
            <a:r>
              <a:rPr lang="en-US" altLang="zh-CN" b="1" dirty="0" smtClean="0"/>
              <a:t>       if</a:t>
            </a:r>
            <a:r>
              <a:rPr lang="en-US" altLang="zh-CN" dirty="0" smtClean="0"/>
              <a:t> </a:t>
            </a:r>
            <a:r>
              <a:rPr lang="en-US" altLang="zh-CN" dirty="0"/>
              <a:t>( </a:t>
            </a:r>
            <a:r>
              <a:rPr lang="en-US" altLang="zh-CN" b="1" dirty="0"/>
              <a:t>!</a:t>
            </a:r>
            <a:r>
              <a:rPr lang="en-US" altLang="zh-CN" dirty="0"/>
              <a:t>p || j&gt;</a:t>
            </a:r>
            <a:r>
              <a:rPr lang="en-US" altLang="zh-CN" dirty="0" err="1"/>
              <a:t>i</a:t>
            </a:r>
            <a:r>
              <a:rPr lang="en-US" altLang="zh-CN" dirty="0"/>
              <a:t> )</a:t>
            </a:r>
            <a:endParaRPr lang="en-US" altLang="zh-CN" dirty="0"/>
          </a:p>
          <a:p>
            <a:pPr algn="l" eaLnBrk="1" hangingPunct="1">
              <a:lnSpc>
                <a:spcPct val="120000"/>
              </a:lnSpc>
            </a:pPr>
            <a:r>
              <a:rPr lang="en-US" altLang="zh-CN" dirty="0"/>
              <a:t>    </a:t>
            </a:r>
            <a:r>
              <a:rPr lang="en-US" altLang="zh-CN" dirty="0" smtClean="0"/>
              <a:t>           </a:t>
            </a:r>
            <a:r>
              <a:rPr lang="en-US" altLang="zh-CN" b="1" dirty="0" smtClean="0"/>
              <a:t>return</a:t>
            </a:r>
            <a:r>
              <a:rPr lang="en-US" altLang="zh-CN" dirty="0" smtClean="0"/>
              <a:t> </a:t>
            </a:r>
            <a:r>
              <a:rPr lang="en-US" altLang="zh-CN" dirty="0"/>
              <a:t>ERROR;</a:t>
            </a:r>
            <a:r>
              <a:rPr lang="en-US" altLang="zh-CN" dirty="0">
                <a:solidFill>
                  <a:srgbClr val="008080"/>
                </a:solidFill>
              </a:rPr>
              <a:t>      </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第 </a:t>
            </a:r>
            <a:r>
              <a:rPr lang="en-US" altLang="zh-CN" b="1" dirty="0" err="1">
                <a:solidFill>
                  <a:srgbClr val="006600"/>
                </a:solidFill>
                <a:ea typeface="华文仿宋" panose="02010600040101010101" pitchFamily="2" charset="-122"/>
              </a:rPr>
              <a:t>i</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个元素不</a:t>
            </a:r>
            <a:r>
              <a:rPr lang="zh-CN" altLang="en-US" b="1" dirty="0" smtClean="0">
                <a:solidFill>
                  <a:srgbClr val="006600"/>
                </a:solidFill>
                <a:ea typeface="华文仿宋" panose="02010600040101010101" pitchFamily="2" charset="-122"/>
              </a:rPr>
              <a:t>存在</a:t>
            </a:r>
            <a:endParaRPr lang="zh-CN" altLang="en-US" b="1" dirty="0">
              <a:solidFill>
                <a:srgbClr val="006600"/>
              </a:solidFill>
              <a:ea typeface="华文仿宋" panose="02010600040101010101" pitchFamily="2" charset="-122"/>
            </a:endParaRPr>
          </a:p>
          <a:p>
            <a:pPr algn="l" eaLnBrk="1" hangingPunct="1">
              <a:lnSpc>
                <a:spcPct val="120000"/>
              </a:lnSpc>
            </a:pPr>
            <a:r>
              <a:rPr lang="en-US" altLang="zh-CN" dirty="0" smtClean="0">
                <a:solidFill>
                  <a:srgbClr val="660033"/>
                </a:solidFill>
              </a:rPr>
              <a:t>       e </a:t>
            </a:r>
            <a:r>
              <a:rPr lang="en-US" altLang="zh-CN" dirty="0">
                <a:solidFill>
                  <a:srgbClr val="660033"/>
                </a:solidFill>
              </a:rPr>
              <a:t>= p-&gt;data;                 </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取得第 </a:t>
            </a:r>
            <a:r>
              <a:rPr lang="en-US" altLang="zh-CN" b="1" dirty="0" err="1">
                <a:solidFill>
                  <a:srgbClr val="006600"/>
                </a:solidFill>
                <a:ea typeface="华文仿宋" panose="02010600040101010101" pitchFamily="2" charset="-122"/>
              </a:rPr>
              <a:t>i</a:t>
            </a:r>
            <a:r>
              <a:rPr lang="en-US" altLang="zh-CN" b="1" dirty="0">
                <a:solidFill>
                  <a:srgbClr val="006600"/>
                </a:solidFill>
                <a:ea typeface="华文仿宋" panose="02010600040101010101" pitchFamily="2" charset="-122"/>
              </a:rPr>
              <a:t> </a:t>
            </a:r>
            <a:r>
              <a:rPr lang="zh-CN" altLang="en-US" b="1" dirty="0">
                <a:solidFill>
                  <a:srgbClr val="006600"/>
                </a:solidFill>
                <a:ea typeface="华文仿宋" panose="02010600040101010101" pitchFamily="2" charset="-122"/>
              </a:rPr>
              <a:t>个元素</a:t>
            </a:r>
            <a:endParaRPr lang="zh-CN" altLang="en-US" b="1" dirty="0">
              <a:solidFill>
                <a:srgbClr val="006600"/>
              </a:solidFill>
              <a:ea typeface="华文仿宋" panose="02010600040101010101" pitchFamily="2" charset="-122"/>
            </a:endParaRPr>
          </a:p>
          <a:p>
            <a:pPr algn="l" eaLnBrk="1" hangingPunct="1">
              <a:lnSpc>
                <a:spcPct val="120000"/>
              </a:lnSpc>
            </a:pPr>
            <a:r>
              <a:rPr lang="en-US" altLang="zh-CN" b="1" dirty="0" smtClean="0">
                <a:solidFill>
                  <a:srgbClr val="660033"/>
                </a:solidFill>
              </a:rPr>
              <a:t>       return</a:t>
            </a:r>
            <a:r>
              <a:rPr lang="en-US" altLang="zh-CN" dirty="0" smtClean="0">
                <a:solidFill>
                  <a:srgbClr val="660033"/>
                </a:solidFill>
              </a:rPr>
              <a:t> OK;</a:t>
            </a:r>
            <a:endParaRPr lang="zh-CN" altLang="en-US" sz="2800" b="1" dirty="0"/>
          </a:p>
          <a:p>
            <a:pPr algn="l" eaLnBrk="1" hangingPunct="1">
              <a:lnSpc>
                <a:spcPct val="105000"/>
              </a:lnSpc>
            </a:pPr>
            <a:r>
              <a:rPr lang="en-US" altLang="zh-CN" sz="2800" b="1" dirty="0">
                <a:solidFill>
                  <a:srgbClr val="000099"/>
                </a:solidFill>
              </a:rPr>
              <a:t>}</a:t>
            </a:r>
            <a:r>
              <a:rPr lang="en-US" altLang="zh-CN" sz="2800" dirty="0">
                <a:solidFill>
                  <a:srgbClr val="000099"/>
                </a:solidFill>
              </a:rPr>
              <a:t> // </a:t>
            </a:r>
            <a:r>
              <a:rPr lang="en-US" altLang="zh-CN" sz="2800" dirty="0" err="1">
                <a:solidFill>
                  <a:srgbClr val="000099"/>
                </a:solidFill>
              </a:rPr>
              <a:t>GetElem_L</a:t>
            </a:r>
            <a:endParaRPr lang="en-US" altLang="zh-CN" sz="2800" dirty="0">
              <a:solidFill>
                <a:srgbClr val="000099"/>
              </a:solidFill>
            </a:endParaRPr>
          </a:p>
        </p:txBody>
      </p:sp>
      <p:sp>
        <p:nvSpPr>
          <p:cNvPr id="508931" name="Text Box 3"/>
          <p:cNvSpPr txBox="1">
            <a:spLocks noChangeArrowheads="1"/>
          </p:cNvSpPr>
          <p:nvPr/>
        </p:nvSpPr>
        <p:spPr bwMode="auto">
          <a:xfrm>
            <a:off x="2209777" y="5572586"/>
            <a:ext cx="2970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b="1" dirty="0">
                <a:latin typeface="华文仿宋" panose="02010600040101010101" pitchFamily="2" charset="-122"/>
                <a:ea typeface="华文仿宋" panose="02010600040101010101" pitchFamily="2" charset="-122"/>
              </a:rPr>
              <a:t>算法</a:t>
            </a:r>
            <a:r>
              <a:rPr lang="zh-CN" altLang="en-US" sz="2800" b="1" dirty="0">
                <a:solidFill>
                  <a:srgbClr val="FF0000"/>
                </a:solidFill>
                <a:latin typeface="华文仿宋" panose="02010600040101010101" pitchFamily="2" charset="-122"/>
                <a:ea typeface="华文仿宋" panose="02010600040101010101" pitchFamily="2" charset="-122"/>
              </a:rPr>
              <a:t>时间复杂度</a:t>
            </a:r>
            <a:r>
              <a:rPr lang="zh-CN" altLang="en-US" b="1" dirty="0">
                <a:latin typeface="华文仿宋" panose="02010600040101010101" pitchFamily="2" charset="-122"/>
                <a:ea typeface="华文仿宋" panose="02010600040101010101" pitchFamily="2" charset="-122"/>
              </a:rPr>
              <a:t>为</a:t>
            </a:r>
            <a:r>
              <a:rPr lang="en-US" altLang="zh-CN" b="1" dirty="0">
                <a:latin typeface="华文仿宋" panose="02010600040101010101" pitchFamily="2" charset="-122"/>
                <a:ea typeface="华文仿宋" panose="02010600040101010101" pitchFamily="2" charset="-122"/>
              </a:rPr>
              <a:t>:</a:t>
            </a:r>
            <a:endParaRPr lang="en-US" altLang="zh-CN" sz="3200" b="1" dirty="0">
              <a:latin typeface="华文仿宋" panose="02010600040101010101" pitchFamily="2" charset="-122"/>
              <a:ea typeface="华文仿宋" panose="02010600040101010101" pitchFamily="2" charset="-122"/>
            </a:endParaRPr>
          </a:p>
        </p:txBody>
      </p:sp>
      <p:sp>
        <p:nvSpPr>
          <p:cNvPr id="508932" name="Text Box 4"/>
          <p:cNvSpPr txBox="1">
            <a:spLocks noChangeArrowheads="1"/>
          </p:cNvSpPr>
          <p:nvPr/>
        </p:nvSpPr>
        <p:spPr bwMode="auto">
          <a:xfrm>
            <a:off x="5180462" y="5530081"/>
            <a:ext cx="29546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dirty="0">
                <a:latin typeface="华文仿宋" panose="02010600040101010101" pitchFamily="2" charset="-122"/>
                <a:ea typeface="华文仿宋" panose="02010600040101010101" pitchFamily="2" charset="-122"/>
              </a:rPr>
              <a:t>O(</a:t>
            </a:r>
            <a:r>
              <a:rPr lang="en-US" altLang="zh-CN" sz="3200" b="1" dirty="0" err="1">
                <a:latin typeface="华文仿宋" panose="02010600040101010101" pitchFamily="2" charset="-122"/>
                <a:ea typeface="华文仿宋" panose="02010600040101010101" pitchFamily="2" charset="-122"/>
              </a:rPr>
              <a:t>ListLength</a:t>
            </a:r>
            <a:r>
              <a:rPr lang="en-US" altLang="zh-CN" sz="3200" b="1" dirty="0">
                <a:latin typeface="华文仿宋" panose="02010600040101010101" pitchFamily="2" charset="-122"/>
                <a:ea typeface="华文仿宋" panose="02010600040101010101" pitchFamily="2" charset="-122"/>
              </a:rPr>
              <a:t>(L))</a:t>
            </a:r>
            <a:endParaRPr lang="en-US" altLang="zh-CN" sz="2000" b="1" dirty="0">
              <a:latin typeface="华文仿宋" panose="02010600040101010101" pitchFamily="2" charset="-122"/>
              <a:ea typeface="华文仿宋" panose="02010600040101010101" pitchFamily="2" charset="-122"/>
            </a:endParaRPr>
          </a:p>
        </p:txBody>
      </p:sp>
      <p:sp>
        <p:nvSpPr>
          <p:cNvPr id="8"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实现代码</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8931"/>
                                        </p:tgtEl>
                                        <p:attrNameLst>
                                          <p:attrName>style.visibility</p:attrName>
                                        </p:attrNameLst>
                                      </p:cBhvr>
                                      <p:to>
                                        <p:strVal val="visible"/>
                                      </p:to>
                                    </p:set>
                                    <p:animEffect transition="in" filter="wipe(left)">
                                      <p:cBhvr>
                                        <p:cTn id="7" dur="500"/>
                                        <p:tgtEl>
                                          <p:spTgt spid="5089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8932"/>
                                        </p:tgtEl>
                                        <p:attrNameLst>
                                          <p:attrName>style.visibility</p:attrName>
                                        </p:attrNameLst>
                                      </p:cBhvr>
                                      <p:to>
                                        <p:strVal val="visible"/>
                                      </p:to>
                                    </p:set>
                                    <p:animEffect transition="in" filter="wipe(left)">
                                      <p:cBhvr>
                                        <p:cTn id="12" dur="500"/>
                                        <p:tgtEl>
                                          <p:spTgt spid="508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autoUpdateAnimBg="0"/>
      <p:bldP spid="508932"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260389" y="3521675"/>
            <a:ext cx="1981200" cy="609600"/>
            <a:chOff x="864" y="2880"/>
            <a:chExt cx="1248" cy="384"/>
          </a:xfrm>
        </p:grpSpPr>
        <p:sp>
          <p:nvSpPr>
            <p:cNvPr id="89107" name="Rectangle 3"/>
            <p:cNvSpPr>
              <a:spLocks noChangeArrowheads="1"/>
            </p:cNvSpPr>
            <p:nvPr/>
          </p:nvSpPr>
          <p:spPr bwMode="auto">
            <a:xfrm>
              <a:off x="1440" y="2880"/>
              <a:ext cx="672" cy="384"/>
            </a:xfrm>
            <a:prstGeom prst="rect">
              <a:avLst/>
            </a:prstGeom>
            <a:solidFill>
              <a:srgbClr val="99CCFF">
                <a:alpha val="50195"/>
              </a:srgbClr>
            </a:solidFill>
            <a:ln w="22225">
              <a:solidFill>
                <a:srgbClr val="000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b="1">
                  <a:solidFill>
                    <a:srgbClr val="000099"/>
                  </a:solidFill>
                </a:rPr>
                <a:t>a</a:t>
              </a:r>
              <a:r>
                <a:rPr lang="en-US" altLang="zh-CN" sz="3200" b="1" baseline="-25000">
                  <a:solidFill>
                    <a:srgbClr val="000099"/>
                  </a:solidFill>
                </a:rPr>
                <a:t>i-1</a:t>
              </a:r>
              <a:endParaRPr lang="en-US" altLang="zh-CN" sz="3200"/>
            </a:p>
          </p:txBody>
        </p:sp>
        <p:sp>
          <p:nvSpPr>
            <p:cNvPr id="89108" name="Line 4"/>
            <p:cNvSpPr>
              <a:spLocks noChangeShapeType="1"/>
            </p:cNvSpPr>
            <p:nvPr/>
          </p:nvSpPr>
          <p:spPr bwMode="auto">
            <a:xfrm>
              <a:off x="1920" y="2880"/>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89109" name="Line 5"/>
            <p:cNvSpPr>
              <a:spLocks noChangeShapeType="1"/>
            </p:cNvSpPr>
            <p:nvPr/>
          </p:nvSpPr>
          <p:spPr bwMode="auto">
            <a:xfrm>
              <a:off x="864" y="3072"/>
              <a:ext cx="576"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grpSp>
      <p:sp>
        <p:nvSpPr>
          <p:cNvPr id="509959" name="Text Box 7"/>
          <p:cNvSpPr txBox="1">
            <a:spLocks noChangeArrowheads="1"/>
          </p:cNvSpPr>
          <p:nvPr/>
        </p:nvSpPr>
        <p:spPr bwMode="auto">
          <a:xfrm>
            <a:off x="381000" y="1210962"/>
            <a:ext cx="7772400"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en-US" altLang="zh-CN" sz="3600" dirty="0">
                <a:latin typeface="华文仿宋" panose="02010600040101010101" pitchFamily="2" charset="-122"/>
                <a:ea typeface="华文仿宋" panose="02010600040101010101" pitchFamily="2" charset="-122"/>
              </a:rPr>
              <a:t> </a:t>
            </a:r>
            <a:r>
              <a:rPr lang="zh-CN" altLang="en-US" sz="3200" b="1" dirty="0">
                <a:solidFill>
                  <a:srgbClr val="000099"/>
                </a:solidFill>
                <a:latin typeface="华文仿宋" panose="02010600040101010101" pitchFamily="2" charset="-122"/>
                <a:ea typeface="华文仿宋" panose="02010600040101010101" pitchFamily="2" charset="-122"/>
              </a:rPr>
              <a:t>有序对 </a:t>
            </a:r>
            <a:r>
              <a:rPr lang="en-US" altLang="zh-CN" sz="3200" b="1" dirty="0">
                <a:solidFill>
                  <a:srgbClr val="000099"/>
                </a:solidFill>
                <a:latin typeface="华文仿宋" panose="02010600040101010101" pitchFamily="2" charset="-122"/>
                <a:ea typeface="华文仿宋" panose="02010600040101010101" pitchFamily="2" charset="-122"/>
              </a:rPr>
              <a:t>&lt;a</a:t>
            </a:r>
            <a:r>
              <a:rPr lang="en-US" altLang="zh-CN" sz="3200" b="1" baseline="-25000" dirty="0">
                <a:solidFill>
                  <a:srgbClr val="000099"/>
                </a:solidFill>
                <a:latin typeface="华文仿宋" panose="02010600040101010101" pitchFamily="2" charset="-122"/>
                <a:ea typeface="华文仿宋" panose="02010600040101010101" pitchFamily="2" charset="-122"/>
              </a:rPr>
              <a:t>i-1</a:t>
            </a:r>
            <a:r>
              <a:rPr lang="en-US" altLang="zh-CN" sz="3200" b="1" dirty="0">
                <a:solidFill>
                  <a:srgbClr val="000099"/>
                </a:solidFill>
                <a:latin typeface="华文仿宋" panose="02010600040101010101" pitchFamily="2" charset="-122"/>
                <a:ea typeface="华文仿宋" panose="02010600040101010101" pitchFamily="2" charset="-122"/>
              </a:rPr>
              <a:t>, </a:t>
            </a:r>
            <a:r>
              <a:rPr lang="en-US" altLang="zh-CN" sz="3200" b="1" dirty="0" err="1">
                <a:solidFill>
                  <a:srgbClr val="000099"/>
                </a:solidFill>
                <a:latin typeface="华文仿宋" panose="02010600040101010101" pitchFamily="2" charset="-122"/>
                <a:ea typeface="华文仿宋" panose="02010600040101010101" pitchFamily="2" charset="-122"/>
              </a:rPr>
              <a:t>a</a:t>
            </a:r>
            <a:r>
              <a:rPr lang="en-US" altLang="zh-CN" sz="3200" b="1" baseline="-25000" dirty="0" err="1">
                <a:solidFill>
                  <a:srgbClr val="000099"/>
                </a:solidFill>
                <a:latin typeface="华文仿宋" panose="02010600040101010101" pitchFamily="2" charset="-122"/>
                <a:ea typeface="华文仿宋" panose="02010600040101010101" pitchFamily="2" charset="-122"/>
              </a:rPr>
              <a:t>i</a:t>
            </a:r>
            <a:r>
              <a:rPr lang="en-US" altLang="zh-CN" sz="3200" b="1" dirty="0">
                <a:solidFill>
                  <a:srgbClr val="000099"/>
                </a:solidFill>
                <a:latin typeface="华文仿宋" panose="02010600040101010101" pitchFamily="2" charset="-122"/>
                <a:ea typeface="华文仿宋" panose="02010600040101010101" pitchFamily="2" charset="-122"/>
              </a:rPr>
              <a:t>&gt;</a:t>
            </a:r>
            <a:endParaRPr lang="en-US" altLang="zh-CN" sz="3200" b="1" dirty="0">
              <a:solidFill>
                <a:srgbClr val="000099"/>
              </a:solidFill>
              <a:latin typeface="华文仿宋" panose="02010600040101010101" pitchFamily="2" charset="-122"/>
              <a:ea typeface="华文仿宋" panose="02010600040101010101" pitchFamily="2" charset="-122"/>
            </a:endParaRPr>
          </a:p>
          <a:p>
            <a:pPr algn="l" eaLnBrk="1" hangingPunct="1">
              <a:lnSpc>
                <a:spcPct val="140000"/>
              </a:lnSpc>
            </a:pPr>
            <a:r>
              <a:rPr lang="en-US" altLang="zh-CN" sz="3200" b="1" dirty="0">
                <a:solidFill>
                  <a:srgbClr val="000099"/>
                </a:solidFill>
                <a:latin typeface="华文仿宋" panose="02010600040101010101" pitchFamily="2" charset="-122"/>
                <a:ea typeface="华文仿宋" panose="02010600040101010101" pitchFamily="2" charset="-122"/>
              </a:rPr>
              <a:t>             </a:t>
            </a:r>
            <a:r>
              <a:rPr lang="zh-CN" altLang="en-US" sz="3200" b="1" dirty="0">
                <a:solidFill>
                  <a:srgbClr val="000099"/>
                </a:solidFill>
                <a:latin typeface="华文仿宋" panose="02010600040101010101" pitchFamily="2" charset="-122"/>
                <a:ea typeface="华文仿宋" panose="02010600040101010101" pitchFamily="2" charset="-122"/>
              </a:rPr>
              <a:t>改变为 </a:t>
            </a:r>
            <a:r>
              <a:rPr lang="en-US" altLang="zh-CN" sz="3200" b="1" dirty="0">
                <a:solidFill>
                  <a:srgbClr val="000099"/>
                </a:solidFill>
                <a:latin typeface="华文仿宋" panose="02010600040101010101" pitchFamily="2" charset="-122"/>
                <a:ea typeface="华文仿宋" panose="02010600040101010101" pitchFamily="2" charset="-122"/>
              </a:rPr>
              <a:t>&lt;a</a:t>
            </a:r>
            <a:r>
              <a:rPr lang="en-US" altLang="zh-CN" sz="3200" b="1" baseline="-25000" dirty="0">
                <a:solidFill>
                  <a:srgbClr val="000099"/>
                </a:solidFill>
                <a:latin typeface="华文仿宋" panose="02010600040101010101" pitchFamily="2" charset="-122"/>
                <a:ea typeface="华文仿宋" panose="02010600040101010101" pitchFamily="2" charset="-122"/>
              </a:rPr>
              <a:t>i-1</a:t>
            </a:r>
            <a:r>
              <a:rPr lang="en-US" altLang="zh-CN" sz="3200" b="1" dirty="0">
                <a:solidFill>
                  <a:srgbClr val="000099"/>
                </a:solidFill>
                <a:latin typeface="华文仿宋" panose="02010600040101010101" pitchFamily="2" charset="-122"/>
                <a:ea typeface="华文仿宋" panose="02010600040101010101" pitchFamily="2" charset="-122"/>
              </a:rPr>
              <a:t>, e&gt; </a:t>
            </a:r>
            <a:r>
              <a:rPr lang="zh-CN" altLang="en-US" sz="3200" b="1" dirty="0">
                <a:solidFill>
                  <a:srgbClr val="000099"/>
                </a:solidFill>
                <a:latin typeface="华文仿宋" panose="02010600040101010101" pitchFamily="2" charset="-122"/>
                <a:ea typeface="华文仿宋" panose="02010600040101010101" pitchFamily="2" charset="-122"/>
              </a:rPr>
              <a:t>和</a:t>
            </a:r>
            <a:r>
              <a:rPr lang="en-US" altLang="zh-CN" sz="3200" b="1" dirty="0">
                <a:solidFill>
                  <a:srgbClr val="000099"/>
                </a:solidFill>
                <a:latin typeface="华文仿宋" panose="02010600040101010101" pitchFamily="2" charset="-122"/>
                <a:ea typeface="华文仿宋" panose="02010600040101010101" pitchFamily="2" charset="-122"/>
              </a:rPr>
              <a:t>&lt;e, </a:t>
            </a:r>
            <a:r>
              <a:rPr lang="en-US" altLang="zh-CN" sz="3200" b="1" dirty="0" err="1">
                <a:solidFill>
                  <a:srgbClr val="000099"/>
                </a:solidFill>
                <a:latin typeface="华文仿宋" panose="02010600040101010101" pitchFamily="2" charset="-122"/>
                <a:ea typeface="华文仿宋" panose="02010600040101010101" pitchFamily="2" charset="-122"/>
              </a:rPr>
              <a:t>a</a:t>
            </a:r>
            <a:r>
              <a:rPr lang="en-US" altLang="zh-CN" sz="3200" b="1" baseline="-25000" dirty="0" err="1">
                <a:solidFill>
                  <a:srgbClr val="000099"/>
                </a:solidFill>
                <a:latin typeface="华文仿宋" panose="02010600040101010101" pitchFamily="2" charset="-122"/>
                <a:ea typeface="华文仿宋" panose="02010600040101010101" pitchFamily="2" charset="-122"/>
              </a:rPr>
              <a:t>i</a:t>
            </a:r>
            <a:r>
              <a:rPr lang="en-US" altLang="zh-CN" sz="3200" b="1" dirty="0">
                <a:solidFill>
                  <a:srgbClr val="000099"/>
                </a:solidFill>
                <a:latin typeface="华文仿宋" panose="02010600040101010101" pitchFamily="2" charset="-122"/>
                <a:ea typeface="华文仿宋" panose="02010600040101010101" pitchFamily="2" charset="-122"/>
              </a:rPr>
              <a:t>&gt;</a:t>
            </a:r>
            <a:endParaRPr lang="en-US" altLang="zh-CN" sz="3600" dirty="0">
              <a:latin typeface="华文仿宋" panose="02010600040101010101" pitchFamily="2" charset="-122"/>
              <a:ea typeface="华文仿宋" panose="02010600040101010101" pitchFamily="2" charset="-122"/>
            </a:endParaRPr>
          </a:p>
          <a:p>
            <a:pPr eaLnBrk="1" hangingPunct="1"/>
            <a:endParaRPr lang="en-US" altLang="zh-CN" sz="1800" dirty="0">
              <a:latin typeface="华文仿宋" panose="02010600040101010101" pitchFamily="2" charset="-122"/>
              <a:ea typeface="华文仿宋" panose="02010600040101010101" pitchFamily="2" charset="-122"/>
            </a:endParaRPr>
          </a:p>
        </p:txBody>
      </p:sp>
      <p:grpSp>
        <p:nvGrpSpPr>
          <p:cNvPr id="3" name="Group 8"/>
          <p:cNvGrpSpPr/>
          <p:nvPr/>
        </p:nvGrpSpPr>
        <p:grpSpPr bwMode="auto">
          <a:xfrm>
            <a:off x="3927389" y="4664675"/>
            <a:ext cx="1066800" cy="609600"/>
            <a:chOff x="2544" y="3600"/>
            <a:chExt cx="672" cy="384"/>
          </a:xfrm>
        </p:grpSpPr>
        <p:sp>
          <p:nvSpPr>
            <p:cNvPr id="89105" name="Rectangle 9"/>
            <p:cNvSpPr>
              <a:spLocks noChangeArrowheads="1"/>
            </p:cNvSpPr>
            <p:nvPr/>
          </p:nvSpPr>
          <p:spPr bwMode="auto">
            <a:xfrm>
              <a:off x="2544" y="3600"/>
              <a:ext cx="672" cy="384"/>
            </a:xfrm>
            <a:prstGeom prst="rect">
              <a:avLst/>
            </a:prstGeom>
            <a:solidFill>
              <a:srgbClr val="FFCC99">
                <a:alpha val="50195"/>
              </a:srgbClr>
            </a:solidFill>
            <a:ln w="25400">
              <a:solidFill>
                <a:srgbClr val="99330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b="1" dirty="0">
                  <a:solidFill>
                    <a:srgbClr val="990000"/>
                  </a:solidFill>
                </a:rPr>
                <a:t> </a:t>
              </a:r>
              <a:r>
                <a:rPr lang="en-US" altLang="zh-CN" sz="3200" b="1" dirty="0" smtClean="0">
                  <a:solidFill>
                    <a:srgbClr val="990000"/>
                  </a:solidFill>
                </a:rPr>
                <a:t> e</a:t>
              </a:r>
              <a:endParaRPr lang="en-US" altLang="zh-CN" sz="3200" dirty="0"/>
            </a:p>
          </p:txBody>
        </p:sp>
        <p:sp>
          <p:nvSpPr>
            <p:cNvPr id="89106" name="Line 10"/>
            <p:cNvSpPr>
              <a:spLocks noChangeShapeType="1"/>
            </p:cNvSpPr>
            <p:nvPr/>
          </p:nvSpPr>
          <p:spPr bwMode="auto">
            <a:xfrm>
              <a:off x="3024" y="3600"/>
              <a:ext cx="0" cy="384"/>
            </a:xfrm>
            <a:prstGeom prst="line">
              <a:avLst/>
            </a:prstGeom>
            <a:noFill/>
            <a:ln w="25400">
              <a:solidFill>
                <a:srgbClr val="993300"/>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grpSp>
      <p:grpSp>
        <p:nvGrpSpPr>
          <p:cNvPr id="4" name="Group 11"/>
          <p:cNvGrpSpPr/>
          <p:nvPr/>
        </p:nvGrpSpPr>
        <p:grpSpPr bwMode="auto">
          <a:xfrm>
            <a:off x="3089189" y="3521675"/>
            <a:ext cx="3886200" cy="609600"/>
            <a:chOff x="2016" y="2880"/>
            <a:chExt cx="2448" cy="384"/>
          </a:xfrm>
        </p:grpSpPr>
        <p:sp>
          <p:nvSpPr>
            <p:cNvPr id="89101" name="Line 12"/>
            <p:cNvSpPr>
              <a:spLocks noChangeShapeType="1"/>
            </p:cNvSpPr>
            <p:nvPr/>
          </p:nvSpPr>
          <p:spPr bwMode="auto">
            <a:xfrm>
              <a:off x="2016" y="3072"/>
              <a:ext cx="1344"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89102" name="Rectangle 13"/>
            <p:cNvSpPr>
              <a:spLocks noChangeArrowheads="1"/>
            </p:cNvSpPr>
            <p:nvPr/>
          </p:nvSpPr>
          <p:spPr bwMode="auto">
            <a:xfrm>
              <a:off x="3360" y="2880"/>
              <a:ext cx="672" cy="384"/>
            </a:xfrm>
            <a:prstGeom prst="rect">
              <a:avLst/>
            </a:prstGeom>
            <a:solidFill>
              <a:srgbClr val="99CCFF">
                <a:alpha val="50195"/>
              </a:srgbClr>
            </a:solidFill>
            <a:ln w="22225">
              <a:solidFill>
                <a:srgbClr val="000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b="1" dirty="0" smtClean="0">
                  <a:solidFill>
                    <a:srgbClr val="000099"/>
                  </a:solidFill>
                </a:rPr>
                <a:t> </a:t>
              </a:r>
              <a:r>
                <a:rPr lang="en-US" altLang="zh-CN" sz="3200" b="1" dirty="0" err="1" smtClean="0">
                  <a:solidFill>
                    <a:srgbClr val="000099"/>
                  </a:solidFill>
                </a:rPr>
                <a:t>a</a:t>
              </a:r>
              <a:r>
                <a:rPr lang="en-US" altLang="zh-CN" sz="3200" b="1" baseline="-25000" dirty="0" err="1" smtClean="0">
                  <a:solidFill>
                    <a:srgbClr val="000099"/>
                  </a:solidFill>
                </a:rPr>
                <a:t>i</a:t>
              </a:r>
              <a:endParaRPr lang="en-US" altLang="zh-CN" sz="3200" dirty="0"/>
            </a:p>
          </p:txBody>
        </p:sp>
        <p:sp>
          <p:nvSpPr>
            <p:cNvPr id="89103" name="Line 14"/>
            <p:cNvSpPr>
              <a:spLocks noChangeShapeType="1"/>
            </p:cNvSpPr>
            <p:nvPr/>
          </p:nvSpPr>
          <p:spPr bwMode="auto">
            <a:xfrm>
              <a:off x="3840" y="2880"/>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89104" name="Line 15"/>
            <p:cNvSpPr>
              <a:spLocks noChangeShapeType="1"/>
            </p:cNvSpPr>
            <p:nvPr/>
          </p:nvSpPr>
          <p:spPr bwMode="auto">
            <a:xfrm>
              <a:off x="3936" y="3072"/>
              <a:ext cx="528"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grpSp>
      <p:sp useBgFill="1">
        <p:nvSpPr>
          <p:cNvPr id="509968" name="Rectangle 16"/>
          <p:cNvSpPr>
            <a:spLocks noChangeArrowheads="1"/>
          </p:cNvSpPr>
          <p:nvPr/>
        </p:nvSpPr>
        <p:spPr bwMode="auto">
          <a:xfrm>
            <a:off x="3012989" y="3674075"/>
            <a:ext cx="22098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p>
        </p:txBody>
      </p:sp>
      <p:grpSp>
        <p:nvGrpSpPr>
          <p:cNvPr id="5" name="Group 17"/>
          <p:cNvGrpSpPr/>
          <p:nvPr/>
        </p:nvGrpSpPr>
        <p:grpSpPr bwMode="auto">
          <a:xfrm>
            <a:off x="2174789" y="3521675"/>
            <a:ext cx="1066800" cy="609600"/>
            <a:chOff x="1440" y="3504"/>
            <a:chExt cx="672" cy="384"/>
          </a:xfrm>
        </p:grpSpPr>
        <p:sp>
          <p:nvSpPr>
            <p:cNvPr id="89099" name="Rectangle 18"/>
            <p:cNvSpPr>
              <a:spLocks noChangeArrowheads="1"/>
            </p:cNvSpPr>
            <p:nvPr/>
          </p:nvSpPr>
          <p:spPr bwMode="auto">
            <a:xfrm>
              <a:off x="1440" y="3504"/>
              <a:ext cx="672" cy="384"/>
            </a:xfrm>
            <a:prstGeom prst="rect">
              <a:avLst/>
            </a:prstGeom>
            <a:solidFill>
              <a:srgbClr val="99CCFF">
                <a:alpha val="50195"/>
              </a:srgbClr>
            </a:solidFill>
            <a:ln w="22225">
              <a:solidFill>
                <a:srgbClr val="000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b="1">
                  <a:solidFill>
                    <a:srgbClr val="000099"/>
                  </a:solidFill>
                </a:rPr>
                <a:t>a</a:t>
              </a:r>
              <a:r>
                <a:rPr lang="en-US" altLang="zh-CN" sz="3200" b="1" baseline="-25000">
                  <a:solidFill>
                    <a:srgbClr val="000099"/>
                  </a:solidFill>
                </a:rPr>
                <a:t>i-1</a:t>
              </a:r>
              <a:endParaRPr lang="en-US" altLang="zh-CN" sz="3200"/>
            </a:p>
          </p:txBody>
        </p:sp>
        <p:sp>
          <p:nvSpPr>
            <p:cNvPr id="89100" name="Line 19"/>
            <p:cNvSpPr>
              <a:spLocks noChangeShapeType="1"/>
            </p:cNvSpPr>
            <p:nvPr/>
          </p:nvSpPr>
          <p:spPr bwMode="auto">
            <a:xfrm>
              <a:off x="1920" y="3504"/>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grpSp>
      <p:cxnSp>
        <p:nvCxnSpPr>
          <p:cNvPr id="509972" name="AutoShape 20"/>
          <p:cNvCxnSpPr>
            <a:cxnSpLocks noChangeShapeType="1"/>
            <a:stCxn id="89099" idx="3"/>
            <a:endCxn id="89105" idx="1"/>
          </p:cNvCxnSpPr>
          <p:nvPr/>
        </p:nvCxnSpPr>
        <p:spPr bwMode="auto">
          <a:xfrm>
            <a:off x="3252702" y="3826475"/>
            <a:ext cx="661987" cy="1143000"/>
          </a:xfrm>
          <a:prstGeom prst="bentConnector3">
            <a:avLst>
              <a:gd name="adj1" fmla="val 50120"/>
            </a:avLst>
          </a:prstGeom>
          <a:noFill/>
          <a:ln w="31750">
            <a:solidFill>
              <a:srgbClr val="008080"/>
            </a:solidFill>
            <a:miter lim="800000"/>
            <a:headEnd type="oval" w="sm" len="sm"/>
            <a:tailEnd type="triangle" w="med" len="lg"/>
          </a:ln>
          <a:extLst>
            <a:ext uri="{909E8E84-426E-40DD-AFC4-6F175D3DCCD1}">
              <a14:hiddenFill xmlns:a14="http://schemas.microsoft.com/office/drawing/2010/main">
                <a:noFill/>
              </a14:hiddenFill>
            </a:ext>
          </a:extLst>
        </p:spPr>
      </p:cxnSp>
      <p:cxnSp>
        <p:nvCxnSpPr>
          <p:cNvPr id="509973" name="AutoShape 21"/>
          <p:cNvCxnSpPr>
            <a:cxnSpLocks noChangeShapeType="1"/>
            <a:stCxn id="89105" idx="3"/>
            <a:endCxn id="89102" idx="2"/>
          </p:cNvCxnSpPr>
          <p:nvPr/>
        </p:nvCxnSpPr>
        <p:spPr bwMode="auto">
          <a:xfrm flipV="1">
            <a:off x="5006889" y="4142388"/>
            <a:ext cx="749300" cy="827087"/>
          </a:xfrm>
          <a:prstGeom prst="bentConnector2">
            <a:avLst/>
          </a:prstGeom>
          <a:noFill/>
          <a:ln w="31750">
            <a:solidFill>
              <a:srgbClr val="008080"/>
            </a:solidFill>
            <a:miter lim="800000"/>
            <a:headEnd type="oval" w="sm" len="sm"/>
            <a:tailEnd type="triangle" w="med" len="lg"/>
          </a:ln>
          <a:extLst>
            <a:ext uri="{909E8E84-426E-40DD-AFC4-6F175D3DCCD1}">
              <a14:hiddenFill xmlns:a14="http://schemas.microsoft.com/office/drawing/2010/main">
                <a:noFill/>
              </a14:hiddenFill>
            </a:ext>
          </a:extLst>
        </p:spPr>
      </p:cxnSp>
      <p:sp>
        <p:nvSpPr>
          <p:cNvPr id="22"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err="1" smtClean="0">
                <a:solidFill>
                  <a:srgbClr val="003399"/>
                </a:solidFill>
              </a:rPr>
              <a:t>ListInsert</a:t>
            </a:r>
            <a:r>
              <a:rPr lang="en-US" altLang="zh-CN" sz="3200" dirty="0" smtClean="0">
                <a:solidFill>
                  <a:srgbClr val="003399"/>
                </a:solidFill>
              </a:rPr>
              <a:t>(&amp;L</a:t>
            </a:r>
            <a:r>
              <a:rPr lang="en-US" altLang="zh-CN" sz="3200" dirty="0">
                <a:solidFill>
                  <a:srgbClr val="003399"/>
                </a:solidFill>
              </a:rPr>
              <a:t>, </a:t>
            </a:r>
            <a:r>
              <a:rPr lang="en-US" altLang="zh-CN" sz="3200" dirty="0" err="1">
                <a:solidFill>
                  <a:srgbClr val="003399"/>
                </a:solidFill>
              </a:rPr>
              <a:t>i</a:t>
            </a:r>
            <a:r>
              <a:rPr lang="en-US" altLang="zh-CN" sz="3200" dirty="0">
                <a:solidFill>
                  <a:srgbClr val="003399"/>
                </a:solidFill>
              </a:rPr>
              <a:t>, </a:t>
            </a:r>
            <a:r>
              <a:rPr lang="en-US" altLang="zh-CN" sz="3200" dirty="0" smtClean="0">
                <a:solidFill>
                  <a:srgbClr val="003399"/>
                </a:solidFill>
              </a:rPr>
              <a:t>e)</a:t>
            </a:r>
            <a:r>
              <a:rPr lang="zh-CN" altLang="en-US" sz="3200" dirty="0" smtClean="0">
                <a:solidFill>
                  <a:srgbClr val="003399"/>
                </a:solidFill>
                <a:latin typeface="黑体" panose="02010609060101010101" pitchFamily="49" charset="-122"/>
                <a:ea typeface="黑体" panose="02010609060101010101" pitchFamily="49" charset="-122"/>
              </a:rPr>
              <a:t>的实现</a:t>
            </a:r>
            <a:endParaRPr lang="en-US" altLang="zh-CN" sz="3200" dirty="0">
              <a:latin typeface="黑体" panose="02010609060101010101" pitchFamily="49" charset="-122"/>
              <a:ea typeface="黑体" panose="02010609060101010101"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9959"/>
                                        </p:tgtEl>
                                        <p:attrNameLst>
                                          <p:attrName>style.visibility</p:attrName>
                                        </p:attrNameLst>
                                      </p:cBhvr>
                                      <p:to>
                                        <p:strVal val="visible"/>
                                      </p:to>
                                    </p:set>
                                    <p:animEffect transition="in" filter="dissolve">
                                      <p:cBhvr>
                                        <p:cTn id="7" dur="500"/>
                                        <p:tgtEl>
                                          <p:spTgt spid="5099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09973"/>
                                        </p:tgtEl>
                                        <p:attrNameLst>
                                          <p:attrName>style.visibility</p:attrName>
                                        </p:attrNameLst>
                                      </p:cBhvr>
                                      <p:to>
                                        <p:strVal val="visible"/>
                                      </p:to>
                                    </p:set>
                                    <p:animEffect transition="in" filter="wipe(left)">
                                      <p:cBhvr>
                                        <p:cTn id="26" dur="500"/>
                                        <p:tgtEl>
                                          <p:spTgt spid="50997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09968"/>
                                        </p:tgtEl>
                                        <p:attrNameLst>
                                          <p:attrName>style.visibility</p:attrName>
                                        </p:attrNameLst>
                                      </p:cBhvr>
                                      <p:to>
                                        <p:strVal val="visible"/>
                                      </p:to>
                                    </p:set>
                                    <p:animEffect transition="in" filter="wipe(up)">
                                      <p:cBhvr>
                                        <p:cTn id="31" dur="500"/>
                                        <p:tgtEl>
                                          <p:spTgt spid="5099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509972"/>
                                        </p:tgtEl>
                                        <p:attrNameLst>
                                          <p:attrName>style.visibility</p:attrName>
                                        </p:attrNameLst>
                                      </p:cBhvr>
                                      <p:to>
                                        <p:strVal val="visible"/>
                                      </p:to>
                                    </p:set>
                                    <p:animEffect transition="in" filter="wipe(left)">
                                      <p:cBhvr>
                                        <p:cTn id="38" dur="500"/>
                                        <p:tgtEl>
                                          <p:spTgt spid="509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9" grpId="0"/>
      <p:bldP spid="50996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Text Box 2"/>
          <p:cNvSpPr txBox="1">
            <a:spLocks noChangeArrowheads="1"/>
          </p:cNvSpPr>
          <p:nvPr/>
        </p:nvSpPr>
        <p:spPr bwMode="auto">
          <a:xfrm>
            <a:off x="533400" y="3124200"/>
            <a:ext cx="7980405" cy="234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ct val="125000"/>
              </a:lnSpc>
              <a:spcAft>
                <a:spcPct val="30000"/>
              </a:spcAft>
            </a:pPr>
            <a:r>
              <a:rPr lang="zh-CN" altLang="en-US" sz="2800" b="1" dirty="0" smtClean="0">
                <a:solidFill>
                  <a:srgbClr val="333399"/>
                </a:solidFill>
                <a:latin typeface="华文仿宋" panose="02010600040101010101" pitchFamily="2" charset="-122"/>
                <a:ea typeface="华文仿宋" panose="02010600040101010101" pitchFamily="2" charset="-122"/>
              </a:rPr>
              <a:t>因此</a:t>
            </a:r>
            <a:r>
              <a:rPr lang="zh-CN" altLang="en-US" sz="2800" b="1" dirty="0">
                <a:solidFill>
                  <a:srgbClr val="333399"/>
                </a:solidFill>
                <a:latin typeface="华文仿宋" panose="02010600040101010101" pitchFamily="2" charset="-122"/>
                <a:ea typeface="华文仿宋" panose="02010600040101010101" pitchFamily="2" charset="-122"/>
              </a:rPr>
              <a:t>，在单链表中第 </a:t>
            </a:r>
            <a:r>
              <a:rPr lang="en-US" altLang="zh-CN" sz="2800" b="1" dirty="0" err="1">
                <a:solidFill>
                  <a:srgbClr val="333399"/>
                </a:solidFill>
                <a:latin typeface="华文仿宋" panose="02010600040101010101" pitchFamily="2" charset="-122"/>
                <a:ea typeface="华文仿宋" panose="02010600040101010101" pitchFamily="2" charset="-122"/>
              </a:rPr>
              <a:t>i</a:t>
            </a:r>
            <a:r>
              <a:rPr lang="en-US" altLang="zh-CN" sz="2800" b="1" dirty="0">
                <a:solidFill>
                  <a:srgbClr val="333399"/>
                </a:solidFill>
                <a:latin typeface="华文仿宋" panose="02010600040101010101" pitchFamily="2" charset="-122"/>
                <a:ea typeface="华文仿宋" panose="02010600040101010101" pitchFamily="2" charset="-122"/>
              </a:rPr>
              <a:t> </a:t>
            </a:r>
            <a:r>
              <a:rPr lang="zh-CN" altLang="en-US" sz="2800" b="1" dirty="0">
                <a:solidFill>
                  <a:srgbClr val="333399"/>
                </a:solidFill>
                <a:latin typeface="华文仿宋" panose="02010600040101010101" pitchFamily="2" charset="-122"/>
                <a:ea typeface="华文仿宋" panose="02010600040101010101" pitchFamily="2" charset="-122"/>
              </a:rPr>
              <a:t>个结点之</a:t>
            </a:r>
            <a:r>
              <a:rPr lang="zh-CN" altLang="en-US" sz="2800" b="1" dirty="0">
                <a:solidFill>
                  <a:schemeClr val="accent2"/>
                </a:solidFill>
                <a:latin typeface="华文仿宋" panose="02010600040101010101" pitchFamily="2" charset="-122"/>
                <a:ea typeface="华文仿宋" panose="02010600040101010101" pitchFamily="2" charset="-122"/>
              </a:rPr>
              <a:t>前</a:t>
            </a:r>
            <a:r>
              <a:rPr lang="zh-CN" altLang="en-US" sz="2800" b="1" dirty="0">
                <a:solidFill>
                  <a:srgbClr val="333399"/>
                </a:solidFill>
                <a:latin typeface="华文仿宋" panose="02010600040101010101" pitchFamily="2" charset="-122"/>
                <a:ea typeface="华文仿宋" panose="02010600040101010101" pitchFamily="2" charset="-122"/>
              </a:rPr>
              <a:t>进行插入的基本操作为</a:t>
            </a:r>
            <a:r>
              <a:rPr lang="en-US" altLang="zh-CN" sz="2800" b="1" dirty="0">
                <a:solidFill>
                  <a:srgbClr val="333399"/>
                </a:solidFill>
                <a:latin typeface="华文仿宋" panose="02010600040101010101" pitchFamily="2" charset="-122"/>
                <a:ea typeface="华文仿宋" panose="02010600040101010101" pitchFamily="2" charset="-122"/>
              </a:rPr>
              <a:t>:</a:t>
            </a:r>
            <a:endParaRPr lang="en-US" altLang="zh-CN" sz="2800" dirty="0">
              <a:latin typeface="华文仿宋" panose="02010600040101010101" pitchFamily="2" charset="-122"/>
              <a:ea typeface="华文仿宋" panose="02010600040101010101" pitchFamily="2" charset="-122"/>
            </a:endParaRPr>
          </a:p>
          <a:p>
            <a:pPr algn="just" eaLnBrk="1" hangingPunct="1">
              <a:lnSpc>
                <a:spcPct val="125000"/>
              </a:lnSpc>
            </a:pPr>
            <a:r>
              <a:rPr lang="zh-CN" altLang="en-US" sz="2800" b="1" dirty="0" smtClean="0">
                <a:latin typeface="华文仿宋" panose="02010600040101010101" pitchFamily="2" charset="-122"/>
                <a:ea typeface="华文仿宋" panose="02010600040101010101" pitchFamily="2" charset="-122"/>
              </a:rPr>
              <a:t>找到</a:t>
            </a:r>
            <a:r>
              <a:rPr lang="zh-CN" altLang="en-US" sz="2800" b="1" dirty="0">
                <a:latin typeface="华文仿宋" panose="02010600040101010101" pitchFamily="2" charset="-122"/>
                <a:ea typeface="华文仿宋" panose="02010600040101010101" pitchFamily="2" charset="-122"/>
              </a:rPr>
              <a:t>线性表中第</a:t>
            </a:r>
            <a:r>
              <a:rPr lang="en-US" altLang="zh-CN" sz="2800" b="1" dirty="0">
                <a:latin typeface="华文仿宋" panose="02010600040101010101" pitchFamily="2" charset="-122"/>
                <a:ea typeface="华文仿宋" panose="02010600040101010101" pitchFamily="2" charset="-122"/>
              </a:rPr>
              <a:t>i-1</a:t>
            </a:r>
            <a:r>
              <a:rPr lang="zh-CN" altLang="en-US" sz="2800" b="1" dirty="0">
                <a:latin typeface="华文仿宋" panose="02010600040101010101" pitchFamily="2" charset="-122"/>
                <a:ea typeface="华文仿宋" panose="02010600040101010101" pitchFamily="2" charset="-122"/>
              </a:rPr>
              <a:t>个结点，然后修改其指向后继的指针。</a:t>
            </a:r>
            <a:endParaRPr lang="zh-CN" altLang="en-US" sz="2800" dirty="0">
              <a:latin typeface="华文仿宋" panose="02010600040101010101" pitchFamily="2" charset="-122"/>
              <a:ea typeface="华文仿宋" panose="02010600040101010101" pitchFamily="2" charset="-122"/>
            </a:endParaRPr>
          </a:p>
        </p:txBody>
      </p:sp>
      <p:sp>
        <p:nvSpPr>
          <p:cNvPr id="90115" name="Text Box 3"/>
          <p:cNvSpPr txBox="1">
            <a:spLocks noChangeArrowheads="1"/>
          </p:cNvSpPr>
          <p:nvPr/>
        </p:nvSpPr>
        <p:spPr bwMode="auto">
          <a:xfrm>
            <a:off x="609600" y="1060625"/>
            <a:ext cx="7904205"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just" eaLnBrk="1" hangingPunct="1">
              <a:lnSpc>
                <a:spcPct val="125000"/>
              </a:lnSpc>
            </a:pPr>
            <a:r>
              <a:rPr lang="zh-CN" altLang="en-US" sz="2800" b="1" dirty="0" smtClean="0">
                <a:latin typeface="华文仿宋" panose="02010600040101010101" pitchFamily="2" charset="-122"/>
                <a:ea typeface="华文仿宋" panose="02010600040101010101" pitchFamily="2" charset="-122"/>
              </a:rPr>
              <a:t>可见</a:t>
            </a:r>
            <a:r>
              <a:rPr lang="zh-CN" altLang="en-US" sz="2800" b="1" dirty="0">
                <a:latin typeface="华文仿宋" panose="02010600040101010101" pitchFamily="2" charset="-122"/>
                <a:ea typeface="华文仿宋" panose="02010600040101010101" pitchFamily="2" charset="-122"/>
              </a:rPr>
              <a:t>，在链表中插入结点只需要修改指针。但同时，若要在第 </a:t>
            </a:r>
            <a:r>
              <a:rPr lang="en-US" altLang="zh-CN" sz="2800" b="1" dirty="0" err="1">
                <a:latin typeface="华文仿宋" panose="02010600040101010101" pitchFamily="2" charset="-122"/>
                <a:ea typeface="华文仿宋" panose="02010600040101010101" pitchFamily="2" charset="-122"/>
              </a:rPr>
              <a:t>i</a:t>
            </a:r>
            <a:r>
              <a:rPr lang="en-US" altLang="zh-CN"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rPr>
              <a:t>个结点之</a:t>
            </a:r>
            <a:r>
              <a:rPr lang="zh-CN" altLang="en-US" sz="2800" b="1" dirty="0">
                <a:solidFill>
                  <a:schemeClr val="accent2"/>
                </a:solidFill>
                <a:latin typeface="华文仿宋" panose="02010600040101010101" pitchFamily="2" charset="-122"/>
                <a:ea typeface="华文仿宋" panose="02010600040101010101" pitchFamily="2" charset="-122"/>
              </a:rPr>
              <a:t>前</a:t>
            </a:r>
            <a:r>
              <a:rPr lang="zh-CN" altLang="en-US" sz="2800" b="1" dirty="0">
                <a:latin typeface="华文仿宋" panose="02010600040101010101" pitchFamily="2" charset="-122"/>
                <a:ea typeface="华文仿宋" panose="02010600040101010101" pitchFamily="2" charset="-122"/>
              </a:rPr>
              <a:t>插入元素，修改的是第 </a:t>
            </a:r>
            <a:r>
              <a:rPr lang="en-US" altLang="zh-CN" sz="2800" b="1" dirty="0">
                <a:latin typeface="华文仿宋" panose="02010600040101010101" pitchFamily="2" charset="-122"/>
                <a:ea typeface="华文仿宋" panose="02010600040101010101" pitchFamily="2" charset="-122"/>
              </a:rPr>
              <a:t>i-1 </a:t>
            </a:r>
            <a:r>
              <a:rPr lang="zh-CN" altLang="en-US" sz="2800" b="1" dirty="0">
                <a:latin typeface="华文仿宋" panose="02010600040101010101" pitchFamily="2" charset="-122"/>
                <a:ea typeface="华文仿宋" panose="02010600040101010101" pitchFamily="2" charset="-122"/>
              </a:rPr>
              <a:t>个结点的指针。</a:t>
            </a:r>
            <a:endParaRPr lang="zh-CN" altLang="en-US" sz="2800" dirty="0">
              <a:latin typeface="华文仿宋" panose="02010600040101010101" pitchFamily="2" charset="-122"/>
              <a:ea typeface="华文仿宋" panose="02010600040101010101" pitchFamily="2" charset="-122"/>
            </a:endParaRPr>
          </a:p>
        </p:txBody>
      </p:sp>
      <p:sp>
        <p:nvSpPr>
          <p:cNvPr id="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实现思想</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10978"/>
                                        </p:tgtEl>
                                        <p:attrNameLst>
                                          <p:attrName>style.visibility</p:attrName>
                                        </p:attrNameLst>
                                      </p:cBhvr>
                                      <p:to>
                                        <p:strVal val="visible"/>
                                      </p:to>
                                    </p:set>
                                    <p:animEffect transition="in" filter="blinds(vertical)">
                                      <p:cBhvr>
                                        <p:cTn id="7" dur="500"/>
                                        <p:tgtEl>
                                          <p:spTgt spid="510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561975" y="1022410"/>
            <a:ext cx="80391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2800" b="1" dirty="0"/>
              <a:t> </a:t>
            </a:r>
            <a:r>
              <a:rPr lang="en-US" altLang="zh-CN" b="1" dirty="0"/>
              <a:t>Status</a:t>
            </a:r>
            <a:r>
              <a:rPr lang="en-US" altLang="zh-CN" dirty="0"/>
              <a:t> </a:t>
            </a:r>
            <a:r>
              <a:rPr lang="en-US" altLang="zh-CN" dirty="0" err="1"/>
              <a:t>ListInsert_L</a:t>
            </a:r>
            <a:r>
              <a:rPr lang="en-US" altLang="zh-CN" dirty="0"/>
              <a:t>(</a:t>
            </a:r>
            <a:r>
              <a:rPr lang="en-US" altLang="zh-CN" dirty="0" err="1"/>
              <a:t>LinkList</a:t>
            </a:r>
            <a:r>
              <a:rPr lang="en-US" altLang="zh-CN" dirty="0"/>
              <a:t> L, </a:t>
            </a:r>
            <a:r>
              <a:rPr lang="en-US" altLang="zh-CN" b="1" dirty="0" err="1"/>
              <a:t>int</a:t>
            </a:r>
            <a:r>
              <a:rPr lang="en-US" altLang="zh-CN" dirty="0"/>
              <a:t> </a:t>
            </a:r>
            <a:r>
              <a:rPr lang="en-US" altLang="zh-CN" dirty="0" err="1"/>
              <a:t>i</a:t>
            </a:r>
            <a:r>
              <a:rPr lang="en-US" altLang="zh-CN" dirty="0"/>
              <a:t>, </a:t>
            </a:r>
            <a:r>
              <a:rPr lang="en-US" altLang="zh-CN" dirty="0" err="1"/>
              <a:t>ElemType</a:t>
            </a:r>
            <a:r>
              <a:rPr lang="en-US" altLang="zh-CN" dirty="0"/>
              <a:t> e) </a:t>
            </a:r>
            <a:r>
              <a:rPr lang="en-US" altLang="zh-CN" b="1" dirty="0"/>
              <a:t>{</a:t>
            </a:r>
            <a:endParaRPr lang="en-US" altLang="zh-CN" b="1" dirty="0"/>
          </a:p>
          <a:p>
            <a:pPr algn="l" eaLnBrk="1" hangingPunct="1">
              <a:lnSpc>
                <a:spcPct val="120000"/>
              </a:lnSpc>
            </a:pPr>
            <a:r>
              <a:rPr lang="en-US" altLang="zh-CN" b="1" dirty="0">
                <a:solidFill>
                  <a:srgbClr val="000099"/>
                </a:solidFill>
              </a:rPr>
              <a:t>             </a:t>
            </a:r>
            <a:r>
              <a:rPr lang="en-US" altLang="zh-CN" sz="2000" b="1" dirty="0">
                <a:solidFill>
                  <a:srgbClr val="006439"/>
                </a:solidFill>
                <a:ea typeface="华文仿宋" panose="02010600040101010101" pitchFamily="2" charset="-122"/>
              </a:rPr>
              <a:t>// L </a:t>
            </a:r>
            <a:r>
              <a:rPr lang="zh-CN" altLang="en-US" sz="2000" b="1" dirty="0">
                <a:solidFill>
                  <a:srgbClr val="006439"/>
                </a:solidFill>
                <a:ea typeface="华文仿宋" panose="02010600040101010101" pitchFamily="2" charset="-122"/>
              </a:rPr>
              <a:t>为带头结点的单链表的头指针，本算法</a:t>
            </a:r>
            <a:endParaRPr lang="zh-CN" altLang="en-US" sz="2000" b="1" dirty="0">
              <a:solidFill>
                <a:srgbClr val="006439"/>
              </a:solidFill>
              <a:ea typeface="华文仿宋" panose="02010600040101010101" pitchFamily="2" charset="-122"/>
            </a:endParaRPr>
          </a:p>
          <a:p>
            <a:pPr algn="l" eaLnBrk="1" hangingPunct="1">
              <a:lnSpc>
                <a:spcPct val="120000"/>
              </a:lnSpc>
            </a:pPr>
            <a:r>
              <a:rPr lang="zh-CN" altLang="en-US" sz="2000" b="1" dirty="0">
                <a:solidFill>
                  <a:srgbClr val="006439"/>
                </a:solidFill>
                <a:ea typeface="华文仿宋" panose="02010600040101010101" pitchFamily="2" charset="-122"/>
              </a:rPr>
              <a:t>               </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在链表中第</a:t>
            </a:r>
            <a:r>
              <a:rPr lang="en-US" altLang="zh-CN" sz="2000" b="1" dirty="0" err="1">
                <a:solidFill>
                  <a:srgbClr val="006439"/>
                </a:solidFill>
                <a:ea typeface="华文仿宋" panose="02010600040101010101" pitchFamily="2" charset="-122"/>
              </a:rPr>
              <a:t>i</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个结点之前插入新的元素 </a:t>
            </a:r>
            <a:r>
              <a:rPr lang="en-US" altLang="zh-CN" sz="2000" b="1" dirty="0">
                <a:solidFill>
                  <a:srgbClr val="006439"/>
                </a:solidFill>
                <a:ea typeface="华文仿宋" panose="02010600040101010101" pitchFamily="2" charset="-122"/>
              </a:rPr>
              <a:t>e</a:t>
            </a:r>
            <a:endParaRPr lang="en-US" altLang="zh-CN" sz="2000" b="1" dirty="0">
              <a:solidFill>
                <a:srgbClr val="006439"/>
              </a:solidFill>
              <a:ea typeface="华文仿宋" panose="02010600040101010101" pitchFamily="2" charset="-122"/>
            </a:endParaRPr>
          </a:p>
          <a:p>
            <a:pPr algn="l" eaLnBrk="1" hangingPunct="1">
              <a:lnSpc>
                <a:spcPct val="120000"/>
              </a:lnSpc>
            </a:pPr>
            <a:r>
              <a:rPr lang="en-US" altLang="zh-CN" dirty="0"/>
              <a:t>    </a:t>
            </a:r>
            <a:r>
              <a:rPr lang="en-US" altLang="zh-CN" dirty="0" smtClean="0"/>
              <a:t>  p </a:t>
            </a:r>
            <a:r>
              <a:rPr lang="en-US" altLang="zh-CN" dirty="0"/>
              <a:t>= L;    j = 0;</a:t>
            </a:r>
            <a:endParaRPr lang="en-US" altLang="zh-CN" dirty="0"/>
          </a:p>
          <a:p>
            <a:pPr algn="l" eaLnBrk="1" hangingPunct="1">
              <a:lnSpc>
                <a:spcPct val="120000"/>
              </a:lnSpc>
            </a:pPr>
            <a:r>
              <a:rPr lang="en-US" altLang="zh-CN" b="1" dirty="0" smtClean="0">
                <a:solidFill>
                  <a:srgbClr val="660033"/>
                </a:solidFill>
              </a:rPr>
              <a:t>      while </a:t>
            </a:r>
            <a:r>
              <a:rPr lang="en-US" altLang="zh-CN" dirty="0">
                <a:solidFill>
                  <a:srgbClr val="660033"/>
                </a:solidFill>
              </a:rPr>
              <a:t>(p </a:t>
            </a:r>
            <a:r>
              <a:rPr lang="en-US" altLang="zh-CN" b="1" dirty="0">
                <a:solidFill>
                  <a:srgbClr val="660033"/>
                </a:solidFill>
              </a:rPr>
              <a:t>&amp;&amp;</a:t>
            </a:r>
            <a:r>
              <a:rPr lang="en-US" altLang="zh-CN" dirty="0">
                <a:solidFill>
                  <a:srgbClr val="660033"/>
                </a:solidFill>
              </a:rPr>
              <a:t> j &lt; i-1) </a:t>
            </a:r>
            <a:endParaRPr lang="en-US" altLang="zh-CN" dirty="0">
              <a:solidFill>
                <a:srgbClr val="660033"/>
              </a:solidFill>
            </a:endParaRPr>
          </a:p>
          <a:p>
            <a:pPr algn="l" eaLnBrk="1" hangingPunct="1">
              <a:lnSpc>
                <a:spcPct val="120000"/>
              </a:lnSpc>
            </a:pPr>
            <a:r>
              <a:rPr lang="en-US" altLang="zh-CN" dirty="0">
                <a:solidFill>
                  <a:srgbClr val="660033"/>
                </a:solidFill>
              </a:rPr>
              <a:t>     </a:t>
            </a:r>
            <a:r>
              <a:rPr lang="en-US" altLang="zh-CN" dirty="0" smtClean="0">
                <a:solidFill>
                  <a:srgbClr val="660033"/>
                </a:solidFill>
              </a:rPr>
              <a:t>      </a:t>
            </a:r>
            <a:r>
              <a:rPr lang="en-US" altLang="zh-CN" b="1" dirty="0" smtClean="0">
                <a:solidFill>
                  <a:srgbClr val="660033"/>
                </a:solidFill>
              </a:rPr>
              <a:t>{ </a:t>
            </a:r>
            <a:r>
              <a:rPr lang="en-US" altLang="zh-CN" dirty="0">
                <a:solidFill>
                  <a:srgbClr val="660033"/>
                </a:solidFill>
              </a:rPr>
              <a:t>p = p-&gt;next;  ++j; </a:t>
            </a:r>
            <a:r>
              <a:rPr lang="en-US" altLang="zh-CN" b="1" dirty="0">
                <a:solidFill>
                  <a:srgbClr val="660033"/>
                </a:solidFill>
              </a:rPr>
              <a:t>}</a:t>
            </a:r>
            <a:r>
              <a:rPr lang="en-US" altLang="zh-CN" b="1" dirty="0"/>
              <a:t> </a:t>
            </a:r>
            <a:r>
              <a:rPr lang="en-US" altLang="zh-CN" dirty="0"/>
              <a:t>     </a:t>
            </a:r>
            <a:r>
              <a:rPr lang="en-US" altLang="zh-CN" b="1" dirty="0">
                <a:solidFill>
                  <a:srgbClr val="006439"/>
                </a:solidFill>
                <a:ea typeface="华文仿宋" panose="02010600040101010101" pitchFamily="2" charset="-122"/>
              </a:rPr>
              <a:t>// </a:t>
            </a:r>
            <a:r>
              <a:rPr lang="zh-CN" altLang="en-US" b="1" dirty="0">
                <a:solidFill>
                  <a:srgbClr val="006439"/>
                </a:solidFill>
                <a:ea typeface="华文仿宋" panose="02010600040101010101" pitchFamily="2" charset="-122"/>
              </a:rPr>
              <a:t>寻找第 </a:t>
            </a:r>
            <a:r>
              <a:rPr lang="en-US" altLang="zh-CN" b="1" dirty="0">
                <a:solidFill>
                  <a:srgbClr val="006439"/>
                </a:solidFill>
                <a:ea typeface="华文仿宋" panose="02010600040101010101" pitchFamily="2" charset="-122"/>
              </a:rPr>
              <a:t>i-1 </a:t>
            </a:r>
            <a:r>
              <a:rPr lang="zh-CN" altLang="en-US" b="1" dirty="0">
                <a:solidFill>
                  <a:srgbClr val="006439"/>
                </a:solidFill>
                <a:ea typeface="华文仿宋" panose="02010600040101010101" pitchFamily="2" charset="-122"/>
              </a:rPr>
              <a:t>个结点</a:t>
            </a:r>
            <a:endParaRPr lang="zh-CN" altLang="en-US" b="1" dirty="0">
              <a:solidFill>
                <a:srgbClr val="006439"/>
              </a:solidFill>
              <a:ea typeface="华文仿宋" panose="02010600040101010101" pitchFamily="2" charset="-122"/>
            </a:endParaRPr>
          </a:p>
          <a:p>
            <a:pPr algn="l" eaLnBrk="1" hangingPunct="1">
              <a:lnSpc>
                <a:spcPct val="120000"/>
              </a:lnSpc>
            </a:pPr>
            <a:r>
              <a:rPr lang="en-US" altLang="zh-CN" b="1" dirty="0" smtClean="0"/>
              <a:t>      if</a:t>
            </a:r>
            <a:r>
              <a:rPr lang="en-US" altLang="zh-CN" dirty="0" smtClean="0"/>
              <a:t> </a:t>
            </a:r>
            <a:r>
              <a:rPr lang="en-US" altLang="zh-CN" dirty="0"/>
              <a:t>(</a:t>
            </a:r>
            <a:r>
              <a:rPr lang="en-US" altLang="zh-CN" b="1" dirty="0"/>
              <a:t>!</a:t>
            </a:r>
            <a:r>
              <a:rPr lang="en-US" altLang="zh-CN" dirty="0"/>
              <a:t>p</a:t>
            </a:r>
            <a:r>
              <a:rPr lang="en-US" altLang="zh-CN" b="1" dirty="0"/>
              <a:t> || </a:t>
            </a:r>
            <a:r>
              <a:rPr lang="en-US" altLang="zh-CN" dirty="0"/>
              <a:t>j &gt; i-1)</a:t>
            </a:r>
            <a:endParaRPr lang="en-US" altLang="zh-CN" dirty="0"/>
          </a:p>
          <a:p>
            <a:pPr algn="l" eaLnBrk="1" hangingPunct="1">
              <a:lnSpc>
                <a:spcPct val="120000"/>
              </a:lnSpc>
            </a:pPr>
            <a:r>
              <a:rPr lang="en-US" altLang="zh-CN" dirty="0"/>
              <a:t>      </a:t>
            </a:r>
            <a:r>
              <a:rPr lang="en-US" altLang="zh-CN" dirty="0" smtClean="0"/>
              <a:t>     </a:t>
            </a:r>
            <a:r>
              <a:rPr lang="en-US" altLang="zh-CN" b="1" dirty="0" smtClean="0"/>
              <a:t>return</a:t>
            </a:r>
            <a:r>
              <a:rPr lang="en-US" altLang="zh-CN" dirty="0" smtClean="0"/>
              <a:t> </a:t>
            </a:r>
            <a:r>
              <a:rPr lang="en-US" altLang="zh-CN" dirty="0"/>
              <a:t>ERROR;            </a:t>
            </a:r>
            <a:r>
              <a:rPr lang="en-US" altLang="zh-CN" b="1" dirty="0">
                <a:solidFill>
                  <a:srgbClr val="006439"/>
                </a:solidFill>
                <a:ea typeface="华文仿宋" panose="02010600040101010101" pitchFamily="2" charset="-122"/>
              </a:rPr>
              <a:t>// </a:t>
            </a:r>
            <a:r>
              <a:rPr lang="en-US" altLang="zh-CN" b="1" dirty="0" err="1">
                <a:solidFill>
                  <a:srgbClr val="006439"/>
                </a:solidFill>
                <a:ea typeface="华文仿宋" panose="02010600040101010101" pitchFamily="2" charset="-122"/>
              </a:rPr>
              <a:t>i</a:t>
            </a:r>
            <a:r>
              <a:rPr lang="en-US" altLang="zh-CN" b="1" dirty="0">
                <a:solidFill>
                  <a:srgbClr val="006439"/>
                </a:solidFill>
                <a:ea typeface="华文仿宋" panose="02010600040101010101" pitchFamily="2" charset="-122"/>
              </a:rPr>
              <a:t> </a:t>
            </a:r>
            <a:r>
              <a:rPr lang="zh-CN" altLang="en-US" b="1" dirty="0">
                <a:solidFill>
                  <a:srgbClr val="006439"/>
                </a:solidFill>
                <a:ea typeface="华文仿宋" panose="02010600040101010101" pitchFamily="2" charset="-122"/>
              </a:rPr>
              <a:t>大于表长或者小于</a:t>
            </a:r>
            <a:r>
              <a:rPr lang="en-US" altLang="zh-CN" b="1" dirty="0">
                <a:solidFill>
                  <a:srgbClr val="006439"/>
                </a:solidFill>
                <a:ea typeface="华文仿宋" panose="02010600040101010101" pitchFamily="2" charset="-122"/>
              </a:rPr>
              <a:t>1</a:t>
            </a:r>
            <a:r>
              <a:rPr lang="en-US" altLang="zh-CN" b="1" dirty="0">
                <a:solidFill>
                  <a:srgbClr val="000099"/>
                </a:solidFill>
              </a:rPr>
              <a:t> </a:t>
            </a:r>
            <a:endParaRPr lang="en-US" altLang="zh-CN" b="1" dirty="0">
              <a:solidFill>
                <a:srgbClr val="000099"/>
              </a:solidFill>
            </a:endParaRPr>
          </a:p>
          <a:p>
            <a:pPr algn="l" eaLnBrk="1" hangingPunct="1">
              <a:lnSpc>
                <a:spcPct val="120000"/>
              </a:lnSpc>
            </a:pPr>
            <a:r>
              <a:rPr lang="en-US" altLang="zh-CN" dirty="0" smtClean="0"/>
              <a:t>      </a:t>
            </a:r>
            <a:r>
              <a:rPr lang="en-US" altLang="zh-CN" b="1" dirty="0" smtClean="0">
                <a:solidFill>
                  <a:srgbClr val="660033"/>
                </a:solidFill>
              </a:rPr>
              <a:t>……</a:t>
            </a:r>
            <a:endParaRPr lang="en-US" altLang="zh-CN" sz="1600" dirty="0">
              <a:solidFill>
                <a:srgbClr val="660033"/>
              </a:solidFill>
            </a:endParaRPr>
          </a:p>
          <a:p>
            <a:pPr algn="l" eaLnBrk="1" hangingPunct="1">
              <a:lnSpc>
                <a:spcPct val="120000"/>
              </a:lnSpc>
            </a:pPr>
            <a:r>
              <a:rPr lang="en-US" altLang="zh-CN" b="1" dirty="0" smtClean="0"/>
              <a:t>   </a:t>
            </a:r>
            <a:r>
              <a:rPr lang="en-US" altLang="zh-CN" b="1" dirty="0"/>
              <a:t>}</a:t>
            </a:r>
            <a:r>
              <a:rPr lang="en-US" altLang="zh-CN" dirty="0"/>
              <a:t> </a:t>
            </a:r>
            <a:r>
              <a:rPr lang="en-US" altLang="zh-CN" b="1" dirty="0">
                <a:solidFill>
                  <a:srgbClr val="000099"/>
                </a:solidFill>
                <a:ea typeface="华文仿宋" panose="02010600040101010101" pitchFamily="2" charset="-122"/>
              </a:rPr>
              <a:t>// </a:t>
            </a:r>
            <a:r>
              <a:rPr lang="en-US" altLang="zh-CN" b="1" dirty="0" err="1" smtClean="0">
                <a:solidFill>
                  <a:srgbClr val="000099"/>
                </a:solidFill>
                <a:ea typeface="华文仿宋" panose="02010600040101010101" pitchFamily="2" charset="-122"/>
              </a:rPr>
              <a:t>ListInsert_L</a:t>
            </a:r>
            <a:endParaRPr lang="en-US" altLang="zh-CN" b="1" dirty="0">
              <a:solidFill>
                <a:srgbClr val="000099"/>
              </a:solidFill>
              <a:ea typeface="华文仿宋" panose="02010600040101010101" pitchFamily="2" charset="-122"/>
            </a:endParaRPr>
          </a:p>
        </p:txBody>
      </p:sp>
      <p:sp>
        <p:nvSpPr>
          <p:cNvPr id="8" name="Text Box 3"/>
          <p:cNvSpPr txBox="1">
            <a:spLocks noChangeArrowheads="1"/>
          </p:cNvSpPr>
          <p:nvPr/>
        </p:nvSpPr>
        <p:spPr bwMode="auto">
          <a:xfrm>
            <a:off x="1600177" y="5572586"/>
            <a:ext cx="2970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b="1" dirty="0">
                <a:latin typeface="华文仿宋" panose="02010600040101010101" pitchFamily="2" charset="-122"/>
                <a:ea typeface="华文仿宋" panose="02010600040101010101" pitchFamily="2" charset="-122"/>
              </a:rPr>
              <a:t>算法</a:t>
            </a:r>
            <a:r>
              <a:rPr lang="zh-CN" altLang="en-US" sz="2800" b="1" dirty="0">
                <a:solidFill>
                  <a:srgbClr val="FF0000"/>
                </a:solidFill>
                <a:latin typeface="华文仿宋" panose="02010600040101010101" pitchFamily="2" charset="-122"/>
                <a:ea typeface="华文仿宋" panose="02010600040101010101" pitchFamily="2" charset="-122"/>
              </a:rPr>
              <a:t>时间复杂度</a:t>
            </a:r>
            <a:r>
              <a:rPr lang="zh-CN" altLang="en-US" b="1" dirty="0">
                <a:latin typeface="华文仿宋" panose="02010600040101010101" pitchFamily="2" charset="-122"/>
                <a:ea typeface="华文仿宋" panose="02010600040101010101" pitchFamily="2" charset="-122"/>
              </a:rPr>
              <a:t>为</a:t>
            </a:r>
            <a:r>
              <a:rPr lang="en-US" altLang="zh-CN" b="1" dirty="0">
                <a:latin typeface="华文仿宋" panose="02010600040101010101" pitchFamily="2" charset="-122"/>
                <a:ea typeface="华文仿宋" panose="02010600040101010101" pitchFamily="2" charset="-122"/>
              </a:rPr>
              <a:t>:</a:t>
            </a:r>
            <a:endParaRPr lang="en-US" altLang="zh-CN" sz="3200" b="1" dirty="0">
              <a:latin typeface="华文仿宋" panose="02010600040101010101" pitchFamily="2" charset="-122"/>
              <a:ea typeface="华文仿宋" panose="02010600040101010101" pitchFamily="2" charset="-122"/>
            </a:endParaRPr>
          </a:p>
        </p:txBody>
      </p:sp>
      <p:sp>
        <p:nvSpPr>
          <p:cNvPr id="9" name="Text Box 4"/>
          <p:cNvSpPr txBox="1">
            <a:spLocks noChangeArrowheads="1"/>
          </p:cNvSpPr>
          <p:nvPr/>
        </p:nvSpPr>
        <p:spPr bwMode="auto">
          <a:xfrm>
            <a:off x="4570862" y="5530081"/>
            <a:ext cx="29546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dirty="0">
                <a:latin typeface="华文仿宋" panose="02010600040101010101" pitchFamily="2" charset="-122"/>
                <a:ea typeface="华文仿宋" panose="02010600040101010101" pitchFamily="2" charset="-122"/>
              </a:rPr>
              <a:t>O(</a:t>
            </a:r>
            <a:r>
              <a:rPr lang="en-US" altLang="zh-CN" sz="3200" b="1" dirty="0" err="1">
                <a:latin typeface="华文仿宋" panose="02010600040101010101" pitchFamily="2" charset="-122"/>
                <a:ea typeface="华文仿宋" panose="02010600040101010101" pitchFamily="2" charset="-122"/>
              </a:rPr>
              <a:t>ListLength</a:t>
            </a:r>
            <a:r>
              <a:rPr lang="en-US" altLang="zh-CN" sz="3200" b="1" dirty="0">
                <a:latin typeface="华文仿宋" panose="02010600040101010101" pitchFamily="2" charset="-122"/>
                <a:ea typeface="华文仿宋" panose="02010600040101010101" pitchFamily="2" charset="-122"/>
              </a:rPr>
              <a:t>(L))</a:t>
            </a:r>
            <a:endParaRPr lang="en-US" altLang="zh-CN" sz="2000" b="1" dirty="0">
              <a:latin typeface="华文仿宋" panose="02010600040101010101" pitchFamily="2" charset="-122"/>
              <a:ea typeface="华文仿宋" panose="02010600040101010101" pitchFamily="2" charset="-122"/>
            </a:endParaRPr>
          </a:p>
        </p:txBody>
      </p:sp>
      <p:sp>
        <p:nvSpPr>
          <p:cNvPr id="10"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实现代码</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-1</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647700" y="1025742"/>
            <a:ext cx="7419975"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en-US" altLang="zh-CN" sz="2800" dirty="0">
                <a:solidFill>
                  <a:srgbClr val="6600CC"/>
                </a:solidFill>
              </a:rPr>
              <a:t>s = (</a:t>
            </a:r>
            <a:r>
              <a:rPr lang="en-US" altLang="zh-CN" sz="2800" dirty="0" err="1">
                <a:solidFill>
                  <a:srgbClr val="6600CC"/>
                </a:solidFill>
              </a:rPr>
              <a:t>LinkList</a:t>
            </a:r>
            <a:r>
              <a:rPr lang="en-US" altLang="zh-CN" sz="2800" dirty="0">
                <a:solidFill>
                  <a:srgbClr val="6600CC"/>
                </a:solidFill>
              </a:rPr>
              <a:t>) </a:t>
            </a:r>
            <a:r>
              <a:rPr lang="en-US" altLang="zh-CN" sz="2800" b="1" dirty="0" err="1">
                <a:solidFill>
                  <a:srgbClr val="6600CC"/>
                </a:solidFill>
              </a:rPr>
              <a:t>malloc</a:t>
            </a:r>
            <a:r>
              <a:rPr lang="en-US" altLang="zh-CN" sz="2800" b="1" dirty="0">
                <a:solidFill>
                  <a:srgbClr val="6600CC"/>
                </a:solidFill>
              </a:rPr>
              <a:t> </a:t>
            </a:r>
            <a:r>
              <a:rPr lang="en-US" altLang="zh-CN" sz="2800" dirty="0">
                <a:solidFill>
                  <a:srgbClr val="6600CC"/>
                </a:solidFill>
              </a:rPr>
              <a:t>( </a:t>
            </a:r>
            <a:r>
              <a:rPr lang="en-US" altLang="zh-CN" sz="2800" b="1" dirty="0" err="1">
                <a:solidFill>
                  <a:srgbClr val="6600CC"/>
                </a:solidFill>
              </a:rPr>
              <a:t>sizeof</a:t>
            </a:r>
            <a:r>
              <a:rPr lang="en-US" altLang="zh-CN" sz="2800" b="1" dirty="0">
                <a:solidFill>
                  <a:srgbClr val="6600CC"/>
                </a:solidFill>
              </a:rPr>
              <a:t> </a:t>
            </a:r>
            <a:r>
              <a:rPr lang="en-US" altLang="zh-CN" sz="2800" dirty="0">
                <a:solidFill>
                  <a:srgbClr val="6600CC"/>
                </a:solidFill>
              </a:rPr>
              <a:t>(</a:t>
            </a:r>
            <a:r>
              <a:rPr lang="en-US" altLang="zh-CN" sz="2800" dirty="0" err="1">
                <a:solidFill>
                  <a:srgbClr val="6600CC"/>
                </a:solidFill>
              </a:rPr>
              <a:t>LNode</a:t>
            </a:r>
            <a:r>
              <a:rPr lang="en-US" altLang="zh-CN" sz="2800" dirty="0">
                <a:solidFill>
                  <a:srgbClr val="6600CC"/>
                </a:solidFill>
              </a:rPr>
              <a:t>));</a:t>
            </a:r>
            <a:r>
              <a:rPr lang="en-US" altLang="zh-CN" sz="2800" dirty="0"/>
              <a:t> </a:t>
            </a:r>
            <a:endParaRPr lang="en-US" altLang="zh-CN" sz="2800" dirty="0"/>
          </a:p>
          <a:p>
            <a:pPr algn="l" eaLnBrk="1" hangingPunct="1">
              <a:lnSpc>
                <a:spcPct val="120000"/>
              </a:lnSpc>
            </a:pPr>
            <a:r>
              <a:rPr lang="en-US" altLang="zh-CN" sz="2800" b="1" dirty="0" smtClean="0">
                <a:solidFill>
                  <a:srgbClr val="006439"/>
                </a:solidFill>
              </a:rPr>
              <a:t>// </a:t>
            </a:r>
            <a:r>
              <a:rPr lang="zh-CN" altLang="en-US" sz="2000" b="1" dirty="0">
                <a:solidFill>
                  <a:srgbClr val="006439"/>
                </a:solidFill>
                <a:latin typeface="华文仿宋" panose="02010600040101010101" pitchFamily="2" charset="-122"/>
                <a:ea typeface="华文仿宋" panose="02010600040101010101" pitchFamily="2" charset="-122"/>
              </a:rPr>
              <a:t>生成新结点</a:t>
            </a:r>
            <a:endParaRPr lang="zh-CN" altLang="en-US" sz="2000" b="1" dirty="0">
              <a:solidFill>
                <a:srgbClr val="006439"/>
              </a:solidFill>
              <a:latin typeface="华文仿宋" panose="02010600040101010101" pitchFamily="2" charset="-122"/>
              <a:ea typeface="华文仿宋" panose="02010600040101010101" pitchFamily="2" charset="-122"/>
            </a:endParaRPr>
          </a:p>
          <a:p>
            <a:pPr algn="l" eaLnBrk="1" hangingPunct="1">
              <a:lnSpc>
                <a:spcPct val="120000"/>
              </a:lnSpc>
            </a:pPr>
            <a:r>
              <a:rPr lang="en-US" altLang="zh-CN" sz="2800" dirty="0">
                <a:solidFill>
                  <a:srgbClr val="6600CC"/>
                </a:solidFill>
              </a:rPr>
              <a:t>s</a:t>
            </a:r>
            <a:r>
              <a:rPr lang="en-US" altLang="zh-CN" sz="2800" b="1" dirty="0">
                <a:solidFill>
                  <a:srgbClr val="6600CC"/>
                </a:solidFill>
              </a:rPr>
              <a:t>-&gt;</a:t>
            </a:r>
            <a:r>
              <a:rPr lang="en-US" altLang="zh-CN" sz="2800" dirty="0">
                <a:solidFill>
                  <a:srgbClr val="6600CC"/>
                </a:solidFill>
              </a:rPr>
              <a:t>data = e; </a:t>
            </a:r>
            <a:endParaRPr lang="en-US" altLang="zh-CN" sz="2800" dirty="0">
              <a:solidFill>
                <a:srgbClr val="6600CC"/>
              </a:solidFill>
            </a:endParaRPr>
          </a:p>
          <a:p>
            <a:pPr algn="l" eaLnBrk="1" hangingPunct="1">
              <a:lnSpc>
                <a:spcPct val="120000"/>
              </a:lnSpc>
            </a:pPr>
            <a:r>
              <a:rPr lang="en-US" altLang="zh-CN" sz="2800" dirty="0">
                <a:solidFill>
                  <a:srgbClr val="6600CC"/>
                </a:solidFill>
              </a:rPr>
              <a:t>s-&gt;next = p-&gt;next;      p</a:t>
            </a:r>
            <a:r>
              <a:rPr lang="en-US" altLang="zh-CN" sz="2800" b="1" dirty="0">
                <a:solidFill>
                  <a:srgbClr val="6600CC"/>
                </a:solidFill>
              </a:rPr>
              <a:t>-&gt;</a:t>
            </a:r>
            <a:r>
              <a:rPr lang="en-US" altLang="zh-CN" sz="2800" dirty="0">
                <a:solidFill>
                  <a:srgbClr val="6600CC"/>
                </a:solidFill>
              </a:rPr>
              <a:t>next = s;</a:t>
            </a:r>
            <a:r>
              <a:rPr lang="en-US" altLang="zh-CN" sz="2800" dirty="0">
                <a:solidFill>
                  <a:srgbClr val="000099"/>
                </a:solidFill>
              </a:rPr>
              <a:t>   </a:t>
            </a:r>
            <a:r>
              <a:rPr lang="en-US" altLang="zh-CN" sz="2800" b="1" dirty="0">
                <a:solidFill>
                  <a:srgbClr val="006439"/>
                </a:solidFill>
              </a:rPr>
              <a:t>//</a:t>
            </a:r>
            <a:r>
              <a:rPr lang="zh-CN" altLang="en-US" sz="2000" b="1" dirty="0">
                <a:solidFill>
                  <a:srgbClr val="006439"/>
                </a:solidFill>
                <a:latin typeface="华文仿宋" panose="02010600040101010101" pitchFamily="2" charset="-122"/>
                <a:ea typeface="华文仿宋" panose="02010600040101010101" pitchFamily="2" charset="-122"/>
              </a:rPr>
              <a:t>插入</a:t>
            </a:r>
            <a:endParaRPr lang="zh-CN" altLang="en-US" sz="2000" b="1" dirty="0">
              <a:solidFill>
                <a:srgbClr val="006439"/>
              </a:solidFill>
              <a:latin typeface="华文仿宋" panose="02010600040101010101" pitchFamily="2" charset="-122"/>
              <a:ea typeface="华文仿宋" panose="02010600040101010101" pitchFamily="2" charset="-122"/>
            </a:endParaRPr>
          </a:p>
          <a:p>
            <a:pPr algn="l" eaLnBrk="1" hangingPunct="1">
              <a:lnSpc>
                <a:spcPct val="120000"/>
              </a:lnSpc>
            </a:pPr>
            <a:r>
              <a:rPr lang="en-US" altLang="zh-CN" sz="2800" b="1" dirty="0"/>
              <a:t>return</a:t>
            </a:r>
            <a:r>
              <a:rPr lang="en-US" altLang="zh-CN" sz="2800" dirty="0"/>
              <a:t> OK;</a:t>
            </a:r>
            <a:endParaRPr lang="en-US" altLang="zh-CN" sz="2800" dirty="0"/>
          </a:p>
        </p:txBody>
      </p:sp>
      <p:grpSp>
        <p:nvGrpSpPr>
          <p:cNvPr id="2" name="Group 3"/>
          <p:cNvGrpSpPr/>
          <p:nvPr/>
        </p:nvGrpSpPr>
        <p:grpSpPr bwMode="auto">
          <a:xfrm>
            <a:off x="4038600" y="5153025"/>
            <a:ext cx="1066800" cy="609600"/>
            <a:chOff x="2544" y="3600"/>
            <a:chExt cx="672" cy="384"/>
          </a:xfrm>
        </p:grpSpPr>
        <p:sp>
          <p:nvSpPr>
            <p:cNvPr id="92183" name="Rectangle 4"/>
            <p:cNvSpPr>
              <a:spLocks noChangeArrowheads="1"/>
            </p:cNvSpPr>
            <p:nvPr/>
          </p:nvSpPr>
          <p:spPr bwMode="auto">
            <a:xfrm>
              <a:off x="2544" y="3600"/>
              <a:ext cx="672" cy="384"/>
            </a:xfrm>
            <a:prstGeom prst="rect">
              <a:avLst/>
            </a:prstGeom>
            <a:solidFill>
              <a:srgbClr val="FFCC99">
                <a:alpha val="50195"/>
              </a:srgbClr>
            </a:solidFill>
            <a:ln w="25400">
              <a:solidFill>
                <a:srgbClr val="99330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990000"/>
                  </a:solidFill>
                </a:rPr>
                <a:t> e</a:t>
              </a:r>
              <a:endParaRPr lang="en-US" altLang="zh-CN" sz="3600"/>
            </a:p>
          </p:txBody>
        </p:sp>
        <p:sp>
          <p:nvSpPr>
            <p:cNvPr id="92184" name="Line 5"/>
            <p:cNvSpPr>
              <a:spLocks noChangeShapeType="1"/>
            </p:cNvSpPr>
            <p:nvPr/>
          </p:nvSpPr>
          <p:spPr bwMode="auto">
            <a:xfrm>
              <a:off x="3024" y="3600"/>
              <a:ext cx="0" cy="384"/>
            </a:xfrm>
            <a:prstGeom prst="line">
              <a:avLst/>
            </a:prstGeom>
            <a:noFill/>
            <a:ln w="25400">
              <a:solidFill>
                <a:srgbClr val="993300"/>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grpSp>
      <p:grpSp>
        <p:nvGrpSpPr>
          <p:cNvPr id="3" name="Group 6"/>
          <p:cNvGrpSpPr/>
          <p:nvPr/>
        </p:nvGrpSpPr>
        <p:grpSpPr bwMode="auto">
          <a:xfrm>
            <a:off x="1371600" y="4010025"/>
            <a:ext cx="1981200" cy="609600"/>
            <a:chOff x="864" y="2784"/>
            <a:chExt cx="1248" cy="384"/>
          </a:xfrm>
        </p:grpSpPr>
        <p:sp>
          <p:nvSpPr>
            <p:cNvPr id="92180" name="Rectangle 7"/>
            <p:cNvSpPr>
              <a:spLocks noChangeArrowheads="1"/>
            </p:cNvSpPr>
            <p:nvPr/>
          </p:nvSpPr>
          <p:spPr bwMode="auto">
            <a:xfrm>
              <a:off x="1440" y="2784"/>
              <a:ext cx="672" cy="384"/>
            </a:xfrm>
            <a:prstGeom prst="rect">
              <a:avLst/>
            </a:prstGeom>
            <a:solidFill>
              <a:srgbClr val="99CCFF">
                <a:alpha val="50195"/>
              </a:srgbClr>
            </a:solidFill>
            <a:ln w="22225">
              <a:solidFill>
                <a:srgbClr val="000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0099"/>
                  </a:solidFill>
                </a:rPr>
                <a:t>a</a:t>
              </a:r>
              <a:r>
                <a:rPr lang="en-US" altLang="zh-CN" sz="3600" b="1" baseline="-25000">
                  <a:solidFill>
                    <a:srgbClr val="000099"/>
                  </a:solidFill>
                </a:rPr>
                <a:t>i-1</a:t>
              </a:r>
              <a:endParaRPr lang="en-US" altLang="zh-CN" sz="3600"/>
            </a:p>
          </p:txBody>
        </p:sp>
        <p:sp>
          <p:nvSpPr>
            <p:cNvPr id="92181" name="Line 8"/>
            <p:cNvSpPr>
              <a:spLocks noChangeShapeType="1"/>
            </p:cNvSpPr>
            <p:nvPr/>
          </p:nvSpPr>
          <p:spPr bwMode="auto">
            <a:xfrm>
              <a:off x="1920" y="2784"/>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92182" name="Line 9"/>
            <p:cNvSpPr>
              <a:spLocks noChangeShapeType="1"/>
            </p:cNvSpPr>
            <p:nvPr/>
          </p:nvSpPr>
          <p:spPr bwMode="auto">
            <a:xfrm>
              <a:off x="864" y="2976"/>
              <a:ext cx="576"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grpSp>
      <p:grpSp>
        <p:nvGrpSpPr>
          <p:cNvPr id="4" name="Group 10"/>
          <p:cNvGrpSpPr/>
          <p:nvPr/>
        </p:nvGrpSpPr>
        <p:grpSpPr bwMode="auto">
          <a:xfrm>
            <a:off x="3200400" y="4010025"/>
            <a:ext cx="3886200" cy="609600"/>
            <a:chOff x="2016" y="2784"/>
            <a:chExt cx="2448" cy="384"/>
          </a:xfrm>
        </p:grpSpPr>
        <p:sp>
          <p:nvSpPr>
            <p:cNvPr id="92176" name="Rectangle 11"/>
            <p:cNvSpPr>
              <a:spLocks noChangeArrowheads="1"/>
            </p:cNvSpPr>
            <p:nvPr/>
          </p:nvSpPr>
          <p:spPr bwMode="auto">
            <a:xfrm>
              <a:off x="3360" y="2784"/>
              <a:ext cx="672" cy="384"/>
            </a:xfrm>
            <a:prstGeom prst="rect">
              <a:avLst/>
            </a:prstGeom>
            <a:solidFill>
              <a:srgbClr val="99CCFF">
                <a:alpha val="50195"/>
              </a:srgbClr>
            </a:solidFill>
            <a:ln w="22225">
              <a:solidFill>
                <a:srgbClr val="000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0099"/>
                  </a:solidFill>
                </a:rPr>
                <a:t>a</a:t>
              </a:r>
              <a:r>
                <a:rPr lang="en-US" altLang="zh-CN" sz="3600" b="1" baseline="-25000">
                  <a:solidFill>
                    <a:srgbClr val="000099"/>
                  </a:solidFill>
                </a:rPr>
                <a:t>i</a:t>
              </a:r>
              <a:endParaRPr lang="en-US" altLang="zh-CN" sz="3600"/>
            </a:p>
          </p:txBody>
        </p:sp>
        <p:sp>
          <p:nvSpPr>
            <p:cNvPr id="92177" name="Line 12"/>
            <p:cNvSpPr>
              <a:spLocks noChangeShapeType="1"/>
            </p:cNvSpPr>
            <p:nvPr/>
          </p:nvSpPr>
          <p:spPr bwMode="auto">
            <a:xfrm>
              <a:off x="3840" y="2784"/>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92178" name="Line 13"/>
            <p:cNvSpPr>
              <a:spLocks noChangeShapeType="1"/>
            </p:cNvSpPr>
            <p:nvPr/>
          </p:nvSpPr>
          <p:spPr bwMode="auto">
            <a:xfrm>
              <a:off x="2016" y="2976"/>
              <a:ext cx="1344"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92179" name="Line 14"/>
            <p:cNvSpPr>
              <a:spLocks noChangeShapeType="1"/>
            </p:cNvSpPr>
            <p:nvPr/>
          </p:nvSpPr>
          <p:spPr bwMode="auto">
            <a:xfrm>
              <a:off x="3936" y="2976"/>
              <a:ext cx="528"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grpSp>
      <p:sp useBgFill="1">
        <p:nvSpPr>
          <p:cNvPr id="513039" name="Rectangle 15"/>
          <p:cNvSpPr>
            <a:spLocks noChangeArrowheads="1"/>
          </p:cNvSpPr>
          <p:nvPr/>
        </p:nvSpPr>
        <p:spPr bwMode="auto">
          <a:xfrm>
            <a:off x="3133725" y="4229100"/>
            <a:ext cx="2190750" cy="148239"/>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p>
        </p:txBody>
      </p:sp>
      <p:grpSp>
        <p:nvGrpSpPr>
          <p:cNvPr id="5" name="Group 16"/>
          <p:cNvGrpSpPr/>
          <p:nvPr/>
        </p:nvGrpSpPr>
        <p:grpSpPr bwMode="auto">
          <a:xfrm>
            <a:off x="2286000" y="4010025"/>
            <a:ext cx="1066800" cy="609600"/>
            <a:chOff x="1440" y="3504"/>
            <a:chExt cx="672" cy="384"/>
          </a:xfrm>
        </p:grpSpPr>
        <p:sp>
          <p:nvSpPr>
            <p:cNvPr id="92174" name="Rectangle 17"/>
            <p:cNvSpPr>
              <a:spLocks noChangeArrowheads="1"/>
            </p:cNvSpPr>
            <p:nvPr/>
          </p:nvSpPr>
          <p:spPr bwMode="auto">
            <a:xfrm>
              <a:off x="1440" y="3504"/>
              <a:ext cx="672" cy="384"/>
            </a:xfrm>
            <a:prstGeom prst="rect">
              <a:avLst/>
            </a:prstGeom>
            <a:solidFill>
              <a:srgbClr val="99CCFF">
                <a:alpha val="50195"/>
              </a:srgbClr>
            </a:solidFill>
            <a:ln w="22225">
              <a:solidFill>
                <a:srgbClr val="00008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dirty="0">
                  <a:solidFill>
                    <a:srgbClr val="000099"/>
                  </a:solidFill>
                </a:rPr>
                <a:t>a</a:t>
              </a:r>
              <a:r>
                <a:rPr lang="en-US" altLang="zh-CN" sz="3600" b="1" baseline="-25000" dirty="0">
                  <a:solidFill>
                    <a:srgbClr val="000099"/>
                  </a:solidFill>
                </a:rPr>
                <a:t>i-1</a:t>
              </a:r>
              <a:endParaRPr lang="en-US" altLang="zh-CN" sz="3600" dirty="0"/>
            </a:p>
          </p:txBody>
        </p:sp>
        <p:sp>
          <p:nvSpPr>
            <p:cNvPr id="92175" name="Line 18"/>
            <p:cNvSpPr>
              <a:spLocks noChangeShapeType="1"/>
            </p:cNvSpPr>
            <p:nvPr/>
          </p:nvSpPr>
          <p:spPr bwMode="auto">
            <a:xfrm>
              <a:off x="1920" y="3504"/>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grpSp>
      <p:cxnSp>
        <p:nvCxnSpPr>
          <p:cNvPr id="513043" name="AutoShape 19"/>
          <p:cNvCxnSpPr>
            <a:cxnSpLocks noChangeShapeType="1"/>
            <a:stCxn id="92174" idx="3"/>
            <a:endCxn id="92183" idx="1"/>
          </p:cNvCxnSpPr>
          <p:nvPr/>
        </p:nvCxnSpPr>
        <p:spPr bwMode="auto">
          <a:xfrm>
            <a:off x="3352800" y="4314825"/>
            <a:ext cx="685800" cy="1143000"/>
          </a:xfrm>
          <a:prstGeom prst="bentConnector3">
            <a:avLst>
              <a:gd name="adj1" fmla="val 50000"/>
            </a:avLst>
          </a:prstGeom>
          <a:noFill/>
          <a:ln w="31750">
            <a:solidFill>
              <a:srgbClr val="008080"/>
            </a:solidFill>
            <a:miter lim="800000"/>
            <a:headEnd type="oval" w="sm" len="sm"/>
            <a:tailEnd type="triangle" w="med" len="lg"/>
          </a:ln>
          <a:extLst>
            <a:ext uri="{909E8E84-426E-40DD-AFC4-6F175D3DCCD1}">
              <a14:hiddenFill xmlns:a14="http://schemas.microsoft.com/office/drawing/2010/main">
                <a:noFill/>
              </a14:hiddenFill>
            </a:ext>
          </a:extLst>
        </p:spPr>
      </p:cxnSp>
      <p:cxnSp>
        <p:nvCxnSpPr>
          <p:cNvPr id="513044" name="AutoShape 20"/>
          <p:cNvCxnSpPr>
            <a:cxnSpLocks noChangeShapeType="1"/>
            <a:stCxn id="92183" idx="3"/>
            <a:endCxn id="92176" idx="2"/>
          </p:cNvCxnSpPr>
          <p:nvPr/>
        </p:nvCxnSpPr>
        <p:spPr bwMode="auto">
          <a:xfrm flipV="1">
            <a:off x="5105400" y="4619625"/>
            <a:ext cx="762000" cy="838200"/>
          </a:xfrm>
          <a:prstGeom prst="bentConnector2">
            <a:avLst/>
          </a:prstGeom>
          <a:noFill/>
          <a:ln w="31750">
            <a:solidFill>
              <a:srgbClr val="008080"/>
            </a:solidFill>
            <a:miter lim="800000"/>
            <a:headEnd type="oval" w="sm" len="sm"/>
            <a:tailEnd type="triangle" w="med" len="lg"/>
          </a:ln>
          <a:extLst>
            <a:ext uri="{909E8E84-426E-40DD-AFC4-6F175D3DCCD1}">
              <a14:hiddenFill xmlns:a14="http://schemas.microsoft.com/office/drawing/2010/main">
                <a:noFill/>
              </a14:hiddenFill>
            </a:ext>
          </a:extLst>
        </p:spPr>
      </p:cxnSp>
      <p:sp>
        <p:nvSpPr>
          <p:cNvPr id="513045" name="AutoShape 21"/>
          <p:cNvSpPr>
            <a:spLocks noChangeArrowheads="1"/>
          </p:cNvSpPr>
          <p:nvPr/>
        </p:nvSpPr>
        <p:spPr bwMode="auto">
          <a:xfrm>
            <a:off x="2590800" y="5534025"/>
            <a:ext cx="1371600" cy="381000"/>
          </a:xfrm>
          <a:prstGeom prst="rightArrowCallout">
            <a:avLst>
              <a:gd name="adj1" fmla="val 25000"/>
              <a:gd name="adj2" fmla="val 26667"/>
              <a:gd name="adj3" fmla="val 105000"/>
              <a:gd name="adj4" fmla="val 33333"/>
            </a:avLst>
          </a:prstGeom>
          <a:solidFill>
            <a:srgbClr val="FFFF99">
              <a:alpha val="50195"/>
            </a:srgbClr>
          </a:solidFill>
          <a:ln w="9525">
            <a:solidFill>
              <a:srgbClr val="993300"/>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660033"/>
                </a:solidFill>
              </a:rPr>
              <a:t>s</a:t>
            </a:r>
            <a:endParaRPr lang="en-US" altLang="zh-CN" sz="3600"/>
          </a:p>
        </p:txBody>
      </p:sp>
      <p:sp>
        <p:nvSpPr>
          <p:cNvPr id="513046" name="AutoShape 22"/>
          <p:cNvSpPr>
            <a:spLocks noChangeArrowheads="1"/>
          </p:cNvSpPr>
          <p:nvPr/>
        </p:nvSpPr>
        <p:spPr bwMode="auto">
          <a:xfrm>
            <a:off x="1143000" y="3781425"/>
            <a:ext cx="1143000" cy="381000"/>
          </a:xfrm>
          <a:prstGeom prst="rightArrowCallout">
            <a:avLst>
              <a:gd name="adj1" fmla="val 25000"/>
              <a:gd name="adj2" fmla="val 25000"/>
              <a:gd name="adj3" fmla="val 50000"/>
              <a:gd name="adj4" fmla="val 36667"/>
            </a:avLst>
          </a:prstGeom>
          <a:solidFill>
            <a:srgbClr val="CCFFCC"/>
          </a:solidFill>
          <a:ln w="952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b="1">
                <a:solidFill>
                  <a:schemeClr val="tx2"/>
                </a:solidFill>
              </a:rPr>
              <a:t>p</a:t>
            </a:r>
            <a:endParaRPr lang="en-US" altLang="zh-CN" sz="3600"/>
          </a:p>
        </p:txBody>
      </p:sp>
      <p:sp>
        <p:nvSpPr>
          <p:cNvPr id="513047" name="Line 23"/>
          <p:cNvSpPr>
            <a:spLocks noChangeShapeType="1"/>
          </p:cNvSpPr>
          <p:nvPr/>
        </p:nvSpPr>
        <p:spPr bwMode="auto">
          <a:xfrm>
            <a:off x="733426" y="3162300"/>
            <a:ext cx="2705100" cy="9525"/>
          </a:xfrm>
          <a:prstGeom prst="line">
            <a:avLst/>
          </a:prstGeom>
          <a:noFill/>
          <a:ln w="57150">
            <a:solidFill>
              <a:schemeClr val="bg2">
                <a:lumMod val="50000"/>
              </a:schemeClr>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48" name="Line 24"/>
          <p:cNvSpPr>
            <a:spLocks noChangeShapeType="1"/>
          </p:cNvSpPr>
          <p:nvPr/>
        </p:nvSpPr>
        <p:spPr bwMode="auto">
          <a:xfrm flipV="1">
            <a:off x="3876674" y="3162300"/>
            <a:ext cx="2695575" cy="19050"/>
          </a:xfrm>
          <a:prstGeom prst="line">
            <a:avLst/>
          </a:prstGeom>
          <a:noFill/>
          <a:ln w="57150">
            <a:solidFill>
              <a:schemeClr val="bg2">
                <a:lumMod val="50000"/>
              </a:schemeClr>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实现代码</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3045"/>
                                        </p:tgtEl>
                                        <p:attrNameLst>
                                          <p:attrName>style.visibility</p:attrName>
                                        </p:attrNameLst>
                                      </p:cBhvr>
                                      <p:to>
                                        <p:strVal val="visible"/>
                                      </p:to>
                                    </p:set>
                                    <p:animEffect transition="in" filter="wipe(left)">
                                      <p:cBhvr>
                                        <p:cTn id="16" dur="500"/>
                                        <p:tgtEl>
                                          <p:spTgt spid="51304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13046"/>
                                        </p:tgtEl>
                                        <p:attrNameLst>
                                          <p:attrName>style.visibility</p:attrName>
                                        </p:attrNameLst>
                                      </p:cBhvr>
                                      <p:to>
                                        <p:strVal val="visible"/>
                                      </p:to>
                                    </p:set>
                                    <p:animEffect transition="in" filter="wipe(left)">
                                      <p:cBhvr>
                                        <p:cTn id="25" dur="500"/>
                                        <p:tgtEl>
                                          <p:spTgt spid="513046"/>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13047"/>
                                        </p:tgtEl>
                                        <p:attrNameLst>
                                          <p:attrName>style.visibility</p:attrName>
                                        </p:attrNameLst>
                                      </p:cBhvr>
                                      <p:to>
                                        <p:strVal val="visible"/>
                                      </p:to>
                                    </p:set>
                                    <p:anim calcmode="lin" valueType="num">
                                      <p:cBhvr>
                                        <p:cTn id="30" dur="500" fill="hold"/>
                                        <p:tgtEl>
                                          <p:spTgt spid="513047"/>
                                        </p:tgtEl>
                                        <p:attrNameLst>
                                          <p:attrName>ppt_x</p:attrName>
                                        </p:attrNameLst>
                                      </p:cBhvr>
                                      <p:tavLst>
                                        <p:tav tm="0">
                                          <p:val>
                                            <p:strVal val="#ppt_x-#ppt_w/2"/>
                                          </p:val>
                                        </p:tav>
                                        <p:tav tm="100000">
                                          <p:val>
                                            <p:strVal val="#ppt_x"/>
                                          </p:val>
                                        </p:tav>
                                      </p:tavLst>
                                    </p:anim>
                                    <p:anim calcmode="lin" valueType="num">
                                      <p:cBhvr>
                                        <p:cTn id="31" dur="500" fill="hold"/>
                                        <p:tgtEl>
                                          <p:spTgt spid="513047"/>
                                        </p:tgtEl>
                                        <p:attrNameLst>
                                          <p:attrName>ppt_y</p:attrName>
                                        </p:attrNameLst>
                                      </p:cBhvr>
                                      <p:tavLst>
                                        <p:tav tm="0">
                                          <p:val>
                                            <p:strVal val="#ppt_y"/>
                                          </p:val>
                                        </p:tav>
                                        <p:tav tm="100000">
                                          <p:val>
                                            <p:strVal val="#ppt_y"/>
                                          </p:val>
                                        </p:tav>
                                      </p:tavLst>
                                    </p:anim>
                                    <p:anim calcmode="lin" valueType="num">
                                      <p:cBhvr>
                                        <p:cTn id="32" dur="500" fill="hold"/>
                                        <p:tgtEl>
                                          <p:spTgt spid="513047"/>
                                        </p:tgtEl>
                                        <p:attrNameLst>
                                          <p:attrName>ppt_w</p:attrName>
                                        </p:attrNameLst>
                                      </p:cBhvr>
                                      <p:tavLst>
                                        <p:tav tm="0">
                                          <p:val>
                                            <p:fltVal val="0"/>
                                          </p:val>
                                        </p:tav>
                                        <p:tav tm="100000">
                                          <p:val>
                                            <p:strVal val="#ppt_w"/>
                                          </p:val>
                                        </p:tav>
                                      </p:tavLst>
                                    </p:anim>
                                    <p:anim calcmode="lin" valueType="num">
                                      <p:cBhvr>
                                        <p:cTn id="33" dur="500" fill="hold"/>
                                        <p:tgtEl>
                                          <p:spTgt spid="513047"/>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13044"/>
                                        </p:tgtEl>
                                        <p:attrNameLst>
                                          <p:attrName>style.visibility</p:attrName>
                                        </p:attrNameLst>
                                      </p:cBhvr>
                                      <p:to>
                                        <p:strVal val="visible"/>
                                      </p:to>
                                    </p:set>
                                    <p:animEffect transition="in" filter="wipe(left)">
                                      <p:cBhvr>
                                        <p:cTn id="38" dur="500"/>
                                        <p:tgtEl>
                                          <p:spTgt spid="513044"/>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513048"/>
                                        </p:tgtEl>
                                        <p:attrNameLst>
                                          <p:attrName>style.visibility</p:attrName>
                                        </p:attrNameLst>
                                      </p:cBhvr>
                                      <p:to>
                                        <p:strVal val="visible"/>
                                      </p:to>
                                    </p:set>
                                    <p:anim calcmode="lin" valueType="num">
                                      <p:cBhvr>
                                        <p:cTn id="43" dur="500" fill="hold"/>
                                        <p:tgtEl>
                                          <p:spTgt spid="513048"/>
                                        </p:tgtEl>
                                        <p:attrNameLst>
                                          <p:attrName>ppt_x</p:attrName>
                                        </p:attrNameLst>
                                      </p:cBhvr>
                                      <p:tavLst>
                                        <p:tav tm="0">
                                          <p:val>
                                            <p:strVal val="#ppt_x-#ppt_w/2"/>
                                          </p:val>
                                        </p:tav>
                                        <p:tav tm="100000">
                                          <p:val>
                                            <p:strVal val="#ppt_x"/>
                                          </p:val>
                                        </p:tav>
                                      </p:tavLst>
                                    </p:anim>
                                    <p:anim calcmode="lin" valueType="num">
                                      <p:cBhvr>
                                        <p:cTn id="44" dur="500" fill="hold"/>
                                        <p:tgtEl>
                                          <p:spTgt spid="513048"/>
                                        </p:tgtEl>
                                        <p:attrNameLst>
                                          <p:attrName>ppt_y</p:attrName>
                                        </p:attrNameLst>
                                      </p:cBhvr>
                                      <p:tavLst>
                                        <p:tav tm="0">
                                          <p:val>
                                            <p:strVal val="#ppt_y"/>
                                          </p:val>
                                        </p:tav>
                                        <p:tav tm="100000">
                                          <p:val>
                                            <p:strVal val="#ppt_y"/>
                                          </p:val>
                                        </p:tav>
                                      </p:tavLst>
                                    </p:anim>
                                    <p:anim calcmode="lin" valueType="num">
                                      <p:cBhvr>
                                        <p:cTn id="45" dur="500" fill="hold"/>
                                        <p:tgtEl>
                                          <p:spTgt spid="513048"/>
                                        </p:tgtEl>
                                        <p:attrNameLst>
                                          <p:attrName>ppt_w</p:attrName>
                                        </p:attrNameLst>
                                      </p:cBhvr>
                                      <p:tavLst>
                                        <p:tav tm="0">
                                          <p:val>
                                            <p:fltVal val="0"/>
                                          </p:val>
                                        </p:tav>
                                        <p:tav tm="100000">
                                          <p:val>
                                            <p:strVal val="#ppt_w"/>
                                          </p:val>
                                        </p:tav>
                                      </p:tavLst>
                                    </p:anim>
                                    <p:anim calcmode="lin" valueType="num">
                                      <p:cBhvr>
                                        <p:cTn id="46" dur="500" fill="hold"/>
                                        <p:tgtEl>
                                          <p:spTgt spid="513048"/>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13039"/>
                                        </p:tgtEl>
                                        <p:attrNameLst>
                                          <p:attrName>style.visibility</p:attrName>
                                        </p:attrNameLst>
                                      </p:cBhvr>
                                      <p:to>
                                        <p:strVal val="visible"/>
                                      </p:to>
                                    </p:set>
                                    <p:animEffect transition="in" filter="wipe(up)">
                                      <p:cBhvr>
                                        <p:cTn id="51" dur="500"/>
                                        <p:tgtEl>
                                          <p:spTgt spid="513039"/>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499"/>
                                          </p:stCondLst>
                                        </p:cTn>
                                        <p:tgtEl>
                                          <p:spTgt spid="5"/>
                                        </p:tgtEl>
                                        <p:attrNameLst>
                                          <p:attrName>style.visibility</p:attrName>
                                        </p:attrNameLst>
                                      </p:cBhvr>
                                      <p:to>
                                        <p:strVal val="visible"/>
                                      </p:to>
                                    </p:se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513043"/>
                                        </p:tgtEl>
                                        <p:attrNameLst>
                                          <p:attrName>style.visibility</p:attrName>
                                        </p:attrNameLst>
                                      </p:cBhvr>
                                      <p:to>
                                        <p:strVal val="visible"/>
                                      </p:to>
                                    </p:set>
                                    <p:animEffect transition="in" filter="wipe(left)">
                                      <p:cBhvr>
                                        <p:cTn id="58" dur="500"/>
                                        <p:tgtEl>
                                          <p:spTgt spid="513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9" grpId="0" animBg="1"/>
      <p:bldP spid="513045" grpId="0" animBg="1" autoUpdateAnimBg="0"/>
      <p:bldP spid="513046" grpId="0" animBg="1" autoUpdateAnimBg="0"/>
      <p:bldP spid="513047" grpId="0" animBg="1"/>
      <p:bldP spid="5130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276270" y="1215887"/>
            <a:ext cx="6082114" cy="431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1200150" lvl="1" indent="-457200" algn="l"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ListEmpty</a:t>
            </a:r>
            <a:r>
              <a:rPr lang="en-US" altLang="zh-CN" sz="2800" b="1" dirty="0">
                <a:solidFill>
                  <a:srgbClr val="C00000"/>
                </a:solidFill>
                <a:ea typeface="华文仿宋" panose="02010600040101010101" pitchFamily="2" charset="-122"/>
              </a:rPr>
              <a:t>( L </a:t>
            </a:r>
            <a:r>
              <a:rPr lang="en-US" altLang="zh-CN" sz="2800" b="1" dirty="0" smtClean="0">
                <a:solidFill>
                  <a:srgbClr val="C00000"/>
                </a:solidFill>
                <a:ea typeface="华文仿宋" panose="02010600040101010101" pitchFamily="2" charset="-122"/>
              </a:rPr>
              <a:t>)</a:t>
            </a:r>
            <a:endParaRPr lang="en-US" altLang="zh-CN" sz="2800" b="1" dirty="0" smtClean="0">
              <a:solidFill>
                <a:srgbClr val="C00000"/>
              </a:solidFill>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ListLength</a:t>
            </a:r>
            <a:r>
              <a:rPr lang="en-US" altLang="zh-CN" sz="2800" b="1" dirty="0">
                <a:solidFill>
                  <a:srgbClr val="C00000"/>
                </a:solidFill>
                <a:ea typeface="华文仿宋" panose="02010600040101010101" pitchFamily="2" charset="-122"/>
              </a:rPr>
              <a:t>( L </a:t>
            </a:r>
            <a:r>
              <a:rPr lang="en-US" altLang="zh-CN" sz="2800" b="1" dirty="0" smtClean="0">
                <a:solidFill>
                  <a:srgbClr val="C00000"/>
                </a:solidFill>
                <a:ea typeface="华文仿宋" panose="02010600040101010101" pitchFamily="2" charset="-122"/>
              </a:rPr>
              <a:t>)</a:t>
            </a:r>
            <a:endParaRPr lang="en-US" altLang="zh-CN" sz="2800" b="1" dirty="0" smtClean="0">
              <a:solidFill>
                <a:srgbClr val="C00000"/>
              </a:solidFill>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PriorElem</a:t>
            </a:r>
            <a:r>
              <a:rPr lang="en-US" altLang="zh-CN" sz="2800" b="1" dirty="0">
                <a:solidFill>
                  <a:srgbClr val="C00000"/>
                </a:solidFill>
                <a:ea typeface="华文仿宋" panose="02010600040101010101" pitchFamily="2" charset="-122"/>
              </a:rPr>
              <a:t>( L, </a:t>
            </a:r>
            <a:r>
              <a:rPr lang="en-US" altLang="zh-CN" sz="2800" b="1" dirty="0" err="1">
                <a:solidFill>
                  <a:srgbClr val="C00000"/>
                </a:solidFill>
                <a:ea typeface="华文仿宋" panose="02010600040101010101" pitchFamily="2" charset="-122"/>
              </a:rPr>
              <a:t>cur_e</a:t>
            </a:r>
            <a:r>
              <a:rPr lang="en-US" altLang="zh-CN" sz="2800" b="1" dirty="0">
                <a:solidFill>
                  <a:srgbClr val="C00000"/>
                </a:solidFill>
                <a:ea typeface="华文仿宋" panose="02010600040101010101" pitchFamily="2" charset="-122"/>
              </a:rPr>
              <a:t>, &amp;</a:t>
            </a:r>
            <a:r>
              <a:rPr lang="en-US" altLang="zh-CN" sz="2800" b="1" dirty="0" err="1">
                <a:solidFill>
                  <a:srgbClr val="C00000"/>
                </a:solidFill>
                <a:ea typeface="华文仿宋" panose="02010600040101010101" pitchFamily="2" charset="-122"/>
              </a:rPr>
              <a:t>pre_e</a:t>
            </a:r>
            <a:r>
              <a:rPr lang="en-US" altLang="zh-CN" sz="2800" b="1" dirty="0">
                <a:solidFill>
                  <a:srgbClr val="C00000"/>
                </a:solidFill>
                <a:ea typeface="华文仿宋" panose="02010600040101010101" pitchFamily="2" charset="-122"/>
              </a:rPr>
              <a:t> )</a:t>
            </a:r>
            <a:endParaRPr lang="en-US" altLang="zh-CN" sz="2800" b="1" dirty="0">
              <a:solidFill>
                <a:srgbClr val="C00000"/>
              </a:solidFill>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a:solidFill>
                  <a:srgbClr val="C00000"/>
                </a:solidFill>
                <a:ea typeface="华文仿宋" panose="02010600040101010101" pitchFamily="2" charset="-122"/>
              </a:rPr>
              <a:t>NextElem</a:t>
            </a:r>
            <a:r>
              <a:rPr lang="en-US" altLang="zh-CN" sz="2800" b="1" dirty="0">
                <a:solidFill>
                  <a:srgbClr val="C00000"/>
                </a:solidFill>
                <a:ea typeface="华文仿宋" panose="02010600040101010101" pitchFamily="2" charset="-122"/>
              </a:rPr>
              <a:t>( L, </a:t>
            </a:r>
            <a:r>
              <a:rPr lang="en-US" altLang="zh-CN" sz="2800" b="1" dirty="0" err="1">
                <a:solidFill>
                  <a:srgbClr val="C00000"/>
                </a:solidFill>
                <a:ea typeface="华文仿宋" panose="02010600040101010101" pitchFamily="2" charset="-122"/>
              </a:rPr>
              <a:t>cur_e</a:t>
            </a:r>
            <a:r>
              <a:rPr lang="en-US" altLang="zh-CN" sz="2800" b="1" dirty="0">
                <a:solidFill>
                  <a:srgbClr val="C00000"/>
                </a:solidFill>
                <a:ea typeface="华文仿宋" panose="02010600040101010101" pitchFamily="2" charset="-122"/>
              </a:rPr>
              <a:t>, &amp;</a:t>
            </a:r>
            <a:r>
              <a:rPr lang="en-US" altLang="zh-CN" sz="2800" b="1" dirty="0" err="1">
                <a:solidFill>
                  <a:srgbClr val="C00000"/>
                </a:solidFill>
                <a:ea typeface="华文仿宋" panose="02010600040101010101" pitchFamily="2" charset="-122"/>
              </a:rPr>
              <a:t>next_e</a:t>
            </a:r>
            <a:r>
              <a:rPr lang="en-US" altLang="zh-CN" sz="2800" b="1" dirty="0">
                <a:solidFill>
                  <a:srgbClr val="C00000"/>
                </a:solidFill>
                <a:ea typeface="华文仿宋" panose="02010600040101010101" pitchFamily="2" charset="-122"/>
              </a:rPr>
              <a:t> )</a:t>
            </a:r>
            <a:endParaRPr lang="en-US" altLang="zh-CN" sz="2800" b="1" dirty="0">
              <a:solidFill>
                <a:srgbClr val="C00000"/>
              </a:solidFill>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a:solidFill>
                  <a:srgbClr val="C00000"/>
                </a:solidFill>
                <a:ea typeface="华文仿宋" panose="02010600040101010101" pitchFamily="2" charset="-122"/>
              </a:rPr>
              <a:t>LocateElem</a:t>
            </a:r>
            <a:r>
              <a:rPr lang="en-US" altLang="zh-CN" sz="2800" b="1" dirty="0">
                <a:solidFill>
                  <a:srgbClr val="C00000"/>
                </a:solidFill>
                <a:ea typeface="华文仿宋" panose="02010600040101010101" pitchFamily="2" charset="-122"/>
              </a:rPr>
              <a:t>( L, e, compare( ) )</a:t>
            </a:r>
            <a:endParaRPr lang="en-US" altLang="zh-CN" sz="2800" b="1" dirty="0">
              <a:solidFill>
                <a:srgbClr val="C00000"/>
              </a:solidFill>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GetElem</a:t>
            </a:r>
            <a:r>
              <a:rPr lang="en-US" altLang="zh-CN" sz="2800" b="1" dirty="0">
                <a:solidFill>
                  <a:srgbClr val="C00000"/>
                </a:solidFill>
                <a:ea typeface="华文仿宋" panose="02010600040101010101" pitchFamily="2" charset="-122"/>
              </a:rPr>
              <a:t>( L, </a:t>
            </a:r>
            <a:r>
              <a:rPr lang="en-US" altLang="zh-CN" sz="2800" b="1" dirty="0" err="1">
                <a:solidFill>
                  <a:srgbClr val="C00000"/>
                </a:solidFill>
                <a:ea typeface="华文仿宋" panose="02010600040101010101" pitchFamily="2" charset="-122"/>
              </a:rPr>
              <a:t>i</a:t>
            </a:r>
            <a:r>
              <a:rPr lang="en-US" altLang="zh-CN" sz="2800" b="1" dirty="0">
                <a:solidFill>
                  <a:srgbClr val="C00000"/>
                </a:solidFill>
                <a:ea typeface="华文仿宋" panose="02010600040101010101" pitchFamily="2" charset="-122"/>
              </a:rPr>
              <a:t>, &amp;e )</a:t>
            </a:r>
            <a:endParaRPr lang="en-US" altLang="zh-CN" sz="2800" b="1" dirty="0">
              <a:solidFill>
                <a:srgbClr val="C00000"/>
              </a:solidFill>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a:solidFill>
                  <a:srgbClr val="C00000"/>
                </a:solidFill>
                <a:ea typeface="华文仿宋" panose="02010600040101010101" pitchFamily="2" charset="-122"/>
              </a:rPr>
              <a:t>ListTraverse</a:t>
            </a:r>
            <a:r>
              <a:rPr lang="en-US" altLang="zh-CN" sz="2800" b="1" dirty="0">
                <a:solidFill>
                  <a:srgbClr val="C00000"/>
                </a:solidFill>
                <a:ea typeface="华文仿宋" panose="02010600040101010101" pitchFamily="2" charset="-122"/>
              </a:rPr>
              <a:t>(L, visit( </a:t>
            </a:r>
            <a:r>
              <a:rPr lang="en-US" altLang="zh-CN" sz="2800" b="1" dirty="0" smtClean="0">
                <a:solidFill>
                  <a:srgbClr val="C00000"/>
                </a:solidFill>
                <a:ea typeface="华文仿宋" panose="02010600040101010101" pitchFamily="2" charset="-122"/>
              </a:rPr>
              <a:t>))</a:t>
            </a:r>
            <a:endParaRPr lang="en-US" altLang="zh-CN" sz="3200" b="1" dirty="0">
              <a:solidFill>
                <a:srgbClr val="000080"/>
              </a:solidFill>
              <a:latin typeface="华文仿宋" panose="02010600040101010101" pitchFamily="2" charset="-122"/>
              <a:ea typeface="华文仿宋" panose="02010600040101010101" pitchFamily="2" charset="-122"/>
            </a:endParaRPr>
          </a:p>
        </p:txBody>
      </p:sp>
      <p:sp>
        <p:nvSpPr>
          <p:cNvPr id="10"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引用型操作</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Text Box 2"/>
          <p:cNvSpPr txBox="1">
            <a:spLocks noChangeArrowheads="1"/>
          </p:cNvSpPr>
          <p:nvPr/>
        </p:nvSpPr>
        <p:spPr bwMode="auto">
          <a:xfrm>
            <a:off x="434975" y="1119188"/>
            <a:ext cx="8108950" cy="4958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ts val="3700"/>
              </a:lnSpc>
              <a:spcBef>
                <a:spcPts val="1200"/>
              </a:spcBef>
            </a:pPr>
            <a:r>
              <a:rPr lang="zh-CN" altLang="en-US" b="1" dirty="0" smtClean="0">
                <a:latin typeface="华文仿宋" panose="02010600040101010101" pitchFamily="2" charset="-122"/>
                <a:ea typeface="华文仿宋" panose="02010600040101010101" pitchFamily="2" charset="-122"/>
              </a:rPr>
              <a:t>假设</a:t>
            </a:r>
            <a:r>
              <a:rPr lang="en-US" altLang="zh-CN" b="1" dirty="0">
                <a:latin typeface="华文仿宋" panose="02010600040101010101" pitchFamily="2" charset="-122"/>
                <a:ea typeface="华文仿宋" panose="02010600040101010101" pitchFamily="2" charset="-122"/>
              </a:rPr>
              <a:t>p</a:t>
            </a:r>
            <a:r>
              <a:rPr lang="zh-CN" altLang="en-US" b="1" dirty="0">
                <a:latin typeface="华文仿宋" panose="02010600040101010101" pitchFamily="2" charset="-122"/>
                <a:ea typeface="华文仿宋" panose="02010600040101010101" pitchFamily="2" charset="-122"/>
              </a:rPr>
              <a:t>和</a:t>
            </a:r>
            <a:r>
              <a:rPr lang="en-US" altLang="zh-CN" b="1" dirty="0">
                <a:latin typeface="华文仿宋" panose="02010600040101010101" pitchFamily="2" charset="-122"/>
                <a:ea typeface="华文仿宋" panose="02010600040101010101" pitchFamily="2" charset="-122"/>
              </a:rPr>
              <a:t>q</a:t>
            </a:r>
            <a:r>
              <a:rPr lang="zh-CN" altLang="en-US" b="1" dirty="0">
                <a:latin typeface="华文仿宋" panose="02010600040101010101" pitchFamily="2" charset="-122"/>
                <a:ea typeface="华文仿宋" panose="02010600040101010101" pitchFamily="2" charset="-122"/>
              </a:rPr>
              <a:t>是</a:t>
            </a:r>
            <a:r>
              <a:rPr lang="en-US" altLang="zh-CN" b="1" dirty="0" err="1">
                <a:latin typeface="华文仿宋" panose="02010600040101010101" pitchFamily="2" charset="-122"/>
                <a:ea typeface="华文仿宋" panose="02010600040101010101" pitchFamily="2" charset="-122"/>
              </a:rPr>
              <a:t>linklist</a:t>
            </a:r>
            <a:r>
              <a:rPr lang="zh-CN" altLang="en-US" b="1" dirty="0">
                <a:latin typeface="华文仿宋" panose="02010600040101010101" pitchFamily="2" charset="-122"/>
                <a:ea typeface="华文仿宋" panose="02010600040101010101" pitchFamily="2" charset="-122"/>
              </a:rPr>
              <a:t>型的变量，则</a:t>
            </a:r>
            <a:r>
              <a:rPr lang="zh-CN" altLang="en-US" b="1" dirty="0" smtClean="0">
                <a:solidFill>
                  <a:srgbClr val="FF0000"/>
                </a:solidFill>
                <a:latin typeface="华文仿宋" panose="02010600040101010101" pitchFamily="2" charset="-122"/>
                <a:ea typeface="华文仿宋" panose="02010600040101010101" pitchFamily="2" charset="-122"/>
              </a:rPr>
              <a:t>执行</a:t>
            </a:r>
            <a:r>
              <a:rPr lang="en-US" altLang="zh-CN" b="1" dirty="0" smtClean="0">
                <a:solidFill>
                  <a:srgbClr val="FF0000"/>
                </a:solidFill>
                <a:latin typeface="华文仿宋" panose="02010600040101010101" pitchFamily="2" charset="-122"/>
                <a:ea typeface="华文仿宋" panose="02010600040101010101" pitchFamily="2" charset="-122"/>
              </a:rPr>
              <a:t>p=(</a:t>
            </a:r>
            <a:r>
              <a:rPr lang="en-US" altLang="zh-CN" b="1" dirty="0" err="1">
                <a:solidFill>
                  <a:srgbClr val="FF0000"/>
                </a:solidFill>
                <a:latin typeface="华文仿宋" panose="02010600040101010101" pitchFamily="2" charset="-122"/>
                <a:ea typeface="华文仿宋" panose="02010600040101010101" pitchFamily="2" charset="-122"/>
              </a:rPr>
              <a:t>linklist</a:t>
            </a:r>
            <a:r>
              <a:rPr lang="en-US" altLang="zh-CN" b="1" dirty="0">
                <a:solidFill>
                  <a:srgbClr val="FF0000"/>
                </a:solidFill>
                <a:latin typeface="华文仿宋" panose="02010600040101010101" pitchFamily="2" charset="-122"/>
                <a:ea typeface="华文仿宋" panose="02010600040101010101" pitchFamily="2" charset="-122"/>
              </a:rPr>
              <a:t>)</a:t>
            </a:r>
            <a:r>
              <a:rPr lang="en-US" altLang="zh-CN" b="1" dirty="0" err="1">
                <a:solidFill>
                  <a:srgbClr val="FF0000"/>
                </a:solidFill>
                <a:latin typeface="华文仿宋" panose="02010600040101010101" pitchFamily="2" charset="-122"/>
                <a:ea typeface="华文仿宋" panose="02010600040101010101" pitchFamily="2" charset="-122"/>
              </a:rPr>
              <a:t>malloc</a:t>
            </a:r>
            <a:r>
              <a:rPr lang="en-US" altLang="zh-CN" b="1" dirty="0">
                <a:solidFill>
                  <a:srgbClr val="FF0000"/>
                </a:solidFill>
                <a:latin typeface="华文仿宋" panose="02010600040101010101" pitchFamily="2" charset="-122"/>
                <a:ea typeface="华文仿宋" panose="02010600040101010101" pitchFamily="2" charset="-122"/>
              </a:rPr>
              <a:t>(</a:t>
            </a:r>
            <a:r>
              <a:rPr lang="en-US" altLang="zh-CN" b="1" dirty="0" err="1">
                <a:solidFill>
                  <a:srgbClr val="FF0000"/>
                </a:solidFill>
                <a:latin typeface="华文仿宋" panose="02010600040101010101" pitchFamily="2" charset="-122"/>
                <a:ea typeface="华文仿宋" panose="02010600040101010101" pitchFamily="2" charset="-122"/>
              </a:rPr>
              <a:t>sizeof</a:t>
            </a:r>
            <a:r>
              <a:rPr lang="en-US" altLang="zh-CN" b="1" dirty="0">
                <a:solidFill>
                  <a:srgbClr val="FF0000"/>
                </a:solidFill>
                <a:latin typeface="华文仿宋" panose="02010600040101010101" pitchFamily="2" charset="-122"/>
                <a:ea typeface="华文仿宋" panose="02010600040101010101" pitchFamily="2" charset="-122"/>
              </a:rPr>
              <a:t>(node))</a:t>
            </a:r>
            <a:r>
              <a:rPr lang="zh-CN" altLang="en-US" b="1" dirty="0">
                <a:solidFill>
                  <a:srgbClr val="FF0000"/>
                </a:solidFill>
                <a:latin typeface="华文仿宋" panose="02010600040101010101" pitchFamily="2" charset="-122"/>
                <a:ea typeface="华文仿宋" panose="02010600040101010101" pitchFamily="2" charset="-122"/>
              </a:rPr>
              <a:t>的作用</a:t>
            </a:r>
            <a:r>
              <a:rPr lang="zh-CN" altLang="en-US" b="1" dirty="0">
                <a:latin typeface="华文仿宋" panose="02010600040101010101" pitchFamily="2" charset="-122"/>
                <a:ea typeface="华文仿宋" panose="02010600040101010101" pitchFamily="2" charset="-122"/>
              </a:rPr>
              <a:t>是：由系统生成一个</a:t>
            </a:r>
            <a:r>
              <a:rPr lang="en-US" altLang="zh-CN" b="1" dirty="0">
                <a:latin typeface="华文仿宋" panose="02010600040101010101" pitchFamily="2" charset="-122"/>
                <a:ea typeface="华文仿宋" panose="02010600040101010101" pitchFamily="2" charset="-122"/>
              </a:rPr>
              <a:t>node</a:t>
            </a:r>
            <a:r>
              <a:rPr lang="zh-CN" altLang="en-US" b="1" dirty="0">
                <a:latin typeface="华文仿宋" panose="02010600040101010101" pitchFamily="2" charset="-122"/>
                <a:ea typeface="华文仿宋" panose="02010600040101010101" pitchFamily="2" charset="-122"/>
              </a:rPr>
              <a:t>型的结点，同时将该结点的起始位置赋给指针变量</a:t>
            </a:r>
            <a:r>
              <a:rPr lang="en-US" altLang="zh-CN" b="1" dirty="0" smtClean="0">
                <a:latin typeface="华文仿宋" panose="02010600040101010101" pitchFamily="2" charset="-122"/>
                <a:ea typeface="华文仿宋" panose="02010600040101010101" pitchFamily="2" charset="-122"/>
              </a:rPr>
              <a:t>p</a:t>
            </a:r>
            <a:r>
              <a:rPr lang="zh-CN" altLang="en-US" b="1" dirty="0" smtClean="0">
                <a:latin typeface="华文仿宋" panose="02010600040101010101" pitchFamily="2" charset="-122"/>
                <a:ea typeface="华文仿宋" panose="02010600040101010101" pitchFamily="2" charset="-122"/>
              </a:rPr>
              <a:t>；</a:t>
            </a:r>
            <a:r>
              <a:rPr lang="zh-CN" altLang="en-US" b="1" dirty="0" smtClean="0">
                <a:solidFill>
                  <a:srgbClr val="FF0000"/>
                </a:solidFill>
                <a:latin typeface="华文仿宋" panose="02010600040101010101" pitchFamily="2" charset="-122"/>
                <a:ea typeface="华文仿宋" panose="02010600040101010101" pitchFamily="2" charset="-122"/>
              </a:rPr>
              <a:t>执行</a:t>
            </a:r>
            <a:r>
              <a:rPr lang="en-US" altLang="zh-CN" b="1" dirty="0">
                <a:solidFill>
                  <a:srgbClr val="FF0000"/>
                </a:solidFill>
                <a:latin typeface="华文仿宋" panose="02010600040101010101" pitchFamily="2" charset="-122"/>
                <a:ea typeface="华文仿宋" panose="02010600040101010101" pitchFamily="2" charset="-122"/>
              </a:rPr>
              <a:t>free(q)</a:t>
            </a:r>
            <a:r>
              <a:rPr lang="zh-CN" altLang="en-US" b="1" dirty="0">
                <a:solidFill>
                  <a:srgbClr val="FF0000"/>
                </a:solidFill>
                <a:latin typeface="华文仿宋" panose="02010600040101010101" pitchFamily="2" charset="-122"/>
                <a:ea typeface="华文仿宋" panose="02010600040101010101" pitchFamily="2" charset="-122"/>
              </a:rPr>
              <a:t>的作用</a:t>
            </a:r>
            <a:r>
              <a:rPr lang="zh-CN" altLang="en-US" b="1" dirty="0">
                <a:latin typeface="华文仿宋" panose="02010600040101010101" pitchFamily="2" charset="-122"/>
                <a:ea typeface="华文仿宋" panose="02010600040101010101" pitchFamily="2" charset="-122"/>
              </a:rPr>
              <a:t>是由系统回收一个</a:t>
            </a:r>
            <a:r>
              <a:rPr lang="en-US" altLang="zh-CN" b="1" dirty="0">
                <a:latin typeface="华文仿宋" panose="02010600040101010101" pitchFamily="2" charset="-122"/>
                <a:ea typeface="华文仿宋" panose="02010600040101010101" pitchFamily="2" charset="-122"/>
              </a:rPr>
              <a:t>node</a:t>
            </a:r>
            <a:r>
              <a:rPr lang="zh-CN" altLang="en-US" b="1" dirty="0">
                <a:latin typeface="华文仿宋" panose="02010600040101010101" pitchFamily="2" charset="-122"/>
                <a:ea typeface="华文仿宋" panose="02010600040101010101" pitchFamily="2" charset="-122"/>
              </a:rPr>
              <a:t>型的结点，回收后的结点可以备作再次生成结点时用。</a:t>
            </a:r>
            <a:endParaRPr lang="zh-CN" altLang="en-US" b="1" dirty="0">
              <a:latin typeface="华文仿宋" panose="02010600040101010101" pitchFamily="2" charset="-122"/>
              <a:ea typeface="华文仿宋" panose="02010600040101010101" pitchFamily="2" charset="-122"/>
            </a:endParaRPr>
          </a:p>
          <a:p>
            <a:pPr algn="l" eaLnBrk="1" hangingPunct="1">
              <a:lnSpc>
                <a:spcPts val="3700"/>
              </a:lnSpc>
              <a:spcBef>
                <a:spcPts val="1200"/>
              </a:spcBef>
            </a:pPr>
            <a:r>
              <a:rPr lang="zh-CN" altLang="en-US" b="1" dirty="0" smtClean="0">
                <a:latin typeface="华文仿宋" panose="02010600040101010101" pitchFamily="2" charset="-122"/>
                <a:ea typeface="华文仿宋" panose="02010600040101010101" pitchFamily="2" charset="-122"/>
              </a:rPr>
              <a:t>因此</a:t>
            </a:r>
            <a:r>
              <a:rPr lang="zh-CN" altLang="en-US" b="1" dirty="0">
                <a:latin typeface="华文仿宋" panose="02010600040101010101" pitchFamily="2" charset="-122"/>
                <a:ea typeface="华文仿宋" panose="02010600040101010101" pitchFamily="2" charset="-122"/>
              </a:rPr>
              <a:t>，单链表是一种动态结构，整个可用存储空间可为多个链表共同享用，每个链表占用的空间不需预先分配划定，而是可以由系统应需求即时生成。</a:t>
            </a:r>
            <a:r>
              <a:rPr lang="zh-CN" altLang="en-US" b="1" dirty="0">
                <a:solidFill>
                  <a:schemeClr val="hlink"/>
                </a:solidFill>
                <a:latin typeface="华文仿宋" panose="02010600040101010101" pitchFamily="2" charset="-122"/>
                <a:ea typeface="华文仿宋" panose="02010600040101010101" pitchFamily="2" charset="-122"/>
              </a:rPr>
              <a:t>建立线性表的链式存储结构的过程就是一个动态生成链表的过程</a:t>
            </a:r>
            <a:r>
              <a:rPr lang="zh-CN" altLang="en-US" b="1" dirty="0">
                <a:latin typeface="华文仿宋" panose="02010600040101010101" pitchFamily="2" charset="-122"/>
                <a:ea typeface="华文仿宋" panose="02010600040101010101" pitchFamily="2" charset="-122"/>
              </a:rPr>
              <a:t>。即从空表的初始状态起，依次建立各元素结点，并逐个插入链表。</a:t>
            </a:r>
            <a:endParaRPr lang="zh-CN" altLang="en-US" b="1" dirty="0">
              <a:latin typeface="华文仿宋" panose="02010600040101010101" pitchFamily="2" charset="-122"/>
              <a:ea typeface="华文仿宋" panose="02010600040101010101" pitchFamily="2" charset="-122"/>
            </a:endParaRPr>
          </a:p>
        </p:txBody>
      </p:sp>
      <p:sp>
        <p:nvSpPr>
          <p:cNvPr id="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err="1">
                <a:solidFill>
                  <a:srgbClr val="000080"/>
                </a:solidFill>
                <a:latin typeface="黑体" panose="02010609060101010101" pitchFamily="49" charset="-122"/>
                <a:ea typeface="黑体" panose="02010609060101010101" pitchFamily="49" charset="-122"/>
                <a:cs typeface="MS PGothic" panose="020B0600070205080204" charset="-128"/>
              </a:rPr>
              <a:t>m</a:t>
            </a:r>
            <a:r>
              <a:rPr lang="en-US" altLang="zh-CN" sz="3200" dirty="0" err="1" smtClean="0">
                <a:solidFill>
                  <a:srgbClr val="000080"/>
                </a:solidFill>
                <a:latin typeface="黑体" panose="02010609060101010101" pitchFamily="49" charset="-122"/>
                <a:ea typeface="黑体" panose="02010609060101010101" pitchFamily="49" charset="-122"/>
                <a:cs typeface="MS PGothic" panose="020B0600070205080204" charset="-128"/>
              </a:rPr>
              <a:t>alloc</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和</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free</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4050">
                                            <p:txEl>
                                              <p:pRg st="0" end="0"/>
                                            </p:txEl>
                                          </p:spTgt>
                                        </p:tgtEl>
                                        <p:attrNameLst>
                                          <p:attrName>style.visibility</p:attrName>
                                        </p:attrNameLst>
                                      </p:cBhvr>
                                      <p:to>
                                        <p:strVal val="visible"/>
                                      </p:to>
                                    </p:set>
                                    <p:animEffect transition="in" filter="dissolve">
                                      <p:cBhvr>
                                        <p:cTn id="7" dur="500"/>
                                        <p:tgtEl>
                                          <p:spTgt spid="5140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4050">
                                            <p:txEl>
                                              <p:pRg st="1" end="1"/>
                                            </p:txEl>
                                          </p:spTgt>
                                        </p:tgtEl>
                                        <p:attrNameLst>
                                          <p:attrName>style.visibility</p:attrName>
                                        </p:attrNameLst>
                                      </p:cBhvr>
                                      <p:to>
                                        <p:strVal val="visible"/>
                                      </p:to>
                                    </p:set>
                                    <p:animEffect transition="in" filter="dissolve">
                                      <p:cBhvr>
                                        <p:cTn id="12" dur="500"/>
                                        <p:tgtEl>
                                          <p:spTgt spid="5140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0"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Text Box 3"/>
          <p:cNvSpPr txBox="1">
            <a:spLocks noChangeArrowheads="1"/>
          </p:cNvSpPr>
          <p:nvPr/>
        </p:nvSpPr>
        <p:spPr bwMode="auto">
          <a:xfrm>
            <a:off x="898525" y="1392062"/>
            <a:ext cx="7102475" cy="147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lnSpc>
                <a:spcPct val="140000"/>
              </a:lnSpc>
            </a:pPr>
            <a:r>
              <a:rPr lang="zh-CN" altLang="en-US" sz="3200" b="1" dirty="0">
                <a:solidFill>
                  <a:srgbClr val="000099"/>
                </a:solidFill>
                <a:latin typeface="华文仿宋" panose="02010600040101010101" pitchFamily="2" charset="-122"/>
                <a:ea typeface="华文仿宋" panose="02010600040101010101" pitchFamily="2" charset="-122"/>
              </a:rPr>
              <a:t>有序对</a:t>
            </a:r>
            <a:r>
              <a:rPr lang="en-US" altLang="zh-CN" sz="3200" b="1" dirty="0">
                <a:solidFill>
                  <a:srgbClr val="000099"/>
                </a:solidFill>
                <a:latin typeface="华文仿宋" panose="02010600040101010101" pitchFamily="2" charset="-122"/>
                <a:ea typeface="华文仿宋" panose="02010600040101010101" pitchFamily="2" charset="-122"/>
              </a:rPr>
              <a:t>&lt;</a:t>
            </a:r>
            <a:r>
              <a:rPr lang="en-US" altLang="zh-CN" sz="3200" b="1" dirty="0">
                <a:solidFill>
                  <a:srgbClr val="000099"/>
                </a:solidFill>
                <a:ea typeface="华文仿宋" panose="02010600040101010101" pitchFamily="2" charset="-122"/>
              </a:rPr>
              <a:t>a</a:t>
            </a:r>
            <a:r>
              <a:rPr lang="en-US" altLang="zh-CN" sz="3200" b="1" baseline="-25000" dirty="0">
                <a:solidFill>
                  <a:srgbClr val="000099"/>
                </a:solidFill>
                <a:ea typeface="华文仿宋" panose="02010600040101010101" pitchFamily="2" charset="-122"/>
              </a:rPr>
              <a:t>i-1</a:t>
            </a:r>
            <a:r>
              <a:rPr lang="en-US" altLang="zh-CN" sz="3200" b="1" dirty="0">
                <a:solidFill>
                  <a:srgbClr val="000099"/>
                </a:solidFill>
                <a:ea typeface="华文仿宋" panose="02010600040101010101" pitchFamily="2" charset="-122"/>
              </a:rPr>
              <a:t>, </a:t>
            </a:r>
            <a:r>
              <a:rPr lang="en-US" altLang="zh-CN" sz="3200" b="1" dirty="0" err="1">
                <a:solidFill>
                  <a:srgbClr val="000099"/>
                </a:solidFill>
                <a:ea typeface="华文仿宋" panose="02010600040101010101" pitchFamily="2" charset="-122"/>
              </a:rPr>
              <a:t>a</a:t>
            </a:r>
            <a:r>
              <a:rPr lang="en-US" altLang="zh-CN" sz="3200" b="1" baseline="-25000" dirty="0" err="1">
                <a:solidFill>
                  <a:srgbClr val="000099"/>
                </a:solidFill>
                <a:ea typeface="华文仿宋" panose="02010600040101010101" pitchFamily="2" charset="-122"/>
              </a:rPr>
              <a:t>i</a:t>
            </a:r>
            <a:r>
              <a:rPr lang="en-US" altLang="zh-CN" sz="3200" b="1" dirty="0">
                <a:solidFill>
                  <a:srgbClr val="000099"/>
                </a:solidFill>
                <a:latin typeface="华文仿宋" panose="02010600040101010101" pitchFamily="2" charset="-122"/>
                <a:ea typeface="华文仿宋" panose="02010600040101010101" pitchFamily="2" charset="-122"/>
              </a:rPr>
              <a:t>&gt; </a:t>
            </a:r>
            <a:r>
              <a:rPr lang="zh-CN" altLang="en-US" sz="3200" b="1" dirty="0">
                <a:solidFill>
                  <a:srgbClr val="000099"/>
                </a:solidFill>
                <a:latin typeface="华文仿宋" panose="02010600040101010101" pitchFamily="2" charset="-122"/>
                <a:ea typeface="华文仿宋" panose="02010600040101010101" pitchFamily="2" charset="-122"/>
              </a:rPr>
              <a:t>和 </a:t>
            </a:r>
            <a:r>
              <a:rPr lang="en-US" altLang="zh-CN" sz="3200" b="1" dirty="0">
                <a:solidFill>
                  <a:srgbClr val="000099"/>
                </a:solidFill>
                <a:latin typeface="华文仿宋" panose="02010600040101010101" pitchFamily="2" charset="-122"/>
                <a:ea typeface="华文仿宋" panose="02010600040101010101" pitchFamily="2" charset="-122"/>
              </a:rPr>
              <a:t>&lt;</a:t>
            </a:r>
            <a:r>
              <a:rPr lang="en-US" altLang="zh-CN" sz="3200" b="1" dirty="0" err="1">
                <a:solidFill>
                  <a:srgbClr val="000099"/>
                </a:solidFill>
                <a:ea typeface="华文仿宋" panose="02010600040101010101" pitchFamily="2" charset="-122"/>
              </a:rPr>
              <a:t>a</a:t>
            </a:r>
            <a:r>
              <a:rPr lang="en-US" altLang="zh-CN" sz="3200" b="1" baseline="-25000" dirty="0" err="1">
                <a:solidFill>
                  <a:srgbClr val="000099"/>
                </a:solidFill>
                <a:ea typeface="华文仿宋" panose="02010600040101010101" pitchFamily="2" charset="-122"/>
              </a:rPr>
              <a:t>i</a:t>
            </a:r>
            <a:r>
              <a:rPr lang="en-US" altLang="zh-CN" sz="3200" b="1" dirty="0">
                <a:solidFill>
                  <a:srgbClr val="000099"/>
                </a:solidFill>
                <a:ea typeface="华文仿宋" panose="02010600040101010101" pitchFamily="2" charset="-122"/>
              </a:rPr>
              <a:t>, a</a:t>
            </a:r>
            <a:r>
              <a:rPr lang="en-US" altLang="zh-CN" sz="3200" b="1" baseline="-25000" dirty="0">
                <a:solidFill>
                  <a:srgbClr val="000099"/>
                </a:solidFill>
                <a:ea typeface="华文仿宋" panose="02010600040101010101" pitchFamily="2" charset="-122"/>
              </a:rPr>
              <a:t>i+1</a:t>
            </a:r>
            <a:r>
              <a:rPr lang="en-US" altLang="zh-CN" sz="3200" b="1" dirty="0">
                <a:solidFill>
                  <a:srgbClr val="000099"/>
                </a:solidFill>
                <a:latin typeface="华文仿宋" panose="02010600040101010101" pitchFamily="2" charset="-122"/>
                <a:ea typeface="华文仿宋" panose="02010600040101010101" pitchFamily="2" charset="-122"/>
              </a:rPr>
              <a:t>&gt; </a:t>
            </a:r>
            <a:endParaRPr lang="en-US" altLang="zh-CN" sz="3200" b="1" dirty="0">
              <a:solidFill>
                <a:srgbClr val="000099"/>
              </a:solidFill>
              <a:latin typeface="华文仿宋" panose="02010600040101010101" pitchFamily="2" charset="-122"/>
              <a:ea typeface="华文仿宋" panose="02010600040101010101" pitchFamily="2" charset="-122"/>
            </a:endParaRPr>
          </a:p>
          <a:p>
            <a:pPr algn="ctr" eaLnBrk="1" hangingPunct="1">
              <a:lnSpc>
                <a:spcPct val="140000"/>
              </a:lnSpc>
            </a:pPr>
            <a:r>
              <a:rPr lang="en-US" altLang="zh-CN" sz="3200" b="1" dirty="0">
                <a:solidFill>
                  <a:srgbClr val="000099"/>
                </a:solidFill>
                <a:latin typeface="华文仿宋" panose="02010600040101010101" pitchFamily="2" charset="-122"/>
                <a:ea typeface="华文仿宋" panose="02010600040101010101" pitchFamily="2" charset="-122"/>
              </a:rPr>
              <a:t>   </a:t>
            </a:r>
            <a:r>
              <a:rPr lang="zh-CN" altLang="en-US" sz="3200" b="1" dirty="0">
                <a:solidFill>
                  <a:srgbClr val="000099"/>
                </a:solidFill>
                <a:latin typeface="华文仿宋" panose="02010600040101010101" pitchFamily="2" charset="-122"/>
                <a:ea typeface="华文仿宋" panose="02010600040101010101" pitchFamily="2" charset="-122"/>
              </a:rPr>
              <a:t>改变为 </a:t>
            </a:r>
            <a:r>
              <a:rPr lang="en-US" altLang="zh-CN" sz="3200" b="1" dirty="0">
                <a:solidFill>
                  <a:srgbClr val="000099"/>
                </a:solidFill>
                <a:latin typeface="华文仿宋" panose="02010600040101010101" pitchFamily="2" charset="-122"/>
                <a:ea typeface="华文仿宋" panose="02010600040101010101" pitchFamily="2" charset="-122"/>
              </a:rPr>
              <a:t>&lt;</a:t>
            </a:r>
            <a:r>
              <a:rPr lang="en-US" altLang="zh-CN" sz="3200" b="1" dirty="0">
                <a:solidFill>
                  <a:srgbClr val="000099"/>
                </a:solidFill>
                <a:ea typeface="华文仿宋" panose="02010600040101010101" pitchFamily="2" charset="-122"/>
              </a:rPr>
              <a:t>a</a:t>
            </a:r>
            <a:r>
              <a:rPr lang="en-US" altLang="zh-CN" sz="3200" b="1" baseline="-25000" dirty="0">
                <a:solidFill>
                  <a:srgbClr val="000099"/>
                </a:solidFill>
                <a:ea typeface="华文仿宋" panose="02010600040101010101" pitchFamily="2" charset="-122"/>
              </a:rPr>
              <a:t>i-1</a:t>
            </a:r>
            <a:r>
              <a:rPr lang="en-US" altLang="zh-CN" sz="3200" b="1" dirty="0">
                <a:solidFill>
                  <a:srgbClr val="000099"/>
                </a:solidFill>
                <a:ea typeface="华文仿宋" panose="02010600040101010101" pitchFamily="2" charset="-122"/>
              </a:rPr>
              <a:t>, a</a:t>
            </a:r>
            <a:r>
              <a:rPr lang="en-US" altLang="zh-CN" sz="3200" b="1" baseline="-25000" dirty="0">
                <a:solidFill>
                  <a:srgbClr val="000099"/>
                </a:solidFill>
                <a:ea typeface="华文仿宋" panose="02010600040101010101" pitchFamily="2" charset="-122"/>
              </a:rPr>
              <a:t>i+1</a:t>
            </a:r>
            <a:r>
              <a:rPr lang="en-US" altLang="zh-CN" sz="3200" b="1" dirty="0">
                <a:solidFill>
                  <a:srgbClr val="000099"/>
                </a:solidFill>
                <a:latin typeface="华文仿宋" panose="02010600040101010101" pitchFamily="2" charset="-122"/>
                <a:ea typeface="华文仿宋" panose="02010600040101010101" pitchFamily="2" charset="-122"/>
              </a:rPr>
              <a:t>&gt;</a:t>
            </a:r>
            <a:endParaRPr lang="en-US" altLang="zh-CN" sz="3600" b="1" dirty="0">
              <a:solidFill>
                <a:srgbClr val="000099"/>
              </a:solidFill>
              <a:latin typeface="华文仿宋" panose="02010600040101010101" pitchFamily="2" charset="-122"/>
              <a:ea typeface="华文仿宋" panose="02010600040101010101" pitchFamily="2" charset="-122"/>
            </a:endParaRPr>
          </a:p>
        </p:txBody>
      </p:sp>
      <p:grpSp>
        <p:nvGrpSpPr>
          <p:cNvPr id="2" name="Group 4"/>
          <p:cNvGrpSpPr/>
          <p:nvPr/>
        </p:nvGrpSpPr>
        <p:grpSpPr bwMode="auto">
          <a:xfrm>
            <a:off x="1066800" y="4105275"/>
            <a:ext cx="2057400" cy="609600"/>
            <a:chOff x="672" y="2976"/>
            <a:chExt cx="1296" cy="384"/>
          </a:xfrm>
        </p:grpSpPr>
        <p:sp>
          <p:nvSpPr>
            <p:cNvPr id="94228" name="Rectangle 5"/>
            <p:cNvSpPr>
              <a:spLocks noChangeArrowheads="1"/>
            </p:cNvSpPr>
            <p:nvPr/>
          </p:nvSpPr>
          <p:spPr bwMode="auto">
            <a:xfrm>
              <a:off x="1296" y="2976"/>
              <a:ext cx="672" cy="384"/>
            </a:xfrm>
            <a:prstGeom prst="rect">
              <a:avLst/>
            </a:prstGeom>
            <a:solidFill>
              <a:srgbClr val="99CCFF">
                <a:alpha val="50195"/>
              </a:srgbClr>
            </a:solidFill>
            <a:ln w="28575">
              <a:solidFill>
                <a:srgbClr val="0000FF"/>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000099"/>
                  </a:solidFill>
                </a:rPr>
                <a:t>a</a:t>
              </a:r>
              <a:r>
                <a:rPr lang="en-US" altLang="zh-CN" sz="3600" b="1" baseline="-25000">
                  <a:solidFill>
                    <a:srgbClr val="000099"/>
                  </a:solidFill>
                </a:rPr>
                <a:t>i-1</a:t>
              </a:r>
              <a:endParaRPr lang="en-US" altLang="zh-CN" sz="3600"/>
            </a:p>
          </p:txBody>
        </p:sp>
        <p:sp>
          <p:nvSpPr>
            <p:cNvPr id="94229" name="Line 6"/>
            <p:cNvSpPr>
              <a:spLocks noChangeShapeType="1"/>
            </p:cNvSpPr>
            <p:nvPr/>
          </p:nvSpPr>
          <p:spPr bwMode="auto">
            <a:xfrm>
              <a:off x="1776" y="2976"/>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30" name="Line 7"/>
            <p:cNvSpPr>
              <a:spLocks noChangeShapeType="1"/>
            </p:cNvSpPr>
            <p:nvPr/>
          </p:nvSpPr>
          <p:spPr bwMode="auto">
            <a:xfrm>
              <a:off x="672" y="3168"/>
              <a:ext cx="624"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8"/>
          <p:cNvGrpSpPr/>
          <p:nvPr/>
        </p:nvGrpSpPr>
        <p:grpSpPr bwMode="auto">
          <a:xfrm>
            <a:off x="2971800" y="4105275"/>
            <a:ext cx="2133600" cy="609600"/>
            <a:chOff x="1872" y="2976"/>
            <a:chExt cx="1344" cy="384"/>
          </a:xfrm>
        </p:grpSpPr>
        <p:sp>
          <p:nvSpPr>
            <p:cNvPr id="94225" name="Rectangle 9"/>
            <p:cNvSpPr>
              <a:spLocks noChangeArrowheads="1"/>
            </p:cNvSpPr>
            <p:nvPr/>
          </p:nvSpPr>
          <p:spPr bwMode="auto">
            <a:xfrm>
              <a:off x="2544" y="2976"/>
              <a:ext cx="672" cy="384"/>
            </a:xfrm>
            <a:prstGeom prst="rect">
              <a:avLst/>
            </a:prstGeom>
            <a:solidFill>
              <a:srgbClr val="99CCFF">
                <a:alpha val="50195"/>
              </a:srgbClr>
            </a:solidFill>
            <a:ln w="28575">
              <a:solidFill>
                <a:srgbClr val="0000FF"/>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000099"/>
                  </a:solidFill>
                </a:rPr>
                <a:t>a</a:t>
              </a:r>
              <a:r>
                <a:rPr lang="en-US" altLang="zh-CN" sz="3600" b="1" baseline="-25000">
                  <a:solidFill>
                    <a:srgbClr val="000099"/>
                  </a:solidFill>
                </a:rPr>
                <a:t>i</a:t>
              </a:r>
              <a:endParaRPr lang="en-US" altLang="zh-CN" sz="3600"/>
            </a:p>
          </p:txBody>
        </p:sp>
        <p:sp>
          <p:nvSpPr>
            <p:cNvPr id="94226" name="Line 10"/>
            <p:cNvSpPr>
              <a:spLocks noChangeShapeType="1"/>
            </p:cNvSpPr>
            <p:nvPr/>
          </p:nvSpPr>
          <p:spPr bwMode="auto">
            <a:xfrm>
              <a:off x="3024" y="2976"/>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7" name="Line 11"/>
            <p:cNvSpPr>
              <a:spLocks noChangeShapeType="1"/>
            </p:cNvSpPr>
            <p:nvPr/>
          </p:nvSpPr>
          <p:spPr bwMode="auto">
            <a:xfrm>
              <a:off x="1872" y="3168"/>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2"/>
          <p:cNvGrpSpPr/>
          <p:nvPr/>
        </p:nvGrpSpPr>
        <p:grpSpPr bwMode="auto">
          <a:xfrm>
            <a:off x="4953000" y="4105275"/>
            <a:ext cx="3048000" cy="609600"/>
            <a:chOff x="3120" y="2976"/>
            <a:chExt cx="1920" cy="384"/>
          </a:xfrm>
        </p:grpSpPr>
        <p:sp>
          <p:nvSpPr>
            <p:cNvPr id="94221" name="Rectangle 13"/>
            <p:cNvSpPr>
              <a:spLocks noChangeArrowheads="1"/>
            </p:cNvSpPr>
            <p:nvPr/>
          </p:nvSpPr>
          <p:spPr bwMode="auto">
            <a:xfrm>
              <a:off x="3792" y="2976"/>
              <a:ext cx="672" cy="384"/>
            </a:xfrm>
            <a:prstGeom prst="rect">
              <a:avLst/>
            </a:prstGeom>
            <a:solidFill>
              <a:srgbClr val="99CCFF">
                <a:alpha val="50195"/>
              </a:srgbClr>
            </a:solidFill>
            <a:ln w="28575">
              <a:solidFill>
                <a:srgbClr val="0000FF"/>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000099"/>
                  </a:solidFill>
                </a:rPr>
                <a:t>a</a:t>
              </a:r>
              <a:r>
                <a:rPr lang="en-US" altLang="zh-CN" sz="3600" b="1" baseline="-25000">
                  <a:solidFill>
                    <a:srgbClr val="000099"/>
                  </a:solidFill>
                </a:rPr>
                <a:t>i+1</a:t>
              </a:r>
              <a:endParaRPr lang="en-US" altLang="zh-CN" sz="3600"/>
            </a:p>
          </p:txBody>
        </p:sp>
        <p:sp>
          <p:nvSpPr>
            <p:cNvPr id="94222" name="Line 14"/>
            <p:cNvSpPr>
              <a:spLocks noChangeShapeType="1"/>
            </p:cNvSpPr>
            <p:nvPr/>
          </p:nvSpPr>
          <p:spPr bwMode="auto">
            <a:xfrm>
              <a:off x="4272" y="2976"/>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3" name="Line 15"/>
            <p:cNvSpPr>
              <a:spLocks noChangeShapeType="1"/>
            </p:cNvSpPr>
            <p:nvPr/>
          </p:nvSpPr>
          <p:spPr bwMode="auto">
            <a:xfrm>
              <a:off x="3120" y="3168"/>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4" name="Line 16"/>
            <p:cNvSpPr>
              <a:spLocks noChangeShapeType="1"/>
            </p:cNvSpPr>
            <p:nvPr/>
          </p:nvSpPr>
          <p:spPr bwMode="auto">
            <a:xfrm>
              <a:off x="4368" y="3168"/>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useBgFill="1">
        <p:nvSpPr>
          <p:cNvPr id="515089" name="Rectangle 17"/>
          <p:cNvSpPr>
            <a:spLocks noChangeArrowheads="1"/>
          </p:cNvSpPr>
          <p:nvPr/>
        </p:nvSpPr>
        <p:spPr bwMode="auto">
          <a:xfrm>
            <a:off x="2895600" y="4333875"/>
            <a:ext cx="1143000" cy="228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grpSp>
        <p:nvGrpSpPr>
          <p:cNvPr id="5" name="Group 18"/>
          <p:cNvGrpSpPr/>
          <p:nvPr/>
        </p:nvGrpSpPr>
        <p:grpSpPr bwMode="auto">
          <a:xfrm>
            <a:off x="2057400" y="4105275"/>
            <a:ext cx="1066800" cy="609600"/>
            <a:chOff x="1296" y="2976"/>
            <a:chExt cx="672" cy="384"/>
          </a:xfrm>
        </p:grpSpPr>
        <p:sp>
          <p:nvSpPr>
            <p:cNvPr id="94219" name="Rectangle 19"/>
            <p:cNvSpPr>
              <a:spLocks noChangeArrowheads="1"/>
            </p:cNvSpPr>
            <p:nvPr/>
          </p:nvSpPr>
          <p:spPr bwMode="auto">
            <a:xfrm>
              <a:off x="1296" y="2976"/>
              <a:ext cx="672" cy="384"/>
            </a:xfrm>
            <a:prstGeom prst="rect">
              <a:avLst/>
            </a:prstGeom>
            <a:solidFill>
              <a:srgbClr val="99CCFF">
                <a:alpha val="50195"/>
              </a:srgbClr>
            </a:solidFill>
            <a:ln w="28575">
              <a:solidFill>
                <a:srgbClr val="0000FF"/>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600" b="1">
                  <a:solidFill>
                    <a:srgbClr val="000099"/>
                  </a:solidFill>
                </a:rPr>
                <a:t>a</a:t>
              </a:r>
              <a:r>
                <a:rPr lang="en-US" altLang="zh-CN" sz="3600" b="1" baseline="-25000">
                  <a:solidFill>
                    <a:srgbClr val="000099"/>
                  </a:solidFill>
                </a:rPr>
                <a:t>i-1</a:t>
              </a:r>
              <a:endParaRPr lang="en-US" altLang="zh-CN" sz="3600"/>
            </a:p>
          </p:txBody>
        </p:sp>
        <p:sp>
          <p:nvSpPr>
            <p:cNvPr id="94220" name="Line 20"/>
            <p:cNvSpPr>
              <a:spLocks noChangeShapeType="1"/>
            </p:cNvSpPr>
            <p:nvPr/>
          </p:nvSpPr>
          <p:spPr bwMode="auto">
            <a:xfrm>
              <a:off x="1776" y="2976"/>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515093" name="AutoShape 21"/>
          <p:cNvCxnSpPr>
            <a:cxnSpLocks noChangeShapeType="1"/>
            <a:stCxn id="94219" idx="3"/>
            <a:endCxn id="94221" idx="2"/>
          </p:cNvCxnSpPr>
          <p:nvPr/>
        </p:nvCxnSpPr>
        <p:spPr bwMode="auto">
          <a:xfrm>
            <a:off x="3138488" y="4410075"/>
            <a:ext cx="3414712" cy="319088"/>
          </a:xfrm>
          <a:prstGeom prst="bentConnector4">
            <a:avLst>
              <a:gd name="adj1" fmla="val 12972"/>
              <a:gd name="adj2" fmla="val 364181"/>
            </a:avLst>
          </a:prstGeom>
          <a:noFill/>
          <a:ln w="31750">
            <a:solidFill>
              <a:srgbClr val="008080"/>
            </a:solidFill>
            <a:miter lim="800000"/>
            <a:headEnd type="oval" w="sm" len="med"/>
            <a:tailEnd type="triangle" w="med" len="lg"/>
          </a:ln>
          <a:extLst>
            <a:ext uri="{909E8E84-426E-40DD-AFC4-6F175D3DCCD1}">
              <a14:hiddenFill xmlns:a14="http://schemas.microsoft.com/office/drawing/2010/main">
                <a:noFill/>
              </a14:hiddenFill>
            </a:ext>
          </a:extLst>
        </p:spPr>
      </p:cxnSp>
      <p:sp useBgFill="1">
        <p:nvSpPr>
          <p:cNvPr id="515094" name="Rectangle 22"/>
          <p:cNvSpPr>
            <a:spLocks noChangeArrowheads="1"/>
          </p:cNvSpPr>
          <p:nvPr/>
        </p:nvSpPr>
        <p:spPr bwMode="auto">
          <a:xfrm>
            <a:off x="3962400" y="4029075"/>
            <a:ext cx="20574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23"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err="1" smtClean="0">
                <a:solidFill>
                  <a:srgbClr val="003399"/>
                </a:solidFill>
              </a:rPr>
              <a:t>ListDelete</a:t>
            </a:r>
            <a:r>
              <a:rPr lang="en-US" altLang="zh-CN" sz="3200" dirty="0" smtClean="0">
                <a:solidFill>
                  <a:srgbClr val="003399"/>
                </a:solidFill>
              </a:rPr>
              <a:t>(&amp;L</a:t>
            </a:r>
            <a:r>
              <a:rPr lang="en-US" altLang="zh-CN" sz="3200" dirty="0">
                <a:solidFill>
                  <a:srgbClr val="003399"/>
                </a:solidFill>
              </a:rPr>
              <a:t>, </a:t>
            </a:r>
            <a:r>
              <a:rPr lang="en-US" altLang="zh-CN" sz="3200" dirty="0" err="1">
                <a:solidFill>
                  <a:srgbClr val="003399"/>
                </a:solidFill>
              </a:rPr>
              <a:t>i</a:t>
            </a:r>
            <a:r>
              <a:rPr lang="en-US" altLang="zh-CN" sz="3200" dirty="0">
                <a:solidFill>
                  <a:srgbClr val="003399"/>
                </a:solidFill>
              </a:rPr>
              <a:t>, &amp;</a:t>
            </a:r>
            <a:r>
              <a:rPr lang="en-US" altLang="zh-CN" sz="3200" dirty="0" smtClean="0">
                <a:solidFill>
                  <a:srgbClr val="003399"/>
                </a:solidFill>
              </a:rPr>
              <a:t>e)</a:t>
            </a:r>
            <a:r>
              <a:rPr lang="zh-CN" altLang="en-US" sz="3200" dirty="0" smtClean="0">
                <a:solidFill>
                  <a:srgbClr val="003399"/>
                </a:solidFill>
                <a:latin typeface="黑体" panose="02010609060101010101" pitchFamily="49" charset="-122"/>
                <a:ea typeface="黑体" panose="02010609060101010101" pitchFamily="49" charset="-122"/>
              </a:rPr>
              <a:t>的实现</a:t>
            </a:r>
            <a:endParaRPr lang="en-US" altLang="zh-CN" sz="3200" dirty="0">
              <a:latin typeface="黑体" panose="02010609060101010101" pitchFamily="49" charset="-122"/>
              <a:ea typeface="黑体" panose="02010609060101010101"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15075"/>
                                        </p:tgtEl>
                                        <p:attrNameLst>
                                          <p:attrName>style.visibility</p:attrName>
                                        </p:attrNameLst>
                                      </p:cBhvr>
                                      <p:to>
                                        <p:strVal val="visible"/>
                                      </p:to>
                                    </p:set>
                                    <p:animEffect transition="in" filter="barn(outVertical)">
                                      <p:cBhvr>
                                        <p:cTn id="7" dur="500"/>
                                        <p:tgtEl>
                                          <p:spTgt spid="5150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15089"/>
                                        </p:tgtEl>
                                        <p:attrNameLst>
                                          <p:attrName>style.visibility</p:attrName>
                                        </p:attrNameLst>
                                      </p:cBhvr>
                                      <p:to>
                                        <p:strVal val="visible"/>
                                      </p:to>
                                    </p:set>
                                    <p:animEffect transition="in" filter="wipe(up)">
                                      <p:cBhvr>
                                        <p:cTn id="25" dur="500"/>
                                        <p:tgtEl>
                                          <p:spTgt spid="515089"/>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499"/>
                                          </p:stCondLst>
                                        </p:cTn>
                                        <p:tgtEl>
                                          <p:spTgt spid="5"/>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515093"/>
                                        </p:tgtEl>
                                        <p:attrNameLst>
                                          <p:attrName>style.visibility</p:attrName>
                                        </p:attrNameLst>
                                      </p:cBhvr>
                                      <p:to>
                                        <p:strVal val="visible"/>
                                      </p:to>
                                    </p:set>
                                    <p:animEffect transition="in" filter="wipe(left)">
                                      <p:cBhvr>
                                        <p:cTn id="32" dur="500"/>
                                        <p:tgtEl>
                                          <p:spTgt spid="5150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5094"/>
                                        </p:tgtEl>
                                        <p:attrNameLst>
                                          <p:attrName>style.visibility</p:attrName>
                                        </p:attrNameLst>
                                      </p:cBhvr>
                                      <p:to>
                                        <p:strVal val="visible"/>
                                      </p:to>
                                    </p:set>
                                    <p:animEffect transition="in" filter="wipe(left)">
                                      <p:cBhvr>
                                        <p:cTn id="37" dur="500"/>
                                        <p:tgtEl>
                                          <p:spTgt spid="515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autoUpdateAnimBg="0"/>
      <p:bldP spid="515089" grpId="0" animBg="1"/>
      <p:bldP spid="51509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Text Box 2"/>
          <p:cNvSpPr txBox="1">
            <a:spLocks noChangeArrowheads="1"/>
          </p:cNvSpPr>
          <p:nvPr/>
        </p:nvSpPr>
        <p:spPr bwMode="auto">
          <a:xfrm>
            <a:off x="449262" y="966077"/>
            <a:ext cx="8245475" cy="129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40000"/>
              </a:lnSpc>
            </a:pPr>
            <a:r>
              <a:rPr lang="zh-CN" altLang="en-US" sz="2800" dirty="0" smtClean="0">
                <a:solidFill>
                  <a:srgbClr val="660033"/>
                </a:solidFill>
                <a:latin typeface="华文仿宋" panose="02010600040101010101" pitchFamily="2" charset="-122"/>
                <a:ea typeface="华文仿宋" panose="02010600040101010101" pitchFamily="2" charset="-122"/>
              </a:rPr>
              <a:t>在</a:t>
            </a:r>
            <a:r>
              <a:rPr lang="zh-CN" altLang="en-US" sz="2800" dirty="0">
                <a:solidFill>
                  <a:srgbClr val="660033"/>
                </a:solidFill>
                <a:latin typeface="华文仿宋" panose="02010600040101010101" pitchFamily="2" charset="-122"/>
                <a:ea typeface="华文仿宋" panose="02010600040101010101" pitchFamily="2" charset="-122"/>
              </a:rPr>
              <a:t>单链表中</a:t>
            </a:r>
            <a:r>
              <a:rPr lang="zh-CN" altLang="en-US" sz="2800" b="1" dirty="0">
                <a:solidFill>
                  <a:srgbClr val="660033"/>
                </a:solidFill>
                <a:latin typeface="华文仿宋" panose="02010600040101010101" pitchFamily="2" charset="-122"/>
                <a:ea typeface="华文仿宋" panose="02010600040101010101" pitchFamily="2" charset="-122"/>
              </a:rPr>
              <a:t>删除第</a:t>
            </a:r>
            <a:r>
              <a:rPr lang="zh-CN" altLang="en-US" sz="2800" dirty="0">
                <a:solidFill>
                  <a:srgbClr val="660033"/>
                </a:solidFill>
                <a:latin typeface="华文仿宋" panose="02010600040101010101" pitchFamily="2" charset="-122"/>
                <a:ea typeface="华文仿宋" panose="02010600040101010101" pitchFamily="2" charset="-122"/>
              </a:rPr>
              <a:t> </a:t>
            </a:r>
            <a:r>
              <a:rPr lang="en-US" altLang="zh-CN" sz="2800" b="1" dirty="0" err="1">
                <a:solidFill>
                  <a:srgbClr val="660033"/>
                </a:solidFill>
                <a:latin typeface="华文仿宋" panose="02010600040101010101" pitchFamily="2" charset="-122"/>
                <a:ea typeface="华文仿宋" panose="02010600040101010101" pitchFamily="2" charset="-122"/>
              </a:rPr>
              <a:t>i</a:t>
            </a:r>
            <a:r>
              <a:rPr lang="en-US" altLang="zh-CN" sz="2800" b="1" dirty="0">
                <a:solidFill>
                  <a:srgbClr val="660033"/>
                </a:solidFill>
                <a:latin typeface="华文仿宋" panose="02010600040101010101" pitchFamily="2" charset="-122"/>
                <a:ea typeface="华文仿宋" panose="02010600040101010101" pitchFamily="2" charset="-122"/>
              </a:rPr>
              <a:t> </a:t>
            </a:r>
            <a:r>
              <a:rPr lang="zh-CN" altLang="en-US" sz="2800" b="1" dirty="0">
                <a:solidFill>
                  <a:srgbClr val="660033"/>
                </a:solidFill>
                <a:latin typeface="华文仿宋" panose="02010600040101010101" pitchFamily="2" charset="-122"/>
                <a:ea typeface="华文仿宋" panose="02010600040101010101" pitchFamily="2" charset="-122"/>
              </a:rPr>
              <a:t>个结点</a:t>
            </a:r>
            <a:r>
              <a:rPr lang="zh-CN" altLang="en-US" sz="2800" dirty="0">
                <a:solidFill>
                  <a:srgbClr val="660033"/>
                </a:solidFill>
                <a:latin typeface="华文仿宋" panose="02010600040101010101" pitchFamily="2" charset="-122"/>
                <a:ea typeface="华文仿宋" panose="02010600040101010101" pitchFamily="2" charset="-122"/>
              </a:rPr>
              <a:t>的</a:t>
            </a:r>
            <a:r>
              <a:rPr lang="zh-CN" altLang="en-US" sz="2800" b="1" dirty="0">
                <a:solidFill>
                  <a:srgbClr val="660033"/>
                </a:solidFill>
                <a:latin typeface="华文仿宋" panose="02010600040101010101" pitchFamily="2" charset="-122"/>
                <a:ea typeface="华文仿宋" panose="02010600040101010101" pitchFamily="2" charset="-122"/>
              </a:rPr>
              <a:t>基本操作</a:t>
            </a:r>
            <a:r>
              <a:rPr lang="zh-CN" altLang="en-US" sz="2800" dirty="0">
                <a:solidFill>
                  <a:srgbClr val="660033"/>
                </a:solidFill>
                <a:latin typeface="华文仿宋" panose="02010600040101010101" pitchFamily="2" charset="-122"/>
                <a:ea typeface="华文仿宋" panose="02010600040101010101" pitchFamily="2" charset="-122"/>
              </a:rPr>
              <a:t>为</a:t>
            </a:r>
            <a:r>
              <a:rPr lang="en-US" altLang="zh-CN" sz="2800" dirty="0">
                <a:solidFill>
                  <a:srgbClr val="660033"/>
                </a:solidFill>
                <a:latin typeface="华文仿宋" panose="02010600040101010101" pitchFamily="2" charset="-122"/>
                <a:ea typeface="华文仿宋" panose="02010600040101010101" pitchFamily="2" charset="-122"/>
              </a:rPr>
              <a:t>:</a:t>
            </a:r>
            <a:r>
              <a:rPr lang="zh-CN" altLang="en-US" sz="2800" b="1" dirty="0">
                <a:solidFill>
                  <a:srgbClr val="000099"/>
                </a:solidFill>
                <a:latin typeface="华文仿宋" panose="02010600040101010101" pitchFamily="2" charset="-122"/>
                <a:ea typeface="华文仿宋" panose="02010600040101010101" pitchFamily="2" charset="-122"/>
              </a:rPr>
              <a:t>找到线性表中第</a:t>
            </a:r>
            <a:r>
              <a:rPr lang="en-US" altLang="zh-CN" sz="2800" b="1" dirty="0">
                <a:solidFill>
                  <a:srgbClr val="000099"/>
                </a:solidFill>
                <a:latin typeface="华文仿宋" panose="02010600040101010101" pitchFamily="2" charset="-122"/>
                <a:ea typeface="华文仿宋" panose="02010600040101010101" pitchFamily="2" charset="-122"/>
              </a:rPr>
              <a:t>i-1</a:t>
            </a:r>
            <a:r>
              <a:rPr lang="zh-CN" altLang="en-US" sz="2800" b="1" dirty="0">
                <a:solidFill>
                  <a:srgbClr val="000099"/>
                </a:solidFill>
                <a:latin typeface="华文仿宋" panose="02010600040101010101" pitchFamily="2" charset="-122"/>
                <a:ea typeface="华文仿宋" panose="02010600040101010101" pitchFamily="2" charset="-122"/>
              </a:rPr>
              <a:t>个结点，修改其指向后继的指针。</a:t>
            </a:r>
            <a:endParaRPr lang="zh-CN" altLang="en-US" sz="2800" b="1" dirty="0">
              <a:solidFill>
                <a:srgbClr val="000099"/>
              </a:solidFill>
              <a:latin typeface="华文仿宋" panose="02010600040101010101" pitchFamily="2" charset="-122"/>
              <a:ea typeface="华文仿宋" panose="02010600040101010101" pitchFamily="2" charset="-122"/>
            </a:endParaRPr>
          </a:p>
        </p:txBody>
      </p:sp>
      <p:grpSp>
        <p:nvGrpSpPr>
          <p:cNvPr id="2" name="Group 3"/>
          <p:cNvGrpSpPr/>
          <p:nvPr/>
        </p:nvGrpSpPr>
        <p:grpSpPr bwMode="auto">
          <a:xfrm>
            <a:off x="981075" y="4686300"/>
            <a:ext cx="2057400" cy="609600"/>
            <a:chOff x="672" y="3168"/>
            <a:chExt cx="1296" cy="384"/>
          </a:xfrm>
        </p:grpSpPr>
        <p:sp>
          <p:nvSpPr>
            <p:cNvPr id="95259" name="Rectangle 4"/>
            <p:cNvSpPr>
              <a:spLocks noChangeArrowheads="1"/>
            </p:cNvSpPr>
            <p:nvPr/>
          </p:nvSpPr>
          <p:spPr bwMode="auto">
            <a:xfrm>
              <a:off x="1296" y="3168"/>
              <a:ext cx="672" cy="384"/>
            </a:xfrm>
            <a:prstGeom prst="rect">
              <a:avLst/>
            </a:prstGeom>
            <a:solidFill>
              <a:srgbClr val="99CCFF">
                <a:alpha val="50195"/>
              </a:srgbClr>
            </a:solidFill>
            <a:ln w="28575">
              <a:solidFill>
                <a:srgbClr val="0000FF"/>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0099"/>
                  </a:solidFill>
                </a:rPr>
                <a:t>a</a:t>
              </a:r>
              <a:r>
                <a:rPr lang="en-US" altLang="zh-CN" sz="3600" b="1" baseline="-25000">
                  <a:solidFill>
                    <a:srgbClr val="000099"/>
                  </a:solidFill>
                </a:rPr>
                <a:t>i-1</a:t>
              </a:r>
              <a:endParaRPr lang="en-US" altLang="zh-CN" sz="3600"/>
            </a:p>
          </p:txBody>
        </p:sp>
        <p:sp>
          <p:nvSpPr>
            <p:cNvPr id="95260" name="Line 5"/>
            <p:cNvSpPr>
              <a:spLocks noChangeShapeType="1"/>
            </p:cNvSpPr>
            <p:nvPr/>
          </p:nvSpPr>
          <p:spPr bwMode="auto">
            <a:xfrm>
              <a:off x="1776" y="3168"/>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95261" name="Line 6"/>
            <p:cNvSpPr>
              <a:spLocks noChangeShapeType="1"/>
            </p:cNvSpPr>
            <p:nvPr/>
          </p:nvSpPr>
          <p:spPr bwMode="auto">
            <a:xfrm>
              <a:off x="672" y="3360"/>
              <a:ext cx="624"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grpSp>
      <p:grpSp>
        <p:nvGrpSpPr>
          <p:cNvPr id="3" name="Group 7"/>
          <p:cNvGrpSpPr/>
          <p:nvPr/>
        </p:nvGrpSpPr>
        <p:grpSpPr bwMode="auto">
          <a:xfrm>
            <a:off x="2886075" y="4686300"/>
            <a:ext cx="2133600" cy="609600"/>
            <a:chOff x="1872" y="3168"/>
            <a:chExt cx="1344" cy="384"/>
          </a:xfrm>
        </p:grpSpPr>
        <p:sp>
          <p:nvSpPr>
            <p:cNvPr id="95256" name="Rectangle 8"/>
            <p:cNvSpPr>
              <a:spLocks noChangeArrowheads="1"/>
            </p:cNvSpPr>
            <p:nvPr/>
          </p:nvSpPr>
          <p:spPr bwMode="auto">
            <a:xfrm>
              <a:off x="2544" y="3168"/>
              <a:ext cx="672" cy="384"/>
            </a:xfrm>
            <a:prstGeom prst="rect">
              <a:avLst/>
            </a:prstGeom>
            <a:solidFill>
              <a:srgbClr val="99CCFF">
                <a:alpha val="50195"/>
              </a:srgbClr>
            </a:solidFill>
            <a:ln w="28575">
              <a:solidFill>
                <a:srgbClr val="0000FF"/>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0099"/>
                  </a:solidFill>
                </a:rPr>
                <a:t>a</a:t>
              </a:r>
              <a:r>
                <a:rPr lang="en-US" altLang="zh-CN" sz="3600" b="1" baseline="-25000">
                  <a:solidFill>
                    <a:srgbClr val="000099"/>
                  </a:solidFill>
                </a:rPr>
                <a:t>i</a:t>
              </a:r>
              <a:endParaRPr lang="en-US" altLang="zh-CN" sz="3600"/>
            </a:p>
          </p:txBody>
        </p:sp>
        <p:sp>
          <p:nvSpPr>
            <p:cNvPr id="95257" name="Line 9"/>
            <p:cNvSpPr>
              <a:spLocks noChangeShapeType="1"/>
            </p:cNvSpPr>
            <p:nvPr/>
          </p:nvSpPr>
          <p:spPr bwMode="auto">
            <a:xfrm>
              <a:off x="3024" y="3168"/>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95258" name="Line 10"/>
            <p:cNvSpPr>
              <a:spLocks noChangeShapeType="1"/>
            </p:cNvSpPr>
            <p:nvPr/>
          </p:nvSpPr>
          <p:spPr bwMode="auto">
            <a:xfrm>
              <a:off x="1872" y="3360"/>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grpSp>
      <p:grpSp>
        <p:nvGrpSpPr>
          <p:cNvPr id="4" name="Group 11"/>
          <p:cNvGrpSpPr/>
          <p:nvPr/>
        </p:nvGrpSpPr>
        <p:grpSpPr bwMode="auto">
          <a:xfrm>
            <a:off x="4867275" y="4686300"/>
            <a:ext cx="3048000" cy="609600"/>
            <a:chOff x="3120" y="3168"/>
            <a:chExt cx="1920" cy="384"/>
          </a:xfrm>
        </p:grpSpPr>
        <p:sp>
          <p:nvSpPr>
            <p:cNvPr id="95252" name="Rectangle 12"/>
            <p:cNvSpPr>
              <a:spLocks noChangeArrowheads="1"/>
            </p:cNvSpPr>
            <p:nvPr/>
          </p:nvSpPr>
          <p:spPr bwMode="auto">
            <a:xfrm>
              <a:off x="3792" y="3168"/>
              <a:ext cx="672" cy="384"/>
            </a:xfrm>
            <a:prstGeom prst="rect">
              <a:avLst/>
            </a:prstGeom>
            <a:solidFill>
              <a:srgbClr val="99CCFF">
                <a:alpha val="50195"/>
              </a:srgbClr>
            </a:solidFill>
            <a:ln w="28575">
              <a:solidFill>
                <a:srgbClr val="0000FF"/>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0099"/>
                  </a:solidFill>
                </a:rPr>
                <a:t>a</a:t>
              </a:r>
              <a:r>
                <a:rPr lang="en-US" altLang="zh-CN" sz="3600" b="1" baseline="-25000">
                  <a:solidFill>
                    <a:srgbClr val="000099"/>
                  </a:solidFill>
                </a:rPr>
                <a:t>i+1</a:t>
              </a:r>
              <a:endParaRPr lang="en-US" altLang="zh-CN" sz="3600"/>
            </a:p>
          </p:txBody>
        </p:sp>
        <p:sp>
          <p:nvSpPr>
            <p:cNvPr id="95253" name="Line 13"/>
            <p:cNvSpPr>
              <a:spLocks noChangeShapeType="1"/>
            </p:cNvSpPr>
            <p:nvPr/>
          </p:nvSpPr>
          <p:spPr bwMode="auto">
            <a:xfrm>
              <a:off x="4272" y="3168"/>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95254" name="Line 14"/>
            <p:cNvSpPr>
              <a:spLocks noChangeShapeType="1"/>
            </p:cNvSpPr>
            <p:nvPr/>
          </p:nvSpPr>
          <p:spPr bwMode="auto">
            <a:xfrm>
              <a:off x="3120" y="3360"/>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95255" name="Line 15"/>
            <p:cNvSpPr>
              <a:spLocks noChangeShapeType="1"/>
            </p:cNvSpPr>
            <p:nvPr/>
          </p:nvSpPr>
          <p:spPr bwMode="auto">
            <a:xfrm>
              <a:off x="4368" y="3360"/>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grpSp>
      <p:sp useBgFill="1">
        <p:nvSpPr>
          <p:cNvPr id="516112" name="Rectangle 16"/>
          <p:cNvSpPr>
            <a:spLocks noChangeArrowheads="1"/>
          </p:cNvSpPr>
          <p:nvPr/>
        </p:nvSpPr>
        <p:spPr bwMode="auto">
          <a:xfrm>
            <a:off x="2809875" y="4914900"/>
            <a:ext cx="1143000" cy="228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p>
        </p:txBody>
      </p:sp>
      <p:grpSp>
        <p:nvGrpSpPr>
          <p:cNvPr id="5" name="Group 17"/>
          <p:cNvGrpSpPr/>
          <p:nvPr/>
        </p:nvGrpSpPr>
        <p:grpSpPr bwMode="auto">
          <a:xfrm>
            <a:off x="1971675" y="4686300"/>
            <a:ext cx="1066800" cy="609600"/>
            <a:chOff x="1296" y="2976"/>
            <a:chExt cx="672" cy="384"/>
          </a:xfrm>
        </p:grpSpPr>
        <p:sp>
          <p:nvSpPr>
            <p:cNvPr id="95250" name="Rectangle 18"/>
            <p:cNvSpPr>
              <a:spLocks noChangeArrowheads="1"/>
            </p:cNvSpPr>
            <p:nvPr/>
          </p:nvSpPr>
          <p:spPr bwMode="auto">
            <a:xfrm>
              <a:off x="1296" y="2976"/>
              <a:ext cx="672" cy="384"/>
            </a:xfrm>
            <a:prstGeom prst="rect">
              <a:avLst/>
            </a:prstGeom>
            <a:solidFill>
              <a:srgbClr val="99CCFF">
                <a:alpha val="50195"/>
              </a:srgbClr>
            </a:solidFill>
            <a:ln w="28575">
              <a:solidFill>
                <a:srgbClr val="0000FF"/>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000099"/>
                  </a:solidFill>
                </a:rPr>
                <a:t>a</a:t>
              </a:r>
              <a:r>
                <a:rPr lang="en-US" altLang="zh-CN" sz="3600" b="1" baseline="-25000">
                  <a:solidFill>
                    <a:srgbClr val="000099"/>
                  </a:solidFill>
                </a:rPr>
                <a:t>i-1</a:t>
              </a:r>
              <a:endParaRPr lang="en-US" altLang="zh-CN" sz="3600"/>
            </a:p>
          </p:txBody>
        </p:sp>
        <p:sp>
          <p:nvSpPr>
            <p:cNvPr id="95251" name="Line 19"/>
            <p:cNvSpPr>
              <a:spLocks noChangeShapeType="1"/>
            </p:cNvSpPr>
            <p:nvPr/>
          </p:nvSpPr>
          <p:spPr bwMode="auto">
            <a:xfrm>
              <a:off x="1776" y="2976"/>
              <a:ext cx="0" cy="384"/>
            </a:xfrm>
            <a:prstGeom prst="line">
              <a:avLst/>
            </a:prstGeom>
            <a:noFill/>
            <a:ln w="9525">
              <a:solidFill>
                <a:srgbClr val="000099"/>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grpSp>
      <p:cxnSp>
        <p:nvCxnSpPr>
          <p:cNvPr id="516116" name="AutoShape 20"/>
          <p:cNvCxnSpPr>
            <a:cxnSpLocks noChangeShapeType="1"/>
            <a:stCxn id="95250" idx="3"/>
            <a:endCxn id="95252" idx="2"/>
          </p:cNvCxnSpPr>
          <p:nvPr/>
        </p:nvCxnSpPr>
        <p:spPr bwMode="auto">
          <a:xfrm>
            <a:off x="3052763" y="4991100"/>
            <a:ext cx="3414712" cy="319088"/>
          </a:xfrm>
          <a:prstGeom prst="bentConnector4">
            <a:avLst>
              <a:gd name="adj1" fmla="val 11856"/>
              <a:gd name="adj2" fmla="val 322389"/>
            </a:avLst>
          </a:prstGeom>
          <a:noFill/>
          <a:ln w="31750">
            <a:solidFill>
              <a:srgbClr val="008080"/>
            </a:solidFill>
            <a:miter lim="800000"/>
            <a:headEnd type="oval" w="sm" len="med"/>
            <a:tailEnd type="triangle" w="med" len="lg"/>
          </a:ln>
          <a:extLst>
            <a:ext uri="{909E8E84-426E-40DD-AFC4-6F175D3DCCD1}">
              <a14:hiddenFill xmlns:a14="http://schemas.microsoft.com/office/drawing/2010/main">
                <a:noFill/>
              </a14:hiddenFill>
            </a:ext>
          </a:extLst>
        </p:spPr>
      </p:cxnSp>
      <p:sp useBgFill="1">
        <p:nvSpPr>
          <p:cNvPr id="516117" name="Rectangle 21"/>
          <p:cNvSpPr>
            <a:spLocks noChangeArrowheads="1"/>
          </p:cNvSpPr>
          <p:nvPr/>
        </p:nvSpPr>
        <p:spPr bwMode="auto">
          <a:xfrm>
            <a:off x="3876675" y="4610100"/>
            <a:ext cx="2057400" cy="838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p>
        </p:txBody>
      </p:sp>
      <p:sp>
        <p:nvSpPr>
          <p:cNvPr id="516118" name="Rectangle 22"/>
          <p:cNvSpPr>
            <a:spLocks noChangeArrowheads="1"/>
          </p:cNvSpPr>
          <p:nvPr/>
        </p:nvSpPr>
        <p:spPr bwMode="auto">
          <a:xfrm>
            <a:off x="1543050" y="2095500"/>
            <a:ext cx="606742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lnSpc>
                <a:spcPct val="150000"/>
              </a:lnSpc>
            </a:pPr>
            <a:r>
              <a:rPr lang="en-US" altLang="zh-CN" sz="3200" b="1" dirty="0">
                <a:solidFill>
                  <a:srgbClr val="660033"/>
                </a:solidFill>
              </a:rPr>
              <a:t>q = p-&gt;next;   p-&gt;next = q-&gt;next;</a:t>
            </a:r>
            <a:r>
              <a:rPr lang="en-US" altLang="zh-CN" sz="3200" dirty="0"/>
              <a:t>  </a:t>
            </a:r>
            <a:endParaRPr lang="en-US" altLang="zh-CN" sz="3200" dirty="0"/>
          </a:p>
          <a:p>
            <a:pPr eaLnBrk="1" hangingPunct="1">
              <a:lnSpc>
                <a:spcPct val="150000"/>
              </a:lnSpc>
            </a:pPr>
            <a:r>
              <a:rPr lang="en-US" altLang="zh-CN" sz="3200" dirty="0"/>
              <a:t>e = q-&gt;data;     </a:t>
            </a:r>
            <a:r>
              <a:rPr lang="en-US" altLang="zh-CN" sz="3200" b="1" i="1" dirty="0">
                <a:solidFill>
                  <a:srgbClr val="000099"/>
                </a:solidFill>
              </a:rPr>
              <a:t>free(q);</a:t>
            </a:r>
            <a:endParaRPr lang="en-US" altLang="zh-CN" sz="3200" b="1" i="1" dirty="0">
              <a:solidFill>
                <a:srgbClr val="000099"/>
              </a:solidFill>
            </a:endParaRPr>
          </a:p>
        </p:txBody>
      </p:sp>
      <p:sp>
        <p:nvSpPr>
          <p:cNvPr id="516119" name="Line 23"/>
          <p:cNvSpPr>
            <a:spLocks noChangeShapeType="1"/>
          </p:cNvSpPr>
          <p:nvPr/>
        </p:nvSpPr>
        <p:spPr bwMode="auto">
          <a:xfrm>
            <a:off x="1285875" y="4229100"/>
            <a:ext cx="685800" cy="457200"/>
          </a:xfrm>
          <a:prstGeom prst="line">
            <a:avLst/>
          </a:prstGeom>
          <a:noFill/>
          <a:ln w="38100">
            <a:solidFill>
              <a:srgbClr val="993300"/>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516120" name="Text Box 24"/>
          <p:cNvSpPr txBox="1">
            <a:spLocks noChangeArrowheads="1"/>
          </p:cNvSpPr>
          <p:nvPr/>
        </p:nvSpPr>
        <p:spPr bwMode="auto">
          <a:xfrm>
            <a:off x="965200" y="366395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990000"/>
                </a:solidFill>
              </a:rPr>
              <a:t>p</a:t>
            </a:r>
            <a:endParaRPr lang="en-US" altLang="zh-CN" sz="3600"/>
          </a:p>
        </p:txBody>
      </p:sp>
      <p:sp>
        <p:nvSpPr>
          <p:cNvPr id="516121" name="Line 25"/>
          <p:cNvSpPr>
            <a:spLocks noChangeShapeType="1"/>
          </p:cNvSpPr>
          <p:nvPr/>
        </p:nvSpPr>
        <p:spPr bwMode="auto">
          <a:xfrm>
            <a:off x="3648075" y="4229100"/>
            <a:ext cx="685800" cy="457200"/>
          </a:xfrm>
          <a:prstGeom prst="line">
            <a:avLst/>
          </a:prstGeom>
          <a:noFill/>
          <a:ln w="38100">
            <a:solidFill>
              <a:srgbClr val="993300"/>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516122" name="Text Box 26"/>
          <p:cNvSpPr txBox="1">
            <a:spLocks noChangeArrowheads="1"/>
          </p:cNvSpPr>
          <p:nvPr/>
        </p:nvSpPr>
        <p:spPr bwMode="auto">
          <a:xfrm>
            <a:off x="3286125" y="374015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600" b="1">
                <a:solidFill>
                  <a:srgbClr val="990000"/>
                </a:solidFill>
              </a:rPr>
              <a:t>q</a:t>
            </a:r>
            <a:endParaRPr lang="en-US" altLang="zh-CN" sz="3600"/>
          </a:p>
        </p:txBody>
      </p:sp>
      <p:sp>
        <p:nvSpPr>
          <p:cNvPr id="516123" name="Line 27"/>
          <p:cNvSpPr>
            <a:spLocks noChangeShapeType="1"/>
          </p:cNvSpPr>
          <p:nvPr/>
        </p:nvSpPr>
        <p:spPr bwMode="auto">
          <a:xfrm>
            <a:off x="1743075" y="2857500"/>
            <a:ext cx="2133600" cy="0"/>
          </a:xfrm>
          <a:prstGeom prst="line">
            <a:avLst/>
          </a:prstGeom>
          <a:noFill/>
          <a:ln w="57150">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124" name="Line 28"/>
          <p:cNvSpPr>
            <a:spLocks noChangeShapeType="1"/>
          </p:cNvSpPr>
          <p:nvPr/>
        </p:nvSpPr>
        <p:spPr bwMode="auto">
          <a:xfrm>
            <a:off x="4105275" y="2857500"/>
            <a:ext cx="3276600" cy="0"/>
          </a:xfrm>
          <a:prstGeom prst="line">
            <a:avLst/>
          </a:prstGeom>
          <a:noFill/>
          <a:ln w="57150">
            <a:solidFill>
              <a:srgbClr val="66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125" name="Line 29"/>
          <p:cNvSpPr>
            <a:spLocks noChangeShapeType="1"/>
          </p:cNvSpPr>
          <p:nvPr/>
        </p:nvSpPr>
        <p:spPr bwMode="auto">
          <a:xfrm>
            <a:off x="4029075" y="3619500"/>
            <a:ext cx="1295400" cy="0"/>
          </a:xfrm>
          <a:prstGeom prst="line">
            <a:avLst/>
          </a:prstGeom>
          <a:noFill/>
          <a:ln w="57150">
            <a:solidFill>
              <a:srgbClr val="660033"/>
            </a:solidFill>
            <a:rou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30"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实现思想</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16098"/>
                                        </p:tgtEl>
                                        <p:attrNameLst>
                                          <p:attrName>style.visibility</p:attrName>
                                        </p:attrNameLst>
                                      </p:cBhvr>
                                      <p:to>
                                        <p:strVal val="visible"/>
                                      </p:to>
                                    </p:set>
                                    <p:animEffect transition="in" filter="barn(outVertical)">
                                      <p:cBhvr>
                                        <p:cTn id="7" dur="500"/>
                                        <p:tgtEl>
                                          <p:spTgt spid="51609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16118"/>
                                        </p:tgtEl>
                                        <p:attrNameLst>
                                          <p:attrName>style.visibility</p:attrName>
                                        </p:attrNameLst>
                                      </p:cBhvr>
                                      <p:to>
                                        <p:strVal val="visible"/>
                                      </p:to>
                                    </p:set>
                                    <p:animEffect transition="in" filter="strips(downRight)">
                                      <p:cBhvr>
                                        <p:cTn id="12" dur="500"/>
                                        <p:tgtEl>
                                          <p:spTgt spid="5161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6120"/>
                                        </p:tgtEl>
                                        <p:attrNameLst>
                                          <p:attrName>style.visibility</p:attrName>
                                        </p:attrNameLst>
                                      </p:cBhvr>
                                      <p:to>
                                        <p:strVal val="visible"/>
                                      </p:to>
                                    </p:set>
                                    <p:animEffect transition="in" filter="wipe(left)">
                                      <p:cBhvr>
                                        <p:cTn id="30" dur="500"/>
                                        <p:tgtEl>
                                          <p:spTgt spid="516120"/>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16119"/>
                                        </p:tgtEl>
                                        <p:attrNameLst>
                                          <p:attrName>style.visibility</p:attrName>
                                        </p:attrNameLst>
                                      </p:cBhvr>
                                      <p:to>
                                        <p:strVal val="visible"/>
                                      </p:to>
                                    </p:set>
                                    <p:animEffect transition="in" filter="wipe(left)">
                                      <p:cBhvr>
                                        <p:cTn id="34" dur="500"/>
                                        <p:tgtEl>
                                          <p:spTgt spid="516119"/>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516123"/>
                                        </p:tgtEl>
                                        <p:attrNameLst>
                                          <p:attrName>style.visibility</p:attrName>
                                        </p:attrNameLst>
                                      </p:cBhvr>
                                      <p:to>
                                        <p:strVal val="visible"/>
                                      </p:to>
                                    </p:set>
                                    <p:anim calcmode="lin" valueType="num">
                                      <p:cBhvr>
                                        <p:cTn id="39" dur="500" fill="hold"/>
                                        <p:tgtEl>
                                          <p:spTgt spid="516123"/>
                                        </p:tgtEl>
                                        <p:attrNameLst>
                                          <p:attrName>ppt_x</p:attrName>
                                        </p:attrNameLst>
                                      </p:cBhvr>
                                      <p:tavLst>
                                        <p:tav tm="0">
                                          <p:val>
                                            <p:strVal val="#ppt_x-#ppt_w/2"/>
                                          </p:val>
                                        </p:tav>
                                        <p:tav tm="100000">
                                          <p:val>
                                            <p:strVal val="#ppt_x"/>
                                          </p:val>
                                        </p:tav>
                                      </p:tavLst>
                                    </p:anim>
                                    <p:anim calcmode="lin" valueType="num">
                                      <p:cBhvr>
                                        <p:cTn id="40" dur="500" fill="hold"/>
                                        <p:tgtEl>
                                          <p:spTgt spid="516123"/>
                                        </p:tgtEl>
                                        <p:attrNameLst>
                                          <p:attrName>ppt_y</p:attrName>
                                        </p:attrNameLst>
                                      </p:cBhvr>
                                      <p:tavLst>
                                        <p:tav tm="0">
                                          <p:val>
                                            <p:strVal val="#ppt_y"/>
                                          </p:val>
                                        </p:tav>
                                        <p:tav tm="100000">
                                          <p:val>
                                            <p:strVal val="#ppt_y"/>
                                          </p:val>
                                        </p:tav>
                                      </p:tavLst>
                                    </p:anim>
                                    <p:anim calcmode="lin" valueType="num">
                                      <p:cBhvr>
                                        <p:cTn id="41" dur="500" fill="hold"/>
                                        <p:tgtEl>
                                          <p:spTgt spid="516123"/>
                                        </p:tgtEl>
                                        <p:attrNameLst>
                                          <p:attrName>ppt_w</p:attrName>
                                        </p:attrNameLst>
                                      </p:cBhvr>
                                      <p:tavLst>
                                        <p:tav tm="0">
                                          <p:val>
                                            <p:fltVal val="0"/>
                                          </p:val>
                                        </p:tav>
                                        <p:tav tm="100000">
                                          <p:val>
                                            <p:strVal val="#ppt_w"/>
                                          </p:val>
                                        </p:tav>
                                      </p:tavLst>
                                    </p:anim>
                                    <p:anim calcmode="lin" valueType="num">
                                      <p:cBhvr>
                                        <p:cTn id="42" dur="500" fill="hold"/>
                                        <p:tgtEl>
                                          <p:spTgt spid="516123"/>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6122"/>
                                        </p:tgtEl>
                                        <p:attrNameLst>
                                          <p:attrName>style.visibility</p:attrName>
                                        </p:attrNameLst>
                                      </p:cBhvr>
                                      <p:to>
                                        <p:strVal val="visible"/>
                                      </p:to>
                                    </p:set>
                                    <p:animEffect transition="in" filter="wipe(left)">
                                      <p:cBhvr>
                                        <p:cTn id="47" dur="500"/>
                                        <p:tgtEl>
                                          <p:spTgt spid="516122"/>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516121"/>
                                        </p:tgtEl>
                                        <p:attrNameLst>
                                          <p:attrName>style.visibility</p:attrName>
                                        </p:attrNameLst>
                                      </p:cBhvr>
                                      <p:to>
                                        <p:strVal val="visible"/>
                                      </p:to>
                                    </p:set>
                                    <p:animEffect transition="in" filter="wipe(left)">
                                      <p:cBhvr>
                                        <p:cTn id="51" dur="500"/>
                                        <p:tgtEl>
                                          <p:spTgt spid="516121"/>
                                        </p:tgtEl>
                                      </p:cBhvr>
                                    </p:animEffect>
                                  </p:childTnLst>
                                </p:cTn>
                              </p:par>
                            </p:childTnLst>
                          </p:cTn>
                        </p:par>
                      </p:childTnLst>
                    </p:cTn>
                  </p:par>
                  <p:par>
                    <p:cTn id="52" fill="hold">
                      <p:stCondLst>
                        <p:cond delay="indefinite"/>
                      </p:stCondLst>
                      <p:childTnLst>
                        <p:par>
                          <p:cTn id="53" fill="hold">
                            <p:stCondLst>
                              <p:cond delay="0"/>
                            </p:stCondLst>
                            <p:childTnLst>
                              <p:par>
                                <p:cTn id="54" presetID="17" presetClass="entr" presetSubtype="8" fill="hold" grpId="0" nodeType="clickEffect">
                                  <p:stCondLst>
                                    <p:cond delay="0"/>
                                  </p:stCondLst>
                                  <p:childTnLst>
                                    <p:set>
                                      <p:cBhvr>
                                        <p:cTn id="55" dur="1" fill="hold">
                                          <p:stCondLst>
                                            <p:cond delay="0"/>
                                          </p:stCondLst>
                                        </p:cTn>
                                        <p:tgtEl>
                                          <p:spTgt spid="516124"/>
                                        </p:tgtEl>
                                        <p:attrNameLst>
                                          <p:attrName>style.visibility</p:attrName>
                                        </p:attrNameLst>
                                      </p:cBhvr>
                                      <p:to>
                                        <p:strVal val="visible"/>
                                      </p:to>
                                    </p:set>
                                    <p:anim calcmode="lin" valueType="num">
                                      <p:cBhvr>
                                        <p:cTn id="56" dur="500" fill="hold"/>
                                        <p:tgtEl>
                                          <p:spTgt spid="516124"/>
                                        </p:tgtEl>
                                        <p:attrNameLst>
                                          <p:attrName>ppt_x</p:attrName>
                                        </p:attrNameLst>
                                      </p:cBhvr>
                                      <p:tavLst>
                                        <p:tav tm="0">
                                          <p:val>
                                            <p:strVal val="#ppt_x-#ppt_w/2"/>
                                          </p:val>
                                        </p:tav>
                                        <p:tav tm="100000">
                                          <p:val>
                                            <p:strVal val="#ppt_x"/>
                                          </p:val>
                                        </p:tav>
                                      </p:tavLst>
                                    </p:anim>
                                    <p:anim calcmode="lin" valueType="num">
                                      <p:cBhvr>
                                        <p:cTn id="57" dur="500" fill="hold"/>
                                        <p:tgtEl>
                                          <p:spTgt spid="516124"/>
                                        </p:tgtEl>
                                        <p:attrNameLst>
                                          <p:attrName>ppt_y</p:attrName>
                                        </p:attrNameLst>
                                      </p:cBhvr>
                                      <p:tavLst>
                                        <p:tav tm="0">
                                          <p:val>
                                            <p:strVal val="#ppt_y"/>
                                          </p:val>
                                        </p:tav>
                                        <p:tav tm="100000">
                                          <p:val>
                                            <p:strVal val="#ppt_y"/>
                                          </p:val>
                                        </p:tav>
                                      </p:tavLst>
                                    </p:anim>
                                    <p:anim calcmode="lin" valueType="num">
                                      <p:cBhvr>
                                        <p:cTn id="58" dur="500" fill="hold"/>
                                        <p:tgtEl>
                                          <p:spTgt spid="516124"/>
                                        </p:tgtEl>
                                        <p:attrNameLst>
                                          <p:attrName>ppt_w</p:attrName>
                                        </p:attrNameLst>
                                      </p:cBhvr>
                                      <p:tavLst>
                                        <p:tav tm="0">
                                          <p:val>
                                            <p:fltVal val="0"/>
                                          </p:val>
                                        </p:tav>
                                        <p:tav tm="100000">
                                          <p:val>
                                            <p:strVal val="#ppt_w"/>
                                          </p:val>
                                        </p:tav>
                                      </p:tavLst>
                                    </p:anim>
                                    <p:anim calcmode="lin" valueType="num">
                                      <p:cBhvr>
                                        <p:cTn id="59" dur="500" fill="hold"/>
                                        <p:tgtEl>
                                          <p:spTgt spid="516124"/>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516112"/>
                                        </p:tgtEl>
                                        <p:attrNameLst>
                                          <p:attrName>style.visibility</p:attrName>
                                        </p:attrNameLst>
                                      </p:cBhvr>
                                      <p:to>
                                        <p:strVal val="visible"/>
                                      </p:to>
                                    </p:set>
                                    <p:animEffect transition="in" filter="wipe(up)">
                                      <p:cBhvr>
                                        <p:cTn id="64" dur="500"/>
                                        <p:tgtEl>
                                          <p:spTgt spid="516112"/>
                                        </p:tgtEl>
                                      </p:cBhvr>
                                    </p:animEffec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000"/>
                            </p:stCondLst>
                            <p:childTnLst>
                              <p:par>
                                <p:cTn id="69" presetID="22" presetClass="entr" presetSubtype="8" fill="hold" nodeType="afterEffect">
                                  <p:stCondLst>
                                    <p:cond delay="0"/>
                                  </p:stCondLst>
                                  <p:childTnLst>
                                    <p:set>
                                      <p:cBhvr>
                                        <p:cTn id="70" dur="1" fill="hold">
                                          <p:stCondLst>
                                            <p:cond delay="0"/>
                                          </p:stCondLst>
                                        </p:cTn>
                                        <p:tgtEl>
                                          <p:spTgt spid="516116"/>
                                        </p:tgtEl>
                                        <p:attrNameLst>
                                          <p:attrName>style.visibility</p:attrName>
                                        </p:attrNameLst>
                                      </p:cBhvr>
                                      <p:to>
                                        <p:strVal val="visible"/>
                                      </p:to>
                                    </p:set>
                                    <p:animEffect transition="in" filter="wipe(left)">
                                      <p:cBhvr>
                                        <p:cTn id="71" dur="500"/>
                                        <p:tgtEl>
                                          <p:spTgt spid="516116"/>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grpId="0" nodeType="clickEffect">
                                  <p:stCondLst>
                                    <p:cond delay="0"/>
                                  </p:stCondLst>
                                  <p:childTnLst>
                                    <p:set>
                                      <p:cBhvr>
                                        <p:cTn id="75" dur="1" fill="hold">
                                          <p:stCondLst>
                                            <p:cond delay="0"/>
                                          </p:stCondLst>
                                        </p:cTn>
                                        <p:tgtEl>
                                          <p:spTgt spid="516125"/>
                                        </p:tgtEl>
                                        <p:attrNameLst>
                                          <p:attrName>style.visibility</p:attrName>
                                        </p:attrNameLst>
                                      </p:cBhvr>
                                      <p:to>
                                        <p:strVal val="visible"/>
                                      </p:to>
                                    </p:set>
                                    <p:anim calcmode="lin" valueType="num">
                                      <p:cBhvr>
                                        <p:cTn id="76" dur="500" fill="hold"/>
                                        <p:tgtEl>
                                          <p:spTgt spid="516125"/>
                                        </p:tgtEl>
                                        <p:attrNameLst>
                                          <p:attrName>ppt_x</p:attrName>
                                        </p:attrNameLst>
                                      </p:cBhvr>
                                      <p:tavLst>
                                        <p:tav tm="0">
                                          <p:val>
                                            <p:strVal val="#ppt_x-#ppt_w/2"/>
                                          </p:val>
                                        </p:tav>
                                        <p:tav tm="100000">
                                          <p:val>
                                            <p:strVal val="#ppt_x"/>
                                          </p:val>
                                        </p:tav>
                                      </p:tavLst>
                                    </p:anim>
                                    <p:anim calcmode="lin" valueType="num">
                                      <p:cBhvr>
                                        <p:cTn id="77" dur="500" fill="hold"/>
                                        <p:tgtEl>
                                          <p:spTgt spid="516125"/>
                                        </p:tgtEl>
                                        <p:attrNameLst>
                                          <p:attrName>ppt_y</p:attrName>
                                        </p:attrNameLst>
                                      </p:cBhvr>
                                      <p:tavLst>
                                        <p:tav tm="0">
                                          <p:val>
                                            <p:strVal val="#ppt_y"/>
                                          </p:val>
                                        </p:tav>
                                        <p:tav tm="100000">
                                          <p:val>
                                            <p:strVal val="#ppt_y"/>
                                          </p:val>
                                        </p:tav>
                                      </p:tavLst>
                                    </p:anim>
                                    <p:anim calcmode="lin" valueType="num">
                                      <p:cBhvr>
                                        <p:cTn id="78" dur="500" fill="hold"/>
                                        <p:tgtEl>
                                          <p:spTgt spid="516125"/>
                                        </p:tgtEl>
                                        <p:attrNameLst>
                                          <p:attrName>ppt_w</p:attrName>
                                        </p:attrNameLst>
                                      </p:cBhvr>
                                      <p:tavLst>
                                        <p:tav tm="0">
                                          <p:val>
                                            <p:fltVal val="0"/>
                                          </p:val>
                                        </p:tav>
                                        <p:tav tm="100000">
                                          <p:val>
                                            <p:strVal val="#ppt_w"/>
                                          </p:val>
                                        </p:tav>
                                      </p:tavLst>
                                    </p:anim>
                                    <p:anim calcmode="lin" valueType="num">
                                      <p:cBhvr>
                                        <p:cTn id="79" dur="500" fill="hold"/>
                                        <p:tgtEl>
                                          <p:spTgt spid="516125"/>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516117"/>
                                        </p:tgtEl>
                                        <p:attrNameLst>
                                          <p:attrName>style.visibility</p:attrName>
                                        </p:attrNameLst>
                                      </p:cBhvr>
                                      <p:to>
                                        <p:strVal val="visible"/>
                                      </p:to>
                                    </p:set>
                                    <p:animEffect transition="in" filter="wipe(left)">
                                      <p:cBhvr>
                                        <p:cTn id="84" dur="500"/>
                                        <p:tgtEl>
                                          <p:spTgt spid="516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8" grpId="0" autoUpdateAnimBg="0"/>
      <p:bldP spid="516112" grpId="0" animBg="1"/>
      <p:bldP spid="516117" grpId="0" animBg="1"/>
      <p:bldP spid="516118" grpId="0" autoUpdateAnimBg="0"/>
      <p:bldP spid="516119" grpId="0" animBg="1"/>
      <p:bldP spid="516120" grpId="0" autoUpdateAnimBg="0"/>
      <p:bldP spid="516121" grpId="0" animBg="1"/>
      <p:bldP spid="516122" grpId="0" autoUpdateAnimBg="0"/>
      <p:bldP spid="516123" grpId="0" animBg="1"/>
      <p:bldP spid="516124" grpId="0" animBg="1"/>
      <p:bldP spid="51612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506413" y="951726"/>
            <a:ext cx="8132762" cy="46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2800" b="1" dirty="0"/>
              <a:t>Status</a:t>
            </a:r>
            <a:r>
              <a:rPr lang="en-US" altLang="zh-CN" sz="2800" dirty="0"/>
              <a:t> </a:t>
            </a:r>
            <a:r>
              <a:rPr lang="en-US" altLang="zh-CN" sz="2800" dirty="0" err="1"/>
              <a:t>ListDelete_L</a:t>
            </a:r>
            <a:r>
              <a:rPr lang="en-US" altLang="zh-CN" sz="2800" dirty="0"/>
              <a:t>(</a:t>
            </a:r>
            <a:r>
              <a:rPr lang="en-US" altLang="zh-CN" dirty="0" err="1"/>
              <a:t>LinkList</a:t>
            </a:r>
            <a:r>
              <a:rPr lang="en-US" altLang="zh-CN" dirty="0"/>
              <a:t> L, </a:t>
            </a:r>
            <a:r>
              <a:rPr lang="en-US" altLang="zh-CN" b="1" dirty="0" err="1"/>
              <a:t>int</a:t>
            </a:r>
            <a:r>
              <a:rPr lang="en-US" altLang="zh-CN" dirty="0"/>
              <a:t> </a:t>
            </a:r>
            <a:r>
              <a:rPr lang="en-US" altLang="zh-CN" dirty="0" err="1"/>
              <a:t>i</a:t>
            </a:r>
            <a:r>
              <a:rPr lang="en-US" altLang="zh-CN" dirty="0"/>
              <a:t>, </a:t>
            </a:r>
            <a:r>
              <a:rPr lang="en-US" altLang="zh-CN" dirty="0" err="1"/>
              <a:t>ElemType</a:t>
            </a:r>
            <a:r>
              <a:rPr lang="en-US" altLang="zh-CN" dirty="0"/>
              <a:t> </a:t>
            </a:r>
            <a:r>
              <a:rPr lang="en-US" altLang="zh-CN" b="1" dirty="0"/>
              <a:t>&amp;</a:t>
            </a:r>
            <a:r>
              <a:rPr lang="en-US" altLang="zh-CN" dirty="0"/>
              <a:t>e</a:t>
            </a:r>
            <a:r>
              <a:rPr lang="en-US" altLang="zh-CN" dirty="0" smtClean="0"/>
              <a:t>) </a:t>
            </a:r>
            <a:r>
              <a:rPr lang="en-US" altLang="zh-CN" sz="2800" b="1" dirty="0"/>
              <a:t>{</a:t>
            </a:r>
            <a:endParaRPr lang="en-US" altLang="zh-CN" sz="2800" b="1" dirty="0"/>
          </a:p>
          <a:p>
            <a:pPr algn="l" eaLnBrk="1" hangingPunct="1">
              <a:lnSpc>
                <a:spcPct val="110000"/>
              </a:lnSpc>
            </a:pPr>
            <a:r>
              <a:rPr lang="en-US" altLang="zh-CN" sz="2800" dirty="0" smtClean="0">
                <a:solidFill>
                  <a:srgbClr val="006439"/>
                </a:solidFill>
              </a:rPr>
              <a:t>    </a:t>
            </a:r>
            <a:r>
              <a:rPr lang="en-US" altLang="zh-CN" sz="2200" b="1" dirty="0" smtClean="0">
                <a:solidFill>
                  <a:srgbClr val="006439"/>
                </a:solidFill>
                <a:latin typeface="华文仿宋" panose="02010600040101010101" pitchFamily="2" charset="-122"/>
                <a:ea typeface="华文仿宋" panose="02010600040101010101" pitchFamily="2" charset="-122"/>
              </a:rPr>
              <a:t>// </a:t>
            </a:r>
            <a:r>
              <a:rPr lang="zh-CN" altLang="en-US" sz="2200" b="1" dirty="0" smtClean="0">
                <a:solidFill>
                  <a:srgbClr val="006439"/>
                </a:solidFill>
                <a:latin typeface="华文仿宋" panose="02010600040101010101" pitchFamily="2" charset="-122"/>
                <a:ea typeface="华文仿宋" panose="02010600040101010101" pitchFamily="2" charset="-122"/>
              </a:rPr>
              <a:t>删除</a:t>
            </a:r>
            <a:r>
              <a:rPr lang="zh-CN" altLang="en-US" sz="2200" b="1" dirty="0">
                <a:solidFill>
                  <a:srgbClr val="006439"/>
                </a:solidFill>
                <a:latin typeface="华文仿宋" panose="02010600040101010101" pitchFamily="2" charset="-122"/>
                <a:ea typeface="华文仿宋" panose="02010600040101010101" pitchFamily="2" charset="-122"/>
              </a:rPr>
              <a:t>以 </a:t>
            </a:r>
            <a:r>
              <a:rPr lang="en-US" altLang="zh-CN" sz="2200" b="1" dirty="0">
                <a:solidFill>
                  <a:srgbClr val="006439"/>
                </a:solidFill>
                <a:latin typeface="华文仿宋" panose="02010600040101010101" pitchFamily="2" charset="-122"/>
                <a:ea typeface="华文仿宋" panose="02010600040101010101" pitchFamily="2" charset="-122"/>
              </a:rPr>
              <a:t>L </a:t>
            </a:r>
            <a:r>
              <a:rPr lang="zh-CN" altLang="en-US" sz="2200" b="1" dirty="0">
                <a:solidFill>
                  <a:srgbClr val="006439"/>
                </a:solidFill>
                <a:latin typeface="华文仿宋" panose="02010600040101010101" pitchFamily="2" charset="-122"/>
                <a:ea typeface="华文仿宋" panose="02010600040101010101" pitchFamily="2" charset="-122"/>
              </a:rPr>
              <a:t>为头指针</a:t>
            </a:r>
            <a:r>
              <a:rPr lang="en-US" altLang="zh-CN" sz="2200" b="1" dirty="0">
                <a:solidFill>
                  <a:srgbClr val="006439"/>
                </a:solidFill>
                <a:latin typeface="华文仿宋" panose="02010600040101010101" pitchFamily="2" charset="-122"/>
                <a:ea typeface="华文仿宋" panose="02010600040101010101" pitchFamily="2" charset="-122"/>
              </a:rPr>
              <a:t>(</a:t>
            </a:r>
            <a:r>
              <a:rPr lang="zh-CN" altLang="en-US" sz="2200" b="1" dirty="0">
                <a:solidFill>
                  <a:srgbClr val="006439"/>
                </a:solidFill>
                <a:latin typeface="华文仿宋" panose="02010600040101010101" pitchFamily="2" charset="-122"/>
                <a:ea typeface="华文仿宋" panose="02010600040101010101" pitchFamily="2" charset="-122"/>
              </a:rPr>
              <a:t>带头结点</a:t>
            </a:r>
            <a:r>
              <a:rPr lang="en-US" altLang="zh-CN" sz="2200" b="1" dirty="0">
                <a:solidFill>
                  <a:srgbClr val="006439"/>
                </a:solidFill>
                <a:latin typeface="华文仿宋" panose="02010600040101010101" pitchFamily="2" charset="-122"/>
                <a:ea typeface="华文仿宋" panose="02010600040101010101" pitchFamily="2" charset="-122"/>
              </a:rPr>
              <a:t>)</a:t>
            </a:r>
            <a:r>
              <a:rPr lang="zh-CN" altLang="en-US" sz="2200" b="1" dirty="0">
                <a:solidFill>
                  <a:srgbClr val="006439"/>
                </a:solidFill>
                <a:latin typeface="华文仿宋" panose="02010600040101010101" pitchFamily="2" charset="-122"/>
                <a:ea typeface="华文仿宋" panose="02010600040101010101" pitchFamily="2" charset="-122"/>
              </a:rPr>
              <a:t>的单链表中第 </a:t>
            </a:r>
            <a:r>
              <a:rPr lang="en-US" altLang="zh-CN" sz="2200" b="1" dirty="0" err="1">
                <a:solidFill>
                  <a:srgbClr val="006439"/>
                </a:solidFill>
                <a:latin typeface="华文仿宋" panose="02010600040101010101" pitchFamily="2" charset="-122"/>
                <a:ea typeface="华文仿宋" panose="02010600040101010101" pitchFamily="2" charset="-122"/>
              </a:rPr>
              <a:t>i</a:t>
            </a:r>
            <a:r>
              <a:rPr lang="en-US" altLang="zh-CN" sz="2200" b="1" dirty="0">
                <a:solidFill>
                  <a:srgbClr val="006439"/>
                </a:solidFill>
                <a:latin typeface="华文仿宋" panose="02010600040101010101" pitchFamily="2" charset="-122"/>
                <a:ea typeface="华文仿宋" panose="02010600040101010101" pitchFamily="2" charset="-122"/>
              </a:rPr>
              <a:t> </a:t>
            </a:r>
            <a:r>
              <a:rPr lang="zh-CN" altLang="en-US" sz="2200" b="1" dirty="0">
                <a:solidFill>
                  <a:srgbClr val="006439"/>
                </a:solidFill>
                <a:latin typeface="华文仿宋" panose="02010600040101010101" pitchFamily="2" charset="-122"/>
                <a:ea typeface="华文仿宋" panose="02010600040101010101" pitchFamily="2" charset="-122"/>
              </a:rPr>
              <a:t>个结点</a:t>
            </a:r>
            <a:endParaRPr lang="zh-CN" altLang="en-US" sz="2200" b="1" dirty="0" smtClean="0">
              <a:solidFill>
                <a:srgbClr val="006439"/>
              </a:solidFill>
              <a:latin typeface="华文仿宋" panose="02010600040101010101" pitchFamily="2" charset="-122"/>
              <a:ea typeface="华文仿宋" panose="02010600040101010101" pitchFamily="2" charset="-122"/>
            </a:endParaRPr>
          </a:p>
          <a:p>
            <a:pPr algn="l" eaLnBrk="1" hangingPunct="1"/>
            <a:r>
              <a:rPr lang="en-US" altLang="zh-CN" dirty="0" smtClean="0"/>
              <a:t>    p = L;    j = 0;</a:t>
            </a:r>
            <a:endParaRPr lang="en-US" altLang="zh-CN" dirty="0" smtClean="0"/>
          </a:p>
          <a:p>
            <a:pPr algn="l" eaLnBrk="1" hangingPunct="1"/>
            <a:r>
              <a:rPr lang="en-US" altLang="zh-CN" b="1" dirty="0" smtClean="0">
                <a:solidFill>
                  <a:srgbClr val="990000"/>
                </a:solidFill>
              </a:rPr>
              <a:t>    while</a:t>
            </a:r>
            <a:r>
              <a:rPr lang="en-US" altLang="zh-CN" dirty="0" smtClean="0">
                <a:solidFill>
                  <a:srgbClr val="990000"/>
                </a:solidFill>
              </a:rPr>
              <a:t> </a:t>
            </a:r>
            <a:r>
              <a:rPr lang="en-US" altLang="zh-CN" dirty="0">
                <a:solidFill>
                  <a:srgbClr val="990000"/>
                </a:solidFill>
              </a:rPr>
              <a:t>(p-&gt;next </a:t>
            </a:r>
            <a:r>
              <a:rPr lang="en-US" altLang="zh-CN" b="1" dirty="0">
                <a:solidFill>
                  <a:srgbClr val="990000"/>
                </a:solidFill>
              </a:rPr>
              <a:t>&amp;&amp;</a:t>
            </a:r>
            <a:r>
              <a:rPr lang="en-US" altLang="zh-CN" dirty="0">
                <a:solidFill>
                  <a:srgbClr val="990000"/>
                </a:solidFill>
              </a:rPr>
              <a:t> j &lt; i-1) </a:t>
            </a:r>
            <a:r>
              <a:rPr lang="en-US" altLang="zh-CN" b="1" dirty="0">
                <a:solidFill>
                  <a:srgbClr val="990000"/>
                </a:solidFill>
              </a:rPr>
              <a:t>{</a:t>
            </a:r>
            <a:r>
              <a:rPr lang="en-US" altLang="zh-CN" dirty="0">
                <a:solidFill>
                  <a:srgbClr val="990000"/>
                </a:solidFill>
              </a:rPr>
              <a:t>  p = p-&gt;next;   ++j; </a:t>
            </a:r>
            <a:r>
              <a:rPr lang="en-US" altLang="zh-CN" b="1" dirty="0">
                <a:solidFill>
                  <a:srgbClr val="990000"/>
                </a:solidFill>
              </a:rPr>
              <a:t>}</a:t>
            </a:r>
            <a:r>
              <a:rPr lang="en-US" altLang="zh-CN" b="1" dirty="0">
                <a:solidFill>
                  <a:srgbClr val="FF0000"/>
                </a:solidFill>
              </a:rPr>
              <a:t> </a:t>
            </a:r>
            <a:endParaRPr lang="en-US" altLang="zh-CN" b="1" dirty="0">
              <a:solidFill>
                <a:srgbClr val="FF0000"/>
              </a:solidFill>
            </a:endParaRPr>
          </a:p>
          <a:p>
            <a:pPr algn="l" eaLnBrk="1" hangingPunct="1">
              <a:lnSpc>
                <a:spcPct val="110000"/>
              </a:lnSpc>
            </a:pPr>
            <a:r>
              <a:rPr lang="en-US" altLang="zh-CN" b="1" dirty="0"/>
              <a:t>       </a:t>
            </a:r>
            <a:r>
              <a:rPr lang="en-US" altLang="zh-CN" b="1" dirty="0" smtClean="0"/>
              <a:t>     </a:t>
            </a:r>
            <a:r>
              <a:rPr lang="en-US" altLang="zh-CN" sz="2200" b="1" dirty="0">
                <a:solidFill>
                  <a:srgbClr val="006439"/>
                </a:solidFill>
                <a:latin typeface="华文仿宋" panose="02010600040101010101" pitchFamily="2" charset="-122"/>
                <a:ea typeface="华文仿宋" panose="02010600040101010101" pitchFamily="2" charset="-122"/>
              </a:rPr>
              <a:t>//</a:t>
            </a:r>
            <a:r>
              <a:rPr lang="zh-CN" altLang="en-US" sz="2200" b="1" dirty="0">
                <a:solidFill>
                  <a:srgbClr val="006439"/>
                </a:solidFill>
                <a:latin typeface="华文仿宋" panose="02010600040101010101" pitchFamily="2" charset="-122"/>
                <a:ea typeface="华文仿宋" panose="02010600040101010101" pitchFamily="2" charset="-122"/>
              </a:rPr>
              <a:t>寻找第 </a:t>
            </a:r>
            <a:r>
              <a:rPr lang="en-US" altLang="zh-CN" sz="2200" b="1" dirty="0">
                <a:solidFill>
                  <a:srgbClr val="006439"/>
                </a:solidFill>
                <a:latin typeface="华文仿宋" panose="02010600040101010101" pitchFamily="2" charset="-122"/>
                <a:ea typeface="华文仿宋" panose="02010600040101010101" pitchFamily="2" charset="-122"/>
              </a:rPr>
              <a:t>i-1 </a:t>
            </a:r>
            <a:r>
              <a:rPr lang="zh-CN" altLang="en-US" sz="2200" b="1" dirty="0">
                <a:solidFill>
                  <a:srgbClr val="006439"/>
                </a:solidFill>
                <a:latin typeface="华文仿宋" panose="02010600040101010101" pitchFamily="2" charset="-122"/>
                <a:ea typeface="华文仿宋" panose="02010600040101010101" pitchFamily="2" charset="-122"/>
              </a:rPr>
              <a:t>个结点，并令 </a:t>
            </a:r>
            <a:r>
              <a:rPr lang="en-US" altLang="zh-CN" sz="2200" b="1" dirty="0">
                <a:solidFill>
                  <a:srgbClr val="006439"/>
                </a:solidFill>
                <a:latin typeface="华文仿宋" panose="02010600040101010101" pitchFamily="2" charset="-122"/>
                <a:ea typeface="华文仿宋" panose="02010600040101010101" pitchFamily="2" charset="-122"/>
              </a:rPr>
              <a:t>p </a:t>
            </a:r>
            <a:r>
              <a:rPr lang="zh-CN" altLang="en-US" sz="2200" b="1" dirty="0">
                <a:solidFill>
                  <a:srgbClr val="006439"/>
                </a:solidFill>
                <a:latin typeface="华文仿宋" panose="02010600040101010101" pitchFamily="2" charset="-122"/>
                <a:ea typeface="华文仿宋" panose="02010600040101010101" pitchFamily="2" charset="-122"/>
              </a:rPr>
              <a:t>指向第</a:t>
            </a:r>
            <a:r>
              <a:rPr lang="en-US" altLang="zh-CN" sz="2200" b="1" dirty="0">
                <a:solidFill>
                  <a:srgbClr val="006439"/>
                </a:solidFill>
                <a:latin typeface="华文仿宋" panose="02010600040101010101" pitchFamily="2" charset="-122"/>
                <a:ea typeface="华文仿宋" panose="02010600040101010101" pitchFamily="2" charset="-122"/>
              </a:rPr>
              <a:t>i-1</a:t>
            </a:r>
            <a:r>
              <a:rPr lang="zh-CN" altLang="en-US" sz="2200" b="1" dirty="0">
                <a:solidFill>
                  <a:srgbClr val="006439"/>
                </a:solidFill>
                <a:latin typeface="华文仿宋" panose="02010600040101010101" pitchFamily="2" charset="-122"/>
                <a:ea typeface="华文仿宋" panose="02010600040101010101" pitchFamily="2" charset="-122"/>
              </a:rPr>
              <a:t>个结点</a:t>
            </a:r>
            <a:endParaRPr lang="zh-CN" altLang="en-US" sz="2200" b="1" dirty="0">
              <a:solidFill>
                <a:srgbClr val="006439"/>
              </a:solidFill>
              <a:latin typeface="华文仿宋" panose="02010600040101010101" pitchFamily="2" charset="-122"/>
              <a:ea typeface="华文仿宋" panose="02010600040101010101" pitchFamily="2" charset="-122"/>
            </a:endParaRPr>
          </a:p>
          <a:p>
            <a:pPr algn="l" eaLnBrk="1" hangingPunct="1"/>
            <a:r>
              <a:rPr lang="en-US" altLang="zh-CN" b="1" dirty="0" smtClean="0"/>
              <a:t>    if</a:t>
            </a:r>
            <a:r>
              <a:rPr lang="en-US" altLang="zh-CN" dirty="0" smtClean="0"/>
              <a:t>  </a:t>
            </a:r>
            <a:r>
              <a:rPr lang="en-US" altLang="zh-CN" dirty="0"/>
              <a:t>(</a:t>
            </a:r>
            <a:r>
              <a:rPr lang="en-US" altLang="zh-CN" b="1" dirty="0"/>
              <a:t>!</a:t>
            </a:r>
            <a:r>
              <a:rPr lang="en-US" altLang="zh-CN" dirty="0"/>
              <a:t>(p-&gt;next) || j &gt; i-1)</a:t>
            </a:r>
            <a:r>
              <a:rPr lang="en-US" altLang="zh-CN" b="1" dirty="0"/>
              <a:t> </a:t>
            </a:r>
            <a:endParaRPr lang="en-US" altLang="zh-CN" b="1" dirty="0"/>
          </a:p>
          <a:p>
            <a:pPr algn="l" eaLnBrk="1" hangingPunct="1"/>
            <a:r>
              <a:rPr lang="en-US" altLang="zh-CN" b="1" dirty="0"/>
              <a:t>      </a:t>
            </a:r>
            <a:r>
              <a:rPr lang="en-US" altLang="zh-CN" b="1" dirty="0" smtClean="0"/>
              <a:t>    return </a:t>
            </a:r>
            <a:r>
              <a:rPr lang="en-US" altLang="zh-CN" dirty="0"/>
              <a:t>ERROR;      </a:t>
            </a:r>
            <a:r>
              <a:rPr lang="en-US" altLang="zh-CN" dirty="0" smtClean="0"/>
              <a:t> </a:t>
            </a:r>
            <a:r>
              <a:rPr lang="en-US" altLang="zh-CN" sz="2200" b="1" dirty="0">
                <a:solidFill>
                  <a:srgbClr val="006439"/>
                </a:solidFill>
                <a:latin typeface="华文仿宋" panose="02010600040101010101" pitchFamily="2" charset="-122"/>
                <a:ea typeface="华文仿宋" panose="02010600040101010101" pitchFamily="2" charset="-122"/>
              </a:rPr>
              <a:t>// </a:t>
            </a:r>
            <a:r>
              <a:rPr lang="zh-CN" altLang="en-US" sz="2200" b="1" dirty="0">
                <a:solidFill>
                  <a:srgbClr val="006439"/>
                </a:solidFill>
                <a:latin typeface="华文仿宋" panose="02010600040101010101" pitchFamily="2" charset="-122"/>
                <a:ea typeface="华文仿宋" panose="02010600040101010101" pitchFamily="2" charset="-122"/>
              </a:rPr>
              <a:t>删除位置不合理</a:t>
            </a:r>
            <a:endParaRPr lang="zh-CN" altLang="en-US" sz="2200" b="1" dirty="0">
              <a:solidFill>
                <a:srgbClr val="006439"/>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dirty="0" smtClean="0">
                <a:solidFill>
                  <a:srgbClr val="990000"/>
                </a:solidFill>
              </a:rPr>
              <a:t>    q </a:t>
            </a:r>
            <a:r>
              <a:rPr lang="en-US" altLang="zh-CN" dirty="0">
                <a:solidFill>
                  <a:srgbClr val="990000"/>
                </a:solidFill>
              </a:rPr>
              <a:t>= p-&gt;next;   p-&gt;next = q-&gt;next;</a:t>
            </a:r>
            <a:r>
              <a:rPr lang="en-US" altLang="zh-CN" dirty="0"/>
              <a:t> </a:t>
            </a:r>
            <a:r>
              <a:rPr lang="en-US" altLang="zh-CN" sz="2200" b="1" dirty="0">
                <a:solidFill>
                  <a:srgbClr val="006439"/>
                </a:solidFill>
                <a:latin typeface="华文仿宋" panose="02010600040101010101" pitchFamily="2" charset="-122"/>
                <a:ea typeface="华文仿宋" panose="02010600040101010101" pitchFamily="2" charset="-122"/>
              </a:rPr>
              <a:t>// </a:t>
            </a:r>
            <a:r>
              <a:rPr lang="zh-CN" altLang="en-US" sz="2200" b="1" dirty="0">
                <a:solidFill>
                  <a:srgbClr val="006439"/>
                </a:solidFill>
                <a:latin typeface="华文仿宋" panose="02010600040101010101" pitchFamily="2" charset="-122"/>
                <a:ea typeface="华文仿宋" panose="02010600040101010101" pitchFamily="2" charset="-122"/>
              </a:rPr>
              <a:t>删除并释放结点</a:t>
            </a:r>
            <a:endParaRPr lang="zh-CN" altLang="en-US" sz="2200" b="1" dirty="0">
              <a:solidFill>
                <a:srgbClr val="006439"/>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dirty="0" smtClean="0"/>
              <a:t>    e </a:t>
            </a:r>
            <a:r>
              <a:rPr lang="en-US" altLang="zh-CN" dirty="0"/>
              <a:t>= q-&gt;data;   </a:t>
            </a:r>
            <a:r>
              <a:rPr lang="en-US" altLang="zh-CN" b="1" i="1" u="sng" dirty="0">
                <a:solidFill>
                  <a:srgbClr val="000099"/>
                </a:solidFill>
              </a:rPr>
              <a:t>free(q);</a:t>
            </a:r>
            <a:endParaRPr lang="en-US" altLang="zh-CN" i="1" dirty="0"/>
          </a:p>
          <a:p>
            <a:pPr algn="l" eaLnBrk="1" hangingPunct="1">
              <a:lnSpc>
                <a:spcPct val="110000"/>
              </a:lnSpc>
            </a:pPr>
            <a:r>
              <a:rPr lang="en-US" altLang="zh-CN" b="1" dirty="0" smtClean="0"/>
              <a:t>    return</a:t>
            </a:r>
            <a:r>
              <a:rPr lang="en-US" altLang="zh-CN" dirty="0" smtClean="0"/>
              <a:t> </a:t>
            </a:r>
            <a:r>
              <a:rPr lang="en-US" altLang="zh-CN" dirty="0"/>
              <a:t>OK;</a:t>
            </a:r>
            <a:endParaRPr lang="en-US" altLang="zh-CN" dirty="0"/>
          </a:p>
          <a:p>
            <a:pPr algn="l" eaLnBrk="1" hangingPunct="1">
              <a:spcBef>
                <a:spcPct val="35000"/>
              </a:spcBef>
            </a:pPr>
            <a:r>
              <a:rPr lang="en-US" altLang="zh-CN" sz="2800" b="1" dirty="0" smtClean="0"/>
              <a:t>}</a:t>
            </a:r>
            <a:r>
              <a:rPr lang="en-US" altLang="zh-CN" sz="2800" dirty="0" smtClean="0"/>
              <a:t> </a:t>
            </a:r>
            <a:r>
              <a:rPr lang="en-US" altLang="zh-CN" sz="2800" dirty="0"/>
              <a:t>// </a:t>
            </a:r>
            <a:r>
              <a:rPr lang="en-US" altLang="zh-CN" sz="2800" dirty="0" err="1"/>
              <a:t>ListDelete_L</a:t>
            </a:r>
            <a:endParaRPr lang="en-US" altLang="zh-CN" sz="2800" dirty="0"/>
          </a:p>
        </p:txBody>
      </p:sp>
      <p:sp>
        <p:nvSpPr>
          <p:cNvPr id="7" name="Text Box 3"/>
          <p:cNvSpPr txBox="1">
            <a:spLocks noChangeArrowheads="1"/>
          </p:cNvSpPr>
          <p:nvPr/>
        </p:nvSpPr>
        <p:spPr bwMode="auto">
          <a:xfrm>
            <a:off x="1600177" y="5572586"/>
            <a:ext cx="2970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b="1" dirty="0">
                <a:latin typeface="华文仿宋" panose="02010600040101010101" pitchFamily="2" charset="-122"/>
                <a:ea typeface="华文仿宋" panose="02010600040101010101" pitchFamily="2" charset="-122"/>
              </a:rPr>
              <a:t>算法</a:t>
            </a:r>
            <a:r>
              <a:rPr lang="zh-CN" altLang="en-US" sz="2800" b="1" dirty="0">
                <a:solidFill>
                  <a:srgbClr val="FF0000"/>
                </a:solidFill>
                <a:latin typeface="华文仿宋" panose="02010600040101010101" pitchFamily="2" charset="-122"/>
                <a:ea typeface="华文仿宋" panose="02010600040101010101" pitchFamily="2" charset="-122"/>
              </a:rPr>
              <a:t>时间复杂度</a:t>
            </a:r>
            <a:r>
              <a:rPr lang="zh-CN" altLang="en-US" b="1" dirty="0">
                <a:latin typeface="华文仿宋" panose="02010600040101010101" pitchFamily="2" charset="-122"/>
                <a:ea typeface="华文仿宋" panose="02010600040101010101" pitchFamily="2" charset="-122"/>
              </a:rPr>
              <a:t>为</a:t>
            </a:r>
            <a:r>
              <a:rPr lang="en-US" altLang="zh-CN" b="1" dirty="0">
                <a:latin typeface="华文仿宋" panose="02010600040101010101" pitchFamily="2" charset="-122"/>
                <a:ea typeface="华文仿宋" panose="02010600040101010101" pitchFamily="2" charset="-122"/>
              </a:rPr>
              <a:t>:</a:t>
            </a:r>
            <a:endParaRPr lang="en-US" altLang="zh-CN" sz="3200" b="1" dirty="0">
              <a:latin typeface="华文仿宋" panose="02010600040101010101" pitchFamily="2" charset="-122"/>
              <a:ea typeface="华文仿宋" panose="02010600040101010101" pitchFamily="2" charset="-122"/>
            </a:endParaRPr>
          </a:p>
        </p:txBody>
      </p:sp>
      <p:sp>
        <p:nvSpPr>
          <p:cNvPr id="8" name="Text Box 4"/>
          <p:cNvSpPr txBox="1">
            <a:spLocks noChangeArrowheads="1"/>
          </p:cNvSpPr>
          <p:nvPr/>
        </p:nvSpPr>
        <p:spPr bwMode="auto">
          <a:xfrm>
            <a:off x="4570862" y="5530081"/>
            <a:ext cx="29546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dirty="0">
                <a:latin typeface="华文仿宋" panose="02010600040101010101" pitchFamily="2" charset="-122"/>
                <a:ea typeface="华文仿宋" panose="02010600040101010101" pitchFamily="2" charset="-122"/>
              </a:rPr>
              <a:t>O(</a:t>
            </a:r>
            <a:r>
              <a:rPr lang="en-US" altLang="zh-CN" sz="3200" b="1" dirty="0" err="1">
                <a:latin typeface="华文仿宋" panose="02010600040101010101" pitchFamily="2" charset="-122"/>
                <a:ea typeface="华文仿宋" panose="02010600040101010101" pitchFamily="2" charset="-122"/>
              </a:rPr>
              <a:t>ListLength</a:t>
            </a:r>
            <a:r>
              <a:rPr lang="en-US" altLang="zh-CN" sz="3200" b="1" dirty="0">
                <a:latin typeface="华文仿宋" panose="02010600040101010101" pitchFamily="2" charset="-122"/>
                <a:ea typeface="华文仿宋" panose="02010600040101010101" pitchFamily="2" charset="-122"/>
              </a:rPr>
              <a:t>(L))</a:t>
            </a:r>
            <a:endParaRPr lang="en-US" altLang="zh-CN" sz="2000" b="1" dirty="0">
              <a:latin typeface="华文仿宋" panose="02010600040101010101" pitchFamily="2" charset="-122"/>
              <a:ea typeface="华文仿宋" panose="02010600040101010101" pitchFamily="2" charset="-122"/>
            </a:endParaRPr>
          </a:p>
        </p:txBody>
      </p:sp>
      <p:sp>
        <p:nvSpPr>
          <p:cNvPr id="9"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实现代码</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611188" y="2492375"/>
            <a:ext cx="7442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t>void </a:t>
            </a:r>
            <a:r>
              <a:rPr lang="en-US" altLang="zh-CN" sz="2800" b="1" dirty="0" err="1"/>
              <a:t>ClearList</a:t>
            </a:r>
            <a:r>
              <a:rPr lang="en-US" altLang="zh-CN" sz="2800" b="1" dirty="0"/>
              <a:t>(&amp;L) { </a:t>
            </a:r>
            <a:endParaRPr lang="en-US" altLang="zh-CN" sz="2800" b="1" dirty="0"/>
          </a:p>
          <a:p>
            <a:pPr algn="l" eaLnBrk="1" hangingPunct="1"/>
            <a:r>
              <a:rPr lang="en-US" altLang="zh-CN" sz="2800" b="1" dirty="0"/>
              <a:t>                </a:t>
            </a:r>
            <a:r>
              <a:rPr lang="en-US" altLang="zh-CN" b="1" dirty="0">
                <a:solidFill>
                  <a:srgbClr val="006439"/>
                </a:solidFill>
              </a:rPr>
              <a:t>// </a:t>
            </a:r>
            <a:r>
              <a:rPr lang="zh-CN" altLang="zh-CN" b="1" dirty="0">
                <a:solidFill>
                  <a:srgbClr val="006439"/>
                </a:solidFill>
                <a:ea typeface="华文仿宋" panose="02010600040101010101" pitchFamily="2" charset="-122"/>
              </a:rPr>
              <a:t>将单链表重新置为一个空表</a:t>
            </a:r>
            <a:endParaRPr lang="zh-CN" altLang="en-US" b="1" dirty="0">
              <a:solidFill>
                <a:srgbClr val="006439"/>
              </a:solidFill>
            </a:endParaRPr>
          </a:p>
          <a:p>
            <a:pPr algn="l" eaLnBrk="1" hangingPunct="1"/>
            <a:r>
              <a:rPr lang="zh-CN" altLang="en-US" sz="2800" b="1" dirty="0"/>
              <a:t>    </a:t>
            </a:r>
            <a:r>
              <a:rPr lang="en-US" altLang="zh-CN" sz="2800" b="1" dirty="0">
                <a:solidFill>
                  <a:srgbClr val="990000"/>
                </a:solidFill>
              </a:rPr>
              <a:t>while (L-&gt;next) {</a:t>
            </a:r>
            <a:endParaRPr lang="en-US" altLang="zh-CN" sz="2800" b="1" dirty="0">
              <a:solidFill>
                <a:srgbClr val="990000"/>
              </a:solidFill>
            </a:endParaRPr>
          </a:p>
          <a:p>
            <a:pPr algn="l" eaLnBrk="1" hangingPunct="1"/>
            <a:r>
              <a:rPr lang="en-US" altLang="zh-CN" sz="2800" b="1" dirty="0"/>
              <a:t>      </a:t>
            </a:r>
            <a:r>
              <a:rPr lang="en-US" altLang="zh-CN" sz="2800" b="1" dirty="0">
                <a:solidFill>
                  <a:srgbClr val="9900CC"/>
                </a:solidFill>
              </a:rPr>
              <a:t>p=L-&gt;next;    L-&gt;next=p-&gt;next;</a:t>
            </a:r>
            <a:endParaRPr lang="en-US" altLang="zh-CN" sz="2800" b="1" dirty="0"/>
          </a:p>
          <a:p>
            <a:pPr algn="l" eaLnBrk="1" hangingPunct="1"/>
            <a:r>
              <a:rPr lang="en-US" altLang="zh-CN" sz="2800" b="1" dirty="0"/>
              <a:t>      </a:t>
            </a:r>
            <a:r>
              <a:rPr lang="en-US" altLang="zh-CN" sz="2800" b="1" dirty="0" smtClean="0">
                <a:solidFill>
                  <a:srgbClr val="9900CC"/>
                </a:solidFill>
              </a:rPr>
              <a:t>free(p</a:t>
            </a:r>
            <a:r>
              <a:rPr lang="en-US" altLang="zh-CN" sz="2800" b="1" dirty="0">
                <a:solidFill>
                  <a:srgbClr val="9900CC"/>
                </a:solidFill>
              </a:rPr>
              <a:t>);</a:t>
            </a:r>
            <a:endParaRPr lang="en-US" altLang="zh-CN" sz="2800" b="1" dirty="0">
              <a:solidFill>
                <a:srgbClr val="9900CC"/>
              </a:solidFill>
            </a:endParaRPr>
          </a:p>
          <a:p>
            <a:pPr algn="l" eaLnBrk="1" hangingPunct="1"/>
            <a:r>
              <a:rPr lang="en-US" altLang="zh-CN" sz="2800" b="1" dirty="0" smtClean="0"/>
              <a:t>    </a:t>
            </a:r>
            <a:r>
              <a:rPr lang="en-US" altLang="zh-CN" sz="2800" b="1" dirty="0">
                <a:solidFill>
                  <a:srgbClr val="FF0000"/>
                </a:solidFill>
              </a:rPr>
              <a:t>}</a:t>
            </a:r>
            <a:endParaRPr lang="en-US" altLang="zh-CN" sz="2800" b="1" dirty="0">
              <a:solidFill>
                <a:srgbClr val="FF0000"/>
              </a:solidFill>
            </a:endParaRPr>
          </a:p>
          <a:p>
            <a:pPr algn="l" eaLnBrk="1" hangingPunct="1"/>
            <a:r>
              <a:rPr lang="en-US" altLang="zh-CN" sz="2800" b="1" dirty="0"/>
              <a:t>    </a:t>
            </a:r>
            <a:r>
              <a:rPr lang="en-US" altLang="zh-CN" sz="2800" b="1" dirty="0">
                <a:solidFill>
                  <a:srgbClr val="9900CC"/>
                </a:solidFill>
              </a:rPr>
              <a:t>L-&gt;next=Null;</a:t>
            </a:r>
            <a:endParaRPr lang="en-US" altLang="zh-CN" sz="2800" b="1" dirty="0"/>
          </a:p>
          <a:p>
            <a:pPr algn="l" eaLnBrk="1" hangingPunct="1"/>
            <a:r>
              <a:rPr lang="en-US" altLang="zh-CN" sz="2800" b="1" dirty="0"/>
              <a:t> } // </a:t>
            </a:r>
            <a:r>
              <a:rPr lang="en-US" altLang="zh-CN" sz="2800" b="1" dirty="0" err="1"/>
              <a:t>ClearList</a:t>
            </a:r>
            <a:endParaRPr lang="en-US" altLang="zh-CN" sz="2800" b="1" dirty="0"/>
          </a:p>
        </p:txBody>
      </p:sp>
      <p:grpSp>
        <p:nvGrpSpPr>
          <p:cNvPr id="97288" name="Group 8"/>
          <p:cNvGrpSpPr/>
          <p:nvPr/>
        </p:nvGrpSpPr>
        <p:grpSpPr bwMode="auto">
          <a:xfrm>
            <a:off x="457200" y="1284685"/>
            <a:ext cx="762000" cy="790575"/>
            <a:chOff x="288" y="720"/>
            <a:chExt cx="480" cy="498"/>
          </a:xfrm>
        </p:grpSpPr>
        <p:sp>
          <p:nvSpPr>
            <p:cNvPr id="97308" name="Line 9"/>
            <p:cNvSpPr>
              <a:spLocks noChangeShapeType="1"/>
            </p:cNvSpPr>
            <p:nvPr/>
          </p:nvSpPr>
          <p:spPr bwMode="auto">
            <a:xfrm>
              <a:off x="288" y="1218"/>
              <a:ext cx="48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97309" name="Line 10"/>
            <p:cNvSpPr>
              <a:spLocks noChangeShapeType="1"/>
            </p:cNvSpPr>
            <p:nvPr/>
          </p:nvSpPr>
          <p:spPr bwMode="auto">
            <a:xfrm>
              <a:off x="288" y="720"/>
              <a:ext cx="0" cy="498"/>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grpSp>
      <p:sp>
        <p:nvSpPr>
          <p:cNvPr id="97289" name="Text Box 11"/>
          <p:cNvSpPr txBox="1">
            <a:spLocks noChangeArrowheads="1"/>
          </p:cNvSpPr>
          <p:nvPr/>
        </p:nvSpPr>
        <p:spPr bwMode="auto">
          <a:xfrm>
            <a:off x="1101725" y="1191022"/>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2800" b="1">
                <a:solidFill>
                  <a:srgbClr val="FF0000"/>
                </a:solidFill>
                <a:latin typeface="华文仿宋" panose="02010600040101010101" pitchFamily="2" charset="-122"/>
                <a:ea typeface="华文仿宋" panose="02010600040101010101" pitchFamily="2" charset="-122"/>
              </a:rPr>
              <a:t>头结点</a:t>
            </a:r>
            <a:endParaRPr lang="zh-CN" altLang="en-US" sz="2000">
              <a:latin typeface="华文仿宋" panose="02010600040101010101" pitchFamily="2" charset="-122"/>
              <a:ea typeface="华文仿宋" panose="02010600040101010101" pitchFamily="2" charset="-122"/>
            </a:endParaRPr>
          </a:p>
        </p:txBody>
      </p:sp>
      <p:grpSp>
        <p:nvGrpSpPr>
          <p:cNvPr id="97290" name="Group 12"/>
          <p:cNvGrpSpPr/>
          <p:nvPr/>
        </p:nvGrpSpPr>
        <p:grpSpPr bwMode="auto">
          <a:xfrm>
            <a:off x="2590800" y="1541860"/>
            <a:ext cx="6553200" cy="1077912"/>
            <a:chOff x="1632" y="835"/>
            <a:chExt cx="4128" cy="679"/>
          </a:xfrm>
        </p:grpSpPr>
        <p:sp>
          <p:nvSpPr>
            <p:cNvPr id="97298" name="Text Box 13"/>
            <p:cNvSpPr txBox="1">
              <a:spLocks noChangeArrowheads="1"/>
            </p:cNvSpPr>
            <p:nvPr/>
          </p:nvSpPr>
          <p:spPr bwMode="auto">
            <a:xfrm>
              <a:off x="1632" y="835"/>
              <a:ext cx="412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4400" dirty="0">
                  <a:latin typeface="华文仿宋" panose="02010600040101010101" pitchFamily="2" charset="-122"/>
                  <a:ea typeface="华文仿宋" panose="02010600040101010101" pitchFamily="2" charset="-122"/>
                </a:rPr>
                <a:t>   </a:t>
              </a:r>
              <a:r>
                <a:rPr lang="en-US" altLang="zh-CN" sz="4400" dirty="0" smtClean="0">
                  <a:solidFill>
                    <a:srgbClr val="000099"/>
                  </a:solidFill>
                  <a:latin typeface="华文仿宋" panose="02010600040101010101" pitchFamily="2" charset="-122"/>
                  <a:ea typeface="华文仿宋" panose="02010600040101010101" pitchFamily="2" charset="-122"/>
                </a:rPr>
                <a:t>a</a:t>
              </a:r>
              <a:r>
                <a:rPr lang="en-US" altLang="zh-CN" sz="4400" baseline="-25000" dirty="0" smtClean="0">
                  <a:solidFill>
                    <a:srgbClr val="000099"/>
                  </a:solidFill>
                  <a:latin typeface="华文仿宋" panose="02010600040101010101" pitchFamily="2" charset="-122"/>
                  <a:ea typeface="华文仿宋" panose="02010600040101010101" pitchFamily="2" charset="-122"/>
                </a:rPr>
                <a:t>1   </a:t>
              </a:r>
              <a:r>
                <a:rPr lang="en-US" altLang="zh-CN" sz="4400" dirty="0" smtClean="0">
                  <a:solidFill>
                    <a:srgbClr val="000099"/>
                  </a:solidFill>
                  <a:latin typeface="华文仿宋" panose="02010600040101010101" pitchFamily="2" charset="-122"/>
                  <a:ea typeface="华文仿宋" panose="02010600040101010101" pitchFamily="2" charset="-122"/>
                </a:rPr>
                <a:t>       </a:t>
              </a:r>
              <a:r>
                <a:rPr lang="en-US" altLang="zh-CN" sz="4400" dirty="0">
                  <a:solidFill>
                    <a:srgbClr val="000099"/>
                  </a:solidFill>
                  <a:latin typeface="华文仿宋" panose="02010600040101010101" pitchFamily="2" charset="-122"/>
                  <a:ea typeface="华文仿宋" panose="02010600040101010101" pitchFamily="2" charset="-122"/>
                </a:rPr>
                <a:t>a</a:t>
              </a:r>
              <a:r>
                <a:rPr lang="en-US" altLang="zh-CN" sz="4400" baseline="-25000" dirty="0">
                  <a:solidFill>
                    <a:srgbClr val="000099"/>
                  </a:solidFill>
                  <a:latin typeface="华文仿宋" panose="02010600040101010101" pitchFamily="2" charset="-122"/>
                  <a:ea typeface="华文仿宋" panose="02010600040101010101" pitchFamily="2" charset="-122"/>
                </a:rPr>
                <a:t>2</a:t>
              </a:r>
              <a:r>
                <a:rPr lang="en-US" altLang="zh-CN" sz="4400" dirty="0">
                  <a:solidFill>
                    <a:srgbClr val="000099"/>
                  </a:solidFill>
                  <a:latin typeface="华文仿宋" panose="02010600040101010101" pitchFamily="2" charset="-122"/>
                  <a:ea typeface="华文仿宋" panose="02010600040101010101" pitchFamily="2" charset="-122"/>
                </a:rPr>
                <a:t>     </a:t>
              </a:r>
              <a:r>
                <a:rPr lang="en-US" altLang="zh-CN" sz="4400" dirty="0" smtClean="0">
                  <a:solidFill>
                    <a:srgbClr val="000099"/>
                  </a:solidFill>
                  <a:latin typeface="华文仿宋" panose="02010600040101010101" pitchFamily="2" charset="-122"/>
                  <a:ea typeface="华文仿宋" panose="02010600040101010101" pitchFamily="2" charset="-122"/>
                </a:rPr>
                <a:t>   ...         </a:t>
              </a:r>
              <a:r>
                <a:rPr lang="en-US" altLang="zh-CN" sz="4400" dirty="0">
                  <a:solidFill>
                    <a:srgbClr val="000099"/>
                  </a:solidFill>
                  <a:latin typeface="华文仿宋" panose="02010600040101010101" pitchFamily="2" charset="-122"/>
                  <a:ea typeface="华文仿宋" panose="02010600040101010101" pitchFamily="2" charset="-122"/>
                </a:rPr>
                <a:t>a</a:t>
              </a:r>
              <a:r>
                <a:rPr lang="en-US" altLang="zh-CN" sz="4400" baseline="-25000" dirty="0">
                  <a:solidFill>
                    <a:srgbClr val="000099"/>
                  </a:solidFill>
                  <a:latin typeface="华文仿宋" panose="02010600040101010101" pitchFamily="2" charset="-122"/>
                  <a:ea typeface="华文仿宋" panose="02010600040101010101" pitchFamily="2" charset="-122"/>
                </a:rPr>
                <a:t>n  </a:t>
              </a:r>
              <a:r>
                <a:rPr lang="en-US" altLang="zh-CN" sz="5400" b="1" baseline="-25000" dirty="0">
                  <a:solidFill>
                    <a:srgbClr val="000099"/>
                  </a:solidFill>
                  <a:latin typeface="华文仿宋" panose="02010600040101010101" pitchFamily="2" charset="-122"/>
                  <a:ea typeface="华文仿宋" panose="02010600040101010101" pitchFamily="2" charset="-122"/>
                </a:rPr>
                <a:t>^</a:t>
              </a:r>
              <a:endParaRPr lang="en-US" altLang="zh-CN" sz="4400" baseline="-25000" dirty="0">
                <a:solidFill>
                  <a:srgbClr val="000099"/>
                </a:solidFill>
                <a:latin typeface="华文仿宋" panose="02010600040101010101" pitchFamily="2" charset="-122"/>
                <a:ea typeface="华文仿宋" panose="02010600040101010101" pitchFamily="2" charset="-122"/>
              </a:endParaRPr>
            </a:p>
            <a:p>
              <a:pPr algn="l" eaLnBrk="1" hangingPunct="1"/>
              <a:endParaRPr lang="en-US" altLang="zh-CN" sz="2000" dirty="0">
                <a:latin typeface="华文仿宋" panose="02010600040101010101" pitchFamily="2" charset="-122"/>
                <a:ea typeface="华文仿宋" panose="02010600040101010101" pitchFamily="2" charset="-122"/>
              </a:endParaRPr>
            </a:p>
          </p:txBody>
        </p:sp>
        <p:sp>
          <p:nvSpPr>
            <p:cNvPr id="97299" name="Line 14"/>
            <p:cNvSpPr>
              <a:spLocks noChangeShapeType="1"/>
            </p:cNvSpPr>
            <p:nvPr/>
          </p:nvSpPr>
          <p:spPr bwMode="auto">
            <a:xfrm>
              <a:off x="2400" y="97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97300" name="Line 15"/>
            <p:cNvSpPr>
              <a:spLocks noChangeShapeType="1"/>
            </p:cNvSpPr>
            <p:nvPr/>
          </p:nvSpPr>
          <p:spPr bwMode="auto">
            <a:xfrm>
              <a:off x="2496" y="1152"/>
              <a:ext cx="384"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97301" name="Line 16"/>
            <p:cNvSpPr>
              <a:spLocks noChangeShapeType="1"/>
            </p:cNvSpPr>
            <p:nvPr/>
          </p:nvSpPr>
          <p:spPr bwMode="auto">
            <a:xfrm>
              <a:off x="3408" y="97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97302" name="Line 17"/>
            <p:cNvSpPr>
              <a:spLocks noChangeShapeType="1"/>
            </p:cNvSpPr>
            <p:nvPr/>
          </p:nvSpPr>
          <p:spPr bwMode="auto">
            <a:xfrm>
              <a:off x="3504" y="1152"/>
              <a:ext cx="288"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97303" name="Line 18"/>
            <p:cNvSpPr>
              <a:spLocks noChangeShapeType="1"/>
            </p:cNvSpPr>
            <p:nvPr/>
          </p:nvSpPr>
          <p:spPr bwMode="auto">
            <a:xfrm>
              <a:off x="5328" y="97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97304" name="Line 19"/>
            <p:cNvSpPr>
              <a:spLocks noChangeShapeType="1"/>
            </p:cNvSpPr>
            <p:nvPr/>
          </p:nvSpPr>
          <p:spPr bwMode="auto">
            <a:xfrm>
              <a:off x="4656" y="1152"/>
              <a:ext cx="240"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97305" name="Rectangle 20"/>
            <p:cNvSpPr>
              <a:spLocks noChangeArrowheads="1"/>
            </p:cNvSpPr>
            <p:nvPr/>
          </p:nvSpPr>
          <p:spPr bwMode="auto">
            <a:xfrm>
              <a:off x="1872" y="960"/>
              <a:ext cx="720" cy="38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97306" name="Rectangle 21"/>
            <p:cNvSpPr>
              <a:spLocks noChangeArrowheads="1"/>
            </p:cNvSpPr>
            <p:nvPr/>
          </p:nvSpPr>
          <p:spPr bwMode="auto">
            <a:xfrm>
              <a:off x="2880" y="960"/>
              <a:ext cx="720" cy="38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97307" name="Rectangle 22"/>
            <p:cNvSpPr>
              <a:spLocks noChangeArrowheads="1"/>
            </p:cNvSpPr>
            <p:nvPr/>
          </p:nvSpPr>
          <p:spPr bwMode="auto">
            <a:xfrm>
              <a:off x="4896" y="960"/>
              <a:ext cx="720" cy="38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grpSp>
      <p:grpSp>
        <p:nvGrpSpPr>
          <p:cNvPr id="97291" name="Group 23"/>
          <p:cNvGrpSpPr/>
          <p:nvPr/>
        </p:nvGrpSpPr>
        <p:grpSpPr bwMode="auto">
          <a:xfrm>
            <a:off x="1219200" y="1770460"/>
            <a:ext cx="1143000" cy="609600"/>
            <a:chOff x="768" y="960"/>
            <a:chExt cx="720" cy="384"/>
          </a:xfrm>
        </p:grpSpPr>
        <p:sp>
          <p:nvSpPr>
            <p:cNvPr id="97296" name="Rectangle 24"/>
            <p:cNvSpPr>
              <a:spLocks noChangeArrowheads="1"/>
            </p:cNvSpPr>
            <p:nvPr/>
          </p:nvSpPr>
          <p:spPr bwMode="auto">
            <a:xfrm>
              <a:off x="768" y="960"/>
              <a:ext cx="720" cy="384"/>
            </a:xfrm>
            <a:prstGeom prst="rect">
              <a:avLst/>
            </a:prstGeom>
            <a:solidFill>
              <a:schemeClr val="bg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97297" name="Line 25"/>
            <p:cNvSpPr>
              <a:spLocks noChangeShapeType="1"/>
            </p:cNvSpPr>
            <p:nvPr/>
          </p:nvSpPr>
          <p:spPr bwMode="auto">
            <a:xfrm>
              <a:off x="1296" y="96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grpSp>
      <p:sp>
        <p:nvSpPr>
          <p:cNvPr id="97292" name="Text Box 26"/>
          <p:cNvSpPr txBox="1">
            <a:spLocks noChangeArrowheads="1"/>
          </p:cNvSpPr>
          <p:nvPr/>
        </p:nvSpPr>
        <p:spPr bwMode="auto">
          <a:xfrm>
            <a:off x="76200" y="108466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000" b="1">
                <a:solidFill>
                  <a:schemeClr val="accent2"/>
                </a:solidFill>
                <a:latin typeface="华文仿宋" panose="02010600040101010101" pitchFamily="2" charset="-122"/>
                <a:ea typeface="华文仿宋" panose="02010600040101010101" pitchFamily="2" charset="-122"/>
              </a:rPr>
              <a:t>L</a:t>
            </a:r>
            <a:endParaRPr lang="en-US" altLang="zh-CN" sz="2000" b="1">
              <a:solidFill>
                <a:schemeClr val="accent2"/>
              </a:solidFill>
              <a:latin typeface="华文仿宋" panose="02010600040101010101" pitchFamily="2" charset="-122"/>
              <a:ea typeface="华文仿宋" panose="02010600040101010101" pitchFamily="2" charset="-122"/>
            </a:endParaRPr>
          </a:p>
        </p:txBody>
      </p:sp>
      <p:sp>
        <p:nvSpPr>
          <p:cNvPr id="97293" name="Text Box 27"/>
          <p:cNvSpPr txBox="1">
            <a:spLocks noChangeArrowheads="1"/>
          </p:cNvSpPr>
          <p:nvPr/>
        </p:nvSpPr>
        <p:spPr bwMode="auto">
          <a:xfrm>
            <a:off x="2819400" y="1160860"/>
            <a:ext cx="381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000" b="1">
                <a:solidFill>
                  <a:schemeClr val="accent2"/>
                </a:solidFill>
                <a:latin typeface="华文仿宋" panose="02010600040101010101" pitchFamily="2" charset="-122"/>
                <a:ea typeface="华文仿宋" panose="02010600040101010101" pitchFamily="2" charset="-122"/>
              </a:rPr>
              <a:t>p</a:t>
            </a:r>
            <a:endParaRPr lang="en-US" altLang="zh-CN" sz="2000" b="1">
              <a:solidFill>
                <a:schemeClr val="accent2"/>
              </a:solidFill>
              <a:latin typeface="华文仿宋" panose="02010600040101010101" pitchFamily="2" charset="-122"/>
              <a:ea typeface="华文仿宋" panose="02010600040101010101" pitchFamily="2" charset="-122"/>
            </a:endParaRPr>
          </a:p>
        </p:txBody>
      </p:sp>
      <p:sp>
        <p:nvSpPr>
          <p:cNvPr id="97294" name="Line 28"/>
          <p:cNvSpPr>
            <a:spLocks noChangeShapeType="1"/>
          </p:cNvSpPr>
          <p:nvPr/>
        </p:nvSpPr>
        <p:spPr bwMode="auto">
          <a:xfrm>
            <a:off x="3048000" y="1541860"/>
            <a:ext cx="152400" cy="2286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l"/>
            <a:endParaRPr lang="zh-CN" altLang="en-US" sz="1200">
              <a:latin typeface="华文仿宋" panose="02010600040101010101" pitchFamily="2" charset="-122"/>
              <a:ea typeface="华文仿宋" panose="02010600040101010101" pitchFamily="2" charset="-122"/>
            </a:endParaRPr>
          </a:p>
        </p:txBody>
      </p:sp>
      <p:sp>
        <p:nvSpPr>
          <p:cNvPr id="97295" name="Line 29"/>
          <p:cNvSpPr>
            <a:spLocks noChangeShapeType="1"/>
          </p:cNvSpPr>
          <p:nvPr/>
        </p:nvSpPr>
        <p:spPr bwMode="auto">
          <a:xfrm>
            <a:off x="2209800" y="2075260"/>
            <a:ext cx="762000" cy="0"/>
          </a:xfrm>
          <a:prstGeom prst="line">
            <a:avLst/>
          </a:prstGeom>
          <a:noFill/>
          <a:ln w="9525">
            <a:solidFill>
              <a:schemeClr val="tx1"/>
            </a:solidFill>
            <a:round/>
            <a:tailEnd type="arrow" w="med" len="med"/>
          </a:ln>
          <a:extLst>
            <a:ext uri="{909E8E84-426E-40DD-AFC4-6F175D3DCCD1}">
              <a14:hiddenFill xmlns:a14="http://schemas.microsoft.com/office/drawing/2010/main">
                <a:noFill/>
              </a14:hiddenFill>
            </a:ext>
          </a:extLst>
        </p:spPr>
        <p:txBody>
          <a:bodyPr/>
          <a:lstStyle/>
          <a:p>
            <a:pPr algn="l"/>
            <a:endParaRPr lang="zh-CN" altLang="en-US" sz="1200">
              <a:latin typeface="华文仿宋" panose="02010600040101010101" pitchFamily="2" charset="-122"/>
              <a:ea typeface="华文仿宋" panose="02010600040101010101" pitchFamily="2" charset="-122"/>
            </a:endParaRPr>
          </a:p>
        </p:txBody>
      </p:sp>
      <p:sp>
        <p:nvSpPr>
          <p:cNvPr id="30"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eaLnBrk="1" hangingPunct="1"/>
            <a:r>
              <a:rPr lang="en-US" altLang="zh-CN" sz="3200" dirty="0" err="1" smtClean="0">
                <a:solidFill>
                  <a:srgbClr val="003399"/>
                </a:solidFill>
              </a:rPr>
              <a:t>ClearList</a:t>
            </a:r>
            <a:r>
              <a:rPr lang="en-US" altLang="zh-CN" sz="3200" dirty="0" smtClean="0">
                <a:solidFill>
                  <a:srgbClr val="003399"/>
                </a:solidFill>
              </a:rPr>
              <a:t> (&amp;L)</a:t>
            </a:r>
            <a:r>
              <a:rPr lang="zh-CN" altLang="en-US" sz="3200" dirty="0" smtClean="0">
                <a:solidFill>
                  <a:srgbClr val="003399"/>
                </a:solidFill>
                <a:latin typeface="黑体" panose="02010609060101010101" pitchFamily="49" charset="-122"/>
                <a:ea typeface="黑体" panose="02010609060101010101" pitchFamily="49" charset="-122"/>
              </a:rPr>
              <a:t>的实现</a:t>
            </a:r>
            <a:endParaRPr lang="en-US" altLang="zh-CN" sz="3200" dirty="0">
              <a:latin typeface="黑体" panose="02010609060101010101" pitchFamily="49" charset="-122"/>
              <a:ea typeface="黑体" panose="02010609060101010101" pitchFamily="49" charset="-122"/>
            </a:endParaRPr>
          </a:p>
        </p:txBody>
      </p:sp>
      <p:sp>
        <p:nvSpPr>
          <p:cNvPr id="31" name="Text Box 3"/>
          <p:cNvSpPr txBox="1">
            <a:spLocks noChangeArrowheads="1"/>
          </p:cNvSpPr>
          <p:nvPr/>
        </p:nvSpPr>
        <p:spPr bwMode="auto">
          <a:xfrm>
            <a:off x="4732168" y="4791047"/>
            <a:ext cx="2970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b="1" dirty="0">
                <a:latin typeface="华文仿宋" panose="02010600040101010101" pitchFamily="2" charset="-122"/>
                <a:ea typeface="华文仿宋" panose="02010600040101010101" pitchFamily="2" charset="-122"/>
              </a:rPr>
              <a:t>算法</a:t>
            </a:r>
            <a:r>
              <a:rPr lang="zh-CN" altLang="en-US" sz="2800" b="1" dirty="0">
                <a:solidFill>
                  <a:srgbClr val="FF0000"/>
                </a:solidFill>
                <a:latin typeface="华文仿宋" panose="02010600040101010101" pitchFamily="2" charset="-122"/>
                <a:ea typeface="华文仿宋" panose="02010600040101010101" pitchFamily="2" charset="-122"/>
              </a:rPr>
              <a:t>时间复杂度</a:t>
            </a:r>
            <a:r>
              <a:rPr lang="zh-CN" altLang="en-US" b="1" dirty="0">
                <a:latin typeface="华文仿宋" panose="02010600040101010101" pitchFamily="2" charset="-122"/>
                <a:ea typeface="华文仿宋" panose="02010600040101010101" pitchFamily="2" charset="-122"/>
              </a:rPr>
              <a:t>为</a:t>
            </a:r>
            <a:r>
              <a:rPr lang="en-US" altLang="zh-CN" b="1" dirty="0">
                <a:latin typeface="华文仿宋" panose="02010600040101010101" pitchFamily="2" charset="-122"/>
                <a:ea typeface="华文仿宋" panose="02010600040101010101" pitchFamily="2" charset="-122"/>
              </a:rPr>
              <a:t>:</a:t>
            </a:r>
            <a:endParaRPr lang="en-US" altLang="zh-CN" sz="3200" b="1" dirty="0">
              <a:latin typeface="华文仿宋" panose="02010600040101010101" pitchFamily="2" charset="-122"/>
              <a:ea typeface="华文仿宋" panose="02010600040101010101" pitchFamily="2" charset="-122"/>
            </a:endParaRPr>
          </a:p>
        </p:txBody>
      </p:sp>
      <p:sp>
        <p:nvSpPr>
          <p:cNvPr id="32" name="Text Box 4"/>
          <p:cNvSpPr txBox="1">
            <a:spLocks noChangeArrowheads="1"/>
          </p:cNvSpPr>
          <p:nvPr/>
        </p:nvSpPr>
        <p:spPr bwMode="auto">
          <a:xfrm>
            <a:off x="4768573" y="5381797"/>
            <a:ext cx="29546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dirty="0">
                <a:latin typeface="华文仿宋" panose="02010600040101010101" pitchFamily="2" charset="-122"/>
                <a:ea typeface="华文仿宋" panose="02010600040101010101" pitchFamily="2" charset="-122"/>
              </a:rPr>
              <a:t>O(</a:t>
            </a:r>
            <a:r>
              <a:rPr lang="en-US" altLang="zh-CN" sz="3200" b="1" dirty="0" err="1">
                <a:latin typeface="华文仿宋" panose="02010600040101010101" pitchFamily="2" charset="-122"/>
                <a:ea typeface="华文仿宋" panose="02010600040101010101" pitchFamily="2" charset="-122"/>
              </a:rPr>
              <a:t>ListLength</a:t>
            </a:r>
            <a:r>
              <a:rPr lang="en-US" altLang="zh-CN" sz="3200" b="1" dirty="0">
                <a:latin typeface="华文仿宋" panose="02010600040101010101" pitchFamily="2" charset="-122"/>
                <a:ea typeface="华文仿宋" panose="02010600040101010101" pitchFamily="2" charset="-122"/>
              </a:rPr>
              <a:t>(L))</a:t>
            </a:r>
            <a:endParaRPr lang="en-US" altLang="zh-CN" sz="2000" b="1" dirty="0">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2"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Text Box 3"/>
          <p:cNvSpPr txBox="1">
            <a:spLocks noChangeArrowheads="1"/>
          </p:cNvSpPr>
          <p:nvPr/>
        </p:nvSpPr>
        <p:spPr bwMode="auto">
          <a:xfrm>
            <a:off x="596128" y="1543994"/>
            <a:ext cx="8169275"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30000"/>
              </a:lnSpc>
            </a:pPr>
            <a:r>
              <a:rPr lang="zh-CN" altLang="en-US" sz="3200" b="1" dirty="0" smtClean="0">
                <a:latin typeface="华文仿宋" panose="02010600040101010101" pitchFamily="2" charset="-122"/>
                <a:ea typeface="华文仿宋" panose="02010600040101010101" pitchFamily="2" charset="-122"/>
              </a:rPr>
              <a:t>链表</a:t>
            </a:r>
            <a:r>
              <a:rPr lang="zh-CN" altLang="en-US" sz="3200" b="1" dirty="0">
                <a:latin typeface="华文仿宋" panose="02010600040101010101" pitchFamily="2" charset="-122"/>
                <a:ea typeface="华文仿宋" panose="02010600040101010101" pitchFamily="2" charset="-122"/>
              </a:rPr>
              <a:t>是一个动态的结构，它不</a:t>
            </a:r>
            <a:r>
              <a:rPr lang="zh-CN" altLang="en-US" sz="3200" b="1" dirty="0" smtClean="0">
                <a:latin typeface="华文仿宋" panose="02010600040101010101" pitchFamily="2" charset="-122"/>
                <a:ea typeface="华文仿宋" panose="02010600040101010101" pitchFamily="2" charset="-122"/>
              </a:rPr>
              <a:t>需要预分配</a:t>
            </a:r>
            <a:r>
              <a:rPr lang="zh-CN" altLang="en-US" sz="3200" b="1" dirty="0">
                <a:latin typeface="华文仿宋" panose="02010600040101010101" pitchFamily="2" charset="-122"/>
                <a:ea typeface="华文仿宋" panose="02010600040101010101" pitchFamily="2" charset="-122"/>
              </a:rPr>
              <a:t>空间，因此</a:t>
            </a:r>
            <a:r>
              <a:rPr lang="zh-CN" altLang="en-US" sz="3200" b="1" dirty="0">
                <a:solidFill>
                  <a:srgbClr val="FF0000"/>
                </a:solidFill>
                <a:latin typeface="华文仿宋" panose="02010600040101010101" pitchFamily="2" charset="-122"/>
                <a:ea typeface="华文仿宋" panose="02010600040101010101" pitchFamily="2" charset="-122"/>
              </a:rPr>
              <a:t>生成链表的过程</a:t>
            </a:r>
            <a:r>
              <a:rPr lang="zh-CN" altLang="en-US" sz="3200" b="1" dirty="0">
                <a:latin typeface="华文仿宋" panose="02010600040101010101" pitchFamily="2" charset="-122"/>
                <a:ea typeface="华文仿宋" panose="02010600040101010101" pitchFamily="2" charset="-122"/>
              </a:rPr>
              <a:t>是一个结点“</a:t>
            </a:r>
            <a:r>
              <a:rPr lang="zh-CN" altLang="en-US" sz="3200" b="1" dirty="0">
                <a:solidFill>
                  <a:srgbClr val="FF0000"/>
                </a:solidFill>
                <a:latin typeface="华文仿宋" panose="02010600040101010101" pitchFamily="2" charset="-122"/>
                <a:ea typeface="华文仿宋" panose="02010600040101010101" pitchFamily="2" charset="-122"/>
              </a:rPr>
              <a:t>逐个插入</a:t>
            </a:r>
            <a:r>
              <a:rPr lang="zh-CN" altLang="en-US" sz="3200" b="1" dirty="0">
                <a:latin typeface="华文仿宋" panose="02010600040101010101" pitchFamily="2" charset="-122"/>
                <a:ea typeface="华文仿宋" panose="02010600040101010101" pitchFamily="2" charset="-122"/>
              </a:rPr>
              <a:t>” 的过程。</a:t>
            </a:r>
            <a:endParaRPr lang="zh-CN" altLang="en-US" sz="1800" dirty="0"/>
          </a:p>
        </p:txBody>
      </p:sp>
      <p:sp>
        <p:nvSpPr>
          <p:cNvPr id="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如何从线性表得到单链表？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9171"/>
                                        </p:tgtEl>
                                        <p:attrNameLst>
                                          <p:attrName>style.visibility</p:attrName>
                                        </p:attrNameLst>
                                      </p:cBhvr>
                                      <p:to>
                                        <p:strVal val="visible"/>
                                      </p:to>
                                    </p:set>
                                    <p:animEffect transition="in" filter="slide(fromBottom)">
                                      <p:cBhvr>
                                        <p:cTn id="7" dur="500"/>
                                        <p:tgtEl>
                                          <p:spTgt spid="519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377825" y="849596"/>
            <a:ext cx="845820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20000"/>
              </a:lnSpc>
            </a:pPr>
            <a:r>
              <a:rPr lang="zh-CN" altLang="en-US" sz="3200" b="1" dirty="0" smtClean="0">
                <a:latin typeface="华文仿宋" panose="02010600040101010101" pitchFamily="2" charset="-122"/>
                <a:ea typeface="华文仿宋" panose="02010600040101010101" pitchFamily="2" charset="-122"/>
              </a:rPr>
              <a:t>逆</a:t>
            </a:r>
            <a:r>
              <a:rPr lang="zh-CN" altLang="en-US" sz="3200" b="1" dirty="0">
                <a:latin typeface="华文仿宋" panose="02010600040101010101" pitchFamily="2" charset="-122"/>
                <a:ea typeface="华文仿宋" panose="02010600040101010101" pitchFamily="2" charset="-122"/>
              </a:rPr>
              <a:t>位序输入 </a:t>
            </a:r>
            <a:r>
              <a:rPr lang="en-US" altLang="zh-CN" sz="3200" b="1" dirty="0">
                <a:latin typeface="华文仿宋" panose="02010600040101010101" pitchFamily="2" charset="-122"/>
                <a:ea typeface="华文仿宋" panose="02010600040101010101" pitchFamily="2" charset="-122"/>
              </a:rPr>
              <a:t>n </a:t>
            </a:r>
            <a:r>
              <a:rPr lang="zh-CN" altLang="en-US" sz="3200" b="1" dirty="0">
                <a:latin typeface="华文仿宋" panose="02010600040101010101" pitchFamily="2" charset="-122"/>
                <a:ea typeface="华文仿宋" panose="02010600040101010101" pitchFamily="2" charset="-122"/>
              </a:rPr>
              <a:t>个数据元素的值，</a:t>
            </a:r>
            <a:r>
              <a:rPr lang="zh-CN" altLang="en-US" sz="3200" b="1" dirty="0" smtClean="0">
                <a:latin typeface="华文仿宋" panose="02010600040101010101" pitchFamily="2" charset="-122"/>
                <a:ea typeface="华文仿宋" panose="02010600040101010101" pitchFamily="2" charset="-122"/>
              </a:rPr>
              <a:t>建立带头</a:t>
            </a:r>
            <a:r>
              <a:rPr lang="zh-CN" altLang="en-US" sz="3200" b="1" dirty="0">
                <a:latin typeface="华文仿宋" panose="02010600040101010101" pitchFamily="2" charset="-122"/>
                <a:ea typeface="华文仿宋" panose="02010600040101010101" pitchFamily="2" charset="-122"/>
              </a:rPr>
              <a:t>结点的单链表。</a:t>
            </a:r>
            <a:endParaRPr lang="zh-CN" altLang="en-US" sz="3200" b="1" dirty="0">
              <a:latin typeface="华文仿宋" panose="02010600040101010101" pitchFamily="2" charset="-122"/>
              <a:ea typeface="华文仿宋" panose="02010600040101010101" pitchFamily="2" charset="-122"/>
            </a:endParaRPr>
          </a:p>
        </p:txBody>
      </p:sp>
      <p:sp>
        <p:nvSpPr>
          <p:cNvPr id="520197" name="Text Box 5"/>
          <p:cNvSpPr txBox="1">
            <a:spLocks noChangeArrowheads="1"/>
          </p:cNvSpPr>
          <p:nvPr/>
        </p:nvSpPr>
        <p:spPr bwMode="auto">
          <a:xfrm>
            <a:off x="546100" y="2049650"/>
            <a:ext cx="5260975" cy="36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ts val="4000"/>
              </a:lnSpc>
            </a:pPr>
            <a:r>
              <a:rPr lang="zh-CN" altLang="en-US" sz="2800" b="1" dirty="0" smtClean="0">
                <a:latin typeface="华文仿宋" panose="02010600040101010101" pitchFamily="2" charset="-122"/>
                <a:ea typeface="华文仿宋" panose="02010600040101010101" pitchFamily="2" charset="-122"/>
              </a:rPr>
              <a:t>操作步骤：</a:t>
            </a:r>
            <a:endParaRPr lang="en-US" altLang="zh-CN" sz="2800" b="1" dirty="0" smtClean="0">
              <a:latin typeface="华文仿宋" panose="02010600040101010101" pitchFamily="2" charset="-122"/>
              <a:ea typeface="华文仿宋" panose="02010600040101010101" pitchFamily="2" charset="-122"/>
            </a:endParaRPr>
          </a:p>
          <a:p>
            <a:pPr marL="457200" indent="-457200" algn="l" eaLnBrk="1" hangingPunct="1">
              <a:lnSpc>
                <a:spcPts val="4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建立</a:t>
            </a:r>
            <a:r>
              <a:rPr lang="zh-CN" altLang="en-US" sz="2800" b="1" dirty="0">
                <a:latin typeface="华文仿宋" panose="02010600040101010101" pitchFamily="2" charset="-122"/>
                <a:ea typeface="华文仿宋" panose="02010600040101010101" pitchFamily="2" charset="-122"/>
              </a:rPr>
              <a:t>一个“空表”；</a:t>
            </a:r>
            <a:endParaRPr lang="zh-CN" altLang="en-US" sz="2800" b="1" dirty="0">
              <a:latin typeface="华文仿宋" panose="02010600040101010101" pitchFamily="2" charset="-122"/>
              <a:ea typeface="华文仿宋" panose="02010600040101010101" pitchFamily="2" charset="-122"/>
            </a:endParaRPr>
          </a:p>
          <a:p>
            <a:pPr marL="457200" indent="-457200" algn="l" eaLnBrk="1" hangingPunct="1">
              <a:lnSpc>
                <a:spcPts val="4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输入数据元素</a:t>
            </a:r>
            <a:r>
              <a:rPr lang="en-US" altLang="zh-CN" sz="2800" b="1" dirty="0" smtClean="0">
                <a:latin typeface="华文仿宋" panose="02010600040101010101" pitchFamily="2" charset="-122"/>
                <a:ea typeface="华文仿宋" panose="02010600040101010101" pitchFamily="2" charset="-122"/>
              </a:rPr>
              <a:t>an</a:t>
            </a:r>
            <a:r>
              <a:rPr lang="zh-CN" altLang="en-US" sz="2800" b="1" dirty="0" smtClean="0">
                <a:latin typeface="华文仿宋" panose="02010600040101010101" pitchFamily="2" charset="-122"/>
                <a:ea typeface="华文仿宋" panose="02010600040101010101" pitchFamily="2" charset="-122"/>
              </a:rPr>
              <a:t>，建立结点并插入；</a:t>
            </a:r>
            <a:endParaRPr lang="zh-CN" altLang="en-US" sz="2800" b="1" dirty="0" smtClean="0">
              <a:latin typeface="华文仿宋" panose="02010600040101010101" pitchFamily="2" charset="-122"/>
              <a:ea typeface="华文仿宋" panose="02010600040101010101" pitchFamily="2" charset="-122"/>
            </a:endParaRPr>
          </a:p>
          <a:p>
            <a:pPr marL="457200" indent="-457200" algn="l" eaLnBrk="1" hangingPunct="1">
              <a:lnSpc>
                <a:spcPts val="4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输入数据元素</a:t>
            </a:r>
            <a:r>
              <a:rPr lang="en-US" altLang="zh-CN" sz="2800" b="1" dirty="0" smtClean="0">
                <a:latin typeface="华文仿宋" panose="02010600040101010101" pitchFamily="2" charset="-122"/>
                <a:ea typeface="华文仿宋" panose="02010600040101010101" pitchFamily="2" charset="-122"/>
              </a:rPr>
              <a:t>an-1</a:t>
            </a:r>
            <a:r>
              <a:rPr lang="zh-CN" altLang="en-US" sz="2800" b="1" dirty="0" smtClean="0">
                <a:latin typeface="华文仿宋" panose="02010600040101010101" pitchFamily="2" charset="-122"/>
                <a:ea typeface="华文仿宋" panose="02010600040101010101" pitchFamily="2" charset="-122"/>
              </a:rPr>
              <a:t>，建立结点并插入；</a:t>
            </a:r>
            <a:endParaRPr lang="zh-CN" altLang="en-US" sz="2800" b="1" dirty="0" smtClean="0">
              <a:latin typeface="华文仿宋" panose="02010600040101010101" pitchFamily="2" charset="-122"/>
              <a:ea typeface="华文仿宋" panose="02010600040101010101" pitchFamily="2" charset="-122"/>
            </a:endParaRPr>
          </a:p>
          <a:p>
            <a:pPr marL="457200" indent="-457200" algn="l" eaLnBrk="1" hangingPunct="1">
              <a:lnSpc>
                <a:spcPts val="4000"/>
              </a:lnSpc>
              <a:buFont typeface="Arial" panose="020B0604020202020204" pitchFamily="34" charset="0"/>
              <a:buChar char="•"/>
            </a:pPr>
            <a:r>
              <a:rPr lang="zh-CN" altLang="en-US" sz="2800" b="1" dirty="0" smtClean="0">
                <a:latin typeface="华文仿宋" panose="02010600040101010101" pitchFamily="2" charset="-122"/>
                <a:ea typeface="华文仿宋" panose="02010600040101010101" pitchFamily="2" charset="-122"/>
              </a:rPr>
              <a:t>依次类推，直至输入</a:t>
            </a:r>
            <a:r>
              <a:rPr lang="en-US" altLang="zh-CN" sz="2800" b="1" dirty="0" smtClean="0">
                <a:latin typeface="华文仿宋" panose="02010600040101010101" pitchFamily="2" charset="-122"/>
                <a:ea typeface="华文仿宋" panose="02010600040101010101" pitchFamily="2" charset="-122"/>
              </a:rPr>
              <a:t>a1</a:t>
            </a:r>
            <a:r>
              <a:rPr lang="zh-CN" altLang="en-US" sz="2800" b="1" dirty="0" smtClean="0">
                <a:latin typeface="华文仿宋" panose="02010600040101010101" pitchFamily="2" charset="-122"/>
                <a:ea typeface="华文仿宋" panose="02010600040101010101" pitchFamily="2" charset="-122"/>
              </a:rPr>
              <a:t>为止。</a:t>
            </a:r>
            <a:endParaRPr lang="zh-CN" altLang="en-US" sz="2800" dirty="0"/>
          </a:p>
        </p:txBody>
      </p:sp>
      <p:sp>
        <p:nvSpPr>
          <p:cNvPr id="520199" name="Rectangle 7"/>
          <p:cNvSpPr>
            <a:spLocks noChangeArrowheads="1"/>
          </p:cNvSpPr>
          <p:nvPr/>
        </p:nvSpPr>
        <p:spPr bwMode="auto">
          <a:xfrm>
            <a:off x="6438900" y="2306354"/>
            <a:ext cx="762000" cy="381000"/>
          </a:xfrm>
          <a:prstGeom prst="rect">
            <a:avLst/>
          </a:prstGeom>
          <a:solidFill>
            <a:schemeClr val="bg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520200" name="Line 8"/>
          <p:cNvSpPr>
            <a:spLocks noChangeShapeType="1"/>
          </p:cNvSpPr>
          <p:nvPr/>
        </p:nvSpPr>
        <p:spPr bwMode="auto">
          <a:xfrm>
            <a:off x="6796215" y="2316888"/>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01" name="Line 9"/>
          <p:cNvSpPr>
            <a:spLocks noChangeShapeType="1"/>
          </p:cNvSpPr>
          <p:nvPr/>
        </p:nvSpPr>
        <p:spPr bwMode="auto">
          <a:xfrm>
            <a:off x="6110415" y="2469288"/>
            <a:ext cx="228600" cy="0"/>
          </a:xfrm>
          <a:prstGeom prst="line">
            <a:avLst/>
          </a:prstGeom>
          <a:noFill/>
          <a:ln w="9525">
            <a:solidFill>
              <a:srgbClr val="FB415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02" name="Line 10"/>
          <p:cNvSpPr>
            <a:spLocks noChangeShapeType="1"/>
          </p:cNvSpPr>
          <p:nvPr/>
        </p:nvSpPr>
        <p:spPr bwMode="auto">
          <a:xfrm>
            <a:off x="6110415" y="2088288"/>
            <a:ext cx="0" cy="381000"/>
          </a:xfrm>
          <a:prstGeom prst="line">
            <a:avLst/>
          </a:prstGeom>
          <a:noFill/>
          <a:ln w="9525">
            <a:solidFill>
              <a:srgbClr val="FB415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03" name="Line 11"/>
          <p:cNvSpPr>
            <a:spLocks noChangeShapeType="1"/>
          </p:cNvSpPr>
          <p:nvPr/>
        </p:nvSpPr>
        <p:spPr bwMode="auto">
          <a:xfrm flipH="1">
            <a:off x="6872415" y="2393088"/>
            <a:ext cx="762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04" name="Line 12"/>
          <p:cNvSpPr>
            <a:spLocks noChangeShapeType="1"/>
          </p:cNvSpPr>
          <p:nvPr/>
        </p:nvSpPr>
        <p:spPr bwMode="auto">
          <a:xfrm>
            <a:off x="6948615" y="2393088"/>
            <a:ext cx="762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05" name="Rectangle 13"/>
          <p:cNvSpPr>
            <a:spLocks noChangeArrowheads="1"/>
          </p:cNvSpPr>
          <p:nvPr/>
        </p:nvSpPr>
        <p:spPr bwMode="auto">
          <a:xfrm>
            <a:off x="6324600" y="3396045"/>
            <a:ext cx="762000" cy="381000"/>
          </a:xfrm>
          <a:prstGeom prst="rect">
            <a:avLst/>
          </a:prstGeom>
          <a:solidFill>
            <a:schemeClr val="bg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520206" name="Line 14"/>
          <p:cNvSpPr>
            <a:spLocks noChangeShapeType="1"/>
          </p:cNvSpPr>
          <p:nvPr/>
        </p:nvSpPr>
        <p:spPr bwMode="auto">
          <a:xfrm>
            <a:off x="6781800" y="3396045"/>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07" name="Line 15"/>
          <p:cNvSpPr>
            <a:spLocks noChangeShapeType="1"/>
          </p:cNvSpPr>
          <p:nvPr/>
        </p:nvSpPr>
        <p:spPr bwMode="auto">
          <a:xfrm>
            <a:off x="6096000" y="3548445"/>
            <a:ext cx="228600" cy="0"/>
          </a:xfrm>
          <a:prstGeom prst="line">
            <a:avLst/>
          </a:prstGeom>
          <a:noFill/>
          <a:ln w="9525">
            <a:solidFill>
              <a:srgbClr val="FB415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08" name="Line 16"/>
          <p:cNvSpPr>
            <a:spLocks noChangeShapeType="1"/>
          </p:cNvSpPr>
          <p:nvPr/>
        </p:nvSpPr>
        <p:spPr bwMode="auto">
          <a:xfrm>
            <a:off x="6096000" y="3167445"/>
            <a:ext cx="0" cy="381000"/>
          </a:xfrm>
          <a:prstGeom prst="line">
            <a:avLst/>
          </a:prstGeom>
          <a:noFill/>
          <a:ln w="9525">
            <a:solidFill>
              <a:srgbClr val="FB415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09" name="Line 17"/>
          <p:cNvSpPr>
            <a:spLocks noChangeShapeType="1"/>
          </p:cNvSpPr>
          <p:nvPr/>
        </p:nvSpPr>
        <p:spPr bwMode="auto">
          <a:xfrm flipH="1">
            <a:off x="8001000" y="3472245"/>
            <a:ext cx="762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10" name="Line 18"/>
          <p:cNvSpPr>
            <a:spLocks noChangeShapeType="1"/>
          </p:cNvSpPr>
          <p:nvPr/>
        </p:nvSpPr>
        <p:spPr bwMode="auto">
          <a:xfrm>
            <a:off x="8077200" y="3472245"/>
            <a:ext cx="762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11" name="Rectangle 19"/>
          <p:cNvSpPr>
            <a:spLocks noChangeArrowheads="1"/>
          </p:cNvSpPr>
          <p:nvPr/>
        </p:nvSpPr>
        <p:spPr bwMode="auto">
          <a:xfrm>
            <a:off x="7467600" y="3396045"/>
            <a:ext cx="7620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520212" name="Line 20"/>
          <p:cNvSpPr>
            <a:spLocks noChangeShapeType="1"/>
          </p:cNvSpPr>
          <p:nvPr/>
        </p:nvSpPr>
        <p:spPr bwMode="auto">
          <a:xfrm>
            <a:off x="7924800" y="3396045"/>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13" name="Line 21"/>
          <p:cNvSpPr>
            <a:spLocks noChangeShapeType="1"/>
          </p:cNvSpPr>
          <p:nvPr/>
        </p:nvSpPr>
        <p:spPr bwMode="auto">
          <a:xfrm>
            <a:off x="6934200" y="3624645"/>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14" name="Text Box 22"/>
          <p:cNvSpPr txBox="1">
            <a:spLocks noChangeArrowheads="1"/>
          </p:cNvSpPr>
          <p:nvPr/>
        </p:nvSpPr>
        <p:spPr bwMode="auto">
          <a:xfrm>
            <a:off x="7483475" y="3273808"/>
            <a:ext cx="479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a:t>a</a:t>
            </a:r>
            <a:r>
              <a:rPr lang="en-US" altLang="zh-CN" sz="1800"/>
              <a:t>n</a:t>
            </a:r>
            <a:endParaRPr lang="en-US" altLang="zh-CN"/>
          </a:p>
        </p:txBody>
      </p:sp>
      <p:sp>
        <p:nvSpPr>
          <p:cNvPr id="520215" name="Rectangle 23"/>
          <p:cNvSpPr>
            <a:spLocks noChangeArrowheads="1"/>
          </p:cNvSpPr>
          <p:nvPr/>
        </p:nvSpPr>
        <p:spPr bwMode="auto">
          <a:xfrm>
            <a:off x="6324600" y="4386645"/>
            <a:ext cx="762000" cy="381000"/>
          </a:xfrm>
          <a:prstGeom prst="rect">
            <a:avLst/>
          </a:prstGeom>
          <a:solidFill>
            <a:schemeClr val="bg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520216" name="Line 24"/>
          <p:cNvSpPr>
            <a:spLocks noChangeShapeType="1"/>
          </p:cNvSpPr>
          <p:nvPr/>
        </p:nvSpPr>
        <p:spPr bwMode="auto">
          <a:xfrm>
            <a:off x="6781800" y="4386645"/>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17" name="Line 25"/>
          <p:cNvSpPr>
            <a:spLocks noChangeShapeType="1"/>
          </p:cNvSpPr>
          <p:nvPr/>
        </p:nvSpPr>
        <p:spPr bwMode="auto">
          <a:xfrm>
            <a:off x="6096000" y="4539045"/>
            <a:ext cx="228600" cy="0"/>
          </a:xfrm>
          <a:prstGeom prst="line">
            <a:avLst/>
          </a:prstGeom>
          <a:noFill/>
          <a:ln w="9525">
            <a:solidFill>
              <a:srgbClr val="FB415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18" name="Line 26"/>
          <p:cNvSpPr>
            <a:spLocks noChangeShapeType="1"/>
          </p:cNvSpPr>
          <p:nvPr/>
        </p:nvSpPr>
        <p:spPr bwMode="auto">
          <a:xfrm>
            <a:off x="6096000" y="4158045"/>
            <a:ext cx="0" cy="381000"/>
          </a:xfrm>
          <a:prstGeom prst="line">
            <a:avLst/>
          </a:prstGeom>
          <a:noFill/>
          <a:ln w="9525">
            <a:solidFill>
              <a:srgbClr val="FB415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19" name="Line 27"/>
          <p:cNvSpPr>
            <a:spLocks noChangeShapeType="1"/>
          </p:cNvSpPr>
          <p:nvPr/>
        </p:nvSpPr>
        <p:spPr bwMode="auto">
          <a:xfrm flipH="1">
            <a:off x="8001000" y="4462845"/>
            <a:ext cx="762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20" name="Line 28"/>
          <p:cNvSpPr>
            <a:spLocks noChangeShapeType="1"/>
          </p:cNvSpPr>
          <p:nvPr/>
        </p:nvSpPr>
        <p:spPr bwMode="auto">
          <a:xfrm>
            <a:off x="8077200" y="4462845"/>
            <a:ext cx="7620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21" name="Rectangle 29"/>
          <p:cNvSpPr>
            <a:spLocks noChangeArrowheads="1"/>
          </p:cNvSpPr>
          <p:nvPr/>
        </p:nvSpPr>
        <p:spPr bwMode="auto">
          <a:xfrm>
            <a:off x="7467600" y="4386645"/>
            <a:ext cx="7620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520222" name="Line 30"/>
          <p:cNvSpPr>
            <a:spLocks noChangeShapeType="1"/>
          </p:cNvSpPr>
          <p:nvPr/>
        </p:nvSpPr>
        <p:spPr bwMode="auto">
          <a:xfrm>
            <a:off x="7924800" y="4386645"/>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23" name="Line 31"/>
          <p:cNvSpPr>
            <a:spLocks noChangeShapeType="1"/>
          </p:cNvSpPr>
          <p:nvPr/>
        </p:nvSpPr>
        <p:spPr bwMode="auto">
          <a:xfrm>
            <a:off x="6934200" y="4615245"/>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24" name="Text Box 32"/>
          <p:cNvSpPr txBox="1">
            <a:spLocks noChangeArrowheads="1"/>
          </p:cNvSpPr>
          <p:nvPr/>
        </p:nvSpPr>
        <p:spPr bwMode="auto">
          <a:xfrm>
            <a:off x="7483475" y="4264408"/>
            <a:ext cx="479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a:t>a</a:t>
            </a:r>
            <a:r>
              <a:rPr lang="en-US" altLang="zh-CN" sz="1800"/>
              <a:t>n</a:t>
            </a:r>
            <a:endParaRPr lang="en-US" altLang="zh-CN"/>
          </a:p>
        </p:txBody>
      </p:sp>
      <p:sp>
        <p:nvSpPr>
          <p:cNvPr id="520225" name="Rectangle 33"/>
          <p:cNvSpPr>
            <a:spLocks noChangeArrowheads="1"/>
          </p:cNvSpPr>
          <p:nvPr/>
        </p:nvSpPr>
        <p:spPr bwMode="auto">
          <a:xfrm>
            <a:off x="7010400" y="4996245"/>
            <a:ext cx="7620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520226" name="Text Box 34"/>
          <p:cNvSpPr txBox="1">
            <a:spLocks noChangeArrowheads="1"/>
          </p:cNvSpPr>
          <p:nvPr/>
        </p:nvSpPr>
        <p:spPr bwMode="auto">
          <a:xfrm>
            <a:off x="6916865" y="4822003"/>
            <a:ext cx="6699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a:t>a</a:t>
            </a:r>
            <a:r>
              <a:rPr lang="en-US" altLang="zh-CN" sz="1800"/>
              <a:t>n-1</a:t>
            </a:r>
            <a:endParaRPr lang="en-US" altLang="zh-CN"/>
          </a:p>
        </p:txBody>
      </p:sp>
      <p:sp>
        <p:nvSpPr>
          <p:cNvPr id="520227" name="Line 35"/>
          <p:cNvSpPr>
            <a:spLocks noChangeShapeType="1"/>
          </p:cNvSpPr>
          <p:nvPr/>
        </p:nvSpPr>
        <p:spPr bwMode="auto">
          <a:xfrm>
            <a:off x="7543800" y="4996245"/>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28" name="Line 36"/>
          <p:cNvSpPr>
            <a:spLocks noChangeShapeType="1"/>
          </p:cNvSpPr>
          <p:nvPr/>
        </p:nvSpPr>
        <p:spPr bwMode="auto">
          <a:xfrm>
            <a:off x="7696200" y="5224845"/>
            <a:ext cx="304800" cy="0"/>
          </a:xfrm>
          <a:prstGeom prst="line">
            <a:avLst/>
          </a:prstGeom>
          <a:noFill/>
          <a:ln w="952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29" name="Line 37"/>
          <p:cNvSpPr>
            <a:spLocks noChangeShapeType="1"/>
          </p:cNvSpPr>
          <p:nvPr/>
        </p:nvSpPr>
        <p:spPr bwMode="auto">
          <a:xfrm flipH="1" flipV="1">
            <a:off x="7772400" y="4767645"/>
            <a:ext cx="228600" cy="457200"/>
          </a:xfrm>
          <a:prstGeom prst="line">
            <a:avLst/>
          </a:prstGeom>
          <a:noFill/>
          <a:ln w="9525">
            <a:solidFill>
              <a:srgbClr val="99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30" name="Line 38"/>
          <p:cNvSpPr>
            <a:spLocks noChangeShapeType="1"/>
          </p:cNvSpPr>
          <p:nvPr/>
        </p:nvSpPr>
        <p:spPr bwMode="auto">
          <a:xfrm flipH="1">
            <a:off x="6477000" y="4615245"/>
            <a:ext cx="457200" cy="609600"/>
          </a:xfrm>
          <a:prstGeom prst="line">
            <a:avLst/>
          </a:prstGeom>
          <a:noFill/>
          <a:ln w="9525">
            <a:solidFill>
              <a:srgbClr val="99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231" name="Line 39"/>
          <p:cNvSpPr>
            <a:spLocks noChangeShapeType="1"/>
          </p:cNvSpPr>
          <p:nvPr/>
        </p:nvSpPr>
        <p:spPr bwMode="auto">
          <a:xfrm>
            <a:off x="6477000" y="5224845"/>
            <a:ext cx="533400" cy="0"/>
          </a:xfrm>
          <a:prstGeom prst="line">
            <a:avLst/>
          </a:prstGeom>
          <a:noFill/>
          <a:ln w="9525">
            <a:solidFill>
              <a:srgbClr val="99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520233" name="Rectangle 41"/>
          <p:cNvSpPr>
            <a:spLocks noChangeArrowheads="1"/>
          </p:cNvSpPr>
          <p:nvPr/>
        </p:nvSpPr>
        <p:spPr bwMode="auto">
          <a:xfrm>
            <a:off x="7086600" y="4539045"/>
            <a:ext cx="381000" cy="152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42"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例子</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0202"/>
                                        </p:tgtEl>
                                        <p:attrNameLst>
                                          <p:attrName>style.visibility</p:attrName>
                                        </p:attrNameLst>
                                      </p:cBhvr>
                                      <p:to>
                                        <p:strVal val="visible"/>
                                      </p:to>
                                    </p:set>
                                    <p:animEffect transition="in" filter="wipe(up)">
                                      <p:cBhvr>
                                        <p:cTn id="7" dur="500"/>
                                        <p:tgtEl>
                                          <p:spTgt spid="52020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0201"/>
                                        </p:tgtEl>
                                        <p:attrNameLst>
                                          <p:attrName>style.visibility</p:attrName>
                                        </p:attrNameLst>
                                      </p:cBhvr>
                                      <p:to>
                                        <p:strVal val="visible"/>
                                      </p:to>
                                    </p:set>
                                    <p:animEffect transition="in" filter="wipe(left)">
                                      <p:cBhvr>
                                        <p:cTn id="11" dur="500"/>
                                        <p:tgtEl>
                                          <p:spTgt spid="52020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20199"/>
                                        </p:tgtEl>
                                        <p:attrNameLst>
                                          <p:attrName>style.visibility</p:attrName>
                                        </p:attrNameLst>
                                      </p:cBhvr>
                                      <p:to>
                                        <p:strVal val="visible"/>
                                      </p:to>
                                    </p:set>
                                    <p:animEffect transition="in" filter="wipe(left)">
                                      <p:cBhvr>
                                        <p:cTn id="15" dur="500"/>
                                        <p:tgtEl>
                                          <p:spTgt spid="52019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20200"/>
                                        </p:tgtEl>
                                        <p:attrNameLst>
                                          <p:attrName>style.visibility</p:attrName>
                                        </p:attrNameLst>
                                      </p:cBhvr>
                                      <p:to>
                                        <p:strVal val="visible"/>
                                      </p:to>
                                    </p:set>
                                    <p:animEffect transition="in" filter="wipe(left)">
                                      <p:cBhvr>
                                        <p:cTn id="19" dur="500"/>
                                        <p:tgtEl>
                                          <p:spTgt spid="520200"/>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520203"/>
                                        </p:tgtEl>
                                        <p:attrNameLst>
                                          <p:attrName>style.visibility</p:attrName>
                                        </p:attrNameLst>
                                      </p:cBhvr>
                                      <p:to>
                                        <p:strVal val="visible"/>
                                      </p:to>
                                    </p:set>
                                  </p:childTnLst>
                                </p:cTn>
                              </p:par>
                            </p:childTnLst>
                          </p:cTn>
                        </p:par>
                        <p:par>
                          <p:cTn id="23" fill="hold">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52020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20197"/>
                                        </p:tgtEl>
                                        <p:attrNameLst>
                                          <p:attrName>style.visibility</p:attrName>
                                        </p:attrNameLst>
                                      </p:cBhvr>
                                      <p:to>
                                        <p:strVal val="visible"/>
                                      </p:to>
                                    </p:set>
                                    <p:animEffect transition="in" filter="wipe(left)">
                                      <p:cBhvr>
                                        <p:cTn id="30" dur="500"/>
                                        <p:tgtEl>
                                          <p:spTgt spid="520197"/>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520208"/>
                                        </p:tgtEl>
                                        <p:attrNameLst>
                                          <p:attrName>style.visibility</p:attrName>
                                        </p:attrNameLst>
                                      </p:cBhvr>
                                      <p:to>
                                        <p:strVal val="visible"/>
                                      </p:to>
                                    </p:set>
                                    <p:animEffect transition="in" filter="wipe(up)">
                                      <p:cBhvr>
                                        <p:cTn id="34" dur="500"/>
                                        <p:tgtEl>
                                          <p:spTgt spid="520208"/>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20207"/>
                                        </p:tgtEl>
                                        <p:attrNameLst>
                                          <p:attrName>style.visibility</p:attrName>
                                        </p:attrNameLst>
                                      </p:cBhvr>
                                      <p:to>
                                        <p:strVal val="visible"/>
                                      </p:to>
                                    </p:set>
                                    <p:animEffect transition="in" filter="wipe(left)">
                                      <p:cBhvr>
                                        <p:cTn id="38" dur="500"/>
                                        <p:tgtEl>
                                          <p:spTgt spid="520207"/>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499"/>
                                          </p:stCondLst>
                                        </p:cTn>
                                        <p:tgtEl>
                                          <p:spTgt spid="520205"/>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499"/>
                                          </p:stCondLst>
                                        </p:cTn>
                                        <p:tgtEl>
                                          <p:spTgt spid="52020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20211"/>
                                        </p:tgtEl>
                                        <p:attrNameLst>
                                          <p:attrName>style.visibility</p:attrName>
                                        </p:attrNameLst>
                                      </p:cBhvr>
                                      <p:to>
                                        <p:strVal val="visible"/>
                                      </p:to>
                                    </p:set>
                                    <p:animEffect transition="in" filter="wipe(left)">
                                      <p:cBhvr>
                                        <p:cTn id="49" dur="500"/>
                                        <p:tgtEl>
                                          <p:spTgt spid="520211"/>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520212"/>
                                        </p:tgtEl>
                                        <p:attrNameLst>
                                          <p:attrName>style.visibility</p:attrName>
                                        </p:attrNameLst>
                                      </p:cBhvr>
                                      <p:to>
                                        <p:strVal val="visible"/>
                                      </p:to>
                                    </p:set>
                                    <p:animEffect transition="in" filter="wipe(left)">
                                      <p:cBhvr>
                                        <p:cTn id="53" dur="500"/>
                                        <p:tgtEl>
                                          <p:spTgt spid="520212"/>
                                        </p:tgtEl>
                                      </p:cBhvr>
                                    </p:animEffec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499"/>
                                          </p:stCondLst>
                                        </p:cTn>
                                        <p:tgtEl>
                                          <p:spTgt spid="5202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20209"/>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52021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7" presetClass="entr" presetSubtype="8" fill="hold" grpId="0" nodeType="clickEffect">
                                  <p:stCondLst>
                                    <p:cond delay="0"/>
                                  </p:stCondLst>
                                  <p:childTnLst>
                                    <p:set>
                                      <p:cBhvr>
                                        <p:cTn id="67" dur="1" fill="hold">
                                          <p:stCondLst>
                                            <p:cond delay="0"/>
                                          </p:stCondLst>
                                        </p:cTn>
                                        <p:tgtEl>
                                          <p:spTgt spid="520213"/>
                                        </p:tgtEl>
                                        <p:attrNameLst>
                                          <p:attrName>style.visibility</p:attrName>
                                        </p:attrNameLst>
                                      </p:cBhvr>
                                      <p:to>
                                        <p:strVal val="visible"/>
                                      </p:to>
                                    </p:set>
                                    <p:anim calcmode="lin" valueType="num">
                                      <p:cBhvr>
                                        <p:cTn id="68" dur="500" fill="hold"/>
                                        <p:tgtEl>
                                          <p:spTgt spid="520213"/>
                                        </p:tgtEl>
                                        <p:attrNameLst>
                                          <p:attrName>ppt_x</p:attrName>
                                        </p:attrNameLst>
                                      </p:cBhvr>
                                      <p:tavLst>
                                        <p:tav tm="0">
                                          <p:val>
                                            <p:strVal val="#ppt_x-#ppt_w/2"/>
                                          </p:val>
                                        </p:tav>
                                        <p:tav tm="100000">
                                          <p:val>
                                            <p:strVal val="#ppt_x"/>
                                          </p:val>
                                        </p:tav>
                                      </p:tavLst>
                                    </p:anim>
                                    <p:anim calcmode="lin" valueType="num">
                                      <p:cBhvr>
                                        <p:cTn id="69" dur="500" fill="hold"/>
                                        <p:tgtEl>
                                          <p:spTgt spid="520213"/>
                                        </p:tgtEl>
                                        <p:attrNameLst>
                                          <p:attrName>ppt_y</p:attrName>
                                        </p:attrNameLst>
                                      </p:cBhvr>
                                      <p:tavLst>
                                        <p:tav tm="0">
                                          <p:val>
                                            <p:strVal val="#ppt_y"/>
                                          </p:val>
                                        </p:tav>
                                        <p:tav tm="100000">
                                          <p:val>
                                            <p:strVal val="#ppt_y"/>
                                          </p:val>
                                        </p:tav>
                                      </p:tavLst>
                                    </p:anim>
                                    <p:anim calcmode="lin" valueType="num">
                                      <p:cBhvr>
                                        <p:cTn id="70" dur="500" fill="hold"/>
                                        <p:tgtEl>
                                          <p:spTgt spid="520213"/>
                                        </p:tgtEl>
                                        <p:attrNameLst>
                                          <p:attrName>ppt_w</p:attrName>
                                        </p:attrNameLst>
                                      </p:cBhvr>
                                      <p:tavLst>
                                        <p:tav tm="0">
                                          <p:val>
                                            <p:fltVal val="0"/>
                                          </p:val>
                                        </p:tav>
                                        <p:tav tm="100000">
                                          <p:val>
                                            <p:strVal val="#ppt_w"/>
                                          </p:val>
                                        </p:tav>
                                      </p:tavLst>
                                    </p:anim>
                                    <p:anim calcmode="lin" valueType="num">
                                      <p:cBhvr>
                                        <p:cTn id="71" dur="500" fill="hold"/>
                                        <p:tgtEl>
                                          <p:spTgt spid="520213"/>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520218"/>
                                        </p:tgtEl>
                                        <p:attrNameLst>
                                          <p:attrName>style.visibility</p:attrName>
                                        </p:attrNameLst>
                                      </p:cBhvr>
                                      <p:to>
                                        <p:strVal val="visible"/>
                                      </p:to>
                                    </p:set>
                                    <p:animEffect transition="in" filter="wipe(up)">
                                      <p:cBhvr>
                                        <p:cTn id="76" dur="500"/>
                                        <p:tgtEl>
                                          <p:spTgt spid="520218"/>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520217"/>
                                        </p:tgtEl>
                                        <p:attrNameLst>
                                          <p:attrName>style.visibility</p:attrName>
                                        </p:attrNameLst>
                                      </p:cBhvr>
                                      <p:to>
                                        <p:strVal val="visible"/>
                                      </p:to>
                                    </p:set>
                                    <p:animEffect transition="in" filter="wipe(left)">
                                      <p:cBhvr>
                                        <p:cTn id="80" dur="500"/>
                                        <p:tgtEl>
                                          <p:spTgt spid="520217"/>
                                        </p:tgtEl>
                                      </p:cBhvr>
                                    </p:animEffect>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20215"/>
                                        </p:tgtEl>
                                        <p:attrNameLst>
                                          <p:attrName>style.visibility</p:attrName>
                                        </p:attrNameLst>
                                      </p:cBhvr>
                                      <p:to>
                                        <p:strVal val="visible"/>
                                      </p:to>
                                    </p:set>
                                    <p:animEffect transition="in" filter="wipe(left)">
                                      <p:cBhvr>
                                        <p:cTn id="84" dur="500"/>
                                        <p:tgtEl>
                                          <p:spTgt spid="520215"/>
                                        </p:tgtEl>
                                      </p:cBhvr>
                                    </p:animEffect>
                                  </p:childTnLst>
                                </p:cTn>
                              </p:par>
                            </p:childTnLst>
                          </p:cTn>
                        </p:par>
                        <p:par>
                          <p:cTn id="85" fill="hold">
                            <p:stCondLst>
                              <p:cond delay="1500"/>
                            </p:stCondLst>
                            <p:childTnLst>
                              <p:par>
                                <p:cTn id="86" presetID="22" presetClass="entr" presetSubtype="8" fill="hold" grpId="0" nodeType="afterEffect">
                                  <p:stCondLst>
                                    <p:cond delay="0"/>
                                  </p:stCondLst>
                                  <p:childTnLst>
                                    <p:set>
                                      <p:cBhvr>
                                        <p:cTn id="87" dur="1" fill="hold">
                                          <p:stCondLst>
                                            <p:cond delay="0"/>
                                          </p:stCondLst>
                                        </p:cTn>
                                        <p:tgtEl>
                                          <p:spTgt spid="520216"/>
                                        </p:tgtEl>
                                        <p:attrNameLst>
                                          <p:attrName>style.visibility</p:attrName>
                                        </p:attrNameLst>
                                      </p:cBhvr>
                                      <p:to>
                                        <p:strVal val="visible"/>
                                      </p:to>
                                    </p:set>
                                    <p:animEffect transition="in" filter="wipe(left)">
                                      <p:cBhvr>
                                        <p:cTn id="88" dur="500"/>
                                        <p:tgtEl>
                                          <p:spTgt spid="520216"/>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520223"/>
                                        </p:tgtEl>
                                        <p:attrNameLst>
                                          <p:attrName>style.visibility</p:attrName>
                                        </p:attrNameLst>
                                      </p:cBhvr>
                                      <p:to>
                                        <p:strVal val="visible"/>
                                      </p:to>
                                    </p:set>
                                    <p:animEffect transition="in" filter="wipe(left)">
                                      <p:cBhvr>
                                        <p:cTn id="92" dur="500"/>
                                        <p:tgtEl>
                                          <p:spTgt spid="520223"/>
                                        </p:tgtEl>
                                      </p:cBhvr>
                                    </p:animEffect>
                                  </p:childTnLst>
                                </p:cTn>
                              </p:par>
                            </p:childTnLst>
                          </p:cTn>
                        </p:par>
                        <p:par>
                          <p:cTn id="93" fill="hold">
                            <p:stCondLst>
                              <p:cond delay="2500"/>
                            </p:stCondLst>
                            <p:childTnLst>
                              <p:par>
                                <p:cTn id="94" presetID="22" presetClass="entr" presetSubtype="8" fill="hold" grpId="0" nodeType="afterEffect">
                                  <p:stCondLst>
                                    <p:cond delay="0"/>
                                  </p:stCondLst>
                                  <p:childTnLst>
                                    <p:set>
                                      <p:cBhvr>
                                        <p:cTn id="95" dur="1" fill="hold">
                                          <p:stCondLst>
                                            <p:cond delay="0"/>
                                          </p:stCondLst>
                                        </p:cTn>
                                        <p:tgtEl>
                                          <p:spTgt spid="520221"/>
                                        </p:tgtEl>
                                        <p:attrNameLst>
                                          <p:attrName>style.visibility</p:attrName>
                                        </p:attrNameLst>
                                      </p:cBhvr>
                                      <p:to>
                                        <p:strVal val="visible"/>
                                      </p:to>
                                    </p:set>
                                    <p:animEffect transition="in" filter="wipe(left)">
                                      <p:cBhvr>
                                        <p:cTn id="96" dur="500"/>
                                        <p:tgtEl>
                                          <p:spTgt spid="520221"/>
                                        </p:tgtEl>
                                      </p:cBhvr>
                                    </p:animEffect>
                                  </p:childTnLst>
                                </p:cTn>
                              </p:par>
                            </p:childTnLst>
                          </p:cTn>
                        </p:par>
                        <p:par>
                          <p:cTn id="97" fill="hold">
                            <p:stCondLst>
                              <p:cond delay="3000"/>
                            </p:stCondLst>
                            <p:childTnLst>
                              <p:par>
                                <p:cTn id="98" presetID="22" presetClass="entr" presetSubtype="8" fill="hold" grpId="0" nodeType="afterEffect">
                                  <p:stCondLst>
                                    <p:cond delay="0"/>
                                  </p:stCondLst>
                                  <p:childTnLst>
                                    <p:set>
                                      <p:cBhvr>
                                        <p:cTn id="99" dur="1" fill="hold">
                                          <p:stCondLst>
                                            <p:cond delay="0"/>
                                          </p:stCondLst>
                                        </p:cTn>
                                        <p:tgtEl>
                                          <p:spTgt spid="520222"/>
                                        </p:tgtEl>
                                        <p:attrNameLst>
                                          <p:attrName>style.visibility</p:attrName>
                                        </p:attrNameLst>
                                      </p:cBhvr>
                                      <p:to>
                                        <p:strVal val="visible"/>
                                      </p:to>
                                    </p:set>
                                    <p:animEffect transition="in" filter="wipe(left)">
                                      <p:cBhvr>
                                        <p:cTn id="100" dur="500"/>
                                        <p:tgtEl>
                                          <p:spTgt spid="520222"/>
                                        </p:tgtEl>
                                      </p:cBhvr>
                                    </p:animEffect>
                                  </p:childTnLst>
                                </p:cTn>
                              </p:par>
                            </p:childTnLst>
                          </p:cTn>
                        </p:par>
                        <p:par>
                          <p:cTn id="101" fill="hold">
                            <p:stCondLst>
                              <p:cond delay="3500"/>
                            </p:stCondLst>
                            <p:childTnLst>
                              <p:par>
                                <p:cTn id="102" presetID="22" presetClass="entr" presetSubtype="8" fill="hold" grpId="0" nodeType="afterEffect">
                                  <p:stCondLst>
                                    <p:cond delay="0"/>
                                  </p:stCondLst>
                                  <p:childTnLst>
                                    <p:set>
                                      <p:cBhvr>
                                        <p:cTn id="103" dur="1" fill="hold">
                                          <p:stCondLst>
                                            <p:cond delay="0"/>
                                          </p:stCondLst>
                                        </p:cTn>
                                        <p:tgtEl>
                                          <p:spTgt spid="520224"/>
                                        </p:tgtEl>
                                        <p:attrNameLst>
                                          <p:attrName>style.visibility</p:attrName>
                                        </p:attrNameLst>
                                      </p:cBhvr>
                                      <p:to>
                                        <p:strVal val="visible"/>
                                      </p:to>
                                    </p:set>
                                    <p:animEffect transition="in" filter="wipe(left)">
                                      <p:cBhvr>
                                        <p:cTn id="104" dur="500"/>
                                        <p:tgtEl>
                                          <p:spTgt spid="520224"/>
                                        </p:tgtEl>
                                      </p:cBhvr>
                                    </p:animEffect>
                                  </p:childTnLst>
                                </p:cTn>
                              </p:par>
                            </p:childTnLst>
                          </p:cTn>
                        </p:par>
                        <p:par>
                          <p:cTn id="105" fill="hold">
                            <p:stCondLst>
                              <p:cond delay="4000"/>
                            </p:stCondLst>
                            <p:childTnLst>
                              <p:par>
                                <p:cTn id="106" presetID="1" presetClass="entr" presetSubtype="0" fill="hold" grpId="0" nodeType="afterEffect">
                                  <p:stCondLst>
                                    <p:cond delay="0"/>
                                  </p:stCondLst>
                                  <p:childTnLst>
                                    <p:set>
                                      <p:cBhvr>
                                        <p:cTn id="107" dur="1" fill="hold">
                                          <p:stCondLst>
                                            <p:cond delay="499"/>
                                          </p:stCondLst>
                                        </p:cTn>
                                        <p:tgtEl>
                                          <p:spTgt spid="520219"/>
                                        </p:tgtEl>
                                        <p:attrNameLst>
                                          <p:attrName>style.visibility</p:attrName>
                                        </p:attrNameLst>
                                      </p:cBhvr>
                                      <p:to>
                                        <p:strVal val="visible"/>
                                      </p:to>
                                    </p:set>
                                  </p:childTnLst>
                                </p:cTn>
                              </p:par>
                            </p:childTnLst>
                          </p:cTn>
                        </p:par>
                        <p:par>
                          <p:cTn id="108" fill="hold">
                            <p:stCondLst>
                              <p:cond delay="4500"/>
                            </p:stCondLst>
                            <p:childTnLst>
                              <p:par>
                                <p:cTn id="109" presetID="1" presetClass="entr" presetSubtype="0" fill="hold" grpId="0" nodeType="afterEffect">
                                  <p:stCondLst>
                                    <p:cond delay="0"/>
                                  </p:stCondLst>
                                  <p:childTnLst>
                                    <p:set>
                                      <p:cBhvr>
                                        <p:cTn id="110" dur="1" fill="hold">
                                          <p:stCondLst>
                                            <p:cond delay="499"/>
                                          </p:stCondLst>
                                        </p:cTn>
                                        <p:tgtEl>
                                          <p:spTgt spid="5202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520225"/>
                                        </p:tgtEl>
                                        <p:attrNameLst>
                                          <p:attrName>style.visibility</p:attrName>
                                        </p:attrNameLst>
                                      </p:cBhvr>
                                      <p:to>
                                        <p:strVal val="visible"/>
                                      </p:to>
                                    </p:set>
                                    <p:animEffect transition="in" filter="wipe(left)">
                                      <p:cBhvr>
                                        <p:cTn id="115" dur="500"/>
                                        <p:tgtEl>
                                          <p:spTgt spid="520225"/>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520227"/>
                                        </p:tgtEl>
                                        <p:attrNameLst>
                                          <p:attrName>style.visibility</p:attrName>
                                        </p:attrNameLst>
                                      </p:cBhvr>
                                      <p:to>
                                        <p:strVal val="visible"/>
                                      </p:to>
                                    </p:set>
                                    <p:animEffect transition="in" filter="wipe(left)">
                                      <p:cBhvr>
                                        <p:cTn id="119" dur="500"/>
                                        <p:tgtEl>
                                          <p:spTgt spid="520227"/>
                                        </p:tgtEl>
                                      </p:cBhvr>
                                    </p:animEffect>
                                  </p:childTnLst>
                                </p:cTn>
                              </p:par>
                            </p:childTnLst>
                          </p:cTn>
                        </p:par>
                        <p:par>
                          <p:cTn id="120" fill="hold">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520226"/>
                                        </p:tgtEl>
                                        <p:attrNameLst>
                                          <p:attrName>style.visibility</p:attrName>
                                        </p:attrNameLst>
                                      </p:cBhvr>
                                      <p:to>
                                        <p:strVal val="visible"/>
                                      </p:to>
                                    </p:set>
                                    <p:animEffect transition="in" filter="wipe(left)">
                                      <p:cBhvr>
                                        <p:cTn id="123" dur="500"/>
                                        <p:tgtEl>
                                          <p:spTgt spid="520226"/>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520228"/>
                                        </p:tgtEl>
                                        <p:attrNameLst>
                                          <p:attrName>style.visibility</p:attrName>
                                        </p:attrNameLst>
                                      </p:cBhvr>
                                      <p:to>
                                        <p:strVal val="visible"/>
                                      </p:to>
                                    </p:set>
                                    <p:animEffect transition="in" filter="wipe(left)">
                                      <p:cBhvr>
                                        <p:cTn id="128" dur="500"/>
                                        <p:tgtEl>
                                          <p:spTgt spid="520228"/>
                                        </p:tgtEl>
                                      </p:cBhvr>
                                    </p:animEffect>
                                  </p:childTnLst>
                                </p:cTn>
                              </p:par>
                            </p:childTnLst>
                          </p:cTn>
                        </p:par>
                        <p:par>
                          <p:cTn id="129" fill="hold">
                            <p:stCondLst>
                              <p:cond delay="500"/>
                            </p:stCondLst>
                            <p:childTnLst>
                              <p:par>
                                <p:cTn id="130" presetID="22" presetClass="entr" presetSubtype="4" fill="hold" grpId="0" nodeType="afterEffect">
                                  <p:stCondLst>
                                    <p:cond delay="0"/>
                                  </p:stCondLst>
                                  <p:childTnLst>
                                    <p:set>
                                      <p:cBhvr>
                                        <p:cTn id="131" dur="1" fill="hold">
                                          <p:stCondLst>
                                            <p:cond delay="0"/>
                                          </p:stCondLst>
                                        </p:cTn>
                                        <p:tgtEl>
                                          <p:spTgt spid="520229"/>
                                        </p:tgtEl>
                                        <p:attrNameLst>
                                          <p:attrName>style.visibility</p:attrName>
                                        </p:attrNameLst>
                                      </p:cBhvr>
                                      <p:to>
                                        <p:strVal val="visible"/>
                                      </p:to>
                                    </p:set>
                                    <p:animEffect transition="in" filter="wipe(down)">
                                      <p:cBhvr>
                                        <p:cTn id="132" dur="500"/>
                                        <p:tgtEl>
                                          <p:spTgt spid="520229"/>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499"/>
                                          </p:stCondLst>
                                        </p:cTn>
                                        <p:tgtEl>
                                          <p:spTgt spid="520233"/>
                                        </p:tgtEl>
                                        <p:attrNameLst>
                                          <p:attrName>style.visibility</p:attrName>
                                        </p:attrNameLst>
                                      </p:cBhvr>
                                      <p:to>
                                        <p:strVal val="visible"/>
                                      </p:to>
                                    </p:set>
                                  </p:childTnLst>
                                </p:cTn>
                              </p:par>
                            </p:childTnLst>
                          </p:cTn>
                        </p:par>
                        <p:par>
                          <p:cTn id="137" fill="hold">
                            <p:stCondLst>
                              <p:cond delay="500"/>
                            </p:stCondLst>
                            <p:childTnLst>
                              <p:par>
                                <p:cTn id="138" presetID="22" presetClass="entr" presetSubtype="1" fill="hold" grpId="0" nodeType="afterEffect">
                                  <p:stCondLst>
                                    <p:cond delay="0"/>
                                  </p:stCondLst>
                                  <p:childTnLst>
                                    <p:set>
                                      <p:cBhvr>
                                        <p:cTn id="139" dur="1" fill="hold">
                                          <p:stCondLst>
                                            <p:cond delay="0"/>
                                          </p:stCondLst>
                                        </p:cTn>
                                        <p:tgtEl>
                                          <p:spTgt spid="520230"/>
                                        </p:tgtEl>
                                        <p:attrNameLst>
                                          <p:attrName>style.visibility</p:attrName>
                                        </p:attrNameLst>
                                      </p:cBhvr>
                                      <p:to>
                                        <p:strVal val="visible"/>
                                      </p:to>
                                    </p:set>
                                    <p:animEffect transition="in" filter="wipe(up)">
                                      <p:cBhvr>
                                        <p:cTn id="140" dur="500"/>
                                        <p:tgtEl>
                                          <p:spTgt spid="520230"/>
                                        </p:tgtEl>
                                      </p:cBhvr>
                                    </p:animEffect>
                                  </p:childTnLst>
                                </p:cTn>
                              </p:par>
                            </p:childTnLst>
                          </p:cTn>
                        </p:par>
                        <p:par>
                          <p:cTn id="141" fill="hold">
                            <p:stCondLst>
                              <p:cond delay="1000"/>
                            </p:stCondLst>
                            <p:childTnLst>
                              <p:par>
                                <p:cTn id="142" presetID="22" presetClass="entr" presetSubtype="8" fill="hold" grpId="0" nodeType="afterEffect">
                                  <p:stCondLst>
                                    <p:cond delay="0"/>
                                  </p:stCondLst>
                                  <p:childTnLst>
                                    <p:set>
                                      <p:cBhvr>
                                        <p:cTn id="143" dur="1" fill="hold">
                                          <p:stCondLst>
                                            <p:cond delay="0"/>
                                          </p:stCondLst>
                                        </p:cTn>
                                        <p:tgtEl>
                                          <p:spTgt spid="520231"/>
                                        </p:tgtEl>
                                        <p:attrNameLst>
                                          <p:attrName>style.visibility</p:attrName>
                                        </p:attrNameLst>
                                      </p:cBhvr>
                                      <p:to>
                                        <p:strVal val="visible"/>
                                      </p:to>
                                    </p:set>
                                    <p:animEffect transition="in" filter="wipe(left)">
                                      <p:cBhvr>
                                        <p:cTn id="144" dur="500"/>
                                        <p:tgtEl>
                                          <p:spTgt spid="520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7" grpId="0" autoUpdateAnimBg="0"/>
      <p:bldP spid="520199" grpId="0" animBg="1"/>
      <p:bldP spid="520200" grpId="0" animBg="1"/>
      <p:bldP spid="520201" grpId="0" animBg="1"/>
      <p:bldP spid="520202" grpId="0" animBg="1"/>
      <p:bldP spid="520203" grpId="0" animBg="1"/>
      <p:bldP spid="520204" grpId="0" animBg="1"/>
      <p:bldP spid="520205" grpId="0" animBg="1"/>
      <p:bldP spid="520206" grpId="0" animBg="1"/>
      <p:bldP spid="520207" grpId="0" animBg="1"/>
      <p:bldP spid="520208" grpId="0" animBg="1"/>
      <p:bldP spid="520209" grpId="0" animBg="1"/>
      <p:bldP spid="520210" grpId="0" animBg="1"/>
      <p:bldP spid="520211" grpId="0" animBg="1"/>
      <p:bldP spid="520212" grpId="0" animBg="1"/>
      <p:bldP spid="520213" grpId="0" animBg="1"/>
      <p:bldP spid="520214" grpId="0" autoUpdateAnimBg="0"/>
      <p:bldP spid="520215" grpId="0" animBg="1"/>
      <p:bldP spid="520216" grpId="0" animBg="1"/>
      <p:bldP spid="520217" grpId="0" animBg="1"/>
      <p:bldP spid="520218" grpId="0" animBg="1"/>
      <p:bldP spid="520219" grpId="0" animBg="1"/>
      <p:bldP spid="520220" grpId="0" animBg="1"/>
      <p:bldP spid="520221" grpId="0" animBg="1"/>
      <p:bldP spid="520222" grpId="0" animBg="1"/>
      <p:bldP spid="520223" grpId="0" animBg="1"/>
      <p:bldP spid="520224" grpId="0" autoUpdateAnimBg="0"/>
      <p:bldP spid="520225" grpId="0" animBg="1"/>
      <p:bldP spid="520226" grpId="0" autoUpdateAnimBg="0"/>
      <p:bldP spid="520227" grpId="0" animBg="1"/>
      <p:bldP spid="520228" grpId="0" animBg="1"/>
      <p:bldP spid="520229" grpId="0" animBg="1"/>
      <p:bldP spid="520230" grpId="0" animBg="1"/>
      <p:bldP spid="520231" grpId="0" animBg="1"/>
      <p:bldP spid="52023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562232" y="1021884"/>
            <a:ext cx="8686800" cy="518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05000"/>
              </a:lnSpc>
            </a:pPr>
            <a:r>
              <a:rPr lang="en-US" altLang="zh-CN" sz="3200" b="1" dirty="0"/>
              <a:t>void</a:t>
            </a:r>
            <a:r>
              <a:rPr lang="en-US" altLang="zh-CN" sz="3200" dirty="0"/>
              <a:t> </a:t>
            </a:r>
            <a:r>
              <a:rPr lang="en-US" altLang="zh-CN" sz="3200" dirty="0" err="1"/>
              <a:t>CreateList_L</a:t>
            </a:r>
            <a:r>
              <a:rPr lang="en-US" altLang="zh-CN" sz="3200" dirty="0"/>
              <a:t>(</a:t>
            </a:r>
            <a:r>
              <a:rPr lang="en-US" altLang="zh-CN" sz="3200" dirty="0" err="1"/>
              <a:t>LinkList</a:t>
            </a:r>
            <a:r>
              <a:rPr lang="en-US" altLang="zh-CN" sz="3200" dirty="0"/>
              <a:t> </a:t>
            </a:r>
            <a:r>
              <a:rPr lang="en-US" altLang="zh-CN" sz="3200" b="1" dirty="0"/>
              <a:t>&amp;</a:t>
            </a:r>
            <a:r>
              <a:rPr lang="en-US" altLang="zh-CN" sz="3200" dirty="0"/>
              <a:t>L, </a:t>
            </a:r>
            <a:r>
              <a:rPr lang="en-US" altLang="zh-CN" sz="3200" b="1" dirty="0" err="1"/>
              <a:t>int</a:t>
            </a:r>
            <a:r>
              <a:rPr lang="en-US" altLang="zh-CN" sz="3200" dirty="0"/>
              <a:t> n) </a:t>
            </a:r>
            <a:r>
              <a:rPr lang="en-US" altLang="zh-CN" sz="3200" b="1" dirty="0"/>
              <a:t>{</a:t>
            </a:r>
            <a:endParaRPr lang="en-US" altLang="zh-CN" sz="3200" dirty="0"/>
          </a:p>
          <a:p>
            <a:pPr algn="l" eaLnBrk="1" hangingPunct="1">
              <a:lnSpc>
                <a:spcPct val="125000"/>
              </a:lnSpc>
            </a:pPr>
            <a:r>
              <a:rPr lang="en-US" altLang="zh-CN" sz="2800" dirty="0"/>
              <a:t>              </a:t>
            </a:r>
            <a:r>
              <a:rPr lang="en-US" altLang="zh-CN" sz="2800" b="1" dirty="0">
                <a:solidFill>
                  <a:srgbClr val="006600"/>
                </a:solidFill>
              </a:rPr>
              <a:t>// </a:t>
            </a:r>
            <a:r>
              <a:rPr lang="zh-CN" altLang="en-US" b="1" dirty="0">
                <a:solidFill>
                  <a:srgbClr val="006600"/>
                </a:solidFill>
                <a:latin typeface="华文仿宋" panose="02010600040101010101" pitchFamily="2" charset="-122"/>
                <a:ea typeface="华文仿宋" panose="02010600040101010101" pitchFamily="2" charset="-122"/>
              </a:rPr>
              <a:t>逆序输入 </a:t>
            </a:r>
            <a:r>
              <a:rPr lang="en-US" altLang="zh-CN" b="1" dirty="0">
                <a:solidFill>
                  <a:srgbClr val="006600"/>
                </a:solidFill>
                <a:latin typeface="华文仿宋" panose="02010600040101010101" pitchFamily="2" charset="-122"/>
                <a:ea typeface="华文仿宋" panose="02010600040101010101" pitchFamily="2" charset="-122"/>
              </a:rPr>
              <a:t>n </a:t>
            </a:r>
            <a:r>
              <a:rPr lang="zh-CN" altLang="en-US" b="1" dirty="0">
                <a:solidFill>
                  <a:srgbClr val="006600"/>
                </a:solidFill>
                <a:latin typeface="华文仿宋" panose="02010600040101010101" pitchFamily="2" charset="-122"/>
                <a:ea typeface="华文仿宋" panose="02010600040101010101" pitchFamily="2" charset="-122"/>
              </a:rPr>
              <a:t>个数据元素，建立带头结点的单链表</a:t>
            </a:r>
            <a:endParaRPr lang="zh-CN" altLang="en-US" sz="3200" b="1" dirty="0">
              <a:solidFill>
                <a:srgbClr val="006600"/>
              </a:solidFill>
              <a:latin typeface="华文仿宋" panose="02010600040101010101" pitchFamily="2" charset="-122"/>
              <a:ea typeface="华文仿宋" panose="02010600040101010101" pitchFamily="2" charset="-122"/>
            </a:endParaRPr>
          </a:p>
          <a:p>
            <a:pPr algn="l" eaLnBrk="1" hangingPunct="1">
              <a:lnSpc>
                <a:spcPct val="120000"/>
              </a:lnSpc>
            </a:pPr>
            <a:r>
              <a:rPr lang="en-US" altLang="zh-CN" sz="3200" dirty="0"/>
              <a:t> </a:t>
            </a:r>
            <a:r>
              <a:rPr lang="en-US" altLang="zh-CN" sz="3200" dirty="0" smtClean="0"/>
              <a:t>    </a:t>
            </a:r>
            <a:r>
              <a:rPr lang="en-US" altLang="zh-CN" sz="2800" dirty="0" smtClean="0"/>
              <a:t>L </a:t>
            </a:r>
            <a:r>
              <a:rPr lang="en-US" altLang="zh-CN" sz="2800" dirty="0"/>
              <a:t>= (</a:t>
            </a:r>
            <a:r>
              <a:rPr lang="en-US" altLang="zh-CN" sz="2800" dirty="0" err="1"/>
              <a:t>LinkList</a:t>
            </a:r>
            <a:r>
              <a:rPr lang="en-US" altLang="zh-CN" sz="2800" dirty="0"/>
              <a:t>)</a:t>
            </a:r>
            <a:r>
              <a:rPr lang="en-US" altLang="zh-CN" sz="2800" b="1" dirty="0"/>
              <a:t> </a:t>
            </a:r>
            <a:r>
              <a:rPr lang="en-US" altLang="zh-CN" sz="2800" b="1" dirty="0" err="1"/>
              <a:t>malloc</a:t>
            </a:r>
            <a:r>
              <a:rPr lang="en-US" altLang="zh-CN" sz="2800" dirty="0"/>
              <a:t> (</a:t>
            </a:r>
            <a:r>
              <a:rPr lang="en-US" altLang="zh-CN" sz="2800" b="1" dirty="0" err="1"/>
              <a:t>sizeof</a:t>
            </a:r>
            <a:r>
              <a:rPr lang="en-US" altLang="zh-CN" sz="2800" b="1" dirty="0"/>
              <a:t> </a:t>
            </a:r>
            <a:r>
              <a:rPr lang="en-US" altLang="zh-CN" sz="2800" dirty="0"/>
              <a:t>(</a:t>
            </a:r>
            <a:r>
              <a:rPr lang="en-US" altLang="zh-CN" sz="2800" dirty="0" err="1"/>
              <a:t>LNode</a:t>
            </a:r>
            <a:r>
              <a:rPr lang="en-US" altLang="zh-CN" sz="2800" dirty="0"/>
              <a:t>));</a:t>
            </a:r>
            <a:endParaRPr lang="en-US" altLang="zh-CN" sz="2800" dirty="0"/>
          </a:p>
          <a:p>
            <a:pPr algn="l" eaLnBrk="1" hangingPunct="1">
              <a:lnSpc>
                <a:spcPct val="125000"/>
              </a:lnSpc>
            </a:pPr>
            <a:r>
              <a:rPr lang="en-US" altLang="zh-CN" sz="2800" dirty="0" smtClean="0"/>
              <a:t>      L-</a:t>
            </a:r>
            <a:r>
              <a:rPr lang="en-US" altLang="zh-CN" sz="2800" dirty="0"/>
              <a:t>&gt;next = NULL;</a:t>
            </a:r>
            <a:r>
              <a:rPr lang="en-US" altLang="zh-CN" sz="2800" dirty="0">
                <a:solidFill>
                  <a:srgbClr val="6600CC"/>
                </a:solidFill>
              </a:rPr>
              <a:t>      </a:t>
            </a:r>
            <a:r>
              <a:rPr lang="en-US" altLang="zh-CN" sz="3200" dirty="0">
                <a:solidFill>
                  <a:srgbClr val="6600CC"/>
                </a:solidFill>
              </a:rPr>
              <a:t> </a:t>
            </a:r>
            <a:r>
              <a:rPr lang="en-US" altLang="zh-CN" b="1" dirty="0">
                <a:solidFill>
                  <a:srgbClr val="006600"/>
                </a:solidFill>
                <a:latin typeface="华文仿宋" panose="02010600040101010101" pitchFamily="2" charset="-122"/>
                <a:ea typeface="华文仿宋" panose="02010600040101010101" pitchFamily="2" charset="-122"/>
              </a:rPr>
              <a:t>//</a:t>
            </a:r>
            <a:r>
              <a:rPr lang="zh-CN" altLang="en-US" b="1" dirty="0">
                <a:solidFill>
                  <a:srgbClr val="006600"/>
                </a:solidFill>
                <a:latin typeface="华文仿宋" panose="02010600040101010101" pitchFamily="2" charset="-122"/>
                <a:ea typeface="华文仿宋" panose="02010600040101010101" pitchFamily="2" charset="-122"/>
              </a:rPr>
              <a:t>先建立一个带头结点的单链表</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zh-CN" sz="3200" b="1" dirty="0" smtClean="0">
                <a:solidFill>
                  <a:srgbClr val="FF0000"/>
                </a:solidFill>
              </a:rPr>
              <a:t>     </a:t>
            </a:r>
            <a:r>
              <a:rPr lang="en-US" altLang="zh-CN" sz="2800" b="1" dirty="0" smtClean="0">
                <a:solidFill>
                  <a:srgbClr val="FF0000"/>
                </a:solidFill>
              </a:rPr>
              <a:t>for</a:t>
            </a:r>
            <a:r>
              <a:rPr lang="en-US" altLang="zh-CN" sz="2800" dirty="0" smtClean="0">
                <a:solidFill>
                  <a:srgbClr val="FF0000"/>
                </a:solidFill>
              </a:rPr>
              <a:t> </a:t>
            </a:r>
            <a:r>
              <a:rPr lang="en-US" altLang="zh-CN" sz="2800" dirty="0">
                <a:solidFill>
                  <a:srgbClr val="FF0000"/>
                </a:solidFill>
              </a:rPr>
              <a:t>(</a:t>
            </a:r>
            <a:r>
              <a:rPr lang="en-US" altLang="zh-CN" sz="2800" dirty="0" err="1">
                <a:solidFill>
                  <a:srgbClr val="FF0000"/>
                </a:solidFill>
              </a:rPr>
              <a:t>i</a:t>
            </a:r>
            <a:r>
              <a:rPr lang="en-US" altLang="zh-CN" sz="2800" dirty="0">
                <a:solidFill>
                  <a:srgbClr val="FF0000"/>
                </a:solidFill>
              </a:rPr>
              <a:t> = n; </a:t>
            </a:r>
            <a:r>
              <a:rPr lang="en-US" altLang="zh-CN" sz="2800" dirty="0" err="1">
                <a:solidFill>
                  <a:srgbClr val="FF0000"/>
                </a:solidFill>
              </a:rPr>
              <a:t>i</a:t>
            </a:r>
            <a:r>
              <a:rPr lang="en-US" altLang="zh-CN" sz="2800" dirty="0">
                <a:solidFill>
                  <a:srgbClr val="FF0000"/>
                </a:solidFill>
              </a:rPr>
              <a:t> &gt; 0; --</a:t>
            </a:r>
            <a:r>
              <a:rPr lang="en-US" altLang="zh-CN" sz="2800" dirty="0" err="1">
                <a:solidFill>
                  <a:srgbClr val="FF0000"/>
                </a:solidFill>
              </a:rPr>
              <a:t>i</a:t>
            </a:r>
            <a:r>
              <a:rPr lang="en-US" altLang="zh-CN" sz="2800" dirty="0">
                <a:solidFill>
                  <a:srgbClr val="FF0000"/>
                </a:solidFill>
              </a:rPr>
              <a:t>) </a:t>
            </a:r>
            <a:r>
              <a:rPr lang="en-US" altLang="zh-CN" sz="2800" b="1" dirty="0">
                <a:solidFill>
                  <a:srgbClr val="FF0000"/>
                </a:solidFill>
              </a:rPr>
              <a:t>{</a:t>
            </a:r>
            <a:endParaRPr lang="en-US" altLang="zh-CN" sz="2800" dirty="0">
              <a:solidFill>
                <a:srgbClr val="FF0000"/>
              </a:solidFill>
            </a:endParaRPr>
          </a:p>
          <a:p>
            <a:pPr algn="l" eaLnBrk="1" hangingPunct="1"/>
            <a:r>
              <a:rPr lang="en-US" altLang="zh-CN" sz="2800" dirty="0"/>
              <a:t>    </a:t>
            </a:r>
            <a:r>
              <a:rPr lang="en-US" altLang="zh-CN" sz="2800" dirty="0" smtClean="0"/>
              <a:t>        p </a:t>
            </a:r>
            <a:r>
              <a:rPr lang="en-US" altLang="zh-CN" sz="2800" dirty="0"/>
              <a:t>= (</a:t>
            </a:r>
            <a:r>
              <a:rPr lang="en-US" altLang="zh-CN" sz="2800" dirty="0" err="1"/>
              <a:t>LinkList</a:t>
            </a:r>
            <a:r>
              <a:rPr lang="en-US" altLang="zh-CN" sz="2800" dirty="0"/>
              <a:t>)</a:t>
            </a:r>
            <a:r>
              <a:rPr lang="en-US" altLang="zh-CN" sz="2800" b="1" dirty="0"/>
              <a:t> </a:t>
            </a:r>
            <a:r>
              <a:rPr lang="en-US" altLang="zh-CN" sz="2800" b="1" dirty="0" err="1"/>
              <a:t>malloc</a:t>
            </a:r>
            <a:r>
              <a:rPr lang="en-US" altLang="zh-CN" sz="2800" dirty="0"/>
              <a:t> (</a:t>
            </a:r>
            <a:r>
              <a:rPr lang="en-US" altLang="zh-CN" sz="2800" b="1" dirty="0" err="1"/>
              <a:t>sizeof</a:t>
            </a:r>
            <a:r>
              <a:rPr lang="en-US" altLang="zh-CN" sz="2800" b="1" dirty="0"/>
              <a:t> </a:t>
            </a:r>
            <a:r>
              <a:rPr lang="en-US" altLang="zh-CN" sz="2800" dirty="0"/>
              <a:t>(</a:t>
            </a:r>
            <a:r>
              <a:rPr lang="en-US" altLang="zh-CN" sz="2800" dirty="0" err="1"/>
              <a:t>LNode</a:t>
            </a:r>
            <a:r>
              <a:rPr lang="en-US" altLang="zh-CN" sz="2800" dirty="0"/>
              <a:t>));</a:t>
            </a:r>
            <a:endParaRPr lang="en-US" altLang="zh-CN" sz="2800" dirty="0"/>
          </a:p>
          <a:p>
            <a:pPr algn="l" eaLnBrk="1" hangingPunct="1"/>
            <a:r>
              <a:rPr lang="en-US" altLang="zh-CN" sz="2800" dirty="0"/>
              <a:t>    </a:t>
            </a:r>
            <a:r>
              <a:rPr lang="en-US" altLang="zh-CN" sz="2800" dirty="0" smtClean="0"/>
              <a:t>        </a:t>
            </a:r>
            <a:r>
              <a:rPr lang="en-US" altLang="zh-CN" sz="2800" b="1" dirty="0" err="1" smtClean="0"/>
              <a:t>scanf</a:t>
            </a:r>
            <a:r>
              <a:rPr lang="en-US" altLang="zh-CN" sz="2800" dirty="0"/>
              <a:t>(</a:t>
            </a:r>
            <a:r>
              <a:rPr lang="en-US" altLang="zh-CN" sz="2800" b="1" dirty="0"/>
              <a:t>&amp;</a:t>
            </a:r>
            <a:r>
              <a:rPr lang="en-US" altLang="zh-CN" sz="2800" dirty="0"/>
              <a:t>p-&gt;data);  </a:t>
            </a:r>
            <a:r>
              <a:rPr lang="en-US" altLang="zh-CN" sz="2800" dirty="0" smtClean="0"/>
              <a:t>      </a:t>
            </a:r>
            <a:r>
              <a:rPr lang="en-US" altLang="zh-CN" b="1" dirty="0">
                <a:solidFill>
                  <a:srgbClr val="006600"/>
                </a:solidFill>
                <a:latin typeface="华文仿宋" panose="02010600040101010101" pitchFamily="2" charset="-122"/>
                <a:ea typeface="华文仿宋" panose="02010600040101010101" pitchFamily="2" charset="-122"/>
              </a:rPr>
              <a:t>//</a:t>
            </a:r>
            <a:r>
              <a:rPr lang="zh-CN" altLang="en-US" b="1" dirty="0">
                <a:solidFill>
                  <a:srgbClr val="006600"/>
                </a:solidFill>
                <a:latin typeface="华文仿宋" panose="02010600040101010101" pitchFamily="2" charset="-122"/>
                <a:ea typeface="华文仿宋" panose="02010600040101010101" pitchFamily="2" charset="-122"/>
              </a:rPr>
              <a:t>输入元素值</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r>
              <a:rPr lang="zh-CN" altLang="en-US" sz="2800" dirty="0">
                <a:solidFill>
                  <a:srgbClr val="9900CC"/>
                </a:solidFill>
              </a:rPr>
              <a:t>    </a:t>
            </a:r>
            <a:r>
              <a:rPr lang="zh-CN" altLang="en-US" sz="2800" dirty="0" smtClean="0">
                <a:solidFill>
                  <a:srgbClr val="9900CC"/>
                </a:solidFill>
              </a:rPr>
              <a:t>        </a:t>
            </a:r>
            <a:r>
              <a:rPr lang="en-US" altLang="zh-CN" sz="2800" dirty="0" smtClean="0"/>
              <a:t>p-</a:t>
            </a:r>
            <a:r>
              <a:rPr lang="en-US" altLang="zh-CN" sz="2800" dirty="0"/>
              <a:t>&gt;next = L-&gt;next; L-&gt;next = p;</a:t>
            </a:r>
            <a:r>
              <a:rPr lang="en-US" altLang="zh-CN" sz="2800" dirty="0">
                <a:solidFill>
                  <a:srgbClr val="9900CC"/>
                </a:solidFill>
              </a:rPr>
              <a:t>     </a:t>
            </a:r>
            <a:r>
              <a:rPr lang="en-US" altLang="zh-CN" b="1" dirty="0">
                <a:solidFill>
                  <a:srgbClr val="006600"/>
                </a:solidFill>
                <a:latin typeface="华文仿宋" panose="02010600040101010101" pitchFamily="2" charset="-122"/>
                <a:ea typeface="华文仿宋" panose="02010600040101010101" pitchFamily="2" charset="-122"/>
              </a:rPr>
              <a:t>//</a:t>
            </a:r>
            <a:r>
              <a:rPr lang="zh-CN" altLang="en-US" b="1" dirty="0">
                <a:solidFill>
                  <a:srgbClr val="006600"/>
                </a:solidFill>
                <a:latin typeface="华文仿宋" panose="02010600040101010101" pitchFamily="2" charset="-122"/>
                <a:ea typeface="华文仿宋" panose="02010600040101010101" pitchFamily="2" charset="-122"/>
              </a:rPr>
              <a:t>插入</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r>
              <a:rPr lang="en-US" altLang="zh-CN" sz="2800" b="1" dirty="0" smtClean="0">
                <a:solidFill>
                  <a:srgbClr val="FF0000"/>
                </a:solidFill>
              </a:rPr>
              <a:t>     }</a:t>
            </a:r>
            <a:endParaRPr lang="zh-CN" altLang="en-US" sz="2800" b="1" dirty="0"/>
          </a:p>
          <a:p>
            <a:pPr algn="l" eaLnBrk="1" hangingPunct="1">
              <a:lnSpc>
                <a:spcPct val="125000"/>
              </a:lnSpc>
            </a:pPr>
            <a:r>
              <a:rPr lang="en-US" altLang="zh-CN" sz="3200" b="1" dirty="0"/>
              <a:t>}</a:t>
            </a:r>
            <a:r>
              <a:rPr lang="en-US" altLang="zh-CN" sz="3200" dirty="0"/>
              <a:t> // </a:t>
            </a:r>
            <a:r>
              <a:rPr lang="en-US" altLang="zh-CN" sz="3200" dirty="0" err="1"/>
              <a:t>CreateList_L</a:t>
            </a:r>
            <a:endParaRPr lang="en-US" altLang="zh-CN" sz="3200" dirty="0"/>
          </a:p>
        </p:txBody>
      </p:sp>
      <p:sp>
        <p:nvSpPr>
          <p:cNvPr id="8"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实现代码</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
        <p:nvSpPr>
          <p:cNvPr id="9" name="Text Box 3"/>
          <p:cNvSpPr txBox="1">
            <a:spLocks noChangeArrowheads="1"/>
          </p:cNvSpPr>
          <p:nvPr/>
        </p:nvSpPr>
        <p:spPr bwMode="auto">
          <a:xfrm>
            <a:off x="4570862" y="5121960"/>
            <a:ext cx="29706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zh-CN" altLang="en-US" b="1" dirty="0">
                <a:latin typeface="华文仿宋" panose="02010600040101010101" pitchFamily="2" charset="-122"/>
                <a:ea typeface="华文仿宋" panose="02010600040101010101" pitchFamily="2" charset="-122"/>
              </a:rPr>
              <a:t>算法</a:t>
            </a:r>
            <a:r>
              <a:rPr lang="zh-CN" altLang="en-US" sz="2800" b="1" dirty="0">
                <a:solidFill>
                  <a:srgbClr val="FF0000"/>
                </a:solidFill>
                <a:latin typeface="华文仿宋" panose="02010600040101010101" pitchFamily="2" charset="-122"/>
                <a:ea typeface="华文仿宋" panose="02010600040101010101" pitchFamily="2" charset="-122"/>
              </a:rPr>
              <a:t>时间复杂度</a:t>
            </a:r>
            <a:r>
              <a:rPr lang="zh-CN" altLang="en-US" b="1" dirty="0">
                <a:latin typeface="华文仿宋" panose="02010600040101010101" pitchFamily="2" charset="-122"/>
                <a:ea typeface="华文仿宋" panose="02010600040101010101" pitchFamily="2" charset="-122"/>
              </a:rPr>
              <a:t>为</a:t>
            </a:r>
            <a:r>
              <a:rPr lang="en-US" altLang="zh-CN" b="1" dirty="0">
                <a:latin typeface="华文仿宋" panose="02010600040101010101" pitchFamily="2" charset="-122"/>
                <a:ea typeface="华文仿宋" panose="02010600040101010101" pitchFamily="2" charset="-122"/>
              </a:rPr>
              <a:t>:</a:t>
            </a:r>
            <a:endParaRPr lang="en-US" altLang="zh-CN" sz="3200" b="1" dirty="0">
              <a:latin typeface="华文仿宋" panose="02010600040101010101" pitchFamily="2" charset="-122"/>
              <a:ea typeface="华文仿宋" panose="02010600040101010101" pitchFamily="2" charset="-122"/>
            </a:endParaRPr>
          </a:p>
        </p:txBody>
      </p:sp>
      <p:sp>
        <p:nvSpPr>
          <p:cNvPr id="10" name="Text Box 4"/>
          <p:cNvSpPr txBox="1">
            <a:spLocks noChangeArrowheads="1"/>
          </p:cNvSpPr>
          <p:nvPr/>
        </p:nvSpPr>
        <p:spPr bwMode="auto">
          <a:xfrm>
            <a:off x="4595576" y="5604223"/>
            <a:ext cx="29546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r>
              <a:rPr lang="en-US" altLang="zh-CN" sz="3200" b="1" dirty="0">
                <a:latin typeface="华文仿宋" panose="02010600040101010101" pitchFamily="2" charset="-122"/>
                <a:ea typeface="华文仿宋" panose="02010600040101010101" pitchFamily="2" charset="-122"/>
              </a:rPr>
              <a:t>O(</a:t>
            </a:r>
            <a:r>
              <a:rPr lang="en-US" altLang="zh-CN" sz="3200" b="1" dirty="0" err="1">
                <a:latin typeface="华文仿宋" panose="02010600040101010101" pitchFamily="2" charset="-122"/>
                <a:ea typeface="华文仿宋" panose="02010600040101010101" pitchFamily="2" charset="-122"/>
              </a:rPr>
              <a:t>ListLength</a:t>
            </a:r>
            <a:r>
              <a:rPr lang="en-US" altLang="zh-CN" sz="3200" b="1" dirty="0">
                <a:latin typeface="华文仿宋" panose="02010600040101010101" pitchFamily="2" charset="-122"/>
                <a:ea typeface="华文仿宋" panose="02010600040101010101" pitchFamily="2" charset="-122"/>
              </a:rPr>
              <a:t>(L))</a:t>
            </a:r>
            <a:endParaRPr lang="en-US" altLang="zh-CN" sz="2000" b="1" dirty="0">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4">
                                            <p:txEl>
                                              <p:pRg st="7" end="7"/>
                                            </p:txEl>
                                          </p:spTgt>
                                        </p:tgtEl>
                                        <p:attrNameLst>
                                          <p:attrName>style.visibility</p:attrName>
                                        </p:attrNameLst>
                                      </p:cBhvr>
                                      <p:to>
                                        <p:strVal val="visible"/>
                                      </p:to>
                                    </p:set>
                                    <p:anim calcmode="lin" valueType="num">
                                      <p:cBhvr additive="base">
                                        <p:cTn id="7" dur="500" fill="hold"/>
                                        <p:tgtEl>
                                          <p:spTgt spid="100354">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Text Box 3"/>
          <p:cNvSpPr txBox="1">
            <a:spLocks noChangeArrowheads="1"/>
          </p:cNvSpPr>
          <p:nvPr/>
        </p:nvSpPr>
        <p:spPr bwMode="auto">
          <a:xfrm>
            <a:off x="621232" y="1066800"/>
            <a:ext cx="615104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b="1" dirty="0" err="1"/>
              <a:t>typedef</a:t>
            </a:r>
            <a:r>
              <a:rPr lang="en-US" altLang="zh-CN" sz="3200" b="1" dirty="0"/>
              <a:t> </a:t>
            </a:r>
            <a:r>
              <a:rPr lang="en-US" altLang="zh-CN" sz="3200" b="1" dirty="0" err="1"/>
              <a:t>struct</a:t>
            </a:r>
            <a:r>
              <a:rPr lang="en-US" altLang="zh-CN" sz="3200" dirty="0"/>
              <a:t> </a:t>
            </a:r>
            <a:r>
              <a:rPr lang="en-US" altLang="zh-CN" sz="3200" dirty="0" err="1"/>
              <a:t>LNode</a:t>
            </a:r>
            <a:r>
              <a:rPr lang="en-US" altLang="zh-CN" sz="3200" dirty="0"/>
              <a:t> </a:t>
            </a:r>
            <a:r>
              <a:rPr lang="en-US" altLang="zh-CN" sz="3200" b="1" dirty="0"/>
              <a:t>{    </a:t>
            </a:r>
            <a:r>
              <a:rPr lang="en-US" altLang="zh-CN" b="1" dirty="0">
                <a:solidFill>
                  <a:srgbClr val="006600"/>
                </a:solidFill>
                <a:latin typeface="华文仿宋" panose="02010600040101010101" pitchFamily="2" charset="-122"/>
                <a:ea typeface="华文仿宋" panose="02010600040101010101" pitchFamily="2" charset="-122"/>
              </a:rPr>
              <a:t>// </a:t>
            </a:r>
            <a:r>
              <a:rPr lang="zh-CN" altLang="en-US" b="1" dirty="0">
                <a:solidFill>
                  <a:srgbClr val="006600"/>
                </a:solidFill>
                <a:latin typeface="华文仿宋" panose="02010600040101010101" pitchFamily="2" charset="-122"/>
                <a:ea typeface="华文仿宋" panose="02010600040101010101" pitchFamily="2" charset="-122"/>
              </a:rPr>
              <a:t>结点类型</a:t>
            </a:r>
            <a:endParaRPr lang="zh-CN" altLang="en-US" b="1" dirty="0">
              <a:solidFill>
                <a:srgbClr val="006600"/>
              </a:solidFill>
              <a:latin typeface="华文仿宋" panose="02010600040101010101" pitchFamily="2" charset="-122"/>
              <a:ea typeface="华文仿宋" panose="02010600040101010101" pitchFamily="2" charset="-122"/>
            </a:endParaRPr>
          </a:p>
          <a:p>
            <a:pPr algn="l" eaLnBrk="1" hangingPunct="1"/>
            <a:r>
              <a:rPr lang="zh-CN" altLang="en-US" sz="3200" dirty="0"/>
              <a:t>     </a:t>
            </a:r>
            <a:r>
              <a:rPr lang="en-US" altLang="zh-CN" sz="3200" dirty="0" err="1"/>
              <a:t>ElemType</a:t>
            </a:r>
            <a:r>
              <a:rPr lang="en-US" altLang="zh-CN" sz="3200" dirty="0"/>
              <a:t>       data;</a:t>
            </a:r>
            <a:endParaRPr lang="en-US" altLang="zh-CN" sz="3200" dirty="0"/>
          </a:p>
          <a:p>
            <a:pPr algn="l" eaLnBrk="1" hangingPunct="1"/>
            <a:r>
              <a:rPr lang="en-US" altLang="zh-CN" sz="3200" dirty="0"/>
              <a:t>     </a:t>
            </a:r>
            <a:r>
              <a:rPr lang="en-US" altLang="zh-CN" sz="3200" b="1" dirty="0" err="1"/>
              <a:t>struct</a:t>
            </a:r>
            <a:r>
              <a:rPr lang="en-US" altLang="zh-CN" sz="3200" dirty="0"/>
              <a:t> </a:t>
            </a:r>
            <a:r>
              <a:rPr lang="en-US" altLang="zh-CN" sz="3200" dirty="0" err="1"/>
              <a:t>LNode</a:t>
            </a:r>
            <a:r>
              <a:rPr lang="en-US" altLang="zh-CN" sz="3200" dirty="0"/>
              <a:t>   </a:t>
            </a:r>
            <a:r>
              <a:rPr lang="en-US" altLang="zh-CN" sz="3200" b="1" dirty="0"/>
              <a:t>*</a:t>
            </a:r>
            <a:r>
              <a:rPr lang="en-US" altLang="zh-CN" sz="3200" dirty="0"/>
              <a:t>next;</a:t>
            </a:r>
            <a:endParaRPr lang="en-US" altLang="zh-CN" sz="3200" dirty="0"/>
          </a:p>
          <a:p>
            <a:pPr algn="l" eaLnBrk="1" hangingPunct="1"/>
            <a:r>
              <a:rPr lang="en-US" altLang="zh-CN" sz="3200" b="1" dirty="0"/>
              <a:t>} *</a:t>
            </a:r>
            <a:r>
              <a:rPr lang="en-US" altLang="zh-CN" sz="3200" dirty="0"/>
              <a:t>Link, </a:t>
            </a:r>
            <a:r>
              <a:rPr lang="en-US" altLang="zh-CN" sz="3200" b="1" dirty="0"/>
              <a:t>*</a:t>
            </a:r>
            <a:r>
              <a:rPr lang="en-US" altLang="zh-CN" sz="3200" dirty="0"/>
              <a:t>Position;</a:t>
            </a:r>
            <a:endParaRPr lang="en-US" altLang="zh-CN" sz="3200" dirty="0"/>
          </a:p>
        </p:txBody>
      </p:sp>
      <p:sp>
        <p:nvSpPr>
          <p:cNvPr id="101380" name="Text Box 4"/>
          <p:cNvSpPr txBox="1">
            <a:spLocks noChangeArrowheads="1"/>
          </p:cNvSpPr>
          <p:nvPr/>
        </p:nvSpPr>
        <p:spPr bwMode="auto">
          <a:xfrm>
            <a:off x="609600" y="3200400"/>
            <a:ext cx="8229600" cy="302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b="1" dirty="0" err="1"/>
              <a:t>typedef</a:t>
            </a:r>
            <a:r>
              <a:rPr lang="en-US" altLang="zh-CN" sz="3200" b="1" dirty="0"/>
              <a:t> </a:t>
            </a:r>
            <a:r>
              <a:rPr lang="en-US" altLang="zh-CN" sz="3200" b="1" dirty="0" err="1"/>
              <a:t>struct</a:t>
            </a:r>
            <a:r>
              <a:rPr lang="en-US" altLang="zh-CN" sz="3200" dirty="0"/>
              <a:t> </a:t>
            </a:r>
            <a:r>
              <a:rPr lang="en-US" altLang="zh-CN" sz="3200" b="1" dirty="0"/>
              <a:t>{      </a:t>
            </a:r>
            <a:r>
              <a:rPr lang="en-US" altLang="zh-CN" sz="2000" b="1" dirty="0">
                <a:solidFill>
                  <a:srgbClr val="006439"/>
                </a:solidFill>
                <a:ea typeface="华文仿宋" panose="02010600040101010101" pitchFamily="2" charset="-122"/>
              </a:rPr>
              <a:t>// </a:t>
            </a:r>
            <a:r>
              <a:rPr lang="zh-CN" altLang="en-US" sz="2000" b="1" dirty="0">
                <a:solidFill>
                  <a:srgbClr val="006439"/>
                </a:solidFill>
                <a:ea typeface="华文仿宋" panose="02010600040101010101" pitchFamily="2" charset="-122"/>
              </a:rPr>
              <a:t>链表类型</a:t>
            </a:r>
            <a:endParaRPr lang="zh-CN" altLang="en-US" sz="2000" b="1" dirty="0">
              <a:solidFill>
                <a:srgbClr val="006439"/>
              </a:solidFill>
              <a:ea typeface="华文仿宋" panose="02010600040101010101" pitchFamily="2" charset="-122"/>
            </a:endParaRPr>
          </a:p>
          <a:p>
            <a:pPr algn="l" eaLnBrk="1" hangingPunct="1">
              <a:lnSpc>
                <a:spcPct val="90000"/>
              </a:lnSpc>
            </a:pPr>
            <a:r>
              <a:rPr lang="zh-CN" altLang="en-US" sz="3200" b="1" dirty="0"/>
              <a:t>    </a:t>
            </a:r>
            <a:r>
              <a:rPr lang="en-US" altLang="zh-CN" sz="3200" dirty="0">
                <a:solidFill>
                  <a:srgbClr val="3333CC"/>
                </a:solidFill>
              </a:rPr>
              <a:t>Link  head, </a:t>
            </a:r>
            <a:r>
              <a:rPr lang="en-US" altLang="zh-CN" sz="3200" dirty="0">
                <a:solidFill>
                  <a:srgbClr val="FF0000"/>
                </a:solidFill>
              </a:rPr>
              <a:t>tail</a:t>
            </a:r>
            <a:r>
              <a:rPr lang="en-US" altLang="zh-CN" sz="3200" dirty="0">
                <a:solidFill>
                  <a:srgbClr val="3333CC"/>
                </a:solidFill>
              </a:rPr>
              <a:t>;</a:t>
            </a:r>
            <a:r>
              <a:rPr lang="en-US" altLang="zh-CN" sz="3200" dirty="0"/>
              <a:t>       </a:t>
            </a:r>
            <a:endParaRPr lang="en-US" altLang="zh-CN" sz="2000" b="1" dirty="0">
              <a:solidFill>
                <a:srgbClr val="006439"/>
              </a:solidFill>
              <a:ea typeface="华文仿宋" panose="02010600040101010101" pitchFamily="2" charset="-122"/>
            </a:endParaRPr>
          </a:p>
          <a:p>
            <a:pPr algn="l" eaLnBrk="1" hangingPunct="1">
              <a:lnSpc>
                <a:spcPct val="90000"/>
              </a:lnSpc>
            </a:pPr>
            <a:r>
              <a:rPr lang="en-US" altLang="zh-CN" dirty="0">
                <a:solidFill>
                  <a:srgbClr val="CC0066"/>
                </a:solidFill>
                <a:ea typeface="华文仿宋" panose="02010600040101010101" pitchFamily="2" charset="-122"/>
              </a:rPr>
              <a:t>                        </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分别指向头结点和最后一个结点的指针</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lnSpc>
                <a:spcPct val="90000"/>
              </a:lnSpc>
            </a:pPr>
            <a:r>
              <a:rPr lang="zh-CN" altLang="en-US" sz="3200" dirty="0"/>
              <a:t>    </a:t>
            </a:r>
            <a:r>
              <a:rPr lang="en-US" altLang="zh-CN" sz="3200" b="1" dirty="0" err="1">
                <a:solidFill>
                  <a:srgbClr val="3333CC"/>
                </a:solidFill>
              </a:rPr>
              <a:t>int</a:t>
            </a:r>
            <a:r>
              <a:rPr lang="en-US" altLang="zh-CN" sz="3200" b="1" dirty="0">
                <a:solidFill>
                  <a:srgbClr val="3333CC"/>
                </a:solidFill>
              </a:rPr>
              <a:t>   </a:t>
            </a:r>
            <a:r>
              <a:rPr lang="en-US" altLang="zh-CN" sz="3200" dirty="0" err="1">
                <a:solidFill>
                  <a:srgbClr val="FF0000"/>
                </a:solidFill>
              </a:rPr>
              <a:t>len</a:t>
            </a:r>
            <a:r>
              <a:rPr lang="en-US" altLang="zh-CN" sz="3200" dirty="0">
                <a:solidFill>
                  <a:srgbClr val="3333CC"/>
                </a:solidFill>
              </a:rPr>
              <a:t>;</a:t>
            </a:r>
            <a:r>
              <a:rPr lang="en-US" altLang="zh-CN" sz="3200" dirty="0"/>
              <a:t>               </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指示链表长度</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lnSpc>
                <a:spcPct val="90000"/>
              </a:lnSpc>
            </a:pPr>
            <a:r>
              <a:rPr lang="zh-CN" altLang="en-US" sz="3200" dirty="0"/>
              <a:t>    </a:t>
            </a:r>
            <a:r>
              <a:rPr lang="en-US" altLang="zh-CN" sz="3200" dirty="0">
                <a:solidFill>
                  <a:srgbClr val="3333CC"/>
                </a:solidFill>
              </a:rPr>
              <a:t>Link  </a:t>
            </a:r>
            <a:r>
              <a:rPr lang="en-US" altLang="zh-CN" sz="3200" dirty="0">
                <a:solidFill>
                  <a:srgbClr val="FF0000"/>
                </a:solidFill>
              </a:rPr>
              <a:t>current</a:t>
            </a:r>
            <a:r>
              <a:rPr lang="en-US" altLang="zh-CN" sz="3200" dirty="0">
                <a:solidFill>
                  <a:srgbClr val="3333CC"/>
                </a:solidFill>
              </a:rPr>
              <a:t>;</a:t>
            </a:r>
            <a:r>
              <a:rPr lang="en-US" altLang="zh-CN" sz="3200" dirty="0"/>
              <a:t>       </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指向当前被访问的结点的</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lnSpc>
                <a:spcPct val="90000"/>
              </a:lnSpc>
            </a:pPr>
            <a:r>
              <a:rPr lang="zh-CN" altLang="en-US" sz="2000" b="1" dirty="0">
                <a:solidFill>
                  <a:srgbClr val="006439"/>
                </a:solidFill>
                <a:ea typeface="华文仿宋" panose="02010600040101010101" pitchFamily="2" charset="-122"/>
              </a:rPr>
              <a:t>                                                 </a:t>
            </a:r>
            <a:r>
              <a:rPr lang="en-US" altLang="zh-CN" sz="2000" b="1" dirty="0">
                <a:solidFill>
                  <a:srgbClr val="006600"/>
                </a:solidFill>
                <a:latin typeface="华文仿宋" panose="02010600040101010101" pitchFamily="2" charset="-122"/>
                <a:ea typeface="华文仿宋" panose="02010600040101010101" pitchFamily="2" charset="-122"/>
              </a:rPr>
              <a:t>// </a:t>
            </a:r>
            <a:r>
              <a:rPr lang="zh-CN" altLang="en-US" sz="2000" b="1" dirty="0">
                <a:solidFill>
                  <a:srgbClr val="006600"/>
                </a:solidFill>
                <a:latin typeface="华文仿宋" panose="02010600040101010101" pitchFamily="2" charset="-122"/>
                <a:ea typeface="华文仿宋" panose="02010600040101010101" pitchFamily="2" charset="-122"/>
              </a:rPr>
              <a:t>指针，初始位置指向头结点</a:t>
            </a:r>
            <a:endParaRPr lang="zh-CN" altLang="en-US" sz="2000" b="1" dirty="0">
              <a:solidFill>
                <a:srgbClr val="006600"/>
              </a:solidFill>
              <a:latin typeface="华文仿宋" panose="02010600040101010101" pitchFamily="2" charset="-122"/>
              <a:ea typeface="华文仿宋" panose="02010600040101010101" pitchFamily="2" charset="-122"/>
            </a:endParaRPr>
          </a:p>
          <a:p>
            <a:pPr algn="l" eaLnBrk="1" hangingPunct="1">
              <a:lnSpc>
                <a:spcPct val="90000"/>
              </a:lnSpc>
            </a:pPr>
            <a:r>
              <a:rPr lang="en-US" altLang="zh-CN" sz="3200" b="1" dirty="0"/>
              <a:t>} </a:t>
            </a:r>
            <a:r>
              <a:rPr lang="en-US" altLang="zh-CN" sz="3200" b="1" dirty="0" err="1"/>
              <a:t>LinkList</a:t>
            </a:r>
            <a:r>
              <a:rPr lang="en-US" altLang="zh-CN" sz="3200" b="1" dirty="0"/>
              <a:t>;</a:t>
            </a:r>
            <a:r>
              <a:rPr lang="en-US" altLang="zh-CN" sz="3200" dirty="0"/>
              <a:t>  </a:t>
            </a:r>
            <a:endParaRPr lang="en-US" altLang="zh-CN" sz="3200" dirty="0"/>
          </a:p>
        </p:txBody>
      </p:sp>
      <p:sp>
        <p:nvSpPr>
          <p:cNvPr id="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2.3.4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改进的线性链表类型</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457200" y="1664300"/>
            <a:ext cx="762000" cy="790575"/>
            <a:chOff x="288" y="720"/>
            <a:chExt cx="480" cy="498"/>
          </a:xfrm>
        </p:grpSpPr>
        <p:sp>
          <p:nvSpPr>
            <p:cNvPr id="102425" name="Line 4"/>
            <p:cNvSpPr>
              <a:spLocks noChangeShapeType="1"/>
            </p:cNvSpPr>
            <p:nvPr/>
          </p:nvSpPr>
          <p:spPr bwMode="auto">
            <a:xfrm>
              <a:off x="288" y="1218"/>
              <a:ext cx="48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102426" name="Line 5"/>
            <p:cNvSpPr>
              <a:spLocks noChangeShapeType="1"/>
            </p:cNvSpPr>
            <p:nvPr/>
          </p:nvSpPr>
          <p:spPr bwMode="auto">
            <a:xfrm>
              <a:off x="288" y="720"/>
              <a:ext cx="0" cy="498"/>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grpSp>
      <p:sp>
        <p:nvSpPr>
          <p:cNvPr id="102403" name="Text Box 6"/>
          <p:cNvSpPr txBox="1">
            <a:spLocks noChangeArrowheads="1"/>
          </p:cNvSpPr>
          <p:nvPr/>
        </p:nvSpPr>
        <p:spPr bwMode="auto">
          <a:xfrm>
            <a:off x="1094018" y="1570638"/>
            <a:ext cx="14205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3200" b="1">
                <a:solidFill>
                  <a:srgbClr val="FF0000"/>
                </a:solidFill>
                <a:latin typeface="华文仿宋" panose="02010600040101010101" pitchFamily="2" charset="-122"/>
                <a:ea typeface="华文仿宋" panose="02010600040101010101" pitchFamily="2" charset="-122"/>
              </a:rPr>
              <a:t>头结点</a:t>
            </a:r>
            <a:endParaRPr lang="zh-CN" altLang="en-US">
              <a:latin typeface="华文仿宋" panose="02010600040101010101" pitchFamily="2" charset="-122"/>
              <a:ea typeface="华文仿宋" panose="02010600040101010101" pitchFamily="2" charset="-122"/>
            </a:endParaRPr>
          </a:p>
        </p:txBody>
      </p:sp>
      <p:sp>
        <p:nvSpPr>
          <p:cNvPr id="102404" name="Text Box 7"/>
          <p:cNvSpPr txBox="1">
            <a:spLocks noChangeArrowheads="1"/>
          </p:cNvSpPr>
          <p:nvPr/>
        </p:nvSpPr>
        <p:spPr bwMode="auto">
          <a:xfrm>
            <a:off x="2590800" y="1951638"/>
            <a:ext cx="6553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4800" dirty="0">
                <a:latin typeface="华文仿宋" panose="02010600040101010101" pitchFamily="2" charset="-122"/>
                <a:ea typeface="华文仿宋" panose="02010600040101010101" pitchFamily="2" charset="-122"/>
              </a:rPr>
              <a:t>   </a:t>
            </a:r>
            <a:r>
              <a:rPr lang="en-US" altLang="zh-CN" sz="4800" dirty="0">
                <a:solidFill>
                  <a:srgbClr val="000099"/>
                </a:solidFill>
                <a:latin typeface="华文仿宋" panose="02010600040101010101" pitchFamily="2" charset="-122"/>
                <a:ea typeface="华文仿宋" panose="02010600040101010101" pitchFamily="2" charset="-122"/>
              </a:rPr>
              <a:t>a</a:t>
            </a:r>
            <a:r>
              <a:rPr lang="en-US" altLang="zh-CN" sz="4800" baseline="-25000" dirty="0">
                <a:solidFill>
                  <a:srgbClr val="000099"/>
                </a:solidFill>
                <a:latin typeface="华文仿宋" panose="02010600040101010101" pitchFamily="2" charset="-122"/>
                <a:ea typeface="华文仿宋" panose="02010600040101010101" pitchFamily="2" charset="-122"/>
              </a:rPr>
              <a:t>1</a:t>
            </a:r>
            <a:r>
              <a:rPr lang="en-US" altLang="zh-CN" sz="4800" dirty="0">
                <a:solidFill>
                  <a:srgbClr val="000099"/>
                </a:solidFill>
                <a:latin typeface="华文仿宋" panose="02010600040101010101" pitchFamily="2" charset="-122"/>
                <a:ea typeface="华文仿宋" panose="02010600040101010101" pitchFamily="2" charset="-122"/>
              </a:rPr>
              <a:t>       …  </a:t>
            </a:r>
            <a:r>
              <a:rPr lang="en-US" altLang="zh-CN" sz="4800" dirty="0" err="1">
                <a:solidFill>
                  <a:srgbClr val="000099"/>
                </a:solidFill>
                <a:latin typeface="华文仿宋" panose="02010600040101010101" pitchFamily="2" charset="-122"/>
                <a:ea typeface="华文仿宋" panose="02010600040101010101" pitchFamily="2" charset="-122"/>
              </a:rPr>
              <a:t>a</a:t>
            </a:r>
            <a:r>
              <a:rPr lang="en-US" altLang="zh-CN" sz="4800" baseline="-25000" dirty="0" err="1">
                <a:solidFill>
                  <a:srgbClr val="000099"/>
                </a:solidFill>
                <a:latin typeface="华文仿宋" panose="02010600040101010101" pitchFamily="2" charset="-122"/>
                <a:ea typeface="华文仿宋" panose="02010600040101010101" pitchFamily="2" charset="-122"/>
              </a:rPr>
              <a:t>i</a:t>
            </a:r>
            <a:r>
              <a:rPr lang="en-US" altLang="zh-CN" sz="4800" dirty="0">
                <a:solidFill>
                  <a:srgbClr val="000099"/>
                </a:solidFill>
                <a:latin typeface="华文仿宋" panose="02010600040101010101" pitchFamily="2" charset="-122"/>
                <a:ea typeface="华文仿宋" panose="02010600040101010101" pitchFamily="2" charset="-122"/>
              </a:rPr>
              <a:t>       ...   a</a:t>
            </a:r>
            <a:r>
              <a:rPr lang="en-US" altLang="zh-CN" sz="4800" baseline="-25000" dirty="0">
                <a:solidFill>
                  <a:srgbClr val="000099"/>
                </a:solidFill>
                <a:latin typeface="华文仿宋" panose="02010600040101010101" pitchFamily="2" charset="-122"/>
                <a:ea typeface="华文仿宋" panose="02010600040101010101" pitchFamily="2" charset="-122"/>
              </a:rPr>
              <a:t>n  </a:t>
            </a:r>
            <a:r>
              <a:rPr lang="en-US" altLang="zh-CN" sz="6000" b="1" baseline="-25000" dirty="0">
                <a:solidFill>
                  <a:srgbClr val="000099"/>
                </a:solidFill>
                <a:latin typeface="华文仿宋" panose="02010600040101010101" pitchFamily="2" charset="-122"/>
                <a:ea typeface="华文仿宋" panose="02010600040101010101" pitchFamily="2" charset="-122"/>
              </a:rPr>
              <a:t>^</a:t>
            </a:r>
            <a:endParaRPr lang="en-US" altLang="zh-CN" sz="4800" baseline="-25000" dirty="0">
              <a:solidFill>
                <a:srgbClr val="000099"/>
              </a:solidFill>
              <a:latin typeface="华文仿宋" panose="02010600040101010101" pitchFamily="2" charset="-122"/>
              <a:ea typeface="华文仿宋" panose="02010600040101010101" pitchFamily="2" charset="-122"/>
            </a:endParaRPr>
          </a:p>
          <a:p>
            <a:pPr algn="l" eaLnBrk="1" hangingPunct="1"/>
            <a:endParaRPr lang="en-US" altLang="zh-CN" dirty="0">
              <a:latin typeface="华文仿宋" panose="02010600040101010101" pitchFamily="2" charset="-122"/>
              <a:ea typeface="华文仿宋" panose="02010600040101010101" pitchFamily="2" charset="-122"/>
            </a:endParaRPr>
          </a:p>
        </p:txBody>
      </p:sp>
      <p:sp>
        <p:nvSpPr>
          <p:cNvPr id="528392" name="Line 8"/>
          <p:cNvSpPr>
            <a:spLocks noChangeShapeType="1"/>
          </p:cNvSpPr>
          <p:nvPr/>
        </p:nvSpPr>
        <p:spPr bwMode="auto">
          <a:xfrm>
            <a:off x="3810000" y="2165771"/>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28393" name="Line 9"/>
          <p:cNvSpPr>
            <a:spLocks noChangeShapeType="1"/>
          </p:cNvSpPr>
          <p:nvPr/>
        </p:nvSpPr>
        <p:spPr bwMode="auto">
          <a:xfrm>
            <a:off x="3962400" y="2454875"/>
            <a:ext cx="609600"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28394" name="Line 10"/>
          <p:cNvSpPr>
            <a:spLocks noChangeShapeType="1"/>
          </p:cNvSpPr>
          <p:nvPr/>
        </p:nvSpPr>
        <p:spPr bwMode="auto">
          <a:xfrm>
            <a:off x="6209763" y="2152892"/>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28395" name="Line 11"/>
          <p:cNvSpPr>
            <a:spLocks noChangeShapeType="1"/>
          </p:cNvSpPr>
          <p:nvPr/>
        </p:nvSpPr>
        <p:spPr bwMode="auto">
          <a:xfrm>
            <a:off x="6400800" y="2454875"/>
            <a:ext cx="457200"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28396" name="Line 12"/>
          <p:cNvSpPr>
            <a:spLocks noChangeShapeType="1"/>
          </p:cNvSpPr>
          <p:nvPr/>
        </p:nvSpPr>
        <p:spPr bwMode="auto">
          <a:xfrm>
            <a:off x="8444247" y="2165771"/>
            <a:ext cx="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528397" name="Line 13"/>
          <p:cNvSpPr>
            <a:spLocks noChangeShapeType="1"/>
          </p:cNvSpPr>
          <p:nvPr/>
        </p:nvSpPr>
        <p:spPr bwMode="auto">
          <a:xfrm>
            <a:off x="7391400" y="2454875"/>
            <a:ext cx="381000" cy="0"/>
          </a:xfrm>
          <a:prstGeom prst="line">
            <a:avLst/>
          </a:prstGeom>
          <a:noFill/>
          <a:ln w="25400">
            <a:solidFill>
              <a:schemeClr val="tx1"/>
            </a:solidFill>
            <a:round/>
            <a:tailEnd type="triangle" w="sm" len="lg"/>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sp>
        <p:nvSpPr>
          <p:cNvPr id="102411" name="Rectangle 14"/>
          <p:cNvSpPr>
            <a:spLocks noChangeArrowheads="1"/>
          </p:cNvSpPr>
          <p:nvPr/>
        </p:nvSpPr>
        <p:spPr bwMode="auto">
          <a:xfrm>
            <a:off x="2971800" y="2150075"/>
            <a:ext cx="1143000" cy="609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102412" name="Rectangle 15"/>
          <p:cNvSpPr>
            <a:spLocks noChangeArrowheads="1"/>
          </p:cNvSpPr>
          <p:nvPr/>
        </p:nvSpPr>
        <p:spPr bwMode="auto">
          <a:xfrm>
            <a:off x="5410200" y="2150075"/>
            <a:ext cx="1143000" cy="609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102413" name="Rectangle 16"/>
          <p:cNvSpPr>
            <a:spLocks noChangeArrowheads="1"/>
          </p:cNvSpPr>
          <p:nvPr/>
        </p:nvSpPr>
        <p:spPr bwMode="auto">
          <a:xfrm>
            <a:off x="7772400" y="2150075"/>
            <a:ext cx="1143000" cy="609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grpSp>
        <p:nvGrpSpPr>
          <p:cNvPr id="102414" name="Group 17"/>
          <p:cNvGrpSpPr/>
          <p:nvPr/>
        </p:nvGrpSpPr>
        <p:grpSpPr bwMode="auto">
          <a:xfrm>
            <a:off x="1219200" y="2150075"/>
            <a:ext cx="1143000" cy="609600"/>
            <a:chOff x="768" y="960"/>
            <a:chExt cx="720" cy="384"/>
          </a:xfrm>
        </p:grpSpPr>
        <p:sp>
          <p:nvSpPr>
            <p:cNvPr id="102423" name="Rectangle 18"/>
            <p:cNvSpPr>
              <a:spLocks noChangeArrowheads="1"/>
            </p:cNvSpPr>
            <p:nvPr/>
          </p:nvSpPr>
          <p:spPr bwMode="auto">
            <a:xfrm>
              <a:off x="768" y="960"/>
              <a:ext cx="720" cy="384"/>
            </a:xfrm>
            <a:prstGeom prst="rect">
              <a:avLst/>
            </a:prstGeom>
            <a:solidFill>
              <a:schemeClr val="bg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a:latin typeface="华文仿宋" panose="02010600040101010101" pitchFamily="2" charset="-122"/>
                <a:ea typeface="华文仿宋" panose="02010600040101010101" pitchFamily="2" charset="-122"/>
              </a:endParaRPr>
            </a:p>
          </p:txBody>
        </p:sp>
        <p:sp>
          <p:nvSpPr>
            <p:cNvPr id="102424" name="Line 19"/>
            <p:cNvSpPr>
              <a:spLocks noChangeShapeType="1"/>
            </p:cNvSpPr>
            <p:nvPr/>
          </p:nvSpPr>
          <p:spPr bwMode="auto">
            <a:xfrm>
              <a:off x="1296" y="96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a:latin typeface="华文仿宋" panose="02010600040101010101" pitchFamily="2" charset="-122"/>
                <a:ea typeface="华文仿宋" panose="02010600040101010101" pitchFamily="2" charset="-122"/>
              </a:endParaRPr>
            </a:p>
          </p:txBody>
        </p:sp>
      </p:grpSp>
      <p:sp>
        <p:nvSpPr>
          <p:cNvPr id="102415" name="Text Box 20"/>
          <p:cNvSpPr txBox="1">
            <a:spLocks noChangeArrowheads="1"/>
          </p:cNvSpPr>
          <p:nvPr/>
        </p:nvSpPr>
        <p:spPr bwMode="auto">
          <a:xfrm>
            <a:off x="228600" y="1159475"/>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800" b="1">
                <a:solidFill>
                  <a:schemeClr val="accent2"/>
                </a:solidFill>
                <a:latin typeface="华文仿宋" panose="02010600040101010101" pitchFamily="2" charset="-122"/>
                <a:ea typeface="华文仿宋" panose="02010600040101010101" pitchFamily="2" charset="-122"/>
              </a:rPr>
              <a:t>head</a:t>
            </a:r>
            <a:endParaRPr lang="en-US" altLang="zh-CN" sz="2800" b="1">
              <a:solidFill>
                <a:schemeClr val="accent2"/>
              </a:solidFill>
              <a:latin typeface="华文仿宋" panose="02010600040101010101" pitchFamily="2" charset="-122"/>
              <a:ea typeface="华文仿宋" panose="02010600040101010101" pitchFamily="2" charset="-122"/>
            </a:endParaRPr>
          </a:p>
        </p:txBody>
      </p:sp>
      <p:sp>
        <p:nvSpPr>
          <p:cNvPr id="102416" name="Text Box 21"/>
          <p:cNvSpPr txBox="1">
            <a:spLocks noChangeArrowheads="1"/>
          </p:cNvSpPr>
          <p:nvPr/>
        </p:nvSpPr>
        <p:spPr bwMode="auto">
          <a:xfrm>
            <a:off x="5181600" y="1311875"/>
            <a:ext cx="137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800" b="1">
                <a:solidFill>
                  <a:schemeClr val="accent2"/>
                </a:solidFill>
                <a:latin typeface="华文仿宋" panose="02010600040101010101" pitchFamily="2" charset="-122"/>
                <a:ea typeface="华文仿宋" panose="02010600040101010101" pitchFamily="2" charset="-122"/>
              </a:rPr>
              <a:t>current</a:t>
            </a:r>
            <a:endParaRPr lang="en-US" altLang="zh-CN" sz="2800" b="1">
              <a:solidFill>
                <a:schemeClr val="accent2"/>
              </a:solidFill>
              <a:latin typeface="华文仿宋" panose="02010600040101010101" pitchFamily="2" charset="-122"/>
              <a:ea typeface="华文仿宋" panose="02010600040101010101" pitchFamily="2" charset="-122"/>
            </a:endParaRPr>
          </a:p>
        </p:txBody>
      </p:sp>
      <p:sp>
        <p:nvSpPr>
          <p:cNvPr id="102417" name="Line 22"/>
          <p:cNvSpPr>
            <a:spLocks noChangeShapeType="1"/>
          </p:cNvSpPr>
          <p:nvPr/>
        </p:nvSpPr>
        <p:spPr bwMode="auto">
          <a:xfrm>
            <a:off x="2209800" y="2454875"/>
            <a:ext cx="762000" cy="0"/>
          </a:xfrm>
          <a:prstGeom prst="line">
            <a:avLst/>
          </a:prstGeom>
          <a:noFill/>
          <a:ln w="9525">
            <a:solidFill>
              <a:schemeClr val="tx1"/>
            </a:solidFill>
            <a:round/>
            <a:tailEnd type="arrow" w="med" len="med"/>
          </a:ln>
          <a:extLst>
            <a:ext uri="{909E8E84-426E-40DD-AFC4-6F175D3DCCD1}">
              <a14:hiddenFill xmlns:a14="http://schemas.microsoft.com/office/drawing/2010/main">
                <a:noFill/>
              </a14:hiddenFill>
            </a:ext>
          </a:extLst>
        </p:spPr>
        <p:txBody>
          <a:bodyPr/>
          <a:lstStyle/>
          <a:p>
            <a:pPr algn="l"/>
            <a:endParaRPr lang="zh-CN" altLang="en-US">
              <a:latin typeface="华文仿宋" panose="02010600040101010101" pitchFamily="2" charset="-122"/>
              <a:ea typeface="华文仿宋" panose="02010600040101010101" pitchFamily="2" charset="-122"/>
            </a:endParaRPr>
          </a:p>
        </p:txBody>
      </p:sp>
      <p:sp>
        <p:nvSpPr>
          <p:cNvPr id="102418" name="Text Box 23"/>
          <p:cNvSpPr txBox="1">
            <a:spLocks noChangeArrowheads="1"/>
          </p:cNvSpPr>
          <p:nvPr/>
        </p:nvSpPr>
        <p:spPr bwMode="auto">
          <a:xfrm>
            <a:off x="7848600" y="1311875"/>
            <a:ext cx="83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spcBef>
                <a:spcPct val="50000"/>
              </a:spcBef>
            </a:pPr>
            <a:r>
              <a:rPr lang="en-US" altLang="zh-CN" sz="2800" b="1">
                <a:solidFill>
                  <a:schemeClr val="accent2"/>
                </a:solidFill>
                <a:latin typeface="华文仿宋" panose="02010600040101010101" pitchFamily="2" charset="-122"/>
                <a:ea typeface="华文仿宋" panose="02010600040101010101" pitchFamily="2" charset="-122"/>
              </a:rPr>
              <a:t>tail</a:t>
            </a:r>
            <a:endParaRPr lang="en-US" altLang="zh-CN" sz="2800" b="1">
              <a:solidFill>
                <a:schemeClr val="accent2"/>
              </a:solidFill>
              <a:latin typeface="华文仿宋" panose="02010600040101010101" pitchFamily="2" charset="-122"/>
              <a:ea typeface="华文仿宋" panose="02010600040101010101" pitchFamily="2" charset="-122"/>
            </a:endParaRPr>
          </a:p>
        </p:txBody>
      </p:sp>
      <p:sp>
        <p:nvSpPr>
          <p:cNvPr id="102419" name="Line 24"/>
          <p:cNvSpPr>
            <a:spLocks noChangeShapeType="1"/>
          </p:cNvSpPr>
          <p:nvPr/>
        </p:nvSpPr>
        <p:spPr bwMode="auto">
          <a:xfrm>
            <a:off x="8077200" y="1769075"/>
            <a:ext cx="228600" cy="3810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l"/>
            <a:endParaRPr lang="zh-CN" altLang="en-US">
              <a:latin typeface="华文仿宋" panose="02010600040101010101" pitchFamily="2" charset="-122"/>
              <a:ea typeface="华文仿宋" panose="02010600040101010101" pitchFamily="2" charset="-122"/>
            </a:endParaRPr>
          </a:p>
        </p:txBody>
      </p:sp>
      <p:sp>
        <p:nvSpPr>
          <p:cNvPr id="102420" name="Line 25"/>
          <p:cNvSpPr>
            <a:spLocks noChangeShapeType="1"/>
          </p:cNvSpPr>
          <p:nvPr/>
        </p:nvSpPr>
        <p:spPr bwMode="auto">
          <a:xfrm>
            <a:off x="5791200" y="1769075"/>
            <a:ext cx="228600" cy="3810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l"/>
            <a:endParaRPr lang="zh-CN" altLang="en-US">
              <a:latin typeface="华文仿宋" panose="02010600040101010101" pitchFamily="2" charset="-122"/>
              <a:ea typeface="华文仿宋" panose="02010600040101010101" pitchFamily="2" charset="-122"/>
            </a:endParaRPr>
          </a:p>
        </p:txBody>
      </p:sp>
      <p:sp>
        <p:nvSpPr>
          <p:cNvPr id="528410" name="Text Box 26"/>
          <p:cNvSpPr txBox="1">
            <a:spLocks noChangeArrowheads="1"/>
          </p:cNvSpPr>
          <p:nvPr/>
        </p:nvSpPr>
        <p:spPr bwMode="auto">
          <a:xfrm>
            <a:off x="457200" y="3280716"/>
            <a:ext cx="841375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b="1" dirty="0"/>
              <a:t>Status</a:t>
            </a:r>
            <a:r>
              <a:rPr lang="en-US" altLang="zh-CN" sz="3200" dirty="0"/>
              <a:t> </a:t>
            </a:r>
            <a:r>
              <a:rPr lang="en-US" altLang="zh-CN" sz="3200" dirty="0" err="1"/>
              <a:t>MakeNode</a:t>
            </a:r>
            <a:r>
              <a:rPr lang="en-US" altLang="zh-CN" sz="3200" dirty="0"/>
              <a:t>( Link </a:t>
            </a:r>
            <a:r>
              <a:rPr lang="en-US" altLang="zh-CN" sz="3200" b="1" dirty="0"/>
              <a:t>&amp;</a:t>
            </a:r>
            <a:r>
              <a:rPr lang="en-US" altLang="zh-CN" sz="3200" dirty="0"/>
              <a:t>p, </a:t>
            </a:r>
            <a:r>
              <a:rPr lang="en-US" altLang="zh-CN" sz="3200" dirty="0" err="1"/>
              <a:t>ElemType</a:t>
            </a:r>
            <a:r>
              <a:rPr lang="en-US" altLang="zh-CN" sz="3200" dirty="0"/>
              <a:t> e );</a:t>
            </a:r>
            <a:endParaRPr lang="en-US" altLang="zh-CN" sz="3200" dirty="0"/>
          </a:p>
          <a:p>
            <a:pPr algn="l" eaLnBrk="1" hangingPunct="1"/>
            <a:r>
              <a:rPr lang="en-US" altLang="zh-CN" sz="3200" dirty="0"/>
              <a:t>           </a:t>
            </a:r>
            <a:r>
              <a:rPr lang="en-US" altLang="zh-CN" sz="2800" b="1" dirty="0">
                <a:solidFill>
                  <a:srgbClr val="006439"/>
                </a:solidFill>
              </a:rPr>
              <a:t>// </a:t>
            </a:r>
            <a:r>
              <a:rPr lang="zh-CN" altLang="en-US" sz="2800" b="1" dirty="0">
                <a:solidFill>
                  <a:srgbClr val="006439"/>
                </a:solidFill>
                <a:ea typeface="华文仿宋" panose="02010600040101010101" pitchFamily="2" charset="-122"/>
              </a:rPr>
              <a:t>分配由 </a:t>
            </a:r>
            <a:r>
              <a:rPr lang="en-US" altLang="zh-CN" sz="2800" b="1" dirty="0">
                <a:solidFill>
                  <a:srgbClr val="006439"/>
                </a:solidFill>
                <a:ea typeface="华文仿宋" panose="02010600040101010101" pitchFamily="2" charset="-122"/>
              </a:rPr>
              <a:t>p </a:t>
            </a:r>
            <a:r>
              <a:rPr lang="zh-CN" altLang="en-US" sz="2800" b="1" dirty="0">
                <a:solidFill>
                  <a:srgbClr val="006439"/>
                </a:solidFill>
                <a:ea typeface="华文仿宋" panose="02010600040101010101" pitchFamily="2" charset="-122"/>
              </a:rPr>
              <a:t>指向的值为</a:t>
            </a:r>
            <a:r>
              <a:rPr lang="en-US" altLang="zh-CN" sz="2800" b="1" dirty="0">
                <a:solidFill>
                  <a:srgbClr val="006439"/>
                </a:solidFill>
                <a:ea typeface="华文仿宋" panose="02010600040101010101" pitchFamily="2" charset="-122"/>
              </a:rPr>
              <a:t>e</a:t>
            </a:r>
            <a:r>
              <a:rPr lang="zh-CN" altLang="en-US" sz="2800" b="1" dirty="0">
                <a:solidFill>
                  <a:srgbClr val="006439"/>
                </a:solidFill>
                <a:ea typeface="华文仿宋" panose="02010600040101010101" pitchFamily="2" charset="-122"/>
              </a:rPr>
              <a:t>的结点，并返回</a:t>
            </a:r>
            <a:r>
              <a:rPr lang="en-US" altLang="zh-CN" sz="2800" b="1" dirty="0">
                <a:solidFill>
                  <a:srgbClr val="006439"/>
                </a:solidFill>
              </a:rPr>
              <a:t>OK</a:t>
            </a:r>
            <a:r>
              <a:rPr lang="zh-CN" altLang="en-US" sz="2800" b="1" dirty="0">
                <a:solidFill>
                  <a:srgbClr val="006439"/>
                </a:solidFill>
              </a:rPr>
              <a:t>，</a:t>
            </a:r>
            <a:endParaRPr lang="zh-CN" altLang="en-US" sz="2800" b="1" dirty="0">
              <a:solidFill>
                <a:srgbClr val="006439"/>
              </a:solidFill>
            </a:endParaRPr>
          </a:p>
          <a:p>
            <a:pPr algn="l" eaLnBrk="1" hangingPunct="1"/>
            <a:r>
              <a:rPr lang="zh-CN" altLang="en-US" sz="2800" b="1" dirty="0">
                <a:solidFill>
                  <a:srgbClr val="006439"/>
                </a:solidFill>
              </a:rPr>
              <a:t>            </a:t>
            </a:r>
            <a:r>
              <a:rPr lang="en-US" altLang="zh-CN" sz="2800" b="1" dirty="0">
                <a:solidFill>
                  <a:srgbClr val="006439"/>
                </a:solidFill>
              </a:rPr>
              <a:t>// </a:t>
            </a:r>
            <a:r>
              <a:rPr lang="zh-CN" altLang="en-US" sz="2800" b="1" dirty="0">
                <a:solidFill>
                  <a:srgbClr val="006439"/>
                </a:solidFill>
                <a:ea typeface="华文仿宋" panose="02010600040101010101" pitchFamily="2" charset="-122"/>
              </a:rPr>
              <a:t>若分配失败，则返回 </a:t>
            </a:r>
            <a:r>
              <a:rPr lang="en-US" altLang="zh-CN" sz="2800" b="1" dirty="0">
                <a:solidFill>
                  <a:srgbClr val="006439"/>
                </a:solidFill>
              </a:rPr>
              <a:t>ERROR</a:t>
            </a:r>
            <a:endParaRPr lang="en-US" altLang="zh-CN" sz="2800" b="1" dirty="0">
              <a:solidFill>
                <a:srgbClr val="006439"/>
              </a:solidFill>
            </a:endParaRPr>
          </a:p>
        </p:txBody>
      </p:sp>
      <p:sp>
        <p:nvSpPr>
          <p:cNvPr id="528411" name="Text Box 27"/>
          <p:cNvSpPr txBox="1">
            <a:spLocks noChangeArrowheads="1"/>
          </p:cNvSpPr>
          <p:nvPr/>
        </p:nvSpPr>
        <p:spPr bwMode="auto">
          <a:xfrm>
            <a:off x="552450" y="4957116"/>
            <a:ext cx="584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3200" b="1" dirty="0"/>
              <a:t>void</a:t>
            </a:r>
            <a:r>
              <a:rPr lang="en-US" altLang="zh-CN" sz="3200" dirty="0"/>
              <a:t>   </a:t>
            </a:r>
            <a:r>
              <a:rPr lang="en-US" altLang="zh-CN" sz="3200" dirty="0" err="1"/>
              <a:t>FreeNode</a:t>
            </a:r>
            <a:r>
              <a:rPr lang="en-US" altLang="zh-CN" sz="3200" dirty="0"/>
              <a:t>( Link </a:t>
            </a:r>
            <a:r>
              <a:rPr lang="en-US" altLang="zh-CN" sz="3200" b="1" dirty="0"/>
              <a:t>&amp;</a:t>
            </a:r>
            <a:r>
              <a:rPr lang="en-US" altLang="zh-CN" sz="3200" dirty="0"/>
              <a:t>p );          </a:t>
            </a:r>
            <a:endParaRPr lang="en-US" altLang="zh-CN" sz="3200" dirty="0"/>
          </a:p>
          <a:p>
            <a:pPr algn="l" eaLnBrk="1" hangingPunct="1"/>
            <a:r>
              <a:rPr lang="en-US" altLang="zh-CN" sz="3200" dirty="0"/>
              <a:t>          </a:t>
            </a:r>
            <a:r>
              <a:rPr lang="en-US" altLang="zh-CN" sz="2800" b="1" dirty="0">
                <a:solidFill>
                  <a:srgbClr val="006439"/>
                </a:solidFill>
                <a:ea typeface="华文仿宋" panose="02010600040101010101" pitchFamily="2" charset="-122"/>
              </a:rPr>
              <a:t>// </a:t>
            </a:r>
            <a:r>
              <a:rPr lang="zh-CN" altLang="en-US" sz="2800" b="1" dirty="0">
                <a:solidFill>
                  <a:srgbClr val="006439"/>
                </a:solidFill>
                <a:ea typeface="华文仿宋" panose="02010600040101010101" pitchFamily="2" charset="-122"/>
              </a:rPr>
              <a:t>释放 </a:t>
            </a:r>
            <a:r>
              <a:rPr lang="en-US" altLang="zh-CN" sz="2800" b="1" dirty="0">
                <a:solidFill>
                  <a:srgbClr val="006439"/>
                </a:solidFill>
                <a:ea typeface="华文仿宋" panose="02010600040101010101" pitchFamily="2" charset="-122"/>
              </a:rPr>
              <a:t>p </a:t>
            </a:r>
            <a:r>
              <a:rPr lang="zh-CN" altLang="en-US" sz="2800" b="1" dirty="0">
                <a:solidFill>
                  <a:srgbClr val="006439"/>
                </a:solidFill>
                <a:ea typeface="华文仿宋" panose="02010600040101010101" pitchFamily="2" charset="-122"/>
              </a:rPr>
              <a:t>所指结点</a:t>
            </a:r>
            <a:endParaRPr lang="zh-CN" altLang="en-US" sz="2800" b="1" dirty="0">
              <a:solidFill>
                <a:srgbClr val="006439"/>
              </a:solidFill>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28392"/>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528393"/>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528394"/>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528395"/>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499"/>
                                          </p:stCondLst>
                                        </p:cTn>
                                        <p:tgtEl>
                                          <p:spTgt spid="528396"/>
                                        </p:tgtEl>
                                        <p:attrNameLst>
                                          <p:attrName>style.visibility</p:attrName>
                                        </p:attrNameLst>
                                      </p:cBhvr>
                                      <p:to>
                                        <p:strVal val="visible"/>
                                      </p:to>
                                    </p:set>
                                  </p:childTnLst>
                                </p:cTn>
                              </p:par>
                            </p:childTnLst>
                          </p:cTn>
                        </p:par>
                        <p:par>
                          <p:cTn id="23" fill="hold">
                            <p:stCondLst>
                              <p:cond delay="3000"/>
                            </p:stCondLst>
                            <p:childTnLst>
                              <p:par>
                                <p:cTn id="24" presetID="1" presetClass="entr" presetSubtype="0" fill="hold" grpId="0" nodeType="afterEffect">
                                  <p:stCondLst>
                                    <p:cond delay="0"/>
                                  </p:stCondLst>
                                  <p:childTnLst>
                                    <p:set>
                                      <p:cBhvr>
                                        <p:cTn id="25" dur="1" fill="hold">
                                          <p:stCondLst>
                                            <p:cond delay="499"/>
                                          </p:stCondLst>
                                        </p:cTn>
                                        <p:tgtEl>
                                          <p:spTgt spid="52839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528410"/>
                                        </p:tgtEl>
                                        <p:attrNameLst>
                                          <p:attrName>style.visibility</p:attrName>
                                        </p:attrNameLst>
                                      </p:cBhvr>
                                      <p:to>
                                        <p:strVal val="visible"/>
                                      </p:to>
                                    </p:set>
                                    <p:animEffect transition="in" filter="box(in)">
                                      <p:cBhvr>
                                        <p:cTn id="30" dur="500"/>
                                        <p:tgtEl>
                                          <p:spTgt spid="528410"/>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28411"/>
                                        </p:tgtEl>
                                        <p:attrNameLst>
                                          <p:attrName>style.visibility</p:attrName>
                                        </p:attrNameLst>
                                      </p:cBhvr>
                                      <p:to>
                                        <p:strVal val="visible"/>
                                      </p:to>
                                    </p:set>
                                    <p:animEffect transition="in" filter="box(in)">
                                      <p:cBhvr>
                                        <p:cTn id="35" dur="500"/>
                                        <p:tgtEl>
                                          <p:spTgt spid="528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2" grpId="0" animBg="1"/>
      <p:bldP spid="528393" grpId="0" animBg="1"/>
      <p:bldP spid="528394" grpId="0" animBg="1"/>
      <p:bldP spid="528395" grpId="0" animBg="1"/>
      <p:bldP spid="528396" grpId="0" animBg="1"/>
      <p:bldP spid="528397" grpId="0" animBg="1"/>
      <p:bldP spid="528410" grpId="0"/>
      <p:bldP spid="5284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589513" y="993912"/>
            <a:ext cx="7659966" cy="5022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buFont typeface="Arial" panose="020B0604020202020204" pitchFamily="34" charset="0"/>
              <a:buChar char="•"/>
            </a:pPr>
            <a:r>
              <a:rPr lang="zh-CN" altLang="en-US" sz="3200" b="1" dirty="0" smtClean="0">
                <a:solidFill>
                  <a:srgbClr val="000080"/>
                </a:solidFill>
                <a:latin typeface="华文仿宋" panose="02010600040101010101" pitchFamily="2" charset="-122"/>
                <a:ea typeface="华文仿宋" panose="02010600040101010101" pitchFamily="2" charset="-122"/>
              </a:rPr>
              <a:t>结构表判空操作</a:t>
            </a:r>
            <a:endParaRPr lang="zh-CN" altLang="en-US" sz="3200" b="1" dirty="0">
              <a:solidFill>
                <a:srgbClr val="000080"/>
              </a:solidFill>
              <a:latin typeface="华文仿宋" panose="02010600040101010101" pitchFamily="2" charset="-122"/>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ListEmpty</a:t>
            </a:r>
            <a:r>
              <a:rPr lang="en-US" altLang="zh-CN" sz="2800" b="1" dirty="0" smtClean="0">
                <a:solidFill>
                  <a:srgbClr val="C00000"/>
                </a:solidFill>
                <a:ea typeface="华文仿宋" panose="02010600040101010101" pitchFamily="2" charset="-122"/>
              </a:rPr>
              <a:t>( L )</a:t>
            </a:r>
            <a:endParaRPr lang="en-US" altLang="zh-CN" sz="2800" b="1" dirty="0" smtClean="0">
              <a:solidFill>
                <a:srgbClr val="C00000"/>
              </a:solidFill>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a:solidFill>
                  <a:srgbClr val="000000"/>
                </a:solidFill>
                <a:latin typeface="华文仿宋" panose="02010600040101010101" pitchFamily="2" charset="-122"/>
                <a:ea typeface="华文仿宋" panose="02010600040101010101" pitchFamily="2" charset="-122"/>
              </a:rPr>
              <a:t>初始条件：线性表 </a:t>
            </a:r>
            <a:r>
              <a:rPr lang="en-US" altLang="zh-CN" b="1" dirty="0">
                <a:solidFill>
                  <a:srgbClr val="000000"/>
                </a:solidFill>
                <a:latin typeface="华文仿宋" panose="02010600040101010101" pitchFamily="2" charset="-122"/>
                <a:ea typeface="华文仿宋" panose="02010600040101010101" pitchFamily="2" charset="-122"/>
              </a:rPr>
              <a:t>L </a:t>
            </a:r>
            <a:r>
              <a:rPr lang="zh-CN" altLang="en-US" b="1" dirty="0">
                <a:solidFill>
                  <a:srgbClr val="000000"/>
                </a:solidFill>
                <a:latin typeface="华文仿宋" panose="02010600040101010101" pitchFamily="2" charset="-122"/>
                <a:ea typeface="华文仿宋" panose="02010600040101010101" pitchFamily="2" charset="-122"/>
              </a:rPr>
              <a:t>已存在</a:t>
            </a:r>
            <a:r>
              <a:rPr lang="zh-CN" altLang="en-US" b="1" dirty="0" smtClean="0">
                <a:solidFill>
                  <a:srgbClr val="000000"/>
                </a:solidFill>
                <a:latin typeface="华文仿宋" panose="02010600040101010101" pitchFamily="2" charset="-122"/>
                <a:ea typeface="华文仿宋" panose="02010600040101010101" pitchFamily="2" charset="-122"/>
              </a:rPr>
              <a:t>。</a:t>
            </a:r>
            <a:endParaRPr lang="en-US" altLang="zh-CN" b="1" dirty="0" smtClean="0">
              <a:solidFill>
                <a:srgbClr val="000000"/>
              </a:solidFill>
              <a:latin typeface="华文仿宋" panose="02010600040101010101" pitchFamily="2" charset="-122"/>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a:t>
            </a:r>
            <a:r>
              <a:rPr lang="zh-CN" altLang="en-US" b="1" dirty="0">
                <a:solidFill>
                  <a:srgbClr val="000000"/>
                </a:solidFill>
                <a:latin typeface="华文仿宋" panose="02010600040101010101" pitchFamily="2" charset="-122"/>
                <a:ea typeface="华文仿宋" panose="02010600040101010101" pitchFamily="2" charset="-122"/>
              </a:rPr>
              <a:t>结果：若</a:t>
            </a:r>
            <a:r>
              <a:rPr lang="en-US" altLang="zh-CN" b="1" dirty="0">
                <a:solidFill>
                  <a:srgbClr val="000000"/>
                </a:solidFill>
                <a:latin typeface="华文仿宋" panose="02010600040101010101" pitchFamily="2" charset="-122"/>
                <a:ea typeface="华文仿宋" panose="02010600040101010101" pitchFamily="2" charset="-122"/>
              </a:rPr>
              <a:t>L</a:t>
            </a:r>
            <a:r>
              <a:rPr lang="zh-CN" altLang="en-US" b="1" dirty="0">
                <a:solidFill>
                  <a:srgbClr val="000000"/>
                </a:solidFill>
                <a:latin typeface="华文仿宋" panose="02010600040101010101" pitchFamily="2" charset="-122"/>
                <a:ea typeface="华文仿宋" panose="02010600040101010101" pitchFamily="2" charset="-122"/>
              </a:rPr>
              <a:t>为空表，则</a:t>
            </a:r>
            <a:r>
              <a:rPr lang="zh-CN" altLang="en-US" b="1" dirty="0" smtClean="0">
                <a:solidFill>
                  <a:srgbClr val="000000"/>
                </a:solidFill>
                <a:latin typeface="华文仿宋" panose="02010600040101010101" pitchFamily="2" charset="-122"/>
                <a:ea typeface="华文仿宋" panose="02010600040101010101" pitchFamily="2" charset="-122"/>
              </a:rPr>
              <a:t>返回</a:t>
            </a:r>
            <a:r>
              <a:rPr lang="en-US" altLang="zh-CN" b="1" dirty="0" smtClean="0">
                <a:solidFill>
                  <a:srgbClr val="000000"/>
                </a:solidFill>
                <a:latin typeface="华文仿宋" panose="02010600040101010101" pitchFamily="2" charset="-122"/>
                <a:ea typeface="华文仿宋" panose="02010600040101010101" pitchFamily="2" charset="-122"/>
              </a:rPr>
              <a:t>TRUE</a:t>
            </a:r>
            <a:r>
              <a:rPr lang="zh-CN" altLang="en-US" b="1" dirty="0">
                <a:solidFill>
                  <a:srgbClr val="000000"/>
                </a:solidFill>
                <a:latin typeface="华文仿宋" panose="02010600040101010101" pitchFamily="2" charset="-122"/>
                <a:ea typeface="华文仿宋" panose="02010600040101010101" pitchFamily="2" charset="-122"/>
              </a:rPr>
              <a:t>，否则</a:t>
            </a:r>
            <a:r>
              <a:rPr lang="en-US" altLang="zh-CN" b="1" dirty="0">
                <a:solidFill>
                  <a:srgbClr val="000000"/>
                </a:solidFill>
                <a:latin typeface="华文仿宋" panose="02010600040101010101" pitchFamily="2" charset="-122"/>
                <a:ea typeface="华文仿宋" panose="02010600040101010101" pitchFamily="2" charset="-122"/>
              </a:rPr>
              <a:t>FALSE</a:t>
            </a:r>
            <a:r>
              <a:rPr lang="zh-CN" altLang="en-US" b="1" dirty="0">
                <a:solidFill>
                  <a:srgbClr val="000000"/>
                </a:solidFill>
                <a:latin typeface="华文仿宋" panose="02010600040101010101" pitchFamily="2" charset="-122"/>
                <a:ea typeface="华文仿宋" panose="02010600040101010101" pitchFamily="2" charset="-122"/>
              </a:rPr>
              <a:t>。</a:t>
            </a:r>
            <a:endParaRPr lang="en-US" altLang="zh-CN" b="1" dirty="0">
              <a:solidFill>
                <a:srgbClr val="000000"/>
              </a:solidFill>
              <a:latin typeface="华文仿宋" panose="02010600040101010101" pitchFamily="2" charset="-122"/>
              <a:ea typeface="华文仿宋" panose="02010600040101010101" pitchFamily="2" charset="-122"/>
            </a:endParaRPr>
          </a:p>
          <a:p>
            <a:pPr marL="457200" indent="-457200" algn="l" eaLnBrk="1" hangingPunct="1">
              <a:spcBef>
                <a:spcPts val="1200"/>
              </a:spcBef>
              <a:buFont typeface="Arial" panose="020B0604020202020204" pitchFamily="34" charset="0"/>
              <a:buChar char="•"/>
            </a:pPr>
            <a:r>
              <a:rPr lang="zh-CN" altLang="en-US" sz="3200" b="1" dirty="0" smtClean="0">
                <a:solidFill>
                  <a:srgbClr val="000080"/>
                </a:solidFill>
                <a:latin typeface="华文仿宋" panose="02010600040101010101" pitchFamily="2" charset="-122"/>
                <a:ea typeface="华文仿宋" panose="02010600040101010101" pitchFamily="2" charset="-122"/>
              </a:rPr>
              <a:t>求线性表的长度</a:t>
            </a:r>
            <a:endParaRPr lang="zh-CN" altLang="en-US" sz="3200" b="1" dirty="0" smtClean="0">
              <a:solidFill>
                <a:srgbClr val="000080"/>
              </a:solidFill>
              <a:latin typeface="华文仿宋" panose="02010600040101010101" pitchFamily="2" charset="-122"/>
              <a:ea typeface="华文仿宋" panose="02010600040101010101" pitchFamily="2" charset="-122"/>
            </a:endParaRPr>
          </a:p>
          <a:p>
            <a:pPr marL="1200150" lvl="1" indent="-457200" algn="l" eaLnBrk="1" hangingPunct="1">
              <a:lnSpc>
                <a:spcPct val="140000"/>
              </a:lnSpc>
              <a:buFont typeface="Arial" panose="020B0604020202020204" pitchFamily="34" charset="0"/>
              <a:buChar char="•"/>
            </a:pPr>
            <a:r>
              <a:rPr lang="en-US" altLang="zh-CN" sz="2800" b="1" dirty="0" err="1" smtClean="0">
                <a:solidFill>
                  <a:srgbClr val="C00000"/>
                </a:solidFill>
                <a:ea typeface="华文仿宋" panose="02010600040101010101" pitchFamily="2" charset="-122"/>
              </a:rPr>
              <a:t>ListLength</a:t>
            </a:r>
            <a:r>
              <a:rPr lang="en-US" altLang="zh-CN" sz="2800" b="1" dirty="0" smtClean="0">
                <a:solidFill>
                  <a:srgbClr val="C00000"/>
                </a:solidFill>
                <a:ea typeface="华文仿宋" panose="02010600040101010101" pitchFamily="2" charset="-122"/>
              </a:rPr>
              <a:t>( L )</a:t>
            </a:r>
            <a:endParaRPr lang="en-US" altLang="zh-CN" sz="2800" b="1" dirty="0" smtClean="0">
              <a:solidFill>
                <a:srgbClr val="C00000"/>
              </a:solidFill>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初始条件：</a:t>
            </a:r>
            <a:r>
              <a:rPr lang="zh-CN" altLang="en-US" b="1" dirty="0">
                <a:solidFill>
                  <a:srgbClr val="000000"/>
                </a:solidFill>
                <a:latin typeface="华文仿宋" panose="02010600040101010101" pitchFamily="2" charset="-122"/>
                <a:ea typeface="华文仿宋" panose="02010600040101010101" pitchFamily="2" charset="-122"/>
              </a:rPr>
              <a:t>线性表 </a:t>
            </a:r>
            <a:r>
              <a:rPr lang="en-US" altLang="zh-CN" b="1" dirty="0">
                <a:solidFill>
                  <a:srgbClr val="000000"/>
                </a:solidFill>
                <a:latin typeface="华文仿宋" panose="02010600040101010101" pitchFamily="2" charset="-122"/>
                <a:ea typeface="华文仿宋" panose="02010600040101010101" pitchFamily="2" charset="-122"/>
              </a:rPr>
              <a:t>L </a:t>
            </a:r>
            <a:r>
              <a:rPr lang="zh-CN" altLang="en-US" b="1" dirty="0">
                <a:solidFill>
                  <a:srgbClr val="000000"/>
                </a:solidFill>
                <a:latin typeface="华文仿宋" panose="02010600040101010101" pitchFamily="2" charset="-122"/>
                <a:ea typeface="华文仿宋" panose="02010600040101010101" pitchFamily="2" charset="-122"/>
              </a:rPr>
              <a:t>已存在。</a:t>
            </a:r>
            <a:endParaRPr lang="zh-CN" altLang="en-US" b="1" dirty="0">
              <a:solidFill>
                <a:srgbClr val="000000"/>
              </a:solidFill>
              <a:latin typeface="华文仿宋" panose="02010600040101010101" pitchFamily="2" charset="-122"/>
              <a:ea typeface="华文仿宋" panose="02010600040101010101" pitchFamily="2" charset="-122"/>
            </a:endParaRPr>
          </a:p>
          <a:p>
            <a:pPr marL="1714500" lvl="2" indent="-571500" algn="l" eaLnBrk="1" hangingPunct="1">
              <a:lnSpc>
                <a:spcPct val="140000"/>
              </a:lnSpc>
              <a:buFont typeface="Arial" panose="020B0604020202020204" pitchFamily="34" charset="0"/>
              <a:buChar char="•"/>
            </a:pPr>
            <a:r>
              <a:rPr lang="zh-CN" altLang="en-US" b="1" dirty="0" smtClean="0">
                <a:solidFill>
                  <a:srgbClr val="000000"/>
                </a:solidFill>
                <a:latin typeface="华文仿宋" panose="02010600040101010101" pitchFamily="2" charset="-122"/>
                <a:ea typeface="华文仿宋" panose="02010600040101010101" pitchFamily="2" charset="-122"/>
              </a:rPr>
              <a:t>操作</a:t>
            </a:r>
            <a:r>
              <a:rPr lang="zh-CN" altLang="en-US" b="1" dirty="0">
                <a:solidFill>
                  <a:srgbClr val="000000"/>
                </a:solidFill>
                <a:latin typeface="华文仿宋" panose="02010600040101010101" pitchFamily="2" charset="-122"/>
                <a:ea typeface="华文仿宋" panose="02010600040101010101" pitchFamily="2" charset="-122"/>
              </a:rPr>
              <a:t>结果</a:t>
            </a:r>
            <a:r>
              <a:rPr lang="zh-CN" altLang="en-US" b="1" dirty="0" smtClean="0">
                <a:solidFill>
                  <a:srgbClr val="000000"/>
                </a:solidFill>
                <a:latin typeface="华文仿宋" panose="02010600040101010101" pitchFamily="2" charset="-122"/>
                <a:ea typeface="华文仿宋" panose="02010600040101010101" pitchFamily="2" charset="-122"/>
              </a:rPr>
              <a:t>：返回</a:t>
            </a:r>
            <a:r>
              <a:rPr lang="en-US" altLang="zh-CN" b="1" dirty="0" smtClean="0">
                <a:solidFill>
                  <a:srgbClr val="000000"/>
                </a:solidFill>
                <a:latin typeface="华文仿宋" panose="02010600040101010101" pitchFamily="2" charset="-122"/>
                <a:ea typeface="华文仿宋" panose="02010600040101010101" pitchFamily="2" charset="-122"/>
              </a:rPr>
              <a:t>L</a:t>
            </a:r>
            <a:r>
              <a:rPr lang="zh-CN" altLang="en-US" b="1" dirty="0" smtClean="0">
                <a:solidFill>
                  <a:srgbClr val="000000"/>
                </a:solidFill>
                <a:latin typeface="华文仿宋" panose="02010600040101010101" pitchFamily="2" charset="-122"/>
                <a:ea typeface="华文仿宋" panose="02010600040101010101" pitchFamily="2" charset="-122"/>
              </a:rPr>
              <a:t>中的元素个数。</a:t>
            </a:r>
            <a:endParaRPr lang="zh-CN" altLang="en-US" b="1" dirty="0">
              <a:solidFill>
                <a:srgbClr val="000000"/>
              </a:solidFill>
              <a:latin typeface="华文仿宋" panose="02010600040101010101" pitchFamily="2" charset="-122"/>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2" name="Text Box 4"/>
          <p:cNvSpPr txBox="1">
            <a:spLocks noChangeArrowheads="1"/>
          </p:cNvSpPr>
          <p:nvPr/>
        </p:nvSpPr>
        <p:spPr bwMode="auto">
          <a:xfrm>
            <a:off x="504566" y="1474571"/>
            <a:ext cx="7620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3600" b="1" dirty="0"/>
              <a:t>Status</a:t>
            </a:r>
            <a:r>
              <a:rPr lang="en-US" altLang="zh-CN" sz="3600" dirty="0"/>
              <a:t> </a:t>
            </a:r>
            <a:r>
              <a:rPr lang="en-US" altLang="zh-CN" sz="3600" dirty="0" err="1"/>
              <a:t>InitList</a:t>
            </a:r>
            <a:r>
              <a:rPr lang="en-US" altLang="zh-CN" sz="3600" dirty="0"/>
              <a:t>( </a:t>
            </a:r>
            <a:r>
              <a:rPr lang="en-US" altLang="zh-CN" sz="3600" dirty="0" err="1"/>
              <a:t>LinkList</a:t>
            </a:r>
            <a:r>
              <a:rPr lang="en-US" altLang="zh-CN" sz="3600" b="1" dirty="0"/>
              <a:t> &amp;</a:t>
            </a:r>
            <a:r>
              <a:rPr lang="en-US" altLang="zh-CN" sz="3600" dirty="0"/>
              <a:t>L );   </a:t>
            </a:r>
            <a:endParaRPr lang="en-US" altLang="zh-CN" sz="3600" dirty="0"/>
          </a:p>
          <a:p>
            <a:pPr algn="l" eaLnBrk="1" hangingPunct="1">
              <a:lnSpc>
                <a:spcPct val="115000"/>
              </a:lnSpc>
            </a:pPr>
            <a:r>
              <a:rPr lang="en-US" altLang="zh-CN" sz="3600" b="1" dirty="0"/>
              <a:t>    </a:t>
            </a:r>
            <a:r>
              <a:rPr lang="en-US" altLang="zh-CN" sz="2800" b="1" dirty="0" smtClean="0">
                <a:solidFill>
                  <a:srgbClr val="006439"/>
                </a:solidFill>
              </a:rPr>
              <a:t>// </a:t>
            </a:r>
            <a:r>
              <a:rPr lang="zh-CN" altLang="en-US" sz="2800" b="1" dirty="0">
                <a:solidFill>
                  <a:srgbClr val="006439"/>
                </a:solidFill>
                <a:latin typeface="华文仿宋" panose="02010600040101010101" pitchFamily="2" charset="-122"/>
                <a:ea typeface="华文仿宋" panose="02010600040101010101" pitchFamily="2" charset="-122"/>
              </a:rPr>
              <a:t>构造一个空的线性链表 </a:t>
            </a:r>
            <a:r>
              <a:rPr lang="en-US" altLang="zh-CN" sz="2800" b="1" dirty="0">
                <a:solidFill>
                  <a:srgbClr val="006439"/>
                </a:solidFill>
                <a:ea typeface="华文仿宋" panose="02010600040101010101" pitchFamily="2" charset="-122"/>
              </a:rPr>
              <a:t>L</a:t>
            </a:r>
            <a:r>
              <a:rPr lang="zh-CN" altLang="en-US" sz="2800" b="1" dirty="0">
                <a:solidFill>
                  <a:srgbClr val="006439"/>
                </a:solidFill>
                <a:latin typeface="华文仿宋" panose="02010600040101010101" pitchFamily="2" charset="-122"/>
                <a:ea typeface="华文仿宋" panose="02010600040101010101" pitchFamily="2" charset="-122"/>
              </a:rPr>
              <a:t>，其头指针、</a:t>
            </a:r>
            <a:endParaRPr lang="zh-CN" altLang="en-US" sz="2800" b="1" dirty="0">
              <a:solidFill>
                <a:srgbClr val="006439"/>
              </a:solidFill>
              <a:latin typeface="华文仿宋" panose="02010600040101010101" pitchFamily="2" charset="-122"/>
              <a:ea typeface="华文仿宋" panose="02010600040101010101" pitchFamily="2" charset="-122"/>
            </a:endParaRPr>
          </a:p>
          <a:p>
            <a:pPr algn="l" eaLnBrk="1" hangingPunct="1">
              <a:lnSpc>
                <a:spcPct val="115000"/>
              </a:lnSpc>
            </a:pPr>
            <a:r>
              <a:rPr lang="zh-CN" altLang="en-US" sz="2800" b="1" dirty="0">
                <a:solidFill>
                  <a:srgbClr val="006439"/>
                </a:solidFill>
                <a:latin typeface="华文仿宋" panose="02010600040101010101" pitchFamily="2" charset="-122"/>
                <a:ea typeface="华文仿宋" panose="02010600040101010101" pitchFamily="2" charset="-122"/>
              </a:rPr>
              <a:t>     </a:t>
            </a:r>
            <a:r>
              <a:rPr lang="en-US" altLang="zh-CN" sz="2800" b="1" dirty="0">
                <a:solidFill>
                  <a:srgbClr val="006439"/>
                </a:solidFill>
                <a:ea typeface="华文仿宋" panose="02010600040101010101" pitchFamily="2" charset="-122"/>
              </a:rPr>
              <a:t>// </a:t>
            </a:r>
            <a:r>
              <a:rPr lang="zh-CN" altLang="en-US" sz="2800" b="1" dirty="0">
                <a:solidFill>
                  <a:srgbClr val="006439"/>
                </a:solidFill>
                <a:latin typeface="华文仿宋" panose="02010600040101010101" pitchFamily="2" charset="-122"/>
                <a:ea typeface="华文仿宋" panose="02010600040101010101" pitchFamily="2" charset="-122"/>
              </a:rPr>
              <a:t>尾指针和当前指针均指向头结点，表长</a:t>
            </a:r>
            <a:endParaRPr lang="zh-CN" altLang="en-US" sz="2800" b="1" dirty="0">
              <a:solidFill>
                <a:srgbClr val="006439"/>
              </a:solidFill>
              <a:latin typeface="华文仿宋" panose="02010600040101010101" pitchFamily="2" charset="-122"/>
              <a:ea typeface="华文仿宋" panose="02010600040101010101" pitchFamily="2" charset="-122"/>
            </a:endParaRPr>
          </a:p>
          <a:p>
            <a:pPr algn="l" eaLnBrk="1" hangingPunct="1">
              <a:lnSpc>
                <a:spcPct val="115000"/>
              </a:lnSpc>
            </a:pPr>
            <a:r>
              <a:rPr lang="zh-CN" altLang="en-US" sz="2800" b="1" dirty="0">
                <a:solidFill>
                  <a:srgbClr val="006439"/>
                </a:solidFill>
                <a:latin typeface="华文仿宋" panose="02010600040101010101" pitchFamily="2" charset="-122"/>
                <a:ea typeface="华文仿宋" panose="02010600040101010101" pitchFamily="2" charset="-122"/>
              </a:rPr>
              <a:t>     </a:t>
            </a:r>
            <a:r>
              <a:rPr lang="en-US" altLang="zh-CN" sz="2800" b="1" dirty="0">
                <a:solidFill>
                  <a:srgbClr val="006439"/>
                </a:solidFill>
                <a:ea typeface="华文仿宋" panose="02010600040101010101" pitchFamily="2" charset="-122"/>
              </a:rPr>
              <a:t>// </a:t>
            </a:r>
            <a:r>
              <a:rPr lang="zh-CN" altLang="en-US" sz="2800" b="1" dirty="0">
                <a:solidFill>
                  <a:srgbClr val="006439"/>
                </a:solidFill>
                <a:latin typeface="华文仿宋" panose="02010600040101010101" pitchFamily="2" charset="-122"/>
                <a:ea typeface="华文仿宋" panose="02010600040101010101" pitchFamily="2" charset="-122"/>
              </a:rPr>
              <a:t>为零。      </a:t>
            </a:r>
            <a:endParaRPr lang="zh-CN" altLang="en-US" sz="2800" b="1" dirty="0">
              <a:solidFill>
                <a:srgbClr val="006439"/>
              </a:solidFill>
              <a:latin typeface="华文仿宋" panose="02010600040101010101" pitchFamily="2" charset="-122"/>
              <a:ea typeface="华文仿宋" panose="02010600040101010101" pitchFamily="2" charset="-122"/>
            </a:endParaRPr>
          </a:p>
        </p:txBody>
      </p:sp>
      <p:sp>
        <p:nvSpPr>
          <p:cNvPr id="529413" name="Text Box 5"/>
          <p:cNvSpPr txBox="1">
            <a:spLocks noChangeArrowheads="1"/>
          </p:cNvSpPr>
          <p:nvPr/>
        </p:nvSpPr>
        <p:spPr bwMode="auto">
          <a:xfrm>
            <a:off x="534729" y="3855821"/>
            <a:ext cx="66865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45000"/>
              </a:lnSpc>
            </a:pPr>
            <a:r>
              <a:rPr lang="en-US" altLang="zh-CN" sz="3600" b="1" dirty="0"/>
              <a:t>Status</a:t>
            </a:r>
            <a:r>
              <a:rPr lang="en-US" altLang="zh-CN" sz="3600" dirty="0"/>
              <a:t> </a:t>
            </a:r>
            <a:r>
              <a:rPr lang="en-US" altLang="zh-CN" sz="3600" dirty="0" err="1"/>
              <a:t>DestroyList</a:t>
            </a:r>
            <a:r>
              <a:rPr lang="en-US" altLang="zh-CN" sz="3600" dirty="0"/>
              <a:t>( </a:t>
            </a:r>
            <a:r>
              <a:rPr lang="en-US" altLang="zh-CN" sz="3600" dirty="0" err="1"/>
              <a:t>LinkList</a:t>
            </a:r>
            <a:r>
              <a:rPr lang="en-US" altLang="zh-CN" sz="3600" b="1" dirty="0"/>
              <a:t> &amp;</a:t>
            </a:r>
            <a:r>
              <a:rPr lang="en-US" altLang="zh-CN" sz="3600" dirty="0"/>
              <a:t>L );</a:t>
            </a:r>
            <a:endParaRPr lang="en-US" altLang="zh-CN" sz="3600" dirty="0"/>
          </a:p>
          <a:p>
            <a:pPr algn="l" eaLnBrk="1" hangingPunct="1">
              <a:lnSpc>
                <a:spcPct val="145000"/>
              </a:lnSpc>
            </a:pPr>
            <a:r>
              <a:rPr lang="en-US" altLang="zh-CN" sz="2800" b="1" dirty="0">
                <a:solidFill>
                  <a:srgbClr val="006439"/>
                </a:solidFill>
                <a:ea typeface="华文仿宋" panose="02010600040101010101" pitchFamily="2" charset="-122"/>
              </a:rPr>
              <a:t>          // </a:t>
            </a:r>
            <a:r>
              <a:rPr lang="zh-CN" altLang="en-US" sz="2800" b="1" dirty="0">
                <a:solidFill>
                  <a:srgbClr val="006439"/>
                </a:solidFill>
                <a:latin typeface="华文仿宋" panose="02010600040101010101" pitchFamily="2" charset="-122"/>
                <a:ea typeface="华文仿宋" panose="02010600040101010101" pitchFamily="2" charset="-122"/>
              </a:rPr>
              <a:t>销毁线性链表 </a:t>
            </a:r>
            <a:r>
              <a:rPr lang="en-US" altLang="zh-CN" sz="2800" b="1" dirty="0">
                <a:solidFill>
                  <a:srgbClr val="006439"/>
                </a:solidFill>
                <a:latin typeface="华文仿宋" panose="02010600040101010101" pitchFamily="2" charset="-122"/>
                <a:ea typeface="华文仿宋" panose="02010600040101010101" pitchFamily="2" charset="-122"/>
              </a:rPr>
              <a:t>L</a:t>
            </a:r>
            <a:r>
              <a:rPr lang="zh-CN" altLang="en-US" sz="2800" b="1" dirty="0">
                <a:solidFill>
                  <a:srgbClr val="006439"/>
                </a:solidFill>
                <a:latin typeface="华文仿宋" panose="02010600040101010101" pitchFamily="2" charset="-122"/>
                <a:ea typeface="华文仿宋" panose="02010600040101010101" pitchFamily="2" charset="-122"/>
              </a:rPr>
              <a:t>，</a:t>
            </a:r>
            <a:r>
              <a:rPr lang="en-US" altLang="zh-CN" sz="2800" b="1" dirty="0">
                <a:solidFill>
                  <a:srgbClr val="006439"/>
                </a:solidFill>
                <a:latin typeface="华文仿宋" panose="02010600040101010101" pitchFamily="2" charset="-122"/>
                <a:ea typeface="华文仿宋" panose="02010600040101010101" pitchFamily="2" charset="-122"/>
              </a:rPr>
              <a:t>L</a:t>
            </a:r>
            <a:r>
              <a:rPr lang="zh-CN" altLang="en-US" sz="2800" b="1" dirty="0">
                <a:solidFill>
                  <a:srgbClr val="006439"/>
                </a:solidFill>
                <a:latin typeface="华文仿宋" panose="02010600040101010101" pitchFamily="2" charset="-122"/>
                <a:ea typeface="华文仿宋" panose="02010600040101010101" pitchFamily="2" charset="-122"/>
              </a:rPr>
              <a:t>不再存在。</a:t>
            </a:r>
            <a:endParaRPr lang="zh-CN" altLang="en-US" sz="2800" b="1" dirty="0">
              <a:solidFill>
                <a:srgbClr val="006439"/>
              </a:solidFill>
              <a:latin typeface="华文仿宋" panose="02010600040101010101" pitchFamily="2" charset="-122"/>
              <a:ea typeface="华文仿宋" panose="02010600040101010101" pitchFamily="2" charset="-122"/>
            </a:endParaRPr>
          </a:p>
        </p:txBody>
      </p:sp>
      <p:sp>
        <p:nvSpPr>
          <p:cNvPr id="529415" name="Comment 7"/>
          <p:cNvSpPr>
            <a:spLocks noChangeArrowheads="1"/>
          </p:cNvSpPr>
          <p:nvPr/>
        </p:nvSpPr>
        <p:spPr bwMode="auto">
          <a:xfrm>
            <a:off x="7400666" y="1550771"/>
            <a:ext cx="1143000" cy="554038"/>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lgn="l">
              <a:spcBef>
                <a:spcPct val="50000"/>
              </a:spcBef>
              <a:defRPr/>
            </a:pPr>
            <a:r>
              <a:rPr lang="en-US" altLang="zh-CN" sz="2800">
                <a:solidFill>
                  <a:srgbClr val="663300"/>
                </a:solidFill>
                <a:latin typeface="Arial" panose="020B0604020202020204" pitchFamily="34" charset="0"/>
              </a:rPr>
              <a:t> O(1)</a:t>
            </a:r>
            <a:endParaRPr lang="en-US" altLang="zh-CN" sz="1400">
              <a:solidFill>
                <a:srgbClr val="663300"/>
              </a:solidFill>
              <a:latin typeface="Arial" panose="020B0604020202020204" pitchFamily="34" charset="0"/>
            </a:endParaRPr>
          </a:p>
        </p:txBody>
      </p:sp>
      <p:sp>
        <p:nvSpPr>
          <p:cNvPr id="529416" name="Comment 8"/>
          <p:cNvSpPr>
            <a:spLocks noChangeArrowheads="1"/>
          </p:cNvSpPr>
          <p:nvPr/>
        </p:nvSpPr>
        <p:spPr bwMode="auto">
          <a:xfrm>
            <a:off x="7438766" y="4120934"/>
            <a:ext cx="1143000" cy="554037"/>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lgn="l">
              <a:spcBef>
                <a:spcPct val="50000"/>
              </a:spcBef>
              <a:defRPr/>
            </a:pPr>
            <a:r>
              <a:rPr lang="en-US" altLang="zh-CN" sz="2800">
                <a:solidFill>
                  <a:srgbClr val="663300"/>
                </a:solidFill>
                <a:latin typeface="Arial" panose="020B0604020202020204" pitchFamily="34" charset="0"/>
              </a:rPr>
              <a:t> O(n)</a:t>
            </a:r>
            <a:endParaRPr lang="en-US" altLang="zh-CN" sz="1400">
              <a:solidFill>
                <a:srgbClr val="663300"/>
              </a:solidFill>
              <a:latin typeface="Arial" panose="020B0604020202020204" pitchFamily="34" charset="0"/>
            </a:endParaRPr>
          </a:p>
        </p:txBody>
      </p:sp>
      <p:sp>
        <p:nvSpPr>
          <p:cNvPr id="10"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链表的基本操作</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结构初始化和销毁</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29412"/>
                                        </p:tgtEl>
                                        <p:attrNameLst>
                                          <p:attrName>style.visibility</p:attrName>
                                        </p:attrNameLst>
                                      </p:cBhvr>
                                      <p:to>
                                        <p:strVal val="visible"/>
                                      </p:to>
                                    </p:set>
                                    <p:animEffect transition="in" filter="barn(outVertical)">
                                      <p:cBhvr>
                                        <p:cTn id="7" dur="500"/>
                                        <p:tgtEl>
                                          <p:spTgt spid="5294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29413"/>
                                        </p:tgtEl>
                                        <p:attrNameLst>
                                          <p:attrName>style.visibility</p:attrName>
                                        </p:attrNameLst>
                                      </p:cBhvr>
                                      <p:to>
                                        <p:strVal val="visible"/>
                                      </p:to>
                                    </p:set>
                                    <p:animEffect transition="in" filter="barn(outVertical)">
                                      <p:cBhvr>
                                        <p:cTn id="12" dur="500"/>
                                        <p:tgtEl>
                                          <p:spTgt spid="52941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29415"/>
                                        </p:tgtEl>
                                        <p:attrNameLst>
                                          <p:attrName>style.visibility</p:attrName>
                                        </p:attrNameLst>
                                      </p:cBhvr>
                                      <p:to>
                                        <p:strVal val="visible"/>
                                      </p:to>
                                    </p:set>
                                    <p:anim calcmode="lin" valueType="num">
                                      <p:cBhvr>
                                        <p:cTn id="17" dur="500" fill="hold"/>
                                        <p:tgtEl>
                                          <p:spTgt spid="529415"/>
                                        </p:tgtEl>
                                        <p:attrNameLst>
                                          <p:attrName>ppt_w</p:attrName>
                                        </p:attrNameLst>
                                      </p:cBhvr>
                                      <p:tavLst>
                                        <p:tav tm="0">
                                          <p:val>
                                            <p:fltVal val="0"/>
                                          </p:val>
                                        </p:tav>
                                        <p:tav tm="100000">
                                          <p:val>
                                            <p:strVal val="#ppt_w"/>
                                          </p:val>
                                        </p:tav>
                                      </p:tavLst>
                                    </p:anim>
                                    <p:anim calcmode="lin" valueType="num">
                                      <p:cBhvr>
                                        <p:cTn id="18" dur="500" fill="hold"/>
                                        <p:tgtEl>
                                          <p:spTgt spid="529415"/>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529416"/>
                                        </p:tgtEl>
                                        <p:attrNameLst>
                                          <p:attrName>style.visibility</p:attrName>
                                        </p:attrNameLst>
                                      </p:cBhvr>
                                      <p:to>
                                        <p:strVal val="visible"/>
                                      </p:to>
                                    </p:set>
                                    <p:anim calcmode="lin" valueType="num">
                                      <p:cBhvr>
                                        <p:cTn id="23" dur="500" fill="hold"/>
                                        <p:tgtEl>
                                          <p:spTgt spid="529416"/>
                                        </p:tgtEl>
                                        <p:attrNameLst>
                                          <p:attrName>ppt_w</p:attrName>
                                        </p:attrNameLst>
                                      </p:cBhvr>
                                      <p:tavLst>
                                        <p:tav tm="0">
                                          <p:val>
                                            <p:fltVal val="0"/>
                                          </p:val>
                                        </p:tav>
                                        <p:tav tm="100000">
                                          <p:val>
                                            <p:strVal val="#ppt_w"/>
                                          </p:val>
                                        </p:tav>
                                      </p:tavLst>
                                    </p:anim>
                                    <p:anim calcmode="lin" valueType="num">
                                      <p:cBhvr>
                                        <p:cTn id="24" dur="500" fill="hold"/>
                                        <p:tgtEl>
                                          <p:spTgt spid="5294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2" grpId="0" autoUpdateAnimBg="0"/>
      <p:bldP spid="529413" grpId="0" autoUpdateAnimBg="0"/>
      <p:bldP spid="529415" grpId="0" animBg="1" autoUpdateAnimBg="0"/>
      <p:bldP spid="529416"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5" name="Text Box 3"/>
          <p:cNvSpPr txBox="1">
            <a:spLocks noChangeArrowheads="1"/>
          </p:cNvSpPr>
          <p:nvPr/>
        </p:nvSpPr>
        <p:spPr bwMode="auto">
          <a:xfrm>
            <a:off x="471689" y="1049338"/>
            <a:ext cx="7072577" cy="61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3200" b="1" dirty="0"/>
              <a:t>Status </a:t>
            </a:r>
            <a:r>
              <a:rPr lang="en-US" altLang="zh-CN" sz="3200" b="1" dirty="0" err="1"/>
              <a:t>ListEmpty</a:t>
            </a:r>
            <a:r>
              <a:rPr lang="en-US" altLang="zh-CN" sz="3200" b="1" dirty="0"/>
              <a:t> ( </a:t>
            </a:r>
            <a:r>
              <a:rPr lang="en-US" altLang="zh-CN" sz="3200" b="1" dirty="0" err="1"/>
              <a:t>LinkList</a:t>
            </a:r>
            <a:r>
              <a:rPr lang="en-US" altLang="zh-CN" sz="3200" b="1" dirty="0"/>
              <a:t> L );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判表空</a:t>
            </a:r>
            <a:endParaRPr lang="zh-CN" altLang="en-US" b="1" dirty="0">
              <a:solidFill>
                <a:srgbClr val="006439"/>
              </a:solidFill>
              <a:latin typeface="华文仿宋" panose="02010600040101010101" pitchFamily="2" charset="-122"/>
              <a:ea typeface="华文仿宋" panose="02010600040101010101" pitchFamily="2" charset="-122"/>
            </a:endParaRPr>
          </a:p>
        </p:txBody>
      </p:sp>
      <p:sp>
        <p:nvSpPr>
          <p:cNvPr id="530436" name="Text Box 4"/>
          <p:cNvSpPr txBox="1">
            <a:spLocks noChangeArrowheads="1"/>
          </p:cNvSpPr>
          <p:nvPr/>
        </p:nvSpPr>
        <p:spPr bwMode="auto">
          <a:xfrm>
            <a:off x="471689" y="1811338"/>
            <a:ext cx="7038915" cy="61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3200" b="1" dirty="0" err="1"/>
              <a:t>int</a:t>
            </a:r>
            <a:r>
              <a:rPr lang="en-US" altLang="zh-CN" sz="3200" b="1" dirty="0"/>
              <a:t>  </a:t>
            </a:r>
            <a:r>
              <a:rPr lang="en-US" altLang="zh-CN" sz="3200" b="1" dirty="0" err="1"/>
              <a:t>ListLength</a:t>
            </a:r>
            <a:r>
              <a:rPr lang="en-US" altLang="zh-CN" sz="3200" b="1" dirty="0"/>
              <a:t>( </a:t>
            </a:r>
            <a:r>
              <a:rPr lang="en-US" altLang="zh-CN" sz="3200" b="1" dirty="0" err="1"/>
              <a:t>LinkList</a:t>
            </a:r>
            <a:r>
              <a:rPr lang="en-US" altLang="zh-CN" sz="3200" b="1" dirty="0"/>
              <a:t> L );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求表长</a:t>
            </a:r>
            <a:endParaRPr lang="zh-CN" altLang="en-US" b="1" dirty="0">
              <a:solidFill>
                <a:srgbClr val="006439"/>
              </a:solidFill>
              <a:latin typeface="华文仿宋" panose="02010600040101010101" pitchFamily="2" charset="-122"/>
              <a:ea typeface="华文仿宋" panose="02010600040101010101" pitchFamily="2" charset="-122"/>
            </a:endParaRPr>
          </a:p>
        </p:txBody>
      </p:sp>
      <p:sp>
        <p:nvSpPr>
          <p:cNvPr id="530437" name="Text Box 5"/>
          <p:cNvSpPr txBox="1">
            <a:spLocks noChangeArrowheads="1"/>
          </p:cNvSpPr>
          <p:nvPr/>
        </p:nvSpPr>
        <p:spPr bwMode="auto">
          <a:xfrm>
            <a:off x="471689" y="2414758"/>
            <a:ext cx="7051930"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3200" b="1" dirty="0"/>
              <a:t>Status Prior( </a:t>
            </a:r>
            <a:r>
              <a:rPr lang="en-US" altLang="zh-CN" sz="3200" b="1" dirty="0" err="1"/>
              <a:t>LinkList</a:t>
            </a:r>
            <a:r>
              <a:rPr lang="en-US" altLang="zh-CN" sz="3200" b="1" dirty="0"/>
              <a:t> L );  </a:t>
            </a:r>
            <a:endParaRPr lang="en-US" altLang="zh-CN" sz="3200" b="1" dirty="0"/>
          </a:p>
          <a:p>
            <a:pPr algn="l" eaLnBrk="1" hangingPunct="1">
              <a:lnSpc>
                <a:spcPct val="115000"/>
              </a:lnSpc>
            </a:pPr>
            <a:r>
              <a:rPr lang="en-US" altLang="zh-CN" sz="3200" b="1" dirty="0"/>
              <a:t>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改变当前指针指向其前驱</a:t>
            </a:r>
            <a:endParaRPr lang="zh-CN" altLang="en-US" b="1" dirty="0">
              <a:solidFill>
                <a:srgbClr val="006439"/>
              </a:solidFill>
              <a:latin typeface="华文仿宋" panose="02010600040101010101" pitchFamily="2" charset="-122"/>
              <a:ea typeface="华文仿宋" panose="02010600040101010101" pitchFamily="2" charset="-122"/>
            </a:endParaRPr>
          </a:p>
        </p:txBody>
      </p:sp>
      <p:sp>
        <p:nvSpPr>
          <p:cNvPr id="530438" name="Text Box 6"/>
          <p:cNvSpPr txBox="1">
            <a:spLocks noChangeArrowheads="1"/>
          </p:cNvSpPr>
          <p:nvPr/>
        </p:nvSpPr>
        <p:spPr bwMode="auto">
          <a:xfrm>
            <a:off x="471689" y="3623660"/>
            <a:ext cx="7051930"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3200" b="1" dirty="0"/>
              <a:t>Status Next ( </a:t>
            </a:r>
            <a:r>
              <a:rPr lang="en-US" altLang="zh-CN" sz="3200" b="1" dirty="0" err="1"/>
              <a:t>LinkList</a:t>
            </a:r>
            <a:r>
              <a:rPr lang="en-US" altLang="zh-CN" sz="3200" b="1" dirty="0"/>
              <a:t> L ); </a:t>
            </a:r>
            <a:endParaRPr lang="en-US" altLang="zh-CN" sz="3200" b="1" dirty="0"/>
          </a:p>
          <a:p>
            <a:pPr algn="l" eaLnBrk="1" hangingPunct="1">
              <a:lnSpc>
                <a:spcPct val="115000"/>
              </a:lnSpc>
            </a:pPr>
            <a:r>
              <a:rPr lang="en-US" altLang="zh-CN" sz="3200" b="1" dirty="0"/>
              <a:t>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改变当前指针指向其后继</a:t>
            </a:r>
            <a:endParaRPr lang="zh-CN" altLang="en-US" b="1" dirty="0">
              <a:solidFill>
                <a:srgbClr val="006439"/>
              </a:solidFill>
              <a:latin typeface="华文仿宋" panose="02010600040101010101" pitchFamily="2" charset="-122"/>
              <a:ea typeface="华文仿宋" panose="02010600040101010101" pitchFamily="2" charset="-122"/>
            </a:endParaRPr>
          </a:p>
        </p:txBody>
      </p:sp>
      <p:sp>
        <p:nvSpPr>
          <p:cNvPr id="530439" name="Text Box 7"/>
          <p:cNvSpPr txBox="1">
            <a:spLocks noChangeArrowheads="1"/>
          </p:cNvSpPr>
          <p:nvPr/>
        </p:nvSpPr>
        <p:spPr bwMode="auto">
          <a:xfrm>
            <a:off x="471689" y="4919058"/>
            <a:ext cx="7257115"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5000"/>
              </a:lnSpc>
            </a:pPr>
            <a:r>
              <a:rPr lang="en-US" altLang="zh-CN" sz="3200" b="1" dirty="0" err="1"/>
              <a:t>ElemType</a:t>
            </a:r>
            <a:r>
              <a:rPr lang="en-US" altLang="zh-CN" sz="3200" b="1" dirty="0"/>
              <a:t> </a:t>
            </a:r>
            <a:r>
              <a:rPr lang="en-US" altLang="zh-CN" sz="3200" b="1" dirty="0" err="1"/>
              <a:t>GetCurElem</a:t>
            </a:r>
            <a:r>
              <a:rPr lang="en-US" altLang="zh-CN" sz="3200" b="1" dirty="0"/>
              <a:t> ( </a:t>
            </a:r>
            <a:r>
              <a:rPr lang="en-US" altLang="zh-CN" sz="3200" b="1" dirty="0" err="1"/>
              <a:t>LinkList</a:t>
            </a:r>
            <a:r>
              <a:rPr lang="en-US" altLang="zh-CN" sz="3200" b="1" dirty="0"/>
              <a:t> L ); </a:t>
            </a:r>
            <a:endParaRPr lang="en-US" altLang="zh-CN" sz="3200" b="1" dirty="0"/>
          </a:p>
          <a:p>
            <a:pPr algn="l" eaLnBrk="1" hangingPunct="1">
              <a:lnSpc>
                <a:spcPct val="115000"/>
              </a:lnSpc>
            </a:pPr>
            <a:r>
              <a:rPr lang="en-US" altLang="zh-CN" sz="3200" b="1" dirty="0"/>
              <a:t>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返回当前指针所指数据元素</a:t>
            </a:r>
            <a:endParaRPr lang="zh-CN" altLang="en-US" b="1" dirty="0">
              <a:solidFill>
                <a:srgbClr val="006439"/>
              </a:solidFill>
              <a:latin typeface="华文仿宋" panose="02010600040101010101" pitchFamily="2" charset="-122"/>
              <a:ea typeface="华文仿宋" panose="02010600040101010101" pitchFamily="2" charset="-122"/>
            </a:endParaRPr>
          </a:p>
        </p:txBody>
      </p:sp>
      <p:sp>
        <p:nvSpPr>
          <p:cNvPr id="530441" name="Comment 9"/>
          <p:cNvSpPr>
            <a:spLocks noChangeArrowheads="1"/>
          </p:cNvSpPr>
          <p:nvPr/>
        </p:nvSpPr>
        <p:spPr bwMode="auto">
          <a:xfrm>
            <a:off x="7681179" y="990600"/>
            <a:ext cx="1050925" cy="614363"/>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spcBef>
                <a:spcPct val="50000"/>
              </a:spcBef>
              <a:defRPr/>
            </a:pPr>
            <a:r>
              <a:rPr lang="en-US" altLang="zh-CN" sz="3200" b="1">
                <a:solidFill>
                  <a:srgbClr val="663300"/>
                </a:solidFill>
                <a:latin typeface="Arial" panose="020B0604020202020204" pitchFamily="34" charset="0"/>
              </a:rPr>
              <a:t>O(1)</a:t>
            </a:r>
            <a:endParaRPr lang="en-US" altLang="zh-CN" sz="1600">
              <a:solidFill>
                <a:srgbClr val="000000"/>
              </a:solidFill>
              <a:latin typeface="Arial" panose="020B0604020202020204" pitchFamily="34" charset="0"/>
            </a:endParaRPr>
          </a:p>
        </p:txBody>
      </p:sp>
      <p:sp>
        <p:nvSpPr>
          <p:cNvPr id="530442" name="Comment 10"/>
          <p:cNvSpPr>
            <a:spLocks noChangeArrowheads="1"/>
          </p:cNvSpPr>
          <p:nvPr/>
        </p:nvSpPr>
        <p:spPr bwMode="auto">
          <a:xfrm>
            <a:off x="7681179" y="1976438"/>
            <a:ext cx="1050925" cy="614362"/>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spcBef>
                <a:spcPct val="50000"/>
              </a:spcBef>
              <a:defRPr/>
            </a:pPr>
            <a:r>
              <a:rPr lang="en-US" altLang="zh-CN" sz="3200" b="1">
                <a:solidFill>
                  <a:srgbClr val="663300"/>
                </a:solidFill>
                <a:latin typeface="Arial" panose="020B0604020202020204" pitchFamily="34" charset="0"/>
              </a:rPr>
              <a:t>O(1)</a:t>
            </a:r>
            <a:endParaRPr lang="en-US" altLang="zh-CN" sz="1600">
              <a:solidFill>
                <a:srgbClr val="663300"/>
              </a:solidFill>
              <a:latin typeface="Arial" panose="020B0604020202020204" pitchFamily="34" charset="0"/>
            </a:endParaRPr>
          </a:p>
        </p:txBody>
      </p:sp>
      <p:sp>
        <p:nvSpPr>
          <p:cNvPr id="530443" name="Comment 11"/>
          <p:cNvSpPr>
            <a:spLocks noChangeArrowheads="1"/>
          </p:cNvSpPr>
          <p:nvPr/>
        </p:nvSpPr>
        <p:spPr bwMode="auto">
          <a:xfrm>
            <a:off x="7681179" y="2971800"/>
            <a:ext cx="1050925" cy="614363"/>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spcBef>
                <a:spcPct val="50000"/>
              </a:spcBef>
              <a:defRPr/>
            </a:pPr>
            <a:r>
              <a:rPr lang="en-US" altLang="zh-CN" sz="3200" b="1">
                <a:solidFill>
                  <a:srgbClr val="663300"/>
                </a:solidFill>
                <a:latin typeface="Arial" panose="020B0604020202020204" pitchFamily="34" charset="0"/>
              </a:rPr>
              <a:t>O(n)</a:t>
            </a:r>
            <a:endParaRPr lang="en-US" altLang="zh-CN" sz="1600">
              <a:solidFill>
                <a:srgbClr val="663300"/>
              </a:solidFill>
              <a:latin typeface="Arial" panose="020B0604020202020204" pitchFamily="34" charset="0"/>
            </a:endParaRPr>
          </a:p>
        </p:txBody>
      </p:sp>
      <p:sp>
        <p:nvSpPr>
          <p:cNvPr id="530444" name="Comment 12"/>
          <p:cNvSpPr>
            <a:spLocks noChangeArrowheads="1"/>
          </p:cNvSpPr>
          <p:nvPr/>
        </p:nvSpPr>
        <p:spPr bwMode="auto">
          <a:xfrm>
            <a:off x="7681179" y="4114800"/>
            <a:ext cx="1050925" cy="614363"/>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spcBef>
                <a:spcPct val="50000"/>
              </a:spcBef>
              <a:defRPr/>
            </a:pPr>
            <a:r>
              <a:rPr lang="en-US" altLang="zh-CN" sz="3200" b="1">
                <a:solidFill>
                  <a:srgbClr val="663300"/>
                </a:solidFill>
                <a:latin typeface="Arial" panose="020B0604020202020204" pitchFamily="34" charset="0"/>
              </a:rPr>
              <a:t>O(1)</a:t>
            </a:r>
            <a:endParaRPr lang="en-US" altLang="zh-CN" sz="1600">
              <a:solidFill>
                <a:srgbClr val="000000"/>
              </a:solidFill>
              <a:latin typeface="Arial" panose="020B0604020202020204" pitchFamily="34" charset="0"/>
            </a:endParaRPr>
          </a:p>
        </p:txBody>
      </p:sp>
      <p:sp>
        <p:nvSpPr>
          <p:cNvPr id="530445" name="Comment 13"/>
          <p:cNvSpPr>
            <a:spLocks noChangeArrowheads="1"/>
          </p:cNvSpPr>
          <p:nvPr/>
        </p:nvSpPr>
        <p:spPr bwMode="auto">
          <a:xfrm>
            <a:off x="7681179" y="5257800"/>
            <a:ext cx="1050925" cy="614363"/>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spcBef>
                <a:spcPct val="50000"/>
              </a:spcBef>
              <a:defRPr/>
            </a:pPr>
            <a:r>
              <a:rPr lang="en-US" altLang="zh-CN" sz="3200" b="1">
                <a:solidFill>
                  <a:srgbClr val="663300"/>
                </a:solidFill>
                <a:latin typeface="Arial" panose="020B0604020202020204" pitchFamily="34" charset="0"/>
              </a:rPr>
              <a:t>O(1)</a:t>
            </a:r>
            <a:endParaRPr lang="en-US" altLang="zh-CN" sz="1600">
              <a:solidFill>
                <a:srgbClr val="000000"/>
              </a:solidFill>
              <a:latin typeface="Arial" panose="020B0604020202020204" pitchFamily="34" charset="0"/>
            </a:endParaRPr>
          </a:p>
        </p:txBody>
      </p:sp>
      <p:sp>
        <p:nvSpPr>
          <p:cNvPr id="14"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链表的基本操作</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引用型操作</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0435"/>
                                        </p:tgtEl>
                                        <p:attrNameLst>
                                          <p:attrName>style.visibility</p:attrName>
                                        </p:attrNameLst>
                                      </p:cBhvr>
                                      <p:to>
                                        <p:strVal val="visible"/>
                                      </p:to>
                                    </p:set>
                                    <p:animEffect transition="in" filter="wipe(left)">
                                      <p:cBhvr>
                                        <p:cTn id="7" dur="500"/>
                                        <p:tgtEl>
                                          <p:spTgt spid="5304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0436"/>
                                        </p:tgtEl>
                                        <p:attrNameLst>
                                          <p:attrName>style.visibility</p:attrName>
                                        </p:attrNameLst>
                                      </p:cBhvr>
                                      <p:to>
                                        <p:strVal val="visible"/>
                                      </p:to>
                                    </p:set>
                                    <p:animEffect transition="in" filter="wipe(left)">
                                      <p:cBhvr>
                                        <p:cTn id="12" dur="500"/>
                                        <p:tgtEl>
                                          <p:spTgt spid="5304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0437"/>
                                        </p:tgtEl>
                                        <p:attrNameLst>
                                          <p:attrName>style.visibility</p:attrName>
                                        </p:attrNameLst>
                                      </p:cBhvr>
                                      <p:to>
                                        <p:strVal val="visible"/>
                                      </p:to>
                                    </p:set>
                                    <p:animEffect transition="in" filter="wipe(left)">
                                      <p:cBhvr>
                                        <p:cTn id="17" dur="500"/>
                                        <p:tgtEl>
                                          <p:spTgt spid="5304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0438"/>
                                        </p:tgtEl>
                                        <p:attrNameLst>
                                          <p:attrName>style.visibility</p:attrName>
                                        </p:attrNameLst>
                                      </p:cBhvr>
                                      <p:to>
                                        <p:strVal val="visible"/>
                                      </p:to>
                                    </p:set>
                                    <p:animEffect transition="in" filter="wipe(left)">
                                      <p:cBhvr>
                                        <p:cTn id="22" dur="500"/>
                                        <p:tgtEl>
                                          <p:spTgt spid="5304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0439"/>
                                        </p:tgtEl>
                                        <p:attrNameLst>
                                          <p:attrName>style.visibility</p:attrName>
                                        </p:attrNameLst>
                                      </p:cBhvr>
                                      <p:to>
                                        <p:strVal val="visible"/>
                                      </p:to>
                                    </p:set>
                                    <p:animEffect transition="in" filter="wipe(left)">
                                      <p:cBhvr>
                                        <p:cTn id="27" dur="500"/>
                                        <p:tgtEl>
                                          <p:spTgt spid="53043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0441"/>
                                        </p:tgtEl>
                                        <p:attrNameLst>
                                          <p:attrName>style.visibility</p:attrName>
                                        </p:attrNameLst>
                                      </p:cBhvr>
                                      <p:to>
                                        <p:strVal val="visible"/>
                                      </p:to>
                                    </p:set>
                                    <p:animEffect transition="in" filter="dissolve">
                                      <p:cBhvr>
                                        <p:cTn id="32" dur="500"/>
                                        <p:tgtEl>
                                          <p:spTgt spid="53044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30442"/>
                                        </p:tgtEl>
                                        <p:attrNameLst>
                                          <p:attrName>style.visibility</p:attrName>
                                        </p:attrNameLst>
                                      </p:cBhvr>
                                      <p:to>
                                        <p:strVal val="visible"/>
                                      </p:to>
                                    </p:set>
                                    <p:animEffect transition="in" filter="dissolve">
                                      <p:cBhvr>
                                        <p:cTn id="37" dur="500"/>
                                        <p:tgtEl>
                                          <p:spTgt spid="5304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30443"/>
                                        </p:tgtEl>
                                        <p:attrNameLst>
                                          <p:attrName>style.visibility</p:attrName>
                                        </p:attrNameLst>
                                      </p:cBhvr>
                                      <p:to>
                                        <p:strVal val="visible"/>
                                      </p:to>
                                    </p:set>
                                    <p:animEffect transition="in" filter="dissolve">
                                      <p:cBhvr>
                                        <p:cTn id="42" dur="500"/>
                                        <p:tgtEl>
                                          <p:spTgt spid="53044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30444"/>
                                        </p:tgtEl>
                                        <p:attrNameLst>
                                          <p:attrName>style.visibility</p:attrName>
                                        </p:attrNameLst>
                                      </p:cBhvr>
                                      <p:to>
                                        <p:strVal val="visible"/>
                                      </p:to>
                                    </p:set>
                                    <p:animEffect transition="in" filter="dissolve">
                                      <p:cBhvr>
                                        <p:cTn id="47" dur="500"/>
                                        <p:tgtEl>
                                          <p:spTgt spid="53044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30445"/>
                                        </p:tgtEl>
                                        <p:attrNameLst>
                                          <p:attrName>style.visibility</p:attrName>
                                        </p:attrNameLst>
                                      </p:cBhvr>
                                      <p:to>
                                        <p:strVal val="visible"/>
                                      </p:to>
                                    </p:set>
                                    <p:animEffect transition="in" filter="dissolve">
                                      <p:cBhvr>
                                        <p:cTn id="52" dur="500"/>
                                        <p:tgtEl>
                                          <p:spTgt spid="530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autoUpdateAnimBg="0"/>
      <p:bldP spid="530436" grpId="0" autoUpdateAnimBg="0"/>
      <p:bldP spid="530437" grpId="0" autoUpdateAnimBg="0"/>
      <p:bldP spid="530438" grpId="0" autoUpdateAnimBg="0"/>
      <p:bldP spid="530439" grpId="0" autoUpdateAnimBg="0"/>
      <p:bldP spid="530441" grpId="0" animBg="1" autoUpdateAnimBg="0"/>
      <p:bldP spid="530442" grpId="0" animBg="1" autoUpdateAnimBg="0"/>
      <p:bldP spid="530443" grpId="0" animBg="1" autoUpdateAnimBg="0"/>
      <p:bldP spid="530444" grpId="0" animBg="1" autoUpdateAnimBg="0"/>
      <p:bldP spid="530445"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Text Box 2"/>
          <p:cNvSpPr txBox="1">
            <a:spLocks noChangeArrowheads="1"/>
          </p:cNvSpPr>
          <p:nvPr/>
        </p:nvSpPr>
        <p:spPr bwMode="auto">
          <a:xfrm>
            <a:off x="118848" y="976098"/>
            <a:ext cx="676592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600" b="1" dirty="0"/>
              <a:t>  </a:t>
            </a:r>
            <a:r>
              <a:rPr lang="en-US" altLang="zh-CN" sz="3200" b="1" dirty="0"/>
              <a:t>Status </a:t>
            </a:r>
            <a:r>
              <a:rPr lang="en-US" altLang="zh-CN" sz="3200" b="1" dirty="0" err="1"/>
              <a:t>LocatePos</a:t>
            </a:r>
            <a:r>
              <a:rPr lang="en-US" altLang="zh-CN" sz="3200" b="1" dirty="0"/>
              <a:t>( </a:t>
            </a:r>
            <a:r>
              <a:rPr lang="en-US" altLang="zh-CN" sz="3200" b="1" dirty="0" err="1"/>
              <a:t>LinkList</a:t>
            </a:r>
            <a:r>
              <a:rPr lang="en-US" altLang="zh-CN" sz="3200" b="1" dirty="0"/>
              <a:t> L, </a:t>
            </a:r>
            <a:r>
              <a:rPr lang="en-US" altLang="zh-CN" sz="3200" b="1" dirty="0" err="1"/>
              <a:t>int</a:t>
            </a:r>
            <a:r>
              <a:rPr lang="en-US" altLang="zh-CN" sz="3200" b="1" dirty="0"/>
              <a:t> </a:t>
            </a:r>
            <a:r>
              <a:rPr lang="en-US" altLang="zh-CN" sz="3200" b="1" dirty="0" err="1"/>
              <a:t>i</a:t>
            </a:r>
            <a:r>
              <a:rPr lang="en-US" altLang="zh-CN" sz="3200" b="1" dirty="0"/>
              <a:t> );</a:t>
            </a:r>
            <a:endParaRPr lang="en-US" altLang="zh-CN" sz="3200" b="1" dirty="0"/>
          </a:p>
          <a:p>
            <a:pPr algn="l" eaLnBrk="1" hangingPunct="1">
              <a:lnSpc>
                <a:spcPct val="110000"/>
              </a:lnSpc>
            </a:pPr>
            <a:r>
              <a:rPr lang="en-US" altLang="zh-CN" sz="3200" b="1" dirty="0"/>
              <a:t>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改变</a:t>
            </a:r>
            <a:r>
              <a:rPr lang="zh-CN" altLang="en-US" b="1" dirty="0">
                <a:solidFill>
                  <a:srgbClr val="FF0000"/>
                </a:solidFill>
                <a:latin typeface="华文仿宋" panose="02010600040101010101" pitchFamily="2" charset="-122"/>
                <a:ea typeface="华文仿宋" panose="02010600040101010101" pitchFamily="2" charset="-122"/>
              </a:rPr>
              <a:t>当前指针</a:t>
            </a:r>
            <a:r>
              <a:rPr lang="zh-CN" altLang="en-US" b="1" dirty="0">
                <a:solidFill>
                  <a:srgbClr val="006439"/>
                </a:solidFill>
                <a:latin typeface="华文仿宋" panose="02010600040101010101" pitchFamily="2" charset="-122"/>
                <a:ea typeface="华文仿宋" panose="02010600040101010101" pitchFamily="2" charset="-122"/>
              </a:rPr>
              <a:t>指向第</a:t>
            </a:r>
            <a:r>
              <a:rPr lang="en-US" altLang="zh-CN" b="1" dirty="0" err="1">
                <a:solidFill>
                  <a:srgbClr val="006439"/>
                </a:solidFill>
                <a:latin typeface="华文仿宋" panose="02010600040101010101" pitchFamily="2" charset="-122"/>
                <a:ea typeface="华文仿宋" panose="02010600040101010101" pitchFamily="2" charset="-122"/>
              </a:rPr>
              <a:t>i</a:t>
            </a:r>
            <a:r>
              <a:rPr lang="zh-CN" altLang="en-US" b="1" dirty="0">
                <a:solidFill>
                  <a:srgbClr val="006439"/>
                </a:solidFill>
                <a:latin typeface="华文仿宋" panose="02010600040101010101" pitchFamily="2" charset="-122"/>
                <a:ea typeface="华文仿宋" panose="02010600040101010101" pitchFamily="2" charset="-122"/>
              </a:rPr>
              <a:t>个结点</a:t>
            </a:r>
            <a:endParaRPr lang="zh-CN" altLang="en-US" b="1" dirty="0">
              <a:solidFill>
                <a:srgbClr val="006439"/>
              </a:solidFill>
              <a:latin typeface="华文仿宋" panose="02010600040101010101" pitchFamily="2" charset="-122"/>
              <a:ea typeface="华文仿宋" panose="02010600040101010101" pitchFamily="2" charset="-122"/>
            </a:endParaRPr>
          </a:p>
        </p:txBody>
      </p:sp>
      <p:sp>
        <p:nvSpPr>
          <p:cNvPr id="531459" name="Text Box 3"/>
          <p:cNvSpPr txBox="1">
            <a:spLocks noChangeArrowheads="1"/>
          </p:cNvSpPr>
          <p:nvPr/>
        </p:nvSpPr>
        <p:spPr bwMode="auto">
          <a:xfrm>
            <a:off x="364331" y="2195490"/>
            <a:ext cx="8478838"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200" b="1" dirty="0"/>
              <a:t>Status </a:t>
            </a:r>
            <a:r>
              <a:rPr lang="en-US" altLang="zh-CN" sz="3200" b="1" dirty="0" err="1"/>
              <a:t>LocateElem</a:t>
            </a:r>
            <a:r>
              <a:rPr lang="en-US" altLang="zh-CN" sz="3200" b="1" dirty="0"/>
              <a:t> (</a:t>
            </a:r>
            <a:r>
              <a:rPr lang="en-US" altLang="zh-CN" sz="3200" b="1" dirty="0" err="1"/>
              <a:t>LinkList</a:t>
            </a:r>
            <a:r>
              <a:rPr lang="en-US" altLang="zh-CN" sz="3200" b="1" dirty="0"/>
              <a:t> L, </a:t>
            </a:r>
            <a:r>
              <a:rPr lang="en-US" altLang="zh-CN" sz="3200" b="1" dirty="0" err="1"/>
              <a:t>ElemType</a:t>
            </a:r>
            <a:r>
              <a:rPr lang="en-US" altLang="zh-CN" sz="3200" b="1" dirty="0"/>
              <a:t> e, </a:t>
            </a:r>
            <a:endParaRPr lang="en-US" altLang="zh-CN" sz="3200" b="1" dirty="0"/>
          </a:p>
          <a:p>
            <a:pPr algn="l" eaLnBrk="1" hangingPunct="1">
              <a:lnSpc>
                <a:spcPct val="110000"/>
              </a:lnSpc>
            </a:pPr>
            <a:r>
              <a:rPr lang="en-US" altLang="zh-CN" sz="3200" b="1" dirty="0"/>
              <a:t>       Status (*compare)(</a:t>
            </a:r>
            <a:r>
              <a:rPr lang="en-US" altLang="zh-CN" sz="3200" b="1" dirty="0" err="1"/>
              <a:t>ElemType</a:t>
            </a:r>
            <a:r>
              <a:rPr lang="en-US" altLang="zh-CN" sz="3200" b="1" dirty="0"/>
              <a:t>, </a:t>
            </a:r>
            <a:r>
              <a:rPr lang="en-US" altLang="zh-CN" sz="3200" b="1" dirty="0" err="1"/>
              <a:t>ElemType</a:t>
            </a:r>
            <a:r>
              <a:rPr lang="en-US" altLang="zh-CN" sz="3200" b="1" dirty="0"/>
              <a:t>)); </a:t>
            </a:r>
            <a:endParaRPr lang="en-US" altLang="zh-CN" sz="3200" b="1" dirty="0"/>
          </a:p>
          <a:p>
            <a:pPr algn="l" eaLnBrk="1" hangingPunct="1">
              <a:lnSpc>
                <a:spcPct val="110000"/>
              </a:lnSpc>
            </a:pPr>
            <a:r>
              <a:rPr lang="en-US" altLang="zh-CN" sz="3200" b="1" dirty="0"/>
              <a:t>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若存在与</a:t>
            </a:r>
            <a:r>
              <a:rPr lang="en-US" altLang="zh-CN" b="1" dirty="0">
                <a:solidFill>
                  <a:srgbClr val="006439"/>
                </a:solidFill>
                <a:latin typeface="华文仿宋" panose="02010600040101010101" pitchFamily="2" charset="-122"/>
                <a:ea typeface="华文仿宋" panose="02010600040101010101" pitchFamily="2" charset="-122"/>
              </a:rPr>
              <a:t>e </a:t>
            </a:r>
            <a:r>
              <a:rPr lang="zh-CN" altLang="en-US" b="1" dirty="0">
                <a:solidFill>
                  <a:srgbClr val="006439"/>
                </a:solidFill>
                <a:latin typeface="华文仿宋" panose="02010600040101010101" pitchFamily="2" charset="-122"/>
                <a:ea typeface="华文仿宋" panose="02010600040101010101" pitchFamily="2" charset="-122"/>
              </a:rPr>
              <a:t>满足函数</a:t>
            </a:r>
            <a:r>
              <a:rPr lang="en-US" altLang="zh-CN" b="1" dirty="0">
                <a:solidFill>
                  <a:srgbClr val="006439"/>
                </a:solidFill>
                <a:latin typeface="华文仿宋" panose="02010600040101010101" pitchFamily="2" charset="-122"/>
                <a:ea typeface="华文仿宋" panose="02010600040101010101" pitchFamily="2" charset="-122"/>
              </a:rPr>
              <a:t>compare( )</a:t>
            </a:r>
            <a:r>
              <a:rPr lang="zh-CN" altLang="en-US" b="1" dirty="0">
                <a:solidFill>
                  <a:srgbClr val="006439"/>
                </a:solidFill>
                <a:latin typeface="华文仿宋" panose="02010600040101010101" pitchFamily="2" charset="-122"/>
                <a:ea typeface="华文仿宋" panose="02010600040101010101" pitchFamily="2" charset="-122"/>
              </a:rPr>
              <a:t>判定关系的</a:t>
            </a:r>
            <a:endParaRPr lang="zh-CN" altLang="en-US" b="1" dirty="0">
              <a:solidFill>
                <a:srgbClr val="006439"/>
              </a:solidFill>
              <a:latin typeface="华文仿宋" panose="02010600040101010101" pitchFamily="2" charset="-122"/>
              <a:ea typeface="华文仿宋" panose="02010600040101010101" pitchFamily="2" charset="-122"/>
            </a:endParaRPr>
          </a:p>
          <a:p>
            <a:pPr algn="l" eaLnBrk="1" hangingPunct="1">
              <a:lnSpc>
                <a:spcPct val="110000"/>
              </a:lnSpc>
            </a:pPr>
            <a:r>
              <a:rPr lang="zh-CN" altLang="en-US" b="1" dirty="0">
                <a:solidFill>
                  <a:srgbClr val="006439"/>
                </a:solidFill>
                <a:latin typeface="华文仿宋" panose="02010600040101010101" pitchFamily="2" charset="-122"/>
                <a:ea typeface="华文仿宋" panose="02010600040101010101" pitchFamily="2" charset="-122"/>
              </a:rPr>
              <a:t>    </a:t>
            </a:r>
            <a:r>
              <a:rPr lang="zh-CN" altLang="en-US" b="1" dirty="0" smtClean="0">
                <a:solidFill>
                  <a:srgbClr val="006439"/>
                </a:solidFill>
                <a:latin typeface="华文仿宋" panose="02010600040101010101" pitchFamily="2" charset="-122"/>
                <a:ea typeface="华文仿宋" panose="02010600040101010101" pitchFamily="2" charset="-122"/>
              </a:rPr>
              <a:t>    </a:t>
            </a:r>
            <a:r>
              <a:rPr lang="en-US" altLang="zh-CN" sz="2800" b="1" dirty="0" smtClean="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元素，则移动</a:t>
            </a:r>
            <a:r>
              <a:rPr lang="zh-CN" altLang="en-US" b="1" dirty="0">
                <a:solidFill>
                  <a:srgbClr val="FF0000"/>
                </a:solidFill>
                <a:latin typeface="华文仿宋" panose="02010600040101010101" pitchFamily="2" charset="-122"/>
                <a:ea typeface="华文仿宋" panose="02010600040101010101" pitchFamily="2" charset="-122"/>
              </a:rPr>
              <a:t>当前指针</a:t>
            </a:r>
            <a:r>
              <a:rPr lang="zh-CN" altLang="en-US" b="1" dirty="0">
                <a:solidFill>
                  <a:srgbClr val="006439"/>
                </a:solidFill>
                <a:latin typeface="华文仿宋" panose="02010600040101010101" pitchFamily="2" charset="-122"/>
                <a:ea typeface="华文仿宋" panose="02010600040101010101" pitchFamily="2" charset="-122"/>
              </a:rPr>
              <a:t>指向第</a:t>
            </a:r>
            <a:r>
              <a:rPr lang="en-US" altLang="zh-CN" b="1" dirty="0">
                <a:solidFill>
                  <a:srgbClr val="006439"/>
                </a:solidFill>
                <a:latin typeface="华文仿宋" panose="02010600040101010101" pitchFamily="2" charset="-122"/>
                <a:ea typeface="华文仿宋" panose="02010600040101010101" pitchFamily="2" charset="-122"/>
              </a:rPr>
              <a:t>1</a:t>
            </a:r>
            <a:r>
              <a:rPr lang="zh-CN" altLang="en-US" b="1" dirty="0">
                <a:solidFill>
                  <a:srgbClr val="006439"/>
                </a:solidFill>
                <a:latin typeface="华文仿宋" panose="02010600040101010101" pitchFamily="2" charset="-122"/>
                <a:ea typeface="华文仿宋" panose="02010600040101010101" pitchFamily="2" charset="-122"/>
              </a:rPr>
              <a:t>个满足条件的</a:t>
            </a:r>
            <a:endParaRPr lang="zh-CN" altLang="en-US" b="1" dirty="0">
              <a:solidFill>
                <a:srgbClr val="006439"/>
              </a:solidFill>
              <a:latin typeface="华文仿宋" panose="02010600040101010101" pitchFamily="2" charset="-122"/>
              <a:ea typeface="华文仿宋" panose="02010600040101010101" pitchFamily="2" charset="-122"/>
            </a:endParaRPr>
          </a:p>
          <a:p>
            <a:pPr algn="l" eaLnBrk="1" hangingPunct="1">
              <a:lnSpc>
                <a:spcPct val="110000"/>
              </a:lnSpc>
            </a:pPr>
            <a:r>
              <a:rPr lang="zh-CN" altLang="en-US" b="1" dirty="0">
                <a:solidFill>
                  <a:srgbClr val="006439"/>
                </a:solidFill>
                <a:latin typeface="华文仿宋" panose="02010600040101010101" pitchFamily="2" charset="-122"/>
                <a:ea typeface="华文仿宋" panose="02010600040101010101" pitchFamily="2" charset="-122"/>
              </a:rPr>
              <a:t>    </a:t>
            </a:r>
            <a:r>
              <a:rPr lang="zh-CN" altLang="en-US" b="1" dirty="0" smtClean="0">
                <a:solidFill>
                  <a:srgbClr val="006439"/>
                </a:solidFill>
                <a:latin typeface="华文仿宋" panose="02010600040101010101" pitchFamily="2" charset="-122"/>
                <a:ea typeface="华文仿宋" panose="02010600040101010101" pitchFamily="2" charset="-122"/>
              </a:rPr>
              <a:t>    </a:t>
            </a:r>
            <a:r>
              <a:rPr lang="en-US" altLang="zh-CN" sz="2800" b="1" dirty="0" smtClean="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元素，并返回</a:t>
            </a:r>
            <a:r>
              <a:rPr lang="en-US" altLang="zh-CN" b="1" dirty="0">
                <a:solidFill>
                  <a:srgbClr val="006439"/>
                </a:solidFill>
                <a:latin typeface="华文仿宋" panose="02010600040101010101" pitchFamily="2" charset="-122"/>
                <a:ea typeface="华文仿宋" panose="02010600040101010101" pitchFamily="2" charset="-122"/>
              </a:rPr>
              <a:t>OK; </a:t>
            </a:r>
            <a:r>
              <a:rPr lang="zh-CN" altLang="en-US" b="1" dirty="0">
                <a:solidFill>
                  <a:srgbClr val="006439"/>
                </a:solidFill>
                <a:latin typeface="华文仿宋" panose="02010600040101010101" pitchFamily="2" charset="-122"/>
                <a:ea typeface="华文仿宋" panose="02010600040101010101" pitchFamily="2" charset="-122"/>
              </a:rPr>
              <a:t>否则返回</a:t>
            </a:r>
            <a:r>
              <a:rPr lang="en-US" altLang="zh-CN" b="1" dirty="0">
                <a:solidFill>
                  <a:srgbClr val="006439"/>
                </a:solidFill>
                <a:latin typeface="华文仿宋" panose="02010600040101010101" pitchFamily="2" charset="-122"/>
                <a:ea typeface="华文仿宋" panose="02010600040101010101" pitchFamily="2" charset="-122"/>
              </a:rPr>
              <a:t>ERROR</a:t>
            </a:r>
            <a:endParaRPr lang="en-US" altLang="zh-CN" b="1" dirty="0">
              <a:solidFill>
                <a:srgbClr val="006439"/>
              </a:solidFill>
              <a:latin typeface="华文仿宋" panose="02010600040101010101" pitchFamily="2" charset="-122"/>
              <a:ea typeface="华文仿宋" panose="02010600040101010101" pitchFamily="2" charset="-122"/>
            </a:endParaRPr>
          </a:p>
        </p:txBody>
      </p:sp>
      <p:sp>
        <p:nvSpPr>
          <p:cNvPr id="531460" name="Text Box 4"/>
          <p:cNvSpPr txBox="1">
            <a:spLocks noChangeArrowheads="1"/>
          </p:cNvSpPr>
          <p:nvPr/>
        </p:nvSpPr>
        <p:spPr bwMode="auto">
          <a:xfrm>
            <a:off x="450850" y="4891257"/>
            <a:ext cx="8804013"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200" b="1" dirty="0"/>
              <a:t>Status </a:t>
            </a:r>
            <a:r>
              <a:rPr lang="en-US" altLang="zh-CN" sz="3200" b="1" dirty="0" err="1"/>
              <a:t>ListTraverse</a:t>
            </a:r>
            <a:r>
              <a:rPr lang="en-US" altLang="zh-CN" sz="3200" b="1" dirty="0"/>
              <a:t>(</a:t>
            </a:r>
            <a:r>
              <a:rPr lang="en-US" altLang="zh-CN" sz="3200" b="1" dirty="0" err="1"/>
              <a:t>LinkList</a:t>
            </a:r>
            <a:r>
              <a:rPr lang="en-US" altLang="zh-CN" sz="3200" b="1" dirty="0"/>
              <a:t> L, Status(*visit</a:t>
            </a:r>
            <a:r>
              <a:rPr lang="en-US" altLang="zh-CN" sz="3200" b="1" dirty="0" smtClean="0"/>
              <a:t>)());</a:t>
            </a:r>
            <a:endParaRPr lang="en-US" altLang="zh-CN" sz="3200" b="1" dirty="0"/>
          </a:p>
          <a:p>
            <a:pPr algn="l" eaLnBrk="1" hangingPunct="1">
              <a:lnSpc>
                <a:spcPct val="110000"/>
              </a:lnSpc>
            </a:pPr>
            <a:r>
              <a:rPr lang="en-US" altLang="zh-CN" sz="3200" b="1" dirty="0"/>
              <a:t>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依次对</a:t>
            </a:r>
            <a:r>
              <a:rPr lang="en-US" altLang="zh-CN" b="1" dirty="0">
                <a:solidFill>
                  <a:srgbClr val="006439"/>
                </a:solidFill>
                <a:latin typeface="华文仿宋" panose="02010600040101010101" pitchFamily="2" charset="-122"/>
                <a:ea typeface="华文仿宋" panose="02010600040101010101" pitchFamily="2" charset="-122"/>
              </a:rPr>
              <a:t>L</a:t>
            </a:r>
            <a:r>
              <a:rPr lang="zh-CN" altLang="en-US" b="1" dirty="0">
                <a:solidFill>
                  <a:srgbClr val="006439"/>
                </a:solidFill>
                <a:latin typeface="华文仿宋" panose="02010600040101010101" pitchFamily="2" charset="-122"/>
                <a:ea typeface="华文仿宋" panose="02010600040101010101" pitchFamily="2" charset="-122"/>
              </a:rPr>
              <a:t>的每个元素调用函数</a:t>
            </a:r>
            <a:r>
              <a:rPr lang="en-US" altLang="zh-CN" b="1" dirty="0">
                <a:solidFill>
                  <a:srgbClr val="006439"/>
                </a:solidFill>
                <a:latin typeface="华文仿宋" panose="02010600040101010101" pitchFamily="2" charset="-122"/>
                <a:ea typeface="华文仿宋" panose="02010600040101010101" pitchFamily="2" charset="-122"/>
              </a:rPr>
              <a:t>visit()</a:t>
            </a:r>
            <a:endParaRPr lang="en-US" altLang="zh-CN" b="1" dirty="0">
              <a:solidFill>
                <a:srgbClr val="006439"/>
              </a:solidFill>
              <a:latin typeface="华文仿宋" panose="02010600040101010101" pitchFamily="2" charset="-122"/>
              <a:ea typeface="华文仿宋" panose="02010600040101010101" pitchFamily="2" charset="-122"/>
            </a:endParaRPr>
          </a:p>
        </p:txBody>
      </p:sp>
      <p:sp>
        <p:nvSpPr>
          <p:cNvPr id="531462" name="Comment 6"/>
          <p:cNvSpPr>
            <a:spLocks noChangeArrowheads="1"/>
          </p:cNvSpPr>
          <p:nvPr/>
        </p:nvSpPr>
        <p:spPr bwMode="auto">
          <a:xfrm>
            <a:off x="7699375" y="1228725"/>
            <a:ext cx="1050925" cy="538163"/>
          </a:xfrm>
          <a:prstGeom prst="rect">
            <a:avLst/>
          </a:prstGeom>
          <a:solidFill>
            <a:srgbClr val="FCFDC6"/>
          </a:solidFill>
          <a:ln w="19050">
            <a:solidFill>
              <a:schemeClr val="tx1"/>
            </a:solidFill>
            <a:miter lim="800000"/>
          </a:ln>
          <a:effectLst>
            <a:outerShdw dist="107763" dir="2700000" algn="ctr" rotWithShape="0">
              <a:schemeClr val="bg2"/>
            </a:outerShdw>
          </a:effectLst>
        </p:spPr>
        <p:txBody>
          <a:bodyPr>
            <a:spAutoFit/>
          </a:bodyPr>
          <a:lstStyle/>
          <a:p>
            <a:pPr>
              <a:spcBef>
                <a:spcPct val="50000"/>
              </a:spcBef>
              <a:defRPr/>
            </a:pPr>
            <a:r>
              <a:rPr lang="en-US" altLang="zh-CN" sz="2800" b="1" dirty="0">
                <a:solidFill>
                  <a:srgbClr val="663300"/>
                </a:solidFill>
                <a:latin typeface="Arial" panose="020B0604020202020204" pitchFamily="34" charset="0"/>
              </a:rPr>
              <a:t>O(n)</a:t>
            </a:r>
            <a:endParaRPr lang="en-US" altLang="zh-CN" sz="1400" b="1" dirty="0">
              <a:solidFill>
                <a:srgbClr val="000000"/>
              </a:solidFill>
              <a:latin typeface="Arial" panose="020B0604020202020204" pitchFamily="34" charset="0"/>
            </a:endParaRPr>
          </a:p>
        </p:txBody>
      </p:sp>
      <p:sp>
        <p:nvSpPr>
          <p:cNvPr id="531463" name="Comment 7"/>
          <p:cNvSpPr>
            <a:spLocks noChangeArrowheads="1"/>
          </p:cNvSpPr>
          <p:nvPr/>
        </p:nvSpPr>
        <p:spPr bwMode="auto">
          <a:xfrm>
            <a:off x="7699374" y="3557588"/>
            <a:ext cx="1050925" cy="538162"/>
          </a:xfrm>
          <a:prstGeom prst="rect">
            <a:avLst/>
          </a:prstGeom>
          <a:solidFill>
            <a:srgbClr val="FCFDC6"/>
          </a:solidFill>
          <a:ln w="19050">
            <a:solidFill>
              <a:schemeClr val="tx1"/>
            </a:solidFill>
            <a:miter lim="800000"/>
          </a:ln>
          <a:effectLst>
            <a:outerShdw dist="107763" dir="2700000" algn="ctr" rotWithShape="0">
              <a:schemeClr val="bg2"/>
            </a:outerShdw>
          </a:effectLst>
        </p:spPr>
        <p:txBody>
          <a:bodyPr>
            <a:spAutoFit/>
          </a:bodyPr>
          <a:lstStyle/>
          <a:p>
            <a:pPr>
              <a:spcBef>
                <a:spcPct val="50000"/>
              </a:spcBef>
              <a:defRPr/>
            </a:pPr>
            <a:r>
              <a:rPr lang="en-US" altLang="zh-CN" sz="2800" b="1" dirty="0">
                <a:solidFill>
                  <a:srgbClr val="663300"/>
                </a:solidFill>
                <a:latin typeface="Arial" panose="020B0604020202020204" pitchFamily="34" charset="0"/>
              </a:rPr>
              <a:t>O(n)</a:t>
            </a:r>
            <a:endParaRPr lang="en-US" altLang="zh-CN" sz="1400" b="1" dirty="0">
              <a:solidFill>
                <a:srgbClr val="000000"/>
              </a:solidFill>
              <a:latin typeface="Arial" panose="020B0604020202020204" pitchFamily="34" charset="0"/>
            </a:endParaRPr>
          </a:p>
        </p:txBody>
      </p:sp>
      <p:sp>
        <p:nvSpPr>
          <p:cNvPr id="531464" name="Comment 8"/>
          <p:cNvSpPr>
            <a:spLocks noChangeArrowheads="1"/>
          </p:cNvSpPr>
          <p:nvPr/>
        </p:nvSpPr>
        <p:spPr bwMode="auto">
          <a:xfrm>
            <a:off x="7600950" y="5462264"/>
            <a:ext cx="1050925" cy="538163"/>
          </a:xfrm>
          <a:prstGeom prst="rect">
            <a:avLst/>
          </a:prstGeom>
          <a:solidFill>
            <a:srgbClr val="FCFDC6"/>
          </a:solidFill>
          <a:ln w="19050">
            <a:solidFill>
              <a:schemeClr val="tx1"/>
            </a:solidFill>
            <a:miter lim="800000"/>
          </a:ln>
          <a:effectLst>
            <a:outerShdw dist="107763" dir="2700000" algn="ctr" rotWithShape="0">
              <a:schemeClr val="bg2"/>
            </a:outerShdw>
          </a:effectLst>
        </p:spPr>
        <p:txBody>
          <a:bodyPr>
            <a:spAutoFit/>
          </a:bodyPr>
          <a:lstStyle/>
          <a:p>
            <a:pPr>
              <a:spcBef>
                <a:spcPct val="50000"/>
              </a:spcBef>
              <a:defRPr/>
            </a:pPr>
            <a:r>
              <a:rPr lang="en-US" altLang="zh-CN" sz="2800" b="1" dirty="0">
                <a:solidFill>
                  <a:srgbClr val="663300"/>
                </a:solidFill>
                <a:latin typeface="Arial" panose="020B0604020202020204" pitchFamily="34" charset="0"/>
              </a:rPr>
              <a:t>O(n)</a:t>
            </a:r>
            <a:endParaRPr lang="en-US" altLang="zh-CN" sz="1400" b="1" dirty="0">
              <a:solidFill>
                <a:srgbClr val="000000"/>
              </a:solidFill>
              <a:latin typeface="Arial" panose="020B0604020202020204" pitchFamily="34" charset="0"/>
            </a:endParaRPr>
          </a:p>
        </p:txBody>
      </p:sp>
      <p:sp>
        <p:nvSpPr>
          <p:cNvPr id="9"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链表的基本操作</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引用型操作</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1458"/>
                                        </p:tgtEl>
                                        <p:attrNameLst>
                                          <p:attrName>style.visibility</p:attrName>
                                        </p:attrNameLst>
                                      </p:cBhvr>
                                      <p:to>
                                        <p:strVal val="visible"/>
                                      </p:to>
                                    </p:set>
                                    <p:animEffect transition="in" filter="wipe(left)">
                                      <p:cBhvr>
                                        <p:cTn id="7" dur="500"/>
                                        <p:tgtEl>
                                          <p:spTgt spid="5314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1459"/>
                                        </p:tgtEl>
                                        <p:attrNameLst>
                                          <p:attrName>style.visibility</p:attrName>
                                        </p:attrNameLst>
                                      </p:cBhvr>
                                      <p:to>
                                        <p:strVal val="visible"/>
                                      </p:to>
                                    </p:set>
                                    <p:animEffect transition="in" filter="wipe(left)">
                                      <p:cBhvr>
                                        <p:cTn id="12" dur="500"/>
                                        <p:tgtEl>
                                          <p:spTgt spid="5314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1460"/>
                                        </p:tgtEl>
                                        <p:attrNameLst>
                                          <p:attrName>style.visibility</p:attrName>
                                        </p:attrNameLst>
                                      </p:cBhvr>
                                      <p:to>
                                        <p:strVal val="visible"/>
                                      </p:to>
                                    </p:set>
                                    <p:animEffect transition="in" filter="wipe(left)">
                                      <p:cBhvr>
                                        <p:cTn id="17" dur="500"/>
                                        <p:tgtEl>
                                          <p:spTgt spid="53146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0" nodeType="clickEffect">
                                  <p:stCondLst>
                                    <p:cond delay="0"/>
                                  </p:stCondLst>
                                  <p:childTnLst>
                                    <p:set>
                                      <p:cBhvr>
                                        <p:cTn id="21" dur="1" fill="hold">
                                          <p:stCondLst>
                                            <p:cond delay="0"/>
                                          </p:stCondLst>
                                        </p:cTn>
                                        <p:tgtEl>
                                          <p:spTgt spid="531462"/>
                                        </p:tgtEl>
                                        <p:attrNameLst>
                                          <p:attrName>style.visibility</p:attrName>
                                        </p:attrNameLst>
                                      </p:cBhvr>
                                      <p:to>
                                        <p:strVal val="visible"/>
                                      </p:to>
                                    </p:set>
                                    <p:anim calcmode="lin" valueType="num">
                                      <p:cBhvr additive="base">
                                        <p:cTn id="22" dur="500" fill="hold"/>
                                        <p:tgtEl>
                                          <p:spTgt spid="531462"/>
                                        </p:tgtEl>
                                        <p:attrNameLst>
                                          <p:attrName>ppt_x</p:attrName>
                                        </p:attrNameLst>
                                      </p:cBhvr>
                                      <p:tavLst>
                                        <p:tav tm="0">
                                          <p:val>
                                            <p:strVal val="1+#ppt_w/2"/>
                                          </p:val>
                                        </p:tav>
                                        <p:tav tm="100000">
                                          <p:val>
                                            <p:strVal val="#ppt_x"/>
                                          </p:val>
                                        </p:tav>
                                      </p:tavLst>
                                    </p:anim>
                                    <p:anim calcmode="lin" valueType="num">
                                      <p:cBhvr additive="base">
                                        <p:cTn id="23" dur="500" fill="hold"/>
                                        <p:tgtEl>
                                          <p:spTgt spid="531462"/>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531463"/>
                                        </p:tgtEl>
                                        <p:attrNameLst>
                                          <p:attrName>style.visibility</p:attrName>
                                        </p:attrNameLst>
                                      </p:cBhvr>
                                      <p:to>
                                        <p:strVal val="visible"/>
                                      </p:to>
                                    </p:set>
                                    <p:anim calcmode="lin" valueType="num">
                                      <p:cBhvr additive="base">
                                        <p:cTn id="28" dur="500" fill="hold"/>
                                        <p:tgtEl>
                                          <p:spTgt spid="531463"/>
                                        </p:tgtEl>
                                        <p:attrNameLst>
                                          <p:attrName>ppt_x</p:attrName>
                                        </p:attrNameLst>
                                      </p:cBhvr>
                                      <p:tavLst>
                                        <p:tav tm="0">
                                          <p:val>
                                            <p:strVal val="0-#ppt_w/2"/>
                                          </p:val>
                                        </p:tav>
                                        <p:tav tm="100000">
                                          <p:val>
                                            <p:strVal val="#ppt_x"/>
                                          </p:val>
                                        </p:tav>
                                      </p:tavLst>
                                    </p:anim>
                                    <p:anim calcmode="lin" valueType="num">
                                      <p:cBhvr additive="base">
                                        <p:cTn id="29" dur="500" fill="hold"/>
                                        <p:tgtEl>
                                          <p:spTgt spid="531463"/>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6" fill="hold" grpId="0" nodeType="clickEffect">
                                  <p:stCondLst>
                                    <p:cond delay="0"/>
                                  </p:stCondLst>
                                  <p:childTnLst>
                                    <p:set>
                                      <p:cBhvr>
                                        <p:cTn id="33" dur="1" fill="hold">
                                          <p:stCondLst>
                                            <p:cond delay="0"/>
                                          </p:stCondLst>
                                        </p:cTn>
                                        <p:tgtEl>
                                          <p:spTgt spid="531464"/>
                                        </p:tgtEl>
                                        <p:attrNameLst>
                                          <p:attrName>style.visibility</p:attrName>
                                        </p:attrNameLst>
                                      </p:cBhvr>
                                      <p:to>
                                        <p:strVal val="visible"/>
                                      </p:to>
                                    </p:set>
                                    <p:anim calcmode="lin" valueType="num">
                                      <p:cBhvr additive="base">
                                        <p:cTn id="34" dur="500" fill="hold"/>
                                        <p:tgtEl>
                                          <p:spTgt spid="531464"/>
                                        </p:tgtEl>
                                        <p:attrNameLst>
                                          <p:attrName>ppt_x</p:attrName>
                                        </p:attrNameLst>
                                      </p:cBhvr>
                                      <p:tavLst>
                                        <p:tav tm="0">
                                          <p:val>
                                            <p:strVal val="1+#ppt_w/2"/>
                                          </p:val>
                                        </p:tav>
                                        <p:tav tm="100000">
                                          <p:val>
                                            <p:strVal val="#ppt_x"/>
                                          </p:val>
                                        </p:tav>
                                      </p:tavLst>
                                    </p:anim>
                                    <p:anim calcmode="lin" valueType="num">
                                      <p:cBhvr additive="base">
                                        <p:cTn id="35" dur="500" fill="hold"/>
                                        <p:tgtEl>
                                          <p:spTgt spid="5314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8" grpId="0" autoUpdateAnimBg="0"/>
      <p:bldP spid="531459" grpId="0" autoUpdateAnimBg="0"/>
      <p:bldP spid="531460" grpId="0" autoUpdateAnimBg="0"/>
      <p:bldP spid="531462" grpId="0" animBg="1" autoUpdateAnimBg="0"/>
      <p:bldP spid="531463" grpId="0" animBg="1" autoUpdateAnimBg="0"/>
      <p:bldP spid="531464"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Text Box 3"/>
          <p:cNvSpPr txBox="1">
            <a:spLocks noChangeArrowheads="1"/>
          </p:cNvSpPr>
          <p:nvPr/>
        </p:nvSpPr>
        <p:spPr bwMode="auto">
          <a:xfrm>
            <a:off x="412197" y="974725"/>
            <a:ext cx="8397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t>Status </a:t>
            </a:r>
            <a:r>
              <a:rPr lang="en-US" altLang="zh-CN" sz="2800" b="1" dirty="0" err="1"/>
              <a:t>ClearList</a:t>
            </a:r>
            <a:r>
              <a:rPr lang="en-US" altLang="zh-CN" sz="2800" b="1" dirty="0"/>
              <a:t> ( </a:t>
            </a:r>
            <a:r>
              <a:rPr lang="en-US" altLang="zh-CN" sz="2800" b="1" dirty="0" err="1"/>
              <a:t>LinkList</a:t>
            </a:r>
            <a:r>
              <a:rPr lang="en-US" altLang="zh-CN" sz="2800" b="1" dirty="0"/>
              <a:t> &amp;L );  </a:t>
            </a:r>
            <a:endParaRPr lang="en-US" altLang="zh-CN" sz="2800" b="1" dirty="0"/>
          </a:p>
          <a:p>
            <a:pPr algn="l" eaLnBrk="1" hangingPunct="1"/>
            <a:r>
              <a:rPr lang="en-US" altLang="zh-CN" sz="3200" b="1" dirty="0"/>
              <a:t>                   </a:t>
            </a:r>
            <a:r>
              <a:rPr lang="en-US" altLang="zh-CN" sz="2800" b="1" dirty="0">
                <a:solidFill>
                  <a:srgbClr val="006439"/>
                </a:solidFill>
              </a:rPr>
              <a:t>//</a:t>
            </a:r>
            <a:r>
              <a:rPr lang="zh-CN" altLang="zh-CN" b="1" dirty="0">
                <a:solidFill>
                  <a:srgbClr val="006439"/>
                </a:solidFill>
                <a:latin typeface="华文仿宋" panose="02010600040101010101" pitchFamily="2" charset="-122"/>
                <a:ea typeface="华文仿宋" panose="02010600040101010101" pitchFamily="2" charset="-122"/>
              </a:rPr>
              <a:t>重置 </a:t>
            </a:r>
            <a:r>
              <a:rPr lang="en-US" altLang="zh-CN" b="1" dirty="0">
                <a:solidFill>
                  <a:srgbClr val="006439"/>
                </a:solidFill>
                <a:latin typeface="华文仿宋" panose="02010600040101010101" pitchFamily="2" charset="-122"/>
                <a:ea typeface="华文仿宋" panose="02010600040101010101" pitchFamily="2" charset="-122"/>
              </a:rPr>
              <a:t>L </a:t>
            </a:r>
            <a:r>
              <a:rPr lang="zh-CN" altLang="zh-CN" b="1" dirty="0">
                <a:solidFill>
                  <a:srgbClr val="006439"/>
                </a:solidFill>
                <a:latin typeface="华文仿宋" panose="02010600040101010101" pitchFamily="2" charset="-122"/>
                <a:ea typeface="华文仿宋" panose="02010600040101010101" pitchFamily="2" charset="-122"/>
              </a:rPr>
              <a:t>为空表</a:t>
            </a:r>
            <a:endParaRPr lang="zh-CN" altLang="en-US" b="1" dirty="0">
              <a:solidFill>
                <a:srgbClr val="006439"/>
              </a:solidFill>
              <a:latin typeface="华文仿宋" panose="02010600040101010101" pitchFamily="2" charset="-122"/>
              <a:ea typeface="华文仿宋" panose="02010600040101010101" pitchFamily="2" charset="-122"/>
            </a:endParaRPr>
          </a:p>
        </p:txBody>
      </p:sp>
      <p:sp>
        <p:nvSpPr>
          <p:cNvPr id="532484" name="Text Box 4"/>
          <p:cNvSpPr txBox="1">
            <a:spLocks noChangeArrowheads="1"/>
          </p:cNvSpPr>
          <p:nvPr/>
        </p:nvSpPr>
        <p:spPr bwMode="auto">
          <a:xfrm>
            <a:off x="412197" y="1843215"/>
            <a:ext cx="906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t>Status </a:t>
            </a:r>
            <a:r>
              <a:rPr lang="en-US" altLang="zh-CN" sz="2800" b="1" dirty="0" err="1"/>
              <a:t>SetCurElem</a:t>
            </a:r>
            <a:r>
              <a:rPr lang="en-US" altLang="zh-CN" sz="2800" b="1" dirty="0"/>
              <a:t>(</a:t>
            </a:r>
            <a:r>
              <a:rPr lang="en-US" altLang="zh-CN" sz="2800" b="1" dirty="0" err="1"/>
              <a:t>LinkList</a:t>
            </a:r>
            <a:r>
              <a:rPr lang="en-US" altLang="zh-CN" sz="2800" b="1" dirty="0"/>
              <a:t> &amp;L, </a:t>
            </a:r>
            <a:r>
              <a:rPr lang="en-US" altLang="zh-CN" sz="2800" b="1" dirty="0" err="1"/>
              <a:t>ElemType</a:t>
            </a:r>
            <a:r>
              <a:rPr lang="en-US" altLang="zh-CN" sz="2800" b="1" dirty="0"/>
              <a:t> e );</a:t>
            </a:r>
            <a:r>
              <a:rPr lang="en-US" altLang="zh-CN" sz="3200" b="1" dirty="0"/>
              <a:t>  </a:t>
            </a:r>
            <a:endParaRPr lang="en-US" altLang="zh-CN" sz="3200" b="1" dirty="0"/>
          </a:p>
          <a:p>
            <a:pPr algn="l" eaLnBrk="1" hangingPunct="1"/>
            <a:r>
              <a:rPr lang="en-US" altLang="zh-CN" sz="3200" b="1" dirty="0"/>
              <a:t>                   </a:t>
            </a:r>
            <a:r>
              <a:rPr lang="en-US" altLang="zh-CN" sz="2800" b="1" dirty="0">
                <a:solidFill>
                  <a:srgbClr val="006439"/>
                </a:solidFill>
              </a:rPr>
              <a:t>//</a:t>
            </a:r>
            <a:r>
              <a:rPr lang="zh-CN" altLang="zh-CN" b="1" dirty="0">
                <a:solidFill>
                  <a:srgbClr val="006439"/>
                </a:solidFill>
                <a:latin typeface="华文仿宋" panose="02010600040101010101" pitchFamily="2" charset="-122"/>
                <a:ea typeface="华文仿宋" panose="02010600040101010101" pitchFamily="2" charset="-122"/>
              </a:rPr>
              <a:t>更新当前指针所指数据元素</a:t>
            </a:r>
            <a:endParaRPr lang="zh-CN" altLang="en-US" b="1" dirty="0">
              <a:solidFill>
                <a:srgbClr val="006439"/>
              </a:solidFill>
              <a:latin typeface="华文仿宋" panose="02010600040101010101" pitchFamily="2" charset="-122"/>
              <a:ea typeface="华文仿宋" panose="02010600040101010101" pitchFamily="2" charset="-122"/>
            </a:endParaRPr>
          </a:p>
        </p:txBody>
      </p:sp>
      <p:sp>
        <p:nvSpPr>
          <p:cNvPr id="532485" name="Text Box 5"/>
          <p:cNvSpPr txBox="1">
            <a:spLocks noChangeArrowheads="1"/>
          </p:cNvSpPr>
          <p:nvPr/>
        </p:nvSpPr>
        <p:spPr bwMode="auto">
          <a:xfrm>
            <a:off x="412197" y="2811160"/>
            <a:ext cx="8397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t>Status Append ( </a:t>
            </a:r>
            <a:r>
              <a:rPr lang="en-US" altLang="zh-CN" sz="2800" b="1" dirty="0" err="1"/>
              <a:t>LinkList</a:t>
            </a:r>
            <a:r>
              <a:rPr lang="en-US" altLang="zh-CN" sz="2800" b="1" dirty="0"/>
              <a:t> &amp;L, Link s );</a:t>
            </a:r>
            <a:r>
              <a:rPr lang="en-US" altLang="zh-CN" sz="3200" b="1" dirty="0"/>
              <a:t>  </a:t>
            </a:r>
            <a:endParaRPr lang="en-US" altLang="zh-CN" sz="3200" b="1" dirty="0"/>
          </a:p>
          <a:p>
            <a:pPr algn="l" eaLnBrk="1" hangingPunct="1"/>
            <a:r>
              <a:rPr lang="en-US" altLang="zh-CN" sz="3200" b="1" dirty="0"/>
              <a:t>                   </a:t>
            </a:r>
            <a:r>
              <a:rPr lang="en-US" altLang="zh-CN" sz="2800" b="1" dirty="0">
                <a:solidFill>
                  <a:srgbClr val="006439"/>
                </a:solidFill>
              </a:rPr>
              <a:t>//</a:t>
            </a:r>
            <a:r>
              <a:rPr lang="zh-CN" altLang="zh-CN" b="1" dirty="0">
                <a:solidFill>
                  <a:srgbClr val="006439"/>
                </a:solidFill>
                <a:latin typeface="华文仿宋" panose="02010600040101010101" pitchFamily="2" charset="-122"/>
                <a:ea typeface="华文仿宋" panose="02010600040101010101" pitchFamily="2" charset="-122"/>
              </a:rPr>
              <a:t>在表尾结点之后链接一串结点</a:t>
            </a:r>
            <a:endParaRPr lang="zh-CN" altLang="en-US" b="1" dirty="0">
              <a:solidFill>
                <a:srgbClr val="006439"/>
              </a:solidFill>
              <a:latin typeface="华文仿宋" panose="02010600040101010101" pitchFamily="2" charset="-122"/>
              <a:ea typeface="华文仿宋" panose="02010600040101010101" pitchFamily="2" charset="-122"/>
            </a:endParaRPr>
          </a:p>
        </p:txBody>
      </p:sp>
      <p:sp>
        <p:nvSpPr>
          <p:cNvPr id="532486" name="Text Box 6"/>
          <p:cNvSpPr txBox="1">
            <a:spLocks noChangeArrowheads="1"/>
          </p:cNvSpPr>
          <p:nvPr/>
        </p:nvSpPr>
        <p:spPr bwMode="auto">
          <a:xfrm>
            <a:off x="412197" y="3756453"/>
            <a:ext cx="8839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t>Status </a:t>
            </a:r>
            <a:r>
              <a:rPr lang="en-US" altLang="zh-CN" sz="2800" b="1" dirty="0" err="1"/>
              <a:t>InsAfter</a:t>
            </a:r>
            <a:r>
              <a:rPr lang="en-US" altLang="zh-CN" sz="2800" b="1" dirty="0"/>
              <a:t> ( </a:t>
            </a:r>
            <a:r>
              <a:rPr lang="en-US" altLang="zh-CN" sz="2800" b="1" dirty="0" err="1"/>
              <a:t>LinkList</a:t>
            </a:r>
            <a:r>
              <a:rPr lang="en-US" altLang="zh-CN" sz="2800" b="1" dirty="0"/>
              <a:t> &amp;L, </a:t>
            </a:r>
            <a:r>
              <a:rPr lang="en-US" altLang="zh-CN" sz="2800" b="1" dirty="0" err="1"/>
              <a:t>Elemtype</a:t>
            </a:r>
            <a:r>
              <a:rPr lang="en-US" altLang="zh-CN" sz="2800" b="1" dirty="0"/>
              <a:t> e );</a:t>
            </a:r>
            <a:r>
              <a:rPr lang="en-US" altLang="zh-CN" sz="3200" b="1" dirty="0"/>
              <a:t>  </a:t>
            </a:r>
            <a:endParaRPr lang="en-US" altLang="zh-CN" sz="3200" b="1" dirty="0"/>
          </a:p>
          <a:p>
            <a:pPr algn="l" eaLnBrk="1" hangingPunct="1"/>
            <a:r>
              <a:rPr lang="en-US" altLang="zh-CN" sz="3200" b="1" dirty="0"/>
              <a:t>                  </a:t>
            </a:r>
            <a:r>
              <a:rPr lang="en-US" altLang="zh-CN" sz="2800" b="1" dirty="0">
                <a:solidFill>
                  <a:srgbClr val="006439"/>
                </a:solidFill>
              </a:rPr>
              <a:t>//</a:t>
            </a:r>
            <a:r>
              <a:rPr lang="zh-CN" altLang="zh-CN" b="1" dirty="0">
                <a:solidFill>
                  <a:srgbClr val="006439"/>
                </a:solidFill>
                <a:latin typeface="华文仿宋" panose="02010600040101010101" pitchFamily="2" charset="-122"/>
                <a:ea typeface="华文仿宋" panose="02010600040101010101" pitchFamily="2" charset="-122"/>
              </a:rPr>
              <a:t>将元素 </a:t>
            </a:r>
            <a:r>
              <a:rPr lang="en-US" altLang="zh-CN" b="1" dirty="0">
                <a:solidFill>
                  <a:srgbClr val="006439"/>
                </a:solidFill>
                <a:latin typeface="华文仿宋" panose="02010600040101010101" pitchFamily="2" charset="-122"/>
                <a:ea typeface="华文仿宋" panose="02010600040101010101" pitchFamily="2" charset="-122"/>
              </a:rPr>
              <a:t>e </a:t>
            </a:r>
            <a:r>
              <a:rPr lang="zh-CN" altLang="zh-CN" b="1" dirty="0">
                <a:solidFill>
                  <a:srgbClr val="006439"/>
                </a:solidFill>
                <a:latin typeface="华文仿宋" panose="02010600040101010101" pitchFamily="2" charset="-122"/>
                <a:ea typeface="华文仿宋" panose="02010600040101010101" pitchFamily="2" charset="-122"/>
              </a:rPr>
              <a:t>插入在当前指针之</a:t>
            </a:r>
            <a:r>
              <a:rPr lang="zh-CN" altLang="zh-CN" b="1" dirty="0">
                <a:solidFill>
                  <a:srgbClr val="FF0000"/>
                </a:solidFill>
                <a:latin typeface="华文仿宋" panose="02010600040101010101" pitchFamily="2" charset="-122"/>
                <a:ea typeface="华文仿宋" panose="02010600040101010101" pitchFamily="2" charset="-122"/>
              </a:rPr>
              <a:t>后</a:t>
            </a:r>
            <a:endParaRPr lang="zh-CN" altLang="en-US" b="1" dirty="0">
              <a:solidFill>
                <a:srgbClr val="FF0000"/>
              </a:solidFill>
              <a:latin typeface="华文仿宋" panose="02010600040101010101" pitchFamily="2" charset="-122"/>
              <a:ea typeface="华文仿宋" panose="02010600040101010101" pitchFamily="2" charset="-122"/>
            </a:endParaRPr>
          </a:p>
        </p:txBody>
      </p:sp>
      <p:sp>
        <p:nvSpPr>
          <p:cNvPr id="532487" name="Text Box 7"/>
          <p:cNvSpPr txBox="1">
            <a:spLocks noChangeArrowheads="1"/>
          </p:cNvSpPr>
          <p:nvPr/>
        </p:nvSpPr>
        <p:spPr bwMode="auto">
          <a:xfrm>
            <a:off x="449268" y="4936518"/>
            <a:ext cx="9067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2800" b="1" dirty="0"/>
              <a:t>Status </a:t>
            </a:r>
            <a:r>
              <a:rPr lang="en-US" altLang="zh-CN" sz="2800" b="1" dirty="0" err="1"/>
              <a:t>DelAfter</a:t>
            </a:r>
            <a:r>
              <a:rPr lang="en-US" altLang="zh-CN" sz="2800" b="1" dirty="0"/>
              <a:t> ( </a:t>
            </a:r>
            <a:r>
              <a:rPr lang="en-US" altLang="zh-CN" sz="2800" b="1" dirty="0" err="1"/>
              <a:t>LinkList</a:t>
            </a:r>
            <a:r>
              <a:rPr lang="en-US" altLang="zh-CN" sz="2800" b="1" dirty="0"/>
              <a:t> &amp;L, </a:t>
            </a:r>
            <a:r>
              <a:rPr lang="en-US" altLang="zh-CN" sz="2800" b="1" dirty="0" err="1"/>
              <a:t>ElemType</a:t>
            </a:r>
            <a:r>
              <a:rPr lang="en-US" altLang="zh-CN" sz="2800" b="1" dirty="0"/>
              <a:t>&amp; e );</a:t>
            </a:r>
            <a:r>
              <a:rPr lang="en-US" altLang="zh-CN" sz="3200" b="1" dirty="0"/>
              <a:t>  </a:t>
            </a:r>
            <a:endParaRPr lang="en-US" altLang="zh-CN" sz="3200" b="1" dirty="0"/>
          </a:p>
          <a:p>
            <a:pPr algn="l" eaLnBrk="1" hangingPunct="1"/>
            <a:r>
              <a:rPr lang="en-US" altLang="zh-CN" sz="3200" b="1" dirty="0"/>
              <a:t>                  </a:t>
            </a:r>
            <a:r>
              <a:rPr lang="en-US" altLang="zh-CN" sz="2800" b="1" dirty="0">
                <a:solidFill>
                  <a:srgbClr val="006439"/>
                </a:solidFill>
              </a:rPr>
              <a:t>//</a:t>
            </a:r>
            <a:r>
              <a:rPr lang="zh-CN" altLang="zh-CN" b="1" dirty="0">
                <a:solidFill>
                  <a:srgbClr val="006439"/>
                </a:solidFill>
                <a:latin typeface="华文仿宋" panose="02010600040101010101" pitchFamily="2" charset="-122"/>
                <a:ea typeface="华文仿宋" panose="02010600040101010101" pitchFamily="2" charset="-122"/>
              </a:rPr>
              <a:t>删除当前指针之</a:t>
            </a:r>
            <a:r>
              <a:rPr lang="zh-CN" altLang="zh-CN" b="1" dirty="0">
                <a:solidFill>
                  <a:srgbClr val="FF0000"/>
                </a:solidFill>
                <a:latin typeface="华文仿宋" panose="02010600040101010101" pitchFamily="2" charset="-122"/>
                <a:ea typeface="华文仿宋" panose="02010600040101010101" pitchFamily="2" charset="-122"/>
              </a:rPr>
              <a:t>后</a:t>
            </a:r>
            <a:r>
              <a:rPr lang="zh-CN" altLang="zh-CN" b="1" dirty="0">
                <a:solidFill>
                  <a:srgbClr val="006439"/>
                </a:solidFill>
                <a:latin typeface="华文仿宋" panose="02010600040101010101" pitchFamily="2" charset="-122"/>
                <a:ea typeface="华文仿宋" panose="02010600040101010101" pitchFamily="2" charset="-122"/>
              </a:rPr>
              <a:t>的结点</a:t>
            </a:r>
            <a:endParaRPr lang="zh-CN" altLang="en-US" b="1" dirty="0">
              <a:solidFill>
                <a:srgbClr val="006439"/>
              </a:solidFill>
              <a:latin typeface="华文仿宋" panose="02010600040101010101" pitchFamily="2" charset="-122"/>
              <a:ea typeface="华文仿宋" panose="02010600040101010101" pitchFamily="2" charset="-122"/>
            </a:endParaRPr>
          </a:p>
        </p:txBody>
      </p:sp>
      <p:sp>
        <p:nvSpPr>
          <p:cNvPr id="532490" name="Comment 10"/>
          <p:cNvSpPr>
            <a:spLocks noChangeArrowheads="1"/>
          </p:cNvSpPr>
          <p:nvPr/>
        </p:nvSpPr>
        <p:spPr bwMode="auto">
          <a:xfrm>
            <a:off x="7152810" y="2396884"/>
            <a:ext cx="1143000" cy="554038"/>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spcBef>
                <a:spcPct val="50000"/>
              </a:spcBef>
              <a:defRPr/>
            </a:pPr>
            <a:r>
              <a:rPr lang="en-US" altLang="zh-CN" sz="2800" b="1" dirty="0">
                <a:solidFill>
                  <a:srgbClr val="663300"/>
                </a:solidFill>
                <a:latin typeface="Arial" panose="020B0604020202020204" pitchFamily="34" charset="0"/>
              </a:rPr>
              <a:t> O(1)</a:t>
            </a:r>
            <a:endParaRPr lang="en-US" altLang="zh-CN" sz="1400" b="1" dirty="0">
              <a:solidFill>
                <a:srgbClr val="663300"/>
              </a:solidFill>
              <a:latin typeface="Arial" panose="020B0604020202020204" pitchFamily="34" charset="0"/>
            </a:endParaRPr>
          </a:p>
        </p:txBody>
      </p:sp>
      <p:sp>
        <p:nvSpPr>
          <p:cNvPr id="532491" name="Comment 11"/>
          <p:cNvSpPr>
            <a:spLocks noChangeArrowheads="1"/>
          </p:cNvSpPr>
          <p:nvPr/>
        </p:nvSpPr>
        <p:spPr bwMode="auto">
          <a:xfrm>
            <a:off x="7152810" y="1106615"/>
            <a:ext cx="1143000" cy="554037"/>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spcBef>
                <a:spcPct val="50000"/>
              </a:spcBef>
              <a:defRPr/>
            </a:pPr>
            <a:r>
              <a:rPr lang="en-US" altLang="zh-CN" sz="2800" b="1" dirty="0">
                <a:solidFill>
                  <a:srgbClr val="663300"/>
                </a:solidFill>
                <a:latin typeface="Arial" panose="020B0604020202020204" pitchFamily="34" charset="0"/>
              </a:rPr>
              <a:t>O(n)</a:t>
            </a:r>
            <a:endParaRPr lang="en-US" altLang="zh-CN" sz="1400" b="1" dirty="0">
              <a:solidFill>
                <a:srgbClr val="663300"/>
              </a:solidFill>
              <a:latin typeface="Arial" panose="020B0604020202020204" pitchFamily="34" charset="0"/>
            </a:endParaRPr>
          </a:p>
        </p:txBody>
      </p:sp>
      <p:sp>
        <p:nvSpPr>
          <p:cNvPr id="532492" name="Comment 12"/>
          <p:cNvSpPr>
            <a:spLocks noChangeArrowheads="1"/>
          </p:cNvSpPr>
          <p:nvPr/>
        </p:nvSpPr>
        <p:spPr bwMode="auto">
          <a:xfrm>
            <a:off x="7152810" y="3304749"/>
            <a:ext cx="1143000" cy="554037"/>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spcBef>
                <a:spcPct val="50000"/>
              </a:spcBef>
              <a:defRPr/>
            </a:pPr>
            <a:r>
              <a:rPr lang="en-US" altLang="zh-CN" sz="2800" b="1" dirty="0">
                <a:solidFill>
                  <a:srgbClr val="663300"/>
                </a:solidFill>
                <a:latin typeface="Arial" panose="020B0604020202020204" pitchFamily="34" charset="0"/>
              </a:rPr>
              <a:t> O(s)</a:t>
            </a:r>
            <a:endParaRPr lang="en-US" altLang="zh-CN" sz="1400" b="1" dirty="0">
              <a:solidFill>
                <a:srgbClr val="663300"/>
              </a:solidFill>
              <a:latin typeface="Arial" panose="020B0604020202020204" pitchFamily="34" charset="0"/>
            </a:endParaRPr>
          </a:p>
        </p:txBody>
      </p:sp>
      <p:sp>
        <p:nvSpPr>
          <p:cNvPr id="532493" name="Comment 13"/>
          <p:cNvSpPr>
            <a:spLocks noChangeArrowheads="1"/>
          </p:cNvSpPr>
          <p:nvPr/>
        </p:nvSpPr>
        <p:spPr bwMode="auto">
          <a:xfrm>
            <a:off x="7152810" y="4289853"/>
            <a:ext cx="1143000" cy="554037"/>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spcBef>
                <a:spcPct val="50000"/>
              </a:spcBef>
              <a:defRPr/>
            </a:pPr>
            <a:r>
              <a:rPr lang="en-US" altLang="zh-CN" sz="2800" b="1" dirty="0">
                <a:solidFill>
                  <a:srgbClr val="663300"/>
                </a:solidFill>
                <a:latin typeface="Arial" panose="020B0604020202020204" pitchFamily="34" charset="0"/>
              </a:rPr>
              <a:t> O(1)</a:t>
            </a:r>
            <a:endParaRPr lang="en-US" altLang="zh-CN" sz="1400" b="1" dirty="0">
              <a:solidFill>
                <a:srgbClr val="663300"/>
              </a:solidFill>
              <a:latin typeface="Arial" panose="020B0604020202020204" pitchFamily="34" charset="0"/>
            </a:endParaRPr>
          </a:p>
        </p:txBody>
      </p:sp>
      <p:sp>
        <p:nvSpPr>
          <p:cNvPr id="532494" name="Comment 14"/>
          <p:cNvSpPr>
            <a:spLocks noChangeArrowheads="1"/>
          </p:cNvSpPr>
          <p:nvPr/>
        </p:nvSpPr>
        <p:spPr bwMode="auto">
          <a:xfrm>
            <a:off x="7152810" y="5511053"/>
            <a:ext cx="1143000" cy="554037"/>
          </a:xfrm>
          <a:prstGeom prst="rect">
            <a:avLst/>
          </a:prstGeom>
          <a:solidFill>
            <a:srgbClr val="FCFDC6"/>
          </a:solidFill>
          <a:ln w="19050">
            <a:solidFill>
              <a:srgbClr val="996600"/>
            </a:solidFill>
            <a:miter lim="800000"/>
          </a:ln>
          <a:effectLst>
            <a:outerShdw dist="107763" dir="2700000" algn="ctr" rotWithShape="0">
              <a:schemeClr val="bg2"/>
            </a:outerShdw>
          </a:effectLst>
        </p:spPr>
        <p:txBody>
          <a:bodyPr tIns="54000" bIns="54000">
            <a:spAutoFit/>
          </a:bodyPr>
          <a:lstStyle/>
          <a:p>
            <a:pPr>
              <a:spcBef>
                <a:spcPct val="50000"/>
              </a:spcBef>
              <a:defRPr/>
            </a:pPr>
            <a:r>
              <a:rPr lang="en-US" altLang="zh-CN" sz="2800" b="1" dirty="0">
                <a:solidFill>
                  <a:srgbClr val="663300"/>
                </a:solidFill>
                <a:latin typeface="Arial" panose="020B0604020202020204" pitchFamily="34" charset="0"/>
              </a:rPr>
              <a:t> O(1)</a:t>
            </a:r>
            <a:endParaRPr lang="en-US" altLang="zh-CN" sz="1400" b="1" dirty="0">
              <a:solidFill>
                <a:srgbClr val="663300"/>
              </a:solidFill>
              <a:latin typeface="Arial" panose="020B0604020202020204" pitchFamily="34" charset="0"/>
            </a:endParaRPr>
          </a:p>
        </p:txBody>
      </p:sp>
      <p:sp>
        <p:nvSpPr>
          <p:cNvPr id="1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链表的基本操作</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rPr>
              <a:t>加工</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型操作</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strips(downRight)">
                                      <p:cBhvr>
                                        <p:cTn id="7" dur="500"/>
                                        <p:tgtEl>
                                          <p:spTgt spid="53248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2484"/>
                                        </p:tgtEl>
                                        <p:attrNameLst>
                                          <p:attrName>style.visibility</p:attrName>
                                        </p:attrNameLst>
                                      </p:cBhvr>
                                      <p:to>
                                        <p:strVal val="visible"/>
                                      </p:to>
                                    </p:set>
                                    <p:animEffect transition="in" filter="strips(downRight)">
                                      <p:cBhvr>
                                        <p:cTn id="12" dur="500"/>
                                        <p:tgtEl>
                                          <p:spTgt spid="53248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32485"/>
                                        </p:tgtEl>
                                        <p:attrNameLst>
                                          <p:attrName>style.visibility</p:attrName>
                                        </p:attrNameLst>
                                      </p:cBhvr>
                                      <p:to>
                                        <p:strVal val="visible"/>
                                      </p:to>
                                    </p:set>
                                    <p:animEffect transition="in" filter="strips(downRight)">
                                      <p:cBhvr>
                                        <p:cTn id="17" dur="500"/>
                                        <p:tgtEl>
                                          <p:spTgt spid="53248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32486"/>
                                        </p:tgtEl>
                                        <p:attrNameLst>
                                          <p:attrName>style.visibility</p:attrName>
                                        </p:attrNameLst>
                                      </p:cBhvr>
                                      <p:to>
                                        <p:strVal val="visible"/>
                                      </p:to>
                                    </p:set>
                                    <p:animEffect transition="in" filter="strips(downRight)">
                                      <p:cBhvr>
                                        <p:cTn id="22" dur="500"/>
                                        <p:tgtEl>
                                          <p:spTgt spid="53248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32487"/>
                                        </p:tgtEl>
                                        <p:attrNameLst>
                                          <p:attrName>style.visibility</p:attrName>
                                        </p:attrNameLst>
                                      </p:cBhvr>
                                      <p:to>
                                        <p:strVal val="visible"/>
                                      </p:to>
                                    </p:set>
                                    <p:animEffect transition="in" filter="strips(downRight)">
                                      <p:cBhvr>
                                        <p:cTn id="27" dur="500"/>
                                        <p:tgtEl>
                                          <p:spTgt spid="53248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32491"/>
                                        </p:tgtEl>
                                        <p:attrNameLst>
                                          <p:attrName>style.visibility</p:attrName>
                                        </p:attrNameLst>
                                      </p:cBhvr>
                                      <p:to>
                                        <p:strVal val="visible"/>
                                      </p:to>
                                    </p:set>
                                    <p:animEffect transition="in" filter="checkerboard(across)">
                                      <p:cBhvr>
                                        <p:cTn id="32" dur="500"/>
                                        <p:tgtEl>
                                          <p:spTgt spid="532491"/>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32490"/>
                                        </p:tgtEl>
                                        <p:attrNameLst>
                                          <p:attrName>style.visibility</p:attrName>
                                        </p:attrNameLst>
                                      </p:cBhvr>
                                      <p:to>
                                        <p:strVal val="visible"/>
                                      </p:to>
                                    </p:set>
                                    <p:animEffect transition="in" filter="checkerboard(across)">
                                      <p:cBhvr>
                                        <p:cTn id="37" dur="500"/>
                                        <p:tgtEl>
                                          <p:spTgt spid="53249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32492"/>
                                        </p:tgtEl>
                                        <p:attrNameLst>
                                          <p:attrName>style.visibility</p:attrName>
                                        </p:attrNameLst>
                                      </p:cBhvr>
                                      <p:to>
                                        <p:strVal val="visible"/>
                                      </p:to>
                                    </p:set>
                                    <p:animEffect transition="in" filter="checkerboard(across)">
                                      <p:cBhvr>
                                        <p:cTn id="42" dur="500"/>
                                        <p:tgtEl>
                                          <p:spTgt spid="532492"/>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32493"/>
                                        </p:tgtEl>
                                        <p:attrNameLst>
                                          <p:attrName>style.visibility</p:attrName>
                                        </p:attrNameLst>
                                      </p:cBhvr>
                                      <p:to>
                                        <p:strVal val="visible"/>
                                      </p:to>
                                    </p:set>
                                    <p:animEffect transition="in" filter="checkerboard(across)">
                                      <p:cBhvr>
                                        <p:cTn id="47" dur="500"/>
                                        <p:tgtEl>
                                          <p:spTgt spid="532493"/>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32494"/>
                                        </p:tgtEl>
                                        <p:attrNameLst>
                                          <p:attrName>style.visibility</p:attrName>
                                        </p:attrNameLst>
                                      </p:cBhvr>
                                      <p:to>
                                        <p:strVal val="visible"/>
                                      </p:to>
                                    </p:set>
                                    <p:animEffect transition="in" filter="checkerboard(across)">
                                      <p:cBhvr>
                                        <p:cTn id="52" dur="500"/>
                                        <p:tgtEl>
                                          <p:spTgt spid="532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autoUpdateAnimBg="0"/>
      <p:bldP spid="532484" grpId="0" autoUpdateAnimBg="0"/>
      <p:bldP spid="532485" grpId="0" autoUpdateAnimBg="0"/>
      <p:bldP spid="532486" grpId="0" autoUpdateAnimBg="0"/>
      <p:bldP spid="532487" grpId="0" autoUpdateAnimBg="0"/>
      <p:bldP spid="532490" grpId="0" animBg="1" autoUpdateAnimBg="0"/>
      <p:bldP spid="532491" grpId="0" animBg="1" autoUpdateAnimBg="0"/>
      <p:bldP spid="532492" grpId="0" animBg="1" autoUpdateAnimBg="0"/>
      <p:bldP spid="532493" grpId="0" animBg="1" autoUpdateAnimBg="0"/>
      <p:bldP spid="532494"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89454" y="296563"/>
            <a:ext cx="8229600" cy="60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200" b="1" dirty="0">
                <a:ea typeface="华文仿宋" panose="02010600040101010101" pitchFamily="2" charset="-122"/>
              </a:rPr>
              <a:t>Status </a:t>
            </a:r>
            <a:r>
              <a:rPr lang="en-US" altLang="zh-CN" sz="3200" dirty="0" err="1">
                <a:ea typeface="华文仿宋" panose="02010600040101010101" pitchFamily="2" charset="-122"/>
              </a:rPr>
              <a:t>InsAfter</a:t>
            </a:r>
            <a:r>
              <a:rPr lang="en-US" altLang="zh-CN" sz="3200" dirty="0">
                <a:ea typeface="华文仿宋" panose="02010600040101010101" pitchFamily="2" charset="-122"/>
              </a:rPr>
              <a:t>( </a:t>
            </a:r>
            <a:r>
              <a:rPr lang="en-US" altLang="zh-CN" sz="3200" dirty="0" err="1">
                <a:ea typeface="华文仿宋" panose="02010600040101010101" pitchFamily="2" charset="-122"/>
              </a:rPr>
              <a:t>LinkList</a:t>
            </a:r>
            <a:r>
              <a:rPr lang="en-US" altLang="zh-CN" sz="3200" dirty="0">
                <a:ea typeface="华文仿宋" panose="02010600040101010101" pitchFamily="2" charset="-122"/>
              </a:rPr>
              <a:t>&amp; L, </a:t>
            </a:r>
            <a:r>
              <a:rPr lang="en-US" altLang="zh-CN" sz="3200" dirty="0" err="1">
                <a:ea typeface="华文仿宋" panose="02010600040101010101" pitchFamily="2" charset="-122"/>
              </a:rPr>
              <a:t>ElemType</a:t>
            </a:r>
            <a:r>
              <a:rPr lang="en-US" altLang="zh-CN" sz="3200" dirty="0">
                <a:ea typeface="华文仿宋" panose="02010600040101010101" pitchFamily="2" charset="-122"/>
              </a:rPr>
              <a:t> e ) {</a:t>
            </a:r>
            <a:endParaRPr lang="en-US" altLang="zh-CN" sz="3200" dirty="0">
              <a:ea typeface="华文仿宋" panose="02010600040101010101" pitchFamily="2" charset="-122"/>
            </a:endParaRPr>
          </a:p>
          <a:p>
            <a:pPr algn="l" eaLnBrk="1" hangingPunct="1">
              <a:lnSpc>
                <a:spcPct val="110000"/>
              </a:lnSpc>
            </a:pPr>
            <a:r>
              <a:rPr lang="en-US" altLang="zh-CN" sz="3600" dirty="0">
                <a:ea typeface="华文仿宋" panose="02010600040101010101" pitchFamily="2" charset="-122"/>
              </a:rPr>
              <a:t>    </a:t>
            </a:r>
            <a:r>
              <a:rPr lang="en-US" altLang="zh-CN" sz="2800" b="1" dirty="0" smtClean="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若当前指针在链表中，则将数据元素</a:t>
            </a:r>
            <a:r>
              <a:rPr lang="en-US" altLang="zh-CN" b="1" dirty="0">
                <a:solidFill>
                  <a:srgbClr val="006439"/>
                </a:solidFill>
                <a:latin typeface="华文仿宋" panose="02010600040101010101" pitchFamily="2" charset="-122"/>
                <a:ea typeface="华文仿宋" panose="02010600040101010101" pitchFamily="2" charset="-122"/>
              </a:rPr>
              <a:t>e</a:t>
            </a:r>
            <a:r>
              <a:rPr lang="zh-CN" altLang="en-US" b="1" dirty="0">
                <a:solidFill>
                  <a:srgbClr val="006439"/>
                </a:solidFill>
                <a:latin typeface="华文仿宋" panose="02010600040101010101" pitchFamily="2" charset="-122"/>
                <a:ea typeface="华文仿宋" panose="02010600040101010101" pitchFamily="2" charset="-122"/>
              </a:rPr>
              <a:t>插入在线性</a:t>
            </a:r>
            <a:endParaRPr lang="zh-CN" altLang="en-US" b="1" dirty="0">
              <a:solidFill>
                <a:srgbClr val="006439"/>
              </a:solidFill>
              <a:latin typeface="华文仿宋" panose="02010600040101010101" pitchFamily="2" charset="-122"/>
              <a:ea typeface="华文仿宋" panose="02010600040101010101" pitchFamily="2" charset="-122"/>
            </a:endParaRPr>
          </a:p>
          <a:p>
            <a:pPr algn="l" eaLnBrk="1" hangingPunct="1">
              <a:lnSpc>
                <a:spcPct val="110000"/>
              </a:lnSpc>
            </a:pPr>
            <a:r>
              <a:rPr lang="zh-CN" altLang="en-US" b="1" dirty="0">
                <a:solidFill>
                  <a:srgbClr val="006439"/>
                </a:solidFill>
                <a:latin typeface="华文仿宋" panose="02010600040101010101" pitchFamily="2" charset="-122"/>
                <a:ea typeface="华文仿宋" panose="02010600040101010101" pitchFamily="2" charset="-122"/>
              </a:rPr>
              <a:t>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链表</a:t>
            </a:r>
            <a:r>
              <a:rPr lang="en-US" altLang="zh-CN" b="1" dirty="0">
                <a:solidFill>
                  <a:srgbClr val="006439"/>
                </a:solidFill>
                <a:latin typeface="华文仿宋" panose="02010600040101010101" pitchFamily="2" charset="-122"/>
                <a:ea typeface="华文仿宋" panose="02010600040101010101" pitchFamily="2" charset="-122"/>
              </a:rPr>
              <a:t>L</a:t>
            </a:r>
            <a:r>
              <a:rPr lang="zh-CN" altLang="en-US" b="1" dirty="0">
                <a:solidFill>
                  <a:srgbClr val="006439"/>
                </a:solidFill>
                <a:latin typeface="华文仿宋" panose="02010600040101010101" pitchFamily="2" charset="-122"/>
                <a:ea typeface="华文仿宋" panose="02010600040101010101" pitchFamily="2" charset="-122"/>
              </a:rPr>
              <a:t>中当前指针所指结点之</a:t>
            </a:r>
            <a:r>
              <a:rPr lang="zh-CN" altLang="en-US" b="1" dirty="0">
                <a:solidFill>
                  <a:srgbClr val="FF0000"/>
                </a:solidFill>
                <a:latin typeface="华文仿宋" panose="02010600040101010101" pitchFamily="2" charset="-122"/>
                <a:ea typeface="华文仿宋" panose="02010600040101010101" pitchFamily="2" charset="-122"/>
              </a:rPr>
              <a:t>后</a:t>
            </a:r>
            <a:r>
              <a:rPr lang="en-US" altLang="zh-CN" b="1" dirty="0">
                <a:solidFill>
                  <a:srgbClr val="006439"/>
                </a:solidFill>
                <a:latin typeface="华文仿宋" panose="02010600040101010101" pitchFamily="2" charset="-122"/>
                <a:ea typeface="华文仿宋" panose="02010600040101010101" pitchFamily="2" charset="-122"/>
              </a:rPr>
              <a:t>,</a:t>
            </a:r>
            <a:r>
              <a:rPr lang="zh-CN" altLang="en-US" b="1" dirty="0">
                <a:solidFill>
                  <a:srgbClr val="006439"/>
                </a:solidFill>
                <a:latin typeface="华文仿宋" panose="02010600040101010101" pitchFamily="2" charset="-122"/>
                <a:ea typeface="华文仿宋" panose="02010600040101010101" pitchFamily="2" charset="-122"/>
              </a:rPr>
              <a:t>并返回</a:t>
            </a:r>
            <a:r>
              <a:rPr lang="en-US" altLang="zh-CN" b="1" dirty="0">
                <a:solidFill>
                  <a:srgbClr val="006439"/>
                </a:solidFill>
                <a:latin typeface="华文仿宋" panose="02010600040101010101" pitchFamily="2" charset="-122"/>
                <a:ea typeface="华文仿宋" panose="02010600040101010101" pitchFamily="2" charset="-122"/>
              </a:rPr>
              <a:t>OK;</a:t>
            </a:r>
            <a:endParaRPr lang="en-US" altLang="zh-CN" b="1" dirty="0">
              <a:solidFill>
                <a:srgbClr val="006439"/>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b="1" dirty="0">
                <a:solidFill>
                  <a:srgbClr val="006439"/>
                </a:solidFill>
                <a:latin typeface="华文仿宋" panose="02010600040101010101" pitchFamily="2" charset="-122"/>
                <a:ea typeface="华文仿宋" panose="02010600040101010101" pitchFamily="2" charset="-122"/>
              </a:rPr>
              <a:t>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否则返回</a:t>
            </a:r>
            <a:r>
              <a:rPr lang="en-US" altLang="zh-CN" b="1" dirty="0">
                <a:solidFill>
                  <a:srgbClr val="006439"/>
                </a:solidFill>
                <a:latin typeface="华文仿宋" panose="02010600040101010101" pitchFamily="2" charset="-122"/>
                <a:ea typeface="华文仿宋" panose="02010600040101010101" pitchFamily="2" charset="-122"/>
              </a:rPr>
              <a:t>ERROR</a:t>
            </a:r>
            <a:r>
              <a:rPr lang="zh-CN" altLang="en-US" b="1" dirty="0">
                <a:solidFill>
                  <a:srgbClr val="006439"/>
                </a:solidFill>
                <a:latin typeface="华文仿宋" panose="02010600040101010101" pitchFamily="2" charset="-122"/>
                <a:ea typeface="华文仿宋" panose="02010600040101010101" pitchFamily="2" charset="-122"/>
              </a:rPr>
              <a:t>。</a:t>
            </a:r>
            <a:endParaRPr lang="zh-CN" altLang="en-US" b="1" dirty="0">
              <a:solidFill>
                <a:srgbClr val="006439"/>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sz="3200" dirty="0" smtClean="0">
                <a:solidFill>
                  <a:srgbClr val="000000"/>
                </a:solidFill>
                <a:ea typeface="华文仿宋" panose="02010600040101010101" pitchFamily="2" charset="-122"/>
              </a:rPr>
              <a:t>    if </a:t>
            </a:r>
            <a:r>
              <a:rPr lang="en-US" altLang="zh-CN" sz="3200" dirty="0">
                <a:solidFill>
                  <a:srgbClr val="000000"/>
                </a:solidFill>
                <a:ea typeface="华文仿宋" panose="02010600040101010101" pitchFamily="2" charset="-122"/>
              </a:rPr>
              <a:t>( ! </a:t>
            </a:r>
            <a:r>
              <a:rPr lang="en-US" altLang="zh-CN" sz="3200" dirty="0" err="1">
                <a:solidFill>
                  <a:srgbClr val="000000"/>
                </a:solidFill>
                <a:ea typeface="华文仿宋" panose="02010600040101010101" pitchFamily="2" charset="-122"/>
              </a:rPr>
              <a:t>L.current</a:t>
            </a:r>
            <a:r>
              <a:rPr lang="en-US" altLang="zh-CN" sz="3200" dirty="0">
                <a:solidFill>
                  <a:srgbClr val="000000"/>
                </a:solidFill>
                <a:ea typeface="华文仿宋" panose="02010600040101010101" pitchFamily="2" charset="-122"/>
              </a:rPr>
              <a:t> )  return ERROR;</a:t>
            </a:r>
            <a:endParaRPr lang="en-US" altLang="zh-CN" sz="3200" dirty="0">
              <a:solidFill>
                <a:srgbClr val="000000"/>
              </a:solidFill>
              <a:ea typeface="华文仿宋" panose="02010600040101010101" pitchFamily="2" charset="-122"/>
            </a:endParaRPr>
          </a:p>
          <a:p>
            <a:pPr algn="l" eaLnBrk="1" hangingPunct="1">
              <a:lnSpc>
                <a:spcPct val="110000"/>
              </a:lnSpc>
            </a:pPr>
            <a:r>
              <a:rPr lang="en-US" altLang="zh-CN" sz="3200" dirty="0">
                <a:solidFill>
                  <a:srgbClr val="000000"/>
                </a:solidFill>
                <a:ea typeface="华文仿宋" panose="02010600040101010101" pitchFamily="2" charset="-122"/>
              </a:rPr>
              <a:t>    if (! </a:t>
            </a:r>
            <a:r>
              <a:rPr lang="en-US" altLang="zh-CN" sz="3200" dirty="0" err="1">
                <a:solidFill>
                  <a:srgbClr val="000000"/>
                </a:solidFill>
                <a:ea typeface="华文仿宋" panose="02010600040101010101" pitchFamily="2" charset="-122"/>
              </a:rPr>
              <a:t>MakeNode</a:t>
            </a:r>
            <a:r>
              <a:rPr lang="en-US" altLang="zh-CN" sz="3200" dirty="0">
                <a:solidFill>
                  <a:srgbClr val="000000"/>
                </a:solidFill>
                <a:ea typeface="华文仿宋" panose="02010600040101010101" pitchFamily="2" charset="-122"/>
              </a:rPr>
              <a:t>( s, e) )  return ERROR;</a:t>
            </a:r>
            <a:endParaRPr lang="en-US" altLang="zh-CN" sz="3200" dirty="0">
              <a:solidFill>
                <a:srgbClr val="000000"/>
              </a:solidFill>
              <a:ea typeface="华文仿宋" panose="02010600040101010101" pitchFamily="2" charset="-122"/>
            </a:endParaRPr>
          </a:p>
          <a:p>
            <a:pPr algn="l" eaLnBrk="1" hangingPunct="1">
              <a:lnSpc>
                <a:spcPct val="110000"/>
              </a:lnSpc>
            </a:pPr>
            <a:r>
              <a:rPr lang="en-US" altLang="zh-CN" sz="3200" b="1" dirty="0">
                <a:ea typeface="华文仿宋" panose="02010600040101010101" pitchFamily="2" charset="-122"/>
              </a:rPr>
              <a:t>    s-&gt;next = </a:t>
            </a:r>
            <a:r>
              <a:rPr lang="en-US" altLang="zh-CN" sz="3200" b="1" dirty="0" err="1">
                <a:ea typeface="华文仿宋" panose="02010600040101010101" pitchFamily="2" charset="-122"/>
              </a:rPr>
              <a:t>L.current</a:t>
            </a:r>
            <a:r>
              <a:rPr lang="en-US" altLang="zh-CN" sz="3200" b="1" dirty="0">
                <a:ea typeface="华文仿宋" panose="02010600040101010101" pitchFamily="2" charset="-122"/>
              </a:rPr>
              <a:t>-&gt;next;</a:t>
            </a:r>
            <a:endParaRPr lang="en-US" altLang="zh-CN" sz="3200" b="1" dirty="0">
              <a:ea typeface="华文仿宋" panose="02010600040101010101" pitchFamily="2" charset="-122"/>
            </a:endParaRPr>
          </a:p>
          <a:p>
            <a:pPr lvl="1" algn="l" eaLnBrk="1" hangingPunct="1">
              <a:lnSpc>
                <a:spcPct val="110000"/>
              </a:lnSpc>
            </a:pPr>
            <a:r>
              <a:rPr lang="en-US" altLang="zh-CN" sz="3200" b="1" dirty="0" err="1">
                <a:ea typeface="华文仿宋" panose="02010600040101010101" pitchFamily="2" charset="-122"/>
              </a:rPr>
              <a:t>L.current</a:t>
            </a:r>
            <a:r>
              <a:rPr lang="en-US" altLang="zh-CN" sz="3200" b="1" dirty="0">
                <a:ea typeface="华文仿宋" panose="02010600040101010101" pitchFamily="2" charset="-122"/>
              </a:rPr>
              <a:t>-&gt;next = s;</a:t>
            </a:r>
            <a:endParaRPr lang="en-US" altLang="zh-CN" sz="3200" b="1" dirty="0">
              <a:ea typeface="华文仿宋" panose="02010600040101010101" pitchFamily="2" charset="-122"/>
            </a:endParaRPr>
          </a:p>
          <a:p>
            <a:pPr algn="l" eaLnBrk="1" hangingPunct="1">
              <a:lnSpc>
                <a:spcPct val="110000"/>
              </a:lnSpc>
            </a:pPr>
            <a:r>
              <a:rPr lang="en-US" altLang="zh-CN" sz="3200" b="1" dirty="0">
                <a:ea typeface="华文仿宋" panose="02010600040101010101" pitchFamily="2" charset="-122"/>
              </a:rPr>
              <a:t>    </a:t>
            </a:r>
            <a:r>
              <a:rPr lang="en-US" altLang="zh-CN" sz="3200" b="1" dirty="0">
                <a:solidFill>
                  <a:srgbClr val="FF0000"/>
                </a:solidFill>
                <a:ea typeface="华文仿宋" panose="02010600040101010101" pitchFamily="2" charset="-122"/>
              </a:rPr>
              <a:t>if (</a:t>
            </a:r>
            <a:r>
              <a:rPr lang="en-US" altLang="zh-CN" sz="3200" b="1" dirty="0" err="1">
                <a:solidFill>
                  <a:srgbClr val="FF0000"/>
                </a:solidFill>
                <a:ea typeface="华文仿宋" panose="02010600040101010101" pitchFamily="2" charset="-122"/>
              </a:rPr>
              <a:t>L.tail</a:t>
            </a:r>
            <a:r>
              <a:rPr lang="en-US" altLang="zh-CN" sz="3200" b="1" dirty="0">
                <a:solidFill>
                  <a:srgbClr val="FF0000"/>
                </a:solidFill>
                <a:ea typeface="华文仿宋" panose="02010600040101010101" pitchFamily="2" charset="-122"/>
              </a:rPr>
              <a:t> </a:t>
            </a:r>
            <a:r>
              <a:rPr lang="en-US" altLang="zh-CN" sz="3200" b="1" dirty="0" smtClean="0">
                <a:solidFill>
                  <a:srgbClr val="FF0000"/>
                </a:solidFill>
                <a:ea typeface="华文仿宋" panose="02010600040101010101" pitchFamily="2" charset="-122"/>
              </a:rPr>
              <a:t>== </a:t>
            </a:r>
            <a:r>
              <a:rPr lang="en-US" altLang="zh-CN" sz="3200" b="1" dirty="0" err="1">
                <a:solidFill>
                  <a:srgbClr val="FF0000"/>
                </a:solidFill>
                <a:ea typeface="华文仿宋" panose="02010600040101010101" pitchFamily="2" charset="-122"/>
              </a:rPr>
              <a:t>L.current</a:t>
            </a:r>
            <a:r>
              <a:rPr lang="en-US" altLang="zh-CN" sz="3200" b="1" dirty="0">
                <a:solidFill>
                  <a:srgbClr val="FF0000"/>
                </a:solidFill>
                <a:ea typeface="华文仿宋" panose="02010600040101010101" pitchFamily="2" charset="-122"/>
              </a:rPr>
              <a:t>)</a:t>
            </a:r>
            <a:r>
              <a:rPr lang="en-US" altLang="zh-CN" sz="3200" b="1" dirty="0">
                <a:solidFill>
                  <a:srgbClr val="6600CC"/>
                </a:solidFill>
                <a:ea typeface="华文仿宋" panose="02010600040101010101" pitchFamily="2" charset="-122"/>
              </a:rPr>
              <a:t>  </a:t>
            </a:r>
            <a:r>
              <a:rPr lang="en-US" altLang="zh-CN" sz="3200" b="1" dirty="0" err="1">
                <a:solidFill>
                  <a:srgbClr val="FF0000"/>
                </a:solidFill>
                <a:ea typeface="华文仿宋" panose="02010600040101010101" pitchFamily="2" charset="-122"/>
              </a:rPr>
              <a:t>L.tail</a:t>
            </a:r>
            <a:r>
              <a:rPr lang="en-US" altLang="zh-CN" sz="3200" b="1" dirty="0">
                <a:solidFill>
                  <a:srgbClr val="FF0000"/>
                </a:solidFill>
                <a:ea typeface="华文仿宋" panose="02010600040101010101" pitchFamily="2" charset="-122"/>
              </a:rPr>
              <a:t> = s</a:t>
            </a:r>
            <a:r>
              <a:rPr lang="en-US" altLang="zh-CN" sz="3200" b="1" dirty="0">
                <a:solidFill>
                  <a:srgbClr val="6600CC"/>
                </a:solidFill>
                <a:ea typeface="华文仿宋" panose="02010600040101010101" pitchFamily="2" charset="-122"/>
              </a:rPr>
              <a:t>;</a:t>
            </a:r>
            <a:endParaRPr lang="en-US" altLang="zh-CN" sz="3200" b="1" dirty="0">
              <a:solidFill>
                <a:srgbClr val="6600CC"/>
              </a:solidFill>
              <a:ea typeface="华文仿宋" panose="02010600040101010101" pitchFamily="2" charset="-122"/>
            </a:endParaRPr>
          </a:p>
          <a:p>
            <a:pPr algn="l" eaLnBrk="1" hangingPunct="1">
              <a:lnSpc>
                <a:spcPct val="110000"/>
              </a:lnSpc>
            </a:pPr>
            <a:r>
              <a:rPr lang="en-US" altLang="zh-CN" sz="3200" b="1" dirty="0">
                <a:ea typeface="华文仿宋" panose="02010600040101010101" pitchFamily="2" charset="-122"/>
              </a:rPr>
              <a:t>    </a:t>
            </a:r>
            <a:r>
              <a:rPr lang="en-US" altLang="zh-CN" sz="3200" dirty="0" err="1">
                <a:solidFill>
                  <a:srgbClr val="000000"/>
                </a:solidFill>
                <a:ea typeface="华文仿宋" panose="02010600040101010101" pitchFamily="2" charset="-122"/>
              </a:rPr>
              <a:t>L.current</a:t>
            </a:r>
            <a:r>
              <a:rPr lang="en-US" altLang="zh-CN" sz="3200" dirty="0">
                <a:solidFill>
                  <a:srgbClr val="000000"/>
                </a:solidFill>
                <a:ea typeface="华文仿宋" panose="02010600040101010101" pitchFamily="2" charset="-122"/>
              </a:rPr>
              <a:t> = s;  </a:t>
            </a:r>
            <a:r>
              <a:rPr lang="en-US" altLang="zh-CN" sz="3200" dirty="0" err="1">
                <a:solidFill>
                  <a:srgbClr val="000000"/>
                </a:solidFill>
                <a:ea typeface="华文仿宋" panose="02010600040101010101" pitchFamily="2" charset="-122"/>
              </a:rPr>
              <a:t>len</a:t>
            </a:r>
            <a:r>
              <a:rPr lang="en-US" altLang="zh-CN" sz="3200" dirty="0">
                <a:solidFill>
                  <a:srgbClr val="000000"/>
                </a:solidFill>
                <a:ea typeface="华文仿宋" panose="02010600040101010101" pitchFamily="2" charset="-122"/>
              </a:rPr>
              <a:t>++</a:t>
            </a:r>
            <a:r>
              <a:rPr lang="zh-CN" altLang="en-US" sz="3200" dirty="0">
                <a:solidFill>
                  <a:srgbClr val="000000"/>
                </a:solidFill>
                <a:ea typeface="华文仿宋" panose="02010600040101010101" pitchFamily="2" charset="-122"/>
              </a:rPr>
              <a:t>；  </a:t>
            </a:r>
            <a:r>
              <a:rPr lang="en-US" altLang="zh-CN" sz="3200" dirty="0">
                <a:solidFill>
                  <a:srgbClr val="000000"/>
                </a:solidFill>
                <a:ea typeface="华文仿宋" panose="02010600040101010101" pitchFamily="2" charset="-122"/>
              </a:rPr>
              <a:t>return OK</a:t>
            </a:r>
            <a:r>
              <a:rPr lang="en-US" altLang="zh-CN" sz="3200" dirty="0" smtClean="0">
                <a:solidFill>
                  <a:srgbClr val="000000"/>
                </a:solidFill>
                <a:ea typeface="华文仿宋" panose="02010600040101010101" pitchFamily="2" charset="-122"/>
              </a:rPr>
              <a:t>;</a:t>
            </a:r>
            <a:r>
              <a:rPr lang="zh-CN" altLang="en-US" sz="3600" dirty="0" smtClean="0">
                <a:ea typeface="华文仿宋" panose="02010600040101010101" pitchFamily="2" charset="-122"/>
              </a:rPr>
              <a:t> </a:t>
            </a:r>
            <a:endParaRPr lang="zh-CN" altLang="en-US" sz="3600" dirty="0">
              <a:ea typeface="华文仿宋" panose="02010600040101010101" pitchFamily="2" charset="-122"/>
            </a:endParaRPr>
          </a:p>
          <a:p>
            <a:pPr algn="l" eaLnBrk="1" hangingPunct="1">
              <a:lnSpc>
                <a:spcPct val="110000"/>
              </a:lnSpc>
            </a:pPr>
            <a:r>
              <a:rPr lang="en-US" altLang="zh-CN" sz="3200" b="1" dirty="0">
                <a:ea typeface="华文仿宋" panose="02010600040101010101" pitchFamily="2" charset="-122"/>
              </a:rPr>
              <a:t>} </a:t>
            </a:r>
            <a:r>
              <a:rPr lang="en-US" altLang="zh-CN" sz="3200" dirty="0">
                <a:ea typeface="华文仿宋" panose="02010600040101010101" pitchFamily="2" charset="-122"/>
              </a:rPr>
              <a:t>// </a:t>
            </a:r>
            <a:r>
              <a:rPr lang="en-US" altLang="zh-CN" sz="3200" dirty="0" err="1">
                <a:ea typeface="华文仿宋" panose="02010600040101010101" pitchFamily="2" charset="-122"/>
              </a:rPr>
              <a:t>InsAfter</a:t>
            </a:r>
            <a:endParaRPr lang="en-US" altLang="zh-CN" sz="3200" dirty="0">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367400" y="228600"/>
            <a:ext cx="8478603" cy="598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10000"/>
              </a:lnSpc>
            </a:pPr>
            <a:r>
              <a:rPr lang="en-US" altLang="zh-CN" sz="3200" b="1" dirty="0">
                <a:ea typeface="华文仿宋" panose="02010600040101010101" pitchFamily="2" charset="-122"/>
              </a:rPr>
              <a:t>Status </a:t>
            </a:r>
            <a:r>
              <a:rPr lang="en-US" altLang="zh-CN" sz="3200" dirty="0" err="1">
                <a:ea typeface="华文仿宋" panose="02010600040101010101" pitchFamily="2" charset="-122"/>
              </a:rPr>
              <a:t>DelAfter</a:t>
            </a:r>
            <a:r>
              <a:rPr lang="en-US" altLang="zh-CN" sz="3200" dirty="0">
                <a:ea typeface="华文仿宋" panose="02010600040101010101" pitchFamily="2" charset="-122"/>
              </a:rPr>
              <a:t>( </a:t>
            </a:r>
            <a:r>
              <a:rPr lang="en-US" altLang="zh-CN" sz="3200" dirty="0" err="1">
                <a:ea typeface="华文仿宋" panose="02010600040101010101" pitchFamily="2" charset="-122"/>
              </a:rPr>
              <a:t>LinkList</a:t>
            </a:r>
            <a:r>
              <a:rPr lang="en-US" altLang="zh-CN" sz="3200" b="1" dirty="0">
                <a:ea typeface="华文仿宋" panose="02010600040101010101" pitchFamily="2" charset="-122"/>
              </a:rPr>
              <a:t>&amp;</a:t>
            </a:r>
            <a:r>
              <a:rPr lang="en-US" altLang="zh-CN" sz="3200" dirty="0">
                <a:ea typeface="华文仿宋" panose="02010600040101010101" pitchFamily="2" charset="-122"/>
              </a:rPr>
              <a:t> L, </a:t>
            </a:r>
            <a:r>
              <a:rPr lang="en-US" altLang="zh-CN" sz="3200" dirty="0" err="1">
                <a:ea typeface="华文仿宋" panose="02010600040101010101" pitchFamily="2" charset="-122"/>
              </a:rPr>
              <a:t>ElemType</a:t>
            </a:r>
            <a:r>
              <a:rPr lang="en-US" altLang="zh-CN" sz="3200" b="1" dirty="0">
                <a:ea typeface="华文仿宋" panose="02010600040101010101" pitchFamily="2" charset="-122"/>
              </a:rPr>
              <a:t>&amp;</a:t>
            </a:r>
            <a:r>
              <a:rPr lang="en-US" altLang="zh-CN" sz="3200" dirty="0">
                <a:ea typeface="华文仿宋" panose="02010600040101010101" pitchFamily="2" charset="-122"/>
              </a:rPr>
              <a:t> e ) </a:t>
            </a:r>
            <a:r>
              <a:rPr lang="en-US" altLang="zh-CN" sz="3200" b="1" dirty="0">
                <a:ea typeface="华文仿宋" panose="02010600040101010101" pitchFamily="2" charset="-122"/>
              </a:rPr>
              <a:t>{</a:t>
            </a:r>
            <a:endParaRPr lang="en-US" altLang="zh-CN" sz="3200" dirty="0">
              <a:ea typeface="华文仿宋" panose="02010600040101010101" pitchFamily="2" charset="-122"/>
            </a:endParaRPr>
          </a:p>
          <a:p>
            <a:pPr algn="l" eaLnBrk="1" hangingPunct="1">
              <a:lnSpc>
                <a:spcPct val="110000"/>
              </a:lnSpc>
            </a:pPr>
            <a:r>
              <a:rPr lang="en-US" altLang="zh-CN" sz="3600" dirty="0">
                <a:ea typeface="华文仿宋" panose="02010600040101010101" pitchFamily="2" charset="-122"/>
              </a:rPr>
              <a:t>   </a:t>
            </a:r>
            <a:r>
              <a:rPr lang="en-US" altLang="zh-CN" sz="2800" b="1" dirty="0" smtClean="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若当前指针及其后继在链表中，则删除线性链表</a:t>
            </a:r>
            <a:r>
              <a:rPr lang="en-US" altLang="zh-CN" b="1" dirty="0">
                <a:solidFill>
                  <a:srgbClr val="006439"/>
                </a:solidFill>
                <a:latin typeface="华文仿宋" panose="02010600040101010101" pitchFamily="2" charset="-122"/>
                <a:ea typeface="华文仿宋" panose="02010600040101010101" pitchFamily="2" charset="-122"/>
              </a:rPr>
              <a:t>L</a:t>
            </a:r>
            <a:r>
              <a:rPr lang="zh-CN" altLang="en-US" b="1" dirty="0">
                <a:solidFill>
                  <a:srgbClr val="006439"/>
                </a:solidFill>
                <a:latin typeface="华文仿宋" panose="02010600040101010101" pitchFamily="2" charset="-122"/>
                <a:ea typeface="华文仿宋" panose="02010600040101010101" pitchFamily="2" charset="-122"/>
              </a:rPr>
              <a:t>中当前</a:t>
            </a:r>
            <a:endParaRPr lang="zh-CN" altLang="en-US" b="1" dirty="0">
              <a:solidFill>
                <a:srgbClr val="006439"/>
              </a:solidFill>
              <a:latin typeface="华文仿宋" panose="02010600040101010101" pitchFamily="2" charset="-122"/>
              <a:ea typeface="华文仿宋" panose="02010600040101010101" pitchFamily="2" charset="-122"/>
            </a:endParaRPr>
          </a:p>
          <a:p>
            <a:pPr algn="l" eaLnBrk="1" hangingPunct="1">
              <a:lnSpc>
                <a:spcPct val="110000"/>
              </a:lnSpc>
            </a:pPr>
            <a:r>
              <a:rPr lang="zh-CN" altLang="en-US" b="1" dirty="0">
                <a:solidFill>
                  <a:srgbClr val="006439"/>
                </a:solidFill>
                <a:latin typeface="华文仿宋" panose="02010600040101010101" pitchFamily="2" charset="-122"/>
                <a:ea typeface="华文仿宋" panose="02010600040101010101" pitchFamily="2" charset="-122"/>
              </a:rPr>
              <a:t>    </a:t>
            </a:r>
            <a:r>
              <a:rPr lang="en-US" altLang="zh-CN" sz="2800" b="1" dirty="0">
                <a:solidFill>
                  <a:srgbClr val="006439"/>
                </a:solidFill>
              </a:rPr>
              <a:t>//</a:t>
            </a:r>
            <a:r>
              <a:rPr lang="zh-CN" altLang="en-US" b="1" dirty="0">
                <a:solidFill>
                  <a:srgbClr val="006439"/>
                </a:solidFill>
                <a:latin typeface="华文仿宋" panose="02010600040101010101" pitchFamily="2" charset="-122"/>
                <a:ea typeface="华文仿宋" panose="02010600040101010101" pitchFamily="2" charset="-122"/>
              </a:rPr>
              <a:t>指针所指结点之</a:t>
            </a:r>
            <a:r>
              <a:rPr lang="zh-CN" altLang="en-US" b="1" dirty="0">
                <a:solidFill>
                  <a:srgbClr val="FF0000"/>
                </a:solidFill>
                <a:latin typeface="华文仿宋" panose="02010600040101010101" pitchFamily="2" charset="-122"/>
                <a:ea typeface="华文仿宋" panose="02010600040101010101" pitchFamily="2" charset="-122"/>
              </a:rPr>
              <a:t>后</a:t>
            </a:r>
            <a:r>
              <a:rPr lang="zh-CN" altLang="en-US" b="1" dirty="0">
                <a:solidFill>
                  <a:srgbClr val="006439"/>
                </a:solidFill>
                <a:latin typeface="华文仿宋" panose="02010600040101010101" pitchFamily="2" charset="-122"/>
                <a:ea typeface="华文仿宋" panose="02010600040101010101" pitchFamily="2" charset="-122"/>
              </a:rPr>
              <a:t>的结点，并返回</a:t>
            </a:r>
            <a:r>
              <a:rPr lang="en-US" altLang="zh-CN" b="1" dirty="0">
                <a:solidFill>
                  <a:srgbClr val="006439"/>
                </a:solidFill>
                <a:latin typeface="华文仿宋" panose="02010600040101010101" pitchFamily="2" charset="-122"/>
                <a:ea typeface="华文仿宋" panose="02010600040101010101" pitchFamily="2" charset="-122"/>
              </a:rPr>
              <a:t>OK; </a:t>
            </a:r>
            <a:r>
              <a:rPr lang="zh-CN" altLang="en-US" b="1" dirty="0">
                <a:solidFill>
                  <a:srgbClr val="006439"/>
                </a:solidFill>
                <a:latin typeface="华文仿宋" panose="02010600040101010101" pitchFamily="2" charset="-122"/>
                <a:ea typeface="华文仿宋" panose="02010600040101010101" pitchFamily="2" charset="-122"/>
              </a:rPr>
              <a:t>否则返回</a:t>
            </a:r>
            <a:r>
              <a:rPr lang="en-US" altLang="zh-CN" b="1" dirty="0">
                <a:solidFill>
                  <a:srgbClr val="006439"/>
                </a:solidFill>
                <a:latin typeface="华文仿宋" panose="02010600040101010101" pitchFamily="2" charset="-122"/>
                <a:ea typeface="华文仿宋" panose="02010600040101010101" pitchFamily="2" charset="-122"/>
              </a:rPr>
              <a:t>ERROR</a:t>
            </a:r>
            <a:r>
              <a:rPr lang="zh-CN" altLang="en-US" b="1" dirty="0">
                <a:solidFill>
                  <a:srgbClr val="006439"/>
                </a:solidFill>
                <a:latin typeface="华文仿宋" panose="02010600040101010101" pitchFamily="2" charset="-122"/>
                <a:ea typeface="华文仿宋" panose="02010600040101010101" pitchFamily="2" charset="-122"/>
              </a:rPr>
              <a:t>。</a:t>
            </a:r>
            <a:endParaRPr lang="zh-CN" altLang="en-US" b="1" dirty="0">
              <a:solidFill>
                <a:srgbClr val="006439"/>
              </a:solidFill>
              <a:latin typeface="华文仿宋" panose="02010600040101010101" pitchFamily="2" charset="-122"/>
              <a:ea typeface="华文仿宋" panose="02010600040101010101" pitchFamily="2" charset="-122"/>
            </a:endParaRPr>
          </a:p>
          <a:p>
            <a:pPr algn="l" eaLnBrk="1" hangingPunct="1">
              <a:lnSpc>
                <a:spcPct val="110000"/>
              </a:lnSpc>
            </a:pPr>
            <a:r>
              <a:rPr lang="en-US" altLang="zh-CN" sz="2800" dirty="0" smtClean="0">
                <a:solidFill>
                  <a:srgbClr val="CC0066"/>
                </a:solidFill>
                <a:ea typeface="华文仿宋" panose="02010600040101010101" pitchFamily="2" charset="-122"/>
              </a:rPr>
              <a:t>     if </a:t>
            </a:r>
            <a:r>
              <a:rPr lang="en-US" altLang="zh-CN" sz="2800" dirty="0">
                <a:solidFill>
                  <a:srgbClr val="CC0066"/>
                </a:solidFill>
                <a:ea typeface="华文仿宋" panose="02010600040101010101" pitchFamily="2" charset="-122"/>
              </a:rPr>
              <a:t>( !(</a:t>
            </a:r>
            <a:r>
              <a:rPr lang="en-US" altLang="zh-CN" sz="2800" dirty="0" err="1">
                <a:solidFill>
                  <a:srgbClr val="CC0066"/>
                </a:solidFill>
                <a:ea typeface="华文仿宋" panose="02010600040101010101" pitchFamily="2" charset="-122"/>
              </a:rPr>
              <a:t>L.current</a:t>
            </a:r>
            <a:r>
              <a:rPr lang="en-US" altLang="zh-CN" sz="2800" dirty="0">
                <a:solidFill>
                  <a:srgbClr val="CC0066"/>
                </a:solidFill>
                <a:ea typeface="华文仿宋" panose="02010600040101010101" pitchFamily="2" charset="-122"/>
              </a:rPr>
              <a:t> &amp;&amp; </a:t>
            </a:r>
            <a:r>
              <a:rPr lang="en-US" altLang="zh-CN" sz="2800" dirty="0" err="1">
                <a:solidFill>
                  <a:srgbClr val="CC0066"/>
                </a:solidFill>
                <a:ea typeface="华文仿宋" panose="02010600040101010101" pitchFamily="2" charset="-122"/>
              </a:rPr>
              <a:t>L.current</a:t>
            </a:r>
            <a:r>
              <a:rPr lang="en-US" altLang="zh-CN" sz="2800" dirty="0">
                <a:solidFill>
                  <a:srgbClr val="CC0066"/>
                </a:solidFill>
                <a:ea typeface="华文仿宋" panose="02010600040101010101" pitchFamily="2" charset="-122"/>
              </a:rPr>
              <a:t>-&gt;next ) )</a:t>
            </a:r>
            <a:endParaRPr lang="en-US" altLang="zh-CN" sz="2800" dirty="0">
              <a:solidFill>
                <a:srgbClr val="CC0066"/>
              </a:solidFill>
              <a:ea typeface="华文仿宋" panose="02010600040101010101" pitchFamily="2" charset="-122"/>
            </a:endParaRPr>
          </a:p>
          <a:p>
            <a:pPr lvl="1" algn="l" eaLnBrk="1" hangingPunct="1">
              <a:lnSpc>
                <a:spcPct val="110000"/>
              </a:lnSpc>
            </a:pPr>
            <a:r>
              <a:rPr lang="en-US" altLang="zh-CN" sz="2800" dirty="0">
                <a:solidFill>
                  <a:srgbClr val="CC0066"/>
                </a:solidFill>
                <a:ea typeface="华文仿宋" panose="02010600040101010101" pitchFamily="2" charset="-122"/>
              </a:rPr>
              <a:t>       return ERROR;</a:t>
            </a:r>
            <a:endParaRPr lang="en-US" altLang="zh-CN" sz="2800" dirty="0">
              <a:solidFill>
                <a:srgbClr val="CC0066"/>
              </a:solidFill>
              <a:ea typeface="华文仿宋" panose="02010600040101010101" pitchFamily="2" charset="-122"/>
            </a:endParaRPr>
          </a:p>
          <a:p>
            <a:pPr algn="l" eaLnBrk="1" hangingPunct="1">
              <a:lnSpc>
                <a:spcPct val="110000"/>
              </a:lnSpc>
            </a:pPr>
            <a:r>
              <a:rPr lang="en-US" altLang="zh-CN" sz="2800" dirty="0">
                <a:ea typeface="华文仿宋" panose="02010600040101010101" pitchFamily="2" charset="-122"/>
              </a:rPr>
              <a:t>    </a:t>
            </a:r>
            <a:r>
              <a:rPr lang="en-US" altLang="zh-CN" sz="2800" dirty="0" smtClean="0">
                <a:ea typeface="华文仿宋" panose="02010600040101010101" pitchFamily="2" charset="-122"/>
              </a:rPr>
              <a:t> q </a:t>
            </a:r>
            <a:r>
              <a:rPr lang="en-US" altLang="zh-CN" sz="2800" dirty="0">
                <a:ea typeface="华文仿宋" panose="02010600040101010101" pitchFamily="2" charset="-122"/>
              </a:rPr>
              <a:t>= </a:t>
            </a:r>
            <a:r>
              <a:rPr lang="en-US" altLang="zh-CN" sz="2800" dirty="0" err="1">
                <a:ea typeface="华文仿宋" panose="02010600040101010101" pitchFamily="2" charset="-122"/>
              </a:rPr>
              <a:t>L.current</a:t>
            </a:r>
            <a:r>
              <a:rPr lang="en-US" altLang="zh-CN" sz="2800" dirty="0">
                <a:ea typeface="华文仿宋" panose="02010600040101010101" pitchFamily="2" charset="-122"/>
              </a:rPr>
              <a:t>-&gt;next;</a:t>
            </a:r>
            <a:endParaRPr lang="en-US" altLang="zh-CN" sz="2800" dirty="0">
              <a:ea typeface="华文仿宋" panose="02010600040101010101" pitchFamily="2" charset="-122"/>
            </a:endParaRPr>
          </a:p>
          <a:p>
            <a:pPr lvl="1" algn="l" eaLnBrk="1" hangingPunct="1">
              <a:lnSpc>
                <a:spcPct val="110000"/>
              </a:lnSpc>
            </a:pPr>
            <a:r>
              <a:rPr lang="en-US" altLang="zh-CN" sz="2800" dirty="0" err="1">
                <a:ea typeface="华文仿宋" panose="02010600040101010101" pitchFamily="2" charset="-122"/>
              </a:rPr>
              <a:t>L.current</a:t>
            </a:r>
            <a:r>
              <a:rPr lang="en-US" altLang="zh-CN" sz="2800" dirty="0">
                <a:ea typeface="华文仿宋" panose="02010600040101010101" pitchFamily="2" charset="-122"/>
              </a:rPr>
              <a:t>-&gt;next = q-&gt;next;</a:t>
            </a:r>
            <a:endParaRPr lang="en-US" altLang="zh-CN" sz="2800" dirty="0">
              <a:ea typeface="华文仿宋" panose="02010600040101010101" pitchFamily="2" charset="-122"/>
            </a:endParaRPr>
          </a:p>
          <a:p>
            <a:pPr algn="l" eaLnBrk="1" hangingPunct="1">
              <a:lnSpc>
                <a:spcPct val="110000"/>
              </a:lnSpc>
            </a:pPr>
            <a:r>
              <a:rPr lang="en-US" altLang="zh-CN" sz="2800" dirty="0">
                <a:solidFill>
                  <a:srgbClr val="FF0000"/>
                </a:solidFill>
                <a:ea typeface="华文仿宋" panose="02010600040101010101" pitchFamily="2" charset="-122"/>
              </a:rPr>
              <a:t>     if (</a:t>
            </a:r>
            <a:r>
              <a:rPr lang="en-US" altLang="zh-CN" sz="2800" dirty="0" err="1">
                <a:solidFill>
                  <a:srgbClr val="FF0000"/>
                </a:solidFill>
                <a:ea typeface="华文仿宋" panose="02010600040101010101" pitchFamily="2" charset="-122"/>
              </a:rPr>
              <a:t>L.tail</a:t>
            </a:r>
            <a:r>
              <a:rPr lang="en-US" altLang="zh-CN" sz="2800" dirty="0">
                <a:solidFill>
                  <a:srgbClr val="FF0000"/>
                </a:solidFill>
                <a:ea typeface="华文仿宋" panose="02010600040101010101" pitchFamily="2" charset="-122"/>
              </a:rPr>
              <a:t> </a:t>
            </a:r>
            <a:r>
              <a:rPr lang="en-US" altLang="zh-CN" sz="2800" dirty="0" smtClean="0">
                <a:solidFill>
                  <a:srgbClr val="FF0000"/>
                </a:solidFill>
                <a:ea typeface="华文仿宋" panose="02010600040101010101" pitchFamily="2" charset="-122"/>
              </a:rPr>
              <a:t>== </a:t>
            </a:r>
            <a:r>
              <a:rPr lang="en-US" altLang="zh-CN" sz="2800" dirty="0">
                <a:solidFill>
                  <a:srgbClr val="FF0000"/>
                </a:solidFill>
                <a:ea typeface="华文仿宋" panose="02010600040101010101" pitchFamily="2" charset="-122"/>
              </a:rPr>
              <a:t>q)</a:t>
            </a:r>
            <a:r>
              <a:rPr lang="en-US" altLang="zh-CN" sz="2800" dirty="0">
                <a:solidFill>
                  <a:srgbClr val="6600CC"/>
                </a:solidFill>
                <a:ea typeface="华文仿宋" panose="02010600040101010101" pitchFamily="2" charset="-122"/>
              </a:rPr>
              <a:t>  </a:t>
            </a:r>
            <a:r>
              <a:rPr lang="en-US" altLang="zh-CN" sz="2800" dirty="0" err="1">
                <a:solidFill>
                  <a:srgbClr val="FF0000"/>
                </a:solidFill>
                <a:ea typeface="华文仿宋" panose="02010600040101010101" pitchFamily="2" charset="-122"/>
              </a:rPr>
              <a:t>L.tail</a:t>
            </a:r>
            <a:r>
              <a:rPr lang="en-US" altLang="zh-CN" sz="2800" dirty="0">
                <a:solidFill>
                  <a:srgbClr val="FF0000"/>
                </a:solidFill>
                <a:ea typeface="华文仿宋" panose="02010600040101010101" pitchFamily="2" charset="-122"/>
              </a:rPr>
              <a:t> = </a:t>
            </a:r>
            <a:r>
              <a:rPr lang="en-US" altLang="zh-CN" sz="2800" dirty="0" err="1">
                <a:solidFill>
                  <a:srgbClr val="FF0000"/>
                </a:solidFill>
                <a:ea typeface="华文仿宋" panose="02010600040101010101" pitchFamily="2" charset="-122"/>
              </a:rPr>
              <a:t>L.current</a:t>
            </a:r>
            <a:r>
              <a:rPr lang="en-US" altLang="zh-CN" sz="2800" dirty="0">
                <a:solidFill>
                  <a:srgbClr val="6600CC"/>
                </a:solidFill>
                <a:ea typeface="华文仿宋" panose="02010600040101010101" pitchFamily="2" charset="-122"/>
              </a:rPr>
              <a:t>; </a:t>
            </a:r>
            <a:endParaRPr lang="en-US" altLang="zh-CN" sz="2800" dirty="0" smtClean="0">
              <a:solidFill>
                <a:srgbClr val="6600CC"/>
              </a:solidFill>
              <a:ea typeface="华文仿宋" panose="02010600040101010101" pitchFamily="2" charset="-122"/>
            </a:endParaRPr>
          </a:p>
          <a:p>
            <a:pPr lvl="1" algn="l" eaLnBrk="1" hangingPunct="1">
              <a:lnSpc>
                <a:spcPct val="110000"/>
              </a:lnSpc>
            </a:pPr>
            <a:r>
              <a:rPr lang="zh-CN" altLang="en-US" b="1" dirty="0" smtClean="0">
                <a:solidFill>
                  <a:srgbClr val="006439"/>
                </a:solidFill>
              </a:rPr>
              <a:t>　</a:t>
            </a:r>
            <a:r>
              <a:rPr lang="zh-CN" altLang="en-US" b="1" dirty="0">
                <a:solidFill>
                  <a:srgbClr val="006439"/>
                </a:solidFill>
              </a:rPr>
              <a:t> </a:t>
            </a:r>
            <a:r>
              <a:rPr lang="en-US" altLang="zh-CN" b="1" dirty="0" smtClean="0">
                <a:solidFill>
                  <a:srgbClr val="006439"/>
                </a:solidFill>
              </a:rPr>
              <a:t>//</a:t>
            </a:r>
            <a:r>
              <a:rPr lang="zh-CN" altLang="en-US" sz="2000" b="1" dirty="0" smtClean="0">
                <a:solidFill>
                  <a:srgbClr val="006439"/>
                </a:solidFill>
                <a:latin typeface="华文仿宋" panose="02010600040101010101" pitchFamily="2" charset="-122"/>
                <a:ea typeface="华文仿宋" panose="02010600040101010101" pitchFamily="2" charset="-122"/>
              </a:rPr>
              <a:t>被删结点恰为尾结点</a:t>
            </a:r>
            <a:endParaRPr lang="zh-CN" altLang="en-US" sz="2800" dirty="0" smtClean="0">
              <a:ea typeface="华文仿宋" panose="02010600040101010101" pitchFamily="2" charset="-122"/>
            </a:endParaRPr>
          </a:p>
          <a:p>
            <a:pPr algn="l" eaLnBrk="1" hangingPunct="1">
              <a:lnSpc>
                <a:spcPct val="110000"/>
              </a:lnSpc>
            </a:pPr>
            <a:r>
              <a:rPr lang="zh-CN" altLang="en-US" sz="2800" dirty="0" smtClean="0">
                <a:ea typeface="华文仿宋" panose="02010600040101010101" pitchFamily="2" charset="-122"/>
              </a:rPr>
              <a:t>    </a:t>
            </a:r>
            <a:r>
              <a:rPr lang="en-US" altLang="zh-CN" sz="2800" dirty="0">
                <a:ea typeface="华文仿宋" panose="02010600040101010101" pitchFamily="2" charset="-122"/>
              </a:rPr>
              <a:t>e=q-&gt;data;  </a:t>
            </a:r>
            <a:r>
              <a:rPr lang="en-US" altLang="zh-CN" sz="2800" dirty="0" err="1">
                <a:ea typeface="华文仿宋" panose="02010600040101010101" pitchFamily="2" charset="-122"/>
              </a:rPr>
              <a:t>FreeNode</a:t>
            </a:r>
            <a:r>
              <a:rPr lang="en-US" altLang="zh-CN" sz="2800" dirty="0">
                <a:ea typeface="华文仿宋" panose="02010600040101010101" pitchFamily="2" charset="-122"/>
              </a:rPr>
              <a:t>(q</a:t>
            </a:r>
            <a:r>
              <a:rPr lang="en-US" altLang="zh-CN" sz="2800" dirty="0" smtClean="0">
                <a:ea typeface="华文仿宋" panose="02010600040101010101" pitchFamily="2" charset="-122"/>
              </a:rPr>
              <a:t>);</a:t>
            </a:r>
            <a:endParaRPr lang="en-US" altLang="zh-CN" sz="2800" dirty="0" smtClean="0">
              <a:ea typeface="华文仿宋" panose="02010600040101010101" pitchFamily="2" charset="-122"/>
            </a:endParaRPr>
          </a:p>
          <a:p>
            <a:pPr lvl="1" indent="-384175" algn="l" eaLnBrk="1" hangingPunct="1">
              <a:lnSpc>
                <a:spcPct val="110000"/>
              </a:lnSpc>
            </a:pPr>
            <a:r>
              <a:rPr lang="en-US" altLang="zh-CN" sz="2800" dirty="0" smtClean="0">
                <a:ea typeface="华文仿宋" panose="02010600040101010101" pitchFamily="2" charset="-122"/>
              </a:rPr>
              <a:t>return OK;</a:t>
            </a:r>
            <a:endParaRPr lang="zh-CN" altLang="en-US" sz="2800" b="1" dirty="0" smtClean="0">
              <a:ea typeface="华文仿宋" panose="02010600040101010101" pitchFamily="2" charset="-122"/>
            </a:endParaRPr>
          </a:p>
          <a:p>
            <a:pPr algn="l" eaLnBrk="1" hangingPunct="1">
              <a:lnSpc>
                <a:spcPct val="110000"/>
              </a:lnSpc>
            </a:pPr>
            <a:r>
              <a:rPr lang="en-US" altLang="zh-CN" sz="3200" b="1" dirty="0" smtClean="0">
                <a:ea typeface="华文仿宋" panose="02010600040101010101" pitchFamily="2" charset="-122"/>
              </a:rPr>
              <a:t>}</a:t>
            </a:r>
            <a:r>
              <a:rPr lang="en-US" altLang="zh-CN" sz="3200" dirty="0" smtClean="0">
                <a:ea typeface="华文仿宋" panose="02010600040101010101" pitchFamily="2" charset="-122"/>
              </a:rPr>
              <a:t> </a:t>
            </a:r>
            <a:r>
              <a:rPr lang="en-US" altLang="zh-CN" sz="3200" dirty="0">
                <a:ea typeface="华文仿宋" panose="02010600040101010101" pitchFamily="2" charset="-122"/>
              </a:rPr>
              <a:t>//</a:t>
            </a:r>
            <a:r>
              <a:rPr lang="en-US" altLang="zh-CN" sz="3200" dirty="0" err="1">
                <a:ea typeface="华文仿宋" panose="02010600040101010101" pitchFamily="2" charset="-122"/>
              </a:rPr>
              <a:t>DelAfter</a:t>
            </a:r>
            <a:endParaRPr lang="en-US" altLang="zh-CN" sz="3200" dirty="0">
              <a:ea typeface="华文仿宋" panose="020106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Text Box 4"/>
          <p:cNvSpPr txBox="1">
            <a:spLocks noChangeArrowheads="1"/>
          </p:cNvSpPr>
          <p:nvPr/>
        </p:nvSpPr>
        <p:spPr bwMode="auto">
          <a:xfrm>
            <a:off x="647700" y="1397040"/>
            <a:ext cx="7543800"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50000"/>
              </a:lnSpc>
              <a:spcBef>
                <a:spcPct val="50000"/>
              </a:spcBef>
            </a:pPr>
            <a:r>
              <a:rPr lang="zh-CN" altLang="en-US" sz="3200" b="1" dirty="0" smtClean="0">
                <a:ea typeface="华文仿宋" panose="02010600040101010101" pitchFamily="2" charset="-122"/>
              </a:rPr>
              <a:t>（</a:t>
            </a:r>
            <a:r>
              <a:rPr lang="en-US" altLang="zh-CN" sz="3200" b="1" dirty="0" smtClean="0">
                <a:ea typeface="华文仿宋" panose="02010600040101010101" pitchFamily="2" charset="-122"/>
              </a:rPr>
              <a:t>1</a:t>
            </a:r>
            <a:r>
              <a:rPr lang="zh-CN" altLang="en-US" sz="3200" b="1" dirty="0" smtClean="0">
                <a:ea typeface="华文仿宋" panose="02010600040101010101" pitchFamily="2" charset="-122"/>
              </a:rPr>
              <a:t>）双向链表</a:t>
            </a:r>
            <a:r>
              <a:rPr lang="en-US" altLang="zh-CN" sz="3200" b="1" dirty="0" smtClean="0"/>
              <a:t>          </a:t>
            </a:r>
            <a:endParaRPr lang="en-US" altLang="zh-CN" sz="3200" b="1" dirty="0" smtClean="0"/>
          </a:p>
          <a:p>
            <a:pPr marL="457200" indent="-457200" algn="l" eaLnBrk="1" hangingPunct="1">
              <a:lnSpc>
                <a:spcPct val="150000"/>
              </a:lnSpc>
              <a:spcBef>
                <a:spcPct val="50000"/>
              </a:spcBef>
              <a:buFont typeface="Arial" panose="020B0604020202020204" pitchFamily="34" charset="0"/>
              <a:buChar char="•"/>
            </a:pPr>
            <a:r>
              <a:rPr lang="zh-CN" altLang="en-US" sz="2800" b="1" dirty="0" smtClean="0">
                <a:ea typeface="华文仿宋" panose="02010600040101010101" pitchFamily="2" charset="-122"/>
              </a:rPr>
              <a:t>链表</a:t>
            </a:r>
            <a:r>
              <a:rPr lang="zh-CN" altLang="en-US" sz="2800" b="1" dirty="0">
                <a:ea typeface="华文仿宋" panose="02010600040101010101" pitchFamily="2" charset="-122"/>
              </a:rPr>
              <a:t>中的结点有两个指针域，其一指向直接</a:t>
            </a:r>
            <a:r>
              <a:rPr lang="zh-CN" altLang="en-US" sz="2800" b="1" dirty="0">
                <a:solidFill>
                  <a:srgbClr val="FF0000"/>
                </a:solidFill>
                <a:ea typeface="华文仿宋" panose="02010600040101010101" pitchFamily="2" charset="-122"/>
              </a:rPr>
              <a:t>后继</a:t>
            </a:r>
            <a:r>
              <a:rPr lang="zh-CN" altLang="en-US" sz="2800" b="1" dirty="0">
                <a:ea typeface="华文仿宋" panose="02010600040101010101" pitchFamily="2" charset="-122"/>
              </a:rPr>
              <a:t>，另一指向直接</a:t>
            </a:r>
            <a:r>
              <a:rPr lang="zh-CN" altLang="en-US" sz="2800" b="1" dirty="0">
                <a:solidFill>
                  <a:srgbClr val="FF0000"/>
                </a:solidFill>
                <a:ea typeface="华文仿宋" panose="02010600040101010101" pitchFamily="2" charset="-122"/>
              </a:rPr>
              <a:t>前趋</a:t>
            </a:r>
            <a:r>
              <a:rPr lang="zh-CN" altLang="en-US" sz="2800" b="1" dirty="0">
                <a:ea typeface="华文仿宋" panose="02010600040101010101" pitchFamily="2" charset="-122"/>
              </a:rPr>
              <a:t>。</a:t>
            </a:r>
            <a:endParaRPr lang="zh-CN" altLang="en-US" sz="2800" b="1" dirty="0">
              <a:ea typeface="华文仿宋" panose="02010600040101010101" pitchFamily="2" charset="-122"/>
            </a:endParaRPr>
          </a:p>
        </p:txBody>
      </p:sp>
      <p:grpSp>
        <p:nvGrpSpPr>
          <p:cNvPr id="2" name="Group 25"/>
          <p:cNvGrpSpPr/>
          <p:nvPr/>
        </p:nvGrpSpPr>
        <p:grpSpPr bwMode="auto">
          <a:xfrm>
            <a:off x="1095375" y="4292604"/>
            <a:ext cx="6372225" cy="538163"/>
            <a:chOff x="690" y="2704"/>
            <a:chExt cx="4014" cy="339"/>
          </a:xfrm>
        </p:grpSpPr>
        <p:sp>
          <p:nvSpPr>
            <p:cNvPr id="109574" name="Rectangle 5"/>
            <p:cNvSpPr>
              <a:spLocks noChangeArrowheads="1"/>
            </p:cNvSpPr>
            <p:nvPr/>
          </p:nvSpPr>
          <p:spPr bwMode="auto">
            <a:xfrm>
              <a:off x="2544" y="2704"/>
              <a:ext cx="240" cy="33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dirty="0"/>
                <a:t>b</a:t>
              </a:r>
              <a:endParaRPr lang="en-US" altLang="zh-CN" dirty="0"/>
            </a:p>
          </p:txBody>
        </p:sp>
        <p:sp>
          <p:nvSpPr>
            <p:cNvPr id="109575" name="Rectangle 6"/>
            <p:cNvSpPr>
              <a:spLocks noChangeArrowheads="1"/>
            </p:cNvSpPr>
            <p:nvPr/>
          </p:nvSpPr>
          <p:spPr bwMode="auto">
            <a:xfrm>
              <a:off x="2784" y="2704"/>
              <a:ext cx="240" cy="33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09576" name="Rectangle 7"/>
            <p:cNvSpPr>
              <a:spLocks noChangeArrowheads="1"/>
            </p:cNvSpPr>
            <p:nvPr/>
          </p:nvSpPr>
          <p:spPr bwMode="auto">
            <a:xfrm>
              <a:off x="2304" y="2704"/>
              <a:ext cx="240" cy="33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09577" name="Rectangle 8"/>
            <p:cNvSpPr>
              <a:spLocks noChangeArrowheads="1"/>
            </p:cNvSpPr>
            <p:nvPr/>
          </p:nvSpPr>
          <p:spPr bwMode="auto">
            <a:xfrm>
              <a:off x="3600" y="2704"/>
              <a:ext cx="240" cy="33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dirty="0"/>
                <a:t>c</a:t>
              </a:r>
              <a:endParaRPr lang="en-US" altLang="zh-CN" dirty="0"/>
            </a:p>
          </p:txBody>
        </p:sp>
        <p:sp>
          <p:nvSpPr>
            <p:cNvPr id="109578" name="Rectangle 9"/>
            <p:cNvSpPr>
              <a:spLocks noChangeArrowheads="1"/>
            </p:cNvSpPr>
            <p:nvPr/>
          </p:nvSpPr>
          <p:spPr bwMode="auto">
            <a:xfrm>
              <a:off x="3840" y="2704"/>
              <a:ext cx="240" cy="33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09579" name="Rectangle 10"/>
            <p:cNvSpPr>
              <a:spLocks noChangeArrowheads="1"/>
            </p:cNvSpPr>
            <p:nvPr/>
          </p:nvSpPr>
          <p:spPr bwMode="auto">
            <a:xfrm>
              <a:off x="3360" y="2704"/>
              <a:ext cx="240" cy="33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09580" name="Rectangle 11"/>
            <p:cNvSpPr>
              <a:spLocks noChangeArrowheads="1"/>
            </p:cNvSpPr>
            <p:nvPr/>
          </p:nvSpPr>
          <p:spPr bwMode="auto">
            <a:xfrm>
              <a:off x="1488" y="2704"/>
              <a:ext cx="240" cy="33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dirty="0"/>
                <a:t>a</a:t>
              </a:r>
              <a:endParaRPr lang="en-US" altLang="zh-CN" dirty="0"/>
            </a:p>
          </p:txBody>
        </p:sp>
        <p:sp>
          <p:nvSpPr>
            <p:cNvPr id="109581" name="Rectangle 12"/>
            <p:cNvSpPr>
              <a:spLocks noChangeArrowheads="1"/>
            </p:cNvSpPr>
            <p:nvPr/>
          </p:nvSpPr>
          <p:spPr bwMode="auto">
            <a:xfrm>
              <a:off x="1728" y="2704"/>
              <a:ext cx="240" cy="33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09582" name="Rectangle 13"/>
            <p:cNvSpPr>
              <a:spLocks noChangeArrowheads="1"/>
            </p:cNvSpPr>
            <p:nvPr/>
          </p:nvSpPr>
          <p:spPr bwMode="auto">
            <a:xfrm>
              <a:off x="1248" y="2704"/>
              <a:ext cx="240" cy="33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
          <p:nvSpPr>
            <p:cNvPr id="109583" name="Line 14"/>
            <p:cNvSpPr>
              <a:spLocks noChangeShapeType="1"/>
            </p:cNvSpPr>
            <p:nvPr/>
          </p:nvSpPr>
          <p:spPr bwMode="auto">
            <a:xfrm>
              <a:off x="1872" y="2786"/>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9584" name="Line 15"/>
            <p:cNvSpPr>
              <a:spLocks noChangeShapeType="1"/>
            </p:cNvSpPr>
            <p:nvPr/>
          </p:nvSpPr>
          <p:spPr bwMode="auto">
            <a:xfrm>
              <a:off x="2928" y="277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9585" name="Line 16"/>
            <p:cNvSpPr>
              <a:spLocks noChangeShapeType="1"/>
            </p:cNvSpPr>
            <p:nvPr/>
          </p:nvSpPr>
          <p:spPr bwMode="auto">
            <a:xfrm>
              <a:off x="816" y="277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9586" name="Line 17"/>
            <p:cNvSpPr>
              <a:spLocks noChangeShapeType="1"/>
            </p:cNvSpPr>
            <p:nvPr/>
          </p:nvSpPr>
          <p:spPr bwMode="auto">
            <a:xfrm>
              <a:off x="3984" y="2770"/>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9587" name="Line 18"/>
            <p:cNvSpPr>
              <a:spLocks noChangeShapeType="1"/>
            </p:cNvSpPr>
            <p:nvPr/>
          </p:nvSpPr>
          <p:spPr bwMode="auto">
            <a:xfrm flipH="1">
              <a:off x="1968" y="2942"/>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9588" name="Line 19"/>
            <p:cNvSpPr>
              <a:spLocks noChangeShapeType="1"/>
            </p:cNvSpPr>
            <p:nvPr/>
          </p:nvSpPr>
          <p:spPr bwMode="auto">
            <a:xfrm flipH="1">
              <a:off x="3024" y="2932"/>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9589" name="Line 20"/>
            <p:cNvSpPr>
              <a:spLocks noChangeShapeType="1"/>
            </p:cNvSpPr>
            <p:nvPr/>
          </p:nvSpPr>
          <p:spPr bwMode="auto">
            <a:xfrm flipH="1">
              <a:off x="4080" y="2940"/>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9590" name="Line 21"/>
            <p:cNvSpPr>
              <a:spLocks noChangeShapeType="1"/>
            </p:cNvSpPr>
            <p:nvPr/>
          </p:nvSpPr>
          <p:spPr bwMode="auto">
            <a:xfrm flipH="1">
              <a:off x="912" y="2940"/>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9591" name="Line 22"/>
            <p:cNvSpPr>
              <a:spLocks noChangeShapeType="1"/>
            </p:cNvSpPr>
            <p:nvPr/>
          </p:nvSpPr>
          <p:spPr bwMode="auto">
            <a:xfrm>
              <a:off x="4416" y="2864"/>
              <a:ext cx="288"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92" name="Line 23"/>
            <p:cNvSpPr>
              <a:spLocks noChangeShapeType="1"/>
            </p:cNvSpPr>
            <p:nvPr/>
          </p:nvSpPr>
          <p:spPr bwMode="auto">
            <a:xfrm>
              <a:off x="690" y="2860"/>
              <a:ext cx="288"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2.3.5 </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其他形式的链表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20"/>
                                        </p:tgtEl>
                                        <p:attrNameLst>
                                          <p:attrName>style.visibility</p:attrName>
                                        </p:attrNameLst>
                                      </p:cBhvr>
                                      <p:to>
                                        <p:strVal val="visible"/>
                                      </p:to>
                                    </p:set>
                                    <p:anim calcmode="lin" valueType="num">
                                      <p:cBhvr additive="base">
                                        <p:cTn id="7" dur="500" fill="hold"/>
                                        <p:tgtEl>
                                          <p:spTgt spid="265220"/>
                                        </p:tgtEl>
                                        <p:attrNameLst>
                                          <p:attrName>ppt_x</p:attrName>
                                        </p:attrNameLst>
                                      </p:cBhvr>
                                      <p:tavLst>
                                        <p:tav tm="0">
                                          <p:val>
                                            <p:strVal val="#ppt_x"/>
                                          </p:val>
                                        </p:tav>
                                        <p:tav tm="100000">
                                          <p:val>
                                            <p:strVal val="#ppt_x"/>
                                          </p:val>
                                        </p:tav>
                                      </p:tavLst>
                                    </p:anim>
                                    <p:anim calcmode="lin" valueType="num">
                                      <p:cBhvr additive="base">
                                        <p:cTn id="8" dur="500" fill="hold"/>
                                        <p:tgtEl>
                                          <p:spTgt spid="2652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812371" y="2020330"/>
            <a:ext cx="7837488"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lnSpc>
                <a:spcPct val="105000"/>
              </a:lnSpc>
            </a:pPr>
            <a:r>
              <a:rPr lang="en-US" altLang="zh-CN" sz="2800" b="1" dirty="0" err="1"/>
              <a:t>typedef</a:t>
            </a:r>
            <a:r>
              <a:rPr lang="en-US" altLang="zh-CN" sz="2800" b="1" dirty="0"/>
              <a:t> </a:t>
            </a:r>
            <a:r>
              <a:rPr lang="en-US" altLang="zh-CN" sz="2800" b="1" dirty="0" err="1"/>
              <a:t>struct</a:t>
            </a:r>
            <a:r>
              <a:rPr lang="en-US" altLang="zh-CN" sz="2800" dirty="0"/>
              <a:t>  </a:t>
            </a:r>
            <a:r>
              <a:rPr lang="en-US" altLang="zh-CN" sz="2800" dirty="0" err="1"/>
              <a:t>DuLNode</a:t>
            </a:r>
            <a:r>
              <a:rPr lang="en-US" altLang="zh-CN" sz="2800" dirty="0"/>
              <a:t> {</a:t>
            </a:r>
            <a:endParaRPr lang="en-US" altLang="zh-CN" sz="2800" dirty="0"/>
          </a:p>
          <a:p>
            <a:pPr algn="l" eaLnBrk="1" hangingPunct="1">
              <a:lnSpc>
                <a:spcPct val="105000"/>
              </a:lnSpc>
            </a:pPr>
            <a:r>
              <a:rPr lang="en-US" altLang="zh-CN" sz="2800" dirty="0"/>
              <a:t>     </a:t>
            </a:r>
            <a:r>
              <a:rPr lang="en-US" altLang="zh-CN" sz="2800" dirty="0" err="1"/>
              <a:t>ElemType</a:t>
            </a:r>
            <a:r>
              <a:rPr lang="en-US" altLang="zh-CN" sz="2800" dirty="0"/>
              <a:t>            data;</a:t>
            </a:r>
            <a:r>
              <a:rPr lang="en-US" altLang="zh-CN" sz="3200" dirty="0">
                <a:ea typeface="华文仿宋" panose="02010600040101010101" pitchFamily="2" charset="-122"/>
              </a:rPr>
              <a:t>   </a:t>
            </a:r>
            <a:r>
              <a:rPr lang="en-US" altLang="zh-CN" b="1" dirty="0">
                <a:solidFill>
                  <a:schemeClr val="folHlink"/>
                </a:solidFill>
                <a:ea typeface="华文仿宋" panose="02010600040101010101" pitchFamily="2" charset="-122"/>
              </a:rPr>
              <a:t>// </a:t>
            </a:r>
            <a:r>
              <a:rPr lang="zh-CN" altLang="en-US" b="1" dirty="0">
                <a:solidFill>
                  <a:schemeClr val="folHlink"/>
                </a:solidFill>
                <a:ea typeface="华文仿宋" panose="02010600040101010101" pitchFamily="2" charset="-122"/>
              </a:rPr>
              <a:t>数据域</a:t>
            </a:r>
            <a:endParaRPr lang="zh-CN" altLang="en-US" b="1" dirty="0">
              <a:solidFill>
                <a:schemeClr val="folHlink"/>
              </a:solidFill>
            </a:endParaRPr>
          </a:p>
          <a:p>
            <a:pPr algn="l" eaLnBrk="1" hangingPunct="1">
              <a:lnSpc>
                <a:spcPct val="105000"/>
              </a:lnSpc>
            </a:pPr>
            <a:r>
              <a:rPr lang="zh-CN" altLang="en-US" sz="3200" dirty="0"/>
              <a:t>    </a:t>
            </a:r>
            <a:r>
              <a:rPr lang="en-US" altLang="zh-CN" sz="2800" b="1" dirty="0" err="1"/>
              <a:t>struct</a:t>
            </a:r>
            <a:r>
              <a:rPr lang="en-US" altLang="zh-CN" sz="2800" dirty="0"/>
              <a:t> </a:t>
            </a:r>
            <a:r>
              <a:rPr lang="en-US" altLang="zh-CN" sz="2800" dirty="0" err="1"/>
              <a:t>DuLNode</a:t>
            </a:r>
            <a:r>
              <a:rPr lang="en-US" altLang="zh-CN" sz="2800" dirty="0"/>
              <a:t>  </a:t>
            </a:r>
            <a:r>
              <a:rPr lang="en-US" altLang="zh-CN" sz="2800" b="1" dirty="0"/>
              <a:t>*</a:t>
            </a:r>
            <a:r>
              <a:rPr lang="en-US" altLang="zh-CN" sz="2800" dirty="0"/>
              <a:t>prior;</a:t>
            </a:r>
            <a:r>
              <a:rPr lang="en-US" altLang="zh-CN" sz="3200" dirty="0">
                <a:solidFill>
                  <a:srgbClr val="0000FF"/>
                </a:solidFill>
                <a:ea typeface="华文仿宋" panose="02010600040101010101" pitchFamily="2" charset="-122"/>
              </a:rPr>
              <a:t>  </a:t>
            </a:r>
            <a:endParaRPr lang="en-US" altLang="zh-CN" sz="3200" dirty="0">
              <a:solidFill>
                <a:srgbClr val="0000FF"/>
              </a:solidFill>
              <a:ea typeface="华文仿宋" panose="02010600040101010101" pitchFamily="2" charset="-122"/>
            </a:endParaRPr>
          </a:p>
          <a:p>
            <a:pPr algn="l" eaLnBrk="1" hangingPunct="1">
              <a:lnSpc>
                <a:spcPct val="105000"/>
              </a:lnSpc>
            </a:pPr>
            <a:r>
              <a:rPr lang="en-US" altLang="zh-CN" sz="3200" dirty="0">
                <a:solidFill>
                  <a:srgbClr val="0000FF"/>
                </a:solidFill>
                <a:ea typeface="华文仿宋" panose="02010600040101010101" pitchFamily="2" charset="-122"/>
              </a:rPr>
              <a:t>                                      </a:t>
            </a:r>
            <a:r>
              <a:rPr lang="en-US" altLang="zh-CN" b="1" dirty="0">
                <a:solidFill>
                  <a:schemeClr val="folHlink"/>
                </a:solidFill>
                <a:ea typeface="华文仿宋" panose="02010600040101010101" pitchFamily="2" charset="-122"/>
              </a:rPr>
              <a:t>// </a:t>
            </a:r>
            <a:r>
              <a:rPr lang="zh-CN" altLang="en-US" b="1" dirty="0">
                <a:solidFill>
                  <a:schemeClr val="folHlink"/>
                </a:solidFill>
                <a:ea typeface="华文仿宋" panose="02010600040101010101" pitchFamily="2" charset="-122"/>
              </a:rPr>
              <a:t>指向前驱的指针域</a:t>
            </a:r>
            <a:endParaRPr lang="zh-CN" altLang="en-US" b="1" dirty="0">
              <a:solidFill>
                <a:schemeClr val="folHlink"/>
              </a:solidFill>
              <a:ea typeface="华文仿宋" panose="02010600040101010101" pitchFamily="2" charset="-122"/>
            </a:endParaRPr>
          </a:p>
          <a:p>
            <a:pPr algn="l" eaLnBrk="1" hangingPunct="1">
              <a:lnSpc>
                <a:spcPct val="105000"/>
              </a:lnSpc>
            </a:pPr>
            <a:r>
              <a:rPr lang="zh-CN" altLang="en-US" sz="3200" dirty="0"/>
              <a:t>    </a:t>
            </a:r>
            <a:r>
              <a:rPr lang="en-US" altLang="zh-CN" sz="2800" b="1" dirty="0" err="1"/>
              <a:t>struct</a:t>
            </a:r>
            <a:r>
              <a:rPr lang="en-US" altLang="zh-CN" sz="2800" dirty="0"/>
              <a:t> </a:t>
            </a:r>
            <a:r>
              <a:rPr lang="en-US" altLang="zh-CN" sz="2800" dirty="0" err="1"/>
              <a:t>DuLNode</a:t>
            </a:r>
            <a:r>
              <a:rPr lang="en-US" altLang="zh-CN" sz="2800" dirty="0"/>
              <a:t>  *next;</a:t>
            </a:r>
            <a:r>
              <a:rPr lang="en-US" altLang="zh-CN" sz="3200" dirty="0">
                <a:solidFill>
                  <a:srgbClr val="0000FF"/>
                </a:solidFill>
                <a:ea typeface="华文仿宋" panose="02010600040101010101" pitchFamily="2" charset="-122"/>
              </a:rPr>
              <a:t>  </a:t>
            </a:r>
            <a:endParaRPr lang="en-US" altLang="zh-CN" sz="3200" dirty="0">
              <a:solidFill>
                <a:srgbClr val="0000FF"/>
              </a:solidFill>
              <a:ea typeface="华文仿宋" panose="02010600040101010101" pitchFamily="2" charset="-122"/>
            </a:endParaRPr>
          </a:p>
          <a:p>
            <a:pPr algn="l" eaLnBrk="1" hangingPunct="1">
              <a:lnSpc>
                <a:spcPct val="105000"/>
              </a:lnSpc>
            </a:pPr>
            <a:r>
              <a:rPr lang="en-US" altLang="zh-CN" sz="3200" dirty="0">
                <a:solidFill>
                  <a:srgbClr val="0000FF"/>
                </a:solidFill>
                <a:ea typeface="华文仿宋" panose="02010600040101010101" pitchFamily="2" charset="-122"/>
              </a:rPr>
              <a:t>                                      </a:t>
            </a:r>
            <a:r>
              <a:rPr lang="en-US" altLang="zh-CN" b="1" dirty="0">
                <a:solidFill>
                  <a:schemeClr val="folHlink"/>
                </a:solidFill>
                <a:ea typeface="华文仿宋" panose="02010600040101010101" pitchFamily="2" charset="-122"/>
              </a:rPr>
              <a:t>// </a:t>
            </a:r>
            <a:r>
              <a:rPr lang="zh-CN" altLang="en-US" b="1" dirty="0">
                <a:solidFill>
                  <a:schemeClr val="folHlink"/>
                </a:solidFill>
                <a:ea typeface="华文仿宋" panose="02010600040101010101" pitchFamily="2" charset="-122"/>
              </a:rPr>
              <a:t>指向后继的指针域</a:t>
            </a:r>
            <a:endParaRPr lang="zh-CN" altLang="en-US" b="1" dirty="0">
              <a:solidFill>
                <a:schemeClr val="folHlink"/>
              </a:solidFill>
              <a:ea typeface="华文仿宋" panose="02010600040101010101" pitchFamily="2" charset="-122"/>
            </a:endParaRPr>
          </a:p>
          <a:p>
            <a:pPr algn="l" eaLnBrk="1" hangingPunct="1">
              <a:lnSpc>
                <a:spcPct val="105000"/>
              </a:lnSpc>
            </a:pPr>
            <a:r>
              <a:rPr lang="zh-CN" altLang="en-US" sz="2800" b="1" dirty="0"/>
              <a:t> </a:t>
            </a:r>
            <a:r>
              <a:rPr lang="en-US" altLang="zh-CN" sz="2800" b="1" dirty="0"/>
              <a:t>}</a:t>
            </a:r>
            <a:r>
              <a:rPr lang="en-US" altLang="zh-CN" sz="3200" dirty="0"/>
              <a:t> </a:t>
            </a:r>
            <a:r>
              <a:rPr lang="en-US" altLang="zh-CN" sz="2800" dirty="0" err="1"/>
              <a:t>DuLNode</a:t>
            </a:r>
            <a:r>
              <a:rPr lang="en-US" altLang="zh-CN" sz="2800" dirty="0"/>
              <a:t>, </a:t>
            </a:r>
            <a:r>
              <a:rPr lang="en-US" altLang="zh-CN" sz="2800" b="1" dirty="0"/>
              <a:t>*</a:t>
            </a:r>
            <a:r>
              <a:rPr lang="en-US" altLang="zh-CN" sz="2800" dirty="0" err="1"/>
              <a:t>DuLinkList</a:t>
            </a:r>
            <a:r>
              <a:rPr lang="en-US" altLang="zh-CN" sz="3200" dirty="0"/>
              <a:t>;</a:t>
            </a:r>
            <a:endParaRPr lang="en-US" altLang="zh-CN" sz="1800" dirty="0"/>
          </a:p>
        </p:txBody>
      </p:sp>
      <p:grpSp>
        <p:nvGrpSpPr>
          <p:cNvPr id="110596" name="Group 4"/>
          <p:cNvGrpSpPr/>
          <p:nvPr/>
        </p:nvGrpSpPr>
        <p:grpSpPr bwMode="auto">
          <a:xfrm>
            <a:off x="2880069" y="1223318"/>
            <a:ext cx="3141663" cy="649288"/>
            <a:chOff x="1968" y="1632"/>
            <a:chExt cx="1979" cy="409"/>
          </a:xfrm>
        </p:grpSpPr>
        <p:sp>
          <p:nvSpPr>
            <p:cNvPr id="110597" name="Rectangle 5"/>
            <p:cNvSpPr>
              <a:spLocks noChangeArrowheads="1"/>
            </p:cNvSpPr>
            <p:nvPr/>
          </p:nvSpPr>
          <p:spPr bwMode="auto">
            <a:xfrm>
              <a:off x="1968" y="1632"/>
              <a:ext cx="669" cy="40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dirty="0"/>
                <a:t>prior</a:t>
              </a:r>
              <a:endParaRPr lang="en-US" altLang="zh-CN" dirty="0"/>
            </a:p>
          </p:txBody>
        </p:sp>
        <p:sp>
          <p:nvSpPr>
            <p:cNvPr id="110598" name="Rectangle 6"/>
            <p:cNvSpPr>
              <a:spLocks noChangeArrowheads="1"/>
            </p:cNvSpPr>
            <p:nvPr/>
          </p:nvSpPr>
          <p:spPr bwMode="auto">
            <a:xfrm>
              <a:off x="2637" y="1632"/>
              <a:ext cx="716" cy="40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dirty="0"/>
                <a:t>data</a:t>
              </a:r>
              <a:endParaRPr lang="en-US" altLang="zh-CN" dirty="0"/>
            </a:p>
          </p:txBody>
        </p:sp>
        <p:sp>
          <p:nvSpPr>
            <p:cNvPr id="110599" name="Rectangle 7"/>
            <p:cNvSpPr>
              <a:spLocks noChangeArrowheads="1"/>
            </p:cNvSpPr>
            <p:nvPr/>
          </p:nvSpPr>
          <p:spPr bwMode="auto">
            <a:xfrm>
              <a:off x="3353" y="1632"/>
              <a:ext cx="594" cy="409"/>
            </a:xfrm>
            <a:prstGeom prst="rect">
              <a:avLst/>
            </a:prstGeom>
            <a:solidFill>
              <a:schemeClr val="accent1"/>
            </a:solidFill>
            <a:ln w="952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ctr" eaLnBrk="1" hangingPunct="1"/>
              <a:r>
                <a:rPr lang="en-US" altLang="zh-CN" dirty="0"/>
                <a:t>next</a:t>
              </a:r>
              <a:endParaRPr lang="en-US" altLang="zh-CN" dirty="0"/>
            </a:p>
          </p:txBody>
        </p:sp>
      </p:grpSp>
      <p:sp>
        <p:nvSpPr>
          <p:cNvPr id="8"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双向链表的</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C</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语言描述</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685800" y="1160498"/>
            <a:ext cx="8001000" cy="113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marL="457200" indent="-457200" algn="l" eaLnBrk="1" hangingPunct="1">
              <a:lnSpc>
                <a:spcPct val="125000"/>
              </a:lnSpc>
              <a:buFont typeface="Arial" panose="020B0604020202020204" pitchFamily="34" charset="0"/>
              <a:buChar char="•"/>
            </a:pPr>
            <a:r>
              <a:rPr lang="zh-CN" altLang="en-US" sz="2800" b="1" dirty="0" smtClean="0">
                <a:ea typeface="华文仿宋" panose="02010600040101010101" pitchFamily="2" charset="-122"/>
              </a:rPr>
              <a:t>最后</a:t>
            </a:r>
            <a:r>
              <a:rPr lang="zh-CN" altLang="en-US" sz="2800" b="1" dirty="0">
                <a:ea typeface="华文仿宋" panose="02010600040101010101" pitchFamily="2" charset="-122"/>
              </a:rPr>
              <a:t>一个结点的指针域的指针又指回第一个结点的链表。</a:t>
            </a:r>
            <a:endParaRPr lang="zh-CN" altLang="en-US" sz="2800" b="1" dirty="0">
              <a:ea typeface="华文仿宋" panose="02010600040101010101" pitchFamily="2" charset="-122"/>
            </a:endParaRPr>
          </a:p>
        </p:txBody>
      </p:sp>
      <p:sp>
        <p:nvSpPr>
          <p:cNvPr id="111619" name="Text Box 3"/>
          <p:cNvSpPr txBox="1">
            <a:spLocks noChangeArrowheads="1"/>
          </p:cNvSpPr>
          <p:nvPr/>
        </p:nvSpPr>
        <p:spPr bwMode="auto">
          <a:xfrm>
            <a:off x="2133600" y="2479587"/>
            <a:ext cx="6934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4400" dirty="0">
                <a:latin typeface="华文仿宋" panose="02010600040101010101" pitchFamily="2" charset="-122"/>
                <a:ea typeface="华文仿宋" panose="02010600040101010101" pitchFamily="2" charset="-122"/>
              </a:rPr>
              <a:t>   </a:t>
            </a:r>
            <a:r>
              <a:rPr lang="en-US" altLang="zh-CN" sz="4400" dirty="0" smtClean="0">
                <a:latin typeface="华文仿宋" panose="02010600040101010101" pitchFamily="2" charset="-122"/>
                <a:ea typeface="华文仿宋" panose="02010600040101010101" pitchFamily="2" charset="-122"/>
              </a:rPr>
              <a:t>a</a:t>
            </a:r>
            <a:r>
              <a:rPr lang="en-US" altLang="zh-CN" sz="4400" baseline="-25000" dirty="0" smtClean="0">
                <a:latin typeface="华文仿宋" panose="02010600040101010101" pitchFamily="2" charset="-122"/>
                <a:ea typeface="华文仿宋" panose="02010600040101010101" pitchFamily="2" charset="-122"/>
              </a:rPr>
              <a:t>1  </a:t>
            </a:r>
            <a:r>
              <a:rPr lang="en-US" altLang="zh-CN" sz="4400" dirty="0" smtClean="0">
                <a:latin typeface="华文仿宋" panose="02010600040101010101" pitchFamily="2" charset="-122"/>
                <a:ea typeface="华文仿宋" panose="02010600040101010101" pitchFamily="2" charset="-122"/>
              </a:rPr>
              <a:t>       </a:t>
            </a:r>
            <a:r>
              <a:rPr lang="en-US" altLang="zh-CN" sz="4400" dirty="0">
                <a:latin typeface="华文仿宋" panose="02010600040101010101" pitchFamily="2" charset="-122"/>
                <a:ea typeface="华文仿宋" panose="02010600040101010101" pitchFamily="2" charset="-122"/>
              </a:rPr>
              <a:t>a</a:t>
            </a:r>
            <a:r>
              <a:rPr lang="en-US" altLang="zh-CN" sz="4400" baseline="-25000" dirty="0">
                <a:latin typeface="华文仿宋" panose="02010600040101010101" pitchFamily="2" charset="-122"/>
                <a:ea typeface="华文仿宋" panose="02010600040101010101" pitchFamily="2" charset="-122"/>
              </a:rPr>
              <a:t>2</a:t>
            </a:r>
            <a:r>
              <a:rPr lang="en-US" altLang="zh-CN" sz="4400" dirty="0">
                <a:latin typeface="华文仿宋" panose="02010600040101010101" pitchFamily="2" charset="-122"/>
                <a:ea typeface="华文仿宋" panose="02010600040101010101" pitchFamily="2" charset="-122"/>
              </a:rPr>
              <a:t>      … ...  </a:t>
            </a:r>
            <a:r>
              <a:rPr lang="en-US" altLang="zh-CN" sz="4400" dirty="0" smtClean="0">
                <a:latin typeface="华文仿宋" panose="02010600040101010101" pitchFamily="2" charset="-122"/>
                <a:ea typeface="华文仿宋" panose="02010600040101010101" pitchFamily="2" charset="-122"/>
              </a:rPr>
              <a:t>    </a:t>
            </a:r>
            <a:r>
              <a:rPr lang="en-US" altLang="zh-CN" sz="4400" dirty="0">
                <a:latin typeface="华文仿宋" panose="02010600040101010101" pitchFamily="2" charset="-122"/>
                <a:ea typeface="华文仿宋" panose="02010600040101010101" pitchFamily="2" charset="-122"/>
              </a:rPr>
              <a:t>a</a:t>
            </a:r>
            <a:r>
              <a:rPr lang="en-US" altLang="zh-CN" sz="4400" baseline="-25000" dirty="0">
                <a:latin typeface="华文仿宋" panose="02010600040101010101" pitchFamily="2" charset="-122"/>
                <a:ea typeface="华文仿宋" panose="02010600040101010101" pitchFamily="2" charset="-122"/>
              </a:rPr>
              <a:t>n  </a:t>
            </a:r>
            <a:endParaRPr lang="en-US" altLang="zh-CN" sz="4400" baseline="-25000" dirty="0">
              <a:latin typeface="华文仿宋" panose="02010600040101010101" pitchFamily="2" charset="-122"/>
              <a:ea typeface="华文仿宋" panose="02010600040101010101" pitchFamily="2" charset="-122"/>
            </a:endParaRPr>
          </a:p>
          <a:p>
            <a:pPr algn="l" eaLnBrk="1" hangingPunct="1"/>
            <a:endParaRPr lang="en-US" altLang="zh-CN" sz="2000" dirty="0">
              <a:latin typeface="华文仿宋" panose="02010600040101010101" pitchFamily="2" charset="-122"/>
              <a:ea typeface="华文仿宋" panose="02010600040101010101" pitchFamily="2" charset="-122"/>
            </a:endParaRPr>
          </a:p>
        </p:txBody>
      </p:sp>
      <p:sp>
        <p:nvSpPr>
          <p:cNvPr id="111620" name="Line 4"/>
          <p:cNvSpPr>
            <a:spLocks noChangeShapeType="1"/>
          </p:cNvSpPr>
          <p:nvPr/>
        </p:nvSpPr>
        <p:spPr bwMode="auto">
          <a:xfrm>
            <a:off x="914400" y="2708187"/>
            <a:ext cx="1066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21" name="Line 5"/>
          <p:cNvSpPr>
            <a:spLocks noChangeShapeType="1"/>
          </p:cNvSpPr>
          <p:nvPr/>
        </p:nvSpPr>
        <p:spPr bwMode="auto">
          <a:xfrm>
            <a:off x="914400" y="3317787"/>
            <a:ext cx="1066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22" name="Line 6"/>
          <p:cNvSpPr>
            <a:spLocks noChangeShapeType="1"/>
          </p:cNvSpPr>
          <p:nvPr/>
        </p:nvSpPr>
        <p:spPr bwMode="auto">
          <a:xfrm>
            <a:off x="19812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23" name="Line 7"/>
          <p:cNvSpPr>
            <a:spLocks noChangeShapeType="1"/>
          </p:cNvSpPr>
          <p:nvPr/>
        </p:nvSpPr>
        <p:spPr bwMode="auto">
          <a:xfrm>
            <a:off x="9144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24" name="Line 8"/>
          <p:cNvSpPr>
            <a:spLocks noChangeShapeType="1"/>
          </p:cNvSpPr>
          <p:nvPr/>
        </p:nvSpPr>
        <p:spPr bwMode="auto">
          <a:xfrm flipH="1">
            <a:off x="16764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25" name="Line 9"/>
          <p:cNvSpPr>
            <a:spLocks noChangeShapeType="1"/>
          </p:cNvSpPr>
          <p:nvPr/>
        </p:nvSpPr>
        <p:spPr bwMode="auto">
          <a:xfrm>
            <a:off x="2438400" y="2708187"/>
            <a:ext cx="1066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26" name="Line 10"/>
          <p:cNvSpPr>
            <a:spLocks noChangeShapeType="1"/>
          </p:cNvSpPr>
          <p:nvPr/>
        </p:nvSpPr>
        <p:spPr bwMode="auto">
          <a:xfrm>
            <a:off x="2438400" y="3317787"/>
            <a:ext cx="10668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27" name="Line 11"/>
          <p:cNvSpPr>
            <a:spLocks noChangeShapeType="1"/>
          </p:cNvSpPr>
          <p:nvPr/>
        </p:nvSpPr>
        <p:spPr bwMode="auto">
          <a:xfrm>
            <a:off x="35052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28" name="Line 12"/>
          <p:cNvSpPr>
            <a:spLocks noChangeShapeType="1"/>
          </p:cNvSpPr>
          <p:nvPr/>
        </p:nvSpPr>
        <p:spPr bwMode="auto">
          <a:xfrm>
            <a:off x="24384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29" name="Line 13"/>
          <p:cNvSpPr>
            <a:spLocks noChangeShapeType="1"/>
          </p:cNvSpPr>
          <p:nvPr/>
        </p:nvSpPr>
        <p:spPr bwMode="auto">
          <a:xfrm>
            <a:off x="32004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30" name="Line 14"/>
          <p:cNvSpPr>
            <a:spLocks noChangeShapeType="1"/>
          </p:cNvSpPr>
          <p:nvPr/>
        </p:nvSpPr>
        <p:spPr bwMode="auto">
          <a:xfrm>
            <a:off x="1828800" y="3012987"/>
            <a:ext cx="609600" cy="0"/>
          </a:xfrm>
          <a:prstGeom prst="line">
            <a:avLst/>
          </a:prstGeom>
          <a:noFill/>
          <a:ln w="28575">
            <a:solidFill>
              <a:schemeClr val="tx1"/>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31" name="Line 15"/>
          <p:cNvSpPr>
            <a:spLocks noChangeShapeType="1"/>
          </p:cNvSpPr>
          <p:nvPr/>
        </p:nvSpPr>
        <p:spPr bwMode="auto">
          <a:xfrm>
            <a:off x="3429000" y="3012987"/>
            <a:ext cx="609600" cy="0"/>
          </a:xfrm>
          <a:prstGeom prst="line">
            <a:avLst/>
          </a:prstGeom>
          <a:noFill/>
          <a:ln w="28575">
            <a:solidFill>
              <a:schemeClr val="tx1"/>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32" name="Line 16"/>
          <p:cNvSpPr>
            <a:spLocks noChangeShapeType="1"/>
          </p:cNvSpPr>
          <p:nvPr/>
        </p:nvSpPr>
        <p:spPr bwMode="auto">
          <a:xfrm>
            <a:off x="4038600" y="2708187"/>
            <a:ext cx="1143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33" name="Line 17"/>
          <p:cNvSpPr>
            <a:spLocks noChangeShapeType="1"/>
          </p:cNvSpPr>
          <p:nvPr/>
        </p:nvSpPr>
        <p:spPr bwMode="auto">
          <a:xfrm>
            <a:off x="40386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34" name="Line 18"/>
          <p:cNvSpPr>
            <a:spLocks noChangeShapeType="1"/>
          </p:cNvSpPr>
          <p:nvPr/>
        </p:nvSpPr>
        <p:spPr bwMode="auto">
          <a:xfrm>
            <a:off x="51816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35" name="Line 19"/>
          <p:cNvSpPr>
            <a:spLocks noChangeShapeType="1"/>
          </p:cNvSpPr>
          <p:nvPr/>
        </p:nvSpPr>
        <p:spPr bwMode="auto">
          <a:xfrm>
            <a:off x="48006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36" name="Line 20"/>
          <p:cNvSpPr>
            <a:spLocks noChangeShapeType="1"/>
          </p:cNvSpPr>
          <p:nvPr/>
        </p:nvSpPr>
        <p:spPr bwMode="auto">
          <a:xfrm>
            <a:off x="5029200" y="3012987"/>
            <a:ext cx="457200" cy="0"/>
          </a:xfrm>
          <a:prstGeom prst="line">
            <a:avLst/>
          </a:prstGeom>
          <a:noFill/>
          <a:ln w="28575">
            <a:solidFill>
              <a:schemeClr val="tx1"/>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37" name="Line 21"/>
          <p:cNvSpPr>
            <a:spLocks noChangeShapeType="1"/>
          </p:cNvSpPr>
          <p:nvPr/>
        </p:nvSpPr>
        <p:spPr bwMode="auto">
          <a:xfrm>
            <a:off x="4038600" y="3317787"/>
            <a:ext cx="1143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38" name="Line 22"/>
          <p:cNvSpPr>
            <a:spLocks noChangeShapeType="1"/>
          </p:cNvSpPr>
          <p:nvPr/>
        </p:nvSpPr>
        <p:spPr bwMode="auto">
          <a:xfrm>
            <a:off x="7239000" y="3317787"/>
            <a:ext cx="1143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39" name="Line 23"/>
          <p:cNvSpPr>
            <a:spLocks noChangeShapeType="1"/>
          </p:cNvSpPr>
          <p:nvPr/>
        </p:nvSpPr>
        <p:spPr bwMode="auto">
          <a:xfrm>
            <a:off x="7239000" y="2708187"/>
            <a:ext cx="1143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40" name="Line 24"/>
          <p:cNvSpPr>
            <a:spLocks noChangeShapeType="1"/>
          </p:cNvSpPr>
          <p:nvPr/>
        </p:nvSpPr>
        <p:spPr bwMode="auto">
          <a:xfrm>
            <a:off x="72390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41" name="Line 25"/>
          <p:cNvSpPr>
            <a:spLocks noChangeShapeType="1"/>
          </p:cNvSpPr>
          <p:nvPr/>
        </p:nvSpPr>
        <p:spPr bwMode="auto">
          <a:xfrm>
            <a:off x="83820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42" name="Line 26"/>
          <p:cNvSpPr>
            <a:spLocks noChangeShapeType="1"/>
          </p:cNvSpPr>
          <p:nvPr/>
        </p:nvSpPr>
        <p:spPr bwMode="auto">
          <a:xfrm>
            <a:off x="8001000" y="2708187"/>
            <a:ext cx="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43" name="Line 27"/>
          <p:cNvSpPr>
            <a:spLocks noChangeShapeType="1"/>
          </p:cNvSpPr>
          <p:nvPr/>
        </p:nvSpPr>
        <p:spPr bwMode="auto">
          <a:xfrm>
            <a:off x="6858000" y="3012987"/>
            <a:ext cx="381000" cy="0"/>
          </a:xfrm>
          <a:prstGeom prst="line">
            <a:avLst/>
          </a:prstGeom>
          <a:noFill/>
          <a:ln w="28575">
            <a:solidFill>
              <a:schemeClr val="tx1"/>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44" name="Line 28"/>
          <p:cNvSpPr>
            <a:spLocks noChangeShapeType="1"/>
          </p:cNvSpPr>
          <p:nvPr/>
        </p:nvSpPr>
        <p:spPr bwMode="auto">
          <a:xfrm>
            <a:off x="457200" y="2936787"/>
            <a:ext cx="457200"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45" name="Line 29"/>
          <p:cNvSpPr>
            <a:spLocks noChangeShapeType="1"/>
          </p:cNvSpPr>
          <p:nvPr/>
        </p:nvSpPr>
        <p:spPr bwMode="auto">
          <a:xfrm>
            <a:off x="457200" y="2174787"/>
            <a:ext cx="0" cy="762000"/>
          </a:xfrm>
          <a:prstGeom prst="line">
            <a:avLst/>
          </a:prstGeom>
          <a:noFill/>
          <a:ln w="38100">
            <a:solidFill>
              <a:schemeClr val="tx2"/>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46" name="Line 30"/>
          <p:cNvSpPr>
            <a:spLocks noChangeShapeType="1"/>
          </p:cNvSpPr>
          <p:nvPr/>
        </p:nvSpPr>
        <p:spPr bwMode="auto">
          <a:xfrm flipV="1">
            <a:off x="8229600" y="3012987"/>
            <a:ext cx="4572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47" name="Line 31"/>
          <p:cNvSpPr>
            <a:spLocks noChangeShapeType="1"/>
          </p:cNvSpPr>
          <p:nvPr/>
        </p:nvSpPr>
        <p:spPr bwMode="auto">
          <a:xfrm>
            <a:off x="8686800" y="3012987"/>
            <a:ext cx="0" cy="6096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48" name="Line 32"/>
          <p:cNvSpPr>
            <a:spLocks noChangeShapeType="1"/>
          </p:cNvSpPr>
          <p:nvPr/>
        </p:nvSpPr>
        <p:spPr bwMode="auto">
          <a:xfrm flipH="1">
            <a:off x="457200" y="3622587"/>
            <a:ext cx="82296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49" name="Line 33"/>
          <p:cNvSpPr>
            <a:spLocks noChangeShapeType="1"/>
          </p:cNvSpPr>
          <p:nvPr/>
        </p:nvSpPr>
        <p:spPr bwMode="auto">
          <a:xfrm flipV="1">
            <a:off x="457200" y="3089187"/>
            <a:ext cx="0" cy="53340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50" name="Line 34"/>
          <p:cNvSpPr>
            <a:spLocks noChangeShapeType="1"/>
          </p:cNvSpPr>
          <p:nvPr/>
        </p:nvSpPr>
        <p:spPr bwMode="auto">
          <a:xfrm>
            <a:off x="457200" y="3089187"/>
            <a:ext cx="533400" cy="0"/>
          </a:xfrm>
          <a:prstGeom prst="line">
            <a:avLst/>
          </a:prstGeom>
          <a:noFill/>
          <a:ln w="38100">
            <a:solidFill>
              <a:srgbClr val="FF0000"/>
            </a:solidFill>
            <a:round/>
            <a:tailEnd type="triangle" w="med" len="lg"/>
          </a:ln>
          <a:extLst>
            <a:ext uri="{909E8E84-426E-40DD-AFC4-6F175D3DCCD1}">
              <a14:hiddenFill xmlns:a14="http://schemas.microsoft.com/office/drawing/2010/main">
                <a:noFill/>
              </a14:hiddenFill>
            </a:ext>
          </a:extLst>
        </p:spPr>
        <p:txBody>
          <a:bodyPr wrap="none" anchor="ctr"/>
          <a:lstStyle/>
          <a:p>
            <a:pPr algn="l"/>
            <a:endParaRPr lang="zh-CN" altLang="en-US" sz="1200">
              <a:latin typeface="华文仿宋" panose="02010600040101010101" pitchFamily="2" charset="-122"/>
              <a:ea typeface="华文仿宋" panose="02010600040101010101" pitchFamily="2" charset="-122"/>
            </a:endParaRPr>
          </a:p>
        </p:txBody>
      </p:sp>
      <p:sp>
        <p:nvSpPr>
          <p:cNvPr id="111652" name="Rectangle 36"/>
          <p:cNvSpPr>
            <a:spLocks noChangeArrowheads="1"/>
          </p:cNvSpPr>
          <p:nvPr/>
        </p:nvSpPr>
        <p:spPr bwMode="auto">
          <a:xfrm>
            <a:off x="914400" y="2708187"/>
            <a:ext cx="762000" cy="609600"/>
          </a:xfrm>
          <a:prstGeom prst="rect">
            <a:avLst/>
          </a:prstGeom>
          <a:solidFill>
            <a:srgbClr val="CCFFCC"/>
          </a:solidFill>
          <a:ln w="28575">
            <a:solidFill>
              <a:schemeClr val="tx1"/>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latin typeface="华文仿宋" panose="02010600040101010101" pitchFamily="2" charset="-122"/>
              <a:ea typeface="华文仿宋" panose="02010600040101010101" pitchFamily="2" charset="-122"/>
            </a:endParaRPr>
          </a:p>
        </p:txBody>
      </p:sp>
      <p:sp>
        <p:nvSpPr>
          <p:cNvPr id="540709" name="Text Box 37"/>
          <p:cNvSpPr txBox="1">
            <a:spLocks noChangeArrowheads="1"/>
          </p:cNvSpPr>
          <p:nvPr/>
        </p:nvSpPr>
        <p:spPr bwMode="auto">
          <a:xfrm>
            <a:off x="601662" y="4032759"/>
            <a:ext cx="816927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3200" b="1" dirty="0" smtClean="0">
                <a:latin typeface="华文仿宋" panose="02010600040101010101" pitchFamily="2" charset="-122"/>
                <a:ea typeface="华文仿宋" panose="02010600040101010101" pitchFamily="2" charset="-122"/>
              </a:rPr>
              <a:t>和</a:t>
            </a:r>
            <a:r>
              <a:rPr lang="zh-CN" altLang="en-US" sz="3200" b="1" dirty="0">
                <a:latin typeface="华文仿宋" panose="02010600040101010101" pitchFamily="2" charset="-122"/>
                <a:ea typeface="华文仿宋" panose="02010600040101010101" pitchFamily="2" charset="-122"/>
              </a:rPr>
              <a:t>单链表的差别仅在于，</a:t>
            </a:r>
            <a:r>
              <a:rPr lang="zh-CN" altLang="en-US" sz="3200" b="1" dirty="0">
                <a:solidFill>
                  <a:srgbClr val="FF0000"/>
                </a:solidFill>
                <a:latin typeface="华文仿宋" panose="02010600040101010101" pitchFamily="2" charset="-122"/>
                <a:ea typeface="华文仿宋" panose="02010600040101010101" pitchFamily="2" charset="-122"/>
              </a:rPr>
              <a:t>判别</a:t>
            </a:r>
            <a:r>
              <a:rPr lang="zh-CN" altLang="en-US" sz="3200" b="1" dirty="0">
                <a:latin typeface="华文仿宋" panose="02010600040101010101" pitchFamily="2" charset="-122"/>
                <a:ea typeface="华文仿宋" panose="02010600040101010101" pitchFamily="2" charset="-122"/>
              </a:rPr>
              <a:t>链表中最后一个结点的</a:t>
            </a:r>
            <a:r>
              <a:rPr lang="zh-CN" altLang="en-US" sz="3200" b="1" dirty="0">
                <a:solidFill>
                  <a:srgbClr val="FF0000"/>
                </a:solidFill>
                <a:latin typeface="华文仿宋" panose="02010600040101010101" pitchFamily="2" charset="-122"/>
                <a:ea typeface="华文仿宋" panose="02010600040101010101" pitchFamily="2" charset="-122"/>
              </a:rPr>
              <a:t>条件</a:t>
            </a:r>
            <a:r>
              <a:rPr lang="zh-CN" altLang="en-US" sz="3200" b="1" dirty="0">
                <a:latin typeface="华文仿宋" panose="02010600040101010101" pitchFamily="2" charset="-122"/>
                <a:ea typeface="华文仿宋" panose="02010600040101010101" pitchFamily="2" charset="-122"/>
              </a:rPr>
              <a:t>不再是“后继是否为空”，而是</a:t>
            </a:r>
            <a:r>
              <a:rPr lang="zh-CN" altLang="en-US" sz="3200" b="1" dirty="0">
                <a:solidFill>
                  <a:srgbClr val="FF0000"/>
                </a:solidFill>
                <a:latin typeface="华文仿宋" panose="02010600040101010101" pitchFamily="2" charset="-122"/>
                <a:ea typeface="华文仿宋" panose="02010600040101010101" pitchFamily="2" charset="-122"/>
              </a:rPr>
              <a:t>“后继是否为头结点”</a:t>
            </a:r>
            <a:r>
              <a:rPr lang="zh-CN" altLang="en-US" sz="3200" b="1" dirty="0">
                <a:solidFill>
                  <a:srgbClr val="660033"/>
                </a:solidFill>
                <a:latin typeface="华文仿宋" panose="02010600040101010101" pitchFamily="2" charset="-122"/>
                <a:ea typeface="华文仿宋" panose="02010600040101010101" pitchFamily="2" charset="-122"/>
              </a:rPr>
              <a:t>。</a:t>
            </a:r>
            <a:endParaRPr lang="zh-CN" altLang="en-US" sz="3200" b="1" dirty="0">
              <a:latin typeface="华文仿宋" panose="02010600040101010101" pitchFamily="2" charset="-122"/>
              <a:ea typeface="华文仿宋" panose="02010600040101010101" pitchFamily="2" charset="-122"/>
            </a:endParaRPr>
          </a:p>
        </p:txBody>
      </p:sp>
      <p:sp>
        <p:nvSpPr>
          <p:cNvPr id="38"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smtClean="0">
                <a:solidFill>
                  <a:srgbClr val="000080"/>
                </a:solidFill>
                <a:latin typeface="黑体" panose="02010609060101010101" pitchFamily="49" charset="-122"/>
                <a:ea typeface="黑体" panose="02010609060101010101" pitchFamily="49" charset="-122"/>
                <a:cs typeface="MS PGothic" panose="020B0600070205080204" charset="-128"/>
              </a:rPr>
              <a:t>2</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）循环链表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40709"/>
                                        </p:tgtEl>
                                        <p:attrNameLst>
                                          <p:attrName>style.visibility</p:attrName>
                                        </p:attrNameLst>
                                      </p:cBhvr>
                                      <p:to>
                                        <p:strVal val="visible"/>
                                      </p:to>
                                    </p:set>
                                    <p:anim calcmode="lin" valueType="num">
                                      <p:cBhvr>
                                        <p:cTn id="7" dur="1000" fill="hold"/>
                                        <p:tgtEl>
                                          <p:spTgt spid="540709"/>
                                        </p:tgtEl>
                                        <p:attrNameLst>
                                          <p:attrName>ppt_w</p:attrName>
                                        </p:attrNameLst>
                                      </p:cBhvr>
                                      <p:tavLst>
                                        <p:tav tm="0">
                                          <p:val>
                                            <p:fltVal val="0"/>
                                          </p:val>
                                        </p:tav>
                                        <p:tav tm="100000">
                                          <p:val>
                                            <p:strVal val="#ppt_w"/>
                                          </p:val>
                                        </p:tav>
                                      </p:tavLst>
                                    </p:anim>
                                    <p:anim calcmode="lin" valueType="num">
                                      <p:cBhvr>
                                        <p:cTn id="8" dur="1000" fill="hold"/>
                                        <p:tgtEl>
                                          <p:spTgt spid="540709"/>
                                        </p:tgtEl>
                                        <p:attrNameLst>
                                          <p:attrName>ppt_h</p:attrName>
                                        </p:attrNameLst>
                                      </p:cBhvr>
                                      <p:tavLst>
                                        <p:tav tm="0">
                                          <p:val>
                                            <p:fltVal val="0"/>
                                          </p:val>
                                        </p:tav>
                                        <p:tav tm="100000">
                                          <p:val>
                                            <p:strVal val="#ppt_h"/>
                                          </p:val>
                                        </p:tav>
                                      </p:tavLst>
                                    </p:anim>
                                    <p:anim calcmode="lin" valueType="num">
                                      <p:cBhvr>
                                        <p:cTn id="9" dur="1000" fill="hold"/>
                                        <p:tgtEl>
                                          <p:spTgt spid="54070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4070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70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7"/>
          <p:cNvGrpSpPr/>
          <p:nvPr/>
        </p:nvGrpSpPr>
        <p:grpSpPr bwMode="auto">
          <a:xfrm>
            <a:off x="1258888" y="4393468"/>
            <a:ext cx="3505200" cy="1447800"/>
            <a:chOff x="672" y="1008"/>
            <a:chExt cx="2208" cy="912"/>
          </a:xfrm>
        </p:grpSpPr>
        <p:sp>
          <p:nvSpPr>
            <p:cNvPr id="112695" name="Text Box 3"/>
            <p:cNvSpPr txBox="1">
              <a:spLocks noChangeArrowheads="1"/>
            </p:cNvSpPr>
            <p:nvPr/>
          </p:nvSpPr>
          <p:spPr bwMode="auto">
            <a:xfrm>
              <a:off x="672" y="1107"/>
              <a:ext cx="63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3200" b="1" dirty="0">
                  <a:ea typeface="华文仿宋" panose="02010600040101010101" pitchFamily="2" charset="-122"/>
                </a:rPr>
                <a:t>空表</a:t>
              </a:r>
              <a:endParaRPr lang="zh-CN" altLang="en-US" sz="4000" b="1" dirty="0">
                <a:ea typeface="华文仿宋" panose="02010600040101010101" pitchFamily="2" charset="-122"/>
              </a:endParaRPr>
            </a:p>
          </p:txBody>
        </p:sp>
        <p:grpSp>
          <p:nvGrpSpPr>
            <p:cNvPr id="112696" name="Group 66"/>
            <p:cNvGrpSpPr/>
            <p:nvPr/>
          </p:nvGrpSpPr>
          <p:grpSpPr bwMode="auto">
            <a:xfrm>
              <a:off x="1584" y="1008"/>
              <a:ext cx="1296" cy="912"/>
              <a:chOff x="1584" y="1008"/>
              <a:chExt cx="1296" cy="912"/>
            </a:xfrm>
          </p:grpSpPr>
          <p:sp>
            <p:nvSpPr>
              <p:cNvPr id="112697" name="Rectangle 52"/>
              <p:cNvSpPr>
                <a:spLocks noChangeArrowheads="1"/>
              </p:cNvSpPr>
              <p:nvPr/>
            </p:nvSpPr>
            <p:spPr bwMode="auto">
              <a:xfrm>
                <a:off x="2160" y="1584"/>
                <a:ext cx="336" cy="336"/>
              </a:xfrm>
              <a:prstGeom prst="rect">
                <a:avLst/>
              </a:prstGeom>
              <a:solidFill>
                <a:srgbClr val="CCFFCC"/>
              </a:solidFill>
              <a:ln w="2857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p>
            </p:txBody>
          </p:sp>
          <p:sp>
            <p:nvSpPr>
              <p:cNvPr id="112698" name="Rectangle 53"/>
              <p:cNvSpPr>
                <a:spLocks noChangeArrowheads="1"/>
              </p:cNvSpPr>
              <p:nvPr/>
            </p:nvSpPr>
            <p:spPr bwMode="auto">
              <a:xfrm>
                <a:off x="2496" y="1584"/>
                <a:ext cx="192" cy="336"/>
              </a:xfrm>
              <a:prstGeom prst="rect">
                <a:avLst/>
              </a:prstGeom>
              <a:solidFill>
                <a:srgbClr val="F4E4E4"/>
              </a:solidFill>
              <a:ln w="2857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p>
            </p:txBody>
          </p:sp>
          <p:sp>
            <p:nvSpPr>
              <p:cNvPr id="112699" name="Rectangle 54"/>
              <p:cNvSpPr>
                <a:spLocks noChangeArrowheads="1"/>
              </p:cNvSpPr>
              <p:nvPr/>
            </p:nvSpPr>
            <p:spPr bwMode="auto">
              <a:xfrm>
                <a:off x="1968" y="1584"/>
                <a:ext cx="192" cy="336"/>
              </a:xfrm>
              <a:prstGeom prst="rect">
                <a:avLst/>
              </a:prstGeom>
              <a:solidFill>
                <a:srgbClr val="F4E4E4"/>
              </a:solidFill>
              <a:ln w="2857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p>
            </p:txBody>
          </p:sp>
          <p:sp>
            <p:nvSpPr>
              <p:cNvPr id="112700" name="Line 55"/>
              <p:cNvSpPr>
                <a:spLocks noChangeShapeType="1"/>
              </p:cNvSpPr>
              <p:nvPr/>
            </p:nvSpPr>
            <p:spPr bwMode="auto">
              <a:xfrm>
                <a:off x="2592" y="1728"/>
                <a:ext cx="288" cy="0"/>
              </a:xfrm>
              <a:prstGeom prst="line">
                <a:avLst/>
              </a:prstGeom>
              <a:noFill/>
              <a:ln w="31750">
                <a:solidFill>
                  <a:schemeClr val="tx1"/>
                </a:solidFill>
                <a:round/>
                <a:tailEnd type="non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701" name="Line 56"/>
              <p:cNvSpPr>
                <a:spLocks noChangeShapeType="1"/>
              </p:cNvSpPr>
              <p:nvPr/>
            </p:nvSpPr>
            <p:spPr bwMode="auto">
              <a:xfrm flipV="1">
                <a:off x="2880" y="1296"/>
                <a:ext cx="0" cy="432"/>
              </a:xfrm>
              <a:prstGeom prst="line">
                <a:avLst/>
              </a:prstGeom>
              <a:noFill/>
              <a:ln w="31750">
                <a:solidFill>
                  <a:schemeClr val="tx1"/>
                </a:solidFill>
                <a:round/>
                <a:tailEnd type="non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702" name="Line 57"/>
              <p:cNvSpPr>
                <a:spLocks noChangeShapeType="1"/>
              </p:cNvSpPr>
              <p:nvPr/>
            </p:nvSpPr>
            <p:spPr bwMode="auto">
              <a:xfrm flipH="1">
                <a:off x="2448" y="1296"/>
                <a:ext cx="432" cy="0"/>
              </a:xfrm>
              <a:prstGeom prst="line">
                <a:avLst/>
              </a:prstGeom>
              <a:noFill/>
              <a:ln w="31750">
                <a:solidFill>
                  <a:schemeClr val="tx1"/>
                </a:solidFill>
                <a:round/>
                <a:tailEnd type="non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703" name="Line 58"/>
              <p:cNvSpPr>
                <a:spLocks noChangeShapeType="1"/>
              </p:cNvSpPr>
              <p:nvPr/>
            </p:nvSpPr>
            <p:spPr bwMode="auto">
              <a:xfrm>
                <a:off x="2448" y="1296"/>
                <a:ext cx="0" cy="288"/>
              </a:xfrm>
              <a:prstGeom prst="line">
                <a:avLst/>
              </a:prstGeom>
              <a:noFill/>
              <a:ln w="31750">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704" name="Line 59"/>
              <p:cNvSpPr>
                <a:spLocks noChangeShapeType="1"/>
              </p:cNvSpPr>
              <p:nvPr/>
            </p:nvSpPr>
            <p:spPr bwMode="auto">
              <a:xfrm flipH="1">
                <a:off x="1776" y="1728"/>
                <a:ext cx="288" cy="0"/>
              </a:xfrm>
              <a:prstGeom prst="line">
                <a:avLst/>
              </a:prstGeom>
              <a:noFill/>
              <a:ln w="31750">
                <a:solidFill>
                  <a:srgbClr val="9900FF"/>
                </a:solidFill>
                <a:round/>
                <a:tailEnd type="non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705" name="Line 60"/>
              <p:cNvSpPr>
                <a:spLocks noChangeShapeType="1"/>
              </p:cNvSpPr>
              <p:nvPr/>
            </p:nvSpPr>
            <p:spPr bwMode="auto">
              <a:xfrm flipV="1">
                <a:off x="1776" y="1296"/>
                <a:ext cx="0" cy="432"/>
              </a:xfrm>
              <a:prstGeom prst="line">
                <a:avLst/>
              </a:prstGeom>
              <a:noFill/>
              <a:ln w="31750">
                <a:solidFill>
                  <a:srgbClr val="9900FF"/>
                </a:solidFill>
                <a:round/>
                <a:tailEnd type="non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706" name="Line 61"/>
              <p:cNvSpPr>
                <a:spLocks noChangeShapeType="1"/>
              </p:cNvSpPr>
              <p:nvPr/>
            </p:nvSpPr>
            <p:spPr bwMode="auto">
              <a:xfrm>
                <a:off x="1776" y="1296"/>
                <a:ext cx="432" cy="0"/>
              </a:xfrm>
              <a:prstGeom prst="line">
                <a:avLst/>
              </a:prstGeom>
              <a:noFill/>
              <a:ln w="31750">
                <a:solidFill>
                  <a:srgbClr val="9900FF"/>
                </a:solidFill>
                <a:round/>
                <a:tailEnd type="none"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707" name="Line 62"/>
              <p:cNvSpPr>
                <a:spLocks noChangeShapeType="1"/>
              </p:cNvSpPr>
              <p:nvPr/>
            </p:nvSpPr>
            <p:spPr bwMode="auto">
              <a:xfrm>
                <a:off x="2208" y="1296"/>
                <a:ext cx="0" cy="288"/>
              </a:xfrm>
              <a:prstGeom prst="line">
                <a:avLst/>
              </a:prstGeom>
              <a:noFill/>
              <a:ln w="31750">
                <a:solidFill>
                  <a:srgbClr val="9900FF"/>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708" name="Line 64"/>
              <p:cNvSpPr>
                <a:spLocks noChangeShapeType="1"/>
              </p:cNvSpPr>
              <p:nvPr/>
            </p:nvSpPr>
            <p:spPr bwMode="auto">
              <a:xfrm>
                <a:off x="1584" y="1824"/>
                <a:ext cx="384" cy="0"/>
              </a:xfrm>
              <a:prstGeom prst="line">
                <a:avLst/>
              </a:prstGeom>
              <a:noFill/>
              <a:ln w="38100">
                <a:solidFill>
                  <a:srgbClr val="FB415C"/>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709" name="Line 65"/>
              <p:cNvSpPr>
                <a:spLocks noChangeShapeType="1"/>
              </p:cNvSpPr>
              <p:nvPr/>
            </p:nvSpPr>
            <p:spPr bwMode="auto">
              <a:xfrm>
                <a:off x="1584" y="1008"/>
                <a:ext cx="0" cy="816"/>
              </a:xfrm>
              <a:prstGeom prst="line">
                <a:avLst/>
              </a:prstGeom>
              <a:noFill/>
              <a:ln w="38100">
                <a:solidFill>
                  <a:srgbClr val="FB415C"/>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grpSp>
      </p:grpSp>
      <p:sp>
        <p:nvSpPr>
          <p:cNvPr id="268292" name="Text Box 4"/>
          <p:cNvSpPr txBox="1">
            <a:spLocks noChangeArrowheads="1"/>
          </p:cNvSpPr>
          <p:nvPr/>
        </p:nvSpPr>
        <p:spPr bwMode="auto">
          <a:xfrm>
            <a:off x="990600" y="1392970"/>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zh-CN" altLang="en-US" sz="3200" b="1" dirty="0">
                <a:ea typeface="华文仿宋" panose="02010600040101010101" pitchFamily="2" charset="-122"/>
              </a:rPr>
              <a:t>非空表</a:t>
            </a:r>
            <a:endParaRPr lang="zh-CN" altLang="en-US" sz="4000" b="1" dirty="0">
              <a:ea typeface="华文仿宋" panose="02010600040101010101" pitchFamily="2" charset="-122"/>
            </a:endParaRPr>
          </a:p>
        </p:txBody>
      </p:sp>
      <p:grpSp>
        <p:nvGrpSpPr>
          <p:cNvPr id="3" name="组合 2"/>
          <p:cNvGrpSpPr/>
          <p:nvPr/>
        </p:nvGrpSpPr>
        <p:grpSpPr>
          <a:xfrm>
            <a:off x="457200" y="2205038"/>
            <a:ext cx="8686800" cy="1800225"/>
            <a:chOff x="457200" y="2205038"/>
            <a:chExt cx="8686800" cy="1800225"/>
          </a:xfrm>
        </p:grpSpPr>
        <p:sp>
          <p:nvSpPr>
            <p:cNvPr id="112654" name="Text Box 203"/>
            <p:cNvSpPr txBox="1">
              <a:spLocks noChangeArrowheads="1"/>
            </p:cNvSpPr>
            <p:nvPr/>
          </p:nvSpPr>
          <p:spPr bwMode="auto">
            <a:xfrm>
              <a:off x="2209800" y="2814638"/>
              <a:ext cx="69342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r>
                <a:rPr lang="en-US" altLang="zh-CN" sz="4400" dirty="0">
                  <a:ea typeface="华文仿宋" panose="02010600040101010101" pitchFamily="2" charset="-122"/>
                </a:rPr>
                <a:t>   </a:t>
              </a:r>
              <a:r>
                <a:rPr lang="en-US" altLang="zh-CN" sz="4400" dirty="0" smtClean="0">
                  <a:ea typeface="华文仿宋" panose="02010600040101010101" pitchFamily="2" charset="-122"/>
                </a:rPr>
                <a:t> </a:t>
              </a:r>
              <a:r>
                <a:rPr lang="en-US" altLang="zh-CN" sz="3600" dirty="0" smtClean="0">
                  <a:ea typeface="华文仿宋" panose="02010600040101010101" pitchFamily="2" charset="-122"/>
                </a:rPr>
                <a:t>a</a:t>
              </a:r>
              <a:r>
                <a:rPr lang="en-US" altLang="zh-CN" sz="3600" baseline="-25000" dirty="0" smtClean="0">
                  <a:ea typeface="华文仿宋" panose="02010600040101010101" pitchFamily="2" charset="-122"/>
                </a:rPr>
                <a:t>1</a:t>
              </a:r>
              <a:r>
                <a:rPr lang="en-US" altLang="zh-CN" sz="3600" dirty="0" smtClean="0">
                  <a:ea typeface="华文仿宋" panose="02010600040101010101" pitchFamily="2" charset="-122"/>
                </a:rPr>
                <a:t>           a</a:t>
              </a:r>
              <a:r>
                <a:rPr lang="en-US" altLang="zh-CN" sz="3600" baseline="-25000" dirty="0" smtClean="0">
                  <a:ea typeface="华文仿宋" panose="02010600040101010101" pitchFamily="2" charset="-122"/>
                </a:rPr>
                <a:t>2</a:t>
              </a:r>
              <a:r>
                <a:rPr lang="en-US" altLang="zh-CN" sz="3600" dirty="0" smtClean="0">
                  <a:ea typeface="华文仿宋" panose="02010600040101010101" pitchFamily="2" charset="-122"/>
                </a:rPr>
                <a:t>    </a:t>
              </a:r>
              <a:r>
                <a:rPr lang="en-US" altLang="zh-CN" sz="3600" dirty="0">
                  <a:ea typeface="华文仿宋" panose="02010600040101010101" pitchFamily="2" charset="-122"/>
                </a:rPr>
                <a:t>… ... </a:t>
              </a:r>
              <a:r>
                <a:rPr lang="en-US" altLang="zh-CN" sz="3600" dirty="0" smtClean="0">
                  <a:ea typeface="华文仿宋" panose="02010600040101010101" pitchFamily="2" charset="-122"/>
                </a:rPr>
                <a:t>           </a:t>
              </a:r>
              <a:r>
                <a:rPr lang="en-US" altLang="zh-CN" sz="3600" dirty="0">
                  <a:ea typeface="华文仿宋" panose="02010600040101010101" pitchFamily="2" charset="-122"/>
                </a:rPr>
                <a:t>a</a:t>
              </a:r>
              <a:r>
                <a:rPr lang="en-US" altLang="zh-CN" sz="3600" baseline="-25000" dirty="0">
                  <a:ea typeface="华文仿宋" panose="02010600040101010101" pitchFamily="2" charset="-122"/>
                </a:rPr>
                <a:t>n</a:t>
              </a:r>
              <a:endParaRPr lang="en-US" altLang="zh-CN" sz="3600" baseline="-25000" dirty="0">
                <a:ea typeface="华文仿宋" panose="02010600040101010101" pitchFamily="2" charset="-122"/>
              </a:endParaRPr>
            </a:p>
            <a:p>
              <a:pPr algn="l" eaLnBrk="1" hangingPunct="1"/>
              <a:endParaRPr lang="en-US" altLang="zh-CN" sz="2000" dirty="0"/>
            </a:p>
          </p:txBody>
        </p:sp>
        <p:sp>
          <p:nvSpPr>
            <p:cNvPr id="268384" name="Line 96"/>
            <p:cNvSpPr>
              <a:spLocks noChangeShapeType="1"/>
            </p:cNvSpPr>
            <p:nvPr/>
          </p:nvSpPr>
          <p:spPr bwMode="auto">
            <a:xfrm>
              <a:off x="8243888" y="3222753"/>
              <a:ext cx="6096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8385" name="Line 97"/>
            <p:cNvSpPr>
              <a:spLocks noChangeShapeType="1"/>
            </p:cNvSpPr>
            <p:nvPr/>
          </p:nvSpPr>
          <p:spPr bwMode="auto">
            <a:xfrm>
              <a:off x="8820150" y="3213100"/>
              <a:ext cx="0" cy="76200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8386" name="Line 98"/>
            <p:cNvSpPr>
              <a:spLocks noChangeShapeType="1"/>
            </p:cNvSpPr>
            <p:nvPr/>
          </p:nvSpPr>
          <p:spPr bwMode="auto">
            <a:xfrm flipH="1">
              <a:off x="533401" y="4005263"/>
              <a:ext cx="8316912"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8387" name="Line 99"/>
            <p:cNvSpPr>
              <a:spLocks noChangeShapeType="1"/>
            </p:cNvSpPr>
            <p:nvPr/>
          </p:nvSpPr>
          <p:spPr bwMode="auto">
            <a:xfrm flipV="1">
              <a:off x="533401" y="3428999"/>
              <a:ext cx="6350" cy="576264"/>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8402" name="Line 114"/>
            <p:cNvSpPr>
              <a:spLocks noChangeShapeType="1"/>
            </p:cNvSpPr>
            <p:nvPr/>
          </p:nvSpPr>
          <p:spPr bwMode="auto">
            <a:xfrm>
              <a:off x="1187450" y="2492375"/>
              <a:ext cx="6629400" cy="0"/>
            </a:xfrm>
            <a:prstGeom prst="line">
              <a:avLst/>
            </a:prstGeom>
            <a:noFill/>
            <a:ln w="31750">
              <a:solidFill>
                <a:srgbClr val="9900FF"/>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8432" name="Line 144"/>
            <p:cNvSpPr>
              <a:spLocks noChangeShapeType="1"/>
            </p:cNvSpPr>
            <p:nvPr/>
          </p:nvSpPr>
          <p:spPr bwMode="auto">
            <a:xfrm>
              <a:off x="539750" y="3429000"/>
              <a:ext cx="533400" cy="0"/>
            </a:xfrm>
            <a:prstGeom prst="line">
              <a:avLst/>
            </a:prstGeom>
            <a:noFill/>
            <a:ln w="31750">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8445" name="Line 157"/>
            <p:cNvSpPr>
              <a:spLocks noChangeShapeType="1"/>
            </p:cNvSpPr>
            <p:nvPr/>
          </p:nvSpPr>
          <p:spPr bwMode="auto">
            <a:xfrm flipV="1">
              <a:off x="1187450" y="2492375"/>
              <a:ext cx="0" cy="762000"/>
            </a:xfrm>
            <a:prstGeom prst="line">
              <a:avLst/>
            </a:prstGeom>
            <a:noFill/>
            <a:ln w="31750">
              <a:solidFill>
                <a:srgbClr val="9900FF"/>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268446" name="Line 158"/>
            <p:cNvSpPr>
              <a:spLocks noChangeShapeType="1"/>
            </p:cNvSpPr>
            <p:nvPr/>
          </p:nvSpPr>
          <p:spPr bwMode="auto">
            <a:xfrm>
              <a:off x="7812088" y="2492375"/>
              <a:ext cx="0" cy="511175"/>
            </a:xfrm>
            <a:prstGeom prst="line">
              <a:avLst/>
            </a:prstGeom>
            <a:noFill/>
            <a:ln w="31750">
              <a:solidFill>
                <a:srgbClr val="9900FF"/>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grpSp>
          <p:nvGrpSpPr>
            <p:cNvPr id="112655" name="Group 204"/>
            <p:cNvGrpSpPr/>
            <p:nvPr/>
          </p:nvGrpSpPr>
          <p:grpSpPr bwMode="auto">
            <a:xfrm>
              <a:off x="457200" y="2205038"/>
              <a:ext cx="7924800" cy="1447800"/>
              <a:chOff x="288" y="1410"/>
              <a:chExt cx="4992" cy="912"/>
            </a:xfrm>
          </p:grpSpPr>
          <p:sp>
            <p:nvSpPr>
              <p:cNvPr id="112656" name="Line 205"/>
              <p:cNvSpPr>
                <a:spLocks noChangeShapeType="1"/>
              </p:cNvSpPr>
              <p:nvPr/>
            </p:nvSpPr>
            <p:spPr bwMode="auto">
              <a:xfrm>
                <a:off x="288" y="1410"/>
                <a:ext cx="0" cy="672"/>
              </a:xfrm>
              <a:prstGeom prst="line">
                <a:avLst/>
              </a:prstGeom>
              <a:noFill/>
              <a:ln w="38100">
                <a:solidFill>
                  <a:srgbClr val="FB415C"/>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57" name="Line 206"/>
              <p:cNvSpPr>
                <a:spLocks noChangeShapeType="1"/>
              </p:cNvSpPr>
              <p:nvPr/>
            </p:nvSpPr>
            <p:spPr bwMode="auto">
              <a:xfrm>
                <a:off x="624" y="193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58" name="Line 207"/>
              <p:cNvSpPr>
                <a:spLocks noChangeShapeType="1"/>
              </p:cNvSpPr>
              <p:nvPr/>
            </p:nvSpPr>
            <p:spPr bwMode="auto">
              <a:xfrm>
                <a:off x="624" y="232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59" name="Line 208"/>
              <p:cNvSpPr>
                <a:spLocks noChangeShapeType="1"/>
              </p:cNvSpPr>
              <p:nvPr/>
            </p:nvSpPr>
            <p:spPr bwMode="auto">
              <a:xfrm>
                <a:off x="1248"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60" name="Line 209"/>
              <p:cNvSpPr>
                <a:spLocks noChangeShapeType="1"/>
              </p:cNvSpPr>
              <p:nvPr/>
            </p:nvSpPr>
            <p:spPr bwMode="auto">
              <a:xfrm>
                <a:off x="624"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61" name="Line 210"/>
              <p:cNvSpPr>
                <a:spLocks noChangeShapeType="1"/>
              </p:cNvSpPr>
              <p:nvPr/>
            </p:nvSpPr>
            <p:spPr bwMode="auto">
              <a:xfrm>
                <a:off x="1056"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62" name="Line 211"/>
              <p:cNvSpPr>
                <a:spLocks noChangeShapeType="1"/>
              </p:cNvSpPr>
              <p:nvPr/>
            </p:nvSpPr>
            <p:spPr bwMode="auto">
              <a:xfrm>
                <a:off x="1536" y="193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63" name="Line 212"/>
              <p:cNvSpPr>
                <a:spLocks noChangeShapeType="1"/>
              </p:cNvSpPr>
              <p:nvPr/>
            </p:nvSpPr>
            <p:spPr bwMode="auto">
              <a:xfrm>
                <a:off x="1536" y="232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64" name="Line 213"/>
              <p:cNvSpPr>
                <a:spLocks noChangeShapeType="1"/>
              </p:cNvSpPr>
              <p:nvPr/>
            </p:nvSpPr>
            <p:spPr bwMode="auto">
              <a:xfrm>
                <a:off x="2208"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65" name="Line 214"/>
              <p:cNvSpPr>
                <a:spLocks noChangeShapeType="1"/>
              </p:cNvSpPr>
              <p:nvPr/>
            </p:nvSpPr>
            <p:spPr bwMode="auto">
              <a:xfrm>
                <a:off x="1536"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66" name="Line 215"/>
              <p:cNvSpPr>
                <a:spLocks noChangeShapeType="1"/>
              </p:cNvSpPr>
              <p:nvPr/>
            </p:nvSpPr>
            <p:spPr bwMode="auto">
              <a:xfrm>
                <a:off x="2016"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67" name="Line 216"/>
              <p:cNvSpPr>
                <a:spLocks noChangeShapeType="1"/>
              </p:cNvSpPr>
              <p:nvPr/>
            </p:nvSpPr>
            <p:spPr bwMode="auto">
              <a:xfrm>
                <a:off x="1152" y="2130"/>
                <a:ext cx="384" cy="0"/>
              </a:xfrm>
              <a:prstGeom prst="line">
                <a:avLst/>
              </a:prstGeom>
              <a:noFill/>
              <a:ln w="31750">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68" name="Line 217"/>
              <p:cNvSpPr>
                <a:spLocks noChangeShapeType="1"/>
              </p:cNvSpPr>
              <p:nvPr/>
            </p:nvSpPr>
            <p:spPr bwMode="auto">
              <a:xfrm>
                <a:off x="2160" y="2130"/>
                <a:ext cx="384" cy="0"/>
              </a:xfrm>
              <a:prstGeom prst="line">
                <a:avLst/>
              </a:prstGeom>
              <a:noFill/>
              <a:ln w="31750">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69" name="Line 218"/>
              <p:cNvSpPr>
                <a:spLocks noChangeShapeType="1"/>
              </p:cNvSpPr>
              <p:nvPr/>
            </p:nvSpPr>
            <p:spPr bwMode="auto">
              <a:xfrm>
                <a:off x="2544" y="1938"/>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70" name="Line 219"/>
              <p:cNvSpPr>
                <a:spLocks noChangeShapeType="1"/>
              </p:cNvSpPr>
              <p:nvPr/>
            </p:nvSpPr>
            <p:spPr bwMode="auto">
              <a:xfrm>
                <a:off x="2544"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71" name="Line 220"/>
              <p:cNvSpPr>
                <a:spLocks noChangeShapeType="1"/>
              </p:cNvSpPr>
              <p:nvPr/>
            </p:nvSpPr>
            <p:spPr bwMode="auto">
              <a:xfrm>
                <a:off x="3264"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72" name="Line 221"/>
              <p:cNvSpPr>
                <a:spLocks noChangeShapeType="1"/>
              </p:cNvSpPr>
              <p:nvPr/>
            </p:nvSpPr>
            <p:spPr bwMode="auto">
              <a:xfrm>
                <a:off x="3072"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73" name="Line 222"/>
              <p:cNvSpPr>
                <a:spLocks noChangeShapeType="1"/>
              </p:cNvSpPr>
              <p:nvPr/>
            </p:nvSpPr>
            <p:spPr bwMode="auto">
              <a:xfrm>
                <a:off x="3168" y="2130"/>
                <a:ext cx="288" cy="0"/>
              </a:xfrm>
              <a:prstGeom prst="line">
                <a:avLst/>
              </a:prstGeom>
              <a:noFill/>
              <a:ln w="31750">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74" name="Line 223"/>
              <p:cNvSpPr>
                <a:spLocks noChangeShapeType="1"/>
              </p:cNvSpPr>
              <p:nvPr/>
            </p:nvSpPr>
            <p:spPr bwMode="auto">
              <a:xfrm>
                <a:off x="2544" y="2322"/>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75" name="Line 224"/>
              <p:cNvSpPr>
                <a:spLocks noChangeShapeType="1"/>
              </p:cNvSpPr>
              <p:nvPr/>
            </p:nvSpPr>
            <p:spPr bwMode="auto">
              <a:xfrm>
                <a:off x="4560" y="2322"/>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76" name="Line 225"/>
              <p:cNvSpPr>
                <a:spLocks noChangeShapeType="1"/>
              </p:cNvSpPr>
              <p:nvPr/>
            </p:nvSpPr>
            <p:spPr bwMode="auto">
              <a:xfrm>
                <a:off x="4560" y="1938"/>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77" name="Line 226"/>
              <p:cNvSpPr>
                <a:spLocks noChangeShapeType="1"/>
              </p:cNvSpPr>
              <p:nvPr/>
            </p:nvSpPr>
            <p:spPr bwMode="auto">
              <a:xfrm>
                <a:off x="4560"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78" name="Line 227"/>
              <p:cNvSpPr>
                <a:spLocks noChangeShapeType="1"/>
              </p:cNvSpPr>
              <p:nvPr/>
            </p:nvSpPr>
            <p:spPr bwMode="auto">
              <a:xfrm>
                <a:off x="5280"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79" name="Line 228"/>
              <p:cNvSpPr>
                <a:spLocks noChangeShapeType="1"/>
              </p:cNvSpPr>
              <p:nvPr/>
            </p:nvSpPr>
            <p:spPr bwMode="auto">
              <a:xfrm>
                <a:off x="5088"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80" name="Line 229"/>
              <p:cNvSpPr>
                <a:spLocks noChangeShapeType="1"/>
              </p:cNvSpPr>
              <p:nvPr/>
            </p:nvSpPr>
            <p:spPr bwMode="auto">
              <a:xfrm>
                <a:off x="4320" y="2130"/>
                <a:ext cx="240" cy="0"/>
              </a:xfrm>
              <a:prstGeom prst="line">
                <a:avLst/>
              </a:prstGeom>
              <a:noFill/>
              <a:ln w="31750">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81" name="Line 230"/>
              <p:cNvSpPr>
                <a:spLocks noChangeShapeType="1"/>
              </p:cNvSpPr>
              <p:nvPr/>
            </p:nvSpPr>
            <p:spPr bwMode="auto">
              <a:xfrm>
                <a:off x="288" y="2082"/>
                <a:ext cx="336" cy="0"/>
              </a:xfrm>
              <a:prstGeom prst="line">
                <a:avLst/>
              </a:prstGeom>
              <a:noFill/>
              <a:ln w="38100">
                <a:solidFill>
                  <a:srgbClr val="FB415C"/>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82" name="Line 231"/>
              <p:cNvSpPr>
                <a:spLocks noChangeShapeType="1"/>
              </p:cNvSpPr>
              <p:nvPr/>
            </p:nvSpPr>
            <p:spPr bwMode="auto">
              <a:xfrm>
                <a:off x="816"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83" name="Line 232"/>
              <p:cNvSpPr>
                <a:spLocks noChangeShapeType="1"/>
              </p:cNvSpPr>
              <p:nvPr/>
            </p:nvSpPr>
            <p:spPr bwMode="auto">
              <a:xfrm>
                <a:off x="4752"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84" name="Line 233"/>
              <p:cNvSpPr>
                <a:spLocks noChangeShapeType="1"/>
              </p:cNvSpPr>
              <p:nvPr/>
            </p:nvSpPr>
            <p:spPr bwMode="auto">
              <a:xfrm>
                <a:off x="2736"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85" name="Line 234"/>
              <p:cNvSpPr>
                <a:spLocks noChangeShapeType="1"/>
              </p:cNvSpPr>
              <p:nvPr/>
            </p:nvSpPr>
            <p:spPr bwMode="auto">
              <a:xfrm>
                <a:off x="1728" y="1938"/>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86" name="Line 235"/>
              <p:cNvSpPr>
                <a:spLocks noChangeShapeType="1"/>
              </p:cNvSpPr>
              <p:nvPr/>
            </p:nvSpPr>
            <p:spPr bwMode="auto">
              <a:xfrm flipV="1">
                <a:off x="4656" y="1746"/>
                <a:ext cx="0" cy="384"/>
              </a:xfrm>
              <a:prstGeom prst="line">
                <a:avLst/>
              </a:prstGeom>
              <a:noFill/>
              <a:ln w="31750">
                <a:solidFill>
                  <a:srgbClr val="9900FF"/>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87" name="Line 236"/>
              <p:cNvSpPr>
                <a:spLocks noChangeShapeType="1"/>
              </p:cNvSpPr>
              <p:nvPr/>
            </p:nvSpPr>
            <p:spPr bwMode="auto">
              <a:xfrm flipH="1">
                <a:off x="4320" y="1746"/>
                <a:ext cx="336" cy="0"/>
              </a:xfrm>
              <a:prstGeom prst="line">
                <a:avLst/>
              </a:prstGeom>
              <a:noFill/>
              <a:ln w="31750">
                <a:solidFill>
                  <a:srgbClr val="9900FF"/>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88" name="Line 237"/>
              <p:cNvSpPr>
                <a:spLocks noChangeShapeType="1"/>
              </p:cNvSpPr>
              <p:nvPr/>
            </p:nvSpPr>
            <p:spPr bwMode="auto">
              <a:xfrm flipV="1">
                <a:off x="2640" y="1746"/>
                <a:ext cx="0" cy="384"/>
              </a:xfrm>
              <a:prstGeom prst="line">
                <a:avLst/>
              </a:prstGeom>
              <a:noFill/>
              <a:ln w="31750">
                <a:solidFill>
                  <a:srgbClr val="9900FF"/>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89" name="Line 238"/>
              <p:cNvSpPr>
                <a:spLocks noChangeShapeType="1"/>
              </p:cNvSpPr>
              <p:nvPr/>
            </p:nvSpPr>
            <p:spPr bwMode="auto">
              <a:xfrm flipH="1">
                <a:off x="1872" y="1746"/>
                <a:ext cx="768" cy="0"/>
              </a:xfrm>
              <a:prstGeom prst="line">
                <a:avLst/>
              </a:prstGeom>
              <a:noFill/>
              <a:ln w="31750">
                <a:solidFill>
                  <a:srgbClr val="9900FF"/>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90" name="Line 239"/>
              <p:cNvSpPr>
                <a:spLocks noChangeShapeType="1"/>
              </p:cNvSpPr>
              <p:nvPr/>
            </p:nvSpPr>
            <p:spPr bwMode="auto">
              <a:xfrm>
                <a:off x="1872" y="1746"/>
                <a:ext cx="0" cy="192"/>
              </a:xfrm>
              <a:prstGeom prst="line">
                <a:avLst/>
              </a:prstGeom>
              <a:noFill/>
              <a:ln w="31750">
                <a:solidFill>
                  <a:srgbClr val="9900FF"/>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91" name="Line 240"/>
              <p:cNvSpPr>
                <a:spLocks noChangeShapeType="1"/>
              </p:cNvSpPr>
              <p:nvPr/>
            </p:nvSpPr>
            <p:spPr bwMode="auto">
              <a:xfrm flipV="1">
                <a:off x="1632" y="1746"/>
                <a:ext cx="0" cy="384"/>
              </a:xfrm>
              <a:prstGeom prst="line">
                <a:avLst/>
              </a:prstGeom>
              <a:noFill/>
              <a:ln w="31750">
                <a:solidFill>
                  <a:srgbClr val="9900FF"/>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92" name="Line 241"/>
              <p:cNvSpPr>
                <a:spLocks noChangeShapeType="1"/>
              </p:cNvSpPr>
              <p:nvPr/>
            </p:nvSpPr>
            <p:spPr bwMode="auto">
              <a:xfrm flipH="1">
                <a:off x="960" y="1746"/>
                <a:ext cx="672" cy="0"/>
              </a:xfrm>
              <a:prstGeom prst="line">
                <a:avLst/>
              </a:prstGeom>
              <a:noFill/>
              <a:ln w="31750">
                <a:solidFill>
                  <a:srgbClr val="9900FF"/>
                </a:solidFill>
                <a:round/>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93" name="Line 242"/>
              <p:cNvSpPr>
                <a:spLocks noChangeShapeType="1"/>
              </p:cNvSpPr>
              <p:nvPr/>
            </p:nvSpPr>
            <p:spPr bwMode="auto">
              <a:xfrm flipH="1">
                <a:off x="960" y="1746"/>
                <a:ext cx="0" cy="192"/>
              </a:xfrm>
              <a:prstGeom prst="line">
                <a:avLst/>
              </a:prstGeom>
              <a:noFill/>
              <a:ln w="31750">
                <a:solidFill>
                  <a:srgbClr val="9900FF"/>
                </a:solidFill>
                <a:round/>
                <a:tailEnd type="stealth" w="med" len="lg"/>
              </a:ln>
              <a:extLst>
                <a:ext uri="{909E8E84-426E-40DD-AFC4-6F175D3DCCD1}">
                  <a14:hiddenFill xmlns:a14="http://schemas.microsoft.com/office/drawing/2010/main">
                    <a:noFill/>
                  </a14:hiddenFill>
                </a:ext>
              </a:extLst>
            </p:spPr>
            <p:txBody>
              <a:bodyPr wrap="none" anchor="ctr"/>
              <a:lstStyle/>
              <a:p>
                <a:pPr algn="l"/>
                <a:endParaRPr lang="zh-CN" altLang="en-US" sz="1200"/>
              </a:p>
            </p:txBody>
          </p:sp>
          <p:sp>
            <p:nvSpPr>
              <p:cNvPr id="112694" name="Rectangle 243"/>
              <p:cNvSpPr>
                <a:spLocks noChangeArrowheads="1"/>
              </p:cNvSpPr>
              <p:nvPr/>
            </p:nvSpPr>
            <p:spPr bwMode="auto">
              <a:xfrm>
                <a:off x="816" y="1938"/>
                <a:ext cx="240" cy="384"/>
              </a:xfrm>
              <a:prstGeom prst="rect">
                <a:avLst/>
              </a:prstGeom>
              <a:solidFill>
                <a:srgbClr val="CCFFCC"/>
              </a:solidFill>
              <a:ln w="9525">
                <a:solidFill>
                  <a:schemeClr val="tx2"/>
                </a:solidFill>
                <a:miter lim="800000"/>
              </a:ln>
            </p:spPr>
            <p:txBody>
              <a:bodyPr wrap="none" anchor="ctr"/>
              <a:lstStyle>
                <a:lvl1pPr eaLnBrk="0" hangingPunct="0">
                  <a:defRPr kumimoji="1" sz="2400">
                    <a:solidFill>
                      <a:schemeClr val="tx1"/>
                    </a:solidFill>
                    <a:latin typeface="Times New Roman" panose="02020603050405020304" charset="0"/>
                    <a:ea typeface="宋体" panose="02010600030101010101" pitchFamily="2" charset="-122"/>
                  </a:defRPr>
                </a:lvl1pPr>
                <a:lvl2pPr marL="742950" indent="-285750" eaLnBrk="0" hangingPunct="0">
                  <a:defRPr kumimoji="1" sz="2400">
                    <a:solidFill>
                      <a:schemeClr val="tx1"/>
                    </a:solidFill>
                    <a:latin typeface="Times New Roman" panose="02020603050405020304" charset="0"/>
                    <a:ea typeface="宋体" panose="02010600030101010101" pitchFamily="2" charset="-122"/>
                  </a:defRPr>
                </a:lvl2pPr>
                <a:lvl3pPr marL="1143000" indent="-228600" eaLnBrk="0" hangingPunct="0">
                  <a:defRPr kumimoji="1" sz="2400">
                    <a:solidFill>
                      <a:schemeClr val="tx1"/>
                    </a:solidFill>
                    <a:latin typeface="Times New Roman" panose="02020603050405020304" charset="0"/>
                    <a:ea typeface="宋体" panose="02010600030101010101" pitchFamily="2" charset="-122"/>
                  </a:defRPr>
                </a:lvl3pPr>
                <a:lvl4pPr marL="1600200" indent="-228600" eaLnBrk="0" hangingPunct="0">
                  <a:defRPr kumimoji="1" sz="2400">
                    <a:solidFill>
                      <a:schemeClr val="tx1"/>
                    </a:solidFill>
                    <a:latin typeface="Times New Roman" panose="02020603050405020304" charset="0"/>
                    <a:ea typeface="宋体" panose="02010600030101010101" pitchFamily="2" charset="-122"/>
                  </a:defRPr>
                </a:lvl4pPr>
                <a:lvl5pPr marL="2057400" indent="-228600" eaLnBrk="0" hangingPunct="0">
                  <a:defRPr kumimoji="1"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charset="0"/>
                    <a:ea typeface="宋体" panose="02010600030101010101" pitchFamily="2" charset="-122"/>
                  </a:defRPr>
                </a:lvl9pPr>
              </a:lstStyle>
              <a:p>
                <a:pPr algn="l" eaLnBrk="1" hangingPunct="1"/>
                <a:endParaRPr lang="zh-CN" altLang="en-US" sz="2000"/>
              </a:p>
            </p:txBody>
          </p:sp>
        </p:grpSp>
      </p:grpSp>
      <p:sp>
        <p:nvSpPr>
          <p:cNvPr id="70" name="Rectangle 22"/>
          <p:cNvSpPr>
            <a:spLocks noChangeArrowheads="1"/>
          </p:cNvSpPr>
          <p:nvPr/>
        </p:nvSpPr>
        <p:spPr bwMode="auto">
          <a:xfrm>
            <a:off x="276270" y="169069"/>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tx1"/>
                </a:solidFill>
                <a:latin typeface="Times New Roman" panose="02020603050405020304" charset="0"/>
                <a:ea typeface="宋体" panose="02010600030101010101" pitchFamily="2" charset="-122"/>
              </a:defRPr>
            </a:lvl1pPr>
            <a:lvl2pPr marL="742950" indent="-285750" eaLnBrk="0" hangingPunct="0">
              <a:defRPr kumimoji="1" sz="2400" b="1">
                <a:solidFill>
                  <a:schemeClr val="tx1"/>
                </a:solidFill>
                <a:latin typeface="Times New Roman" panose="02020603050405020304"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charset="0"/>
                <a:ea typeface="宋体" panose="02010600030101010101" pitchFamily="2" charset="-122"/>
              </a:defRPr>
            </a:lvl9pPr>
          </a:lstStyle>
          <a:p>
            <a:pPr algn="l">
              <a:lnSpc>
                <a:spcPts val="4000"/>
              </a:lnSpc>
            </a:pP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a:t>
            </a:r>
            <a:r>
              <a:rPr lang="en-US" altLang="zh-CN" sz="3200" dirty="0">
                <a:solidFill>
                  <a:srgbClr val="000080"/>
                </a:solidFill>
                <a:latin typeface="黑体" panose="02010609060101010101" pitchFamily="49" charset="-122"/>
                <a:ea typeface="黑体" panose="02010609060101010101" pitchFamily="49" charset="-122"/>
                <a:cs typeface="MS PGothic" panose="020B0600070205080204" charset="-128"/>
              </a:rPr>
              <a:t>3</a:t>
            </a:r>
            <a:r>
              <a:rPr lang="zh-CN" altLang="en-US" sz="3200" dirty="0" smtClean="0">
                <a:solidFill>
                  <a:srgbClr val="000080"/>
                </a:solidFill>
                <a:latin typeface="黑体" panose="02010609060101010101" pitchFamily="49" charset="-122"/>
                <a:ea typeface="黑体" panose="02010609060101010101" pitchFamily="49" charset="-122"/>
                <a:cs typeface="MS PGothic" panose="020B0600070205080204" charset="-128"/>
              </a:rPr>
              <a:t>）双向循环链表</a:t>
            </a:r>
            <a:endParaRPr lang="zh-CN" altLang="en-US" sz="3200" dirty="0">
              <a:solidFill>
                <a:srgbClr val="000080"/>
              </a:solidFill>
              <a:latin typeface="黑体" panose="02010609060101010101" pitchFamily="49" charset="-122"/>
              <a:ea typeface="黑体" panose="02010609060101010101" pitchFamily="49" charset="-122"/>
              <a:cs typeface="MS PGothic" panose="020B0600070205080204" charset="-128"/>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animEffect transition="in" filter="wipe(down)">
                                      <p:cBhvr>
                                        <p:cTn id="7" dur="500"/>
                                        <p:tgtEl>
                                          <p:spTgt spid="26829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p:bldLst>
  </p:timing>
</p:sld>
</file>

<file path=ppt/tags/tag1.xml><?xml version="1.0" encoding="utf-8"?>
<p:tagLst xmlns:p="http://schemas.openxmlformats.org/presentationml/2006/main">
  <p:tag name="TEXPOINTINIT" val=""/>
  <p:tag name="USEAMSFONTS" val="False"/>
  <p:tag name="EMBEDFONTS" val="False"/>
  <p:tag name="USEBOLDAMS" val="False"/>
  <p:tag name="DEFAULTDISPLAYSOURCE" val="\documentclass{article}\pagestyle{empty}\input{../../stdlib}&#10;\newcommand{\Jb}{\bar{J}}&#10;&#10;\begin{document}&#10;&#10;\end{document}&#10;"/>
  <p:tag name="TEX2PS" val="latex $(base).tex; dvips -D $(res) -E -o $(base).ps $(base).dvi"/>
  <p:tag name="EXTERNALEDITCOMMAND" val="notepad %"/>
  <p:tag name="GHOSTSCRIPTCOMMAND" val="gswin32c"/>
  <p:tag name="DEFAULTBITMAP" val="pngmono"/>
  <p:tag name="DEFAULTBLEND" val="False"/>
  <p:tag name="DEFAULTTRANSPARENT" val="True"/>
  <p:tag name="DEFAULTWORKAROUNDTRANSPARENCYBUG" val="False"/>
  <p:tag name="DEFAULTRESOLUTION" val="600"/>
  <p:tag name="DEFAULTMAGNIFICATION" val="2"/>
  <p:tag name="DEFAULTFONTSIZE" val="10"/>
  <p:tag name="DEFAULTWIDTH" val="354"/>
  <p:tag name="DEFAULTHEIGHT" val="344"/>
  <p:tag name="KSO_WPP_MARK_KEY" val="413df19f-55cc-48f9-8c7d-36786e19dbaf"/>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s - 2 Column copy 3">
  <a:themeElements>
    <a:clrScheme name="">
      <a:dk1>
        <a:srgbClr val="000000"/>
      </a:dk1>
      <a:lt1>
        <a:srgbClr val="FFFFFF"/>
      </a:lt1>
      <a:dk2>
        <a:srgbClr val="000000"/>
      </a:dk2>
      <a:lt2>
        <a:srgbClr val="000000"/>
      </a:lt2>
      <a:accent1>
        <a:srgbClr val="3E3E3E"/>
      </a:accent1>
      <a:accent2>
        <a:srgbClr val="333399"/>
      </a:accent2>
      <a:accent3>
        <a:srgbClr val="FFFFFF"/>
      </a:accent3>
      <a:accent4>
        <a:srgbClr val="000000"/>
      </a:accent4>
      <a:accent5>
        <a:srgbClr val="AFAFAF"/>
      </a:accent5>
      <a:accent6>
        <a:srgbClr val="2D2D8A"/>
      </a:accent6>
      <a:hlink>
        <a:srgbClr val="009999"/>
      </a:hlink>
      <a:folHlink>
        <a:srgbClr val="99CC00"/>
      </a:folHlink>
    </a:clrScheme>
    <a:fontScheme name="Title &amp; Bullets - 2 Column copy 3">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copy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0</TotalTime>
  <Words>32962</Words>
  <Application>WPS 演示</Application>
  <PresentationFormat>全屏显示(4:3)</PresentationFormat>
  <Paragraphs>2076</Paragraphs>
  <Slides>147</Slides>
  <Notes>10</Notes>
  <HiddenSlides>4</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14</vt:i4>
      </vt:variant>
      <vt:variant>
        <vt:lpstr>幻灯片标题</vt:lpstr>
      </vt:variant>
      <vt:variant>
        <vt:i4>147</vt:i4>
      </vt:variant>
    </vt:vector>
  </HeadingPairs>
  <TitlesOfParts>
    <vt:vector size="183" baseType="lpstr">
      <vt:lpstr>Arial</vt:lpstr>
      <vt:lpstr>宋体</vt:lpstr>
      <vt:lpstr>Wingdings</vt:lpstr>
      <vt:lpstr>MS PGothic</vt:lpstr>
      <vt:lpstr>Gill Sans</vt:lpstr>
      <vt:lpstr>Gill Sans MT</vt:lpstr>
      <vt:lpstr>ヒラギノ角ゴ ProN W3</vt:lpstr>
      <vt:lpstr>Segoe Print</vt:lpstr>
      <vt:lpstr>Gill Sans</vt:lpstr>
      <vt:lpstr>Times</vt:lpstr>
      <vt:lpstr>Times New Roman</vt:lpstr>
      <vt:lpstr>黑体</vt:lpstr>
      <vt:lpstr>华文仿宋</vt:lpstr>
      <vt:lpstr>Calibri</vt:lpstr>
      <vt:lpstr>微软雅黑</vt:lpstr>
      <vt:lpstr>Arial Unicode MS</vt:lpstr>
      <vt:lpstr>楷体_GB2312</vt:lpstr>
      <vt:lpstr>新宋体</vt:lpstr>
      <vt:lpstr>Symbol</vt:lpstr>
      <vt:lpstr>隶书</vt:lpstr>
      <vt:lpstr>Blank Presentation</vt:lpstr>
      <vt:lpstr>Title &amp; Bullets - 2 Column copy 3</vt:lpstr>
      <vt:lpstr>MS_ClipArt_Gallery.2</vt:lpstr>
      <vt:lpstr>Equation.DSMT4</vt:lpstr>
      <vt:lpstr>Equation.DSMT4</vt:lpstr>
      <vt:lpstr>Equation.DSMT4</vt:lpstr>
      <vt:lpstr>Equation.DSMT4</vt:lpstr>
      <vt:lpstr>Equation.3</vt:lpstr>
      <vt:lpstr>MS_ClipArt_Gallery.2</vt:lpstr>
      <vt:lpstr>MS_ClipArt_Gallery.2</vt:lpstr>
      <vt:lpstr>MS_ClipArt_Gallery.2</vt:lpstr>
      <vt:lpstr>MS_ClipArt_Gallery.2</vt:lpstr>
      <vt:lpstr>Equation.3</vt:lpstr>
      <vt:lpstr>Equation.DSMT4</vt:lpstr>
      <vt:lpstr>Equation.3</vt:lpstr>
      <vt:lpstr>Equation.3</vt:lpstr>
      <vt:lpstr>第二章  线性表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SGHMC+DDP Learning</dc:title>
  <dc:creator>Emily Fox</dc:creator>
  <cp:lastModifiedBy>不存在男孩</cp:lastModifiedBy>
  <cp:revision>12694</cp:revision>
  <cp:lastPrinted>2003-01-09T13:22:00Z</cp:lastPrinted>
  <dcterms:created xsi:type="dcterms:W3CDTF">2011-09-14T14:16:00Z</dcterms:created>
  <dcterms:modified xsi:type="dcterms:W3CDTF">2023-09-27T02:31:48Z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6ABA996766514AC2868EB14F074902C9_13</vt:lpwstr>
  </property>
  <property fmtid="{D5CDD505-2E9C-101B-9397-08002B2CF9AE}" pid="3" name="KSOProductBuildVer">
    <vt:lpwstr>2052-11.1.0.14309</vt:lpwstr>
  </property>
</Properties>
</file>