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559" r:id="rId2"/>
  </p:sldMasterIdLst>
  <p:notesMasterIdLst>
    <p:notesMasterId r:id="rId91"/>
  </p:notesMasterIdLst>
  <p:handoutMasterIdLst>
    <p:handoutMasterId r:id="rId92"/>
  </p:handoutMasterIdLst>
  <p:sldIdLst>
    <p:sldId id="1321" r:id="rId3"/>
    <p:sldId id="1575" r:id="rId4"/>
    <p:sldId id="1576" r:id="rId5"/>
    <p:sldId id="1499" r:id="rId6"/>
    <p:sldId id="1500" r:id="rId7"/>
    <p:sldId id="1501" r:id="rId8"/>
    <p:sldId id="1502" r:id="rId9"/>
    <p:sldId id="1503" r:id="rId10"/>
    <p:sldId id="1577" r:id="rId11"/>
    <p:sldId id="1578" r:id="rId12"/>
    <p:sldId id="1579" r:id="rId13"/>
    <p:sldId id="1580" r:id="rId14"/>
    <p:sldId id="1512" r:id="rId15"/>
    <p:sldId id="1513" r:id="rId16"/>
    <p:sldId id="1581" r:id="rId17"/>
    <p:sldId id="1515" r:id="rId18"/>
    <p:sldId id="1582" r:id="rId19"/>
    <p:sldId id="1517" r:id="rId20"/>
    <p:sldId id="1583" r:id="rId21"/>
    <p:sldId id="1584" r:id="rId22"/>
    <p:sldId id="1521" r:id="rId23"/>
    <p:sldId id="1522" r:id="rId24"/>
    <p:sldId id="1523" r:id="rId25"/>
    <p:sldId id="1524" r:id="rId26"/>
    <p:sldId id="1525" r:id="rId27"/>
    <p:sldId id="1526" r:id="rId28"/>
    <p:sldId id="1527" r:id="rId29"/>
    <p:sldId id="1528" r:id="rId30"/>
    <p:sldId id="1529" r:id="rId31"/>
    <p:sldId id="1530" r:id="rId32"/>
    <p:sldId id="1531" r:id="rId33"/>
    <p:sldId id="1532" r:id="rId34"/>
    <p:sldId id="1585" r:id="rId35"/>
    <p:sldId id="1586" r:id="rId36"/>
    <p:sldId id="1587" r:id="rId37"/>
    <p:sldId id="1588" r:id="rId38"/>
    <p:sldId id="1589" r:id="rId39"/>
    <p:sldId id="1535" r:id="rId40"/>
    <p:sldId id="1536" r:id="rId41"/>
    <p:sldId id="1537" r:id="rId42"/>
    <p:sldId id="1538" r:id="rId43"/>
    <p:sldId id="1539" r:id="rId44"/>
    <p:sldId id="1540" r:id="rId45"/>
    <p:sldId id="1541" r:id="rId46"/>
    <p:sldId id="1542" r:id="rId47"/>
    <p:sldId id="1543" r:id="rId48"/>
    <p:sldId id="1544" r:id="rId49"/>
    <p:sldId id="1545" r:id="rId50"/>
    <p:sldId id="1546" r:id="rId51"/>
    <p:sldId id="1547" r:id="rId52"/>
    <p:sldId id="1548" r:id="rId53"/>
    <p:sldId id="1549" r:id="rId54"/>
    <p:sldId id="1550" r:id="rId55"/>
    <p:sldId id="1551" r:id="rId56"/>
    <p:sldId id="1552" r:id="rId57"/>
    <p:sldId id="1553" r:id="rId58"/>
    <p:sldId id="1554" r:id="rId59"/>
    <p:sldId id="1555" r:id="rId60"/>
    <p:sldId id="1556" r:id="rId61"/>
    <p:sldId id="1557" r:id="rId62"/>
    <p:sldId id="1558" r:id="rId63"/>
    <p:sldId id="1559" r:id="rId64"/>
    <p:sldId id="1560" r:id="rId65"/>
    <p:sldId id="1561" r:id="rId66"/>
    <p:sldId id="1562" r:id="rId67"/>
    <p:sldId id="1563" r:id="rId68"/>
    <p:sldId id="1590" r:id="rId69"/>
    <p:sldId id="1565" r:id="rId70"/>
    <p:sldId id="1564" r:id="rId71"/>
    <p:sldId id="1566" r:id="rId72"/>
    <p:sldId id="1567" r:id="rId73"/>
    <p:sldId id="1568" r:id="rId74"/>
    <p:sldId id="1569" r:id="rId75"/>
    <p:sldId id="1570" r:id="rId76"/>
    <p:sldId id="1571" r:id="rId77"/>
    <p:sldId id="1572" r:id="rId78"/>
    <p:sldId id="1591" r:id="rId79"/>
    <p:sldId id="1592" r:id="rId80"/>
    <p:sldId id="1593" r:id="rId81"/>
    <p:sldId id="1594" r:id="rId82"/>
    <p:sldId id="1595" r:id="rId83"/>
    <p:sldId id="1573" r:id="rId84"/>
    <p:sldId id="1597" r:id="rId85"/>
    <p:sldId id="1598" r:id="rId86"/>
    <p:sldId id="1600" r:id="rId87"/>
    <p:sldId id="1601" r:id="rId88"/>
    <p:sldId id="1599" r:id="rId89"/>
    <p:sldId id="1574" r:id="rId90"/>
  </p:sldIdLst>
  <p:sldSz cx="9144000" cy="6858000" type="screen4x3"/>
  <p:notesSz cx="6997700" cy="9194800"/>
  <p:custDataLst>
    <p:tags r:id="rId93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059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118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18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239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5298" algn="l" defTabSz="457059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2360" algn="l" defTabSz="457059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199416" algn="l" defTabSz="457059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6478" algn="l" defTabSz="457059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1">
          <p15:clr>
            <a:srgbClr val="A4A3A4"/>
          </p15:clr>
        </p15:guide>
        <p15:guide id="2" pos="283">
          <p15:clr>
            <a:srgbClr val="A4A3A4"/>
          </p15:clr>
        </p15:guide>
        <p15:guide id="3" pos="5459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A00"/>
    <a:srgbClr val="000080"/>
    <a:srgbClr val="733C23"/>
    <a:srgbClr val="B3B3B3"/>
    <a:srgbClr val="FF00FF"/>
    <a:srgbClr val="00CB00"/>
    <a:srgbClr val="00FF00"/>
    <a:srgbClr val="008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82387" autoAdjust="0"/>
  </p:normalViewPr>
  <p:slideViewPr>
    <p:cSldViewPr snapToGrid="0">
      <p:cViewPr>
        <p:scale>
          <a:sx n="70" d="100"/>
          <a:sy n="70" d="100"/>
        </p:scale>
        <p:origin x="1302" y="108"/>
      </p:cViewPr>
      <p:guideLst>
        <p:guide orient="horz" pos="1041"/>
        <p:guide pos="283"/>
        <p:guide pos="5459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33" d="100"/>
          <a:sy n="133" d="100"/>
        </p:scale>
        <p:origin x="-1720" y="648"/>
      </p:cViewPr>
      <p:guideLst>
        <p:guide orient="horz" pos="2896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6.xml"/><Relationship Id="rId1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2838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4" rIns="91430" bIns="45714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732838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4" rIns="91430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D0144D58-B74D-034C-BD72-88F578C76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29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7" tIns="46258" rIns="92517" bIns="46258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7" tIns="46258" rIns="92517" bIns="46258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88975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5625"/>
            <a:ext cx="51308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7" tIns="46258" rIns="92517" bIns="46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7" tIns="46258" rIns="92517" bIns="46258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7" tIns="46258" rIns="92517" bIns="46258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CB56BF0C-B79A-EA43-BFA2-B5F86D523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42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0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1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1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23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5298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60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16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78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56BF0C-B79A-EA43-BFA2-B5F86D52374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56BF0C-B79A-EA43-BFA2-B5F86D5237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7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word</a:t>
            </a:r>
            <a:r>
              <a:rPr lang="zh-CN" altLang="en-US" dirty="0" smtClean="0">
                <a:effectLst/>
              </a:rPr>
              <a:t>大小跟</a:t>
            </a:r>
            <a:r>
              <a:rPr lang="en-US" altLang="zh-CN" dirty="0" err="1" smtClean="0">
                <a:effectLst/>
              </a:rPr>
              <a:t>cpu</a:t>
            </a:r>
            <a:r>
              <a:rPr lang="zh-CN" altLang="en-US" dirty="0" smtClean="0">
                <a:effectLst/>
              </a:rPr>
              <a:t>结构有关</a:t>
            </a:r>
            <a:br>
              <a:rPr lang="zh-CN" altLang="en-US" dirty="0" smtClean="0">
                <a:effectLst/>
              </a:rPr>
            </a:br>
            <a:r>
              <a:rPr lang="en-US" altLang="zh-CN" dirty="0" smtClean="0">
                <a:effectLst/>
              </a:rPr>
              <a:t>32</a:t>
            </a:r>
            <a:r>
              <a:rPr lang="zh-CN" altLang="en-US" dirty="0" smtClean="0">
                <a:effectLst/>
              </a:rPr>
              <a:t>位</a:t>
            </a:r>
            <a:r>
              <a:rPr lang="en-US" altLang="zh-CN" dirty="0" err="1" smtClean="0">
                <a:effectLst/>
              </a:rPr>
              <a:t>cpu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1word = 4 bytes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64</a:t>
            </a:r>
            <a:r>
              <a:rPr lang="zh-CN" altLang="en-US" dirty="0" smtClean="0">
                <a:effectLst/>
              </a:rPr>
              <a:t>位</a:t>
            </a:r>
            <a:r>
              <a:rPr lang="en-US" altLang="zh-CN" dirty="0" smtClean="0">
                <a:effectLst/>
              </a:rPr>
              <a:t>cpu,1 word = 8 bytes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56BF0C-B79A-EA43-BFA2-B5F86D52374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56BF0C-B79A-EA43-BFA2-B5F86D52374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3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长度为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，起始位置为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，则末尾为</a:t>
            </a:r>
            <a:r>
              <a:rPr lang="en-US" altLang="zh-CN" dirty="0" smtClean="0"/>
              <a:t>i+len-1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长度为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，末尾为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，则起始位置为</a:t>
            </a:r>
            <a:r>
              <a:rPr lang="en-US" altLang="zh-CN" dirty="0" smtClean="0"/>
              <a:t>i-len+1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56BF0C-B79A-EA43-BFA2-B5F86D52374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481019" y="2386519"/>
            <a:ext cx="8231187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411" tIns="45706" rIns="91411" bIns="4570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6479" y="127445"/>
            <a:ext cx="7772400" cy="18288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143758"/>
            <a:ext cx="7773988" cy="1870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51" y="513779"/>
            <a:ext cx="1442466" cy="144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6" y="273050"/>
            <a:ext cx="2060575" cy="585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4500" y="273050"/>
            <a:ext cx="6029325" cy="585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73051"/>
            <a:ext cx="8231188" cy="601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5614" y="1047750"/>
            <a:ext cx="4038600" cy="5080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4" y="1047750"/>
            <a:ext cx="4040187" cy="50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73051"/>
            <a:ext cx="8231188" cy="601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4" y="1047750"/>
            <a:ext cx="40386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6614" y="1047750"/>
            <a:ext cx="4040187" cy="5080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73051"/>
            <a:ext cx="8231188" cy="601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5614" y="1047750"/>
            <a:ext cx="4038600" cy="5080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4" y="1047750"/>
            <a:ext cx="4040187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73051"/>
            <a:ext cx="8231188" cy="601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455614" y="1047750"/>
            <a:ext cx="4038600" cy="5080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4" y="1047750"/>
            <a:ext cx="4040187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73051"/>
            <a:ext cx="8231188" cy="601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5619" y="1047750"/>
            <a:ext cx="8231187" cy="5080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44500" y="273051"/>
            <a:ext cx="8231188" cy="6016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614" y="1047750"/>
            <a:ext cx="4038600" cy="246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4" y="1047750"/>
            <a:ext cx="4040187" cy="246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5614" y="3663950"/>
            <a:ext cx="4038600" cy="246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4" y="3663950"/>
            <a:ext cx="4040187" cy="246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73051"/>
            <a:ext cx="8231188" cy="601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9" y="1047750"/>
            <a:ext cx="8231187" cy="246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9" y="3663950"/>
            <a:ext cx="8231187" cy="246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73051"/>
            <a:ext cx="8231188" cy="601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4" y="1047750"/>
            <a:ext cx="40386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047750"/>
            <a:ext cx="4040187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352" y="87093"/>
            <a:ext cx="787621" cy="78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73051"/>
            <a:ext cx="8231188" cy="601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4" y="1047750"/>
            <a:ext cx="40386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6614" y="1047750"/>
            <a:ext cx="4040187" cy="50800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3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57" indent="0" algn="ctr">
              <a:buNone/>
              <a:defRPr/>
            </a:lvl2pPr>
            <a:lvl3pPr marL="642717" indent="0" algn="ctr">
              <a:buNone/>
              <a:defRPr/>
            </a:lvl3pPr>
            <a:lvl4pPr marL="964075" indent="0" algn="ctr">
              <a:buNone/>
              <a:defRPr/>
            </a:lvl4pPr>
            <a:lvl5pPr marL="1285434" indent="0" algn="ctr">
              <a:buNone/>
              <a:defRPr/>
            </a:lvl5pPr>
            <a:lvl6pPr marL="1606794" indent="0" algn="ctr">
              <a:buNone/>
              <a:defRPr/>
            </a:lvl6pPr>
            <a:lvl7pPr marL="1928151" indent="0" algn="ctr">
              <a:buNone/>
              <a:defRPr/>
            </a:lvl7pPr>
            <a:lvl8pPr marL="2249511" indent="0" algn="ctr">
              <a:buNone/>
              <a:defRPr/>
            </a:lvl8pPr>
            <a:lvl9pPr marL="257087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385583-7E43-1140-99FE-6F62198334E4}" type="slidenum">
              <a:rPr lang="en-US">
                <a:latin typeface="Gill Sans"/>
              </a:rPr>
              <a:pPr/>
              <a:t>‹#›</a:t>
            </a:fld>
            <a:endParaRPr lang="en-US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343412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16DB7D-AD3B-5B43-8202-FC48D7CB85B7}" type="slidenum">
              <a:rPr lang="en-US">
                <a:latin typeface="Gill Sans"/>
              </a:rPr>
              <a:pPr/>
              <a:t>‹#›</a:t>
            </a:fld>
            <a:endParaRPr lang="en-US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5039911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57" indent="0">
              <a:buNone/>
              <a:defRPr sz="1300"/>
            </a:lvl2pPr>
            <a:lvl3pPr marL="642717" indent="0">
              <a:buNone/>
              <a:defRPr sz="1100"/>
            </a:lvl3pPr>
            <a:lvl4pPr marL="964075" indent="0">
              <a:buNone/>
              <a:defRPr sz="1000"/>
            </a:lvl4pPr>
            <a:lvl5pPr marL="1285434" indent="0">
              <a:buNone/>
              <a:defRPr sz="1000"/>
            </a:lvl5pPr>
            <a:lvl6pPr marL="1606794" indent="0">
              <a:buNone/>
              <a:defRPr sz="1000"/>
            </a:lvl6pPr>
            <a:lvl7pPr marL="1928151" indent="0">
              <a:buNone/>
              <a:defRPr sz="1000"/>
            </a:lvl7pPr>
            <a:lvl8pPr marL="2249511" indent="0">
              <a:buNone/>
              <a:defRPr sz="1000"/>
            </a:lvl8pPr>
            <a:lvl9pPr marL="257087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5C8357-73BC-D847-B43B-BC5E78297C0F}" type="slidenum">
              <a:rPr lang="en-US">
                <a:latin typeface="Gill Sans"/>
              </a:rPr>
              <a:pPr/>
              <a:t>‹#›</a:t>
            </a:fld>
            <a:endParaRPr lang="en-US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3508531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0" y="1946678"/>
            <a:ext cx="3625453" cy="401835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946678"/>
            <a:ext cx="3625453" cy="401835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1D864E-04E5-164C-A16D-A17784FE02E0}" type="slidenum">
              <a:rPr lang="en-US">
                <a:latin typeface="Gill Sans"/>
              </a:rPr>
              <a:pPr/>
              <a:t>‹#›</a:t>
            </a:fld>
            <a:endParaRPr lang="en-US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1046938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09EE76-076C-9C43-9A35-C1BED23B377E}" type="slidenum">
              <a:rPr lang="en-US">
                <a:latin typeface="Gill Sans"/>
              </a:rPr>
              <a:pPr/>
              <a:t>‹#›</a:t>
            </a:fld>
            <a:endParaRPr lang="en-US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4723172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C063CC-8538-DC48-A841-78CBE9D114E5}" type="slidenum">
              <a:rPr lang="en-US">
                <a:latin typeface="Gill Sans"/>
              </a:rPr>
              <a:pPr/>
              <a:t>‹#›</a:t>
            </a:fld>
            <a:endParaRPr lang="en-US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1884500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D6EADE-28A9-E145-A184-528DD4E96058}" type="slidenum">
              <a:rPr lang="en-US">
                <a:latin typeface="Gill Sans"/>
              </a:rPr>
              <a:pPr/>
              <a:t>‹#›</a:t>
            </a:fld>
            <a:endParaRPr lang="en-US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2299121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73479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BFFE3F-3E12-6140-A84B-72E8AFF5283F}" type="slidenum">
              <a:rPr lang="en-US">
                <a:latin typeface="Gill Sans"/>
              </a:rPr>
              <a:pPr/>
              <a:t>‹#›</a:t>
            </a:fld>
            <a:endParaRPr lang="en-US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5332349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57" indent="0">
              <a:buNone/>
              <a:defRPr sz="2000"/>
            </a:lvl2pPr>
            <a:lvl3pPr marL="642717" indent="0">
              <a:buNone/>
              <a:defRPr sz="1700"/>
            </a:lvl3pPr>
            <a:lvl4pPr marL="964075" indent="0">
              <a:buNone/>
              <a:defRPr sz="1400"/>
            </a:lvl4pPr>
            <a:lvl5pPr marL="1285434" indent="0">
              <a:buNone/>
              <a:defRPr sz="1400"/>
            </a:lvl5pPr>
            <a:lvl6pPr marL="1606794" indent="0">
              <a:buNone/>
              <a:defRPr sz="1400"/>
            </a:lvl6pPr>
            <a:lvl7pPr marL="1928151" indent="0">
              <a:buNone/>
              <a:defRPr sz="1400"/>
            </a:lvl7pPr>
            <a:lvl8pPr marL="2249511" indent="0">
              <a:buNone/>
              <a:defRPr sz="1400"/>
            </a:lvl8pPr>
            <a:lvl9pPr marL="2570870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7290B-B69A-274A-8813-36AEE292324C}" type="slidenum">
              <a:rPr lang="en-US">
                <a:latin typeface="Gill Sans"/>
              </a:rPr>
              <a:pPr/>
              <a:t>‹#›</a:t>
            </a:fld>
            <a:endParaRPr lang="en-US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150517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80" indent="0">
              <a:buNone/>
              <a:defRPr sz="1400"/>
            </a:lvl4pPr>
            <a:lvl5pPr marL="1828239" indent="0">
              <a:buNone/>
              <a:defRPr sz="1400"/>
            </a:lvl5pPr>
            <a:lvl6pPr marL="2285298" indent="0">
              <a:buNone/>
              <a:defRPr sz="1400"/>
            </a:lvl6pPr>
            <a:lvl7pPr marL="2742360" indent="0">
              <a:buNone/>
              <a:defRPr sz="1400"/>
            </a:lvl7pPr>
            <a:lvl8pPr marL="3199416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352" y="87093"/>
            <a:ext cx="787621" cy="78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B5230A-9B56-B14A-BE89-5C017FEC335C}" type="slidenum">
              <a:rPr lang="en-US">
                <a:latin typeface="Gill Sans"/>
              </a:rPr>
              <a:pPr/>
              <a:t>‹#›</a:t>
            </a:fld>
            <a:endParaRPr lang="en-US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4126153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5" y="178594"/>
            <a:ext cx="5411391" cy="5786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BFF9E5-D85C-5B4C-B719-BE7FB8E6B652}" type="slidenum">
              <a:rPr lang="en-US">
                <a:latin typeface="Gill Sans"/>
              </a:rPr>
              <a:pPr/>
              <a:t>‹#›</a:t>
            </a:fld>
            <a:endParaRPr lang="en-US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920723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4" y="1047750"/>
            <a:ext cx="4038600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047750"/>
            <a:ext cx="4040187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352" y="87093"/>
            <a:ext cx="787621" cy="78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80" indent="0">
              <a:buNone/>
              <a:defRPr sz="1600" b="1"/>
            </a:lvl4pPr>
            <a:lvl5pPr marL="1828239" indent="0">
              <a:buNone/>
              <a:defRPr sz="1600" b="1"/>
            </a:lvl5pPr>
            <a:lvl6pPr marL="2285298" indent="0">
              <a:buNone/>
              <a:defRPr sz="1600" b="1"/>
            </a:lvl6pPr>
            <a:lvl7pPr marL="2742360" indent="0">
              <a:buNone/>
              <a:defRPr sz="1600" b="1"/>
            </a:lvl7pPr>
            <a:lvl8pPr marL="3199416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80" indent="0">
              <a:buNone/>
              <a:defRPr sz="1600" b="1"/>
            </a:lvl4pPr>
            <a:lvl5pPr marL="1828239" indent="0">
              <a:buNone/>
              <a:defRPr sz="1600" b="1"/>
            </a:lvl5pPr>
            <a:lvl6pPr marL="2285298" indent="0">
              <a:buNone/>
              <a:defRPr sz="1600" b="1"/>
            </a:lvl6pPr>
            <a:lvl7pPr marL="2742360" indent="0">
              <a:buNone/>
              <a:defRPr sz="1600" b="1"/>
            </a:lvl7pPr>
            <a:lvl8pPr marL="3199416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80" indent="0">
              <a:buNone/>
              <a:defRPr sz="900"/>
            </a:lvl4pPr>
            <a:lvl5pPr marL="1828239" indent="0">
              <a:buNone/>
              <a:defRPr sz="900"/>
            </a:lvl5pPr>
            <a:lvl6pPr marL="2285298" indent="0">
              <a:buNone/>
              <a:defRPr sz="900"/>
            </a:lvl6pPr>
            <a:lvl7pPr marL="2742360" indent="0">
              <a:buNone/>
              <a:defRPr sz="900"/>
            </a:lvl7pPr>
            <a:lvl8pPr marL="3199416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80" indent="0">
              <a:buNone/>
              <a:defRPr sz="2000"/>
            </a:lvl4pPr>
            <a:lvl5pPr marL="1828239" indent="0">
              <a:buNone/>
              <a:defRPr sz="2000"/>
            </a:lvl5pPr>
            <a:lvl6pPr marL="2285298" indent="0">
              <a:buNone/>
              <a:defRPr sz="2000"/>
            </a:lvl6pPr>
            <a:lvl7pPr marL="2742360" indent="0">
              <a:buNone/>
              <a:defRPr sz="2000"/>
            </a:lvl7pPr>
            <a:lvl8pPr marL="3199416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80" indent="0">
              <a:buNone/>
              <a:defRPr sz="900"/>
            </a:lvl4pPr>
            <a:lvl5pPr marL="1828239" indent="0">
              <a:buNone/>
              <a:defRPr sz="900"/>
            </a:lvl5pPr>
            <a:lvl6pPr marL="2285298" indent="0">
              <a:buNone/>
              <a:defRPr sz="900"/>
            </a:lvl6pPr>
            <a:lvl7pPr marL="2742360" indent="0">
              <a:buNone/>
              <a:defRPr sz="900"/>
            </a:lvl7pPr>
            <a:lvl8pPr marL="3199416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73051"/>
            <a:ext cx="8231188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6" rIns="91411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9" y="1047750"/>
            <a:ext cx="8231187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>
            <a:off x="455619" y="6172200"/>
            <a:ext cx="8231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11" tIns="45706" rIns="91411" bIns="4570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>
            <a:off x="444500" y="950913"/>
            <a:ext cx="8231188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411" tIns="45706" rIns="91411" bIns="45706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352" y="87093"/>
            <a:ext cx="787621" cy="78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  <p:sldLayoutId id="2147484537" r:id="rId12"/>
    <p:sldLayoutId id="2147484538" r:id="rId13"/>
    <p:sldLayoutId id="2147484539" r:id="rId14"/>
    <p:sldLayoutId id="2147484540" r:id="rId15"/>
    <p:sldLayoutId id="2147484541" r:id="rId16"/>
    <p:sldLayoutId id="2147484542" r:id="rId17"/>
    <p:sldLayoutId id="2147484543" r:id="rId18"/>
    <p:sldLayoutId id="2147484544" r:id="rId19"/>
    <p:sldLayoutId id="214748454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600" b="1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200" b="1">
          <a:solidFill>
            <a:srgbClr val="993333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200" b="1">
          <a:solidFill>
            <a:srgbClr val="993333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200" b="1">
          <a:solidFill>
            <a:srgbClr val="993333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200" b="1">
          <a:solidFill>
            <a:srgbClr val="993333"/>
          </a:solidFill>
          <a:latin typeface="Arial" charset="0"/>
          <a:ea typeface="ＭＳ Ｐゴシック" charset="-128"/>
          <a:cs typeface="ＭＳ Ｐゴシック" charset="-128"/>
        </a:defRPr>
      </a:lvl5pPr>
      <a:lvl6pPr marL="457059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200" b="1">
          <a:solidFill>
            <a:srgbClr val="993333"/>
          </a:solidFill>
          <a:latin typeface="Arial" charset="0"/>
        </a:defRPr>
      </a:lvl6pPr>
      <a:lvl7pPr marL="914118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200" b="1">
          <a:solidFill>
            <a:srgbClr val="993333"/>
          </a:solidFill>
          <a:latin typeface="Arial" charset="0"/>
        </a:defRPr>
      </a:lvl7pPr>
      <a:lvl8pPr marL="137118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200" b="1">
          <a:solidFill>
            <a:srgbClr val="993333"/>
          </a:solidFill>
          <a:latin typeface="Arial" charset="0"/>
        </a:defRPr>
      </a:lvl8pPr>
      <a:lvl9pPr marL="1828239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200" b="1">
          <a:solidFill>
            <a:srgbClr val="993333"/>
          </a:solidFill>
          <a:latin typeface="Arial" charset="0"/>
        </a:defRPr>
      </a:lvl9pPr>
    </p:titleStyle>
    <p:bodyStyle>
      <a:lvl1pPr marL="230116" indent="-230116" algn="l" rtl="0" eaLnBrk="0" fontAlgn="base" hangingPunct="0">
        <a:spcBef>
          <a:spcPct val="50000"/>
        </a:spcBef>
        <a:spcAft>
          <a:spcPct val="0"/>
        </a:spcAft>
        <a:buClr>
          <a:srgbClr val="000090"/>
        </a:buClr>
        <a:buChar char="•"/>
        <a:defRPr sz="24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742722" indent="-285662" algn="l" rtl="0" eaLnBrk="0" fontAlgn="base" hangingPunct="0">
        <a:spcBef>
          <a:spcPct val="30000"/>
        </a:spcBef>
        <a:spcAft>
          <a:spcPct val="0"/>
        </a:spcAft>
        <a:buClr>
          <a:srgbClr val="000090"/>
        </a:buClr>
        <a:buSzPct val="80000"/>
        <a:buFont typeface="Wingdings" charset="2"/>
        <a:buChar char="§"/>
        <a:defRPr sz="2200">
          <a:solidFill>
            <a:schemeClr val="tx1"/>
          </a:solidFill>
          <a:latin typeface="+mj-lt"/>
          <a:ea typeface="ＭＳ Ｐゴシック" charset="-128"/>
        </a:defRPr>
      </a:lvl2pPr>
      <a:lvl3pPr marL="1142647" indent="-228529" algn="l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SzPct val="70000"/>
        <a:buFont typeface="Wingdings" charset="2"/>
        <a:buChar char="w"/>
        <a:defRPr sz="2000">
          <a:solidFill>
            <a:schemeClr val="tx1"/>
          </a:solidFill>
          <a:latin typeface="+mj-lt"/>
          <a:ea typeface="ＭＳ Ｐゴシック" charset="-128"/>
        </a:defRPr>
      </a:lvl3pPr>
      <a:lvl4pPr marL="1599708" indent="-228529" algn="l" rtl="0" eaLnBrk="0" fontAlgn="base" hangingPunct="0">
        <a:spcBef>
          <a:spcPct val="20000"/>
        </a:spcBef>
        <a:spcAft>
          <a:spcPct val="0"/>
        </a:spcAft>
        <a:defRPr sz="2300">
          <a:solidFill>
            <a:schemeClr val="tx1"/>
          </a:solidFill>
          <a:latin typeface="+mn-lt"/>
          <a:ea typeface="ＭＳ Ｐゴシック" charset="-128"/>
        </a:defRPr>
      </a:lvl4pPr>
      <a:lvl5pPr marL="2056770" indent="-228529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ＭＳ Ｐゴシック" charset="-128"/>
        </a:defRPr>
      </a:lvl5pPr>
      <a:lvl6pPr marL="2513830" indent="-228529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2970888" indent="-228529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427949" indent="-228529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3885006" indent="-228529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75" y="178594"/>
            <a:ext cx="7358063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5705" tIns="35705" rIns="35705" bIns="3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5" y="1946678"/>
            <a:ext cx="7358063" cy="401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5705" tIns="35705" rIns="35705" bIns="3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409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733234" y="6563320"/>
            <a:ext cx="241102" cy="25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0" tIns="32135" rIns="64270" bIns="32135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5DD888BF-8401-164A-BBC2-D938A7B430E9}" type="slidenum">
              <a:rPr lang="en-US" smtClean="0">
                <a:latin typeface="Gill Sans"/>
                <a:sym typeface="Gill Sans" charset="0"/>
              </a:rPr>
              <a:pPr/>
              <a:t>‹#›</a:t>
            </a:fld>
            <a:endParaRPr lang="en-US" smtClean="0">
              <a:latin typeface="Gill San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1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3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71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07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43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34483" indent="-347022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6915" indent="-347022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59347" indent="-347022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1780" indent="-347022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210" indent="-347022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05569" indent="-347022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426928" indent="-347022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748286" indent="-347022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069645" indent="-347022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5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1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75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43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9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15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51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87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串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9301" y="2674834"/>
            <a:ext cx="7973226" cy="3478138"/>
          </a:xfrm>
        </p:spPr>
        <p:txBody>
          <a:bodyPr/>
          <a:lstStyle/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内容：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的逻辑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结构、存储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结构；串操作的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实现</a:t>
            </a:r>
            <a:endParaRPr lang="en-US" altLang="zh-CN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重点：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的七种基本运算的定义，利用这些基本运算来实现串的其它各种运算的方法；在顺序存储结构和在堆存储结构上实现串的各种操作的方法；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KMP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算法，熟悉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函数和改进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函数的定义和计算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难点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KMP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算法，手工计算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函数和改进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函数的值。</a:t>
            </a: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1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93396" y="966422"/>
            <a:ext cx="7659966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90600" lvl="1" indent="-7239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rgbClr val="C00000"/>
                </a:solidFill>
                <a:ea typeface="华文仿宋" panose="02010600040101010101" pitchFamily="2" charset="-122"/>
              </a:rPr>
              <a:t>StrEmpty</a:t>
            </a:r>
            <a:r>
              <a:rPr lang="en-US" altLang="zh-CN" sz="28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a typeface="华文仿宋" panose="02010600040101010101" pitchFamily="2" charset="-122"/>
              </a:rPr>
              <a:t>(S)</a:t>
            </a:r>
            <a:endParaRPr lang="en-US" altLang="zh-CN" sz="2800" b="1" dirty="0" smtClean="0">
              <a:solidFill>
                <a:srgbClr val="C00000"/>
              </a:solidFill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存在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b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：若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为空串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，则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</a:t>
            </a:r>
            <a:r>
              <a:rPr lang="en-US" altLang="zh-CN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TRUE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否则    返回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FALSE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b="1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990600" lvl="1" indent="-7239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rgbClr val="C00000"/>
                </a:solidFill>
                <a:ea typeface="华文仿宋" panose="02010600040101010101" pitchFamily="2" charset="-122"/>
              </a:rPr>
              <a:t>StrCompare</a:t>
            </a:r>
            <a:r>
              <a:rPr lang="en-US" altLang="zh-CN" sz="28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 ( S</a:t>
            </a:r>
            <a:r>
              <a:rPr lang="en-US" altLang="zh-CN" sz="2800" b="1" dirty="0">
                <a:solidFill>
                  <a:srgbClr val="C00000"/>
                </a:solidFill>
                <a:ea typeface="华文仿宋" panose="02010600040101010101" pitchFamily="2" charset="-122"/>
              </a:rPr>
              <a:t>, </a:t>
            </a:r>
            <a:r>
              <a:rPr lang="en-US" altLang="zh-CN" sz="28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T )</a:t>
            </a:r>
            <a:endParaRPr lang="en-US" altLang="zh-CN" sz="2800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初始条件：串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 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存在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/>
            </a:r>
            <a:b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操作结果：若</a:t>
            </a:r>
            <a:r>
              <a:rPr lang="en-US" altLang="zh-CN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S&gt;T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，则返回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值</a:t>
            </a:r>
            <a:r>
              <a:rPr lang="en-US" altLang="zh-CN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&gt;0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b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若</a:t>
            </a:r>
            <a:r>
              <a:rPr lang="en-US" altLang="zh-CN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S=T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，则返回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值</a:t>
            </a:r>
            <a:r>
              <a:rPr lang="en-US" altLang="zh-CN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=0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b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若</a:t>
            </a:r>
            <a:r>
              <a:rPr lang="en-US" altLang="zh-CN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S&lt;T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，则返回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值</a:t>
            </a:r>
            <a:r>
              <a:rPr lang="en-US" altLang="zh-CN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&lt;0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73636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2185" y="1164130"/>
            <a:ext cx="7659966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90600" lvl="1" indent="-7239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rgbClr val="C00000"/>
                </a:solidFill>
                <a:ea typeface="华文仿宋" panose="02010600040101010101" pitchFamily="2" charset="-122"/>
              </a:rPr>
              <a:t>StrLength</a:t>
            </a:r>
            <a:r>
              <a:rPr lang="en-US" altLang="zh-CN" sz="28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a typeface="华文仿宋" panose="02010600040101010101" pitchFamily="2" charset="-122"/>
              </a:rPr>
              <a:t>(S)</a:t>
            </a:r>
            <a:endParaRPr lang="en-US" altLang="zh-CN" sz="2800" b="1" dirty="0" smtClean="0">
              <a:solidFill>
                <a:srgbClr val="C00000"/>
              </a:solidFill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：串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存在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/>
            </a:r>
            <a:b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操作结果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：返回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的元素个数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，称为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串的长度。</a:t>
            </a:r>
            <a:endParaRPr lang="en-US" altLang="zh-CN" b="1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990600" lvl="1" indent="-7239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rgbClr val="C00000"/>
                </a:solidFill>
                <a:ea typeface="华文仿宋" panose="02010600040101010101" pitchFamily="2" charset="-122"/>
              </a:rPr>
              <a:t>Concat</a:t>
            </a:r>
            <a:r>
              <a:rPr lang="en-US" altLang="zh-CN" sz="28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a typeface="华文仿宋" panose="02010600040101010101" pitchFamily="2" charset="-122"/>
              </a:rPr>
              <a:t>(&amp;T, S1, S2</a:t>
            </a:r>
            <a:r>
              <a:rPr lang="en-US" altLang="zh-CN" sz="28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)</a:t>
            </a:r>
            <a:endParaRPr lang="en-US" altLang="zh-CN" sz="2800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初始条件：串 </a:t>
            </a:r>
            <a:r>
              <a:rPr lang="en-US" altLang="zh-CN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S1 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 </a:t>
            </a:r>
            <a:r>
              <a:rPr lang="en-US" altLang="zh-CN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S2 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存在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/>
            </a:r>
            <a:b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操作结果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：用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 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返回由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S1 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S2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联接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而成的新串。</a:t>
            </a:r>
            <a:endParaRPr lang="en-US" altLang="zh-CN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03719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8044" y="1164130"/>
            <a:ext cx="7659966" cy="379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90600" lvl="1" indent="-7239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zh-CN" sz="32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SubString </a:t>
            </a:r>
            <a:r>
              <a:rPr lang="pt-BR" altLang="zh-CN" sz="3200" b="1" dirty="0">
                <a:solidFill>
                  <a:srgbClr val="C00000"/>
                </a:solidFill>
                <a:ea typeface="华文仿宋" panose="02010600040101010101" pitchFamily="2" charset="-122"/>
              </a:rPr>
              <a:t>(&amp;Sub, S, pos, len)</a:t>
            </a:r>
            <a:endParaRPr lang="en-US" altLang="zh-CN" sz="3200" b="1" dirty="0" smtClean="0">
              <a:solidFill>
                <a:srgbClr val="C00000"/>
              </a:solidFill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 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存在，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≤pos≤StrLength(S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，且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0≤len≤StrLength(S)-pos+1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b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操作结果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 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 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返回串 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的第 </a:t>
            </a:r>
            <a:r>
              <a:rPr lang="en-US" altLang="zh-CN" sz="2800" b="1" dirty="0" err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个字符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起 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长度为 </a:t>
            </a:r>
            <a:r>
              <a:rPr lang="en-US" altLang="zh-CN" sz="2800" b="1" dirty="0" err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的子串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15854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6725" y="1152525"/>
            <a:ext cx="7934325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例：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lang="zh-CN" altLang="en-US" sz="3200" b="1" dirty="0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sz="2800" b="1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SubString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 sub, 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command, 4, 3)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          求得  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sub </a:t>
            </a:r>
            <a:r>
              <a:rPr lang="en-US" altLang="zh-CN" sz="2800" b="1" dirty="0" smtClean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man </a:t>
            </a:r>
            <a:endParaRPr lang="en-US" altLang="zh-CN" sz="2800" b="1" dirty="0">
              <a:solidFill>
                <a:srgbClr val="000099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2800" b="1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SubString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( sub, command, 1, 7)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          求得  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sub = 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command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endParaRPr lang="en-US" altLang="zh-CN" sz="2800" b="1" dirty="0">
              <a:solidFill>
                <a:srgbClr val="000099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2800" b="1" dirty="0" err="1" smtClean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SubString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( sub, command, 7, 1)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          求得  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sub </a:t>
            </a:r>
            <a:r>
              <a:rPr lang="en-US" altLang="zh-CN" sz="2800" b="1" dirty="0" smtClean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d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endParaRPr lang="en-US" altLang="zh-CN" sz="28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28600" y="238125"/>
            <a:ext cx="8093075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  <a:lvl2pPr marL="742950" indent="-28575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子串为“串”中的一个字符子序列</a:t>
            </a:r>
          </a:p>
        </p:txBody>
      </p:sp>
    </p:spTree>
    <p:extLst>
      <p:ext uri="{BB962C8B-B14F-4D97-AF65-F5344CB8AC3E}">
        <p14:creationId xmlns:p14="http://schemas.microsoft.com/office/powerpoint/2010/main" val="39047486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66800" y="1457762"/>
            <a:ext cx="710565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800" b="1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SubString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(sub, 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commander, 4, 7)</a:t>
            </a:r>
            <a:r>
              <a:rPr lang="en-US" altLang="zh-CN" sz="2800" b="1" dirty="0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b="1" dirty="0" smtClean="0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800" b="1" dirty="0" smtClean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sub </a:t>
            </a:r>
            <a:r>
              <a:rPr lang="en-US" altLang="zh-CN" sz="2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= ?</a:t>
            </a:r>
            <a:r>
              <a:rPr lang="en-US" altLang="zh-CN" sz="2800" b="1" dirty="0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1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SubString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(sub, 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="1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beijing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, 7, 2</a:t>
            </a:r>
            <a:r>
              <a:rPr lang="en-US" altLang="zh-CN" sz="2800" b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        </a:t>
            </a:r>
            <a:r>
              <a:rPr lang="en-US" altLang="zh-CN" sz="2800" b="1" smtClean="0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800" b="1" smtClean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sub </a:t>
            </a:r>
            <a:r>
              <a:rPr lang="en-US" altLang="zh-CN" sz="2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= ?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14375" y="3198019"/>
            <a:ext cx="7649851" cy="190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ts val="47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起始位置和子串长度之间存在约束关系</a:t>
            </a:r>
          </a:p>
          <a:p>
            <a:pPr marL="1200150" lvl="1" indent="-457200" algn="l" eaLnBrk="1" hangingPunct="1">
              <a:lnSpc>
                <a:spcPts val="47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SubString</a:t>
            </a:r>
            <a:r>
              <a:rPr lang="en-US" altLang="zh-CN" sz="2800" b="1" dirty="0" smtClean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 student, 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5, 0) =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</a:t>
            </a:r>
            <a:endParaRPr lang="en-US" altLang="zh-CN" sz="2800" b="1" dirty="0">
              <a:solidFill>
                <a:srgbClr val="00009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00150" lvl="1" indent="-457200" algn="l" eaLnBrk="1" hangingPunct="1">
              <a:lnSpc>
                <a:spcPts val="47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长度为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的子串为“合法”串</a:t>
            </a:r>
          </a:p>
        </p:txBody>
      </p:sp>
    </p:spTree>
    <p:extLst>
      <p:ext uri="{BB962C8B-B14F-4D97-AF65-F5344CB8AC3E}">
        <p14:creationId xmlns:p14="http://schemas.microsoft.com/office/powerpoint/2010/main" val="7579766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0958" y="1142358"/>
            <a:ext cx="765996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90600" lvl="1" indent="-7239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zh-CN" sz="32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Index </a:t>
            </a:r>
            <a:r>
              <a:rPr lang="pt-BR" altLang="zh-CN" sz="3200" b="1" dirty="0">
                <a:solidFill>
                  <a:srgbClr val="C00000"/>
                </a:solidFill>
                <a:ea typeface="华文仿宋" panose="02010600040101010101" pitchFamily="2" charset="-122"/>
              </a:rPr>
              <a:t>(S, T, pos</a:t>
            </a:r>
            <a:r>
              <a:rPr lang="pt-BR" altLang="zh-CN" sz="32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)</a:t>
            </a:r>
            <a:endParaRPr lang="en-US" altLang="zh-CN" sz="3200" b="1" dirty="0" smtClean="0">
              <a:solidFill>
                <a:srgbClr val="C00000"/>
              </a:solidFill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存在，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是非空串，</a:t>
            </a:r>
            <a:b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1≤pos≤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StrLength(S)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主串 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中存在和串 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 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值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相同的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子串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则返回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在主串 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中第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字符之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后</a:t>
            </a:r>
            <a:r>
              <a:rPr lang="zh-CN" altLang="en-US" sz="2800" b="1" dirty="0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第一次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出现的位置；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否则函数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值为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 </a:t>
            </a:r>
            <a:endParaRPr lang="en-US" altLang="zh-CN" sz="2800" b="1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80118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892629" y="2520228"/>
            <a:ext cx="72281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假设 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 = 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3600" b="1" dirty="0" err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6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bca</a:t>
            </a:r>
            <a:r>
              <a:rPr lang="en-US" altLang="zh-CN" sz="3600" b="1" dirty="0" err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6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bca</a:t>
            </a:r>
            <a:r>
              <a:rPr lang="en-US" altLang="zh-CN" sz="3600" b="1" dirty="0" err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aabc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,  T = </a:t>
            </a:r>
            <a:r>
              <a:rPr lang="en-US" altLang="zh-CN" sz="3600" b="1" dirty="0" err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bca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329997" y="3413122"/>
            <a:ext cx="5033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Index(S, T,</a:t>
            </a:r>
            <a:r>
              <a:rPr lang="en-US" altLang="zh-CN" sz="3600" b="1" dirty="0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 =2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329997" y="4327522"/>
            <a:ext cx="47450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>
                <a:latin typeface="华文仿宋" panose="02010600040101010101" pitchFamily="2" charset="-122"/>
                <a:ea typeface="华文仿宋" panose="02010600040101010101" pitchFamily="2" charset="-122"/>
              </a:rPr>
              <a:t>Index(S, T,</a:t>
            </a:r>
            <a:r>
              <a:rPr lang="en-US" altLang="zh-CN" sz="3600" b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en-US" altLang="zh-CN" sz="3600" b="1">
                <a:latin typeface="华文仿宋" panose="02010600040101010101" pitchFamily="2" charset="-122"/>
                <a:ea typeface="华文仿宋" panose="02010600040101010101" pitchFamily="2" charset="-122"/>
              </a:rPr>
              <a:t>) =6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337935" y="5241922"/>
            <a:ext cx="4378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>
                <a:latin typeface="华文仿宋" panose="02010600040101010101" pitchFamily="2" charset="-122"/>
                <a:ea typeface="华文仿宋" panose="02010600040101010101" pitchFamily="2" charset="-122"/>
              </a:rPr>
              <a:t>Index(S, T,</a:t>
            </a:r>
            <a:r>
              <a:rPr lang="en-US" altLang="zh-CN" sz="3600" b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8</a:t>
            </a:r>
            <a:r>
              <a:rPr lang="en-US" altLang="zh-CN" sz="3600" b="1">
                <a:latin typeface="华文仿宋" panose="02010600040101010101" pitchFamily="2" charset="-122"/>
                <a:ea typeface="华文仿宋" panose="02010600040101010101" pitchFamily="2" charset="-122"/>
              </a:rPr>
              <a:t>) =0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22515" y="1026428"/>
            <a:ext cx="79683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algn="l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“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子串在主串中的位置”意指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子串中的第一个字符在主串中的</a:t>
            </a:r>
            <a:r>
              <a:rPr lang="zh-CN" altLang="en-US" sz="3200" b="1" dirty="0" smtClean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位序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29822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2" grpId="0" autoUpdateAnimBg="0"/>
      <p:bldP spid="2253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0958" y="1142358"/>
            <a:ext cx="7659966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90600" lvl="1" indent="-7239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zh-CN" sz="32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Replace </a:t>
            </a:r>
            <a:r>
              <a:rPr lang="pt-BR" altLang="zh-CN" sz="3200" b="1" dirty="0">
                <a:solidFill>
                  <a:srgbClr val="C00000"/>
                </a:solidFill>
                <a:ea typeface="华文仿宋" panose="02010600040101010101" pitchFamily="2" charset="-122"/>
              </a:rPr>
              <a:t>(&amp;S, T, V)</a:t>
            </a:r>
            <a:endParaRPr lang="en-US" altLang="zh-CN" sz="3200" b="1" dirty="0" smtClean="0">
              <a:solidFill>
                <a:srgbClr val="C00000"/>
              </a:solidFill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S, T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 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V 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均已存在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，且 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 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是非空串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替换主串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出现的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所有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（模式串）相等的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不重叠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的子串。 </a:t>
            </a:r>
            <a:endParaRPr lang="en-US" altLang="zh-CN" sz="2800" b="1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304514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274309"/>
            <a:ext cx="7434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假设</a:t>
            </a:r>
            <a:r>
              <a:rPr lang="zh-CN" altLang="en-US" sz="3200" b="1" dirty="0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2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= </a:t>
            </a:r>
            <a:r>
              <a:rPr lang="en-US" altLang="zh-CN" sz="32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3200" b="1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bca</a:t>
            </a:r>
            <a:r>
              <a:rPr lang="en-US" altLang="zh-CN" sz="3200" b="1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bca</a:t>
            </a:r>
            <a:r>
              <a:rPr lang="en-US" altLang="zh-CN" sz="3200" b="1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aa</a:t>
            </a:r>
            <a:r>
              <a:rPr lang="en-US" altLang="zh-CN" sz="32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bca</a:t>
            </a:r>
            <a:r>
              <a:rPr lang="en-US" altLang="zh-CN" sz="32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T = 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bca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17797" y="2122711"/>
            <a:ext cx="5229316" cy="123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 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V = 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 则经置换后得到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        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S =</a:t>
            </a:r>
            <a:r>
              <a:rPr lang="en-US" altLang="zh-CN" sz="3200" b="1" dirty="0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</a:t>
            </a:r>
            <a:r>
              <a:rPr lang="en-US" altLang="zh-CN" sz="3200" b="1" dirty="0" err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aa</a:t>
            </a:r>
            <a:r>
              <a:rPr lang="en-US" altLang="zh-CN" sz="32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652433" y="3875311"/>
            <a:ext cx="5423280" cy="123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zh-CN" sz="3200" b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若 </a:t>
            </a:r>
            <a:r>
              <a:rPr lang="en-US" altLang="zh-CN" sz="3200" b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V =</a:t>
            </a:r>
            <a:r>
              <a:rPr lang="en-US" altLang="zh-CN" sz="3200" b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</a:t>
            </a:r>
            <a:r>
              <a:rPr lang="en-US" altLang="zh-CN" sz="32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bc</a:t>
            </a:r>
            <a:r>
              <a:rPr lang="en-US" altLang="zh-CN" sz="3200" b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3200" b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 </a:t>
            </a:r>
            <a:r>
              <a:rPr lang="zh-CN" altLang="en-US" sz="3200" b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则经置换后得到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        </a:t>
            </a:r>
            <a:r>
              <a:rPr lang="en-US" altLang="zh-CN" sz="3200" b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S =</a:t>
            </a:r>
            <a:r>
              <a:rPr lang="en-US" altLang="zh-CN" sz="3200" b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a</a:t>
            </a:r>
            <a:r>
              <a:rPr lang="en-US" altLang="zh-CN" sz="32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bc</a:t>
            </a:r>
            <a:r>
              <a:rPr lang="en-US" altLang="zh-CN" sz="3200" b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bc</a:t>
            </a:r>
            <a:r>
              <a:rPr lang="en-US" altLang="zh-CN" sz="3200" b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aa</a:t>
            </a:r>
            <a:r>
              <a:rPr lang="en-US" altLang="zh-CN" sz="32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bc</a:t>
            </a:r>
            <a:r>
              <a:rPr lang="en-US" altLang="zh-CN" sz="3200" b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</a:p>
        </p:txBody>
      </p:sp>
    </p:spTree>
    <p:extLst>
      <p:ext uri="{BB962C8B-B14F-4D97-AF65-F5344CB8AC3E}">
        <p14:creationId xmlns:p14="http://schemas.microsoft.com/office/powerpoint/2010/main" val="310176469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0" grpId="0" build="p" autoUpdateAnimBg="0"/>
      <p:bldP spid="2458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37929" y="979073"/>
            <a:ext cx="8546841" cy="25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90600" lvl="1" indent="-7239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zh-CN" sz="32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StrInsert </a:t>
            </a:r>
            <a:r>
              <a:rPr lang="pt-BR" altLang="zh-CN" sz="3200" b="1" dirty="0">
                <a:solidFill>
                  <a:srgbClr val="C00000"/>
                </a:solidFill>
                <a:ea typeface="华文仿宋" panose="02010600040101010101" pitchFamily="2" charset="-122"/>
              </a:rPr>
              <a:t>(&amp;S, pos, T</a:t>
            </a:r>
            <a:r>
              <a:rPr lang="pt-BR" altLang="zh-CN" sz="32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)</a:t>
            </a:r>
            <a:endParaRPr lang="en-US" altLang="zh-CN" sz="3200" b="1" dirty="0" smtClean="0">
              <a:solidFill>
                <a:srgbClr val="C00000"/>
              </a:solidFill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存在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≤pos≤StrLength(S)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＋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的第</a:t>
            </a:r>
            <a:r>
              <a:rPr lang="en-US" altLang="zh-CN" sz="2800" b="1" dirty="0" err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个字符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之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前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插入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 </a:t>
            </a:r>
            <a:endParaRPr lang="en-US" altLang="zh-CN" sz="2800" b="1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94115" y="3962400"/>
            <a:ext cx="6770914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例如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    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 = 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3200" b="1" dirty="0" err="1">
                <a:solidFill>
                  <a:srgbClr val="1560AB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chater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T = </a:t>
            </a:r>
            <a:r>
              <a:rPr lang="en-US" altLang="zh-CN" sz="32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rac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</a:t>
            </a:r>
          </a:p>
          <a:p>
            <a:pPr algn="l" eaLnBrk="1" hangingPunct="1">
              <a:lnSpc>
                <a:spcPct val="115000"/>
              </a:lnSpc>
            </a:pP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则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执行 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StrInsert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(S, 4, T)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之后得到</a:t>
            </a:r>
          </a:p>
          <a:p>
            <a:pPr algn="l" eaLnBrk="1" hangingPunct="1">
              <a:lnSpc>
                <a:spcPct val="115000"/>
              </a:lnSpc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 smtClean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S = </a:t>
            </a:r>
            <a:r>
              <a:rPr lang="en-US" altLang="zh-CN" sz="3600" b="1" dirty="0">
                <a:solidFill>
                  <a:srgbClr val="1560AB"/>
                </a:solidFill>
                <a:sym typeface="Symbol" panose="05050102010706020507" pitchFamily="18" charset="2"/>
              </a:rPr>
              <a:t>cha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rac</a:t>
            </a:r>
            <a:r>
              <a:rPr lang="en-US" altLang="zh-CN" sz="3600" b="1" dirty="0">
                <a:solidFill>
                  <a:srgbClr val="1560AB"/>
                </a:solidFill>
                <a:sym typeface="Symbol" panose="05050102010706020507" pitchFamily="18" charset="2"/>
              </a:rPr>
              <a:t>ter</a:t>
            </a:r>
            <a:r>
              <a:rPr lang="en-US" altLang="zh-CN" sz="3600" b="1" dirty="0" smtClean="0">
                <a:solidFill>
                  <a:srgbClr val="1560AB"/>
                </a:solidFill>
                <a:sym typeface="Symbol" panose="05050102010706020507" pitchFamily="18" charset="2"/>
              </a:rPr>
              <a:t></a:t>
            </a:r>
            <a:endParaRPr lang="en-US" altLang="zh-CN" sz="3600" b="1" dirty="0">
              <a:solidFill>
                <a:srgbClr val="1560AB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9174878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2"/>
          <p:cNvSpPr>
            <a:spLocks noChangeArrowheads="1"/>
          </p:cNvSpPr>
          <p:nvPr/>
        </p:nvSpPr>
        <p:spPr bwMode="auto">
          <a:xfrm>
            <a:off x="276270" y="169069"/>
            <a:ext cx="77724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4000"/>
              </a:lnSpc>
            </a:pPr>
            <a:r>
              <a:rPr lang="en-US" altLang="zh-CN" sz="3200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4.1 </a:t>
            </a:r>
            <a:r>
              <a:rPr lang="zh-CN" altLang="en-US" sz="3200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串类型的定义</a:t>
            </a:r>
            <a:endParaRPr lang="zh-CN" altLang="en-US" sz="3200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  <a:cs typeface="ＭＳ Ｐゴシック" charset="-128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29816" y="1054312"/>
            <a:ext cx="6865308" cy="13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串的定义</a:t>
            </a:r>
            <a:endParaRPr lang="en-US" altLang="zh-CN" sz="32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l" eaLnBrk="1" hangingPunct="1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串的抽象数据类型的定义</a:t>
            </a:r>
            <a:endParaRPr lang="zh-CN" altLang="en-US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3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8044" y="957301"/>
            <a:ext cx="7659966" cy="509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90600" lvl="1" indent="-7239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zh-CN" sz="32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StrDelete </a:t>
            </a:r>
            <a:r>
              <a:rPr lang="pt-BR" altLang="zh-CN" sz="3200" b="1" dirty="0">
                <a:solidFill>
                  <a:srgbClr val="C00000"/>
                </a:solidFill>
                <a:ea typeface="华文仿宋" panose="02010600040101010101" pitchFamily="2" charset="-122"/>
              </a:rPr>
              <a:t>(&amp;S, pos, </a:t>
            </a:r>
            <a:r>
              <a:rPr lang="pt-BR" altLang="zh-CN" sz="32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len)</a:t>
            </a:r>
            <a:endParaRPr lang="en-US" altLang="zh-CN" sz="3200" b="1" dirty="0" smtClean="0">
              <a:solidFill>
                <a:srgbClr val="C00000"/>
              </a:solidFill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存在      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≤pos≤StrLength(S)-len+1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从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中删除第</a:t>
            </a:r>
            <a:r>
              <a:rPr lang="en-US" altLang="zh-CN" sz="2800" b="1" dirty="0" err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字符起长度为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的子串。 </a:t>
            </a:r>
            <a:endParaRPr lang="en-US" altLang="zh-CN" sz="2800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990600" lvl="3" indent="-719138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err="1">
                <a:solidFill>
                  <a:srgbClr val="C00000"/>
                </a:solidFill>
                <a:ea typeface="华文仿宋" panose="02010600040101010101" pitchFamily="2" charset="-122"/>
              </a:rPr>
              <a:t>ClearString</a:t>
            </a:r>
            <a:r>
              <a:rPr lang="en-US" altLang="zh-CN" sz="3200" b="1" dirty="0">
                <a:solidFill>
                  <a:srgbClr val="C00000"/>
                </a:solidFill>
                <a:ea typeface="华文仿宋" panose="02010600040101010101" pitchFamily="2" charset="-122"/>
              </a:rPr>
              <a:t> (&amp;S</a:t>
            </a:r>
            <a:r>
              <a:rPr lang="en-US" altLang="zh-CN" sz="32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)</a:t>
            </a:r>
            <a:endParaRPr lang="en-US" altLang="zh-CN" sz="3200" b="1" dirty="0">
              <a:solidFill>
                <a:srgbClr val="C00000"/>
              </a:solidFill>
              <a:ea typeface="华文仿宋" panose="02010600040101010101" pitchFamily="2" charset="-122"/>
            </a:endParaRPr>
          </a:p>
          <a:p>
            <a:pPr marL="1447800" lvl="4" indent="-719138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存在。</a:t>
            </a:r>
            <a:endParaRPr lang="en-US" altLang="zh-CN" sz="2800" b="1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447800" lvl="4" indent="-719138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结果：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</a:t>
            </a:r>
            <a:r>
              <a:rPr lang="en-US" altLang="zh-CN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清为空串。</a:t>
            </a:r>
          </a:p>
        </p:txBody>
      </p:sp>
    </p:spTree>
    <p:extLst>
      <p:ext uri="{BB962C8B-B14F-4D97-AF65-F5344CB8AC3E}">
        <p14:creationId xmlns:p14="http://schemas.microsoft.com/office/powerpoint/2010/main" val="1641341645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193925" y="1544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25077" y="942728"/>
            <a:ext cx="7985523" cy="155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对于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串的基本操作集可以有不同的定义方法，在使用高级程序设计语言中的串类型时，应以该语言的参考手册为准。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19066" y="3230308"/>
            <a:ext cx="5091458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gets</a:t>
            </a:r>
            <a:r>
              <a:rPr lang="en-US" altLang="zh-CN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</a:t>
            </a:r>
            <a:r>
              <a:rPr lang="en-US" altLang="zh-CN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  </a:t>
            </a:r>
            <a:r>
              <a:rPr lang="zh-CN" altLang="en-US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输入一个串；</a:t>
            </a:r>
          </a:p>
          <a:p>
            <a:pPr algn="l" eaLnBrk="1" hangingPunct="1"/>
            <a:r>
              <a:rPr lang="zh-CN" altLang="en-US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puts</a:t>
            </a:r>
            <a:r>
              <a:rPr lang="en-US" altLang="zh-CN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</a:t>
            </a:r>
            <a:r>
              <a:rPr lang="en-US" altLang="zh-CN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 </a:t>
            </a:r>
            <a:r>
              <a:rPr lang="zh-CN" altLang="en-US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输出一个串；</a:t>
            </a:r>
          </a:p>
          <a:p>
            <a:pPr algn="l" eaLnBrk="1" hangingPunct="1"/>
            <a:r>
              <a:rPr lang="zh-CN" altLang="en-US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800" b="1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strcat</a:t>
            </a:r>
            <a:r>
              <a:rPr lang="en-US" altLang="zh-CN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(str1, str2)  </a:t>
            </a:r>
            <a:r>
              <a:rPr lang="zh-CN" altLang="en-US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串联接函数；</a:t>
            </a:r>
          </a:p>
          <a:p>
            <a:pPr algn="l" eaLnBrk="1" hangingPunct="1"/>
            <a:r>
              <a:rPr lang="zh-CN" altLang="en-US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800" b="1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strcpy</a:t>
            </a:r>
            <a:r>
              <a:rPr lang="en-US" altLang="zh-CN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(str1, str2, k)  </a:t>
            </a:r>
            <a:r>
              <a:rPr lang="zh-CN" altLang="en-US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串复制函数；</a:t>
            </a:r>
          </a:p>
          <a:p>
            <a:pPr algn="l" eaLnBrk="1" hangingPunct="1"/>
            <a:r>
              <a:rPr lang="zh-CN" altLang="en-US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800" b="1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strcmp</a:t>
            </a:r>
            <a:r>
              <a:rPr lang="en-US" altLang="zh-CN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(str1, str2)  </a:t>
            </a:r>
            <a:r>
              <a:rPr lang="zh-CN" altLang="en-US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串比较函数；</a:t>
            </a:r>
          </a:p>
          <a:p>
            <a:pPr algn="l" eaLnBrk="1" hangingPunct="1"/>
            <a:r>
              <a:rPr lang="zh-CN" altLang="en-US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800" b="1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strlen</a:t>
            </a:r>
            <a:r>
              <a:rPr lang="en-US" altLang="zh-CN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</a:t>
            </a:r>
            <a:r>
              <a:rPr lang="en-US" altLang="zh-CN" sz="2800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  </a:t>
            </a:r>
            <a:r>
              <a:rPr lang="zh-CN" altLang="en-US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求串长函数；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25077" y="2602428"/>
            <a:ext cx="7604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例如：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语言函数库中提供下列串处理函数：</a:t>
            </a:r>
          </a:p>
        </p:txBody>
      </p:sp>
    </p:spTree>
    <p:extLst>
      <p:ext uri="{BB962C8B-B14F-4D97-AF65-F5344CB8AC3E}">
        <p14:creationId xmlns:p14="http://schemas.microsoft.com/office/powerpoint/2010/main" val="351684761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1113064"/>
            <a:ext cx="8610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在上述抽象数据类型定义的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13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种操作中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sz="32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</a:t>
            </a:r>
            <a:r>
              <a:rPr lang="zh-CN" altLang="en-US" sz="28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串赋值</a:t>
            </a:r>
            <a:r>
              <a:rPr lang="en-US" altLang="zh-CN" sz="2800" b="1" dirty="0" err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StrAssign</a:t>
            </a:r>
            <a:r>
              <a:rPr lang="zh-CN" altLang="en-US" sz="28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、串复制</a:t>
            </a:r>
            <a:r>
              <a:rPr lang="en-US" altLang="zh-CN" sz="2800" b="1" dirty="0" err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Strcopy</a:t>
            </a:r>
            <a:r>
              <a:rPr lang="zh-CN" altLang="en-US" sz="28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串比较</a:t>
            </a:r>
            <a:r>
              <a:rPr lang="en-US" altLang="zh-CN" sz="2800" b="1" dirty="0" err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StrCompare</a:t>
            </a:r>
            <a:r>
              <a:rPr lang="zh-CN" altLang="en-US" sz="28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、求串长</a:t>
            </a:r>
            <a:r>
              <a:rPr lang="en-US" altLang="zh-CN" sz="2800" b="1" dirty="0" err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StrLength</a:t>
            </a:r>
            <a:r>
              <a:rPr lang="zh-CN" altLang="en-US" sz="28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串联接</a:t>
            </a:r>
            <a:r>
              <a:rPr lang="en-US" altLang="zh-CN" sz="2800" b="1" dirty="0" err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Concat</a:t>
            </a:r>
            <a:r>
              <a:rPr lang="zh-CN" altLang="en-US" sz="28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以及求子串</a:t>
            </a:r>
            <a:r>
              <a:rPr lang="en-US" altLang="zh-CN" sz="2800" b="1" dirty="0" err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SubString</a:t>
            </a:r>
            <a:endParaRPr lang="en-US" altLang="zh-CN" sz="2800" b="1" dirty="0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等</a:t>
            </a:r>
            <a:r>
              <a:rPr lang="zh-CN" altLang="en-US" sz="2800" b="1" dirty="0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六种</a:t>
            </a:r>
            <a:r>
              <a:rPr lang="zh-CN" altLang="en-US" sz="28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操作构成串类型的</a:t>
            </a:r>
            <a:r>
              <a:rPr lang="zh-CN" altLang="en-US" sz="2800" b="1" dirty="0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</a:t>
            </a:r>
            <a:r>
              <a:rPr lang="zh-CN" altLang="en-US" sz="28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操作子集</a:t>
            </a:r>
            <a:r>
              <a:rPr lang="zh-CN" altLang="en-US" sz="2800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20939" y="4184423"/>
            <a:ext cx="788080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即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：这些操作不可能利用其他串操作来实现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，反之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，其他串操作（除串清除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ClearString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和串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销毁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DestroyString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外）可在这个最小操作子集上实现。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238125"/>
            <a:ext cx="8093075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  <a:lvl2pPr marL="742950" indent="-28575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最小操作子集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033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34735" y="252815"/>
            <a:ext cx="8458200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  <a:lvl2pPr marL="742950" indent="-28575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定位</a:t>
            </a:r>
            <a:r>
              <a:rPr lang="zh-CN" altLang="en-US" dirty="0"/>
              <a:t>函数</a:t>
            </a:r>
            <a:r>
              <a:rPr lang="en-US" altLang="zh-CN" dirty="0"/>
              <a:t>Index(</a:t>
            </a:r>
            <a:r>
              <a:rPr lang="en-US" altLang="zh-CN" dirty="0" err="1"/>
              <a:t>S,T,pos</a:t>
            </a:r>
            <a:r>
              <a:rPr lang="en-US" altLang="zh-CN" dirty="0"/>
              <a:t>)</a:t>
            </a:r>
            <a:r>
              <a:rPr lang="zh-CN" altLang="en-US" dirty="0"/>
              <a:t>如何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61521" y="2869973"/>
            <a:ext cx="80099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1" dirty="0" err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StrCompare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3200" b="1" dirty="0" err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SubString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(S, 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3200" b="1" dirty="0" err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StrLength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(T)),T </a:t>
            </a:r>
            <a:r>
              <a:rPr lang="en-US" altLang="zh-CN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)            </a:t>
            </a:r>
            <a:endParaRPr lang="en-US" altLang="zh-CN" sz="36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738" name="Comment 18"/>
          <p:cNvSpPr>
            <a:spLocks noChangeArrowheads="1"/>
          </p:cNvSpPr>
          <p:nvPr/>
        </p:nvSpPr>
        <p:spPr bwMode="auto">
          <a:xfrm>
            <a:off x="561067" y="2036693"/>
            <a:ext cx="4327525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871B0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实现方法：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490763" y="1133124"/>
            <a:ext cx="8458200" cy="69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可利用</a:t>
            </a:r>
            <a:r>
              <a:rPr lang="zh-CN" altLang="zh-CN" sz="3200" b="1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串比较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zh-CN" altLang="en-US" sz="3200" b="1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求串长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zh-CN" altLang="en-US" sz="3200" b="1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求子串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操作实现。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2209800" y="3573463"/>
            <a:ext cx="3016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4000" b="1" dirty="0" err="1">
                <a:solidFill>
                  <a:srgbClr val="FF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endParaRPr lang="en-US" altLang="zh-CN" sz="4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561067" y="4487634"/>
            <a:ext cx="7712075" cy="523220"/>
          </a:xfrm>
          <a:prstGeom prst="rect">
            <a:avLst/>
          </a:prstGeom>
          <a:solidFill>
            <a:srgbClr val="3366FF">
              <a:alpha val="50195"/>
            </a:srgbClr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   </a:t>
            </a:r>
            <a:r>
              <a:rPr lang="en-US" altLang="zh-CN" sz="2800" b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sz="2800" b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endParaRPr lang="zh-CN" altLang="en-US" sz="40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2161267" y="5030559"/>
            <a:ext cx="1158875" cy="5381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  T 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endParaRPr lang="zh-CN" altLang="en-US" sz="40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2177142" y="3663722"/>
            <a:ext cx="0" cy="8382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2177142" y="450192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3320142" y="450192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7114267" y="5035322"/>
            <a:ext cx="1158875" cy="538162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 cap="rnd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800" b="1">
                <a:solidFill>
                  <a:schemeClr val="bg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 </a:t>
            </a:r>
            <a:r>
              <a:rPr lang="zh-CN" altLang="en-US" sz="2800" b="1">
                <a:solidFill>
                  <a:schemeClr val="bg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endParaRPr lang="zh-CN" altLang="en-US" sz="40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7130142" y="3663722"/>
            <a:ext cx="0" cy="838200"/>
          </a:xfrm>
          <a:prstGeom prst="line">
            <a:avLst/>
          </a:prstGeom>
          <a:noFill/>
          <a:ln w="31750">
            <a:solidFill>
              <a:srgbClr val="FF99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2177142" y="3968522"/>
            <a:ext cx="4953000" cy="0"/>
          </a:xfrm>
          <a:prstGeom prst="line">
            <a:avLst/>
          </a:prstGeom>
          <a:noFill/>
          <a:ln w="25400">
            <a:solidFill>
              <a:srgbClr val="FF99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1475467" y="4897209"/>
            <a:ext cx="677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endParaRPr lang="en-US" altLang="zh-CN" sz="40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>
            <a:off x="2177142" y="5035322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6063342" y="4973409"/>
            <a:ext cx="11641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FF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n-m+1</a:t>
            </a:r>
            <a:endParaRPr lang="en-US" altLang="zh-CN" sz="40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60267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  <p:bldP spid="30723" grpId="0" autoUpdateAnimBg="0"/>
      <p:bldP spid="30738" grpId="0" animBg="1" autoUpdateAnimBg="0"/>
      <p:bldP spid="30739" grpId="0" build="p"/>
      <p:bldP spid="30748" grpId="0" autoUpdateAnimBg="0"/>
      <p:bldP spid="30752" grpId="0" animBg="1" autoUpdateAnimBg="0"/>
      <p:bldP spid="30753" grpId="0" animBg="1" autoUpdateAnimBg="0"/>
      <p:bldP spid="30754" grpId="0" animBg="1"/>
      <p:bldP spid="30755" grpId="0" animBg="1"/>
      <p:bldP spid="30756" grpId="0" animBg="1"/>
      <p:bldP spid="30757" grpId="0" animBg="1" autoUpdateAnimBg="0"/>
      <p:bldP spid="30758" grpId="0" animBg="1"/>
      <p:bldP spid="30759" grpId="0" animBg="1"/>
      <p:bldP spid="30760" grpId="0" autoUpdateAnimBg="0"/>
      <p:bldP spid="30761" grpId="0" animBg="1"/>
      <p:bldP spid="307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37457" y="402772"/>
            <a:ext cx="8458200" cy="568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Index (String S, String T, </a:t>
            </a:r>
            <a:r>
              <a:rPr lang="en-US" altLang="zh-CN" sz="2800" b="1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800" dirty="0"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//  T</a:t>
            </a:r>
            <a:r>
              <a:rPr lang="zh-CN" altLang="en-US" sz="18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为非空串。若主串</a:t>
            </a:r>
            <a:r>
              <a:rPr lang="en-US" altLang="zh-CN" sz="18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中第</a:t>
            </a:r>
            <a:r>
              <a:rPr lang="en-US" altLang="zh-CN" sz="1800" b="1" dirty="0" err="1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zh-CN" altLang="en-US" sz="18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个字符之后存在与 </a:t>
            </a:r>
            <a:r>
              <a:rPr lang="en-US" altLang="zh-CN" sz="18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相等的子串，</a:t>
            </a:r>
          </a:p>
          <a:p>
            <a:pPr algn="l" eaLnBrk="1" hangingPunct="1"/>
            <a:r>
              <a:rPr lang="zh-CN" altLang="en-US" sz="18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8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//  </a:t>
            </a:r>
            <a:r>
              <a:rPr lang="zh-CN" altLang="en-US" sz="18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则返回第一个 这样的子串在</a:t>
            </a:r>
            <a:r>
              <a:rPr lang="en-US" altLang="zh-CN" sz="18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中的位置，否则返回</a:t>
            </a:r>
            <a:r>
              <a:rPr lang="en-US" altLang="zh-CN" sz="18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</a:p>
          <a:p>
            <a:pPr algn="l" eaLnBrk="1" hangingPunct="1"/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ea typeface="华文仿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ea typeface="华文仿宋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800" dirty="0" smtClean="0"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0)</a:t>
            </a:r>
          </a:p>
          <a:p>
            <a:pPr lvl="1" algn="l" eaLnBrk="1" hangingPunct="1"/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 n = </a:t>
            </a:r>
            <a:r>
              <a:rPr lang="en-US" altLang="zh-CN" sz="2800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StrLength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(S);  m = </a:t>
            </a:r>
            <a:r>
              <a:rPr lang="en-US" altLang="zh-CN" sz="2800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StrLength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(T);  </a:t>
            </a:r>
            <a:r>
              <a:rPr lang="en-US" altLang="zh-CN" sz="2800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;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( </a:t>
            </a:r>
            <a:r>
              <a:rPr lang="en-US" altLang="zh-CN" sz="2800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&lt;= n-m+1)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   {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 (sub, S, </a:t>
            </a:r>
            <a:r>
              <a:rPr lang="en-US" altLang="zh-CN" dirty="0" err="1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, m);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dirty="0">
                <a:ea typeface="华文仿宋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StrCompare</a:t>
            </a:r>
            <a:r>
              <a:rPr lang="en-US" altLang="zh-CN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sub,T</a:t>
            </a:r>
            <a:r>
              <a:rPr lang="en-US" altLang="zh-CN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 0)   ++</a:t>
            </a:r>
            <a:r>
              <a:rPr lang="en-US" altLang="zh-CN" dirty="0" err="1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 ;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b="1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 ;                 </a:t>
            </a:r>
            <a:r>
              <a:rPr lang="en-US" altLang="zh-CN" sz="20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返回子串在主串中的位置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800" dirty="0">
                <a:solidFill>
                  <a:srgbClr val="004A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// while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800" dirty="0">
                <a:solidFill>
                  <a:srgbClr val="004A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// if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 0;</a:t>
            </a:r>
            <a:r>
              <a:rPr lang="en-US" altLang="zh-CN" sz="2800" dirty="0">
                <a:solidFill>
                  <a:schemeClr val="tx2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20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// S</a:t>
            </a:r>
            <a:r>
              <a:rPr lang="zh-CN" altLang="en-US" sz="20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中不存在与</a:t>
            </a:r>
            <a:r>
              <a:rPr lang="en-US" altLang="zh-CN" sz="20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相等的子</a:t>
            </a:r>
            <a:r>
              <a:rPr lang="zh-CN" altLang="en-US" sz="2000" b="1" dirty="0" smtClean="0">
                <a:solidFill>
                  <a:srgbClr val="0066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串</a:t>
            </a:r>
            <a:endParaRPr lang="en-US" altLang="zh-CN" b="1" dirty="0"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dirty="0"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4A00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// Index</a:t>
            </a:r>
            <a:endParaRPr lang="en-US" altLang="zh-CN" sz="2800" dirty="0">
              <a:solidFill>
                <a:srgbClr val="004A00"/>
              </a:solidFill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7195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98632" y="222048"/>
            <a:ext cx="5346335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  <a:lvl2pPr marL="742950" indent="-28575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置换函数</a:t>
            </a:r>
            <a:r>
              <a:rPr lang="en-US" altLang="zh-CN" dirty="0"/>
              <a:t>Replace(&amp;S,T,V)</a:t>
            </a:r>
            <a:r>
              <a:rPr lang="zh-CN" altLang="en-US" dirty="0"/>
              <a:t>：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60425" y="2314575"/>
            <a:ext cx="7826375" cy="523220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     S </a:t>
            </a:r>
            <a:r>
              <a: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endParaRPr lang="zh-CN" altLang="en-US" sz="40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117725" y="3225800"/>
            <a:ext cx="1463675" cy="523220"/>
          </a:xfrm>
          <a:prstGeom prst="rect">
            <a:avLst/>
          </a:prstGeom>
          <a:solidFill>
            <a:schemeClr val="hlink">
              <a:alpha val="50195"/>
            </a:schemeClr>
          </a:solidFill>
          <a:ln w="25400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280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 </a:t>
            </a:r>
            <a:r>
              <a:rPr lang="zh-CN" altLang="en-US" sz="280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endParaRPr lang="zh-CN" altLang="en-US" sz="40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34000" y="3236913"/>
            <a:ext cx="1752600" cy="52322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latin typeface="华文仿宋" panose="02010600040101010101" pitchFamily="2" charset="-122"/>
                <a:ea typeface="华文仿宋" panose="02010600040101010101" pitchFamily="2" charset="-122"/>
              </a:rPr>
              <a:t>     V </a:t>
            </a:r>
            <a:r>
              <a: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endParaRPr lang="zh-CN" altLang="en-US" sz="40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2590800" y="232251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038600" y="232251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2133600" y="2855913"/>
            <a:ext cx="457200" cy="381000"/>
          </a:xfrm>
          <a:prstGeom prst="line">
            <a:avLst/>
          </a:prstGeom>
          <a:noFill/>
          <a:ln w="57150">
            <a:solidFill>
              <a:srgbClr val="00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3581400" y="2855913"/>
            <a:ext cx="457200" cy="381000"/>
          </a:xfrm>
          <a:prstGeom prst="line">
            <a:avLst/>
          </a:prstGeom>
          <a:noFill/>
          <a:ln w="57150" cap="rnd">
            <a:solidFill>
              <a:srgbClr val="00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590800" y="5130800"/>
            <a:ext cx="1752600" cy="52322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latin typeface="华文仿宋" panose="02010600040101010101" pitchFamily="2" charset="-122"/>
                <a:ea typeface="华文仿宋" panose="02010600040101010101" pitchFamily="2" charset="-122"/>
              </a:rPr>
              <a:t>     V </a:t>
            </a:r>
            <a:r>
              <a: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endParaRPr lang="zh-CN" altLang="en-US" sz="40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838200" y="1636713"/>
            <a:ext cx="0" cy="6858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898525" y="1830388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99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endParaRPr lang="en-US" altLang="zh-CN" sz="40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4038600" y="1636713"/>
            <a:ext cx="0" cy="6858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098925" y="1830388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99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endParaRPr lang="en-US" altLang="zh-CN" sz="40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8200" y="5130800"/>
            <a:ext cx="1752600" cy="523220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en-US" altLang="zh-CN" sz="2800" b="1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</a:t>
            </a:r>
            <a:endParaRPr lang="en-US" altLang="zh-CN" sz="4000" b="1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2590800" y="1560513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2703513" y="1906588"/>
            <a:ext cx="255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endParaRPr lang="en-US" altLang="zh-CN" sz="40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1976438" y="4562475"/>
            <a:ext cx="1528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news </a:t>
            </a:r>
            <a:r>
              <a:rPr lang="zh-CN" altLang="en-US" sz="32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endParaRPr lang="zh-CN" altLang="en-US" sz="40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1371600" y="2322513"/>
            <a:ext cx="675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</a:t>
            </a:r>
            <a:endParaRPr lang="en-US" altLang="zh-CN" sz="4000" b="1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3151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 autoUpdateAnimBg="0"/>
      <p:bldP spid="32772" grpId="0" animBg="1" autoUpdateAnimBg="0"/>
      <p:bldP spid="32773" grpId="0" animBg="1" autoUpdateAnimBg="0"/>
      <p:bldP spid="32774" grpId="0" animBg="1"/>
      <p:bldP spid="32775" grpId="0" animBg="1"/>
      <p:bldP spid="32776" grpId="0" animBg="1"/>
      <p:bldP spid="32777" grpId="0" animBg="1"/>
      <p:bldP spid="32778" grpId="0" animBg="1" autoUpdateAnimBg="0"/>
      <p:bldP spid="32779" grpId="0" animBg="1"/>
      <p:bldP spid="32780" grpId="0" autoUpdateAnimBg="0"/>
      <p:bldP spid="32781" grpId="0" animBg="1"/>
      <p:bldP spid="32782" grpId="0" autoUpdateAnimBg="0"/>
      <p:bldP spid="32783" grpId="0" animBg="1" autoUpdateAnimBg="0"/>
      <p:bldP spid="32784" grpId="0" animBg="1"/>
      <p:bldP spid="32785" grpId="0" autoUpdateAnimBg="0"/>
      <p:bldP spid="32786" grpId="0" autoUpdateAnimBg="0"/>
      <p:bldP spid="3278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71487" y="1148387"/>
            <a:ext cx="8073799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80008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zh-CN" altLang="en-US" sz="32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逻辑结构</a:t>
            </a:r>
            <a:r>
              <a:rPr lang="zh-CN" altLang="en-US" sz="32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zh-CN" altLang="en-US" sz="3200" b="1" dirty="0">
                <a:solidFill>
                  <a:srgbClr val="80008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线性表</a:t>
            </a:r>
            <a:r>
              <a:rPr lang="zh-CN" altLang="en-US" sz="32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极为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相似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3200" b="1" dirty="0">
                <a:solidFill>
                  <a:srgbClr val="80008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区别</a:t>
            </a:r>
            <a:r>
              <a:rPr lang="zh-CN" altLang="en-US" sz="32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仅在于</a:t>
            </a:r>
            <a:r>
              <a:rPr lang="zh-CN" altLang="en-US" sz="3200" b="1" dirty="0">
                <a:solidFill>
                  <a:srgbClr val="80008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串的数据对象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约束</a:t>
            </a:r>
            <a:r>
              <a:rPr lang="zh-CN" altLang="en-US" sz="3200" b="1" dirty="0">
                <a:solidFill>
                  <a:srgbClr val="80008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为字符集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32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串的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基本操作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和线性表有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很大差别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线性表的基本操作中，大多以“</a:t>
            </a:r>
            <a:r>
              <a:rPr lang="zh-CN" altLang="en-US" sz="3200" b="1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单个元素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”作为操作对象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endParaRPr lang="en-US" altLang="zh-CN" sz="32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串的基本操作中，通常以“</a:t>
            </a:r>
            <a:r>
              <a:rPr lang="zh-CN" altLang="en-US" sz="3200" b="1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串的整体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”作为操作对象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32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25000"/>
              </a:lnSpc>
            </a:pPr>
            <a:endParaRPr lang="zh-CN" altLang="en-US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33644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98714" y="1469571"/>
            <a:ext cx="8229600" cy="269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en-US" altLang="zh-CN" sz="32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在程序设计语言中，串只是作为输入或输出的</a:t>
            </a:r>
            <a:r>
              <a:rPr lang="zh-CN" altLang="en-US" sz="32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常量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出现，则只需存储此串的串值，即字符序列即可。但在多数非数值处理的程序中，串也以</a:t>
            </a:r>
            <a:r>
              <a:rPr lang="zh-CN" altLang="en-US" sz="32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的形式出现。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70114" y="223611"/>
            <a:ext cx="4102405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  <a:lvl2pPr marL="742950" indent="-28575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4.2  </a:t>
            </a:r>
            <a:r>
              <a:rPr lang="zh-CN" altLang="en-US" dirty="0"/>
              <a:t>串的表示和实现</a:t>
            </a:r>
          </a:p>
        </p:txBody>
      </p:sp>
    </p:spTree>
    <p:extLst>
      <p:ext uri="{BB962C8B-B14F-4D97-AF65-F5344CB8AC3E}">
        <p14:creationId xmlns:p14="http://schemas.microsoft.com/office/powerpoint/2010/main" val="31061741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41367" y="1420359"/>
            <a:ext cx="5891356" cy="294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algn="l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solidFill>
                  <a:srgbClr val="0033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zh-CN" altLang="en-US" sz="4000" b="1" dirty="0">
                <a:solidFill>
                  <a:srgbClr val="0033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40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定长顺序存储</a:t>
            </a:r>
            <a:r>
              <a:rPr lang="zh-CN" altLang="en-US" sz="4000" b="1" dirty="0" smtClean="0">
                <a:solidFill>
                  <a:srgbClr val="0033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表示</a:t>
            </a:r>
            <a:endParaRPr lang="en-US" altLang="zh-CN" sz="4000" b="1" dirty="0">
              <a:solidFill>
                <a:srgbClr val="00339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71500" indent="-571500" algn="l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solidFill>
                  <a:srgbClr val="10168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zh-CN" altLang="en-US" sz="4000" b="1" dirty="0">
                <a:solidFill>
                  <a:srgbClr val="10168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40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堆分配存储</a:t>
            </a:r>
            <a:r>
              <a:rPr lang="zh-CN" altLang="en-US" sz="4000" b="1" dirty="0" smtClean="0">
                <a:solidFill>
                  <a:srgbClr val="10168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表示</a:t>
            </a:r>
            <a:endParaRPr lang="en-US" altLang="zh-CN" sz="4000" b="1" dirty="0" smtClean="0">
              <a:solidFill>
                <a:srgbClr val="101686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71500" indent="-571500" algn="l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zh-CN" altLang="en-US" sz="4000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40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块链存储</a:t>
            </a:r>
            <a:r>
              <a:rPr lang="zh-CN" altLang="en-US" sz="4000" b="1" dirty="0" smtClean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表示</a:t>
            </a:r>
            <a:endParaRPr lang="zh-CN" altLang="en-US" sz="4000" b="1" dirty="0">
              <a:solidFill>
                <a:srgbClr val="00009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9941" name="Text Box 5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04800" y="206829"/>
            <a:ext cx="4716356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  <a:lvl2pPr marL="742950" indent="-28575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串有三种机内表示方法：</a:t>
            </a:r>
          </a:p>
        </p:txBody>
      </p:sp>
    </p:spTree>
    <p:extLst>
      <p:ext uri="{BB962C8B-B14F-4D97-AF65-F5344CB8AC3E}">
        <p14:creationId xmlns:p14="http://schemas.microsoft.com/office/powerpoint/2010/main" val="15812193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20486" y="1288445"/>
            <a:ext cx="52578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将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串中的字符顺序地存放在内存一片连续的存储单元中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32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设串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S=‘a</a:t>
            </a:r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  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... a</a:t>
            </a:r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’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，则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顺序存贮结构在内存贮器中的存贮示意图如图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所示</a:t>
            </a:r>
            <a:endParaRPr lang="en-US" altLang="zh-CN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20486" y="2901345"/>
            <a:ext cx="5105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 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531429" y="1632932"/>
            <a:ext cx="1600200" cy="4289425"/>
            <a:chOff x="4080" y="1306"/>
            <a:chExt cx="1008" cy="2702"/>
          </a:xfrm>
        </p:grpSpPr>
        <p:sp>
          <p:nvSpPr>
            <p:cNvPr id="40966" name="Line 4"/>
            <p:cNvSpPr>
              <a:spLocks noChangeShapeType="1"/>
            </p:cNvSpPr>
            <p:nvPr/>
          </p:nvSpPr>
          <p:spPr bwMode="auto">
            <a:xfrm>
              <a:off x="4080" y="130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0967" name="Line 5"/>
            <p:cNvSpPr>
              <a:spLocks noChangeShapeType="1"/>
            </p:cNvSpPr>
            <p:nvPr/>
          </p:nvSpPr>
          <p:spPr bwMode="auto">
            <a:xfrm>
              <a:off x="5088" y="130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0968" name="Text Box 6"/>
            <p:cNvSpPr txBox="1">
              <a:spLocks noChangeArrowheads="1"/>
            </p:cNvSpPr>
            <p:nvPr/>
          </p:nvSpPr>
          <p:spPr bwMode="auto">
            <a:xfrm>
              <a:off x="4176" y="1546"/>
              <a:ext cx="720" cy="2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   </a:t>
              </a:r>
              <a:r>
                <a:rPr lang="en-US" altLang="zh-CN" sz="2800"/>
                <a:t> </a:t>
              </a:r>
              <a:r>
                <a:rPr lang="en-US" altLang="zh-CN" sz="3200"/>
                <a:t>a</a:t>
              </a:r>
              <a:r>
                <a:rPr lang="en-US" altLang="zh-CN" sz="1400"/>
                <a:t>1</a:t>
              </a:r>
              <a:endParaRPr lang="en-US" altLang="zh-CN"/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   </a:t>
              </a:r>
              <a:r>
                <a:rPr lang="en-US" altLang="zh-CN" sz="3200"/>
                <a:t> a</a:t>
              </a:r>
              <a:r>
                <a:rPr lang="en-US" altLang="zh-CN" sz="1400"/>
                <a:t>2</a:t>
              </a:r>
              <a:endParaRPr lang="en-US" altLang="zh-CN"/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    </a:t>
              </a:r>
              <a:r>
                <a:rPr lang="en-US" altLang="zh-CN" sz="3200"/>
                <a:t>a</a:t>
              </a:r>
              <a:r>
                <a:rPr lang="en-US" altLang="zh-CN" sz="1400"/>
                <a:t>3</a:t>
              </a:r>
              <a:endParaRPr lang="en-US" altLang="zh-CN"/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   </a:t>
              </a:r>
              <a:r>
                <a:rPr lang="en-US" altLang="zh-CN" sz="3200"/>
                <a:t>a</a:t>
              </a:r>
              <a:r>
                <a:rPr lang="en-US" altLang="zh-CN"/>
                <a:t> </a:t>
              </a:r>
              <a:r>
                <a:rPr lang="en-US" altLang="zh-CN" sz="1400"/>
                <a:t>n</a:t>
              </a:r>
              <a:endParaRPr lang="en-US" altLang="zh-CN"/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   </a:t>
              </a:r>
            </a:p>
          </p:txBody>
        </p:sp>
        <p:sp>
          <p:nvSpPr>
            <p:cNvPr id="40969" name="Line 7"/>
            <p:cNvSpPr>
              <a:spLocks noChangeShapeType="1"/>
            </p:cNvSpPr>
            <p:nvPr/>
          </p:nvSpPr>
          <p:spPr bwMode="auto">
            <a:xfrm>
              <a:off x="4080" y="154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>
              <a:off x="4080" y="197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>
              <a:off x="4080" y="284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>
              <a:off x="4080" y="241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>
              <a:off x="4080" y="337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0974" name="Line 12"/>
            <p:cNvSpPr>
              <a:spLocks noChangeShapeType="1"/>
            </p:cNvSpPr>
            <p:nvPr/>
          </p:nvSpPr>
          <p:spPr bwMode="auto">
            <a:xfrm>
              <a:off x="4080" y="370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>
              <a:off x="4320" y="308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0976" name="Line 14"/>
            <p:cNvSpPr>
              <a:spLocks noChangeShapeType="1"/>
            </p:cNvSpPr>
            <p:nvPr/>
          </p:nvSpPr>
          <p:spPr bwMode="auto">
            <a:xfrm>
              <a:off x="4368" y="140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</p:grpSp>
      <p:sp>
        <p:nvSpPr>
          <p:cNvPr id="40965" name="Text Box 15"/>
          <p:cNvSpPr txBox="1">
            <a:spLocks noChangeArrowheads="1"/>
          </p:cNvSpPr>
          <p:nvPr/>
        </p:nvSpPr>
        <p:spPr bwMode="auto">
          <a:xfrm>
            <a:off x="358073" y="185057"/>
            <a:ext cx="5520213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  <a:lvl2pPr marL="742950" indent="-28575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4.2.1 </a:t>
            </a:r>
            <a:r>
              <a:rPr lang="zh-CN" altLang="en-US" dirty="0" smtClean="0"/>
              <a:t>串</a:t>
            </a:r>
            <a:r>
              <a:rPr lang="zh-CN" altLang="en-US" dirty="0"/>
              <a:t>的定长顺序存储表示</a:t>
            </a:r>
          </a:p>
        </p:txBody>
      </p:sp>
    </p:spTree>
    <p:extLst>
      <p:ext uri="{BB962C8B-B14F-4D97-AF65-F5344CB8AC3E}">
        <p14:creationId xmlns:p14="http://schemas.microsoft.com/office/powerpoint/2010/main" val="257785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276270" y="169069"/>
            <a:ext cx="77724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4000"/>
              </a:lnSpc>
            </a:pPr>
            <a:r>
              <a:rPr lang="en-US" altLang="zh-CN" sz="3200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4.1.1 </a:t>
            </a:r>
            <a:r>
              <a:rPr lang="zh-CN" altLang="en-US" sz="3200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串的定义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1094581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(String)----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零个或多个字符组成的有限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序列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271464"/>
              </p:ext>
            </p:extLst>
          </p:nvPr>
        </p:nvGraphicFramePr>
        <p:xfrm>
          <a:off x="2636227" y="2057959"/>
          <a:ext cx="4143375" cy="1114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公式" r:id="rId3" imgW="850680" imgH="228600" progId="Equation.3">
                  <p:embed/>
                </p:oleObj>
              </mc:Choice>
              <mc:Fallback>
                <p:oleObj name="公式" r:id="rId3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227" y="2057959"/>
                        <a:ext cx="4143375" cy="111424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2925" y="3810000"/>
            <a:ext cx="1066800" cy="528638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串名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42925" y="4572000"/>
            <a:ext cx="1066800" cy="528638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rPr>
              <a:t>串值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42925" y="5334000"/>
            <a:ext cx="1066800" cy="528638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rPr>
              <a:t>串长</a:t>
            </a:r>
          </a:p>
        </p:txBody>
      </p: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1750397" y="3332704"/>
            <a:ext cx="1143000" cy="685800"/>
            <a:chOff x="1056" y="2640"/>
            <a:chExt cx="768" cy="432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056" y="307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1746213" y="3288325"/>
            <a:ext cx="3352800" cy="1447800"/>
            <a:chOff x="1056" y="2640"/>
            <a:chExt cx="768" cy="432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056" y="307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3690881" y="3085685"/>
            <a:ext cx="2895600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12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1609725" y="5638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3125919" y="5181600"/>
            <a:ext cx="4459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4429125" y="5334000"/>
            <a:ext cx="1066800" cy="528638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rPr>
              <a:t>空串</a:t>
            </a: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5648325" y="56388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122380" y="5181600"/>
            <a:ext cx="102784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n=0</a:t>
            </a:r>
          </a:p>
        </p:txBody>
      </p:sp>
    </p:spTree>
    <p:extLst>
      <p:ext uri="{BB962C8B-B14F-4D97-AF65-F5344CB8AC3E}">
        <p14:creationId xmlns:p14="http://schemas.microsoft.com/office/powerpoint/2010/main" val="4040747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11" grpId="0" animBg="1" autoUpdateAnimBg="0"/>
      <p:bldP spid="18" grpId="0" animBg="1"/>
      <p:bldP spid="19" grpId="0" animBg="1"/>
      <p:bldP spid="20" grpId="0" build="p" autoUpdateAnimBg="0" advAuto="0"/>
      <p:bldP spid="21" grpId="0" animBg="1" autoUpdateAnimBg="0"/>
      <p:bldP spid="22" grpId="0" animBg="1"/>
      <p:bldP spid="2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93916" y="228600"/>
            <a:ext cx="77724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lnSpc>
                <a:spcPts val="4000"/>
              </a:lnSpc>
            </a:pPr>
            <a:r>
              <a:rPr kumimoji="1" lang="zh-CN" altLang="en-US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串的</a:t>
            </a:r>
            <a:r>
              <a:rPr kumimoji="1" lang="zh-CN" altLang="en-US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顺序存储结构</a:t>
            </a:r>
            <a:r>
              <a:rPr kumimoji="1" lang="zh-CN" altLang="en-US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的两种方式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794657" y="1121229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55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非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紧缩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存储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格式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/>
            </a:r>
            <a:b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即一个字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的存储单元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存放一个字符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</a:p>
          <a:p>
            <a:pPr algn="l" eaLnBrk="1" hangingPunct="1">
              <a:lnSpc>
                <a:spcPts val="55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2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紧缩存储格式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/>
            </a:r>
            <a:b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即一个字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的存储单元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中放满多个字符，然后在往下一个字存贮单元存放</a:t>
            </a:r>
            <a:endParaRPr lang="zh-CN" altLang="en-US" sz="4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2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326571" y="170204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lnSpc>
                <a:spcPts val="4000"/>
              </a:lnSpc>
            </a:pPr>
            <a:r>
              <a:rPr kumimoji="1" lang="zh-CN" altLang="zh-CN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非</a:t>
            </a:r>
            <a:r>
              <a:rPr kumimoji="1" lang="zh-CN" altLang="zh-CN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紧缩</a:t>
            </a:r>
            <a:r>
              <a:rPr kumimoji="1" lang="zh-CN" altLang="en-US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存储</a:t>
            </a:r>
            <a:r>
              <a:rPr kumimoji="1" lang="zh-CN" altLang="zh-CN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结构</a:t>
            </a:r>
            <a:endParaRPr kumimoji="1" lang="zh-CN" altLang="en-US" sz="3200" b="1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  <a:cs typeface="ＭＳ Ｐゴシック" charset="-128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550687"/>
              </p:ext>
            </p:extLst>
          </p:nvPr>
        </p:nvGraphicFramePr>
        <p:xfrm>
          <a:off x="4288971" y="1110967"/>
          <a:ext cx="3331029" cy="4929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文档" r:id="rId4" imgW="3887640" imgH="5887440" progId="Word.Document.8">
                  <p:embed/>
                </p:oleObj>
              </mc:Choice>
              <mc:Fallback>
                <p:oleObj name="文档" r:id="rId4" imgW="3887640" imgH="5887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971" y="1110967"/>
                        <a:ext cx="3331029" cy="4929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159782" y="3634697"/>
            <a:ext cx="1425575" cy="466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存储单元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2612571" y="1415143"/>
            <a:ext cx="1676400" cy="2427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2623457" y="1779703"/>
            <a:ext cx="1709057" cy="2062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2623456" y="3995059"/>
            <a:ext cx="1709057" cy="14695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418114" y="3221042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0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23850" y="188913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lnSpc>
                <a:spcPts val="4000"/>
              </a:lnSpc>
            </a:pPr>
            <a:r>
              <a:rPr kumimoji="1" lang="zh-CN" altLang="zh-CN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紧缩</a:t>
            </a:r>
            <a:r>
              <a:rPr kumimoji="1" lang="zh-CN" altLang="en-US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存储</a:t>
            </a:r>
            <a:r>
              <a:rPr kumimoji="1" lang="zh-CN" altLang="zh-CN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结构</a:t>
            </a:r>
            <a:endParaRPr kumimoji="1" lang="zh-CN" altLang="en-US" sz="3200" b="1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  <a:cs typeface="ＭＳ Ｐゴシック" charset="-128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800600" y="1052513"/>
          <a:ext cx="3632200" cy="415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文档" r:id="rId3" imgW="3659400" imgH="4183920" progId="Word.Document.8">
                  <p:embed/>
                </p:oleObj>
              </mc:Choice>
              <mc:Fallback>
                <p:oleObj name="文档" r:id="rId3" imgW="3659400" imgH="4183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52513"/>
                        <a:ext cx="3632200" cy="415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3429000" y="1433513"/>
            <a:ext cx="14478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3429000" y="2424113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429000" y="3795713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H="1">
            <a:off x="4267200" y="310991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73946" y="5292725"/>
            <a:ext cx="75713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与非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紧缩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存储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格式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相比，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紧缩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存储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格式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节省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了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存储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空间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976438" y="3481388"/>
            <a:ext cx="1425575" cy="466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存储单元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9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1905000" cy="2682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第</a:t>
            </a:r>
            <a:fld id="{3416EE56-1FB3-4032-BCE3-5D5E275F57CE}" type="slidenum">
              <a:rPr lang="zh-CN" altLang="en-US"/>
              <a:pPr/>
              <a:t>33</a:t>
            </a:fld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共</a:t>
            </a:r>
            <a:r>
              <a:rPr lang="en-US" altLang="zh-CN"/>
              <a:t>88</a:t>
            </a:r>
            <a:r>
              <a:rPr lang="zh-CN" altLang="en-US"/>
              <a:t>页</a:t>
            </a:r>
          </a:p>
        </p:txBody>
      </p:sp>
      <p:sp>
        <p:nvSpPr>
          <p:cNvPr id="1005570" name="Text Box 1026"/>
          <p:cNvSpPr txBox="1">
            <a:spLocks noChangeArrowheads="1"/>
          </p:cNvSpPr>
          <p:nvPr/>
        </p:nvSpPr>
        <p:spPr bwMode="auto">
          <a:xfrm>
            <a:off x="457768" y="1580866"/>
            <a:ext cx="859069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#define  MAXSTRLEN  255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</a:t>
            </a:r>
            <a:r>
              <a:rPr lang="en-US" altLang="zh-CN" sz="32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32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用户可在</a:t>
            </a:r>
            <a:r>
              <a:rPr lang="en-US" altLang="zh-CN" sz="32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255</a:t>
            </a:r>
            <a:r>
              <a:rPr lang="zh-CN" altLang="en-US" sz="32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以内定义最大串长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typedef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unsigned char 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[MAXSTRLEN + 1]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r>
              <a:rPr lang="zh-CN" altLang="en-US" sz="5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zh-CN" altLang="en-US" sz="54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</a:t>
            </a:r>
            <a:r>
              <a:rPr lang="en-US" altLang="zh-CN" sz="3200" b="1" dirty="0" smtClean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en-US" altLang="zh-CN" sz="32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32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号单元存放串的长度</a:t>
            </a:r>
          </a:p>
        </p:txBody>
      </p:sp>
    </p:spTree>
    <p:extLst>
      <p:ext uri="{BB962C8B-B14F-4D97-AF65-F5344CB8AC3E}">
        <p14:creationId xmlns:p14="http://schemas.microsoft.com/office/powerpoint/2010/main" val="32103625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0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1905000" cy="2682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第</a:t>
            </a:r>
            <a:fld id="{E61C3759-F099-449C-AA0A-B72860E5A41F}" type="slidenum">
              <a:rPr lang="zh-CN" altLang="en-US"/>
              <a:pPr/>
              <a:t>34</a:t>
            </a:fld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共</a:t>
            </a:r>
            <a:r>
              <a:rPr lang="en-US" altLang="zh-CN"/>
              <a:t>88</a:t>
            </a:r>
            <a:r>
              <a:rPr lang="zh-CN" altLang="en-US"/>
              <a:t>页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460911"/>
            <a:ext cx="7829408" cy="3288510"/>
          </a:xfrm>
        </p:spPr>
        <p:txBody>
          <a:bodyPr/>
          <a:lstStyle/>
          <a:p>
            <a:r>
              <a:rPr kumimoji="1"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串的实际长度可在这个预定义长度的范围内随意设定，超过预定义长度的串值则被舍去，称之为“</a:t>
            </a:r>
            <a:r>
              <a:rPr kumimoji="1"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截断</a:t>
            </a:r>
            <a:r>
              <a:rPr kumimoji="1"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 ；</a:t>
            </a:r>
          </a:p>
          <a:p>
            <a:r>
              <a:rPr kumimoji="1"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按这种串的表示方法实现的串的运算时，其基本操作为 “</a:t>
            </a:r>
            <a:r>
              <a:rPr kumimoji="1"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字符序列的复制</a:t>
            </a:r>
            <a:r>
              <a:rPr kumimoji="1"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”；</a:t>
            </a: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301270" y="250422"/>
            <a:ext cx="4302461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lnSpc>
                <a:spcPts val="4000"/>
              </a:lnSpc>
            </a:pPr>
            <a:r>
              <a:rPr kumimoji="1" lang="zh-CN" altLang="en-US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定长顺序存储的特点：</a:t>
            </a:r>
          </a:p>
        </p:txBody>
      </p:sp>
      <p:sp>
        <p:nvSpPr>
          <p:cNvPr id="1030150" name="Rectangle 6"/>
          <p:cNvSpPr>
            <a:spLocks noChangeArrowheads="1"/>
          </p:cNvSpPr>
          <p:nvPr/>
        </p:nvSpPr>
        <p:spPr bwMode="auto">
          <a:xfrm>
            <a:off x="1144823" y="4749421"/>
            <a:ext cx="715901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3200" b="1">
                <a:latin typeface="华文仿宋" panose="02010600040101010101" pitchFamily="2" charset="-122"/>
                <a:ea typeface="华文仿宋" panose="02010600040101010101" pitchFamily="2" charset="-122"/>
              </a:rPr>
              <a:t>下面以</a:t>
            </a:r>
            <a:r>
              <a:rPr lang="zh-CN" altLang="en-US" sz="3200" b="1">
                <a:solidFill>
                  <a:srgbClr val="9900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串联接</a:t>
            </a:r>
            <a:r>
              <a:rPr lang="zh-CN" altLang="en-US" sz="3200" b="1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zh-CN" altLang="en-US" sz="3200" b="1">
                <a:solidFill>
                  <a:srgbClr val="9900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求子串</a:t>
            </a:r>
            <a:r>
              <a:rPr lang="zh-CN" altLang="en-US" sz="3200" b="1">
                <a:latin typeface="华文仿宋" panose="02010600040101010101" pitchFamily="2" charset="-122"/>
                <a:ea typeface="华文仿宋" panose="02010600040101010101" pitchFamily="2" charset="-122"/>
              </a:rPr>
              <a:t>为例进行讨论：</a:t>
            </a:r>
          </a:p>
        </p:txBody>
      </p:sp>
    </p:spTree>
    <p:extLst>
      <p:ext uri="{BB962C8B-B14F-4D97-AF65-F5344CB8AC3E}">
        <p14:creationId xmlns:p14="http://schemas.microsoft.com/office/powerpoint/2010/main" val="9892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1905000" cy="2682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第</a:t>
            </a:r>
            <a:fld id="{7E86AB96-0E19-4BCD-BA56-3D857D0568E3}" type="slidenum">
              <a:rPr lang="zh-CN" altLang="en-US"/>
              <a:pPr/>
              <a:t>35</a:t>
            </a:fld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共</a:t>
            </a:r>
            <a:r>
              <a:rPr lang="en-US" altLang="zh-CN"/>
              <a:t>88</a:t>
            </a:r>
            <a:r>
              <a:rPr lang="zh-CN" altLang="en-US"/>
              <a:t>页</a:t>
            </a:r>
          </a:p>
        </p:txBody>
      </p:sp>
      <p:sp>
        <p:nvSpPr>
          <p:cNvPr id="1007618" name="Rectangle 2"/>
          <p:cNvSpPr>
            <a:spLocks noChangeArrowheads="1"/>
          </p:cNvSpPr>
          <p:nvPr/>
        </p:nvSpPr>
        <p:spPr bwMode="auto">
          <a:xfrm>
            <a:off x="433317" y="229241"/>
            <a:ext cx="6554337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lnSpc>
                <a:spcPts val="4000"/>
              </a:lnSpc>
            </a:pPr>
            <a:r>
              <a:rPr kumimoji="1" lang="en-US" altLang="zh-CN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(1</a:t>
            </a:r>
            <a:r>
              <a:rPr kumimoji="1" lang="zh-CN" altLang="en-US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）串联</a:t>
            </a:r>
            <a:r>
              <a:rPr kumimoji="1" lang="zh-CN" altLang="en-US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接 </a:t>
            </a:r>
            <a:r>
              <a:rPr kumimoji="1" lang="en-US" altLang="zh-CN" sz="3200" b="1" dirty="0" err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Concat</a:t>
            </a:r>
            <a:r>
              <a:rPr kumimoji="1" lang="en-US" altLang="zh-CN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(&amp;T,S1,S2)</a:t>
            </a:r>
          </a:p>
        </p:txBody>
      </p:sp>
      <p:sp>
        <p:nvSpPr>
          <p:cNvPr id="1007619" name="Rectangle 3"/>
          <p:cNvSpPr>
            <a:spLocks noChangeArrowheads="1"/>
          </p:cNvSpPr>
          <p:nvPr/>
        </p:nvSpPr>
        <p:spPr bwMode="auto">
          <a:xfrm>
            <a:off x="545910" y="1708244"/>
            <a:ext cx="8024884" cy="34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假设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S1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S2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都是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型的串变量，且串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是由串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S1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联结串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S2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得到的，则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只要进行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相应的</a:t>
            </a:r>
            <a:r>
              <a:rPr lang="zh-CN" altLang="en-US" sz="32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“串值复制”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操作即可，只是需按前述约定，对超长部分实施</a:t>
            </a:r>
            <a:r>
              <a:rPr lang="zh-CN" altLang="en-US" sz="32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“截断”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操作。</a:t>
            </a:r>
          </a:p>
        </p:txBody>
      </p:sp>
    </p:spTree>
    <p:extLst>
      <p:ext uri="{BB962C8B-B14F-4D97-AF65-F5344CB8AC3E}">
        <p14:creationId xmlns:p14="http://schemas.microsoft.com/office/powerpoint/2010/main" val="32619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1905000" cy="2682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第</a:t>
            </a:r>
            <a:fld id="{09BA5E65-0F4F-4E83-A8B7-5259D1658D34}" type="slidenum">
              <a:rPr lang="zh-CN" altLang="en-US"/>
              <a:pPr/>
              <a:t>36</a:t>
            </a:fld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共</a:t>
            </a:r>
            <a:r>
              <a:rPr lang="en-US" altLang="zh-CN"/>
              <a:t>88</a:t>
            </a:r>
            <a:r>
              <a:rPr lang="zh-CN" altLang="en-US"/>
              <a:t>页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966" y="1175981"/>
            <a:ext cx="7916234" cy="4801737"/>
          </a:xfrm>
        </p:spPr>
        <p:txBody>
          <a:bodyPr/>
          <a:lstStyle/>
          <a:p>
            <a:pPr algn="just"/>
            <a:r>
              <a:rPr kumimoji="1"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基于串</a:t>
            </a:r>
            <a:r>
              <a:rPr kumimoji="1"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S1</a:t>
            </a:r>
            <a:r>
              <a:rPr kumimoji="1"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kumimoji="1"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S2</a:t>
            </a:r>
            <a:r>
              <a:rPr kumimoji="1"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长度的不同情况，串</a:t>
            </a:r>
            <a:r>
              <a:rPr kumimoji="1"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kumimoji="1"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值的产生可能有如下三种情况：</a:t>
            </a:r>
          </a:p>
          <a:p>
            <a:pPr algn="just">
              <a:spcBef>
                <a:spcPts val="1200"/>
              </a:spcBef>
              <a:buFontTx/>
              <a:buNone/>
            </a:pPr>
            <a:r>
              <a:rPr kumimoji="1"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kumimoji="1" lang="en-US" altLang="zh-CN" sz="3000" b="1" dirty="0" smtClean="0">
                <a:solidFill>
                  <a:srgbClr val="3333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(1)</a:t>
            </a:r>
            <a:r>
              <a:rPr kumimoji="1" lang="zh-CN" altLang="en-US" sz="3000" b="1" dirty="0" smtClean="0">
                <a:solidFill>
                  <a:srgbClr val="3333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kumimoji="1" lang="en-US" altLang="zh-CN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S1[0]+S2[0] ≤MAXSTRLEN</a:t>
            </a:r>
            <a:r>
              <a:rPr kumimoji="1"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，得到的串</a:t>
            </a:r>
            <a:r>
              <a:rPr kumimoji="1" lang="en-US" altLang="zh-CN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kumimoji="1"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是正确的结果；</a:t>
            </a:r>
          </a:p>
          <a:p>
            <a:pPr algn="just">
              <a:spcBef>
                <a:spcPts val="1200"/>
              </a:spcBef>
              <a:buFontTx/>
              <a:buNone/>
            </a:pPr>
            <a:r>
              <a:rPr kumimoji="1"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kumimoji="1" lang="en-US" altLang="zh-CN" sz="3000" b="1" dirty="0" smtClean="0">
                <a:solidFill>
                  <a:srgbClr val="3333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(2)</a:t>
            </a:r>
            <a:r>
              <a:rPr kumimoji="1" lang="zh-CN" altLang="en-US" sz="3000" b="1" dirty="0" smtClean="0">
                <a:solidFill>
                  <a:srgbClr val="3333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kumimoji="1" lang="en-US" altLang="zh-CN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S1[0] &lt;MAXSTRSIZE</a:t>
            </a:r>
            <a:r>
              <a:rPr kumimoji="1"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，而</a:t>
            </a:r>
            <a:r>
              <a:rPr kumimoji="1" lang="en-US" altLang="zh-CN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S1[0]+S2[0] &gt;MAXSTRLEN</a:t>
            </a:r>
            <a:r>
              <a:rPr kumimoji="1"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，则将串</a:t>
            </a:r>
            <a:r>
              <a:rPr kumimoji="1" lang="en-US" altLang="zh-CN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S2</a:t>
            </a:r>
            <a:r>
              <a:rPr kumimoji="1"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的一部分截断，得到的串</a:t>
            </a:r>
            <a:r>
              <a:rPr kumimoji="1" lang="en-US" altLang="zh-CN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kumimoji="1"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只包含</a:t>
            </a:r>
            <a:r>
              <a:rPr kumimoji="1" lang="en-US" altLang="zh-CN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S2</a:t>
            </a:r>
            <a:r>
              <a:rPr kumimoji="1"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的一个子串；</a:t>
            </a:r>
          </a:p>
          <a:p>
            <a:pPr algn="just">
              <a:spcBef>
                <a:spcPts val="1200"/>
              </a:spcBef>
              <a:buFontTx/>
              <a:buNone/>
            </a:pPr>
            <a:r>
              <a:rPr kumimoji="1"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kumimoji="1" lang="en-US" altLang="zh-CN" sz="3000" b="1" dirty="0" smtClean="0">
                <a:solidFill>
                  <a:srgbClr val="3333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(3)</a:t>
            </a:r>
            <a:r>
              <a:rPr kumimoji="1" lang="zh-CN" altLang="en-US" sz="3000" b="1" dirty="0" smtClean="0">
                <a:solidFill>
                  <a:srgbClr val="3333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kumimoji="1" lang="en-US" altLang="zh-CN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S1[0] =MAXSTRSIZE</a:t>
            </a:r>
            <a:r>
              <a:rPr kumimoji="1"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，则得到串</a:t>
            </a:r>
            <a:r>
              <a:rPr kumimoji="1" lang="en-US" altLang="zh-CN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kumimoji="1"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并非联接结果，而和串</a:t>
            </a:r>
            <a:r>
              <a:rPr kumimoji="1" lang="en-US" altLang="zh-CN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S1</a:t>
            </a:r>
            <a:r>
              <a:rPr kumimoji="1"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相等；</a:t>
            </a:r>
            <a:endParaRPr kumimoji="1" lang="zh-CN" altLang="en-US" sz="3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5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Text Box 2"/>
          <p:cNvSpPr txBox="1">
            <a:spLocks noChangeArrowheads="1"/>
          </p:cNvSpPr>
          <p:nvPr/>
        </p:nvSpPr>
        <p:spPr bwMode="auto">
          <a:xfrm>
            <a:off x="641681" y="914535"/>
            <a:ext cx="7972425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Status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Concat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S1,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S2,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&amp;T) {</a:t>
            </a:r>
          </a:p>
          <a:p>
            <a:pPr algn="l">
              <a:lnSpc>
                <a:spcPts val="3400"/>
              </a:lnSpc>
              <a:spcBef>
                <a:spcPct val="0"/>
              </a:spcBef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返回由</a:t>
            </a:r>
            <a:r>
              <a:rPr lang="en-US" altLang="zh-CN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S1</a:t>
            </a:r>
            <a:r>
              <a:rPr lang="zh-CN" altLang="en-US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S2</a:t>
            </a:r>
            <a:r>
              <a:rPr lang="zh-CN" altLang="en-US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联接而成的新串。若未截断</a:t>
            </a:r>
            <a:r>
              <a:rPr lang="en-US" altLang="zh-CN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则返回</a:t>
            </a:r>
            <a:r>
              <a:rPr lang="en-US" altLang="zh-CN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TRUE</a:t>
            </a:r>
            <a:r>
              <a:rPr lang="zh-CN" altLang="en-US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，否则</a:t>
            </a:r>
            <a:r>
              <a:rPr lang="en-US" altLang="zh-CN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FALSE</a:t>
            </a:r>
            <a:r>
              <a:rPr lang="zh-CN" altLang="en-US" sz="26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algn="l">
              <a:spcBef>
                <a:spcPct val="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</a:p>
          <a:p>
            <a:pPr algn="l">
              <a:spcBef>
                <a:spcPct val="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</a:p>
          <a:p>
            <a:pPr algn="l">
              <a:spcBef>
                <a:spcPct val="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</a:p>
          <a:p>
            <a:pPr algn="l">
              <a:spcBef>
                <a:spcPct val="0"/>
              </a:spcBef>
            </a:pP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spcBef>
                <a:spcPct val="0"/>
              </a:spcBef>
            </a:pP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algn="l">
              <a:spcBef>
                <a:spcPct val="0"/>
              </a:spcBef>
            </a:pP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spcBef>
                <a:spcPct val="0"/>
              </a:spcBef>
            </a:pP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return uncut;</a:t>
            </a:r>
          </a:p>
          <a:p>
            <a:pPr algn="l">
              <a:spcBef>
                <a:spcPct val="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 //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Concat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 useBgFill="1">
        <p:nvSpPr>
          <p:cNvPr id="1009671" name="Rectangle 7"/>
          <p:cNvSpPr>
            <a:spLocks noChangeArrowheads="1"/>
          </p:cNvSpPr>
          <p:nvPr/>
        </p:nvSpPr>
        <p:spPr bwMode="auto">
          <a:xfrm>
            <a:off x="1368425" y="3165896"/>
            <a:ext cx="7245682" cy="156966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T[1..S1[0]] = S1[1..S1[0]];</a:t>
            </a:r>
            <a:endParaRPr lang="en-US" altLang="zh-CN" sz="2400" b="1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  <a:hlinkClick r:id="" action="ppaction://hlinkshowjump?jump=previousslide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T[S1[0]+1..MAXSTRLEN] =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S2[1..MAXSTRLEN</a:t>
            </a:r>
            <a:r>
              <a:rPr lang="zh-CN" altLang="en-US" sz="24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－</a:t>
            </a:r>
            <a:r>
              <a:rPr lang="en-US" altLang="zh-CN" sz="24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S1[0]];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T[0] = MAXSTRLEN; uncut =FALSE;  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</a:t>
            </a:r>
          </a:p>
        </p:txBody>
      </p:sp>
      <p:sp useBgFill="1">
        <p:nvSpPr>
          <p:cNvPr id="1009672" name="Text Box 8"/>
          <p:cNvSpPr txBox="1">
            <a:spLocks noChangeArrowheads="1"/>
          </p:cNvSpPr>
          <p:nvPr/>
        </p:nvSpPr>
        <p:spPr bwMode="auto">
          <a:xfrm>
            <a:off x="1828800" y="3840606"/>
            <a:ext cx="6932613" cy="120032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T[0..MAXSTRLEN] = S1[0..MAXSTRLEN];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2400" b="1" dirty="0" smtClean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en-US" altLang="zh-CN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T[0] == S1[0] == MAXSTRLEN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uncut = FALSE;  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}</a:t>
            </a:r>
          </a:p>
        </p:txBody>
      </p:sp>
      <p:sp>
        <p:nvSpPr>
          <p:cNvPr id="1009667" name="Text Box 3"/>
          <p:cNvSpPr txBox="1">
            <a:spLocks noChangeArrowheads="1"/>
          </p:cNvSpPr>
          <p:nvPr/>
        </p:nvSpPr>
        <p:spPr bwMode="auto">
          <a:xfrm>
            <a:off x="682625" y="2641359"/>
            <a:ext cx="807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en-US" altLang="zh-CN" sz="24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T[1..S1[0]] = S1[1..S1[0]];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T[S1[0]+1..S1[0]+S2[0]] = S2[1..S2[0]];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T[0] = S1[0]+S2[0];   uncut = TRUE;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}                                                  </a:t>
            </a:r>
          </a:p>
        </p:txBody>
      </p:sp>
      <p:sp>
        <p:nvSpPr>
          <p:cNvPr id="1009668" name="Text Box 4"/>
          <p:cNvSpPr txBox="1">
            <a:spLocks noChangeArrowheads="1"/>
          </p:cNvSpPr>
          <p:nvPr/>
        </p:nvSpPr>
        <p:spPr bwMode="auto">
          <a:xfrm>
            <a:off x="911225" y="2184776"/>
            <a:ext cx="6175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if (S1[0]+S2[0] &lt;= MAXSTRLEN)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{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未截断</a:t>
            </a:r>
            <a:endParaRPr lang="zh-CN" altLang="en-US" sz="3200" b="1" dirty="0">
              <a:solidFill>
                <a:srgbClr val="0066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09669" name="Text Box 5"/>
          <p:cNvSpPr txBox="1">
            <a:spLocks noChangeArrowheads="1"/>
          </p:cNvSpPr>
          <p:nvPr/>
        </p:nvSpPr>
        <p:spPr bwMode="auto">
          <a:xfrm>
            <a:off x="1255712" y="2623314"/>
            <a:ext cx="5870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else if (S1[0] &lt;MAXSTRSIZE)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{ </a:t>
            </a:r>
            <a:r>
              <a:rPr lang="en-US" altLang="zh-CN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截断</a:t>
            </a:r>
          </a:p>
        </p:txBody>
      </p:sp>
      <p:sp>
        <p:nvSpPr>
          <p:cNvPr id="1009670" name="Text Box 6"/>
          <p:cNvSpPr txBox="1">
            <a:spLocks noChangeArrowheads="1"/>
          </p:cNvSpPr>
          <p:nvPr/>
        </p:nvSpPr>
        <p:spPr bwMode="auto">
          <a:xfrm>
            <a:off x="987425" y="3152629"/>
            <a:ext cx="5184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else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{ </a:t>
            </a:r>
            <a:r>
              <a:rPr lang="en-US" altLang="zh-CN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截断</a:t>
            </a:r>
            <a:r>
              <a:rPr lang="en-US" altLang="zh-CN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仅取</a:t>
            </a:r>
            <a:r>
              <a:rPr lang="en-US" altLang="zh-CN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S1)</a:t>
            </a:r>
          </a:p>
        </p:txBody>
      </p:sp>
    </p:spTree>
    <p:extLst>
      <p:ext uri="{BB962C8B-B14F-4D97-AF65-F5344CB8AC3E}">
        <p14:creationId xmlns:p14="http://schemas.microsoft.com/office/powerpoint/2010/main" val="8111392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0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09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9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9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9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9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6" grpId="0" autoUpdateAnimBg="0"/>
      <p:bldP spid="1009671" grpId="0" animBg="1" autoUpdateAnimBg="0"/>
      <p:bldP spid="1009672" grpId="0" animBg="1" autoUpdateAnimBg="0"/>
      <p:bldP spid="1009667" grpId="0" autoUpdateAnimBg="0"/>
      <p:bldP spid="1009668" grpId="0" autoUpdateAnimBg="0"/>
      <p:bldP spid="1009669" grpId="0" autoUpdateAnimBg="0"/>
      <p:bldP spid="100967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99111" y="227558"/>
            <a:ext cx="7684827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lnSpc>
                <a:spcPts val="4000"/>
              </a:lnSpc>
            </a:pPr>
            <a:r>
              <a:rPr kumimoji="1" lang="en-US" altLang="zh-CN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(</a:t>
            </a:r>
            <a:r>
              <a:rPr kumimoji="1" lang="en-US" altLang="zh-CN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2) </a:t>
            </a:r>
            <a:r>
              <a:rPr kumimoji="1" lang="zh-CN" altLang="en-US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求</a:t>
            </a:r>
            <a:r>
              <a:rPr kumimoji="1" lang="zh-CN" altLang="en-US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子串 </a:t>
            </a:r>
            <a:r>
              <a:rPr kumimoji="1" lang="en-US" altLang="zh-CN" sz="3200" b="1" dirty="0" err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SubString</a:t>
            </a:r>
            <a:r>
              <a:rPr kumimoji="1" lang="en-US" altLang="zh-CN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(&amp;</a:t>
            </a:r>
            <a:r>
              <a:rPr kumimoji="1" lang="en-US" altLang="zh-CN" sz="3200" b="1" dirty="0" err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Sub,S,pos,len</a:t>
            </a:r>
            <a:r>
              <a:rPr kumimoji="1" lang="en-US" altLang="zh-CN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)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44521" y="1307911"/>
            <a:ext cx="8458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4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求子串的过程即为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复制字符序列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的过程，将串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中从第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个字符开始长度为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的字符序列复制到串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Sub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中。显然，本操作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不会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有需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截断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的情况，但有可能产生用户给出的参数不符合操作的初始条件，当参数非法时，返回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ERROR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 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42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47662" y="955343"/>
            <a:ext cx="8796338" cy="523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Status 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SubString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(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&amp;Sub, 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S,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pos,int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 {</a:t>
            </a:r>
          </a:p>
          <a:p>
            <a:pPr marL="982663" indent="-355600" algn="l" eaLnBrk="1" hangingPunct="1">
              <a:lnSpc>
                <a:spcPct val="110000"/>
              </a:lnSpc>
            </a:pPr>
            <a:r>
              <a:rPr lang="en-US" altLang="zh-CN" b="1" dirty="0" smtClean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返回串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的第</a:t>
            </a:r>
            <a:r>
              <a:rPr lang="en-US" altLang="zh-CN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个字符起长度为</a:t>
            </a:r>
            <a:r>
              <a:rPr lang="en-US" altLang="zh-CN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的子串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其中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b="1" dirty="0" smtClean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≤pos≤StrLength(S)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且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0≤len≤StrLength(S)-pos+1</a:t>
            </a:r>
            <a:endParaRPr lang="en-US" altLang="zh-CN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if  (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&lt;1||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&gt;S[0]||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&lt;0||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&gt;S[0]-pos+1)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return ERROR;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[1..len]=</a:t>
            </a:r>
            <a:r>
              <a:rPr lang="en-US" altLang="zh-CN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[pos..pos+len-1];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Sub[0]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return OK</a:t>
            </a:r>
            <a:r>
              <a:rPr lang="en-US" altLang="zh-CN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  <a:endParaRPr lang="en-US" altLang="zh-CN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 // 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SubString</a:t>
            </a:r>
            <a:endParaRPr lang="en-US" altLang="zh-CN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1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76270" y="1248717"/>
            <a:ext cx="8447221" cy="4237683"/>
          </a:xfrm>
          <a:noFill/>
          <a:ln/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串中任意个连续的字符组成的子序列称为该串的</a:t>
            </a:r>
            <a:r>
              <a:rPr lang="zh-CN" altLang="en-US" sz="2400" b="1" dirty="0">
                <a:solidFill>
                  <a:srgbClr val="FF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子串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包含子串的串相应地称为</a:t>
            </a:r>
            <a:r>
              <a:rPr lang="zh-CN" altLang="en-US" sz="2400" b="1" dirty="0">
                <a:solidFill>
                  <a:srgbClr val="FF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主串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字符在序列中的序号为该字符在串中的</a:t>
            </a:r>
            <a:r>
              <a:rPr lang="zh-CN" altLang="en-US" sz="2400" b="1" dirty="0">
                <a:solidFill>
                  <a:srgbClr val="FF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位置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子串在主串中的位置则以子串的</a:t>
            </a:r>
            <a:r>
              <a:rPr lang="zh-CN" altLang="en-US" sz="2400" b="1" dirty="0">
                <a:solidFill>
                  <a:srgbClr val="3333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第一个字符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在主串中的位置来表示；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由一个或多个空格字符组成的串称为</a:t>
            </a:r>
            <a:r>
              <a:rPr lang="zh-CN" altLang="en-US" sz="2400" b="1" dirty="0">
                <a:solidFill>
                  <a:srgbClr val="FF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空格串；</a:t>
            </a:r>
          </a:p>
        </p:txBody>
      </p:sp>
    </p:spTree>
    <p:extLst>
      <p:ext uri="{BB962C8B-B14F-4D97-AF65-F5344CB8AC3E}">
        <p14:creationId xmlns:p14="http://schemas.microsoft.com/office/powerpoint/2010/main" val="3922928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27547" y="1194179"/>
            <a:ext cx="839337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algn="l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综</a:t>
            </a:r>
            <a:r>
              <a:rPr lang="zh-CN" altLang="en-US" sz="3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上两个操作可见，在顺序存储结构中，实现串操作的</a:t>
            </a:r>
            <a:r>
              <a:rPr lang="zh-CN" altLang="en-US" sz="30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原操作</a:t>
            </a:r>
            <a:r>
              <a:rPr lang="zh-CN" altLang="en-US" sz="3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为“</a:t>
            </a:r>
            <a:r>
              <a:rPr lang="zh-CN" altLang="en-US" sz="30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字符序列的复制</a:t>
            </a:r>
            <a:r>
              <a:rPr lang="zh-CN" altLang="en-US" sz="3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”，操作的时间复杂度基于复制的字符序列的</a:t>
            </a:r>
            <a:r>
              <a:rPr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长度。</a:t>
            </a:r>
            <a:endParaRPr lang="en-US" altLang="zh-CN" sz="30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71500" indent="-571500" algn="l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另一操作</a:t>
            </a:r>
            <a:r>
              <a:rPr lang="zh-CN" altLang="en-US" sz="30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特点</a:t>
            </a:r>
            <a:r>
              <a:rPr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是，如果在操作中出现串值序列的长度</a:t>
            </a:r>
            <a:r>
              <a:rPr lang="zh-CN" altLang="en-US" sz="30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超过上界</a:t>
            </a:r>
            <a:r>
              <a:rPr lang="en-US" altLang="zh-CN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MAXSTRLEN</a:t>
            </a:r>
            <a:r>
              <a:rPr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时，约定用</a:t>
            </a:r>
            <a:r>
              <a:rPr lang="zh-CN" altLang="en-US" sz="30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截尾法</a:t>
            </a:r>
            <a:r>
              <a:rPr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处理，这种情况下不仅在求联接串时可能发生，在串的其它操作中，如插入、置换等也可能发生。</a:t>
            </a:r>
            <a:r>
              <a:rPr lang="zh-CN" altLang="en-US" sz="30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克服这个弊病</a:t>
            </a:r>
            <a:r>
              <a:rPr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唯有不限定串长的最大长度，即</a:t>
            </a:r>
            <a:r>
              <a:rPr lang="zh-CN" altLang="en-US" sz="30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动态分配串值的存储空间</a:t>
            </a:r>
            <a:r>
              <a:rPr lang="zh-CN" altLang="en-US" sz="3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3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9111" y="227558"/>
            <a:ext cx="7684827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lnSpc>
                <a:spcPts val="4000"/>
              </a:lnSpc>
            </a:pPr>
            <a:r>
              <a:rPr kumimoji="1" lang="zh-CN" altLang="en-US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顺序存储结构的特点</a:t>
            </a:r>
            <a:endParaRPr kumimoji="1" lang="en-US" altLang="zh-CN" sz="3200" b="1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9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90872" y="1099971"/>
            <a:ext cx="7956550" cy="488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800"/>
              </a:lnSpc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仍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以一组地址连续的存储单元存放串值字符序列，但它们的存储空间是在程序执行过程中动态分配而得。在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语言中，存在一个称之为“堆”的自由存储区，并由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语言的动态分配函数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malloc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 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free( 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来管理。利用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</a:t>
            </a:r>
            <a:r>
              <a:rPr lang="en-US" altLang="zh-CN" sz="28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malloc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 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为每个新产生的串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分配一块实际串长所需的存储空间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，若分配成功，则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一个指向起始地址的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，作为串的基址。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algn="just" eaLnBrk="1" hangingPunct="1">
              <a:lnSpc>
                <a:spcPts val="3800"/>
              </a:lnSpc>
              <a:spcBef>
                <a:spcPct val="5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例：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ch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=(char*)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malloc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*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sizeof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(char))</a:t>
            </a:r>
          </a:p>
          <a:p>
            <a:pPr lvl="1" algn="just" eaLnBrk="1" hangingPunct="1">
              <a:lnSpc>
                <a:spcPts val="3800"/>
              </a:lnSpc>
              <a:spcBef>
                <a:spcPct val="5000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申请分配一个串长度为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的存储空间。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22512" y="204537"/>
            <a:ext cx="5272171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en-US" altLang="zh-CN" dirty="0" smtClean="0"/>
              <a:t>4.2.2 </a:t>
            </a:r>
            <a:r>
              <a:rPr lang="zh-CN" altLang="en-US" dirty="0" smtClean="0"/>
              <a:t>串</a:t>
            </a:r>
            <a:r>
              <a:rPr lang="zh-CN" altLang="en-US" dirty="0"/>
              <a:t>的堆分配存储表示</a:t>
            </a:r>
          </a:p>
        </p:txBody>
      </p:sp>
    </p:spTree>
    <p:extLst>
      <p:ext uri="{BB962C8B-B14F-4D97-AF65-F5344CB8AC3E}">
        <p14:creationId xmlns:p14="http://schemas.microsoft.com/office/powerpoint/2010/main" val="234001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026"/>
          <p:cNvSpPr txBox="1">
            <a:spLocks noChangeArrowheads="1"/>
          </p:cNvSpPr>
          <p:nvPr/>
        </p:nvSpPr>
        <p:spPr bwMode="auto">
          <a:xfrm>
            <a:off x="615950" y="2025650"/>
            <a:ext cx="8299450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b="1" dirty="0">
                <a:ea typeface="楷体_GB2312" pitchFamily="49" charset="-122"/>
              </a:rPr>
              <a:t> </a:t>
            </a:r>
            <a:r>
              <a:rPr lang="en-US" altLang="zh-CN" sz="36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typedef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6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struct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{</a:t>
            </a:r>
          </a:p>
          <a:p>
            <a:pPr algn="l" eaLnBrk="1" hangingPunct="1"/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char *</a:t>
            </a:r>
            <a:r>
              <a:rPr lang="en-US" altLang="zh-CN" sz="36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ch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     </a:t>
            </a:r>
          </a:p>
          <a:p>
            <a:pPr algn="l" eaLnBrk="1" hangingPunct="1"/>
            <a:r>
              <a:rPr lang="en-US" altLang="zh-CN" sz="36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  <a:r>
              <a:rPr lang="en-US" altLang="zh-CN" sz="32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若是非空串，则按串长分配存储区</a:t>
            </a:r>
            <a:r>
              <a:rPr lang="zh-CN" altLang="en-US" sz="32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</a:p>
          <a:p>
            <a:pPr algn="l" eaLnBrk="1" hangingPunct="1"/>
            <a:r>
              <a:rPr lang="zh-CN" altLang="en-US" sz="32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</a:t>
            </a:r>
            <a:r>
              <a:rPr lang="en-US" altLang="zh-CN" sz="32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否则</a:t>
            </a:r>
            <a:r>
              <a:rPr lang="en-US" altLang="zh-CN" sz="2800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ch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NULL</a:t>
            </a:r>
            <a:endParaRPr lang="en-US" altLang="zh-CN" sz="3200" b="1" dirty="0">
              <a:solidFill>
                <a:srgbClr val="0066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r>
              <a:rPr lang="en-US" altLang="zh-CN" sz="36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sz="3600" b="1" dirty="0" smtClean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36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length;</a:t>
            </a:r>
            <a:r>
              <a:rPr lang="en-US" altLang="zh-CN" sz="36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串长度</a:t>
            </a:r>
          </a:p>
          <a:p>
            <a:pPr algn="l" eaLnBrk="1" hangingPunct="1"/>
            <a:r>
              <a:rPr lang="zh-CN" altLang="en-US" sz="36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 </a:t>
            </a:r>
            <a:r>
              <a:rPr lang="en-US" altLang="zh-CN" sz="36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</a:p>
        </p:txBody>
      </p:sp>
      <p:sp>
        <p:nvSpPr>
          <p:cNvPr id="49155" name="Rectangle 1027"/>
          <p:cNvSpPr>
            <a:spLocks noChangeArrowheads="1"/>
          </p:cNvSpPr>
          <p:nvPr/>
        </p:nvSpPr>
        <p:spPr bwMode="auto">
          <a:xfrm>
            <a:off x="336884" y="241217"/>
            <a:ext cx="4304383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lnSpc>
                <a:spcPts val="4000"/>
              </a:lnSpc>
            </a:pPr>
            <a:r>
              <a:rPr kumimoji="1" lang="zh-CN" altLang="en-US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串的堆分配存储表示：</a:t>
            </a:r>
          </a:p>
        </p:txBody>
      </p:sp>
    </p:spTree>
    <p:extLst>
      <p:ext uri="{BB962C8B-B14F-4D97-AF65-F5344CB8AC3E}">
        <p14:creationId xmlns:p14="http://schemas.microsoft.com/office/powerpoint/2010/main" val="32051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23767" y="1055060"/>
            <a:ext cx="8146465" cy="493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先为新生成的串分配一个存储空间，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然后进行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串值的复制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例如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：串复制操作</a:t>
            </a:r>
            <a:r>
              <a:rPr lang="en-US" altLang="zh-CN" sz="28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StrCopy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(&amp;T,S)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的实现算法是，若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已存在，则先释放串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所占空间，当串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不空时，首先为串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分配大小和串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长度相等的存储空间，然后将串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的值复制到串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中；</a:t>
            </a:r>
          </a:p>
          <a:p>
            <a:pPr marL="457200" indent="-457200" algn="just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又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如串插入操作</a:t>
            </a:r>
            <a:r>
              <a:rPr lang="en-US" altLang="zh-CN" sz="28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StrInsert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(&amp;S, </a:t>
            </a:r>
            <a:r>
              <a:rPr lang="en-US" altLang="zh-CN" sz="28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T)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的实现算法是，为串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重新分配大小等于串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长度之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的存储空间，然后进行串值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复制。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23767" y="144379"/>
            <a:ext cx="7027528" cy="67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zh-CN" altLang="en-US" dirty="0" smtClean="0"/>
              <a:t>串操作的算法实现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7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  <p:bldP spid="5120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91684" y="495655"/>
            <a:ext cx="8222478" cy="5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3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Status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SubInsert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(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&amp;S,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T) {</a:t>
            </a:r>
          </a:p>
          <a:p>
            <a:pPr algn="l" eaLnBrk="1" hangingPunct="1">
              <a:lnSpc>
                <a:spcPts val="3000"/>
              </a:lnSpc>
            </a:pP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// 1≤pos≤StrLength(S)+1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。在串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的第</a:t>
            </a:r>
            <a:r>
              <a:rPr lang="en-US" altLang="zh-CN" sz="1800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个字符之</a:t>
            </a:r>
            <a:r>
              <a:rPr lang="zh-CN" altLang="en-US" sz="1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前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插入串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ts val="3000"/>
              </a:lnSpc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if 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&lt;1||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&gt;S.length+1)</a:t>
            </a:r>
          </a:p>
          <a:p>
            <a:pPr lvl="1" algn="l" eaLnBrk="1" hangingPunct="1">
              <a:lnSpc>
                <a:spcPts val="3000"/>
              </a:lnSpc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return ERROR;       </a:t>
            </a:r>
            <a:r>
              <a:rPr lang="en-US" altLang="zh-CN" sz="1800" b="1" dirty="0" smtClean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en-US" altLang="zh-CN" sz="1800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不合法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ts val="3000"/>
              </a:lnSpc>
            </a:pP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if (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T.length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en-US" altLang="zh-CN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{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T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非空，则重新分配空间，插入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algn="l" eaLnBrk="1" hangingPunct="1">
              <a:lnSpc>
                <a:spcPts val="3000"/>
              </a:lnSpc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b="1" dirty="0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if (!(S.ch=(char*)</a:t>
            </a:r>
            <a:r>
              <a:rPr lang="en-US" altLang="zh-CN" b="1" dirty="0" err="1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realloc</a:t>
            </a:r>
            <a:r>
              <a:rPr lang="en-US" altLang="zh-CN" b="1" dirty="0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(S.ch,</a:t>
            </a:r>
          </a:p>
          <a:p>
            <a:pPr lvl="1" algn="l" eaLnBrk="1" hangingPunct="1">
              <a:lnSpc>
                <a:spcPts val="3000"/>
              </a:lnSpc>
            </a:pPr>
            <a:r>
              <a:rPr lang="en-US" altLang="zh-CN" b="1" dirty="0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(</a:t>
            </a:r>
            <a:r>
              <a:rPr lang="en-US" altLang="zh-CN" b="1" dirty="0" err="1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S.length+T.length</a:t>
            </a:r>
            <a:r>
              <a:rPr lang="en-US" altLang="zh-CN" b="1" dirty="0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)*</a:t>
            </a:r>
            <a:r>
              <a:rPr lang="en-US" altLang="zh-CN" b="1" dirty="0" err="1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sizeof</a:t>
            </a:r>
            <a:r>
              <a:rPr lang="en-US" altLang="zh-CN" b="1" dirty="0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(char))))</a:t>
            </a:r>
          </a:p>
          <a:p>
            <a:pPr lvl="1" algn="l" eaLnBrk="1" hangingPunct="1">
              <a:lnSpc>
                <a:spcPts val="3000"/>
              </a:lnSpc>
            </a:pPr>
            <a:r>
              <a:rPr lang="en-US" altLang="zh-CN" b="1" dirty="0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exit(OVERFLOW);</a:t>
            </a:r>
          </a:p>
          <a:p>
            <a:pPr algn="l" eaLnBrk="1" hangingPunct="1">
              <a:lnSpc>
                <a:spcPts val="3000"/>
              </a:lnSpc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for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=S.length-1;i&gt;=pos-1;i--) 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为插入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而腾出位置，数组下标</a:t>
            </a:r>
          </a:p>
          <a:p>
            <a:pPr lvl="1" algn="l" eaLnBrk="1" hangingPunct="1">
              <a:lnSpc>
                <a:spcPts val="3000"/>
              </a:lnSpc>
            </a:pP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                                        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从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0--- S.length-1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          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</a:p>
          <a:p>
            <a:pPr lvl="1" algn="l" eaLnBrk="1" hangingPunct="1">
              <a:lnSpc>
                <a:spcPts val="3000"/>
              </a:lnSpc>
            </a:pP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</a:t>
            </a:r>
            <a:r>
              <a:rPr lang="en-US" altLang="zh-CN" b="1" dirty="0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S.ch[</a:t>
            </a:r>
            <a:r>
              <a:rPr lang="en-US" altLang="zh-CN" b="1" dirty="0" err="1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i+T.length</a:t>
            </a:r>
            <a:r>
              <a:rPr lang="en-US" altLang="zh-CN" b="1" dirty="0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]=S.ch[</a:t>
            </a:r>
            <a:r>
              <a:rPr lang="en-US" altLang="zh-CN" b="1" dirty="0" err="1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33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];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后移</a:t>
            </a:r>
            <a:r>
              <a:rPr lang="en-US" altLang="zh-CN" sz="1800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T.length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个位置</a:t>
            </a:r>
          </a:p>
          <a:p>
            <a:pPr algn="l" eaLnBrk="1" hangingPunct="1">
              <a:lnSpc>
                <a:spcPts val="3000"/>
              </a:lnSpc>
            </a:pP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S.ch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[pos-1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..pos+T.length-2]=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T.ch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[0..T.length-1]; 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插入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</a:p>
          <a:p>
            <a:pPr lvl="1" algn="l" eaLnBrk="1" hangingPunct="1">
              <a:lnSpc>
                <a:spcPts val="3000"/>
              </a:lnSpc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b="1" dirty="0" err="1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S.length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+=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T.length</a:t>
            </a:r>
            <a:r>
              <a:rPr lang="en-US" altLang="zh-CN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;}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return OK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ts val="3000"/>
              </a:lnSpc>
              <a:spcBef>
                <a:spcPct val="20000"/>
              </a:spcBef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 </a:t>
            </a:r>
            <a:r>
              <a:rPr lang="en-US" altLang="zh-CN" b="1" dirty="0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en-US" altLang="zh-CN" b="1" dirty="0" err="1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SubInsert</a:t>
            </a:r>
            <a:endParaRPr lang="en-US" altLang="zh-CN" b="1" dirty="0">
              <a:solidFill>
                <a:srgbClr val="004A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1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09600" y="1395813"/>
            <a:ext cx="7773824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以上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两种存储表示通常为高级程序设计语言所采用。由于</a:t>
            </a:r>
            <a:r>
              <a:rPr lang="zh-CN" altLang="en-US" sz="2800" b="1" dirty="0">
                <a:solidFill>
                  <a:srgbClr val="CC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堆分配存储结构的串既有顺序存储结构的特点，处理方便，操作中对串长又没有任何限制，更显灵活，因此，在串处理的应用程序中也常被选用</a:t>
            </a:r>
            <a:r>
              <a:rPr lang="zh-CN" altLang="en-US" sz="2800" b="1" dirty="0" smtClean="0">
                <a:solidFill>
                  <a:srgbClr val="CC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800" b="1" dirty="0">
              <a:solidFill>
                <a:srgbClr val="CC33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3767" y="144379"/>
            <a:ext cx="7027528" cy="67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zh-CN" altLang="en-US" dirty="0" smtClean="0"/>
              <a:t>存储结构的选择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9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28748" y="256903"/>
            <a:ext cx="5128327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lnSpc>
                <a:spcPts val="4000"/>
              </a:lnSpc>
            </a:pPr>
            <a:r>
              <a:rPr kumimoji="1" lang="zh-CN" altLang="en-US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基本操作的函数原型说明：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57348" y="1206137"/>
            <a:ext cx="81534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Status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StrAssign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&amp;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T,char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*chars);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生成一个其值等于串常量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chars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的串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StrLength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//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的元素个数，称为串的长度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Strcompare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T);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//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S&gt;T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，则返回值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&gt;0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</a:p>
          <a:p>
            <a:pPr algn="l"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S=T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，则返回值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=0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</a:p>
          <a:p>
            <a:pPr algn="l"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S&lt;T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，则返回值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&lt;0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0199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35726" y="1171303"/>
            <a:ext cx="807284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Status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ClearString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&amp;S);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en-US" altLang="zh-CN" sz="2800" b="1" dirty="0" smtClean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清为空串，并释放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所占空间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Status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Concat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&amp;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T,Hstring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S1,Hstring S2);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en-US" altLang="zh-CN" sz="2800" b="1" dirty="0" smtClean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S1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S2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联接而成的新串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SubString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pos,int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//1≤pos≤StrLength(S),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且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0≤len≤StrLength(S)-pos+1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//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返回串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的第</a:t>
            </a:r>
            <a:r>
              <a:rPr lang="en-US" altLang="zh-CN" sz="2800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个字符起长度为</a:t>
            </a:r>
            <a:r>
              <a:rPr lang="en-US" altLang="zh-CN" sz="2800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zh-CN" altLang="en-US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的子</a:t>
            </a:r>
            <a:r>
              <a:rPr lang="zh-CN" altLang="en-US" sz="2800" b="1" dirty="0" smtClean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endParaRPr lang="zh-CN" altLang="en-US" sz="2800" b="1" dirty="0">
              <a:solidFill>
                <a:srgbClr val="0066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48343" y="322218"/>
            <a:ext cx="9067800" cy="537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Status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Concat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&amp;T,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S1,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S2)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{</a:t>
            </a:r>
            <a:r>
              <a:rPr lang="en-US" altLang="zh-CN" sz="3200" b="1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返回由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S1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S2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联接而成的新串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if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(T.ch)  free(T.ch);</a:t>
            </a:r>
            <a:r>
              <a:rPr lang="en-US" altLang="zh-CN" sz="2800" b="1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// 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释放旧空间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1" dirty="0" smtClean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if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(!(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T.ch = (char *) 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malloc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((S1.length+S2.length)*</a:t>
            </a:r>
            <a:r>
              <a:rPr lang="en-US" altLang="zh-CN" sz="28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sizeof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(char))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))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exit (OVERFLOW);  </a:t>
            </a:r>
            <a:r>
              <a:rPr lang="en-US" altLang="zh-CN" b="1" dirty="0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分配失败时退出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T.ch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[0..S1.length-1] = 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S1.ch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[0..S1.length-1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T.ch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[S1.length..T.length-1] = 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S2.ch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[0..S2.length-1];</a:t>
            </a:r>
            <a:r>
              <a:rPr lang="en-US" altLang="zh-CN" sz="2800" b="1" dirty="0" smtClean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T.length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= S1.length + S2.length;</a:t>
            </a:r>
            <a:r>
              <a:rPr lang="en-US" altLang="zh-CN" sz="2800" b="1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endParaRPr lang="en-US" altLang="zh-CN" sz="2800" b="1" dirty="0" smtClean="0">
              <a:solidFill>
                <a:srgbClr val="006666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return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OK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 </a:t>
            </a:r>
            <a:r>
              <a:rPr lang="en-US" altLang="zh-CN" sz="2800" b="1" dirty="0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en-US" altLang="zh-CN" sz="2800" b="1" dirty="0" err="1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Concat</a:t>
            </a:r>
            <a:endParaRPr lang="en-US" altLang="zh-CN" sz="2800" b="1" dirty="0">
              <a:solidFill>
                <a:srgbClr val="004A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00321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70263" y="931817"/>
            <a:ext cx="8569234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Status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SubString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&amp;Sub,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S,</a:t>
            </a:r>
          </a:p>
          <a:p>
            <a:pPr algn="l" eaLnBrk="1" hangingPunct="1"/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 {</a:t>
            </a:r>
          </a:p>
          <a:p>
            <a:pPr algn="l" eaLnBrk="1" hangingPunct="1"/>
            <a:r>
              <a:rPr lang="en-US" altLang="zh-CN" sz="2800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返回串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的第</a:t>
            </a:r>
            <a:r>
              <a:rPr lang="en-US" altLang="zh-CN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个字符起长度为</a:t>
            </a:r>
            <a:r>
              <a:rPr lang="en-US" altLang="zh-CN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的子串</a:t>
            </a:r>
          </a:p>
          <a:p>
            <a:pPr algn="l" eaLnBrk="1" hangingPunct="1"/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if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&lt; 1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||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&gt;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S.length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||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&lt; 0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||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&gt; S.length-pos+1)  </a:t>
            </a:r>
          </a:p>
          <a:p>
            <a:pPr lvl="1" algn="l" eaLnBrk="1" hangingPunct="1"/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return ERROR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;         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位置不合适</a:t>
            </a:r>
          </a:p>
          <a:p>
            <a:pPr algn="l" eaLnBrk="1" hangingPunct="1"/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if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(Sub.ch) 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free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(Sub.ch);      </a:t>
            </a:r>
            <a:r>
              <a:rPr lang="en-US" altLang="zh-CN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释放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的旧空间</a:t>
            </a:r>
          </a:p>
          <a:p>
            <a:pPr algn="l" eaLnBrk="1" hangingPunct="1"/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if</a:t>
            </a:r>
            <a:r>
              <a:rPr lang="en-US" altLang="zh-CN" dirty="0" smtClean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b="1" dirty="0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!</a:t>
            </a:r>
            <a:r>
              <a:rPr lang="en-US" altLang="zh-CN" dirty="0" err="1">
                <a:solidFill>
                  <a:srgbClr val="00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en-US" altLang="zh-CN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长度为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</a:p>
          <a:p>
            <a:pPr lvl="1" algn="l" eaLnBrk="1" hangingPunct="1"/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{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Sub.ch = NULL;  </a:t>
            </a:r>
            <a:r>
              <a:rPr lang="en-US" altLang="zh-CN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Sub.length</a:t>
            </a:r>
            <a:r>
              <a:rPr lang="en-US" altLang="zh-CN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= 0;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</a:t>
            </a:r>
            <a:r>
              <a:rPr lang="en-US" altLang="zh-CN" b="1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空子串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else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{ 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Sub.ch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= (char *)</a:t>
            </a:r>
            <a:r>
              <a:rPr lang="en-US" altLang="zh-CN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malloc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*</a:t>
            </a:r>
            <a:r>
              <a:rPr lang="en-US" altLang="zh-CN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sizeof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(char));</a:t>
            </a:r>
          </a:p>
          <a:p>
            <a:pPr lvl="1" algn="l" eaLnBrk="1" hangingPunct="1">
              <a:spcBef>
                <a:spcPct val="1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Sub.ch</a:t>
            </a:r>
            <a:r>
              <a:rPr lang="en-US" altLang="zh-CN" b="1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[0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..len-1]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S.ch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[pos-1..pos+len-2];</a:t>
            </a:r>
          </a:p>
          <a:p>
            <a:pPr lvl="1" algn="l" eaLnBrk="1" hangingPunct="1">
              <a:spcBef>
                <a:spcPct val="1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en-US" altLang="zh-CN" b="1" dirty="0" err="1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Sub.length</a:t>
            </a:r>
            <a:r>
              <a:rPr lang="en-US" altLang="zh-CN" b="1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 }</a:t>
            </a:r>
            <a:r>
              <a:rPr lang="en-US" altLang="zh-CN" b="1" dirty="0">
                <a:solidFill>
                  <a:srgbClr val="0066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en-US" altLang="zh-CN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完整子串</a:t>
            </a:r>
          </a:p>
          <a:p>
            <a:pPr lvl="1" algn="l" eaLnBrk="1" hangingPunct="1"/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return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OK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75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en-US" altLang="zh-CN" sz="2800" dirty="0" err="1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SubString</a:t>
            </a:r>
            <a:endParaRPr lang="en-US" altLang="zh-CN" sz="2800" dirty="0">
              <a:solidFill>
                <a:srgbClr val="004A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22128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410" y="1075173"/>
            <a:ext cx="6605726" cy="306474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例：串</a:t>
            </a:r>
            <a:r>
              <a:rPr lang="en-US" altLang="zh-CN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a,b,c,d,e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五个串如下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a = </a:t>
            </a:r>
            <a:r>
              <a:rPr lang="en-US" altLang="zh-CN" b="1" dirty="0" smtClean="0"/>
              <a:t>‘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very difficult</a:t>
            </a:r>
            <a:r>
              <a:rPr lang="en-US" altLang="zh-CN" b="1" dirty="0" smtClean="0"/>
              <a:t>’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b = </a:t>
            </a:r>
            <a:r>
              <a:rPr lang="en-US" altLang="zh-CN" b="1" dirty="0" smtClean="0"/>
              <a:t>‘ ’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;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c  =</a:t>
            </a:r>
            <a:r>
              <a:rPr lang="en-US" altLang="zh-CN" b="1" dirty="0"/>
              <a:t> </a:t>
            </a:r>
            <a:r>
              <a:rPr lang="en-US" altLang="zh-CN" b="1" dirty="0" smtClean="0"/>
              <a:t>‘’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d =</a:t>
            </a:r>
            <a:r>
              <a:rPr lang="en-US" altLang="zh-CN" b="1" dirty="0"/>
              <a:t> </a:t>
            </a:r>
            <a:r>
              <a:rPr lang="en-US" altLang="zh-CN" b="1" dirty="0" smtClean="0"/>
              <a:t>‘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difficult</a:t>
            </a:r>
            <a:r>
              <a:rPr lang="en-US" altLang="zh-CN" b="1" dirty="0"/>
              <a:t>’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e = </a:t>
            </a:r>
            <a:r>
              <a:rPr lang="en-US" altLang="zh-CN" b="1" dirty="0" smtClean="0"/>
              <a:t>‘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very difficult</a:t>
            </a:r>
            <a:r>
              <a:rPr lang="en-US" altLang="zh-CN" b="1" dirty="0"/>
              <a:t>’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737987" y="3005870"/>
            <a:ext cx="499059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的长度为</a:t>
            </a:r>
            <a:r>
              <a:rPr lang="zh-CN" altLang="en-US" sz="2600" b="1" u="sng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600" b="1" u="sng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600" b="1" u="sng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600" b="1" u="sng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  <a:endParaRPr lang="en-US" altLang="zh-CN" sz="2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是长度为</a:t>
            </a:r>
            <a:r>
              <a:rPr lang="zh-CN" altLang="en-US" sz="2600" b="1" u="sng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600" b="1" u="sng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的空格串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是空串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长度为</a:t>
            </a:r>
            <a:r>
              <a:rPr lang="zh-CN" altLang="en-US" sz="2600" b="1" u="sng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600" b="1" u="sng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e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是串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的子串，串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在串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中的位置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是</a:t>
            </a:r>
            <a:r>
              <a:rPr lang="zh-CN" altLang="en-US" sz="2600" b="1" u="sng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，串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e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在串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中的位置是</a:t>
            </a:r>
            <a:r>
              <a:rPr lang="zh-CN" altLang="en-US" sz="2600" b="1" u="sng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600" b="1" u="sng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25683" y="3016665"/>
            <a:ext cx="444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14</a:t>
            </a:r>
            <a:endParaRPr lang="zh-CN" altLang="en-US" sz="2000" b="1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07169" y="3444662"/>
            <a:ext cx="444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endParaRPr lang="zh-CN" altLang="en-US" sz="2000" b="1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6384" y="3870410"/>
            <a:ext cx="444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endParaRPr lang="zh-CN" altLang="en-US" sz="2000" b="1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3279" y="4673125"/>
            <a:ext cx="444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endParaRPr lang="zh-CN" altLang="en-US" sz="2000" b="1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68803" y="5047597"/>
            <a:ext cx="444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endParaRPr lang="zh-CN" altLang="en-US" sz="2000" b="1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098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3" grpId="0"/>
      <p:bldP spid="6" grpId="0"/>
      <p:bldP spid="7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43817" y="272143"/>
            <a:ext cx="5064206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en-US" altLang="zh-CN" dirty="0" smtClean="0"/>
              <a:t>4.2.3 </a:t>
            </a:r>
            <a:r>
              <a:rPr lang="zh-CN" altLang="en-US" dirty="0" smtClean="0"/>
              <a:t>串</a:t>
            </a:r>
            <a:r>
              <a:rPr lang="zh-CN" altLang="en-US" dirty="0"/>
              <a:t>的块链存储表示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33400" y="1763713"/>
            <a:ext cx="8229600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也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可用链表来存储串值，由于串结构的特殊性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结构中的每个数据域元素是一个字符，则用链表存储串值时，存在一个“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结点大小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”的问题，即每个结点可以存放一个字符，也可以存放多个字符。</a:t>
            </a:r>
          </a:p>
          <a:p>
            <a:pPr algn="l" eaLnBrk="1" hangingPunct="1">
              <a:lnSpc>
                <a:spcPct val="120000"/>
              </a:lnSpc>
            </a:pPr>
            <a:endParaRPr lang="en-US" altLang="zh-CN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545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34"/>
          <p:cNvSpPr txBox="1">
            <a:spLocks noChangeArrowheads="1"/>
          </p:cNvSpPr>
          <p:nvPr/>
        </p:nvSpPr>
        <p:spPr bwMode="auto">
          <a:xfrm>
            <a:off x="480197" y="4016421"/>
            <a:ext cx="822960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 smtClean="0">
                <a:ea typeface="楷体_GB2312" pitchFamily="49" charset="-122"/>
              </a:rPr>
              <a:t>        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当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结点大小大于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时。由于串长不一定是结点大小的整数倍，则链表中的最后一个结点不一定全被串值占满，此时通常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补上“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#”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或其它的非串值字符。</a:t>
            </a:r>
          </a:p>
        </p:txBody>
      </p:sp>
      <p:grpSp>
        <p:nvGrpSpPr>
          <p:cNvPr id="58371" name="Group 65"/>
          <p:cNvGrpSpPr>
            <a:grpSpLocks/>
          </p:cNvGrpSpPr>
          <p:nvPr/>
        </p:nvGrpSpPr>
        <p:grpSpPr bwMode="auto">
          <a:xfrm>
            <a:off x="980259" y="2649449"/>
            <a:ext cx="6629400" cy="1219200"/>
            <a:chOff x="912" y="528"/>
            <a:chExt cx="4176" cy="768"/>
          </a:xfrm>
          <a:noFill/>
        </p:grpSpPr>
        <p:sp>
          <p:nvSpPr>
            <p:cNvPr id="58387" name="Text Box 32"/>
            <p:cNvSpPr txBox="1">
              <a:spLocks noChangeArrowheads="1"/>
            </p:cNvSpPr>
            <p:nvPr/>
          </p:nvSpPr>
          <p:spPr bwMode="auto">
            <a:xfrm>
              <a:off x="1584" y="1008"/>
              <a:ext cx="283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结点大小为</a:t>
              </a:r>
              <a:r>
                <a:rPr lang="en-US" altLang="zh-CN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4</a:t>
              </a:r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的链表</a:t>
              </a:r>
            </a:p>
          </p:txBody>
        </p:sp>
        <p:sp>
          <p:nvSpPr>
            <p:cNvPr id="58388" name="Rectangle 35"/>
            <p:cNvSpPr>
              <a:spLocks noChangeArrowheads="1"/>
            </p:cNvSpPr>
            <p:nvPr/>
          </p:nvSpPr>
          <p:spPr bwMode="auto">
            <a:xfrm>
              <a:off x="912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</a:p>
          </p:txBody>
        </p:sp>
        <p:sp>
          <p:nvSpPr>
            <p:cNvPr id="58389" name="Rectangle 36"/>
            <p:cNvSpPr>
              <a:spLocks noChangeArrowheads="1"/>
            </p:cNvSpPr>
            <p:nvPr/>
          </p:nvSpPr>
          <p:spPr bwMode="auto">
            <a:xfrm>
              <a:off x="1152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B</a:t>
              </a:r>
            </a:p>
          </p:txBody>
        </p:sp>
        <p:sp>
          <p:nvSpPr>
            <p:cNvPr id="58390" name="Rectangle 37"/>
            <p:cNvSpPr>
              <a:spLocks noChangeArrowheads="1"/>
            </p:cNvSpPr>
            <p:nvPr/>
          </p:nvSpPr>
          <p:spPr bwMode="auto">
            <a:xfrm>
              <a:off x="1392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C</a:t>
              </a:r>
            </a:p>
          </p:txBody>
        </p:sp>
        <p:sp>
          <p:nvSpPr>
            <p:cNvPr id="58391" name="Rectangle 38"/>
            <p:cNvSpPr>
              <a:spLocks noChangeArrowheads="1"/>
            </p:cNvSpPr>
            <p:nvPr/>
          </p:nvSpPr>
          <p:spPr bwMode="auto">
            <a:xfrm>
              <a:off x="1632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D</a:t>
              </a:r>
            </a:p>
          </p:txBody>
        </p:sp>
        <p:sp>
          <p:nvSpPr>
            <p:cNvPr id="58392" name="Rectangle 39"/>
            <p:cNvSpPr>
              <a:spLocks noChangeArrowheads="1"/>
            </p:cNvSpPr>
            <p:nvPr/>
          </p:nvSpPr>
          <p:spPr bwMode="auto">
            <a:xfrm>
              <a:off x="1872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8393" name="Rectangle 40"/>
            <p:cNvSpPr>
              <a:spLocks noChangeArrowheads="1"/>
            </p:cNvSpPr>
            <p:nvPr/>
          </p:nvSpPr>
          <p:spPr bwMode="auto">
            <a:xfrm>
              <a:off x="2400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E</a:t>
              </a:r>
            </a:p>
          </p:txBody>
        </p:sp>
        <p:sp>
          <p:nvSpPr>
            <p:cNvPr id="58394" name="Rectangle 41"/>
            <p:cNvSpPr>
              <a:spLocks noChangeArrowheads="1"/>
            </p:cNvSpPr>
            <p:nvPr/>
          </p:nvSpPr>
          <p:spPr bwMode="auto">
            <a:xfrm>
              <a:off x="2640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F</a:t>
              </a:r>
            </a:p>
          </p:txBody>
        </p:sp>
        <p:sp>
          <p:nvSpPr>
            <p:cNvPr id="58395" name="Rectangle 42"/>
            <p:cNvSpPr>
              <a:spLocks noChangeArrowheads="1"/>
            </p:cNvSpPr>
            <p:nvPr/>
          </p:nvSpPr>
          <p:spPr bwMode="auto">
            <a:xfrm>
              <a:off x="2880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G</a:t>
              </a:r>
            </a:p>
          </p:txBody>
        </p:sp>
        <p:sp>
          <p:nvSpPr>
            <p:cNvPr id="58396" name="Rectangle 43"/>
            <p:cNvSpPr>
              <a:spLocks noChangeArrowheads="1"/>
            </p:cNvSpPr>
            <p:nvPr/>
          </p:nvSpPr>
          <p:spPr bwMode="auto">
            <a:xfrm>
              <a:off x="3120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H</a:t>
              </a:r>
            </a:p>
          </p:txBody>
        </p:sp>
        <p:sp>
          <p:nvSpPr>
            <p:cNvPr id="58397" name="Rectangle 44"/>
            <p:cNvSpPr>
              <a:spLocks noChangeArrowheads="1"/>
            </p:cNvSpPr>
            <p:nvPr/>
          </p:nvSpPr>
          <p:spPr bwMode="auto">
            <a:xfrm>
              <a:off x="3360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8398" name="Rectangle 45"/>
            <p:cNvSpPr>
              <a:spLocks noChangeArrowheads="1"/>
            </p:cNvSpPr>
            <p:nvPr/>
          </p:nvSpPr>
          <p:spPr bwMode="auto">
            <a:xfrm>
              <a:off x="3888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</a:t>
              </a:r>
            </a:p>
          </p:txBody>
        </p:sp>
        <p:sp>
          <p:nvSpPr>
            <p:cNvPr id="58399" name="Rectangle 46"/>
            <p:cNvSpPr>
              <a:spLocks noChangeArrowheads="1"/>
            </p:cNvSpPr>
            <p:nvPr/>
          </p:nvSpPr>
          <p:spPr bwMode="auto">
            <a:xfrm>
              <a:off x="4128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#</a:t>
              </a:r>
            </a:p>
          </p:txBody>
        </p:sp>
        <p:sp>
          <p:nvSpPr>
            <p:cNvPr id="58400" name="Rectangle 47"/>
            <p:cNvSpPr>
              <a:spLocks noChangeArrowheads="1"/>
            </p:cNvSpPr>
            <p:nvPr/>
          </p:nvSpPr>
          <p:spPr bwMode="auto">
            <a:xfrm>
              <a:off x="4368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#</a:t>
              </a:r>
            </a:p>
          </p:txBody>
        </p:sp>
        <p:sp>
          <p:nvSpPr>
            <p:cNvPr id="58401" name="Rectangle 48"/>
            <p:cNvSpPr>
              <a:spLocks noChangeArrowheads="1"/>
            </p:cNvSpPr>
            <p:nvPr/>
          </p:nvSpPr>
          <p:spPr bwMode="auto">
            <a:xfrm>
              <a:off x="4608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#</a:t>
              </a:r>
            </a:p>
          </p:txBody>
        </p:sp>
        <p:sp>
          <p:nvSpPr>
            <p:cNvPr id="58402" name="Rectangle 49"/>
            <p:cNvSpPr>
              <a:spLocks noChangeArrowheads="1"/>
            </p:cNvSpPr>
            <p:nvPr/>
          </p:nvSpPr>
          <p:spPr bwMode="auto">
            <a:xfrm>
              <a:off x="4848" y="528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∧</a:t>
              </a:r>
            </a:p>
          </p:txBody>
        </p:sp>
        <p:sp>
          <p:nvSpPr>
            <p:cNvPr id="58403" name="Line 50"/>
            <p:cNvSpPr>
              <a:spLocks noChangeShapeType="1"/>
            </p:cNvSpPr>
            <p:nvPr/>
          </p:nvSpPr>
          <p:spPr bwMode="auto">
            <a:xfrm>
              <a:off x="2016" y="672"/>
              <a:ext cx="38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8404" name="Line 51"/>
            <p:cNvSpPr>
              <a:spLocks noChangeShapeType="1"/>
            </p:cNvSpPr>
            <p:nvPr/>
          </p:nvSpPr>
          <p:spPr bwMode="auto">
            <a:xfrm>
              <a:off x="3504" y="672"/>
              <a:ext cx="38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grpSp>
        <p:nvGrpSpPr>
          <p:cNvPr id="58372" name="Group 66"/>
          <p:cNvGrpSpPr>
            <a:grpSpLocks/>
          </p:cNvGrpSpPr>
          <p:nvPr/>
        </p:nvGrpSpPr>
        <p:grpSpPr bwMode="auto">
          <a:xfrm>
            <a:off x="1556522" y="1209586"/>
            <a:ext cx="5438775" cy="1174750"/>
            <a:chOff x="942" y="1584"/>
            <a:chExt cx="3426" cy="740"/>
          </a:xfrm>
          <a:noFill/>
        </p:grpSpPr>
        <p:sp>
          <p:nvSpPr>
            <p:cNvPr id="58373" name="Text Box 33"/>
            <p:cNvSpPr txBox="1">
              <a:spLocks noChangeArrowheads="1"/>
            </p:cNvSpPr>
            <p:nvPr/>
          </p:nvSpPr>
          <p:spPr bwMode="auto">
            <a:xfrm>
              <a:off x="1218" y="2036"/>
              <a:ext cx="283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结点大小为</a:t>
              </a:r>
              <a:r>
                <a:rPr lang="en-US" altLang="zh-CN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1</a:t>
              </a:r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的链表</a:t>
              </a:r>
            </a:p>
          </p:txBody>
        </p:sp>
        <p:sp>
          <p:nvSpPr>
            <p:cNvPr id="58374" name="Rectangle 52"/>
            <p:cNvSpPr>
              <a:spLocks noChangeArrowheads="1"/>
            </p:cNvSpPr>
            <p:nvPr/>
          </p:nvSpPr>
          <p:spPr bwMode="auto">
            <a:xfrm>
              <a:off x="942" y="1584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</a:p>
          </p:txBody>
        </p:sp>
        <p:sp>
          <p:nvSpPr>
            <p:cNvPr id="58375" name="Rectangle 53"/>
            <p:cNvSpPr>
              <a:spLocks noChangeArrowheads="1"/>
            </p:cNvSpPr>
            <p:nvPr/>
          </p:nvSpPr>
          <p:spPr bwMode="auto">
            <a:xfrm>
              <a:off x="1182" y="1584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8376" name="Line 54"/>
            <p:cNvSpPr>
              <a:spLocks noChangeShapeType="1"/>
            </p:cNvSpPr>
            <p:nvPr/>
          </p:nvSpPr>
          <p:spPr bwMode="auto">
            <a:xfrm>
              <a:off x="1326" y="1728"/>
              <a:ext cx="38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8377" name="Rectangle 55"/>
            <p:cNvSpPr>
              <a:spLocks noChangeArrowheads="1"/>
            </p:cNvSpPr>
            <p:nvPr/>
          </p:nvSpPr>
          <p:spPr bwMode="auto">
            <a:xfrm>
              <a:off x="1728" y="1584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B</a:t>
              </a:r>
            </a:p>
          </p:txBody>
        </p:sp>
        <p:sp>
          <p:nvSpPr>
            <p:cNvPr id="58378" name="Rectangle 56"/>
            <p:cNvSpPr>
              <a:spLocks noChangeArrowheads="1"/>
            </p:cNvSpPr>
            <p:nvPr/>
          </p:nvSpPr>
          <p:spPr bwMode="auto">
            <a:xfrm>
              <a:off x="1968" y="1584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8379" name="Line 57"/>
            <p:cNvSpPr>
              <a:spLocks noChangeShapeType="1"/>
            </p:cNvSpPr>
            <p:nvPr/>
          </p:nvSpPr>
          <p:spPr bwMode="auto">
            <a:xfrm>
              <a:off x="2112" y="1728"/>
              <a:ext cx="38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8380" name="Rectangle 58"/>
            <p:cNvSpPr>
              <a:spLocks noChangeArrowheads="1"/>
            </p:cNvSpPr>
            <p:nvPr/>
          </p:nvSpPr>
          <p:spPr bwMode="auto">
            <a:xfrm>
              <a:off x="2496" y="1584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C</a:t>
              </a:r>
            </a:p>
          </p:txBody>
        </p:sp>
        <p:sp>
          <p:nvSpPr>
            <p:cNvPr id="58381" name="Rectangle 59"/>
            <p:cNvSpPr>
              <a:spLocks noChangeArrowheads="1"/>
            </p:cNvSpPr>
            <p:nvPr/>
          </p:nvSpPr>
          <p:spPr bwMode="auto">
            <a:xfrm>
              <a:off x="2736" y="1584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8382" name="Line 60"/>
            <p:cNvSpPr>
              <a:spLocks noChangeShapeType="1"/>
            </p:cNvSpPr>
            <p:nvPr/>
          </p:nvSpPr>
          <p:spPr bwMode="auto">
            <a:xfrm>
              <a:off x="2880" y="1728"/>
              <a:ext cx="38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8383" name="Rectangle 61"/>
            <p:cNvSpPr>
              <a:spLocks noChangeArrowheads="1"/>
            </p:cNvSpPr>
            <p:nvPr/>
          </p:nvSpPr>
          <p:spPr bwMode="auto">
            <a:xfrm>
              <a:off x="3888" y="1584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</a:t>
              </a:r>
            </a:p>
          </p:txBody>
        </p:sp>
        <p:sp>
          <p:nvSpPr>
            <p:cNvPr id="58384" name="Rectangle 62"/>
            <p:cNvSpPr>
              <a:spLocks noChangeArrowheads="1"/>
            </p:cNvSpPr>
            <p:nvPr/>
          </p:nvSpPr>
          <p:spPr bwMode="auto">
            <a:xfrm>
              <a:off x="4128" y="1584"/>
              <a:ext cx="240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仿宋" panose="02010600040101010101" pitchFamily="2" charset="-122"/>
                  <a:ea typeface="华文仿宋" panose="02010600040101010101" pitchFamily="2" charset="-122"/>
                </a:rPr>
                <a:t>∧</a:t>
              </a:r>
            </a:p>
          </p:txBody>
        </p:sp>
        <p:sp>
          <p:nvSpPr>
            <p:cNvPr id="58385" name="Line 63"/>
            <p:cNvSpPr>
              <a:spLocks noChangeShapeType="1"/>
            </p:cNvSpPr>
            <p:nvPr/>
          </p:nvSpPr>
          <p:spPr bwMode="auto">
            <a:xfrm>
              <a:off x="3648" y="1728"/>
              <a:ext cx="24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8386" name="Line 64"/>
            <p:cNvSpPr>
              <a:spLocks noChangeShapeType="1"/>
            </p:cNvSpPr>
            <p:nvPr/>
          </p:nvSpPr>
          <p:spPr bwMode="auto">
            <a:xfrm>
              <a:off x="3312" y="1728"/>
              <a:ext cx="288" cy="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6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87680" y="2275484"/>
            <a:ext cx="809026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#define  CHUNKSIZE  80   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可由用户定义的块大小</a:t>
            </a:r>
            <a:endParaRPr lang="zh-CN" altLang="en-US" sz="3200" b="1" dirty="0">
              <a:solidFill>
                <a:srgbClr val="0066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spcBef>
                <a:spcPct val="45000"/>
              </a:spcBef>
            </a:pP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typedef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struct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Chunk {     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0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结点结构</a:t>
            </a:r>
          </a:p>
          <a:p>
            <a:pPr algn="l" eaLnBrk="1" hangingPunct="1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char 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ch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[CHUNKSIZE];</a:t>
            </a:r>
          </a:p>
          <a:p>
            <a:pPr algn="l" eaLnBrk="1" hangingPunct="1"/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struct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Chunk  *next;</a:t>
            </a:r>
          </a:p>
          <a:p>
            <a:pPr algn="l" eaLnBrk="1" hangingPunct="1"/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} Chunk;</a:t>
            </a:r>
          </a:p>
          <a:p>
            <a:pPr algn="l" eaLnBrk="1" hangingPunct="1">
              <a:spcBef>
                <a:spcPct val="55000"/>
              </a:spcBef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typedef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struct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{</a:t>
            </a:r>
            <a:r>
              <a:rPr lang="en-US" altLang="zh-CN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</a:t>
            </a:r>
            <a:r>
              <a:rPr lang="en-US" altLang="zh-CN" b="1" dirty="0" smtClean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0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串的链表结构</a:t>
            </a:r>
          </a:p>
          <a:p>
            <a:pPr algn="l" eaLnBrk="1" hangingPunct="1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Chunk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*head, *tail;          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串的头和尾指针</a:t>
            </a:r>
          </a:p>
          <a:p>
            <a:pPr algn="l" eaLnBrk="1" hangingPunct="1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curlen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                      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串的当前长度</a:t>
            </a:r>
          </a:p>
          <a:p>
            <a:pPr algn="l" eaLnBrk="1" hangingPunct="1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LString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87680" y="435428"/>
            <a:ext cx="7715794" cy="184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为了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便于进行串的操作，当以链表存储串值时，除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头指针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外，还可附设一个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尾指针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指示链表中的最后一个结点，并给出当前串的长度。称如此定义的串存储结构为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块链结构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，说明如下：</a:t>
            </a:r>
          </a:p>
        </p:txBody>
      </p:sp>
    </p:spTree>
    <p:extLst>
      <p:ext uri="{BB962C8B-B14F-4D97-AF65-F5344CB8AC3E}">
        <p14:creationId xmlns:p14="http://schemas.microsoft.com/office/powerpoint/2010/main" val="32190097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7090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0900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24710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28520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2330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40712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E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44522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48332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G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52142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H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55952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64334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68144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#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71954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#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75764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#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7957457" y="20559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>
                <a:latin typeface="华文仿宋" panose="02010600040101010101" pitchFamily="2" charset="-122"/>
                <a:ea typeface="华文仿宋" panose="02010600040101010101" pitchFamily="2" charset="-122"/>
              </a:rPr>
              <a:t>∧</a:t>
            </a:r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3461657" y="228459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5823857" y="228459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1756682" y="37323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2137682" y="37323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2366282" y="396099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3004457" y="37323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3385457" y="37323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3614057" y="396099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4223657" y="37323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4604657" y="37323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4833257" y="396099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6433457" y="37323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</a:p>
        </p:txBody>
      </p:sp>
      <p:sp>
        <p:nvSpPr>
          <p:cNvPr id="60447" name="Rectangle 31"/>
          <p:cNvSpPr>
            <a:spLocks noChangeArrowheads="1"/>
          </p:cNvSpPr>
          <p:nvPr/>
        </p:nvSpPr>
        <p:spPr bwMode="auto">
          <a:xfrm>
            <a:off x="6814457" y="3732394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∧</a:t>
            </a:r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6052457" y="396099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5519057" y="3960994"/>
            <a:ext cx="457200" cy="6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1161370" y="2244906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1232807" y="3973694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 flipV="1">
            <a:off x="6704920" y="253383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 flipV="1">
            <a:off x="6633482" y="418959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512082" y="1741669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S.head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512082" y="3397431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S.head</a:t>
            </a:r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6777945" y="2749731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S.tail</a:t>
            </a:r>
          </a:p>
        </p:txBody>
      </p:sp>
      <p:sp>
        <p:nvSpPr>
          <p:cNvPr id="60457" name="Text Box 41"/>
          <p:cNvSpPr txBox="1">
            <a:spLocks noChangeArrowheads="1"/>
          </p:cNvSpPr>
          <p:nvPr/>
        </p:nvSpPr>
        <p:spPr bwMode="auto">
          <a:xfrm>
            <a:off x="6704920" y="4405494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S.tail</a:t>
            </a:r>
          </a:p>
        </p:txBody>
      </p:sp>
    </p:spTree>
    <p:extLst>
      <p:ext uri="{BB962C8B-B14F-4D97-AF65-F5344CB8AC3E}">
        <p14:creationId xmlns:p14="http://schemas.microsoft.com/office/powerpoint/2010/main" val="1297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199761" y="2863562"/>
            <a:ext cx="23054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存储密度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 </a:t>
            </a: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V="1">
            <a:off x="3505200" y="3108960"/>
            <a:ext cx="3679371" cy="46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 sz="11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636725" y="248871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数据元素所占存储位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816261" y="3252971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实际分配的存储位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00594" y="1071785"/>
            <a:ext cx="8194766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链式存储方式中，结点大小的选择直接影响着串处理的效率。这要求我们考虑串值的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存储密度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533400" y="4165600"/>
            <a:ext cx="8061960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显然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，存储密度小（如结点大小为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时），运算处理方便，然而，存储占用量大。实际应用时，可以根据问题所需来设置结点的大小。</a:t>
            </a:r>
          </a:p>
        </p:txBody>
      </p:sp>
    </p:spTree>
    <p:extLst>
      <p:ext uri="{BB962C8B-B14F-4D97-AF65-F5344CB8AC3E}">
        <p14:creationId xmlns:p14="http://schemas.microsoft.com/office/powerpoint/2010/main" val="2153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815340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串值的链式存储结构对某些串操作，如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拼接操作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等有一定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方便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之处，但总的说来不如另外两种存储结构灵活，它占用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存储量大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且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操作复杂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。实际应用很少。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43817" y="228600"/>
            <a:ext cx="5064206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zh-CN" altLang="en-US" dirty="0" smtClean="0"/>
              <a:t>块链</a:t>
            </a:r>
            <a:r>
              <a:rPr lang="zh-CN" altLang="en-US" dirty="0"/>
              <a:t>存储</a:t>
            </a:r>
            <a:r>
              <a:rPr lang="zh-CN" altLang="en-US" dirty="0" smtClean="0"/>
              <a:t>表示的特点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8365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568234" y="1715589"/>
            <a:ext cx="8001000" cy="22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子串的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定位操作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通常称作串的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模式匹配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，其中，子串被称作模式串。串的模式匹配是串的一种重要操作，很多软件，若有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“编辑”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菜单项的话，则其中必有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“查找”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子菜单项。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43817" y="228600"/>
            <a:ext cx="5064206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en-US" altLang="zh-CN" dirty="0" smtClean="0"/>
              <a:t>4.3 </a:t>
            </a:r>
            <a:r>
              <a:rPr lang="zh-CN" altLang="en-US" dirty="0" smtClean="0"/>
              <a:t>串的模式匹配算法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0049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877080" y="2065973"/>
            <a:ext cx="7526692" cy="330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603500" indent="-2603500" algn="just" eaLnBrk="1" hangingPunct="1"/>
            <a:r>
              <a:rPr lang="zh-CN" altLang="en-US" sz="3200" b="1" dirty="0">
                <a:solidFill>
                  <a:srgbClr val="CC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初始条件：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存在，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是非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空串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603500" indent="-539750" algn="just" eaLnBrk="1" hangingPunct="1"/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≤pos≤StrLength(S)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marL="2063750" indent="-2063750" algn="just" eaLnBrk="1" hangingPunct="1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CC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</a:t>
            </a:r>
            <a:r>
              <a:rPr lang="zh-CN" altLang="en-US" sz="3200" b="1" dirty="0">
                <a:solidFill>
                  <a:srgbClr val="CC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结果：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若主串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中存在和串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值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相同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的子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串，则返回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它在主串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中第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个字符之后第一次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出</a:t>
            </a:r>
            <a:r>
              <a:rPr lang="zh-CN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现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的位置；否则函数值为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                    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50825" y="209347"/>
            <a:ext cx="5549084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en-US" altLang="zh-CN" dirty="0" smtClean="0"/>
              <a:t>4.3.1. </a:t>
            </a:r>
            <a:r>
              <a:rPr lang="zh-CN" altLang="en-US" dirty="0" smtClean="0"/>
              <a:t>串</a:t>
            </a:r>
            <a:r>
              <a:rPr lang="zh-CN" altLang="en-US" dirty="0"/>
              <a:t>匹配</a:t>
            </a:r>
            <a:r>
              <a:rPr lang="en-US" altLang="zh-CN" dirty="0"/>
              <a:t>(</a:t>
            </a:r>
            <a:r>
              <a:rPr lang="zh-CN" altLang="en-US" dirty="0"/>
              <a:t>查找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定义</a:t>
            </a:r>
            <a:endParaRPr lang="en-US" altLang="zh-CN" dirty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528052" y="1181418"/>
            <a:ext cx="36471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INDEX (S, T, </a:t>
            </a:r>
            <a:r>
              <a:rPr lang="en-US" altLang="zh-CN" sz="3600" b="1" dirty="0" err="1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36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10125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87680" y="426720"/>
            <a:ext cx="7794171" cy="525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Index (String S, String T,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)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{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 T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为非空串。若主串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中第</a:t>
            </a:r>
            <a:r>
              <a:rPr lang="en-US" altLang="zh-CN" sz="1800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个字符之后存在与 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相等的子串，</a:t>
            </a:r>
          </a:p>
          <a:p>
            <a:pPr algn="l" eaLnBrk="1" hangingPunct="1"/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 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则返回第一个 这样的子串在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中的位置，否则返回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</a:p>
          <a:p>
            <a:pPr algn="l" eaLnBrk="1" hangingPunct="1"/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if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&gt;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0)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{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n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= </a:t>
            </a:r>
            <a:r>
              <a:rPr lang="en-US" altLang="zh-CN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StrLength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(S);  m =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StrLength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(T); 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=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;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while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(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&lt;= n-m+1)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{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</a:t>
            </a:r>
            <a:r>
              <a:rPr lang="en-US" altLang="zh-CN" dirty="0" err="1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SubString</a:t>
            </a:r>
            <a:r>
              <a:rPr lang="en-US" altLang="zh-CN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(sub, S, </a:t>
            </a:r>
            <a:r>
              <a:rPr lang="en-US" altLang="zh-CN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m);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if</a:t>
            </a:r>
            <a:r>
              <a:rPr lang="en-US" altLang="zh-CN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StrCompare</a:t>
            </a:r>
            <a:r>
              <a:rPr lang="en-US" altLang="zh-CN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sub,T</a:t>
            </a:r>
            <a:r>
              <a:rPr lang="en-US" altLang="zh-CN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!=</a:t>
            </a:r>
            <a:r>
              <a:rPr lang="en-US" altLang="zh-CN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0)  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++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else</a:t>
            </a:r>
            <a:r>
              <a:rPr lang="en-US" altLang="zh-CN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return</a:t>
            </a:r>
            <a:r>
              <a:rPr lang="en-US" altLang="zh-CN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;   </a:t>
            </a:r>
            <a:r>
              <a:rPr lang="en-US" altLang="zh-CN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返回子串在主串中的位置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}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// while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}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// if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dirty="0" smtClean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  <a:r>
              <a:rPr lang="en-US" altLang="zh-CN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Index</a:t>
            </a:r>
            <a:endParaRPr lang="en-US" altLang="zh-CN" sz="2800" dirty="0">
              <a:solidFill>
                <a:srgbClr val="004A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1077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46017" y="252549"/>
            <a:ext cx="8305800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zh-CN" altLang="en-US" dirty="0"/>
              <a:t>定长顺序结构下的串匹配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66563" name="Text Box 3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718496" y="1414689"/>
            <a:ext cx="8155537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简单算法</a:t>
            </a:r>
            <a:endParaRPr lang="en-US" altLang="zh-CN" sz="32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l" eaLnBrk="1" hangingPunct="1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首尾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匹配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算法</a:t>
            </a:r>
            <a:endParaRPr lang="en-US" altLang="zh-CN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l" eaLnBrk="1" hangingPunct="1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KMP(</a:t>
            </a:r>
            <a:r>
              <a:rPr lang="en-US" altLang="zh-CN" sz="32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D.E.Knuth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32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V.R.Pratt</a:t>
            </a:r>
            <a:r>
              <a:rPr lang="en-US" altLang="zh-CN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32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J.H.Morris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</a:t>
            </a:r>
          </a:p>
          <a:p>
            <a:pPr marL="685800" indent="-685800" eaLnBrk="1" hangingPunct="1">
              <a:buFont typeface="Arial" panose="020B0604020202020204" pitchFamily="34" charset="0"/>
              <a:buChar char="•"/>
            </a:pPr>
            <a:endParaRPr lang="zh-CN" altLang="en-US" sz="4800" b="1" dirty="0">
              <a:ea typeface="楷体_GB2312" pitchFamily="49" charset="-122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endParaRPr lang="zh-CN" altLang="en-US" sz="44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39833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7543" y="1123741"/>
            <a:ext cx="7726345" cy="2182167"/>
          </a:xfrm>
        </p:spPr>
        <p:txBody>
          <a:bodyPr/>
          <a:lstStyle/>
          <a:p>
            <a:pPr algn="just" eaLnBrk="1" hangingPunct="1"/>
            <a:r>
              <a:rPr lang="zh-CN" altLang="en-US" b="1" dirty="0" smtClean="0">
                <a:solidFill>
                  <a:srgbClr val="FF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串相等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：当且仅当两个串的值相等，即只有当两个串的</a:t>
            </a:r>
            <a:r>
              <a:rPr lang="zh-CN" altLang="en-US" b="1" dirty="0" smtClean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长度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相等，并且各个</a:t>
            </a:r>
            <a:r>
              <a:rPr lang="zh-CN" altLang="en-US" b="1" dirty="0" smtClean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对应位置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的字符都相等时才相等；</a:t>
            </a:r>
          </a:p>
          <a:p>
            <a:pPr algn="just" eaLnBrk="1" hangingPunct="1"/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空串是任意串的子串；</a:t>
            </a:r>
          </a:p>
          <a:p>
            <a:pPr algn="just" eaLnBrk="1" hangingPunct="1"/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任意串又是自己的子串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37543" y="3526972"/>
            <a:ext cx="7529076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注意：</a:t>
            </a:r>
          </a:p>
          <a:p>
            <a:pPr algn="just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串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值必须用一对单引号括起来，但单引号本身不属于串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空串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与空格串截然不同，空串不包含任何字符。</a:t>
            </a:r>
          </a:p>
        </p:txBody>
      </p:sp>
    </p:spTree>
    <p:extLst>
      <p:ext uri="{BB962C8B-B14F-4D97-AF65-F5344CB8AC3E}">
        <p14:creationId xmlns:p14="http://schemas.microsoft.com/office/powerpoint/2010/main" val="1573359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95288" y="217715"/>
            <a:ext cx="3532278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en-US" altLang="zh-CN" dirty="0" smtClean="0"/>
              <a:t>4.3.2 </a:t>
            </a:r>
            <a:r>
              <a:rPr lang="zh-CN" altLang="en-US" dirty="0" smtClean="0"/>
              <a:t>简单</a:t>
            </a:r>
            <a:r>
              <a:rPr lang="zh-CN" altLang="en-US" dirty="0"/>
              <a:t>算法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95289" y="1150122"/>
            <a:ext cx="820878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算法的基本思想：</a:t>
            </a:r>
          </a:p>
          <a:p>
            <a:pPr algn="just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从主串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的第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个字符起和模式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的第一个字符比较之，若相等，则继续逐个比较后续字符，否则从主串的下一个字符起再重新和模式的字符比较之。依次类推，直至模式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中的每个字符依次和主串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中的一个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连续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的字符序列相等，则称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匹配成功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，函数值为和模式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中第一个字符相等的字符在主串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中的序号，否则称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匹配不成功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，函数值为零。</a:t>
            </a:r>
          </a:p>
        </p:txBody>
      </p:sp>
    </p:spTree>
    <p:extLst>
      <p:ext uri="{BB962C8B-B14F-4D97-AF65-F5344CB8AC3E}">
        <p14:creationId xmlns:p14="http://schemas.microsoft.com/office/powerpoint/2010/main" val="219141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30213" y="426720"/>
            <a:ext cx="89916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Index(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T,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返回子串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在主串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中第</a:t>
            </a:r>
            <a:r>
              <a:rPr lang="en-US" altLang="zh-CN" sz="2000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个字符之后的位置。若不存在，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则函数值为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。其中，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非空，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1≤pos≤StrLength(S)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800" b="1" dirty="0">
              <a:solidFill>
                <a:srgbClr val="0066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   j = 1;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while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&lt;= S[0] &amp;&amp; j &lt;= T[0]) {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//S[0]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存储串的长度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if 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(S[</a:t>
            </a:r>
            <a:r>
              <a:rPr lang="en-US" altLang="zh-CN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 == T[j]) { ++</a:t>
            </a:r>
            <a:r>
              <a:rPr lang="en-US" altLang="zh-CN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;  ++j; }     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继续比较后继字符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else 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{ </a:t>
            </a:r>
            <a:r>
              <a:rPr lang="en-US" altLang="zh-CN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= i-j+2;   j = 1; }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0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指针后退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重新开始匹配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                                   //</a:t>
            </a:r>
            <a:r>
              <a:rPr lang="en-US" altLang="zh-CN" sz="2000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指向比较完成后的下一个字符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if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(j &gt; T[0])  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return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-T[0];     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说明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已经比较完成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else 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return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0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 </a:t>
            </a:r>
            <a:r>
              <a:rPr lang="en-US" altLang="zh-CN" sz="2800" b="1" dirty="0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Index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433309" y="4830746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</a:t>
            </a:r>
            <a:r>
              <a:rPr kumimoji="0" lang="zh-CN" altLang="en-US" sz="36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时间复杂度</a:t>
            </a:r>
            <a:r>
              <a:rPr kumimoji="0"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kumimoji="0"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endParaRPr kumimoji="0" lang="en-US" altLang="zh-CN" sz="3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133600" y="5434355"/>
            <a:ext cx="701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 dirty="0">
                <a:solidFill>
                  <a:srgbClr val="6600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O( </a:t>
            </a:r>
            <a:r>
              <a:rPr kumimoji="0" lang="en-US" altLang="zh-CN" sz="3200" b="1" dirty="0" err="1">
                <a:solidFill>
                  <a:srgbClr val="6600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m×n</a:t>
            </a:r>
            <a:r>
              <a:rPr kumimoji="0" lang="en-US" altLang="zh-CN" sz="3200" b="1" dirty="0">
                <a:solidFill>
                  <a:srgbClr val="6600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)  </a:t>
            </a:r>
            <a:r>
              <a:rPr kumimoji="0" lang="en-US" altLang="zh-CN" b="1" dirty="0">
                <a:solidFill>
                  <a:srgbClr val="6600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kumimoji="0" lang="zh-CN" altLang="en-US" b="1" dirty="0">
                <a:solidFill>
                  <a:srgbClr val="6600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为主串的长度， </a:t>
            </a:r>
            <a:r>
              <a:rPr kumimoji="0" lang="en-US" altLang="zh-CN" b="1" dirty="0">
                <a:solidFill>
                  <a:srgbClr val="6600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  <a:r>
              <a:rPr kumimoji="0" lang="zh-CN" altLang="en-US" b="1" dirty="0">
                <a:solidFill>
                  <a:srgbClr val="6600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为子串的</a:t>
            </a:r>
            <a:r>
              <a:rPr kumimoji="0" lang="zh-CN" altLang="en-US" b="1" dirty="0" smtClean="0">
                <a:solidFill>
                  <a:srgbClr val="6600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长度</a:t>
            </a:r>
            <a:endParaRPr kumimoji="0" lang="zh-CN" altLang="en-US" b="1" dirty="0">
              <a:solidFill>
                <a:srgbClr val="660033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9194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2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755650" y="888276"/>
            <a:ext cx="7770813" cy="2073275"/>
            <a:chOff x="456" y="0"/>
            <a:chExt cx="4895" cy="1306"/>
          </a:xfrm>
        </p:grpSpPr>
        <p:sp>
          <p:nvSpPr>
            <p:cNvPr id="69658" name="Text Box 3"/>
            <p:cNvSpPr txBox="1">
              <a:spLocks noChangeArrowheads="1"/>
            </p:cNvSpPr>
            <p:nvPr/>
          </p:nvSpPr>
          <p:spPr bwMode="auto">
            <a:xfrm>
              <a:off x="456" y="278"/>
              <a:ext cx="4895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第一趟匹配</a:t>
              </a:r>
              <a:r>
                <a:rPr lang="zh-CN" altLang="en-US" dirty="0" smtClean="0">
                  <a:solidFill>
                    <a:srgbClr val="C0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      </a:t>
              </a:r>
              <a:r>
                <a:rPr lang="en-US" altLang="zh-CN" sz="4000" dirty="0" smtClean="0">
                  <a:latin typeface="华文仿宋" panose="02010600040101010101" pitchFamily="2" charset="-122"/>
                  <a:ea typeface="华文仿宋" panose="02010600040101010101" pitchFamily="2" charset="-122"/>
                </a:rPr>
                <a:t>a b a b c a b c a c b a b</a:t>
              </a:r>
              <a:r>
                <a:rPr lang="en-US" altLang="zh-CN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(</a:t>
              </a:r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主串</a:t>
              </a:r>
              <a:r>
                <a:rPr lang="en-US" altLang="zh-CN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S)</a:t>
              </a:r>
            </a:p>
            <a:p>
              <a:pPr algn="l" eaLnBrk="1" hangingPunct="1">
                <a:spcBef>
                  <a:spcPct val="50000"/>
                </a:spcBef>
              </a:pPr>
              <a:endParaRPr lang="en-US" altLang="zh-CN" sz="4000" dirty="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9659" name="Line 4"/>
            <p:cNvSpPr>
              <a:spLocks noChangeShapeType="1"/>
            </p:cNvSpPr>
            <p:nvPr/>
          </p:nvSpPr>
          <p:spPr bwMode="auto">
            <a:xfrm>
              <a:off x="2364" y="14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9660" name="Text Box 5"/>
            <p:cNvSpPr txBox="1">
              <a:spLocks noChangeArrowheads="1"/>
            </p:cNvSpPr>
            <p:nvPr/>
          </p:nvSpPr>
          <p:spPr bwMode="auto">
            <a:xfrm>
              <a:off x="2448" y="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i=3</a:t>
              </a:r>
            </a:p>
          </p:txBody>
        </p:sp>
        <p:sp>
          <p:nvSpPr>
            <p:cNvPr id="69661" name="Rectangle 6"/>
            <p:cNvSpPr>
              <a:spLocks noChangeArrowheads="1"/>
            </p:cNvSpPr>
            <p:nvPr/>
          </p:nvSpPr>
          <p:spPr bwMode="auto">
            <a:xfrm>
              <a:off x="1776" y="600"/>
              <a:ext cx="72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a b c</a:t>
              </a:r>
            </a:p>
          </p:txBody>
        </p:sp>
        <p:sp>
          <p:nvSpPr>
            <p:cNvPr id="69662" name="Line 7"/>
            <p:cNvSpPr>
              <a:spLocks noChangeShapeType="1"/>
            </p:cNvSpPr>
            <p:nvPr/>
          </p:nvSpPr>
          <p:spPr bwMode="auto">
            <a:xfrm flipV="1">
              <a:off x="2364" y="9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9663" name="Text Box 8"/>
            <p:cNvSpPr txBox="1">
              <a:spLocks noChangeArrowheads="1"/>
            </p:cNvSpPr>
            <p:nvPr/>
          </p:nvSpPr>
          <p:spPr bwMode="auto">
            <a:xfrm>
              <a:off x="2448" y="969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j=3</a:t>
              </a:r>
            </a:p>
          </p:txBody>
        </p:sp>
      </p:grpSp>
      <p:sp>
        <p:nvSpPr>
          <p:cNvPr id="69635" name="Text Box 35"/>
          <p:cNvSpPr txBox="1">
            <a:spLocks noChangeArrowheads="1"/>
          </p:cNvSpPr>
          <p:nvPr/>
        </p:nvSpPr>
        <p:spPr bwMode="auto">
          <a:xfrm>
            <a:off x="320493" y="171520"/>
            <a:ext cx="984240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zh-CN" altLang="en-US" dirty="0" smtClean="0"/>
              <a:t>匹配</a:t>
            </a:r>
            <a:r>
              <a:rPr lang="zh-CN" altLang="en-US" dirty="0"/>
              <a:t>过程示例</a:t>
            </a:r>
            <a:r>
              <a:rPr lang="en-US" altLang="zh-CN" dirty="0"/>
              <a:t>(</a:t>
            </a:r>
            <a:r>
              <a:rPr lang="zh-CN" altLang="en-US" dirty="0"/>
              <a:t>模式串</a:t>
            </a:r>
            <a:r>
              <a:rPr lang="en-US" altLang="zh-CN" dirty="0"/>
              <a:t>T=‘</a:t>
            </a:r>
            <a:r>
              <a:rPr lang="en-US" altLang="zh-CN" dirty="0" err="1"/>
              <a:t>abcac</a:t>
            </a:r>
            <a:r>
              <a:rPr lang="en-US" altLang="zh-CN" dirty="0"/>
              <a:t>’)</a:t>
            </a:r>
          </a:p>
        </p:txBody>
      </p:sp>
      <p:sp>
        <p:nvSpPr>
          <p:cNvPr id="69636" name="Text Box 49"/>
          <p:cNvSpPr txBox="1">
            <a:spLocks noChangeArrowheads="1"/>
          </p:cNvSpPr>
          <p:nvPr/>
        </p:nvSpPr>
        <p:spPr bwMode="auto">
          <a:xfrm>
            <a:off x="838200" y="5079276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84213" y="4533176"/>
            <a:ext cx="8002588" cy="1968500"/>
            <a:chOff x="480" y="1305"/>
            <a:chExt cx="5041" cy="1240"/>
          </a:xfrm>
        </p:grpSpPr>
        <p:sp>
          <p:nvSpPr>
            <p:cNvPr id="69646" name="Text Box 51"/>
            <p:cNvSpPr txBox="1">
              <a:spLocks noChangeArrowheads="1"/>
            </p:cNvSpPr>
            <p:nvPr/>
          </p:nvSpPr>
          <p:spPr bwMode="auto">
            <a:xfrm>
              <a:off x="480" y="1517"/>
              <a:ext cx="5041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0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第三趟匹配</a:t>
              </a:r>
              <a:r>
                <a:rPr lang="zh-CN" altLang="en-US" dirty="0">
                  <a:solidFill>
                    <a:srgbClr val="C0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      </a:t>
              </a:r>
              <a:r>
                <a:rPr lang="en-US" altLang="zh-CN" sz="4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a b a b c a b c a c b a b</a:t>
              </a:r>
              <a:r>
                <a:rPr lang="en-US" altLang="zh-CN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(</a:t>
              </a:r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主串</a:t>
              </a:r>
              <a:r>
                <a:rPr lang="en-US" altLang="zh-CN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S)</a:t>
              </a:r>
            </a:p>
            <a:p>
              <a:pPr algn="l" eaLnBrk="1" hangingPunct="1">
                <a:spcBef>
                  <a:spcPct val="50000"/>
                </a:spcBef>
              </a:pPr>
              <a:endParaRPr lang="en-US" altLang="zh-CN" sz="4000" dirty="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9647" name="Line 52"/>
            <p:cNvSpPr>
              <a:spLocks noChangeShapeType="1"/>
            </p:cNvSpPr>
            <p:nvPr/>
          </p:nvSpPr>
          <p:spPr bwMode="auto">
            <a:xfrm>
              <a:off x="2364" y="138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9648" name="Text Box 53"/>
            <p:cNvSpPr txBox="1">
              <a:spLocks noChangeArrowheads="1"/>
            </p:cNvSpPr>
            <p:nvPr/>
          </p:nvSpPr>
          <p:spPr bwMode="auto">
            <a:xfrm>
              <a:off x="2400" y="1305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</a:t>
              </a:r>
            </a:p>
          </p:txBody>
        </p:sp>
        <p:sp>
          <p:nvSpPr>
            <p:cNvPr id="69649" name="Rectangle 54"/>
            <p:cNvSpPr>
              <a:spLocks noChangeArrowheads="1"/>
            </p:cNvSpPr>
            <p:nvPr/>
          </p:nvSpPr>
          <p:spPr bwMode="auto">
            <a:xfrm>
              <a:off x="2256" y="1839"/>
              <a:ext cx="11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a b c a c</a:t>
              </a:r>
            </a:p>
          </p:txBody>
        </p:sp>
        <p:sp>
          <p:nvSpPr>
            <p:cNvPr id="69650" name="Line 55"/>
            <p:cNvSpPr>
              <a:spLocks noChangeShapeType="1"/>
            </p:cNvSpPr>
            <p:nvPr/>
          </p:nvSpPr>
          <p:spPr bwMode="auto">
            <a:xfrm flipV="1">
              <a:off x="2364" y="2199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9651" name="Text Box 56"/>
            <p:cNvSpPr txBox="1">
              <a:spLocks noChangeArrowheads="1"/>
            </p:cNvSpPr>
            <p:nvPr/>
          </p:nvSpPr>
          <p:spPr bwMode="auto">
            <a:xfrm>
              <a:off x="3312" y="220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j=5</a:t>
              </a:r>
            </a:p>
          </p:txBody>
        </p:sp>
        <p:sp>
          <p:nvSpPr>
            <p:cNvPr id="69652" name="Line 57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9653" name="Line 58"/>
            <p:cNvSpPr>
              <a:spLocks noChangeShapeType="1"/>
            </p:cNvSpPr>
            <p:nvPr/>
          </p:nvSpPr>
          <p:spPr bwMode="auto">
            <a:xfrm>
              <a:off x="2640" y="14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9654" name="Text Box 59"/>
            <p:cNvSpPr txBox="1">
              <a:spLocks noChangeArrowheads="1"/>
            </p:cNvSpPr>
            <p:nvPr/>
          </p:nvSpPr>
          <p:spPr bwMode="auto">
            <a:xfrm>
              <a:off x="3312" y="130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i=7</a:t>
              </a:r>
            </a:p>
          </p:txBody>
        </p:sp>
        <p:sp>
          <p:nvSpPr>
            <p:cNvPr id="69655" name="Line 60"/>
            <p:cNvSpPr>
              <a:spLocks noChangeShapeType="1"/>
            </p:cNvSpPr>
            <p:nvPr/>
          </p:nvSpPr>
          <p:spPr bwMode="auto">
            <a:xfrm flipV="1">
              <a:off x="3276" y="220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9656" name="Rectangle 61"/>
            <p:cNvSpPr>
              <a:spLocks noChangeArrowheads="1"/>
            </p:cNvSpPr>
            <p:nvPr/>
          </p:nvSpPr>
          <p:spPr bwMode="auto">
            <a:xfrm>
              <a:off x="2388" y="2205"/>
              <a:ext cx="4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j=1</a:t>
              </a:r>
            </a:p>
          </p:txBody>
        </p:sp>
        <p:sp>
          <p:nvSpPr>
            <p:cNvPr id="69657" name="Line 62"/>
            <p:cNvSpPr>
              <a:spLocks noChangeShapeType="1"/>
            </p:cNvSpPr>
            <p:nvPr/>
          </p:nvSpPr>
          <p:spPr bwMode="auto">
            <a:xfrm>
              <a:off x="2832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685800" y="2494826"/>
            <a:ext cx="8001000" cy="1966913"/>
            <a:chOff x="432" y="1248"/>
            <a:chExt cx="5040" cy="1239"/>
          </a:xfrm>
        </p:grpSpPr>
        <p:sp>
          <p:nvSpPr>
            <p:cNvPr id="69640" name="Text Box 63"/>
            <p:cNvSpPr txBox="1">
              <a:spLocks noChangeArrowheads="1"/>
            </p:cNvSpPr>
            <p:nvPr/>
          </p:nvSpPr>
          <p:spPr bwMode="auto">
            <a:xfrm>
              <a:off x="432" y="1248"/>
              <a:ext cx="5040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0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第二趟匹配      </a:t>
              </a:r>
              <a:r>
                <a:rPr lang="en-US" altLang="zh-CN" sz="4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a b a b c a b c a c b a b</a:t>
              </a:r>
              <a:r>
                <a:rPr lang="en-US" altLang="zh-CN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(</a:t>
              </a:r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主串</a:t>
              </a:r>
              <a:r>
                <a:rPr lang="en-US" altLang="zh-CN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S)</a:t>
              </a:r>
            </a:p>
          </p:txBody>
        </p:sp>
        <p:sp>
          <p:nvSpPr>
            <p:cNvPr id="69641" name="Line 64"/>
            <p:cNvSpPr>
              <a:spLocks noChangeShapeType="1"/>
            </p:cNvSpPr>
            <p:nvPr/>
          </p:nvSpPr>
          <p:spPr bwMode="auto">
            <a:xfrm>
              <a:off x="2016" y="15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9642" name="Text Box 66"/>
            <p:cNvSpPr txBox="1">
              <a:spLocks noChangeArrowheads="1"/>
            </p:cNvSpPr>
            <p:nvPr/>
          </p:nvSpPr>
          <p:spPr bwMode="auto">
            <a:xfrm>
              <a:off x="2064" y="144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i=2</a:t>
              </a:r>
            </a:p>
          </p:txBody>
        </p:sp>
        <p:sp>
          <p:nvSpPr>
            <p:cNvPr id="69643" name="Text Box 67"/>
            <p:cNvSpPr txBox="1">
              <a:spLocks noChangeArrowheads="1"/>
            </p:cNvSpPr>
            <p:nvPr/>
          </p:nvSpPr>
          <p:spPr bwMode="auto">
            <a:xfrm>
              <a:off x="1920" y="1872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</a:p>
          </p:txBody>
        </p:sp>
        <p:sp>
          <p:nvSpPr>
            <p:cNvPr id="69644" name="Line 68"/>
            <p:cNvSpPr>
              <a:spLocks noChangeShapeType="1"/>
            </p:cNvSpPr>
            <p:nvPr/>
          </p:nvSpPr>
          <p:spPr bwMode="auto">
            <a:xfrm flipV="1">
              <a:off x="2064" y="220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9645" name="Text Box 69"/>
            <p:cNvSpPr txBox="1">
              <a:spLocks noChangeArrowheads="1"/>
            </p:cNvSpPr>
            <p:nvPr/>
          </p:nvSpPr>
          <p:spPr bwMode="auto">
            <a:xfrm>
              <a:off x="2208" y="2160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j=1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6"/>
          <p:cNvSpPr txBox="1">
            <a:spLocks noChangeArrowheads="1"/>
          </p:cNvSpPr>
          <p:nvPr/>
        </p:nvSpPr>
        <p:spPr bwMode="auto">
          <a:xfrm>
            <a:off x="531224" y="1308462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第四趟匹配            </a:t>
            </a:r>
            <a:r>
              <a:rPr lang="en-US" altLang="zh-CN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a b a b c a b c a c b a b</a:t>
            </a:r>
          </a:p>
        </p:txBody>
      </p:sp>
      <p:sp>
        <p:nvSpPr>
          <p:cNvPr id="70660" name="Line 37"/>
          <p:cNvSpPr>
            <a:spLocks noChangeShapeType="1"/>
          </p:cNvSpPr>
          <p:nvPr/>
        </p:nvSpPr>
        <p:spPr bwMode="auto">
          <a:xfrm>
            <a:off x="4265024" y="100366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0661" name="Text Box 38"/>
          <p:cNvSpPr txBox="1">
            <a:spLocks noChangeArrowheads="1"/>
          </p:cNvSpPr>
          <p:nvPr/>
        </p:nvSpPr>
        <p:spPr bwMode="auto">
          <a:xfrm>
            <a:off x="4341224" y="92746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=4</a:t>
            </a:r>
          </a:p>
        </p:txBody>
      </p:sp>
      <p:sp>
        <p:nvSpPr>
          <p:cNvPr id="70662" name="Text Box 39"/>
          <p:cNvSpPr txBox="1">
            <a:spLocks noChangeArrowheads="1"/>
          </p:cNvSpPr>
          <p:nvPr/>
        </p:nvSpPr>
        <p:spPr bwMode="auto">
          <a:xfrm>
            <a:off x="4112624" y="1689462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</a:p>
        </p:txBody>
      </p:sp>
      <p:sp>
        <p:nvSpPr>
          <p:cNvPr id="70663" name="Line 40"/>
          <p:cNvSpPr>
            <a:spLocks noChangeShapeType="1"/>
          </p:cNvSpPr>
          <p:nvPr/>
        </p:nvSpPr>
        <p:spPr bwMode="auto">
          <a:xfrm flipV="1">
            <a:off x="4341224" y="2222862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0664" name="Text Box 41"/>
          <p:cNvSpPr txBox="1">
            <a:spLocks noChangeArrowheads="1"/>
          </p:cNvSpPr>
          <p:nvPr/>
        </p:nvSpPr>
        <p:spPr bwMode="auto">
          <a:xfrm>
            <a:off x="4417424" y="2222862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j=1</a:t>
            </a:r>
          </a:p>
        </p:txBody>
      </p:sp>
      <p:sp>
        <p:nvSpPr>
          <p:cNvPr id="70665" name="Text Box 42"/>
          <p:cNvSpPr txBox="1">
            <a:spLocks noChangeArrowheads="1"/>
          </p:cNvSpPr>
          <p:nvPr/>
        </p:nvSpPr>
        <p:spPr bwMode="auto">
          <a:xfrm>
            <a:off x="607424" y="2913019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第五趟匹配            </a:t>
            </a:r>
            <a:r>
              <a:rPr lang="en-US" altLang="zh-CN" sz="4000">
                <a:latin typeface="华文仿宋" panose="02010600040101010101" pitchFamily="2" charset="-122"/>
                <a:ea typeface="华文仿宋" panose="02010600040101010101" pitchFamily="2" charset="-122"/>
              </a:rPr>
              <a:t>a b a b c a b c a c b a b</a:t>
            </a:r>
          </a:p>
        </p:txBody>
      </p:sp>
      <p:sp>
        <p:nvSpPr>
          <p:cNvPr id="70666" name="Text Box 43"/>
          <p:cNvSpPr txBox="1">
            <a:spLocks noChangeArrowheads="1"/>
          </p:cNvSpPr>
          <p:nvPr/>
        </p:nvSpPr>
        <p:spPr bwMode="auto">
          <a:xfrm>
            <a:off x="607424" y="4726577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第六趟匹配            </a:t>
            </a:r>
            <a:r>
              <a:rPr lang="en-US" altLang="zh-CN" sz="4000">
                <a:latin typeface="华文仿宋" panose="02010600040101010101" pitchFamily="2" charset="-122"/>
                <a:ea typeface="华文仿宋" panose="02010600040101010101" pitchFamily="2" charset="-122"/>
              </a:rPr>
              <a:t>a b a b c a b c a c b a b</a:t>
            </a:r>
          </a:p>
        </p:txBody>
      </p:sp>
      <p:sp>
        <p:nvSpPr>
          <p:cNvPr id="70667" name="Line 44"/>
          <p:cNvSpPr>
            <a:spLocks noChangeShapeType="1"/>
          </p:cNvSpPr>
          <p:nvPr/>
        </p:nvSpPr>
        <p:spPr bwMode="auto">
          <a:xfrm>
            <a:off x="4722224" y="2684419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0668" name="Text Box 45"/>
          <p:cNvSpPr txBox="1">
            <a:spLocks noChangeArrowheads="1"/>
          </p:cNvSpPr>
          <p:nvPr/>
        </p:nvSpPr>
        <p:spPr bwMode="auto">
          <a:xfrm>
            <a:off x="4798424" y="2608219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i=5</a:t>
            </a:r>
          </a:p>
        </p:txBody>
      </p:sp>
      <p:sp>
        <p:nvSpPr>
          <p:cNvPr id="70669" name="Text Box 46"/>
          <p:cNvSpPr txBox="1">
            <a:spLocks noChangeArrowheads="1"/>
          </p:cNvSpPr>
          <p:nvPr/>
        </p:nvSpPr>
        <p:spPr bwMode="auto">
          <a:xfrm>
            <a:off x="4569824" y="3294019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</a:p>
        </p:txBody>
      </p:sp>
      <p:sp>
        <p:nvSpPr>
          <p:cNvPr id="70670" name="Line 47"/>
          <p:cNvSpPr>
            <a:spLocks noChangeShapeType="1"/>
          </p:cNvSpPr>
          <p:nvPr/>
        </p:nvSpPr>
        <p:spPr bwMode="auto">
          <a:xfrm flipV="1">
            <a:off x="4798424" y="3827419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0671" name="Text Box 48"/>
          <p:cNvSpPr txBox="1">
            <a:spLocks noChangeArrowheads="1"/>
          </p:cNvSpPr>
          <p:nvPr/>
        </p:nvSpPr>
        <p:spPr bwMode="auto">
          <a:xfrm>
            <a:off x="4798424" y="3751219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j=1</a:t>
            </a:r>
          </a:p>
        </p:txBody>
      </p:sp>
      <p:sp>
        <p:nvSpPr>
          <p:cNvPr id="70672" name="Line 49"/>
          <p:cNvSpPr>
            <a:spLocks noChangeShapeType="1"/>
          </p:cNvSpPr>
          <p:nvPr/>
        </p:nvSpPr>
        <p:spPr bwMode="auto">
          <a:xfrm>
            <a:off x="5027024" y="4497977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0673" name="Text Box 50"/>
          <p:cNvSpPr txBox="1">
            <a:spLocks noChangeArrowheads="1"/>
          </p:cNvSpPr>
          <p:nvPr/>
        </p:nvSpPr>
        <p:spPr bwMode="auto">
          <a:xfrm>
            <a:off x="5103224" y="4421777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i=6</a:t>
            </a:r>
          </a:p>
        </p:txBody>
      </p:sp>
      <p:sp>
        <p:nvSpPr>
          <p:cNvPr id="70674" name="Line 51"/>
          <p:cNvSpPr>
            <a:spLocks noChangeShapeType="1"/>
          </p:cNvSpPr>
          <p:nvPr/>
        </p:nvSpPr>
        <p:spPr bwMode="auto">
          <a:xfrm>
            <a:off x="6855824" y="449797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0675" name="Text Box 52"/>
          <p:cNvSpPr txBox="1">
            <a:spLocks noChangeArrowheads="1"/>
          </p:cNvSpPr>
          <p:nvPr/>
        </p:nvSpPr>
        <p:spPr bwMode="auto">
          <a:xfrm>
            <a:off x="6932024" y="4421777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i=11</a:t>
            </a:r>
          </a:p>
        </p:txBody>
      </p:sp>
      <p:sp>
        <p:nvSpPr>
          <p:cNvPr id="70676" name="Line 53"/>
          <p:cNvSpPr>
            <a:spLocks noChangeShapeType="1"/>
          </p:cNvSpPr>
          <p:nvPr/>
        </p:nvSpPr>
        <p:spPr bwMode="auto">
          <a:xfrm>
            <a:off x="5789024" y="4650377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0677" name="Text Box 55"/>
          <p:cNvSpPr txBox="1">
            <a:spLocks noChangeArrowheads="1"/>
          </p:cNvSpPr>
          <p:nvPr/>
        </p:nvSpPr>
        <p:spPr bwMode="auto">
          <a:xfrm>
            <a:off x="4613367" y="5107577"/>
            <a:ext cx="198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a b c a c</a:t>
            </a:r>
          </a:p>
        </p:txBody>
      </p:sp>
      <p:sp>
        <p:nvSpPr>
          <p:cNvPr id="70678" name="Line 56"/>
          <p:cNvSpPr>
            <a:spLocks noChangeShapeType="1"/>
          </p:cNvSpPr>
          <p:nvPr/>
        </p:nvSpPr>
        <p:spPr bwMode="auto">
          <a:xfrm flipV="1">
            <a:off x="6409510" y="568606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0679" name="Text Box 58"/>
          <p:cNvSpPr txBox="1">
            <a:spLocks noChangeArrowheads="1"/>
          </p:cNvSpPr>
          <p:nvPr/>
        </p:nvSpPr>
        <p:spPr bwMode="auto">
          <a:xfrm>
            <a:off x="6311538" y="561330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j=6</a:t>
            </a:r>
          </a:p>
        </p:txBody>
      </p:sp>
    </p:spTree>
    <p:extLst>
      <p:ext uri="{BB962C8B-B14F-4D97-AF65-F5344CB8AC3E}">
        <p14:creationId xmlns:p14="http://schemas.microsoft.com/office/powerpoint/2010/main" val="12971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639128" y="1374005"/>
            <a:ext cx="7947523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4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3600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先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比较模式串的</a:t>
            </a:r>
            <a:r>
              <a:rPr lang="zh-CN" altLang="en-US" sz="36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第一个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字符，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3600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再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比较模式串的</a:t>
            </a:r>
            <a:r>
              <a:rPr lang="zh-CN" altLang="en-US" sz="36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最后一个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字符，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</a:t>
            </a:r>
            <a:r>
              <a:rPr lang="zh-CN" altLang="en-US" sz="3600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最后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比较模式串中从第二个到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第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n-1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个字符。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217715"/>
            <a:ext cx="4141878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en-US" altLang="zh-CN" dirty="0" smtClean="0"/>
              <a:t>4.3.3 </a:t>
            </a:r>
            <a:r>
              <a:rPr lang="zh-CN" altLang="en-US" dirty="0" smtClean="0"/>
              <a:t>首尾匹配算法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6229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57051" y="296091"/>
            <a:ext cx="8991600" cy="614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</a:pP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Index_FL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T,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 {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首尾匹配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/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509451" y="916804"/>
            <a:ext cx="8991600" cy="520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</a:pP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sLength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= S[0]; 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tLength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= T[0];  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=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  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patStartChar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= T[1]; 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patEndChar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= T[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tLength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];</a:t>
            </a:r>
          </a:p>
          <a:p>
            <a:pPr algn="l" eaLnBrk="1" hangingPunct="1"/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while 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&lt;=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sLength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–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tLength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+ 1) {</a:t>
            </a:r>
          </a:p>
          <a:p>
            <a:pPr lvl="1" algn="l" eaLnBrk="1" hangingPunct="1"/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if (S[</a:t>
            </a:r>
            <a:r>
              <a:rPr lang="en-US" altLang="zh-CN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 != </a:t>
            </a:r>
            <a:r>
              <a:rPr lang="en-US" altLang="zh-CN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patStartChar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 ++</a:t>
            </a:r>
            <a:r>
              <a:rPr lang="en-US" altLang="zh-CN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重新查找匹配起始点</a:t>
            </a:r>
          </a:p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else 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if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(S[i+tLength-1] != </a:t>
            </a:r>
            <a:r>
              <a:rPr lang="en-US" altLang="zh-CN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patEndChar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 ++</a:t>
            </a:r>
            <a:r>
              <a:rPr lang="en-US" altLang="zh-CN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lvl="1" algn="l" eaLnBrk="1" hangingPunct="1"/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模式串的“尾字符”不匹配</a:t>
            </a:r>
            <a:endParaRPr lang="zh-CN" altLang="en-US" sz="2000" b="1" dirty="0">
              <a:solidFill>
                <a:srgbClr val="006600"/>
              </a:solidFill>
              <a:latin typeface="华文仿宋" panose="02010600040101010101" pitchFamily="2" charset="-122"/>
              <a:ea typeface="华文仿宋" panose="02010600040101010101" pitchFamily="2" charset="-122"/>
              <a:hlinkClick r:id="rId2" action="ppaction://hlinksldjump"/>
            </a:endParaRPr>
          </a:p>
          <a:p>
            <a:pPr algn="l" eaLnBrk="1" hangingPunct="1">
              <a:lnSpc>
                <a:spcPct val="10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else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{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 = 1;  j = 2;    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检查中间字符的匹配情况</a:t>
            </a:r>
            <a:r>
              <a:rPr lang="zh-CN" altLang="en-US" sz="2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algn="l" eaLnBrk="1" hangingPunct="1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while ( j &lt;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tLength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&amp;&amp; S[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i+k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] == T[j])</a:t>
            </a:r>
          </a:p>
          <a:p>
            <a:pPr lvl="1" algn="l" eaLnBrk="1" hangingPunct="1"/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{ ++k;   ++j; } 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  <a:hlinkClick r:id="rId3" action="ppaction://hlinksldjump"/>
            </a:endParaRPr>
          </a:p>
          <a:p>
            <a:pPr lvl="1" algn="l" eaLnBrk="1" hangingPunct="1"/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if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( j ==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tLength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)  return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</a:p>
          <a:p>
            <a:pPr lvl="1" algn="l" eaLnBrk="1" hangingPunct="1"/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else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++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   </a:t>
            </a:r>
            <a:r>
              <a:rPr lang="en-US" altLang="zh-CN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重新开始下一次的匹配检测</a:t>
            </a:r>
            <a:r>
              <a:rPr lang="en-US" altLang="zh-CN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}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}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  <a:hlinkClick r:id="rId2" action="ppaction://hlinksldjump"/>
            </a:endParaRPr>
          </a:p>
          <a:p>
            <a:pPr lvl="1" algn="l" eaLnBrk="1" hangingPunct="1"/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return 0;</a:t>
            </a:r>
          </a:p>
        </p:txBody>
      </p:sp>
    </p:spTree>
    <p:extLst>
      <p:ext uri="{BB962C8B-B14F-4D97-AF65-F5344CB8AC3E}">
        <p14:creationId xmlns:p14="http://schemas.microsoft.com/office/powerpoint/2010/main" val="39450059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555171" y="1380309"/>
            <a:ext cx="8353697" cy="395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KMP(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D.E.Knuth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V.R.Pratt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J.H.Morris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 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算法的</a:t>
            </a:r>
            <a:r>
              <a:rPr lang="zh-CN" altLang="en-US" sz="3200" b="1" dirty="0">
                <a:solidFill>
                  <a:srgbClr val="CC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时间复杂度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可以达到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O(</a:t>
            </a:r>
            <a:r>
              <a:rPr lang="en-US" altLang="zh-CN" sz="32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m+n</a:t>
            </a:r>
            <a:r>
              <a:rPr lang="en-US" altLang="zh-CN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marL="457200" indent="-457200" algn="l" eaLnBrk="1" hangingPunct="1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其改进在于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：每当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一趟匹配过程中出现字符比较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不等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不需回溯 </a:t>
            </a:r>
            <a:r>
              <a:rPr lang="en-US" altLang="zh-CN" sz="32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指针，而是利用已经得到的“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部分匹配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”的结果将模式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向右“滑动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”尽可能远的一段距离后，继续进行比较</a:t>
            </a:r>
            <a:r>
              <a:rPr lang="zh-CN" altLang="en-US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81000" y="248195"/>
            <a:ext cx="8296275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en-US" altLang="zh-CN" dirty="0" smtClean="0"/>
              <a:t>4.3.4 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0514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265906" y="371445"/>
            <a:ext cx="8459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当 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S[i] &lt;&gt; T[j] 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时，已经得到的结果：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S[i-j+1..i-1] == T[1..j-1]  </a:t>
            </a:r>
          </a:p>
        </p:txBody>
      </p:sp>
      <p:sp>
        <p:nvSpPr>
          <p:cNvPr id="1090565" name="Text Box 5"/>
          <p:cNvSpPr txBox="1">
            <a:spLocks noChangeArrowheads="1"/>
          </p:cNvSpPr>
          <p:nvPr/>
        </p:nvSpPr>
        <p:spPr bwMode="auto">
          <a:xfrm>
            <a:off x="330972" y="5136358"/>
            <a:ext cx="36782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 b="1">
                <a:latin typeface="华文仿宋" panose="02010600040101010101" pitchFamily="2" charset="-122"/>
                <a:ea typeface="华文仿宋" panose="02010600040101010101" pitchFamily="2" charset="-122"/>
              </a:rPr>
              <a:t>若已知  </a:t>
            </a:r>
            <a:r>
              <a:rPr lang="en-US" altLang="zh-CN" sz="2000" b="1">
                <a:latin typeface="华文仿宋" panose="02010600040101010101" pitchFamily="2" charset="-122"/>
                <a:ea typeface="华文仿宋" panose="02010600040101010101" pitchFamily="2" charset="-122"/>
              </a:rPr>
              <a:t>T[1..k-1] == T[j-k+1..j-1]</a:t>
            </a:r>
          </a:p>
        </p:txBody>
      </p:sp>
      <p:sp>
        <p:nvSpPr>
          <p:cNvPr id="1090566" name="Rectangle 6"/>
          <p:cNvSpPr>
            <a:spLocks noChangeArrowheads="1"/>
          </p:cNvSpPr>
          <p:nvPr/>
        </p:nvSpPr>
        <p:spPr bwMode="auto">
          <a:xfrm>
            <a:off x="1084218" y="1691416"/>
            <a:ext cx="7772400" cy="5381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0567" name="Rectangle 7"/>
          <p:cNvSpPr>
            <a:spLocks noChangeArrowheads="1"/>
          </p:cNvSpPr>
          <p:nvPr/>
        </p:nvSpPr>
        <p:spPr bwMode="auto">
          <a:xfrm>
            <a:off x="1846218" y="2796316"/>
            <a:ext cx="4800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0568" name="Line 8"/>
          <p:cNvSpPr>
            <a:spLocks noChangeShapeType="1"/>
          </p:cNvSpPr>
          <p:nvPr/>
        </p:nvSpPr>
        <p:spPr bwMode="auto">
          <a:xfrm>
            <a:off x="1846218" y="1691416"/>
            <a:ext cx="0" cy="1306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0570" name="Text Box 10"/>
          <p:cNvSpPr txBox="1">
            <a:spLocks noChangeArrowheads="1"/>
          </p:cNvSpPr>
          <p:nvPr/>
        </p:nvSpPr>
        <p:spPr bwMode="auto">
          <a:xfrm>
            <a:off x="561931" y="1731103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1090571" name="Text Box 11"/>
          <p:cNvSpPr txBox="1">
            <a:spLocks noChangeArrowheads="1"/>
          </p:cNvSpPr>
          <p:nvPr/>
        </p:nvSpPr>
        <p:spPr bwMode="auto">
          <a:xfrm>
            <a:off x="557168" y="2847116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1090572" name="Text Box 12"/>
          <p:cNvSpPr txBox="1">
            <a:spLocks noChangeArrowheads="1"/>
          </p:cNvSpPr>
          <p:nvPr/>
        </p:nvSpPr>
        <p:spPr bwMode="auto">
          <a:xfrm>
            <a:off x="76199" y="1124678"/>
            <a:ext cx="1752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40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090573" name="Group 13"/>
          <p:cNvGrpSpPr>
            <a:grpSpLocks/>
          </p:cNvGrpSpPr>
          <p:nvPr/>
        </p:nvGrpSpPr>
        <p:grpSpPr bwMode="auto">
          <a:xfrm>
            <a:off x="-58782" y="1169128"/>
            <a:ext cx="1981200" cy="538163"/>
            <a:chOff x="-48" y="912"/>
            <a:chExt cx="1248" cy="339"/>
          </a:xfrm>
        </p:grpSpPr>
        <p:sp>
          <p:nvSpPr>
            <p:cNvPr id="1090574" name="Line 14"/>
            <p:cNvSpPr>
              <a:spLocks noChangeShapeType="1"/>
            </p:cNvSpPr>
            <p:nvPr/>
          </p:nvSpPr>
          <p:spPr bwMode="auto">
            <a:xfrm>
              <a:off x="1152" y="91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0575" name="Text Box 15"/>
            <p:cNvSpPr txBox="1">
              <a:spLocks noChangeArrowheads="1"/>
            </p:cNvSpPr>
            <p:nvPr/>
          </p:nvSpPr>
          <p:spPr bwMode="auto">
            <a:xfrm>
              <a:off x="-48" y="912"/>
              <a:ext cx="1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从此处开始匹配</a:t>
              </a:r>
            </a:p>
          </p:txBody>
        </p:sp>
      </p:grpSp>
      <p:grpSp>
        <p:nvGrpSpPr>
          <p:cNvPr id="1090576" name="Group 16"/>
          <p:cNvGrpSpPr>
            <a:grpSpLocks/>
          </p:cNvGrpSpPr>
          <p:nvPr/>
        </p:nvGrpSpPr>
        <p:grpSpPr bwMode="auto">
          <a:xfrm>
            <a:off x="5122818" y="1097691"/>
            <a:ext cx="381000" cy="609600"/>
            <a:chOff x="2400" y="1440"/>
            <a:chExt cx="240" cy="384"/>
          </a:xfrm>
        </p:grpSpPr>
        <p:sp>
          <p:nvSpPr>
            <p:cNvPr id="1090577" name="Line 17"/>
            <p:cNvSpPr>
              <a:spLocks noChangeShapeType="1"/>
            </p:cNvSpPr>
            <p:nvPr/>
          </p:nvSpPr>
          <p:spPr bwMode="auto">
            <a:xfrm>
              <a:off x="2400" y="14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0578" name="Text Box 18"/>
            <p:cNvSpPr txBox="1">
              <a:spLocks noChangeArrowheads="1"/>
            </p:cNvSpPr>
            <p:nvPr/>
          </p:nvSpPr>
          <p:spPr bwMode="auto">
            <a:xfrm>
              <a:off x="2400" y="1459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</a:t>
              </a:r>
            </a:p>
          </p:txBody>
        </p:sp>
      </p:grpSp>
      <p:grpSp>
        <p:nvGrpSpPr>
          <p:cNvPr id="1090579" name="Group 19"/>
          <p:cNvGrpSpPr>
            <a:grpSpLocks/>
          </p:cNvGrpSpPr>
          <p:nvPr/>
        </p:nvGrpSpPr>
        <p:grpSpPr bwMode="auto">
          <a:xfrm>
            <a:off x="5122818" y="3329716"/>
            <a:ext cx="381000" cy="609600"/>
            <a:chOff x="2400" y="2592"/>
            <a:chExt cx="240" cy="384"/>
          </a:xfrm>
        </p:grpSpPr>
        <p:sp>
          <p:nvSpPr>
            <p:cNvPr id="1090580" name="Line 20"/>
            <p:cNvSpPr>
              <a:spLocks noChangeShapeType="1"/>
            </p:cNvSpPr>
            <p:nvPr/>
          </p:nvSpPr>
          <p:spPr bwMode="auto">
            <a:xfrm flipV="1">
              <a:off x="2400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0581" name="Text Box 21"/>
            <p:cNvSpPr txBox="1">
              <a:spLocks noChangeArrowheads="1"/>
            </p:cNvSpPr>
            <p:nvPr/>
          </p:nvSpPr>
          <p:spPr bwMode="auto">
            <a:xfrm>
              <a:off x="2400" y="259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j</a:t>
              </a:r>
            </a:p>
          </p:txBody>
        </p:sp>
      </p:grpSp>
      <p:sp>
        <p:nvSpPr>
          <p:cNvPr id="1090582" name="Rectangle 22"/>
          <p:cNvSpPr>
            <a:spLocks noChangeArrowheads="1"/>
          </p:cNvSpPr>
          <p:nvPr/>
        </p:nvSpPr>
        <p:spPr bwMode="auto">
          <a:xfrm>
            <a:off x="1846218" y="1698581"/>
            <a:ext cx="3124200" cy="52940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0583" name="Rectangle 23"/>
          <p:cNvSpPr>
            <a:spLocks noChangeArrowheads="1"/>
          </p:cNvSpPr>
          <p:nvPr/>
        </p:nvSpPr>
        <p:spPr bwMode="auto">
          <a:xfrm>
            <a:off x="3827418" y="2798719"/>
            <a:ext cx="1143000" cy="533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0584" name="Rectangle 24"/>
          <p:cNvSpPr>
            <a:spLocks noChangeArrowheads="1"/>
          </p:cNvSpPr>
          <p:nvPr/>
        </p:nvSpPr>
        <p:spPr bwMode="auto">
          <a:xfrm>
            <a:off x="1846218" y="2796316"/>
            <a:ext cx="1143000" cy="533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090585" name="Group 25"/>
          <p:cNvGrpSpPr>
            <a:grpSpLocks/>
          </p:cNvGrpSpPr>
          <p:nvPr/>
        </p:nvGrpSpPr>
        <p:grpSpPr bwMode="auto">
          <a:xfrm>
            <a:off x="1846218" y="3378928"/>
            <a:ext cx="1219200" cy="628650"/>
            <a:chOff x="1152" y="2441"/>
            <a:chExt cx="768" cy="396"/>
          </a:xfrm>
        </p:grpSpPr>
        <p:sp>
          <p:nvSpPr>
            <p:cNvPr id="1090586" name="AutoShape 26"/>
            <p:cNvSpPr>
              <a:spLocks/>
            </p:cNvSpPr>
            <p:nvPr/>
          </p:nvSpPr>
          <p:spPr bwMode="auto">
            <a:xfrm rot="16200000">
              <a:off x="1433" y="2160"/>
              <a:ext cx="164" cy="725"/>
            </a:xfrm>
            <a:prstGeom prst="leftBrace">
              <a:avLst>
                <a:gd name="adj1" fmla="val 36839"/>
                <a:gd name="adj2" fmla="val 4983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0587" name="Text Box 27"/>
            <p:cNvSpPr txBox="1">
              <a:spLocks noChangeArrowheads="1"/>
            </p:cNvSpPr>
            <p:nvPr/>
          </p:nvSpPr>
          <p:spPr bwMode="auto">
            <a:xfrm>
              <a:off x="1200" y="2585"/>
              <a:ext cx="7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T[1..k-1]</a:t>
              </a:r>
            </a:p>
          </p:txBody>
        </p:sp>
      </p:grpSp>
      <p:grpSp>
        <p:nvGrpSpPr>
          <p:cNvPr id="1090588" name="Group 28"/>
          <p:cNvGrpSpPr>
            <a:grpSpLocks/>
          </p:cNvGrpSpPr>
          <p:nvPr/>
        </p:nvGrpSpPr>
        <p:grpSpPr bwMode="auto">
          <a:xfrm>
            <a:off x="3675018" y="3378928"/>
            <a:ext cx="1447800" cy="612775"/>
            <a:chOff x="2304" y="2441"/>
            <a:chExt cx="912" cy="386"/>
          </a:xfrm>
        </p:grpSpPr>
        <p:sp>
          <p:nvSpPr>
            <p:cNvPr id="1090589" name="Text Box 29"/>
            <p:cNvSpPr txBox="1">
              <a:spLocks noChangeArrowheads="1"/>
            </p:cNvSpPr>
            <p:nvPr/>
          </p:nvSpPr>
          <p:spPr bwMode="auto">
            <a:xfrm>
              <a:off x="2304" y="2575"/>
              <a:ext cx="9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T[j-k+1..j-1]</a:t>
              </a:r>
            </a:p>
          </p:txBody>
        </p:sp>
        <p:sp>
          <p:nvSpPr>
            <p:cNvPr id="1090590" name="AutoShape 30"/>
            <p:cNvSpPr>
              <a:spLocks/>
            </p:cNvSpPr>
            <p:nvPr/>
          </p:nvSpPr>
          <p:spPr bwMode="auto">
            <a:xfrm rot="16200000">
              <a:off x="2681" y="2160"/>
              <a:ext cx="164" cy="725"/>
            </a:xfrm>
            <a:prstGeom prst="leftBrace">
              <a:avLst>
                <a:gd name="adj1" fmla="val 36839"/>
                <a:gd name="adj2" fmla="val 4983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>
        <p:nvSpPr>
          <p:cNvPr id="1090591" name="Line 31"/>
          <p:cNvSpPr>
            <a:spLocks noChangeShapeType="1"/>
          </p:cNvSpPr>
          <p:nvPr/>
        </p:nvSpPr>
        <p:spPr bwMode="auto">
          <a:xfrm>
            <a:off x="4970418" y="1707291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090592" name="Group 32"/>
          <p:cNvGrpSpPr>
            <a:grpSpLocks/>
          </p:cNvGrpSpPr>
          <p:nvPr/>
        </p:nvGrpSpPr>
        <p:grpSpPr bwMode="auto">
          <a:xfrm>
            <a:off x="4513218" y="2278791"/>
            <a:ext cx="609600" cy="533400"/>
            <a:chOff x="2832" y="2304"/>
            <a:chExt cx="384" cy="336"/>
          </a:xfrm>
        </p:grpSpPr>
        <p:sp>
          <p:nvSpPr>
            <p:cNvPr id="1090593" name="Line 33"/>
            <p:cNvSpPr>
              <a:spLocks noChangeShapeType="1"/>
            </p:cNvSpPr>
            <p:nvPr/>
          </p:nvSpPr>
          <p:spPr bwMode="auto">
            <a:xfrm>
              <a:off x="3120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0594" name="Text Box 34"/>
            <p:cNvSpPr txBox="1">
              <a:spLocks noChangeArrowheads="1"/>
            </p:cNvSpPr>
            <p:nvPr/>
          </p:nvSpPr>
          <p:spPr bwMode="auto">
            <a:xfrm>
              <a:off x="2832" y="2304"/>
              <a:ext cx="3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j-1</a:t>
              </a:r>
            </a:p>
          </p:txBody>
        </p:sp>
      </p:grpSp>
      <p:grpSp>
        <p:nvGrpSpPr>
          <p:cNvPr id="1090595" name="Group 35"/>
          <p:cNvGrpSpPr>
            <a:grpSpLocks/>
          </p:cNvGrpSpPr>
          <p:nvPr/>
        </p:nvGrpSpPr>
        <p:grpSpPr bwMode="auto">
          <a:xfrm>
            <a:off x="4565606" y="1092928"/>
            <a:ext cx="609600" cy="609600"/>
            <a:chOff x="4752" y="1248"/>
            <a:chExt cx="384" cy="384"/>
          </a:xfrm>
        </p:grpSpPr>
        <p:sp>
          <p:nvSpPr>
            <p:cNvPr id="1090596" name="Line 36"/>
            <p:cNvSpPr>
              <a:spLocks noChangeShapeType="1"/>
            </p:cNvSpPr>
            <p:nvPr/>
          </p:nvSpPr>
          <p:spPr bwMode="auto">
            <a:xfrm>
              <a:off x="5007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0597" name="Text Box 37"/>
            <p:cNvSpPr txBox="1">
              <a:spLocks noChangeArrowheads="1"/>
            </p:cNvSpPr>
            <p:nvPr/>
          </p:nvSpPr>
          <p:spPr bwMode="auto">
            <a:xfrm>
              <a:off x="4752" y="1296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i-1</a:t>
              </a:r>
            </a:p>
          </p:txBody>
        </p:sp>
      </p:grpSp>
      <p:sp>
        <p:nvSpPr>
          <p:cNvPr id="1090598" name="Rectangle 38"/>
          <p:cNvSpPr>
            <a:spLocks noChangeArrowheads="1"/>
          </p:cNvSpPr>
          <p:nvPr/>
        </p:nvSpPr>
        <p:spPr bwMode="auto">
          <a:xfrm>
            <a:off x="3827418" y="1700213"/>
            <a:ext cx="1143000" cy="530138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0599" name="Text Box 39"/>
          <p:cNvSpPr txBox="1">
            <a:spLocks noChangeArrowheads="1"/>
          </p:cNvSpPr>
          <p:nvPr/>
        </p:nvSpPr>
        <p:spPr bwMode="auto">
          <a:xfrm>
            <a:off x="330972" y="5610616"/>
            <a:ext cx="3926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则有      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S[i-k+1..i-1] == T[1..k-1]</a:t>
            </a:r>
          </a:p>
        </p:txBody>
      </p:sp>
      <p:grpSp>
        <p:nvGrpSpPr>
          <p:cNvPr id="1090600" name="Group 40"/>
          <p:cNvGrpSpPr>
            <a:grpSpLocks/>
          </p:cNvGrpSpPr>
          <p:nvPr/>
        </p:nvGrpSpPr>
        <p:grpSpPr bwMode="auto">
          <a:xfrm>
            <a:off x="3065418" y="1124678"/>
            <a:ext cx="990600" cy="577850"/>
            <a:chOff x="1920" y="884"/>
            <a:chExt cx="624" cy="364"/>
          </a:xfrm>
        </p:grpSpPr>
        <p:sp>
          <p:nvSpPr>
            <p:cNvPr id="1090601" name="Line 41"/>
            <p:cNvSpPr>
              <a:spLocks noChangeShapeType="1"/>
            </p:cNvSpPr>
            <p:nvPr/>
          </p:nvSpPr>
          <p:spPr bwMode="auto">
            <a:xfrm>
              <a:off x="2400" y="884"/>
              <a:ext cx="0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0602" name="Text Box 42"/>
            <p:cNvSpPr txBox="1">
              <a:spLocks noChangeArrowheads="1"/>
            </p:cNvSpPr>
            <p:nvPr/>
          </p:nvSpPr>
          <p:spPr bwMode="auto">
            <a:xfrm>
              <a:off x="1920" y="927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i-k+1</a:t>
              </a:r>
            </a:p>
          </p:txBody>
        </p:sp>
      </p:grpSp>
      <p:grpSp>
        <p:nvGrpSpPr>
          <p:cNvPr id="1090603" name="Group 43"/>
          <p:cNvGrpSpPr>
            <a:grpSpLocks/>
          </p:cNvGrpSpPr>
          <p:nvPr/>
        </p:nvGrpSpPr>
        <p:grpSpPr bwMode="auto">
          <a:xfrm>
            <a:off x="3827418" y="3988529"/>
            <a:ext cx="4800600" cy="1238250"/>
            <a:chOff x="1968" y="2640"/>
            <a:chExt cx="3024" cy="780"/>
          </a:xfrm>
        </p:grpSpPr>
        <p:sp>
          <p:nvSpPr>
            <p:cNvPr id="1090604" name="Rectangle 44"/>
            <p:cNvSpPr>
              <a:spLocks noChangeArrowheads="1"/>
            </p:cNvSpPr>
            <p:nvPr/>
          </p:nvSpPr>
          <p:spPr bwMode="auto">
            <a:xfrm>
              <a:off x="1968" y="2640"/>
              <a:ext cx="302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0605" name="Rectangle 45"/>
            <p:cNvSpPr>
              <a:spLocks noChangeArrowheads="1"/>
            </p:cNvSpPr>
            <p:nvPr/>
          </p:nvSpPr>
          <p:spPr bwMode="auto">
            <a:xfrm>
              <a:off x="3216" y="2642"/>
              <a:ext cx="720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0606" name="Rectangle 46"/>
            <p:cNvSpPr>
              <a:spLocks noChangeArrowheads="1"/>
            </p:cNvSpPr>
            <p:nvPr/>
          </p:nvSpPr>
          <p:spPr bwMode="auto">
            <a:xfrm>
              <a:off x="1968" y="2640"/>
              <a:ext cx="720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pSp>
          <p:nvGrpSpPr>
            <p:cNvPr id="1090607" name="Group 47"/>
            <p:cNvGrpSpPr>
              <a:grpSpLocks/>
            </p:cNvGrpSpPr>
            <p:nvPr/>
          </p:nvGrpSpPr>
          <p:grpSpPr bwMode="auto">
            <a:xfrm>
              <a:off x="1968" y="3024"/>
              <a:ext cx="768" cy="396"/>
              <a:chOff x="1152" y="2441"/>
              <a:chExt cx="768" cy="396"/>
            </a:xfrm>
          </p:grpSpPr>
          <p:sp>
            <p:nvSpPr>
              <p:cNvPr id="1090608" name="AutoShape 48"/>
              <p:cNvSpPr>
                <a:spLocks/>
              </p:cNvSpPr>
              <p:nvPr/>
            </p:nvSpPr>
            <p:spPr bwMode="auto">
              <a:xfrm rot="16200000">
                <a:off x="1433" y="2160"/>
                <a:ext cx="164" cy="725"/>
              </a:xfrm>
              <a:prstGeom prst="leftBrace">
                <a:avLst>
                  <a:gd name="adj1" fmla="val 36839"/>
                  <a:gd name="adj2" fmla="val 4983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1090609" name="Text Box 49"/>
              <p:cNvSpPr txBox="1">
                <a:spLocks noChangeArrowheads="1"/>
              </p:cNvSpPr>
              <p:nvPr/>
            </p:nvSpPr>
            <p:spPr bwMode="auto">
              <a:xfrm>
                <a:off x="1200" y="2585"/>
                <a:ext cx="7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T[1..k-1]</a:t>
                </a:r>
              </a:p>
            </p:txBody>
          </p:sp>
        </p:grpSp>
        <p:grpSp>
          <p:nvGrpSpPr>
            <p:cNvPr id="1090610" name="Group 50"/>
            <p:cNvGrpSpPr>
              <a:grpSpLocks/>
            </p:cNvGrpSpPr>
            <p:nvPr/>
          </p:nvGrpSpPr>
          <p:grpSpPr bwMode="auto">
            <a:xfrm>
              <a:off x="3120" y="3024"/>
              <a:ext cx="912" cy="386"/>
              <a:chOff x="2304" y="2441"/>
              <a:chExt cx="912" cy="386"/>
            </a:xfrm>
          </p:grpSpPr>
          <p:sp>
            <p:nvSpPr>
              <p:cNvPr id="1090611" name="Text Box 51"/>
              <p:cNvSpPr txBox="1">
                <a:spLocks noChangeArrowheads="1"/>
              </p:cNvSpPr>
              <p:nvPr/>
            </p:nvSpPr>
            <p:spPr bwMode="auto">
              <a:xfrm>
                <a:off x="2304" y="2575"/>
                <a:ext cx="91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T[j-k+1..j-1]</a:t>
                </a:r>
              </a:p>
            </p:txBody>
          </p:sp>
          <p:sp>
            <p:nvSpPr>
              <p:cNvPr id="1090612" name="AutoShape 52"/>
              <p:cNvSpPr>
                <a:spLocks/>
              </p:cNvSpPr>
              <p:nvPr/>
            </p:nvSpPr>
            <p:spPr bwMode="auto">
              <a:xfrm rot="16200000">
                <a:off x="2681" y="2160"/>
                <a:ext cx="164" cy="725"/>
              </a:xfrm>
              <a:prstGeom prst="leftBrace">
                <a:avLst>
                  <a:gd name="adj1" fmla="val 36839"/>
                  <a:gd name="adj2" fmla="val 4983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</p:grpSp>
      <p:sp>
        <p:nvSpPr>
          <p:cNvPr id="1090613" name="Line 53"/>
          <p:cNvSpPr>
            <a:spLocks noChangeShapeType="1"/>
          </p:cNvSpPr>
          <p:nvPr/>
        </p:nvSpPr>
        <p:spPr bwMode="auto">
          <a:xfrm>
            <a:off x="5122818" y="1707291"/>
            <a:ext cx="0" cy="3043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090614" name="Group 54"/>
          <p:cNvGrpSpPr>
            <a:grpSpLocks/>
          </p:cNvGrpSpPr>
          <p:nvPr/>
        </p:nvGrpSpPr>
        <p:grpSpPr bwMode="auto">
          <a:xfrm>
            <a:off x="5122818" y="4521928"/>
            <a:ext cx="381000" cy="609600"/>
            <a:chOff x="2400" y="2592"/>
            <a:chExt cx="240" cy="384"/>
          </a:xfrm>
        </p:grpSpPr>
        <p:sp>
          <p:nvSpPr>
            <p:cNvPr id="1090615" name="Line 55"/>
            <p:cNvSpPr>
              <a:spLocks noChangeShapeType="1"/>
            </p:cNvSpPr>
            <p:nvPr/>
          </p:nvSpPr>
          <p:spPr bwMode="auto">
            <a:xfrm flipV="1">
              <a:off x="2400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0616" name="Text Box 56"/>
            <p:cNvSpPr txBox="1">
              <a:spLocks noChangeArrowheads="1"/>
            </p:cNvSpPr>
            <p:nvPr/>
          </p:nvSpPr>
          <p:spPr bwMode="auto">
            <a:xfrm>
              <a:off x="2400" y="259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k</a:t>
              </a:r>
            </a:p>
          </p:txBody>
        </p:sp>
      </p:grpSp>
      <p:sp>
        <p:nvSpPr>
          <p:cNvPr id="1090617" name="AutoShape 57"/>
          <p:cNvSpPr>
            <a:spLocks noChangeArrowheads="1"/>
          </p:cNvSpPr>
          <p:nvPr/>
        </p:nvSpPr>
        <p:spPr bwMode="auto">
          <a:xfrm>
            <a:off x="5381581" y="5382353"/>
            <a:ext cx="2089150" cy="504825"/>
          </a:xfrm>
          <a:prstGeom prst="wedgeRectCallout">
            <a:avLst>
              <a:gd name="adj1" fmla="val -57903"/>
              <a:gd name="adj2" fmla="val -114468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即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next[j]=k</a:t>
            </a:r>
          </a:p>
        </p:txBody>
      </p:sp>
    </p:spTree>
    <p:extLst>
      <p:ext uri="{BB962C8B-B14F-4D97-AF65-F5344CB8AC3E}">
        <p14:creationId xmlns:p14="http://schemas.microsoft.com/office/powerpoint/2010/main" val="197927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0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9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0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0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0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9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0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0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0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0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9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0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0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90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90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90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90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90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90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9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9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90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0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75"/>
                                        <p:tgtEl>
                                          <p:spTgt spid="109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2" dur="500"/>
                                        <p:tgtEl>
                                          <p:spTgt spid="109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75"/>
                                        <p:tgtEl>
                                          <p:spTgt spid="109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9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9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4" grpId="0" autoUpdateAnimBg="0"/>
      <p:bldP spid="1090565" grpId="0" build="p" autoUpdateAnimBg="0"/>
      <p:bldP spid="1090566" grpId="0" animBg="1"/>
      <p:bldP spid="1090567" grpId="0" animBg="1"/>
      <p:bldP spid="1090568" grpId="0" animBg="1"/>
      <p:bldP spid="1090570" grpId="0" build="p" autoUpdateAnimBg="0"/>
      <p:bldP spid="1090571" grpId="0" build="p" autoUpdateAnimBg="0"/>
      <p:bldP spid="1090582" grpId="0" animBg="1"/>
      <p:bldP spid="1090583" grpId="0" animBg="1"/>
      <p:bldP spid="1090584" grpId="0" animBg="1"/>
      <p:bldP spid="1090591" grpId="0" animBg="1"/>
      <p:bldP spid="1090598" grpId="0" animBg="1"/>
      <p:bldP spid="1090599" grpId="0" build="p" autoUpdateAnimBg="0"/>
      <p:bldP spid="1090613" grpId="0" animBg="1"/>
      <p:bldP spid="1090617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60317" y="1023841"/>
            <a:ext cx="7041969" cy="264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4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当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S[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] &lt;&gt; T[j]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</a:t>
            </a:r>
          </a:p>
          <a:p>
            <a:pPr algn="l" eaLnBrk="1" hangingPunct="1">
              <a:lnSpc>
                <a:spcPts val="4000"/>
              </a:lnSpc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已经得到的结果：</a:t>
            </a:r>
          </a:p>
          <a:p>
            <a:pPr algn="l" eaLnBrk="1" hangingPunct="1">
              <a:lnSpc>
                <a:spcPts val="4000"/>
              </a:lnSpc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S[i-j+1..i-1] == T[1..j-1]</a:t>
            </a:r>
          </a:p>
          <a:p>
            <a:pPr algn="l" eaLnBrk="1" hangingPunct="1">
              <a:lnSpc>
                <a:spcPts val="4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若已知       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T[1..k-1] == T[j-k+1..j-1]</a:t>
            </a:r>
          </a:p>
          <a:p>
            <a:pPr algn="l" eaLnBrk="1" hangingPunct="1">
              <a:lnSpc>
                <a:spcPts val="4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则有           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S[i-k+1..i-1] == T[1..k-1]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15983" y="3667065"/>
            <a:ext cx="7948748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即模式中头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k-1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个字符的子串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T[1..k-1]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与主串中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第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个字符之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前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长度为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k-1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的子串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S[i-k+1..i-1]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相等，由此，匹配仅需从模式中第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个字符与主串中第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个字符起继续进行比较。</a:t>
            </a:r>
          </a:p>
        </p:txBody>
      </p:sp>
    </p:spTree>
    <p:extLst>
      <p:ext uri="{BB962C8B-B14F-4D97-AF65-F5344CB8AC3E}">
        <p14:creationId xmlns:p14="http://schemas.microsoft.com/office/powerpoint/2010/main" val="28318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651147" y="849222"/>
            <a:ext cx="7010400" cy="2057401"/>
            <a:chOff x="456" y="0"/>
            <a:chExt cx="4416" cy="1296"/>
          </a:xfrm>
        </p:grpSpPr>
        <p:sp>
          <p:nvSpPr>
            <p:cNvPr id="74783" name="Text Box 3"/>
            <p:cNvSpPr txBox="1">
              <a:spLocks noChangeArrowheads="1"/>
            </p:cNvSpPr>
            <p:nvPr/>
          </p:nvSpPr>
          <p:spPr bwMode="auto">
            <a:xfrm>
              <a:off x="456" y="278"/>
              <a:ext cx="44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第一趟匹配</a:t>
              </a:r>
              <a:r>
                <a:rPr lang="zh-CN" altLang="en-US">
                  <a:latin typeface="华文仿宋" panose="02010600040101010101" pitchFamily="2" charset="-122"/>
                  <a:ea typeface="华文仿宋" panose="02010600040101010101" pitchFamily="2" charset="-122"/>
                </a:rPr>
                <a:t>       </a:t>
              </a:r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a b a b c a b c a c b a b</a:t>
              </a:r>
            </a:p>
          </p:txBody>
        </p:sp>
        <p:sp>
          <p:nvSpPr>
            <p:cNvPr id="74784" name="Line 4"/>
            <p:cNvSpPr>
              <a:spLocks noChangeShapeType="1"/>
            </p:cNvSpPr>
            <p:nvPr/>
          </p:nvSpPr>
          <p:spPr bwMode="auto">
            <a:xfrm>
              <a:off x="2364" y="14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4785" name="Text Box 5"/>
            <p:cNvSpPr txBox="1">
              <a:spLocks noChangeArrowheads="1"/>
            </p:cNvSpPr>
            <p:nvPr/>
          </p:nvSpPr>
          <p:spPr bwMode="auto">
            <a:xfrm>
              <a:off x="2448" y="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i=3</a:t>
              </a:r>
            </a:p>
          </p:txBody>
        </p:sp>
        <p:sp>
          <p:nvSpPr>
            <p:cNvPr id="74786" name="Rectangle 6"/>
            <p:cNvSpPr>
              <a:spLocks noChangeArrowheads="1"/>
            </p:cNvSpPr>
            <p:nvPr/>
          </p:nvSpPr>
          <p:spPr bwMode="auto">
            <a:xfrm>
              <a:off x="1776" y="600"/>
              <a:ext cx="72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a b c</a:t>
              </a:r>
            </a:p>
          </p:txBody>
        </p:sp>
        <p:sp>
          <p:nvSpPr>
            <p:cNvPr id="74787" name="Line 7"/>
            <p:cNvSpPr>
              <a:spLocks noChangeShapeType="1"/>
            </p:cNvSpPr>
            <p:nvPr/>
          </p:nvSpPr>
          <p:spPr bwMode="auto">
            <a:xfrm flipV="1">
              <a:off x="2364" y="9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4788" name="Text Box 8"/>
            <p:cNvSpPr txBox="1">
              <a:spLocks noChangeArrowheads="1"/>
            </p:cNvSpPr>
            <p:nvPr/>
          </p:nvSpPr>
          <p:spPr bwMode="auto">
            <a:xfrm>
              <a:off x="2448" y="969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j=3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57497" y="2793910"/>
            <a:ext cx="7010400" cy="1952625"/>
            <a:chOff x="480" y="1305"/>
            <a:chExt cx="4416" cy="1230"/>
          </a:xfrm>
        </p:grpSpPr>
        <p:sp>
          <p:nvSpPr>
            <p:cNvPr id="74771" name="Text Box 10"/>
            <p:cNvSpPr txBox="1">
              <a:spLocks noChangeArrowheads="1"/>
            </p:cNvSpPr>
            <p:nvPr/>
          </p:nvSpPr>
          <p:spPr bwMode="auto">
            <a:xfrm>
              <a:off x="480" y="1517"/>
              <a:ext cx="44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第二趟匹配</a:t>
              </a:r>
              <a:r>
                <a:rPr lang="zh-CN" altLang="en-US">
                  <a:latin typeface="华文仿宋" panose="02010600040101010101" pitchFamily="2" charset="-122"/>
                  <a:ea typeface="华文仿宋" panose="02010600040101010101" pitchFamily="2" charset="-122"/>
                </a:rPr>
                <a:t>       </a:t>
              </a:r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a b a b c a b c a c b a b</a:t>
              </a:r>
            </a:p>
          </p:txBody>
        </p:sp>
        <p:sp>
          <p:nvSpPr>
            <p:cNvPr id="74772" name="Line 11"/>
            <p:cNvSpPr>
              <a:spLocks noChangeShapeType="1"/>
            </p:cNvSpPr>
            <p:nvPr/>
          </p:nvSpPr>
          <p:spPr bwMode="auto">
            <a:xfrm>
              <a:off x="2364" y="138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4773" name="Text Box 12"/>
            <p:cNvSpPr txBox="1">
              <a:spLocks noChangeArrowheads="1"/>
            </p:cNvSpPr>
            <p:nvPr/>
          </p:nvSpPr>
          <p:spPr bwMode="auto">
            <a:xfrm>
              <a:off x="2400" y="1305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i</a:t>
              </a:r>
            </a:p>
          </p:txBody>
        </p:sp>
        <p:sp>
          <p:nvSpPr>
            <p:cNvPr id="74774" name="Rectangle 13"/>
            <p:cNvSpPr>
              <a:spLocks noChangeArrowheads="1"/>
            </p:cNvSpPr>
            <p:nvPr/>
          </p:nvSpPr>
          <p:spPr bwMode="auto">
            <a:xfrm>
              <a:off x="2256" y="1839"/>
              <a:ext cx="11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a b c a c</a:t>
              </a:r>
            </a:p>
          </p:txBody>
        </p:sp>
        <p:sp>
          <p:nvSpPr>
            <p:cNvPr id="74775" name="Line 14"/>
            <p:cNvSpPr>
              <a:spLocks noChangeShapeType="1"/>
            </p:cNvSpPr>
            <p:nvPr/>
          </p:nvSpPr>
          <p:spPr bwMode="auto">
            <a:xfrm flipV="1">
              <a:off x="2364" y="2199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4776" name="Text Box 15"/>
            <p:cNvSpPr txBox="1">
              <a:spLocks noChangeArrowheads="1"/>
            </p:cNvSpPr>
            <p:nvPr/>
          </p:nvSpPr>
          <p:spPr bwMode="auto">
            <a:xfrm>
              <a:off x="3312" y="220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j=5</a:t>
              </a:r>
            </a:p>
          </p:txBody>
        </p:sp>
        <p:sp>
          <p:nvSpPr>
            <p:cNvPr id="74777" name="Line 16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4778" name="Line 17"/>
            <p:cNvSpPr>
              <a:spLocks noChangeShapeType="1"/>
            </p:cNvSpPr>
            <p:nvPr/>
          </p:nvSpPr>
          <p:spPr bwMode="auto">
            <a:xfrm>
              <a:off x="2640" y="14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4779" name="Text Box 18"/>
            <p:cNvSpPr txBox="1">
              <a:spLocks noChangeArrowheads="1"/>
            </p:cNvSpPr>
            <p:nvPr/>
          </p:nvSpPr>
          <p:spPr bwMode="auto">
            <a:xfrm>
              <a:off x="3312" y="130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i=7</a:t>
              </a:r>
            </a:p>
          </p:txBody>
        </p:sp>
        <p:sp>
          <p:nvSpPr>
            <p:cNvPr id="74780" name="Line 19"/>
            <p:cNvSpPr>
              <a:spLocks noChangeShapeType="1"/>
            </p:cNvSpPr>
            <p:nvPr/>
          </p:nvSpPr>
          <p:spPr bwMode="auto">
            <a:xfrm flipV="1">
              <a:off x="3276" y="220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4781" name="Rectangle 20"/>
            <p:cNvSpPr>
              <a:spLocks noChangeArrowheads="1"/>
            </p:cNvSpPr>
            <p:nvPr/>
          </p:nvSpPr>
          <p:spPr bwMode="auto">
            <a:xfrm>
              <a:off x="2388" y="2205"/>
              <a:ext cx="4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>
                  <a:solidFill>
                    <a:srgbClr val="FF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j=1</a:t>
              </a:r>
            </a:p>
          </p:txBody>
        </p:sp>
        <p:sp>
          <p:nvSpPr>
            <p:cNvPr id="74782" name="Line 21"/>
            <p:cNvSpPr>
              <a:spLocks noChangeShapeType="1"/>
            </p:cNvSpPr>
            <p:nvPr/>
          </p:nvSpPr>
          <p:spPr bwMode="auto">
            <a:xfrm>
              <a:off x="2832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57497" y="4738598"/>
            <a:ext cx="7010400" cy="1952625"/>
            <a:chOff x="480" y="2640"/>
            <a:chExt cx="4416" cy="1230"/>
          </a:xfrm>
        </p:grpSpPr>
        <p:sp>
          <p:nvSpPr>
            <p:cNvPr id="74759" name="Text Box 23"/>
            <p:cNvSpPr txBox="1">
              <a:spLocks noChangeArrowheads="1"/>
            </p:cNvSpPr>
            <p:nvPr/>
          </p:nvSpPr>
          <p:spPr bwMode="auto">
            <a:xfrm>
              <a:off x="480" y="2852"/>
              <a:ext cx="44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第三趟匹配</a:t>
              </a:r>
              <a:r>
                <a:rPr lang="zh-CN" altLang="en-US">
                  <a:latin typeface="华文仿宋" panose="02010600040101010101" pitchFamily="2" charset="-122"/>
                  <a:ea typeface="华文仿宋" panose="02010600040101010101" pitchFamily="2" charset="-122"/>
                </a:rPr>
                <a:t>       </a:t>
              </a:r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a b a b c a b c a c b a b</a:t>
              </a:r>
            </a:p>
          </p:txBody>
        </p:sp>
        <p:sp>
          <p:nvSpPr>
            <p:cNvPr id="74760" name="Line 24"/>
            <p:cNvSpPr>
              <a:spLocks noChangeShapeType="1"/>
            </p:cNvSpPr>
            <p:nvPr/>
          </p:nvSpPr>
          <p:spPr bwMode="auto">
            <a:xfrm>
              <a:off x="3276" y="271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4761" name="Text Box 25"/>
            <p:cNvSpPr txBox="1">
              <a:spLocks noChangeArrowheads="1"/>
            </p:cNvSpPr>
            <p:nvPr/>
          </p:nvSpPr>
          <p:spPr bwMode="auto">
            <a:xfrm>
              <a:off x="3312" y="264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i</a:t>
              </a:r>
            </a:p>
          </p:txBody>
        </p:sp>
        <p:sp>
          <p:nvSpPr>
            <p:cNvPr id="74762" name="Rectangle 26"/>
            <p:cNvSpPr>
              <a:spLocks noChangeArrowheads="1"/>
            </p:cNvSpPr>
            <p:nvPr/>
          </p:nvSpPr>
          <p:spPr bwMode="auto">
            <a:xfrm>
              <a:off x="2814" y="3174"/>
              <a:ext cx="129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latin typeface="华文仿宋" panose="02010600040101010101" pitchFamily="2" charset="-122"/>
                  <a:ea typeface="华文仿宋" panose="02010600040101010101" pitchFamily="2" charset="-122"/>
                </a:rPr>
                <a:t> (</a:t>
              </a:r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  <a:r>
                <a:rPr lang="en-US" altLang="zh-CN" sz="2800">
                  <a:latin typeface="华文仿宋" panose="02010600040101010101" pitchFamily="2" charset="-122"/>
                  <a:ea typeface="华文仿宋" panose="02010600040101010101" pitchFamily="2" charset="-122"/>
                </a:rPr>
                <a:t>)</a:t>
              </a:r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b c a c</a:t>
              </a:r>
            </a:p>
          </p:txBody>
        </p:sp>
        <p:sp>
          <p:nvSpPr>
            <p:cNvPr id="74763" name="Line 27"/>
            <p:cNvSpPr>
              <a:spLocks noChangeShapeType="1"/>
            </p:cNvSpPr>
            <p:nvPr/>
          </p:nvSpPr>
          <p:spPr bwMode="auto">
            <a:xfrm flipV="1">
              <a:off x="3288" y="353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4764" name="Text Box 28"/>
            <p:cNvSpPr txBox="1">
              <a:spLocks noChangeArrowheads="1"/>
            </p:cNvSpPr>
            <p:nvPr/>
          </p:nvSpPr>
          <p:spPr bwMode="auto">
            <a:xfrm>
              <a:off x="4236" y="3543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j=6</a:t>
              </a:r>
            </a:p>
          </p:txBody>
        </p:sp>
        <p:sp>
          <p:nvSpPr>
            <p:cNvPr id="74765" name="Line 29"/>
            <p:cNvSpPr>
              <a:spLocks noChangeShapeType="1"/>
            </p:cNvSpPr>
            <p:nvPr/>
          </p:nvSpPr>
          <p:spPr bwMode="auto">
            <a:xfrm>
              <a:off x="4188" y="272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4766" name="Line 30"/>
            <p:cNvSpPr>
              <a:spLocks noChangeShapeType="1"/>
            </p:cNvSpPr>
            <p:nvPr/>
          </p:nvSpPr>
          <p:spPr bwMode="auto">
            <a:xfrm>
              <a:off x="3552" y="282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4767" name="Text Box 31"/>
            <p:cNvSpPr txBox="1">
              <a:spLocks noChangeArrowheads="1"/>
            </p:cNvSpPr>
            <p:nvPr/>
          </p:nvSpPr>
          <p:spPr bwMode="auto">
            <a:xfrm>
              <a:off x="4236" y="2640"/>
              <a:ext cx="6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i=11</a:t>
              </a:r>
            </a:p>
          </p:txBody>
        </p:sp>
        <p:sp>
          <p:nvSpPr>
            <p:cNvPr id="74768" name="Line 32"/>
            <p:cNvSpPr>
              <a:spLocks noChangeShapeType="1"/>
            </p:cNvSpPr>
            <p:nvPr/>
          </p:nvSpPr>
          <p:spPr bwMode="auto">
            <a:xfrm flipV="1">
              <a:off x="4200" y="354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4769" name="Rectangle 33"/>
            <p:cNvSpPr>
              <a:spLocks noChangeArrowheads="1"/>
            </p:cNvSpPr>
            <p:nvPr/>
          </p:nvSpPr>
          <p:spPr bwMode="auto">
            <a:xfrm>
              <a:off x="3312" y="3540"/>
              <a:ext cx="4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>
                  <a:solidFill>
                    <a:srgbClr val="FF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j=2</a:t>
              </a:r>
            </a:p>
          </p:txBody>
        </p:sp>
        <p:sp>
          <p:nvSpPr>
            <p:cNvPr id="74770" name="Line 34"/>
            <p:cNvSpPr>
              <a:spLocks noChangeShapeType="1"/>
            </p:cNvSpPr>
            <p:nvPr/>
          </p:nvSpPr>
          <p:spPr bwMode="auto">
            <a:xfrm>
              <a:off x="3744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>
        <p:nvSpPr>
          <p:cNvPr id="74757" name="Text Box 35"/>
          <p:cNvSpPr txBox="1">
            <a:spLocks noChangeArrowheads="1"/>
          </p:cNvSpPr>
          <p:nvPr/>
        </p:nvSpPr>
        <p:spPr bwMode="auto">
          <a:xfrm>
            <a:off x="276553" y="172220"/>
            <a:ext cx="8288633" cy="54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zh-CN" altLang="en-US" dirty="0"/>
              <a:t>改进算法的匹配过程示例</a:t>
            </a:r>
            <a:r>
              <a:rPr lang="en-US" altLang="zh-CN" dirty="0"/>
              <a:t>(T=‘</a:t>
            </a:r>
            <a:r>
              <a:rPr lang="en-US" altLang="zh-CN" dirty="0" err="1"/>
              <a:t>abcac</a:t>
            </a:r>
            <a:r>
              <a:rPr lang="en-US" altLang="zh-CN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7215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16510" y="1105695"/>
            <a:ext cx="23807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1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ADT String {</a:t>
            </a:r>
            <a:endParaRPr lang="en-US" altLang="zh-CN" sz="1800" dirty="0">
              <a:solidFill>
                <a:srgbClr val="00206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76206" y="1841257"/>
            <a:ext cx="2024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数据对象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zh-CN" altLang="en-US" sz="14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13306" y="2515264"/>
            <a:ext cx="3983783" cy="109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{ 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|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∈CharacterSet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=1,2,...,n,       n≥0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421090" y="3687611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数据关系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zh-CN" altLang="en-US" sz="20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313306" y="4387009"/>
            <a:ext cx="5474167" cy="109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R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{ 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&lt; a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i-1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&gt; | a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i-1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∈D,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  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=2,...,n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276270" y="169069"/>
            <a:ext cx="77724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4000"/>
              </a:lnSpc>
            </a:pPr>
            <a:r>
              <a:rPr lang="en-US" altLang="zh-CN" sz="3200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4.1.2 </a:t>
            </a:r>
            <a:r>
              <a:rPr lang="zh-CN" altLang="en-US" sz="3200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串</a:t>
            </a:r>
            <a:r>
              <a:rPr lang="zh-CN" altLang="en-US" sz="3200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的抽象数据类型的定义</a:t>
            </a:r>
            <a:endParaRPr lang="zh-CN" altLang="en-US" sz="3200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13054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2397035" y="2870735"/>
            <a:ext cx="40206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定义：模式串的</a:t>
            </a:r>
            <a:r>
              <a:rPr lang="en-US" altLang="zh-CN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</a:t>
            </a:r>
            <a:endParaRPr lang="zh-CN" altLang="en-US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533400" y="918859"/>
            <a:ext cx="7948181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令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next[j]=k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，则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next[j]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表明当模式中第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个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字符与主串中相应字符“失配”时，在模式中需要重新和主串中该字符进行比较的字符的位置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149474"/>
              </p:ext>
            </p:extLst>
          </p:nvPr>
        </p:nvGraphicFramePr>
        <p:xfrm>
          <a:off x="1419497" y="3634657"/>
          <a:ext cx="6296297" cy="214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3" imgW="2679480" imgH="965160" progId="Equation.DSMT4">
                  <p:embed/>
                </p:oleObj>
              </mc:Choice>
              <mc:Fallback>
                <p:oleObj name="Equation" r:id="rId3" imgW="26794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497" y="3634657"/>
                        <a:ext cx="6296297" cy="21499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29486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521615"/>
              </p:ext>
            </p:extLst>
          </p:nvPr>
        </p:nvGraphicFramePr>
        <p:xfrm>
          <a:off x="1231190" y="1201793"/>
          <a:ext cx="6296297" cy="214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3" imgW="2679480" imgH="965160" progId="Equation.DSMT4">
                  <p:embed/>
                </p:oleObj>
              </mc:Choice>
              <mc:Fallback>
                <p:oleObj name="Equation" r:id="rId3" imgW="26794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190" y="1201793"/>
                        <a:ext cx="6296297" cy="21499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1479639" y="3686269"/>
            <a:ext cx="6405562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j                    1    2     3     4     5    6    7    8</a:t>
            </a:r>
          </a:p>
          <a:p>
            <a:pPr algn="l">
              <a:spcBef>
                <a:spcPct val="50000"/>
              </a:spcBef>
            </a:pPr>
            <a:endParaRPr kumimoji="1" lang="en-US" altLang="zh-CN" sz="2400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模式串        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     b     a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b    c    a    c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Next[j]               0     1     1     2     2    3    1    2</a:t>
            </a:r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 flipV="1">
            <a:off x="1427383" y="4355382"/>
            <a:ext cx="5903913" cy="7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2944127" y="3686269"/>
            <a:ext cx="3175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77539" y="232413"/>
            <a:ext cx="797718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根据上述定义，计算下列模式串的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函数的值：</a:t>
            </a:r>
          </a:p>
        </p:txBody>
      </p:sp>
    </p:spTree>
    <p:extLst>
      <p:ext uri="{BB962C8B-B14F-4D97-AF65-F5344CB8AC3E}">
        <p14:creationId xmlns:p14="http://schemas.microsoft.com/office/powerpoint/2010/main" val="16865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21487" y="1089689"/>
            <a:ext cx="8230965" cy="49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假设以指针</a:t>
            </a:r>
            <a:r>
              <a:rPr lang="en-US" altLang="zh-CN" sz="26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分别指示主串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和模式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中正待比较的字符，令</a:t>
            </a:r>
            <a:r>
              <a:rPr lang="en-US" altLang="zh-CN" sz="26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的初值为</a:t>
            </a:r>
            <a:r>
              <a:rPr lang="en-US" altLang="zh-CN" sz="26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j 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的初值为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6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若在匹配过程中，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sz="2600" b="1" baseline="-25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=</a:t>
            </a:r>
            <a:r>
              <a:rPr lang="en-US" altLang="zh-CN" sz="26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600" b="1" baseline="-250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，则</a:t>
            </a:r>
            <a:r>
              <a:rPr lang="en-US" altLang="zh-CN" sz="26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分别增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endParaRPr lang="en-US" altLang="zh-CN" sz="26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否则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sz="26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不变，而</a:t>
            </a:r>
            <a:r>
              <a:rPr lang="en-US" altLang="zh-CN" sz="26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  <a:r>
              <a:rPr lang="zh-CN" altLang="en-US" sz="26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退到</a:t>
            </a:r>
            <a:r>
              <a:rPr lang="en-US" altLang="zh-CN" sz="26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next[j]</a:t>
            </a:r>
            <a:r>
              <a:rPr lang="zh-CN" altLang="en-US" sz="26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的位置再比较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6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若相等，则指针各自增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，否则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再退到下一个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值的位置，依次类推，直至下列两种可能：</a:t>
            </a:r>
            <a:endParaRPr lang="en-US" altLang="zh-CN" sz="26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一种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是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j 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退到某个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值时字符比较相等，则指针各自增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继续进行匹配；</a:t>
            </a:r>
            <a:endParaRPr lang="en-US" altLang="zh-CN" sz="26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另一种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是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j 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退到值为</a:t>
            </a:r>
            <a:r>
              <a:rPr lang="zh-CN" altLang="en-US" sz="26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零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（即模式的第一个字符“失配”），则此时需将模式继续向右滑动一个位置，即从主串的下一个字符</a:t>
            </a:r>
            <a:r>
              <a:rPr lang="en-US" altLang="zh-CN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sz="2600" b="1" baseline="-25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i+1</a:t>
            </a:r>
            <a:r>
              <a:rPr lang="zh-CN" altLang="en-US" sz="2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起和模式重新开始匹配。</a:t>
            </a:r>
            <a:endParaRPr lang="zh-CN" altLang="en-US" sz="2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6427" y="329893"/>
            <a:ext cx="6548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在求得模式的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函数之后，匹配可如下进行：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4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0"/>
          <p:cNvSpPr txBox="1">
            <a:spLocks noChangeArrowheads="1"/>
          </p:cNvSpPr>
          <p:nvPr/>
        </p:nvSpPr>
        <p:spPr bwMode="auto">
          <a:xfrm>
            <a:off x="395288" y="5462587"/>
            <a:ext cx="838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利用模式的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函数进行的匹配过程示例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77827" name="Group 21"/>
          <p:cNvGrpSpPr>
            <a:grpSpLocks/>
          </p:cNvGrpSpPr>
          <p:nvPr/>
        </p:nvGrpSpPr>
        <p:grpSpPr bwMode="auto">
          <a:xfrm>
            <a:off x="395288" y="977107"/>
            <a:ext cx="8534400" cy="1981200"/>
            <a:chOff x="240" y="480"/>
            <a:chExt cx="5376" cy="1248"/>
          </a:xfrm>
        </p:grpSpPr>
        <p:sp>
          <p:nvSpPr>
            <p:cNvPr id="77838" name="Text Box 22"/>
            <p:cNvSpPr txBox="1">
              <a:spLocks noChangeArrowheads="1"/>
            </p:cNvSpPr>
            <p:nvPr/>
          </p:nvSpPr>
          <p:spPr bwMode="auto">
            <a:xfrm>
              <a:off x="336" y="710"/>
              <a:ext cx="52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4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                a c a b a </a:t>
              </a:r>
              <a:r>
                <a:rPr lang="en-US" altLang="zh-CN" sz="4000" dirty="0" err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  <a:r>
                <a:rPr lang="en-US" altLang="zh-CN" sz="4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 b a </a:t>
              </a:r>
              <a:r>
                <a:rPr lang="en-US" altLang="zh-CN" sz="4000" dirty="0" err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  <a:r>
                <a:rPr lang="en-US" altLang="zh-CN" sz="4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 b c a c a </a:t>
              </a:r>
              <a:r>
                <a:rPr lang="en-US" altLang="zh-CN" sz="4000" dirty="0" err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  <a:r>
                <a:rPr lang="en-US" altLang="zh-CN" sz="4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 b c</a:t>
              </a:r>
            </a:p>
          </p:txBody>
        </p:sp>
        <p:sp>
          <p:nvSpPr>
            <p:cNvPr id="77839" name="Line 23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7840" name="Text Box 24"/>
            <p:cNvSpPr txBox="1">
              <a:spLocks noChangeArrowheads="1"/>
            </p:cNvSpPr>
            <p:nvPr/>
          </p:nvSpPr>
          <p:spPr bwMode="auto">
            <a:xfrm>
              <a:off x="2052" y="48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i=2</a:t>
              </a:r>
            </a:p>
          </p:txBody>
        </p:sp>
        <p:sp>
          <p:nvSpPr>
            <p:cNvPr id="77841" name="Rectangle 25"/>
            <p:cNvSpPr>
              <a:spLocks noChangeArrowheads="1"/>
            </p:cNvSpPr>
            <p:nvPr/>
          </p:nvSpPr>
          <p:spPr bwMode="auto">
            <a:xfrm>
              <a:off x="1632" y="998"/>
              <a:ext cx="49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a b</a:t>
              </a:r>
            </a:p>
          </p:txBody>
        </p:sp>
        <p:sp>
          <p:nvSpPr>
            <p:cNvPr id="77842" name="Line 26"/>
            <p:cNvSpPr>
              <a:spLocks noChangeShapeType="1"/>
            </p:cNvSpPr>
            <p:nvPr/>
          </p:nvSpPr>
          <p:spPr bwMode="auto">
            <a:xfrm flipV="1">
              <a:off x="1968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7843" name="Text Box 27"/>
            <p:cNvSpPr txBox="1">
              <a:spLocks noChangeArrowheads="1"/>
            </p:cNvSpPr>
            <p:nvPr/>
          </p:nvSpPr>
          <p:spPr bwMode="auto">
            <a:xfrm>
              <a:off x="2052" y="1401"/>
              <a:ext cx="17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j=2      next[2]=1</a:t>
              </a:r>
            </a:p>
          </p:txBody>
        </p:sp>
        <p:sp>
          <p:nvSpPr>
            <p:cNvPr id="77844" name="Text Box 28"/>
            <p:cNvSpPr txBox="1">
              <a:spLocks noChangeArrowheads="1"/>
            </p:cNvSpPr>
            <p:nvPr/>
          </p:nvSpPr>
          <p:spPr bwMode="auto">
            <a:xfrm>
              <a:off x="240" y="912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第一趟</a:t>
              </a:r>
            </a:p>
          </p:txBody>
        </p:sp>
        <p:sp>
          <p:nvSpPr>
            <p:cNvPr id="77845" name="Text Box 29"/>
            <p:cNvSpPr txBox="1">
              <a:spLocks noChangeArrowheads="1"/>
            </p:cNvSpPr>
            <p:nvPr/>
          </p:nvSpPr>
          <p:spPr bwMode="auto">
            <a:xfrm>
              <a:off x="1008" y="828"/>
              <a:ext cx="57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主串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模式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95288" y="3205163"/>
            <a:ext cx="8534400" cy="1981200"/>
            <a:chOff x="240" y="2112"/>
            <a:chExt cx="5376" cy="1248"/>
          </a:xfrm>
        </p:grpSpPr>
        <p:sp>
          <p:nvSpPr>
            <p:cNvPr id="77830" name="Text Box 31"/>
            <p:cNvSpPr txBox="1">
              <a:spLocks noChangeArrowheads="1"/>
            </p:cNvSpPr>
            <p:nvPr/>
          </p:nvSpPr>
          <p:spPr bwMode="auto">
            <a:xfrm>
              <a:off x="336" y="2342"/>
              <a:ext cx="52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                a c a b a a b a a b c a c a a b c</a:t>
              </a:r>
            </a:p>
          </p:txBody>
        </p:sp>
        <p:sp>
          <p:nvSpPr>
            <p:cNvPr id="77831" name="Line 32"/>
            <p:cNvSpPr>
              <a:spLocks noChangeShapeType="1"/>
            </p:cNvSpPr>
            <p:nvPr/>
          </p:nvSpPr>
          <p:spPr bwMode="auto">
            <a:xfrm>
              <a:off x="1968" y="225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7832" name="Text Box 33"/>
            <p:cNvSpPr txBox="1">
              <a:spLocks noChangeArrowheads="1"/>
            </p:cNvSpPr>
            <p:nvPr/>
          </p:nvSpPr>
          <p:spPr bwMode="auto">
            <a:xfrm>
              <a:off x="2052" y="2112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i=2</a:t>
              </a:r>
            </a:p>
          </p:txBody>
        </p:sp>
        <p:sp>
          <p:nvSpPr>
            <p:cNvPr id="77833" name="Rectangle 34"/>
            <p:cNvSpPr>
              <a:spLocks noChangeArrowheads="1"/>
            </p:cNvSpPr>
            <p:nvPr/>
          </p:nvSpPr>
          <p:spPr bwMode="auto">
            <a:xfrm>
              <a:off x="1854" y="2630"/>
              <a:ext cx="24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</a:p>
          </p:txBody>
        </p:sp>
        <p:sp>
          <p:nvSpPr>
            <p:cNvPr id="77834" name="Line 35"/>
            <p:cNvSpPr>
              <a:spLocks noChangeShapeType="1"/>
            </p:cNvSpPr>
            <p:nvPr/>
          </p:nvSpPr>
          <p:spPr bwMode="auto">
            <a:xfrm flipV="1">
              <a:off x="1968" y="302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7835" name="Text Box 36"/>
            <p:cNvSpPr txBox="1">
              <a:spLocks noChangeArrowheads="1"/>
            </p:cNvSpPr>
            <p:nvPr/>
          </p:nvSpPr>
          <p:spPr bwMode="auto">
            <a:xfrm>
              <a:off x="2052" y="3033"/>
              <a:ext cx="17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j=1      next[1]=0</a:t>
              </a:r>
            </a:p>
          </p:txBody>
        </p:sp>
        <p:sp>
          <p:nvSpPr>
            <p:cNvPr id="77836" name="Text Box 37"/>
            <p:cNvSpPr txBox="1">
              <a:spLocks noChangeArrowheads="1"/>
            </p:cNvSpPr>
            <p:nvPr/>
          </p:nvSpPr>
          <p:spPr bwMode="auto">
            <a:xfrm>
              <a:off x="240" y="2544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第二趟</a:t>
              </a:r>
            </a:p>
          </p:txBody>
        </p:sp>
        <p:sp>
          <p:nvSpPr>
            <p:cNvPr id="77837" name="Text Box 38"/>
            <p:cNvSpPr txBox="1">
              <a:spLocks noChangeArrowheads="1"/>
            </p:cNvSpPr>
            <p:nvPr/>
          </p:nvSpPr>
          <p:spPr bwMode="auto">
            <a:xfrm>
              <a:off x="1008" y="2460"/>
              <a:ext cx="57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主串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模式</a:t>
              </a:r>
            </a:p>
          </p:txBody>
        </p:sp>
      </p:grpSp>
      <p:sp>
        <p:nvSpPr>
          <p:cNvPr id="77829" name="Rectangle 85"/>
          <p:cNvSpPr>
            <a:spLocks noChangeArrowheads="1"/>
          </p:cNvSpPr>
          <p:nvPr/>
        </p:nvSpPr>
        <p:spPr bwMode="auto">
          <a:xfrm>
            <a:off x="303778" y="168207"/>
            <a:ext cx="32832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T =‘</a:t>
            </a:r>
            <a:r>
              <a:rPr lang="en-US" altLang="zh-CN" sz="3200" b="1" dirty="0" err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abaabcac</a:t>
            </a:r>
            <a:r>
              <a:rPr lang="en-US" altLang="zh-CN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’</a:t>
            </a:r>
          </a:p>
        </p:txBody>
      </p:sp>
      <p:sp>
        <p:nvSpPr>
          <p:cNvPr id="2" name="矩形 1"/>
          <p:cNvSpPr/>
          <p:nvPr/>
        </p:nvSpPr>
        <p:spPr>
          <a:xfrm>
            <a:off x="3560350" y="189529"/>
            <a:ext cx="37000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Next[j] 01122312 </a:t>
            </a:r>
            <a:endParaRPr kumimoji="1" lang="en-US" altLang="zh-CN" sz="3200" b="1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88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3200400"/>
            <a:ext cx="8534400" cy="1981200"/>
            <a:chOff x="240" y="2016"/>
            <a:chExt cx="5376" cy="1248"/>
          </a:xfrm>
        </p:grpSpPr>
        <p:sp>
          <p:nvSpPr>
            <p:cNvPr id="78867" name="Text Box 3"/>
            <p:cNvSpPr txBox="1">
              <a:spLocks noChangeArrowheads="1"/>
            </p:cNvSpPr>
            <p:nvPr/>
          </p:nvSpPr>
          <p:spPr bwMode="auto">
            <a:xfrm>
              <a:off x="336" y="2246"/>
              <a:ext cx="52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                a c a b a a b a a b c a c a a b c</a:t>
              </a:r>
            </a:p>
          </p:txBody>
        </p:sp>
        <p:sp>
          <p:nvSpPr>
            <p:cNvPr id="78868" name="Line 4"/>
            <p:cNvSpPr>
              <a:spLocks noChangeShapeType="1"/>
            </p:cNvSpPr>
            <p:nvPr/>
          </p:nvSpPr>
          <p:spPr bwMode="auto">
            <a:xfrm>
              <a:off x="4573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8869" name="Text Box 5"/>
            <p:cNvSpPr txBox="1">
              <a:spLocks noChangeArrowheads="1"/>
            </p:cNvSpPr>
            <p:nvPr/>
          </p:nvSpPr>
          <p:spPr bwMode="auto">
            <a:xfrm>
              <a:off x="4669" y="2016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dirty="0" err="1">
                  <a:latin typeface="华文仿宋" panose="02010600040101010101" pitchFamily="2" charset="-122"/>
                  <a:ea typeface="华文仿宋" panose="02010600040101010101" pitchFamily="2" charset="-122"/>
                </a:rPr>
                <a:t>i</a:t>
              </a:r>
              <a:r>
                <a:rPr lang="en-US" altLang="zh-CN" sz="2800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=14</a:t>
              </a:r>
            </a:p>
          </p:txBody>
        </p:sp>
        <p:sp>
          <p:nvSpPr>
            <p:cNvPr id="78870" name="Rectangle 6"/>
            <p:cNvSpPr>
              <a:spLocks noChangeArrowheads="1"/>
            </p:cNvSpPr>
            <p:nvPr/>
          </p:nvSpPr>
          <p:spPr bwMode="auto">
            <a:xfrm>
              <a:off x="2700" y="2534"/>
              <a:ext cx="19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(</a:t>
              </a:r>
              <a:r>
                <a:rPr lang="en-US" altLang="zh-CN" sz="4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a b</a:t>
              </a:r>
              <a:r>
                <a: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)</a:t>
              </a:r>
              <a:r>
                <a:rPr lang="en-US" altLang="zh-CN" sz="4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a </a:t>
              </a:r>
              <a:r>
                <a:rPr lang="en-US" altLang="zh-CN" sz="4000" dirty="0" err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  <a:r>
                <a:rPr lang="en-US" altLang="zh-CN" sz="4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 b c a c</a:t>
              </a:r>
            </a:p>
          </p:txBody>
        </p:sp>
        <p:sp>
          <p:nvSpPr>
            <p:cNvPr id="78871" name="Line 7"/>
            <p:cNvSpPr>
              <a:spLocks noChangeShapeType="1"/>
            </p:cNvSpPr>
            <p:nvPr/>
          </p:nvSpPr>
          <p:spPr bwMode="auto">
            <a:xfrm flipV="1">
              <a:off x="3330" y="2889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8872" name="Text Box 8"/>
            <p:cNvSpPr txBox="1">
              <a:spLocks noChangeArrowheads="1"/>
            </p:cNvSpPr>
            <p:nvPr/>
          </p:nvSpPr>
          <p:spPr bwMode="auto">
            <a:xfrm>
              <a:off x="3414" y="2937"/>
              <a:ext cx="19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j=3                 j=9</a:t>
              </a:r>
            </a:p>
          </p:txBody>
        </p:sp>
        <p:sp>
          <p:nvSpPr>
            <p:cNvPr id="78873" name="Text Box 9"/>
            <p:cNvSpPr txBox="1">
              <a:spLocks noChangeArrowheads="1"/>
            </p:cNvSpPr>
            <p:nvPr/>
          </p:nvSpPr>
          <p:spPr bwMode="auto">
            <a:xfrm>
              <a:off x="240" y="244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第四趟</a:t>
              </a:r>
            </a:p>
          </p:txBody>
        </p:sp>
        <p:sp>
          <p:nvSpPr>
            <p:cNvPr id="78874" name="Text Box 10"/>
            <p:cNvSpPr txBox="1">
              <a:spLocks noChangeArrowheads="1"/>
            </p:cNvSpPr>
            <p:nvPr/>
          </p:nvSpPr>
          <p:spPr bwMode="auto">
            <a:xfrm>
              <a:off x="1008" y="2364"/>
              <a:ext cx="57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主串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模式</a:t>
              </a:r>
            </a:p>
          </p:txBody>
        </p:sp>
        <p:sp>
          <p:nvSpPr>
            <p:cNvPr id="78875" name="Line 11"/>
            <p:cNvSpPr>
              <a:spLocks noChangeShapeType="1"/>
            </p:cNvSpPr>
            <p:nvPr/>
          </p:nvSpPr>
          <p:spPr bwMode="auto">
            <a:xfrm>
              <a:off x="3336" y="2169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8876" name="Text Box 12"/>
            <p:cNvSpPr txBox="1">
              <a:spLocks noChangeArrowheads="1"/>
            </p:cNvSpPr>
            <p:nvPr/>
          </p:nvSpPr>
          <p:spPr bwMode="auto">
            <a:xfrm>
              <a:off x="3420" y="2025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i=8</a:t>
              </a:r>
            </a:p>
          </p:txBody>
        </p:sp>
        <p:sp>
          <p:nvSpPr>
            <p:cNvPr id="78877" name="Line 13"/>
            <p:cNvSpPr>
              <a:spLocks noChangeShapeType="1"/>
            </p:cNvSpPr>
            <p:nvPr/>
          </p:nvSpPr>
          <p:spPr bwMode="auto">
            <a:xfrm>
              <a:off x="3840" y="22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8878" name="Line 14"/>
            <p:cNvSpPr>
              <a:spLocks noChangeShapeType="1"/>
            </p:cNvSpPr>
            <p:nvPr/>
          </p:nvSpPr>
          <p:spPr bwMode="auto">
            <a:xfrm flipV="1">
              <a:off x="4582" y="2861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8879" name="Line 15"/>
            <p:cNvSpPr>
              <a:spLocks noChangeShapeType="1"/>
            </p:cNvSpPr>
            <p:nvPr/>
          </p:nvSpPr>
          <p:spPr bwMode="auto">
            <a:xfrm>
              <a:off x="3870" y="3120"/>
              <a:ext cx="6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grpSp>
        <p:nvGrpSpPr>
          <p:cNvPr id="78851" name="Group 16"/>
          <p:cNvGrpSpPr>
            <a:grpSpLocks/>
          </p:cNvGrpSpPr>
          <p:nvPr/>
        </p:nvGrpSpPr>
        <p:grpSpPr bwMode="auto">
          <a:xfrm>
            <a:off x="381000" y="1035050"/>
            <a:ext cx="8534400" cy="1981200"/>
            <a:chOff x="240" y="432"/>
            <a:chExt cx="5376" cy="1248"/>
          </a:xfrm>
        </p:grpSpPr>
        <p:sp>
          <p:nvSpPr>
            <p:cNvPr id="78854" name="Text Box 17"/>
            <p:cNvSpPr txBox="1">
              <a:spLocks noChangeArrowheads="1"/>
            </p:cNvSpPr>
            <p:nvPr/>
          </p:nvSpPr>
          <p:spPr bwMode="auto">
            <a:xfrm>
              <a:off x="336" y="662"/>
              <a:ext cx="52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4000">
                  <a:latin typeface="华文仿宋" panose="02010600040101010101" pitchFamily="2" charset="-122"/>
                  <a:ea typeface="华文仿宋" panose="02010600040101010101" pitchFamily="2" charset="-122"/>
                </a:rPr>
                <a:t>                a c a b a a b a a b c a c a a b c</a:t>
              </a:r>
            </a:p>
          </p:txBody>
        </p:sp>
        <p:sp>
          <p:nvSpPr>
            <p:cNvPr id="78855" name="Line 18"/>
            <p:cNvSpPr>
              <a:spLocks noChangeShapeType="1"/>
            </p:cNvSpPr>
            <p:nvPr/>
          </p:nvSpPr>
          <p:spPr bwMode="auto">
            <a:xfrm>
              <a:off x="2196" y="5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8856" name="Text Box 19"/>
            <p:cNvSpPr txBox="1">
              <a:spLocks noChangeArrowheads="1"/>
            </p:cNvSpPr>
            <p:nvPr/>
          </p:nvSpPr>
          <p:spPr bwMode="auto">
            <a:xfrm>
              <a:off x="2280" y="432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i=3</a:t>
              </a:r>
            </a:p>
          </p:txBody>
        </p:sp>
        <p:sp>
          <p:nvSpPr>
            <p:cNvPr id="78857" name="Rectangle 20"/>
            <p:cNvSpPr>
              <a:spLocks noChangeArrowheads="1"/>
            </p:cNvSpPr>
            <p:nvPr/>
          </p:nvSpPr>
          <p:spPr bwMode="auto">
            <a:xfrm>
              <a:off x="2082" y="950"/>
              <a:ext cx="160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a b a </a:t>
              </a:r>
              <a:r>
                <a:rPr lang="en-US" altLang="zh-CN" sz="4000" dirty="0" err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  <a:r>
                <a:rPr lang="en-US" altLang="zh-CN" sz="4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 b c</a:t>
              </a:r>
            </a:p>
          </p:txBody>
        </p:sp>
        <p:sp>
          <p:nvSpPr>
            <p:cNvPr id="78858" name="Line 21"/>
            <p:cNvSpPr>
              <a:spLocks noChangeShapeType="1"/>
            </p:cNvSpPr>
            <p:nvPr/>
          </p:nvSpPr>
          <p:spPr bwMode="auto">
            <a:xfrm flipV="1">
              <a:off x="2196" y="130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8859" name="Text Box 22"/>
            <p:cNvSpPr txBox="1">
              <a:spLocks noChangeArrowheads="1"/>
            </p:cNvSpPr>
            <p:nvPr/>
          </p:nvSpPr>
          <p:spPr bwMode="auto">
            <a:xfrm>
              <a:off x="2280" y="1353"/>
              <a:ext cx="30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j=1              j=6    next[6]=3</a:t>
              </a:r>
            </a:p>
          </p:txBody>
        </p:sp>
        <p:sp>
          <p:nvSpPr>
            <p:cNvPr id="78860" name="Text Box 23"/>
            <p:cNvSpPr txBox="1">
              <a:spLocks noChangeArrowheads="1"/>
            </p:cNvSpPr>
            <p:nvPr/>
          </p:nvSpPr>
          <p:spPr bwMode="auto">
            <a:xfrm>
              <a:off x="240" y="864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第三趟</a:t>
              </a:r>
            </a:p>
          </p:txBody>
        </p:sp>
        <p:sp>
          <p:nvSpPr>
            <p:cNvPr id="78861" name="Text Box 24"/>
            <p:cNvSpPr txBox="1">
              <a:spLocks noChangeArrowheads="1"/>
            </p:cNvSpPr>
            <p:nvPr/>
          </p:nvSpPr>
          <p:spPr bwMode="auto">
            <a:xfrm>
              <a:off x="1008" y="780"/>
              <a:ext cx="57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主串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模式</a:t>
              </a:r>
            </a:p>
          </p:txBody>
        </p:sp>
        <p:sp>
          <p:nvSpPr>
            <p:cNvPr id="78862" name="Line 25"/>
            <p:cNvSpPr>
              <a:spLocks noChangeShapeType="1"/>
            </p:cNvSpPr>
            <p:nvPr/>
          </p:nvSpPr>
          <p:spPr bwMode="auto">
            <a:xfrm>
              <a:off x="3336" y="58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8863" name="Text Box 26"/>
            <p:cNvSpPr txBox="1">
              <a:spLocks noChangeArrowheads="1"/>
            </p:cNvSpPr>
            <p:nvPr/>
          </p:nvSpPr>
          <p:spPr bwMode="auto">
            <a:xfrm>
              <a:off x="3420" y="441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i=8</a:t>
              </a:r>
            </a:p>
          </p:txBody>
        </p:sp>
        <p:sp>
          <p:nvSpPr>
            <p:cNvPr id="78864" name="Line 27"/>
            <p:cNvSpPr>
              <a:spLocks noChangeShapeType="1"/>
            </p:cNvSpPr>
            <p:nvPr/>
          </p:nvSpPr>
          <p:spPr bwMode="auto">
            <a:xfrm>
              <a:off x="2688" y="63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8865" name="Line 28"/>
            <p:cNvSpPr>
              <a:spLocks noChangeShapeType="1"/>
            </p:cNvSpPr>
            <p:nvPr/>
          </p:nvSpPr>
          <p:spPr bwMode="auto">
            <a:xfrm flipV="1">
              <a:off x="3360" y="130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78866" name="Line 29"/>
            <p:cNvSpPr>
              <a:spLocks noChangeShapeType="1"/>
            </p:cNvSpPr>
            <p:nvPr/>
          </p:nvSpPr>
          <p:spPr bwMode="auto">
            <a:xfrm>
              <a:off x="2688" y="15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>
        <p:nvSpPr>
          <p:cNvPr id="78852" name="Text Box 30"/>
          <p:cNvSpPr txBox="1">
            <a:spLocks noChangeArrowheads="1"/>
          </p:cNvSpPr>
          <p:nvPr/>
        </p:nvSpPr>
        <p:spPr bwMode="auto">
          <a:xfrm>
            <a:off x="990600" y="5441951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利用模式的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函数进行的匹配过程示例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3" name="Rectangle 85"/>
          <p:cNvSpPr>
            <a:spLocks noChangeArrowheads="1"/>
          </p:cNvSpPr>
          <p:nvPr/>
        </p:nvSpPr>
        <p:spPr bwMode="auto">
          <a:xfrm>
            <a:off x="303778" y="168207"/>
            <a:ext cx="32832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T =‘</a:t>
            </a:r>
            <a:r>
              <a:rPr lang="en-US" altLang="zh-CN" sz="3200" b="1" dirty="0" err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abaabcac</a:t>
            </a:r>
            <a:r>
              <a:rPr lang="en-US" altLang="zh-CN" sz="32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’</a:t>
            </a:r>
          </a:p>
        </p:txBody>
      </p:sp>
      <p:sp>
        <p:nvSpPr>
          <p:cNvPr id="32" name="矩形 31"/>
          <p:cNvSpPr/>
          <p:nvPr/>
        </p:nvSpPr>
        <p:spPr>
          <a:xfrm>
            <a:off x="3560350" y="189529"/>
            <a:ext cx="37000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Next[j] 01122312 </a:t>
            </a:r>
            <a:endParaRPr kumimoji="1" lang="en-US" altLang="zh-CN" sz="3200" b="1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64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33400" y="1333279"/>
            <a:ext cx="8004544" cy="427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ct val="120000"/>
              </a:lnSpc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此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算法和第一种简单算法极为相似。不同之处仅在于：</a:t>
            </a:r>
          </a:p>
          <a:p>
            <a:pPr marL="457200" indent="-457200" algn="just" eaLnBrk="1" hangingPunct="1">
              <a:lnSpc>
                <a:spcPct val="120000"/>
              </a:lnSpc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当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匹配过程中产生“失配”时，指针 </a:t>
            </a:r>
            <a:r>
              <a:rPr lang="en-US" altLang="zh-CN" sz="28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不变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，指针 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j 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退回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到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next[j]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所指示的位置上重新进行比较，并且当指针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j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退至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零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时，指针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和指针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j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需同时增１。即若主串的第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个字符和模式的第１个字符不等，应从主串的第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i+1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个字符起重新进行匹配。</a:t>
            </a:r>
          </a:p>
        </p:txBody>
      </p:sp>
    </p:spTree>
    <p:extLst>
      <p:ext uri="{BB962C8B-B14F-4D97-AF65-F5344CB8AC3E}">
        <p14:creationId xmlns:p14="http://schemas.microsoft.com/office/powerpoint/2010/main" val="30268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82009" y="404037"/>
            <a:ext cx="89916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Index_KMP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S,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T,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</a:t>
            </a:r>
            <a:r>
              <a:rPr lang="en-US" altLang="zh-CN" sz="28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 1≤pos≤StrLength(S)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=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;   j = 1;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while 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&lt;= S[0] &amp;&amp; j &lt;= T[0])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if (j 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==0 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|| S[</a:t>
            </a:r>
            <a:r>
              <a:rPr lang="en-US" altLang="zh-CN" sz="28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 == T[j]) { ++</a:t>
            </a:r>
            <a:r>
              <a:rPr lang="en-US" altLang="zh-CN" sz="28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;  ++j; }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               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继续比较后继字符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else  j = next[j];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模式串向右移动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if (j &gt; T[0])  return 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-T[0];    </a:t>
            </a:r>
            <a:r>
              <a:rPr lang="en-US" altLang="zh-CN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匹配成功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else return 0;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 //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Index_KMP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756624" y="4950677"/>
            <a:ext cx="33922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</a:t>
            </a:r>
            <a:r>
              <a:rPr kumimoji="0"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时间复杂度</a:t>
            </a:r>
            <a:r>
              <a:rPr kumimoji="0"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kumimoji="0"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endParaRPr kumimoji="0" lang="en-US" altLang="zh-CN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674343" y="5535452"/>
            <a:ext cx="1556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 dirty="0">
                <a:solidFill>
                  <a:srgbClr val="6600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O( </a:t>
            </a:r>
            <a:r>
              <a:rPr kumimoji="0" lang="en-US" altLang="zh-CN" sz="2800" b="1" dirty="0" err="1">
                <a:solidFill>
                  <a:srgbClr val="6600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m+n</a:t>
            </a:r>
            <a:r>
              <a:rPr kumimoji="0" lang="en-US" altLang="zh-CN" sz="2800" b="1" dirty="0">
                <a:solidFill>
                  <a:srgbClr val="6600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2830846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  <p:bldP spid="86020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7" name="Text Box 3"/>
          <p:cNvSpPr txBox="1">
            <a:spLocks noChangeArrowheads="1"/>
          </p:cNvSpPr>
          <p:nvPr/>
        </p:nvSpPr>
        <p:spPr bwMode="auto">
          <a:xfrm>
            <a:off x="762000" y="2306638"/>
            <a:ext cx="7772400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求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函数值的过程是一个递推过程，分析如下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</a:p>
        </p:txBody>
      </p:sp>
      <p:sp>
        <p:nvSpPr>
          <p:cNvPr id="1060868" name="Text Box 4"/>
          <p:cNvSpPr txBox="1">
            <a:spLocks noChangeArrowheads="1"/>
          </p:cNvSpPr>
          <p:nvPr/>
        </p:nvSpPr>
        <p:spPr bwMode="auto">
          <a:xfrm>
            <a:off x="1735138" y="2895600"/>
            <a:ext cx="42979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已知：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next[1] = 0, next[2] = 1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</a:p>
        </p:txBody>
      </p:sp>
      <p:sp>
        <p:nvSpPr>
          <p:cNvPr id="1060869" name="Text Box 5"/>
          <p:cNvSpPr txBox="1">
            <a:spLocks noChangeArrowheads="1"/>
          </p:cNvSpPr>
          <p:nvPr/>
        </p:nvSpPr>
        <p:spPr bwMode="auto">
          <a:xfrm>
            <a:off x="1712913" y="3429000"/>
            <a:ext cx="61029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假设：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next[j] = k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； 即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T[1..k-1] == T[j-k+1..j-1]</a:t>
            </a:r>
          </a:p>
        </p:txBody>
      </p:sp>
      <p:sp>
        <p:nvSpPr>
          <p:cNvPr id="1060870" name="Text Box 6"/>
          <p:cNvSpPr txBox="1">
            <a:spLocks noChangeArrowheads="1"/>
          </p:cNvSpPr>
          <p:nvPr/>
        </p:nvSpPr>
        <p:spPr bwMode="auto">
          <a:xfrm>
            <a:off x="1744663" y="3956050"/>
            <a:ext cx="25282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则：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next[j+1] = ?</a:t>
            </a:r>
          </a:p>
        </p:txBody>
      </p:sp>
      <p:sp>
        <p:nvSpPr>
          <p:cNvPr id="1060871" name="Text Box 7"/>
          <p:cNvSpPr txBox="1">
            <a:spLocks noChangeArrowheads="1"/>
          </p:cNvSpPr>
          <p:nvPr/>
        </p:nvSpPr>
        <p:spPr bwMode="auto">
          <a:xfrm>
            <a:off x="1042988" y="4652963"/>
            <a:ext cx="7146508" cy="1366528"/>
          </a:xfrm>
          <a:prstGeom prst="rect">
            <a:avLst/>
          </a:prstGeom>
          <a:noFill/>
          <a:ln w="28575">
            <a:solidFill>
              <a:srgbClr val="004A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可能有两种情况：</a:t>
            </a:r>
          </a:p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若：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T[k] 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 T[j]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400" b="1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next[j+1] =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k+1</a:t>
            </a:r>
            <a:endParaRPr lang="en-US" altLang="zh-CN" sz="2400" b="1">
              <a:solidFill>
                <a:srgbClr val="99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若：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T[k] 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 T[j]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400" b="1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需往前回朔，检查 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T[j] = T[ 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？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</a:p>
        </p:txBody>
      </p:sp>
      <p:sp>
        <p:nvSpPr>
          <p:cNvPr id="1060872" name="Text Box 8"/>
          <p:cNvSpPr txBox="1">
            <a:spLocks noChangeArrowheads="1"/>
          </p:cNvSpPr>
          <p:nvPr/>
        </p:nvSpPr>
        <p:spPr bwMode="auto">
          <a:xfrm>
            <a:off x="762000" y="1206500"/>
            <a:ext cx="7772400" cy="92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　　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KMP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算法是在已知模式串的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函数值的基础上执行的，那么，如何求得模式串的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函数值呢？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276553" y="172220"/>
            <a:ext cx="8288633" cy="54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en-US" altLang="zh-CN" dirty="0" smtClean="0"/>
              <a:t>next</a:t>
            </a:r>
            <a:r>
              <a:rPr lang="zh-CN" altLang="en-US" dirty="0" smtClean="0"/>
              <a:t>函数的求解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072236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0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0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67" grpId="0" autoUpdateAnimBg="0"/>
      <p:bldP spid="1060868" grpId="0" autoUpdateAnimBg="0"/>
      <p:bldP spid="1060869" grpId="0" autoUpdateAnimBg="0"/>
      <p:bldP spid="1060870" grpId="0" autoUpdateAnimBg="0"/>
      <p:bldP spid="1060871" grpId="0" animBg="1" autoUpdateAnimBg="0"/>
      <p:bldP spid="106087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1" name="Rectangle 3"/>
          <p:cNvSpPr>
            <a:spLocks noChangeArrowheads="1"/>
          </p:cNvSpPr>
          <p:nvPr/>
        </p:nvSpPr>
        <p:spPr bwMode="auto">
          <a:xfrm>
            <a:off x="971550" y="3678238"/>
            <a:ext cx="7848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2612" name="Text Box 4"/>
          <p:cNvSpPr txBox="1">
            <a:spLocks noChangeArrowheads="1"/>
          </p:cNvSpPr>
          <p:nvPr/>
        </p:nvSpPr>
        <p:spPr bwMode="auto">
          <a:xfrm>
            <a:off x="361950" y="3678238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</a:p>
        </p:txBody>
      </p:sp>
      <p:grpSp>
        <p:nvGrpSpPr>
          <p:cNvPr id="1092613" name="Group 5"/>
          <p:cNvGrpSpPr>
            <a:grpSpLocks/>
          </p:cNvGrpSpPr>
          <p:nvPr/>
        </p:nvGrpSpPr>
        <p:grpSpPr bwMode="auto">
          <a:xfrm>
            <a:off x="7191375" y="3068638"/>
            <a:ext cx="381000" cy="609600"/>
            <a:chOff x="4446" y="1536"/>
            <a:chExt cx="240" cy="384"/>
          </a:xfrm>
        </p:grpSpPr>
        <p:sp>
          <p:nvSpPr>
            <p:cNvPr id="1092614" name="Line 6"/>
            <p:cNvSpPr>
              <a:spLocks noChangeShapeType="1"/>
            </p:cNvSpPr>
            <p:nvPr/>
          </p:nvSpPr>
          <p:spPr bwMode="auto">
            <a:xfrm>
              <a:off x="4464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2615" name="Text Box 7"/>
            <p:cNvSpPr txBox="1">
              <a:spLocks noChangeArrowheads="1"/>
            </p:cNvSpPr>
            <p:nvPr/>
          </p:nvSpPr>
          <p:spPr bwMode="auto">
            <a:xfrm>
              <a:off x="4446" y="1536"/>
              <a:ext cx="24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j</a:t>
              </a:r>
            </a:p>
          </p:txBody>
        </p:sp>
      </p:grpSp>
      <p:sp>
        <p:nvSpPr>
          <p:cNvPr id="1092617" name="Rectangle 9"/>
          <p:cNvSpPr>
            <a:spLocks noChangeArrowheads="1"/>
          </p:cNvSpPr>
          <p:nvPr/>
        </p:nvSpPr>
        <p:spPr bwMode="auto">
          <a:xfrm>
            <a:off x="971550" y="3678238"/>
            <a:ext cx="1371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2618" name="Rectangle 10"/>
          <p:cNvSpPr>
            <a:spLocks noChangeArrowheads="1"/>
          </p:cNvSpPr>
          <p:nvPr/>
        </p:nvSpPr>
        <p:spPr bwMode="auto">
          <a:xfrm>
            <a:off x="5619750" y="3678238"/>
            <a:ext cx="1371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092619" name="Group 11"/>
          <p:cNvGrpSpPr>
            <a:grpSpLocks/>
          </p:cNvGrpSpPr>
          <p:nvPr/>
        </p:nvGrpSpPr>
        <p:grpSpPr bwMode="auto">
          <a:xfrm>
            <a:off x="971550" y="4211638"/>
            <a:ext cx="1447800" cy="625475"/>
            <a:chOff x="1152" y="2441"/>
            <a:chExt cx="768" cy="394"/>
          </a:xfrm>
        </p:grpSpPr>
        <p:sp>
          <p:nvSpPr>
            <p:cNvPr id="1092620" name="AutoShape 12"/>
            <p:cNvSpPr>
              <a:spLocks/>
            </p:cNvSpPr>
            <p:nvPr/>
          </p:nvSpPr>
          <p:spPr bwMode="auto">
            <a:xfrm rot="16200000">
              <a:off x="1433" y="2160"/>
              <a:ext cx="164" cy="725"/>
            </a:xfrm>
            <a:prstGeom prst="leftBrace">
              <a:avLst>
                <a:gd name="adj1" fmla="val 36839"/>
                <a:gd name="adj2" fmla="val 4983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2621" name="Text Box 13"/>
            <p:cNvSpPr txBox="1">
              <a:spLocks noChangeArrowheads="1"/>
            </p:cNvSpPr>
            <p:nvPr/>
          </p:nvSpPr>
          <p:spPr bwMode="auto">
            <a:xfrm>
              <a:off x="1200" y="2585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T[1..k-1]</a:t>
              </a:r>
            </a:p>
          </p:txBody>
        </p:sp>
      </p:grpSp>
      <p:grpSp>
        <p:nvGrpSpPr>
          <p:cNvPr id="1092622" name="Group 14"/>
          <p:cNvGrpSpPr>
            <a:grpSpLocks/>
          </p:cNvGrpSpPr>
          <p:nvPr/>
        </p:nvGrpSpPr>
        <p:grpSpPr bwMode="auto">
          <a:xfrm>
            <a:off x="5543550" y="4211638"/>
            <a:ext cx="1509713" cy="625475"/>
            <a:chOff x="3408" y="2496"/>
            <a:chExt cx="951" cy="394"/>
          </a:xfrm>
        </p:grpSpPr>
        <p:sp>
          <p:nvSpPr>
            <p:cNvPr id="1092623" name="AutoShape 15"/>
            <p:cNvSpPr>
              <a:spLocks/>
            </p:cNvSpPr>
            <p:nvPr/>
          </p:nvSpPr>
          <p:spPr bwMode="auto">
            <a:xfrm rot="16200000">
              <a:off x="3805" y="2147"/>
              <a:ext cx="164" cy="861"/>
            </a:xfrm>
            <a:prstGeom prst="leftBrace">
              <a:avLst>
                <a:gd name="adj1" fmla="val 43750"/>
                <a:gd name="adj2" fmla="val 4983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2624" name="Text Box 16"/>
            <p:cNvSpPr txBox="1">
              <a:spLocks noChangeArrowheads="1"/>
            </p:cNvSpPr>
            <p:nvPr/>
          </p:nvSpPr>
          <p:spPr bwMode="auto">
            <a:xfrm>
              <a:off x="3408" y="2640"/>
              <a:ext cx="9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T[j-k+1..j-1]</a:t>
              </a:r>
            </a:p>
          </p:txBody>
        </p:sp>
      </p:grpSp>
      <p:grpSp>
        <p:nvGrpSpPr>
          <p:cNvPr id="1092625" name="Group 17"/>
          <p:cNvGrpSpPr>
            <a:grpSpLocks/>
          </p:cNvGrpSpPr>
          <p:nvPr/>
        </p:nvGrpSpPr>
        <p:grpSpPr bwMode="auto">
          <a:xfrm>
            <a:off x="2495550" y="3135313"/>
            <a:ext cx="381000" cy="542925"/>
            <a:chOff x="1488" y="1578"/>
            <a:chExt cx="240" cy="342"/>
          </a:xfrm>
        </p:grpSpPr>
        <p:sp>
          <p:nvSpPr>
            <p:cNvPr id="1092626" name="Line 18"/>
            <p:cNvSpPr>
              <a:spLocks noChangeShapeType="1"/>
            </p:cNvSpPr>
            <p:nvPr/>
          </p:nvSpPr>
          <p:spPr bwMode="auto">
            <a:xfrm>
              <a:off x="1503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2627" name="Text Box 19"/>
            <p:cNvSpPr txBox="1">
              <a:spLocks noChangeArrowheads="1"/>
            </p:cNvSpPr>
            <p:nvPr/>
          </p:nvSpPr>
          <p:spPr bwMode="auto">
            <a:xfrm>
              <a:off x="1488" y="157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k</a:t>
              </a:r>
            </a:p>
          </p:txBody>
        </p:sp>
      </p:grpSp>
      <p:sp>
        <p:nvSpPr>
          <p:cNvPr id="1092628" name="Text Box 20"/>
          <p:cNvSpPr txBox="1">
            <a:spLocks noChangeArrowheads="1"/>
          </p:cNvSpPr>
          <p:nvPr/>
        </p:nvSpPr>
        <p:spPr bwMode="auto">
          <a:xfrm>
            <a:off x="617538" y="1628775"/>
            <a:ext cx="3643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）若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T[k]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T[j]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</a:p>
        </p:txBody>
      </p:sp>
      <p:grpSp>
        <p:nvGrpSpPr>
          <p:cNvPr id="1092629" name="Group 21"/>
          <p:cNvGrpSpPr>
            <a:grpSpLocks/>
          </p:cNvGrpSpPr>
          <p:nvPr/>
        </p:nvGrpSpPr>
        <p:grpSpPr bwMode="auto">
          <a:xfrm>
            <a:off x="2928938" y="3144838"/>
            <a:ext cx="762000" cy="533400"/>
            <a:chOff x="1761" y="1584"/>
            <a:chExt cx="480" cy="336"/>
          </a:xfrm>
        </p:grpSpPr>
        <p:sp>
          <p:nvSpPr>
            <p:cNvPr id="1092630" name="Line 22"/>
            <p:cNvSpPr>
              <a:spLocks noChangeShapeType="1"/>
            </p:cNvSpPr>
            <p:nvPr/>
          </p:nvSpPr>
          <p:spPr bwMode="auto">
            <a:xfrm>
              <a:off x="1776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2631" name="Text Box 23"/>
            <p:cNvSpPr txBox="1">
              <a:spLocks noChangeArrowheads="1"/>
            </p:cNvSpPr>
            <p:nvPr/>
          </p:nvSpPr>
          <p:spPr bwMode="auto">
            <a:xfrm>
              <a:off x="1761" y="164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k+1</a:t>
              </a:r>
            </a:p>
          </p:txBody>
        </p:sp>
      </p:grpSp>
      <p:grpSp>
        <p:nvGrpSpPr>
          <p:cNvPr id="1092632" name="Group 24"/>
          <p:cNvGrpSpPr>
            <a:grpSpLocks/>
          </p:cNvGrpSpPr>
          <p:nvPr/>
        </p:nvGrpSpPr>
        <p:grpSpPr bwMode="auto">
          <a:xfrm>
            <a:off x="7524750" y="3144838"/>
            <a:ext cx="762000" cy="533400"/>
            <a:chOff x="1761" y="1584"/>
            <a:chExt cx="480" cy="336"/>
          </a:xfrm>
        </p:grpSpPr>
        <p:sp>
          <p:nvSpPr>
            <p:cNvPr id="1092633" name="Line 25"/>
            <p:cNvSpPr>
              <a:spLocks noChangeShapeType="1"/>
            </p:cNvSpPr>
            <p:nvPr/>
          </p:nvSpPr>
          <p:spPr bwMode="auto">
            <a:xfrm>
              <a:off x="1776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2634" name="Text Box 26"/>
            <p:cNvSpPr txBox="1">
              <a:spLocks noChangeArrowheads="1"/>
            </p:cNvSpPr>
            <p:nvPr/>
          </p:nvSpPr>
          <p:spPr bwMode="auto">
            <a:xfrm>
              <a:off x="1761" y="164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j+1</a:t>
              </a:r>
            </a:p>
          </p:txBody>
        </p:sp>
      </p:grpSp>
      <p:sp>
        <p:nvSpPr>
          <p:cNvPr id="1092635" name="Rectangle 27"/>
          <p:cNvSpPr>
            <a:spLocks noChangeArrowheads="1"/>
          </p:cNvSpPr>
          <p:nvPr/>
        </p:nvSpPr>
        <p:spPr bwMode="auto">
          <a:xfrm>
            <a:off x="2343150" y="3678238"/>
            <a:ext cx="381000" cy="5334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2636" name="Rectangle 28"/>
          <p:cNvSpPr>
            <a:spLocks noChangeArrowheads="1"/>
          </p:cNvSpPr>
          <p:nvPr/>
        </p:nvSpPr>
        <p:spPr bwMode="auto">
          <a:xfrm>
            <a:off x="6991350" y="3678238"/>
            <a:ext cx="381000" cy="5334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2638" name="Text Box 30"/>
          <p:cNvSpPr txBox="1">
            <a:spLocks noChangeArrowheads="1"/>
          </p:cNvSpPr>
          <p:nvPr/>
        </p:nvSpPr>
        <p:spPr bwMode="auto">
          <a:xfrm>
            <a:off x="3924300" y="1628775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则：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next[j+1] = k+1</a:t>
            </a:r>
          </a:p>
        </p:txBody>
      </p:sp>
    </p:spTree>
    <p:extLst>
      <p:ext uri="{BB962C8B-B14F-4D97-AF65-F5344CB8AC3E}">
        <p14:creationId xmlns:p14="http://schemas.microsoft.com/office/powerpoint/2010/main" val="16688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2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2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9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9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animBg="1"/>
      <p:bldP spid="1092612" grpId="0" autoUpdateAnimBg="0"/>
      <p:bldP spid="1092617" grpId="0" animBg="1"/>
      <p:bldP spid="1092618" grpId="0" animBg="1"/>
      <p:bldP spid="1092628" grpId="0" autoUpdateAnimBg="0"/>
      <p:bldP spid="1092635" grpId="0" animBg="1"/>
      <p:bldP spid="1092636" grpId="0" animBg="1"/>
      <p:bldP spid="1092638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727" name="Group 95"/>
          <p:cNvGrpSpPr>
            <a:grpSpLocks/>
          </p:cNvGrpSpPr>
          <p:nvPr/>
        </p:nvGrpSpPr>
        <p:grpSpPr bwMode="auto">
          <a:xfrm>
            <a:off x="3362325" y="2590800"/>
            <a:ext cx="5357813" cy="1158875"/>
            <a:chOff x="2163" y="1632"/>
            <a:chExt cx="3375" cy="730"/>
          </a:xfrm>
        </p:grpSpPr>
        <p:grpSp>
          <p:nvGrpSpPr>
            <p:cNvPr id="1093728" name="Group 96"/>
            <p:cNvGrpSpPr>
              <a:grpSpLocks/>
            </p:cNvGrpSpPr>
            <p:nvPr/>
          </p:nvGrpSpPr>
          <p:grpSpPr bwMode="auto">
            <a:xfrm>
              <a:off x="2163" y="1632"/>
              <a:ext cx="3375" cy="730"/>
              <a:chOff x="321" y="1632"/>
              <a:chExt cx="3375" cy="730"/>
            </a:xfrm>
          </p:grpSpPr>
          <p:sp>
            <p:nvSpPr>
              <p:cNvPr id="1093729" name="Rectangle 97"/>
              <p:cNvSpPr>
                <a:spLocks noChangeArrowheads="1"/>
              </p:cNvSpPr>
              <p:nvPr/>
            </p:nvSpPr>
            <p:spPr bwMode="auto">
              <a:xfrm>
                <a:off x="321" y="1632"/>
                <a:ext cx="3375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1093730" name="Rectangle 98"/>
              <p:cNvSpPr>
                <a:spLocks noChangeArrowheads="1"/>
              </p:cNvSpPr>
              <p:nvPr/>
            </p:nvSpPr>
            <p:spPr bwMode="auto">
              <a:xfrm>
                <a:off x="321" y="1632"/>
                <a:ext cx="864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1093731" name="Rectangle 99"/>
              <p:cNvSpPr>
                <a:spLocks noChangeArrowheads="1"/>
              </p:cNvSpPr>
              <p:nvPr/>
            </p:nvSpPr>
            <p:spPr bwMode="auto">
              <a:xfrm>
                <a:off x="2163" y="1632"/>
                <a:ext cx="864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grpSp>
            <p:nvGrpSpPr>
              <p:cNvPr id="1093732" name="Group 100"/>
              <p:cNvGrpSpPr>
                <a:grpSpLocks/>
              </p:cNvGrpSpPr>
              <p:nvPr/>
            </p:nvGrpSpPr>
            <p:grpSpPr bwMode="auto">
              <a:xfrm>
                <a:off x="321" y="1968"/>
                <a:ext cx="912" cy="394"/>
                <a:chOff x="1152" y="2441"/>
                <a:chExt cx="768" cy="394"/>
              </a:xfrm>
            </p:grpSpPr>
            <p:sp>
              <p:nvSpPr>
                <p:cNvPr id="1093733" name="AutoShape 101"/>
                <p:cNvSpPr>
                  <a:spLocks/>
                </p:cNvSpPr>
                <p:nvPr/>
              </p:nvSpPr>
              <p:spPr bwMode="auto">
                <a:xfrm rot="16200000">
                  <a:off x="1433" y="2160"/>
                  <a:ext cx="164" cy="725"/>
                </a:xfrm>
                <a:prstGeom prst="leftBrace">
                  <a:avLst>
                    <a:gd name="adj1" fmla="val 36839"/>
                    <a:gd name="adj2" fmla="val 49838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b="1">
                    <a:latin typeface="华文仿宋" panose="02010600040101010101" pitchFamily="2" charset="-122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1093734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200" y="2585"/>
                  <a:ext cx="7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华文仿宋" panose="02010600040101010101" pitchFamily="2" charset="-122"/>
                      <a:ea typeface="华文仿宋" panose="02010600040101010101" pitchFamily="2" charset="-122"/>
                    </a:rPr>
                    <a:t>T[1..k-1]</a:t>
                  </a:r>
                </a:p>
              </p:txBody>
            </p:sp>
          </p:grpSp>
          <p:grpSp>
            <p:nvGrpSpPr>
              <p:cNvPr id="1093735" name="Group 103"/>
              <p:cNvGrpSpPr>
                <a:grpSpLocks/>
              </p:cNvGrpSpPr>
              <p:nvPr/>
            </p:nvGrpSpPr>
            <p:grpSpPr bwMode="auto">
              <a:xfrm>
                <a:off x="2112" y="1968"/>
                <a:ext cx="951" cy="394"/>
                <a:chOff x="3408" y="2496"/>
                <a:chExt cx="951" cy="394"/>
              </a:xfrm>
            </p:grpSpPr>
            <p:sp>
              <p:nvSpPr>
                <p:cNvPr id="1093736" name="AutoShape 104"/>
                <p:cNvSpPr>
                  <a:spLocks/>
                </p:cNvSpPr>
                <p:nvPr/>
              </p:nvSpPr>
              <p:spPr bwMode="auto">
                <a:xfrm rot="16200000">
                  <a:off x="3805" y="2147"/>
                  <a:ext cx="164" cy="861"/>
                </a:xfrm>
                <a:prstGeom prst="leftBrace">
                  <a:avLst>
                    <a:gd name="adj1" fmla="val 43750"/>
                    <a:gd name="adj2" fmla="val 49838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en-US" b="1">
                    <a:latin typeface="华文仿宋" panose="02010600040101010101" pitchFamily="2" charset="-122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109373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408" y="2640"/>
                  <a:ext cx="95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华文仿宋" panose="02010600040101010101" pitchFamily="2" charset="-122"/>
                      <a:ea typeface="华文仿宋" panose="02010600040101010101" pitchFamily="2" charset="-122"/>
                    </a:rPr>
                    <a:t>T[j-k+1..j-1]</a:t>
                  </a:r>
                </a:p>
              </p:txBody>
            </p:sp>
          </p:grpSp>
        </p:grpSp>
        <p:sp>
          <p:nvSpPr>
            <p:cNvPr id="1093738" name="Rectangle 106"/>
            <p:cNvSpPr>
              <a:spLocks noChangeArrowheads="1"/>
            </p:cNvSpPr>
            <p:nvPr/>
          </p:nvSpPr>
          <p:spPr bwMode="auto">
            <a:xfrm>
              <a:off x="3024" y="1632"/>
              <a:ext cx="240" cy="33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pSp>
          <p:nvGrpSpPr>
            <p:cNvPr id="1093739" name="Group 107"/>
            <p:cNvGrpSpPr>
              <a:grpSpLocks/>
            </p:cNvGrpSpPr>
            <p:nvPr/>
          </p:nvGrpSpPr>
          <p:grpSpPr bwMode="auto">
            <a:xfrm>
              <a:off x="3105" y="1968"/>
              <a:ext cx="240" cy="336"/>
              <a:chOff x="3105" y="1968"/>
              <a:chExt cx="240" cy="336"/>
            </a:xfrm>
          </p:grpSpPr>
          <p:sp>
            <p:nvSpPr>
              <p:cNvPr id="1093740" name="Line 108"/>
              <p:cNvSpPr>
                <a:spLocks noChangeShapeType="1"/>
              </p:cNvSpPr>
              <p:nvPr/>
            </p:nvSpPr>
            <p:spPr bwMode="auto">
              <a:xfrm flipV="1">
                <a:off x="3120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1093741" name="Text Box 109"/>
              <p:cNvSpPr txBox="1">
                <a:spLocks noChangeArrowheads="1"/>
              </p:cNvSpPr>
              <p:nvPr/>
            </p:nvSpPr>
            <p:spPr bwMode="auto">
              <a:xfrm>
                <a:off x="3105" y="2016"/>
                <a:ext cx="24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b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</a:p>
            </p:txBody>
          </p:sp>
        </p:grpSp>
        <p:sp>
          <p:nvSpPr>
            <p:cNvPr id="1093742" name="Rectangle 110"/>
            <p:cNvSpPr>
              <a:spLocks noChangeArrowheads="1"/>
            </p:cNvSpPr>
            <p:nvPr/>
          </p:nvSpPr>
          <p:spPr bwMode="auto">
            <a:xfrm>
              <a:off x="4863" y="1632"/>
              <a:ext cx="240" cy="336"/>
            </a:xfrm>
            <a:prstGeom prst="rect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 useBgFill="1">
        <p:nvSpPr>
          <p:cNvPr id="1093767" name="Rectangle 135"/>
          <p:cNvSpPr>
            <a:spLocks noChangeArrowheads="1"/>
          </p:cNvSpPr>
          <p:nvPr/>
        </p:nvSpPr>
        <p:spPr bwMode="auto">
          <a:xfrm>
            <a:off x="2595563" y="2514600"/>
            <a:ext cx="6172200" cy="1295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3702" name="Text Box 70"/>
          <p:cNvSpPr txBox="1">
            <a:spLocks noChangeArrowheads="1"/>
          </p:cNvSpPr>
          <p:nvPr/>
        </p:nvSpPr>
        <p:spPr bwMode="auto">
          <a:xfrm>
            <a:off x="323849" y="141287"/>
            <a:ext cx="6858001" cy="55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）若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T[k]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T[j]    (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已知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next[j] = k)</a:t>
            </a:r>
          </a:p>
        </p:txBody>
      </p:sp>
      <p:sp>
        <p:nvSpPr>
          <p:cNvPr id="1093703" name="Rectangle 71"/>
          <p:cNvSpPr>
            <a:spLocks noChangeArrowheads="1"/>
          </p:cNvSpPr>
          <p:nvPr/>
        </p:nvSpPr>
        <p:spPr bwMode="auto">
          <a:xfrm>
            <a:off x="461963" y="1295400"/>
            <a:ext cx="533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3704" name="Text Box 72"/>
          <p:cNvSpPr txBox="1">
            <a:spLocks noChangeArrowheads="1"/>
          </p:cNvSpPr>
          <p:nvPr/>
        </p:nvSpPr>
        <p:spPr bwMode="auto">
          <a:xfrm>
            <a:off x="24259" y="1325563"/>
            <a:ext cx="60960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</a:p>
        </p:txBody>
      </p:sp>
      <p:grpSp>
        <p:nvGrpSpPr>
          <p:cNvPr id="1093705" name="Group 73"/>
          <p:cNvGrpSpPr>
            <a:grpSpLocks/>
          </p:cNvGrpSpPr>
          <p:nvPr/>
        </p:nvGrpSpPr>
        <p:grpSpPr bwMode="auto">
          <a:xfrm>
            <a:off x="4849676" y="908465"/>
            <a:ext cx="381000" cy="609600"/>
            <a:chOff x="4446" y="1536"/>
            <a:chExt cx="240" cy="384"/>
          </a:xfrm>
        </p:grpSpPr>
        <p:sp>
          <p:nvSpPr>
            <p:cNvPr id="1093706" name="Line 74"/>
            <p:cNvSpPr>
              <a:spLocks noChangeShapeType="1"/>
            </p:cNvSpPr>
            <p:nvPr/>
          </p:nvSpPr>
          <p:spPr bwMode="auto">
            <a:xfrm>
              <a:off x="4464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707" name="Text Box 75"/>
            <p:cNvSpPr txBox="1">
              <a:spLocks noChangeArrowheads="1"/>
            </p:cNvSpPr>
            <p:nvPr/>
          </p:nvSpPr>
          <p:spPr bwMode="auto">
            <a:xfrm>
              <a:off x="4446" y="15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j</a:t>
              </a:r>
            </a:p>
          </p:txBody>
        </p:sp>
      </p:grpSp>
      <p:sp>
        <p:nvSpPr>
          <p:cNvPr id="1093708" name="Rectangle 76"/>
          <p:cNvSpPr>
            <a:spLocks noChangeArrowheads="1"/>
          </p:cNvSpPr>
          <p:nvPr/>
        </p:nvSpPr>
        <p:spPr bwMode="auto">
          <a:xfrm>
            <a:off x="461963" y="1295400"/>
            <a:ext cx="1371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3709" name="Rectangle 77"/>
          <p:cNvSpPr>
            <a:spLocks noChangeArrowheads="1"/>
          </p:cNvSpPr>
          <p:nvPr/>
        </p:nvSpPr>
        <p:spPr bwMode="auto">
          <a:xfrm>
            <a:off x="3357563" y="1295400"/>
            <a:ext cx="1371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093710" name="Group 78"/>
          <p:cNvGrpSpPr>
            <a:grpSpLocks/>
          </p:cNvGrpSpPr>
          <p:nvPr/>
        </p:nvGrpSpPr>
        <p:grpSpPr bwMode="auto">
          <a:xfrm>
            <a:off x="461963" y="1828800"/>
            <a:ext cx="1447800" cy="625475"/>
            <a:chOff x="1152" y="2441"/>
            <a:chExt cx="768" cy="394"/>
          </a:xfrm>
        </p:grpSpPr>
        <p:sp>
          <p:nvSpPr>
            <p:cNvPr id="1093711" name="AutoShape 79"/>
            <p:cNvSpPr>
              <a:spLocks/>
            </p:cNvSpPr>
            <p:nvPr/>
          </p:nvSpPr>
          <p:spPr bwMode="auto">
            <a:xfrm rot="16200000">
              <a:off x="1433" y="2160"/>
              <a:ext cx="164" cy="725"/>
            </a:xfrm>
            <a:prstGeom prst="leftBrace">
              <a:avLst>
                <a:gd name="adj1" fmla="val 36839"/>
                <a:gd name="adj2" fmla="val 4983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3712" name="Text Box 80"/>
            <p:cNvSpPr txBox="1">
              <a:spLocks noChangeArrowheads="1"/>
            </p:cNvSpPr>
            <p:nvPr/>
          </p:nvSpPr>
          <p:spPr bwMode="auto">
            <a:xfrm>
              <a:off x="1200" y="2585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T[1..k-1]</a:t>
              </a:r>
            </a:p>
          </p:txBody>
        </p:sp>
      </p:grpSp>
      <p:grpSp>
        <p:nvGrpSpPr>
          <p:cNvPr id="1093713" name="Group 81"/>
          <p:cNvGrpSpPr>
            <a:grpSpLocks/>
          </p:cNvGrpSpPr>
          <p:nvPr/>
        </p:nvGrpSpPr>
        <p:grpSpPr bwMode="auto">
          <a:xfrm>
            <a:off x="3281363" y="1828800"/>
            <a:ext cx="1509712" cy="625475"/>
            <a:chOff x="3408" y="2496"/>
            <a:chExt cx="951" cy="394"/>
          </a:xfrm>
        </p:grpSpPr>
        <p:sp>
          <p:nvSpPr>
            <p:cNvPr id="1093714" name="AutoShape 82"/>
            <p:cNvSpPr>
              <a:spLocks/>
            </p:cNvSpPr>
            <p:nvPr/>
          </p:nvSpPr>
          <p:spPr bwMode="auto">
            <a:xfrm rot="16200000">
              <a:off x="3805" y="2147"/>
              <a:ext cx="164" cy="861"/>
            </a:xfrm>
            <a:prstGeom prst="leftBrace">
              <a:avLst>
                <a:gd name="adj1" fmla="val 43750"/>
                <a:gd name="adj2" fmla="val 4983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3715" name="Text Box 83"/>
            <p:cNvSpPr txBox="1">
              <a:spLocks noChangeArrowheads="1"/>
            </p:cNvSpPr>
            <p:nvPr/>
          </p:nvSpPr>
          <p:spPr bwMode="auto">
            <a:xfrm>
              <a:off x="3408" y="2640"/>
              <a:ext cx="9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T[j-k+1..j-1]</a:t>
              </a:r>
            </a:p>
          </p:txBody>
        </p:sp>
      </p:grpSp>
      <p:grpSp>
        <p:nvGrpSpPr>
          <p:cNvPr id="1093716" name="Group 84"/>
          <p:cNvGrpSpPr>
            <a:grpSpLocks/>
          </p:cNvGrpSpPr>
          <p:nvPr/>
        </p:nvGrpSpPr>
        <p:grpSpPr bwMode="auto">
          <a:xfrm>
            <a:off x="1985963" y="752475"/>
            <a:ext cx="381000" cy="542925"/>
            <a:chOff x="1488" y="1578"/>
            <a:chExt cx="240" cy="342"/>
          </a:xfrm>
        </p:grpSpPr>
        <p:sp>
          <p:nvSpPr>
            <p:cNvPr id="1093717" name="Line 85"/>
            <p:cNvSpPr>
              <a:spLocks noChangeShapeType="1"/>
            </p:cNvSpPr>
            <p:nvPr/>
          </p:nvSpPr>
          <p:spPr bwMode="auto">
            <a:xfrm>
              <a:off x="1503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3718" name="Text Box 86"/>
            <p:cNvSpPr txBox="1">
              <a:spLocks noChangeArrowheads="1"/>
            </p:cNvSpPr>
            <p:nvPr/>
          </p:nvSpPr>
          <p:spPr bwMode="auto">
            <a:xfrm>
              <a:off x="1488" y="157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k</a:t>
              </a:r>
            </a:p>
          </p:txBody>
        </p:sp>
      </p:grpSp>
      <p:grpSp>
        <p:nvGrpSpPr>
          <p:cNvPr id="1093719" name="Group 87"/>
          <p:cNvGrpSpPr>
            <a:grpSpLocks/>
          </p:cNvGrpSpPr>
          <p:nvPr/>
        </p:nvGrpSpPr>
        <p:grpSpPr bwMode="auto">
          <a:xfrm>
            <a:off x="2419350" y="762000"/>
            <a:ext cx="762000" cy="533400"/>
            <a:chOff x="1761" y="1584"/>
            <a:chExt cx="480" cy="336"/>
          </a:xfrm>
        </p:grpSpPr>
        <p:sp>
          <p:nvSpPr>
            <p:cNvPr id="1093720" name="Line 88"/>
            <p:cNvSpPr>
              <a:spLocks noChangeShapeType="1"/>
            </p:cNvSpPr>
            <p:nvPr/>
          </p:nvSpPr>
          <p:spPr bwMode="auto">
            <a:xfrm>
              <a:off x="1776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3721" name="Text Box 89"/>
            <p:cNvSpPr txBox="1">
              <a:spLocks noChangeArrowheads="1"/>
            </p:cNvSpPr>
            <p:nvPr/>
          </p:nvSpPr>
          <p:spPr bwMode="auto">
            <a:xfrm>
              <a:off x="1761" y="164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K+1</a:t>
              </a:r>
            </a:p>
          </p:txBody>
        </p:sp>
      </p:grpSp>
      <p:grpSp>
        <p:nvGrpSpPr>
          <p:cNvPr id="1093722" name="Group 90"/>
          <p:cNvGrpSpPr>
            <a:grpSpLocks/>
          </p:cNvGrpSpPr>
          <p:nvPr/>
        </p:nvGrpSpPr>
        <p:grpSpPr bwMode="auto">
          <a:xfrm>
            <a:off x="5262563" y="762000"/>
            <a:ext cx="762000" cy="533400"/>
            <a:chOff x="1761" y="1584"/>
            <a:chExt cx="480" cy="336"/>
          </a:xfrm>
        </p:grpSpPr>
        <p:sp>
          <p:nvSpPr>
            <p:cNvPr id="1093723" name="Line 91"/>
            <p:cNvSpPr>
              <a:spLocks noChangeShapeType="1"/>
            </p:cNvSpPr>
            <p:nvPr/>
          </p:nvSpPr>
          <p:spPr bwMode="auto">
            <a:xfrm>
              <a:off x="1776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3724" name="Text Box 92"/>
            <p:cNvSpPr txBox="1">
              <a:spLocks noChangeArrowheads="1"/>
            </p:cNvSpPr>
            <p:nvPr/>
          </p:nvSpPr>
          <p:spPr bwMode="auto">
            <a:xfrm>
              <a:off x="1761" y="164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j+1</a:t>
              </a:r>
            </a:p>
          </p:txBody>
        </p:sp>
      </p:grpSp>
      <p:sp>
        <p:nvSpPr>
          <p:cNvPr id="1093725" name="Rectangle 93"/>
          <p:cNvSpPr>
            <a:spLocks noChangeArrowheads="1"/>
          </p:cNvSpPr>
          <p:nvPr/>
        </p:nvSpPr>
        <p:spPr bwMode="auto">
          <a:xfrm>
            <a:off x="1833563" y="1295400"/>
            <a:ext cx="381000" cy="5334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3726" name="Rectangle 94"/>
          <p:cNvSpPr>
            <a:spLocks noChangeArrowheads="1"/>
          </p:cNvSpPr>
          <p:nvPr/>
        </p:nvSpPr>
        <p:spPr bwMode="auto">
          <a:xfrm>
            <a:off x="4729163" y="1295400"/>
            <a:ext cx="381000" cy="53340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3743" name="Text Box 111"/>
          <p:cNvSpPr txBox="1">
            <a:spLocks noChangeArrowheads="1"/>
          </p:cNvSpPr>
          <p:nvPr/>
        </p:nvSpPr>
        <p:spPr bwMode="auto">
          <a:xfrm>
            <a:off x="826998" y="4049213"/>
            <a:ext cx="243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 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next[k]=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400" b="1" dirty="0">
                <a:ea typeface="华文仿宋" panose="02010600040101010101" pitchFamily="2" charset="-122"/>
              </a:rPr>
              <a:t>’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093744" name="Group 112"/>
          <p:cNvGrpSpPr>
            <a:grpSpLocks/>
          </p:cNvGrpSpPr>
          <p:nvPr/>
        </p:nvGrpSpPr>
        <p:grpSpPr bwMode="auto">
          <a:xfrm>
            <a:off x="3752850" y="3962400"/>
            <a:ext cx="5572125" cy="1158875"/>
            <a:chOff x="2409" y="2496"/>
            <a:chExt cx="3510" cy="730"/>
          </a:xfrm>
        </p:grpSpPr>
        <p:sp>
          <p:nvSpPr>
            <p:cNvPr id="1093745" name="Rectangle 113"/>
            <p:cNvSpPr>
              <a:spLocks noChangeArrowheads="1"/>
            </p:cNvSpPr>
            <p:nvPr/>
          </p:nvSpPr>
          <p:spPr bwMode="auto">
            <a:xfrm>
              <a:off x="2544" y="2496"/>
              <a:ext cx="3375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3746" name="Rectangle 114"/>
            <p:cNvSpPr>
              <a:spLocks noChangeArrowheads="1"/>
            </p:cNvSpPr>
            <p:nvPr/>
          </p:nvSpPr>
          <p:spPr bwMode="auto">
            <a:xfrm>
              <a:off x="2544" y="2496"/>
              <a:ext cx="86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3747" name="Rectangle 115"/>
            <p:cNvSpPr>
              <a:spLocks noChangeArrowheads="1"/>
            </p:cNvSpPr>
            <p:nvPr/>
          </p:nvSpPr>
          <p:spPr bwMode="auto">
            <a:xfrm>
              <a:off x="4386" y="2496"/>
              <a:ext cx="86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pSp>
          <p:nvGrpSpPr>
            <p:cNvPr id="1093748" name="Group 116"/>
            <p:cNvGrpSpPr>
              <a:grpSpLocks/>
            </p:cNvGrpSpPr>
            <p:nvPr/>
          </p:nvGrpSpPr>
          <p:grpSpPr bwMode="auto">
            <a:xfrm>
              <a:off x="2409" y="2832"/>
              <a:ext cx="807" cy="386"/>
              <a:chOff x="2409" y="2832"/>
              <a:chExt cx="807" cy="386"/>
            </a:xfrm>
          </p:grpSpPr>
          <p:sp>
            <p:nvSpPr>
              <p:cNvPr id="1093749" name="AutoShape 117"/>
              <p:cNvSpPr>
                <a:spLocks/>
              </p:cNvSpPr>
              <p:nvPr/>
            </p:nvSpPr>
            <p:spPr bwMode="auto">
              <a:xfrm rot="16200000">
                <a:off x="2689" y="2687"/>
                <a:ext cx="189" cy="480"/>
              </a:xfrm>
              <a:prstGeom prst="leftBrace">
                <a:avLst>
                  <a:gd name="adj1" fmla="val 21164"/>
                  <a:gd name="adj2" fmla="val 4624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1093750" name="Text Box 118"/>
              <p:cNvSpPr txBox="1">
                <a:spLocks noChangeArrowheads="1"/>
              </p:cNvSpPr>
              <p:nvPr/>
            </p:nvSpPr>
            <p:spPr bwMode="auto">
              <a:xfrm>
                <a:off x="2409" y="2966"/>
                <a:ext cx="8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000" b="1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T[1..</a:t>
                </a:r>
                <a:r>
                  <a:rPr lang="en-US" altLang="zh-CN" sz="2000" b="1" dirty="0" smtClean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r>
                  <a:rPr lang="en-US" altLang="zh-CN" sz="2000" b="1" dirty="0">
                    <a:ea typeface="华文仿宋" panose="02010600040101010101" pitchFamily="2" charset="-122"/>
                  </a:rPr>
                  <a:t>’</a:t>
                </a:r>
                <a:r>
                  <a:rPr lang="en-US" altLang="zh-CN" sz="2000" b="1" dirty="0" smtClean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-1</a:t>
                </a:r>
                <a:r>
                  <a:rPr lang="en-US" altLang="zh-CN" sz="2000" b="1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]</a:t>
                </a:r>
              </a:p>
            </p:txBody>
          </p:sp>
        </p:grpSp>
        <p:grpSp>
          <p:nvGrpSpPr>
            <p:cNvPr id="1093751" name="Group 119"/>
            <p:cNvGrpSpPr>
              <a:grpSpLocks/>
            </p:cNvGrpSpPr>
            <p:nvPr/>
          </p:nvGrpSpPr>
          <p:grpSpPr bwMode="auto">
            <a:xfrm>
              <a:off x="4335" y="2832"/>
              <a:ext cx="951" cy="394"/>
              <a:chOff x="3408" y="2496"/>
              <a:chExt cx="951" cy="394"/>
            </a:xfrm>
          </p:grpSpPr>
          <p:sp>
            <p:nvSpPr>
              <p:cNvPr id="1093752" name="AutoShape 120"/>
              <p:cNvSpPr>
                <a:spLocks/>
              </p:cNvSpPr>
              <p:nvPr/>
            </p:nvSpPr>
            <p:spPr bwMode="auto">
              <a:xfrm rot="16200000">
                <a:off x="3805" y="2147"/>
                <a:ext cx="164" cy="861"/>
              </a:xfrm>
              <a:prstGeom prst="leftBrace">
                <a:avLst>
                  <a:gd name="adj1" fmla="val 43750"/>
                  <a:gd name="adj2" fmla="val 4983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1093753" name="Text Box 121"/>
              <p:cNvSpPr txBox="1">
                <a:spLocks noChangeArrowheads="1"/>
              </p:cNvSpPr>
              <p:nvPr/>
            </p:nvSpPr>
            <p:spPr bwMode="auto">
              <a:xfrm>
                <a:off x="3408" y="2640"/>
                <a:ext cx="95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000" b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T[j-k+1..j-1]</a:t>
                </a:r>
              </a:p>
            </p:txBody>
          </p:sp>
        </p:grpSp>
        <p:sp>
          <p:nvSpPr>
            <p:cNvPr id="1093754" name="Rectangle 122"/>
            <p:cNvSpPr>
              <a:spLocks noChangeArrowheads="1"/>
            </p:cNvSpPr>
            <p:nvPr/>
          </p:nvSpPr>
          <p:spPr bwMode="auto">
            <a:xfrm>
              <a:off x="3405" y="2496"/>
              <a:ext cx="240" cy="33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pSp>
          <p:nvGrpSpPr>
            <p:cNvPr id="1093755" name="Group 123"/>
            <p:cNvGrpSpPr>
              <a:grpSpLocks/>
            </p:cNvGrpSpPr>
            <p:nvPr/>
          </p:nvGrpSpPr>
          <p:grpSpPr bwMode="auto">
            <a:xfrm>
              <a:off x="3486" y="2832"/>
              <a:ext cx="240" cy="336"/>
              <a:chOff x="3105" y="1968"/>
              <a:chExt cx="240" cy="336"/>
            </a:xfrm>
          </p:grpSpPr>
          <p:sp>
            <p:nvSpPr>
              <p:cNvPr id="1093756" name="Line 124"/>
              <p:cNvSpPr>
                <a:spLocks noChangeShapeType="1"/>
              </p:cNvSpPr>
              <p:nvPr/>
            </p:nvSpPr>
            <p:spPr bwMode="auto">
              <a:xfrm flipV="1">
                <a:off x="3120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1093757" name="Text Box 125"/>
              <p:cNvSpPr txBox="1">
                <a:spLocks noChangeArrowheads="1"/>
              </p:cNvSpPr>
              <p:nvPr/>
            </p:nvSpPr>
            <p:spPr bwMode="auto">
              <a:xfrm>
                <a:off x="3105" y="2016"/>
                <a:ext cx="24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b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</a:p>
            </p:txBody>
          </p:sp>
        </p:grpSp>
        <p:sp>
          <p:nvSpPr>
            <p:cNvPr id="1093758" name="Rectangle 126"/>
            <p:cNvSpPr>
              <a:spLocks noChangeArrowheads="1"/>
            </p:cNvSpPr>
            <p:nvPr/>
          </p:nvSpPr>
          <p:spPr bwMode="auto">
            <a:xfrm>
              <a:off x="5244" y="2496"/>
              <a:ext cx="240" cy="336"/>
            </a:xfrm>
            <a:prstGeom prst="rect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093759" name="Rectangle 127"/>
            <p:cNvSpPr>
              <a:spLocks noChangeArrowheads="1"/>
            </p:cNvSpPr>
            <p:nvPr/>
          </p:nvSpPr>
          <p:spPr bwMode="auto">
            <a:xfrm>
              <a:off x="3024" y="2496"/>
              <a:ext cx="240" cy="336"/>
            </a:xfrm>
            <a:prstGeom prst="rect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pSp>
          <p:nvGrpSpPr>
            <p:cNvPr id="1093760" name="Group 128"/>
            <p:cNvGrpSpPr>
              <a:grpSpLocks/>
            </p:cNvGrpSpPr>
            <p:nvPr/>
          </p:nvGrpSpPr>
          <p:grpSpPr bwMode="auto">
            <a:xfrm>
              <a:off x="3120" y="2832"/>
              <a:ext cx="240" cy="336"/>
              <a:chOff x="3105" y="1968"/>
              <a:chExt cx="240" cy="336"/>
            </a:xfrm>
          </p:grpSpPr>
          <p:sp>
            <p:nvSpPr>
              <p:cNvPr id="1093761" name="Line 129"/>
              <p:cNvSpPr>
                <a:spLocks noChangeShapeType="1"/>
              </p:cNvSpPr>
              <p:nvPr/>
            </p:nvSpPr>
            <p:spPr bwMode="auto">
              <a:xfrm flipV="1">
                <a:off x="3120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1093762" name="Text Box 130"/>
              <p:cNvSpPr txBox="1">
                <a:spLocks noChangeArrowheads="1"/>
              </p:cNvSpPr>
              <p:nvPr/>
            </p:nvSpPr>
            <p:spPr bwMode="auto">
              <a:xfrm>
                <a:off x="3105" y="201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000" b="1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k’</a:t>
                </a:r>
              </a:p>
            </p:txBody>
          </p:sp>
        </p:grpSp>
      </p:grpSp>
      <p:sp>
        <p:nvSpPr>
          <p:cNvPr id="1093763" name="Text Box 131"/>
          <p:cNvSpPr txBox="1">
            <a:spLocks noChangeArrowheads="1"/>
          </p:cNvSpPr>
          <p:nvPr/>
        </p:nvSpPr>
        <p:spPr bwMode="auto">
          <a:xfrm>
            <a:off x="3130550" y="5077377"/>
            <a:ext cx="4267200" cy="49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则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next[j+1]=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400" b="1" dirty="0" smtClean="0">
                <a:latin typeface="+mn-lt"/>
                <a:ea typeface="华文仿宋" panose="02010600040101010101" pitchFamily="2" charset="-122"/>
              </a:rPr>
              <a:t>’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93764" name="Text Box 132"/>
          <p:cNvSpPr txBox="1">
            <a:spLocks noChangeArrowheads="1"/>
          </p:cNvSpPr>
          <p:nvPr/>
        </p:nvSpPr>
        <p:spPr bwMode="auto">
          <a:xfrm>
            <a:off x="776288" y="5112302"/>
            <a:ext cx="2282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 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T[j]=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T[k</a:t>
            </a:r>
            <a:r>
              <a:rPr lang="en-US" altLang="zh-CN" sz="2400" b="1" dirty="0">
                <a:ea typeface="华文仿宋" panose="02010600040101010101" pitchFamily="2" charset="-122"/>
              </a:rPr>
              <a:t>’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</a:p>
        </p:txBody>
      </p:sp>
      <p:sp>
        <p:nvSpPr>
          <p:cNvPr id="1093765" name="Text Box 133"/>
          <p:cNvSpPr txBox="1">
            <a:spLocks noChangeArrowheads="1"/>
          </p:cNvSpPr>
          <p:nvPr/>
        </p:nvSpPr>
        <p:spPr bwMode="auto">
          <a:xfrm>
            <a:off x="754063" y="5682875"/>
            <a:ext cx="2787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 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T[j] 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T[k</a:t>
            </a:r>
            <a:r>
              <a:rPr lang="en-US" altLang="zh-CN" sz="2400" b="1" dirty="0">
                <a:ea typeface="华文仿宋" panose="02010600040101010101" pitchFamily="2" charset="-122"/>
              </a:rPr>
              <a:t>’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</a:p>
        </p:txBody>
      </p:sp>
      <p:sp>
        <p:nvSpPr>
          <p:cNvPr id="1093766" name="Text Box 134"/>
          <p:cNvSpPr txBox="1">
            <a:spLocks noChangeArrowheads="1"/>
          </p:cNvSpPr>
          <p:nvPr/>
        </p:nvSpPr>
        <p:spPr bwMode="auto">
          <a:xfrm>
            <a:off x="3130550" y="5713038"/>
            <a:ext cx="5545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则按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next[k</a:t>
            </a:r>
            <a:r>
              <a:rPr lang="en-US" altLang="zh-CN" sz="2400" b="1" dirty="0">
                <a:ea typeface="华文仿宋" panose="02010600040101010101" pitchFamily="2" charset="-122"/>
              </a:rPr>
              <a:t>’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将模式继续向右滑动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……</a:t>
            </a:r>
          </a:p>
        </p:txBody>
      </p:sp>
      <p:sp>
        <p:nvSpPr>
          <p:cNvPr id="1093768" name="Line 136"/>
          <p:cNvSpPr>
            <a:spLocks noChangeShapeType="1"/>
          </p:cNvSpPr>
          <p:nvPr/>
        </p:nvSpPr>
        <p:spPr bwMode="auto">
          <a:xfrm>
            <a:off x="4729163" y="914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15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93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3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3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3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3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3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93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3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3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9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93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9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9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9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9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9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9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9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9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9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9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9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9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9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767" grpId="0" animBg="1"/>
      <p:bldP spid="1093702" grpId="0" build="p" autoUpdateAnimBg="0"/>
      <p:bldP spid="1093703" grpId="0" animBg="1"/>
      <p:bldP spid="1093704" grpId="0" autoUpdateAnimBg="0"/>
      <p:bldP spid="1093708" grpId="0" animBg="1"/>
      <p:bldP spid="1093709" grpId="0" animBg="1"/>
      <p:bldP spid="1093725" grpId="0" animBg="1"/>
      <p:bldP spid="1093726" grpId="0" animBg="1"/>
      <p:bldP spid="1093743" grpId="0" autoUpdateAnimBg="0"/>
      <p:bldP spid="1093763" grpId="0" autoUpdateAnimBg="0"/>
      <p:bldP spid="1093764" grpId="0" autoUpdateAnimBg="0"/>
      <p:bldP spid="1093765" grpId="0" autoUpdateAnimBg="0"/>
      <p:bldP spid="1093766" grpId="0" autoUpdateAnimBg="0"/>
      <p:bldP spid="10937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746250" y="2279650"/>
            <a:ext cx="27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/>
              <a:t>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1649" y="1244600"/>
            <a:ext cx="3292889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StrAssign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(&amp;T, chars)</a:t>
            </a:r>
          </a:p>
          <a:p>
            <a:pPr algn="l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DestroyString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(&amp;S)</a:t>
            </a:r>
          </a:p>
          <a:p>
            <a:pPr algn="l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StrCopy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(&amp;T, S)</a:t>
            </a:r>
          </a:p>
          <a:p>
            <a:pPr algn="l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StrLength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(S)</a:t>
            </a:r>
          </a:p>
          <a:p>
            <a:pPr algn="l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StrCompare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(S, T)</a:t>
            </a:r>
          </a:p>
          <a:p>
            <a:pPr algn="l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Concat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(&amp;T, S1, S2)</a:t>
            </a:r>
          </a:p>
          <a:p>
            <a:pPr algn="l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StrEmpty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(S)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303147" y="1244600"/>
            <a:ext cx="4232249" cy="319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SubString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(&amp;Sub, S,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algn="l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ClearString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(&amp;S)</a:t>
            </a:r>
          </a:p>
          <a:p>
            <a:pPr algn="l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Index (S, T,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algn="l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Replace (&amp;S, T, V)</a:t>
            </a:r>
          </a:p>
          <a:p>
            <a:pPr algn="l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StrInsert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(&amp;S,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, T)</a:t>
            </a:r>
          </a:p>
          <a:p>
            <a:pPr algn="l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StrDelete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(&amp;S,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pos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len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61457" y="5388193"/>
            <a:ext cx="23807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1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} ADT String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276270" y="169069"/>
            <a:ext cx="77724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4000"/>
              </a:lnSpc>
            </a:pPr>
            <a:r>
              <a:rPr lang="zh-CN" altLang="en-US" sz="3200" dirty="0" smtClean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基本操作</a:t>
            </a:r>
            <a:endParaRPr lang="zh-CN" altLang="en-US" sz="3200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8762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1" name="Line 3"/>
          <p:cNvSpPr>
            <a:spLocks noChangeShapeType="1"/>
          </p:cNvSpPr>
          <p:nvPr/>
        </p:nvSpPr>
        <p:spPr bwMode="auto">
          <a:xfrm>
            <a:off x="1619250" y="47244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865709" y="3983829"/>
            <a:ext cx="5227878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j          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1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2 3 4 5 6         7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8</a:t>
            </a:r>
          </a:p>
          <a:p>
            <a:pPr algn="l"/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  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模式         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 b a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b c         a c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Next[j] 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0 1 1 2 2 3       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87490" name="Text Box 2"/>
          <p:cNvSpPr txBox="1">
            <a:spLocks noChangeArrowheads="1"/>
          </p:cNvSpPr>
          <p:nvPr/>
        </p:nvSpPr>
        <p:spPr bwMode="auto">
          <a:xfrm>
            <a:off x="903805" y="1114950"/>
            <a:ext cx="7151687" cy="318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ts val="4100"/>
              </a:lnSpc>
            </a:pPr>
            <a:r>
              <a:rPr lang="zh-CN" altLang="en-US" sz="4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例如：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模式串</a:t>
            </a:r>
            <a:r>
              <a:rPr lang="en-US" altLang="zh-CN" sz="2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abaabcac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，已求得前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个字符的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函数值，现在求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next[7] ,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因为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next[6]=3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&lt;&gt;p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因为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next[3]=1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，需要比较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，由于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&lt;&gt;p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，而且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next[1]=0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，所以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next[7]=1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algn="just">
              <a:lnSpc>
                <a:spcPts val="4100"/>
              </a:lnSpc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因为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7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=p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，则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next[8]=2</a:t>
            </a:r>
          </a:p>
          <a:p>
            <a:pPr algn="l">
              <a:lnSpc>
                <a:spcPts val="4100"/>
              </a:lnSpc>
            </a:pPr>
            <a:r>
              <a:rPr lang="en-US" altLang="zh-CN" sz="2400" b="1" dirty="0"/>
              <a:t> 	</a:t>
            </a:r>
          </a:p>
        </p:txBody>
      </p:sp>
      <p:sp>
        <p:nvSpPr>
          <p:cNvPr id="1087492" name="Line 4"/>
          <p:cNvSpPr>
            <a:spLocks noChangeShapeType="1"/>
          </p:cNvSpPr>
          <p:nvPr/>
        </p:nvSpPr>
        <p:spPr bwMode="auto">
          <a:xfrm>
            <a:off x="3276600" y="41497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5364163" y="41497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Text Box 2"/>
          <p:cNvSpPr txBox="1">
            <a:spLocks noChangeArrowheads="1"/>
          </p:cNvSpPr>
          <p:nvPr/>
        </p:nvSpPr>
        <p:spPr bwMode="auto">
          <a:xfrm>
            <a:off x="625180" y="1023106"/>
            <a:ext cx="747683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void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get_next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&amp;T,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&amp;next[] ) {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  <a:r>
              <a:rPr lang="en-US" altLang="zh-CN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求模式串</a:t>
            </a:r>
            <a:r>
              <a:rPr lang="en-US" altLang="zh-CN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函数值并存入数组</a:t>
            </a:r>
            <a:r>
              <a:rPr lang="en-US" altLang="zh-CN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= 1;   next[1] = 0;   j = 0;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while (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&lt; T[0]) 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{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if (j 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== 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 || T[</a:t>
            </a:r>
            <a:r>
              <a:rPr lang="en-US" altLang="zh-CN" sz="28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 == T[j])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{++</a:t>
            </a:r>
            <a:r>
              <a:rPr lang="en-US" altLang="zh-CN" sz="28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;  ++j; next[</a:t>
            </a:r>
            <a:r>
              <a:rPr lang="en-US" altLang="zh-CN" sz="28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 = j; }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else  j = next[j];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}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} </a:t>
            </a:r>
            <a:r>
              <a:rPr lang="en-US" altLang="zh-CN" sz="2800" b="1" dirty="0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en-US" altLang="zh-CN" sz="2800" b="1" dirty="0" err="1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get_next</a:t>
            </a:r>
            <a:endParaRPr lang="en-US" altLang="zh-CN" sz="2800" b="1" dirty="0">
              <a:solidFill>
                <a:srgbClr val="004A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1039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0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13274" y="383578"/>
            <a:ext cx="8915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改进的 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：（还有一种特殊情况需要考虑）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例如：主串   </a:t>
            </a:r>
            <a:r>
              <a:rPr lang="en-US" altLang="zh-CN" sz="3200" dirty="0">
                <a:solidFill>
                  <a:srgbClr val="CC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S=</a:t>
            </a:r>
            <a:r>
              <a:rPr lang="en-US" altLang="zh-CN" sz="3600" dirty="0">
                <a:solidFill>
                  <a:srgbClr val="CC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600" dirty="0">
                <a:solidFill>
                  <a:srgbClr val="CC66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3600" b="1" dirty="0" err="1">
                <a:solidFill>
                  <a:srgbClr val="CC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aaabaaabaaabaaabaaab</a:t>
            </a:r>
            <a:r>
              <a:rPr lang="en-US" altLang="zh-CN" sz="3600" dirty="0">
                <a:solidFill>
                  <a:srgbClr val="CC66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endParaRPr lang="en-US" altLang="zh-CN" sz="3600" dirty="0">
              <a:solidFill>
                <a:srgbClr val="CC66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rgbClr val="CC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3600" dirty="0">
                <a:solidFill>
                  <a:srgbClr val="CC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　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模式  </a:t>
            </a:r>
            <a:r>
              <a:rPr lang="en-US" altLang="zh-CN" sz="3200" dirty="0">
                <a:solidFill>
                  <a:srgbClr val="CC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3600" dirty="0">
                <a:solidFill>
                  <a:srgbClr val="CC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= </a:t>
            </a:r>
            <a:r>
              <a:rPr lang="en-US" altLang="zh-CN" sz="3600" dirty="0">
                <a:solidFill>
                  <a:srgbClr val="CC66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3600" b="1" dirty="0" err="1">
                <a:solidFill>
                  <a:srgbClr val="CC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aaaab</a:t>
            </a:r>
            <a:r>
              <a:rPr lang="en-US" altLang="zh-CN" sz="3600" dirty="0">
                <a:solidFill>
                  <a:srgbClr val="CC66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137786" y="4921875"/>
            <a:ext cx="381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next[j]=</a:t>
            </a:r>
            <a:r>
              <a:rPr lang="en-US" altLang="zh-CN" sz="26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01234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755937" y="5498137"/>
            <a:ext cx="41576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nextval</a:t>
            </a:r>
            <a:r>
              <a:rPr lang="en-US" altLang="zh-CN" sz="2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[j]=</a:t>
            </a:r>
            <a:r>
              <a:rPr lang="en-US" altLang="zh-CN" sz="26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00004</a:t>
            </a:r>
            <a:endParaRPr lang="en-US" altLang="zh-CN" sz="2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77456" y="2502751"/>
            <a:ext cx="8415670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endParaRPr lang="en-US" altLang="zh-CN" sz="600" b="1" dirty="0">
              <a:latin typeface="华文仿宋" panose="02010600040101010101" pitchFamily="2" charset="-122"/>
              <a:ea typeface="华文仿宋" panose="0201060004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当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=4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j=4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时，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≠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b="1" baseline="-25000" dirty="0" err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，由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next[j]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的指示还需进行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=4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j=3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=4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j=2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、 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=4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j=1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等三次比较。实际上，因为模式中第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个字符和第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个字符都相等，因此不需要再和主串中第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个字符相比较，而可以将模式一气向右滑动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个字符的位置直接进行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=5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j=1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时的字符比较。</a:t>
            </a:r>
          </a:p>
        </p:txBody>
      </p:sp>
      <p:sp>
        <p:nvSpPr>
          <p:cNvPr id="81926" name="Line 7"/>
          <p:cNvSpPr>
            <a:spLocks noChangeShapeType="1"/>
          </p:cNvSpPr>
          <p:nvPr/>
        </p:nvSpPr>
        <p:spPr bwMode="auto">
          <a:xfrm flipV="1">
            <a:off x="3535291" y="1441525"/>
            <a:ext cx="0" cy="360363"/>
          </a:xfrm>
          <a:prstGeom prst="line">
            <a:avLst/>
          </a:prstGeom>
          <a:noFill/>
          <a:ln w="38100">
            <a:solidFill>
              <a:srgbClr val="004A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7" name="Line 8"/>
          <p:cNvSpPr>
            <a:spLocks noChangeShapeType="1"/>
          </p:cNvSpPr>
          <p:nvPr/>
        </p:nvSpPr>
        <p:spPr bwMode="auto">
          <a:xfrm flipV="1">
            <a:off x="3537411" y="2110490"/>
            <a:ext cx="0" cy="360362"/>
          </a:xfrm>
          <a:prstGeom prst="line">
            <a:avLst/>
          </a:prstGeom>
          <a:noFill/>
          <a:ln w="38100">
            <a:solidFill>
              <a:srgbClr val="004A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8" name="Text Box 9"/>
          <p:cNvSpPr txBox="1">
            <a:spLocks noChangeArrowheads="1"/>
          </p:cNvSpPr>
          <p:nvPr/>
        </p:nvSpPr>
        <p:spPr bwMode="auto">
          <a:xfrm>
            <a:off x="3574664" y="1331987"/>
            <a:ext cx="287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endParaRPr lang="en-US" altLang="zh-CN" sz="2800" b="1" dirty="0">
              <a:solidFill>
                <a:srgbClr val="004A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1929" name="Text Box 10"/>
          <p:cNvSpPr txBox="1">
            <a:spLocks noChangeArrowheads="1"/>
          </p:cNvSpPr>
          <p:nvPr/>
        </p:nvSpPr>
        <p:spPr bwMode="auto">
          <a:xfrm>
            <a:off x="3574666" y="2021475"/>
            <a:ext cx="287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004A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740061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/>
      <p:bldP spid="89092" grpId="0" autoUpdateAnimBg="0"/>
      <p:bldP spid="8909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Text Box 2"/>
          <p:cNvSpPr txBox="1">
            <a:spLocks noChangeArrowheads="1"/>
          </p:cNvSpPr>
          <p:nvPr/>
        </p:nvSpPr>
        <p:spPr bwMode="auto">
          <a:xfrm>
            <a:off x="1065028" y="1714611"/>
            <a:ext cx="7086600" cy="316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这就是说，若按上述定义得到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next[j] = k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，而模式中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800" b="1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800" b="1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，则当主串中字符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800" b="1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比较不等时，不需要再和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800" b="1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进行比较，而直接和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800" b="1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[k]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进行比较。换句话说，此时的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next[j]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应和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next[k]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相同。由此可得计算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函数修正值的算法如下。此时匹配算法不变。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813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38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Text Box 2"/>
          <p:cNvSpPr txBox="1">
            <a:spLocks noChangeArrowheads="1"/>
          </p:cNvSpPr>
          <p:nvPr/>
        </p:nvSpPr>
        <p:spPr bwMode="auto">
          <a:xfrm>
            <a:off x="589074" y="1065987"/>
            <a:ext cx="7970136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void </a:t>
            </a:r>
            <a:r>
              <a:rPr lang="en-US" altLang="zh-CN" sz="2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get_nextval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SString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&amp;T, </a:t>
            </a:r>
            <a:r>
              <a:rPr lang="en-US" altLang="zh-CN" sz="2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&amp;</a:t>
            </a:r>
            <a:r>
              <a:rPr lang="en-US" altLang="zh-CN" sz="2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nextval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[]) {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</a:t>
            </a:r>
            <a:r>
              <a:rPr lang="en-US" altLang="zh-CN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求模式串</a:t>
            </a:r>
            <a:r>
              <a:rPr lang="en-US" altLang="zh-CN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函数修正值并存入数组</a:t>
            </a:r>
            <a:r>
              <a:rPr lang="en-US" altLang="zh-CN" sz="2400" b="1" dirty="0" err="1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nextval</a:t>
            </a:r>
            <a:r>
              <a:rPr lang="en-US" altLang="zh-CN" sz="2400" b="1" dirty="0">
                <a:solidFill>
                  <a:srgbClr val="0066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en-US" altLang="zh-CN" sz="2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= 1;   </a:t>
            </a:r>
            <a:r>
              <a:rPr lang="en-US" altLang="zh-CN" sz="2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nextval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[1] = 0;   j = 0;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while (</a:t>
            </a:r>
            <a:r>
              <a:rPr lang="en-US" altLang="zh-CN" sz="2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&lt; T[0]) {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if (j 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== 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 || T[</a:t>
            </a:r>
            <a:r>
              <a:rPr lang="en-US" altLang="zh-CN" sz="24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 == T[j]) {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++</a:t>
            </a:r>
            <a:r>
              <a:rPr lang="en-US" altLang="zh-CN" sz="24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;  ++j;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if (T[</a:t>
            </a:r>
            <a:r>
              <a:rPr lang="en-US" altLang="zh-CN" sz="24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 != T[j])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nextval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 = j;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else  </a:t>
            </a:r>
            <a:r>
              <a:rPr lang="en-US" altLang="zh-CN" sz="24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nextval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4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 = </a:t>
            </a:r>
            <a:r>
              <a:rPr lang="en-US" altLang="zh-CN" sz="2400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nextval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[j];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}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else  j = </a:t>
            </a:r>
            <a:r>
              <a:rPr lang="en-US" altLang="zh-CN" sz="24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nextval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[j];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}</a:t>
            </a:r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} // </a:t>
            </a:r>
            <a:r>
              <a:rPr lang="en-US" altLang="zh-CN" sz="2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get_nextval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55426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62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7822" y="1389397"/>
            <a:ext cx="7661419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T = 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‘</a:t>
            </a:r>
            <a:r>
              <a:rPr lang="en-US" altLang="zh-CN" sz="2800" dirty="0" err="1"/>
              <a:t>abcabaa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’；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10302" y="240509"/>
            <a:ext cx="2108158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zh-CN" altLang="en-US" dirty="0" smtClean="0"/>
              <a:t>例</a:t>
            </a:r>
            <a:r>
              <a:rPr lang="zh-CN" altLang="en-US" dirty="0"/>
              <a:t>一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687616" y="3039931"/>
            <a:ext cx="4713184" cy="23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94617" y="2299360"/>
            <a:ext cx="5367336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j          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1  2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4  5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6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7</a:t>
            </a:r>
          </a:p>
          <a:p>
            <a:pPr algn="l"/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  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模式        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  b  c   a  b  a 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ext[j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] 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0  1  1  1  2  3  2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extval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[j]     0  1  1  0  1  3  2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344965" y="2465255"/>
            <a:ext cx="4985" cy="2696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0104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7822" y="1389397"/>
            <a:ext cx="766141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T = 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‘</a:t>
            </a:r>
            <a:r>
              <a:rPr lang="en-US" altLang="zh-CN" sz="2800" dirty="0" err="1" smtClean="0"/>
              <a:t>abcaabbabcab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’；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10302" y="240509"/>
            <a:ext cx="2108158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687615" y="3039930"/>
            <a:ext cx="6157423" cy="2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94617" y="2299360"/>
            <a:ext cx="6315342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j          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1  2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4  5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6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7  8  9 10 11 12</a:t>
            </a:r>
          </a:p>
          <a:p>
            <a:pPr algn="l"/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  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模式        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  b  c  a  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b  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a  b  c   a   b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next[j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] 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0  1  1  1   2  2  3  1  2  3  4   5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nextval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[j]     0  1  1  0   2  1  3  0  1  1  0   5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344965" y="2465255"/>
            <a:ext cx="4985" cy="2696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5722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7822" y="1389397"/>
            <a:ext cx="7661419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大多数情况下，简单算法的复杂度近似于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O(</a:t>
            </a:r>
            <a:r>
              <a:rPr lang="en-US" altLang="zh-CN" sz="2800" b="1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m+n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，因此仍被采用；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KMP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算法仅当模式串与主串之间存在着许多“部分匹配”的情况下，会比简单算法快得多；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如果主串位于外设中，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KMP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无需回溯，可以边读边匹配，具有很大的优势。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3213100"/>
            <a:ext cx="8458200" cy="567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10302" y="240509"/>
            <a:ext cx="4270244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zh-CN" altLang="en-US" dirty="0" smtClean="0"/>
              <a:t>模式匹配算法的选择</a:t>
            </a:r>
            <a:endParaRPr lang="zh-CN" altLang="en-US" dirty="0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0" y="4221163"/>
            <a:ext cx="9144000" cy="68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4000" b="1" dirty="0"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6656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  <p:bldP spid="9216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469790" y="1227027"/>
            <a:ext cx="8100052" cy="43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熟悉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串的六种基本操作的定义，并能利用这些基本操作来实现串的其它各种操作的方法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熟练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掌握在串的定长顺序存储结构上实现串的各种操作的方法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了解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串的堆存储结构以及在其上实现串操作的基本方法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理解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串匹配的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KMP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算法，熟悉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函数的定义，学会手工计算给定模式串的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函数值和改进的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NEXT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函数值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3213100"/>
            <a:ext cx="8458200" cy="567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10302" y="240509"/>
            <a:ext cx="2656496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eaLnBrk="0" hangingPunct="0">
              <a:lnSpc>
                <a:spcPts val="4000"/>
              </a:lnSpc>
              <a:defRPr kumimoji="1" sz="32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defRPr>
            </a:lvl1pPr>
          </a:lstStyle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0" y="4221163"/>
            <a:ext cx="9144000" cy="68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4000" b="1" dirty="0"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67757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  <p:bldP spid="921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93396" y="966422"/>
            <a:ext cx="7659966" cy="500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90600" lvl="1" indent="-7239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rgbClr val="C00000"/>
                </a:solidFill>
                <a:ea typeface="华文仿宋" panose="02010600040101010101" pitchFamily="2" charset="-122"/>
              </a:rPr>
              <a:t>StrAssign</a:t>
            </a:r>
            <a:r>
              <a:rPr lang="en-US" altLang="zh-CN" sz="28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 ( &amp;</a:t>
            </a:r>
            <a:r>
              <a:rPr lang="en-US" altLang="zh-CN" sz="2800" b="1" dirty="0">
                <a:solidFill>
                  <a:srgbClr val="C00000"/>
                </a:solidFill>
                <a:ea typeface="华文仿宋" panose="02010600040101010101" pitchFamily="2" charset="-122"/>
              </a:rPr>
              <a:t>T, </a:t>
            </a:r>
            <a:r>
              <a:rPr lang="en-US" altLang="zh-CN" sz="28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chars )</a:t>
            </a: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chars 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是字符串常量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/>
            </a:r>
            <a:b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操作结果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：把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chars 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赋为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 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的值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b="1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990600" lvl="1" indent="-7239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rgbClr val="C00000"/>
                </a:solidFill>
                <a:ea typeface="华文仿宋" panose="02010600040101010101" pitchFamily="2" charset="-122"/>
              </a:rPr>
              <a:t>StrCopy</a:t>
            </a:r>
            <a:r>
              <a:rPr lang="en-US" altLang="zh-CN" sz="28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 ( &amp;</a:t>
            </a:r>
            <a:r>
              <a:rPr lang="en-US" altLang="zh-CN" sz="2800" b="1" dirty="0">
                <a:solidFill>
                  <a:srgbClr val="C00000"/>
                </a:solidFill>
                <a:ea typeface="华文仿宋" panose="02010600040101010101" pitchFamily="2" charset="-122"/>
              </a:rPr>
              <a:t>T, </a:t>
            </a:r>
            <a:r>
              <a:rPr lang="en-US" altLang="zh-CN" sz="28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S )</a:t>
            </a:r>
            <a:endParaRPr lang="en-US" altLang="zh-CN" sz="2800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初始条件：串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存在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b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操作结果：由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复制得串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990600" lvl="1" indent="-7239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rgbClr val="C00000"/>
                </a:solidFill>
                <a:ea typeface="华文仿宋" panose="02010600040101010101" pitchFamily="2" charset="-122"/>
              </a:rPr>
              <a:t>DestroyString</a:t>
            </a:r>
            <a:r>
              <a:rPr lang="en-US" altLang="zh-CN" sz="28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a typeface="华文仿宋" panose="02010600040101010101" pitchFamily="2" charset="-122"/>
              </a:rPr>
              <a:t>(&amp;S</a:t>
            </a:r>
            <a:r>
              <a:rPr lang="en-US" altLang="zh-CN" sz="2800" b="1" dirty="0" smtClean="0">
                <a:solidFill>
                  <a:srgbClr val="C00000"/>
                </a:solidFill>
                <a:ea typeface="华文仿宋" panose="02010600040101010101" pitchFamily="2" charset="-122"/>
              </a:rPr>
              <a:t>)</a:t>
            </a:r>
            <a:endParaRPr lang="en-US" altLang="zh-CN" sz="2800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57300" lvl="3" indent="-533400" algn="l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初始条件：串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存在。</a:t>
            </a:r>
            <a:b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操作结果：串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被销毁</a:t>
            </a:r>
            <a:r>
              <a:rPr lang="zh-CN" altLang="en-US" b="1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001030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article}\pagestyle{empty}\input{../../stdlib}&#10;\newcommand{\Jb}{\bar{J}}&#10;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True"/>
  <p:tag name="DEFAULTWORKAROUNDTRANSPARENCYBUG" val="False"/>
  <p:tag name="DEFAULTRESOLUTION" val="600"/>
  <p:tag name="DEFAULTMAGNIFICATION" val="2"/>
  <p:tag name="DEFAULTFONTSIZE" val="10"/>
  <p:tag name="DEFAULTWIDTH" val="354"/>
  <p:tag name="DEFAULTHEIGHT" val="344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- 2 Column copy 3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E3E3E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 copy 3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copy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201870</TotalTime>
  <Words>6555</Words>
  <Application>Microsoft Office PowerPoint</Application>
  <PresentationFormat>全屏显示(4:3)</PresentationFormat>
  <Paragraphs>709</Paragraphs>
  <Slides>88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88</vt:i4>
      </vt:variant>
    </vt:vector>
  </HeadingPairs>
  <TitlesOfParts>
    <vt:vector size="106" baseType="lpstr">
      <vt:lpstr>Gill Sans</vt:lpstr>
      <vt:lpstr>ＭＳ Ｐゴシック</vt:lpstr>
      <vt:lpstr>ヒラギノ角ゴ ProN W3</vt:lpstr>
      <vt:lpstr>黑体</vt:lpstr>
      <vt:lpstr>华文仿宋</vt:lpstr>
      <vt:lpstr>楷体_GB2312</vt:lpstr>
      <vt:lpstr>宋体</vt:lpstr>
      <vt:lpstr>Arial</vt:lpstr>
      <vt:lpstr>Calibri</vt:lpstr>
      <vt:lpstr>Symbol</vt:lpstr>
      <vt:lpstr>Times</vt:lpstr>
      <vt:lpstr>Times New Roman</vt:lpstr>
      <vt:lpstr>Wingdings</vt:lpstr>
      <vt:lpstr>Blank Presentation</vt:lpstr>
      <vt:lpstr>Title &amp; Bullets - 2 Column copy 3</vt:lpstr>
      <vt:lpstr>公式</vt:lpstr>
      <vt:lpstr>文档</vt:lpstr>
      <vt:lpstr>Equation</vt:lpstr>
      <vt:lpstr>第四章  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Washington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SGHMC+DDP Learning</dc:title>
  <dc:creator>Emily Fox</dc:creator>
  <cp:lastModifiedBy>Huang Yaping</cp:lastModifiedBy>
  <cp:revision>12775</cp:revision>
  <cp:lastPrinted>2003-01-09T13:22:24Z</cp:lastPrinted>
  <dcterms:created xsi:type="dcterms:W3CDTF">2011-09-14T14:16:21Z</dcterms:created>
  <dcterms:modified xsi:type="dcterms:W3CDTF">2023-10-08T12:37:53Z</dcterms:modified>
</cp:coreProperties>
</file>